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8/16/20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80A24B-58FC-4E5C-8033-4DACAEF6AFB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iki.ros.org/kinetic/Installation/Ubuntu" TargetMode="External"/><Relationship Id="rId2" Type="http://schemas.openxmlformats.org/officeDocument/2006/relationships/hyperlink" Target="http://wiki.ros.org/kinetic/Installation/Ubuntu" TargetMode="External"/><Relationship Id="rId3" Type="http://schemas.openxmlformats.org/officeDocument/2006/relationships/hyperlink" Target="http://wiki.ros.org/kinetic/Installation/Ubuntu" TargetMode="External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gazebosim.org/" TargetMode="External"/><Relationship Id="rId3" Type="http://schemas.openxmlformats.org/officeDocument/2006/relationships/hyperlink" Target="http://gazebosim.org/" TargetMode="External"/><Relationship Id="rId4" Type="http://schemas.openxmlformats.org/officeDocument/2006/relationships/hyperlink" Target="http://gazebosim.org/" TargetMode="External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200" y="1196640"/>
            <a:ext cx="8229240" cy="561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ROS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Gazebo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navigate the mobile robot in simulation (make copied files to work)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Gazebo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 the robot description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your own mobile robot and replace the robot in the navigation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Sensors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your own manipulator.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Moveit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！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Homework: Make your own mobile manipulator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196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describe spherical pair?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(quiz)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899640" y="2517480"/>
            <a:ext cx="1511640" cy="183636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1057320" y="4581000"/>
            <a:ext cx="1196640" cy="20188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196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describe spherical pair?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(quiz)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899640" y="2517480"/>
            <a:ext cx="1511640" cy="18363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 rot="20103000">
            <a:off x="5621040" y="2861280"/>
            <a:ext cx="1657800" cy="10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717440" y="342360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6450480" y="2663280"/>
            <a:ext cx="331920" cy="503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 rot="19189200">
            <a:off x="5454720" y="3255120"/>
            <a:ext cx="399240" cy="1479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flipH="1">
            <a:off x="5541840" y="3029760"/>
            <a:ext cx="266760" cy="59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20103000">
            <a:off x="5522040" y="5212440"/>
            <a:ext cx="1657800" cy="10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4739400" y="566028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6472800" y="4899960"/>
            <a:ext cx="331920" cy="503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 rot="19189200">
            <a:off x="5513040" y="5591160"/>
            <a:ext cx="126360" cy="13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 flipH="1">
            <a:off x="5563800" y="5266440"/>
            <a:ext cx="266760" cy="59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>
            <a:off x="5388840" y="3886560"/>
            <a:ext cx="574200" cy="934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 rot="19189200">
            <a:off x="6151320" y="4188240"/>
            <a:ext cx="399240" cy="1479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6551640" y="4030920"/>
            <a:ext cx="2498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 small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physical collision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6616440" y="3435840"/>
            <a:ext cx="1908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geometry of the middle link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3212640" y="2378880"/>
            <a:ext cx="23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revolute joints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2"/>
          <a:stretch/>
        </p:blipFill>
        <p:spPr>
          <a:xfrm>
            <a:off x="1057320" y="4581000"/>
            <a:ext cx="1196640" cy="20188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196640"/>
            <a:ext cx="8229240" cy="460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write a robot description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.urdf file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.xarco file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196640"/>
            <a:ext cx="8229240" cy="460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 your personal-made robot description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your add your own robot model in Gazebo, you’d better to check whether your model is correct.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Rviz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 (transform)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must give/fake a value to all </a:t>
            </a:r>
            <a:r>
              <a:rPr b="1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</a:t>
            </a: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is TF in ROS. Otherwise, Rviz will not show the robot.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the fake values of joints when simulation because the TF can be given by Gazebo.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196640"/>
            <a:ext cx="8229240" cy="583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plugins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your convince, some gazebo_ros plugins are developed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robot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 (input: wheel angle, linear speed)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wheel robots  (input: rotation speed, linear speed)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 Force control (input: force)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 Angle control (input: angle with PID force control)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Laser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Camera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camera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IMU/GPS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196640"/>
            <a:ext cx="8229240" cy="432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Robot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body + two wheels + </a:t>
            </a:r>
            <a:r>
              <a:rPr b="1" lang="zh-C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 plugins </a:t>
            </a:r>
            <a:r>
              <a:rPr b="0" lang="zh-C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(Two wheel robots)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body + two wheel-like arms + </a:t>
            </a:r>
            <a:r>
              <a:rPr b="1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 plugins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(joint force control)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laser scanner on the top of the robot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996000" y="692640"/>
            <a:ext cx="5184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https://www.youtube.com/watch?v=8ckSl4MbZLg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rcRect l="0" t="0" r="62314" b="0"/>
          <a:stretch/>
        </p:blipFill>
        <p:spPr>
          <a:xfrm>
            <a:off x="7380360" y="3429000"/>
            <a:ext cx="1490760" cy="17359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196640"/>
            <a:ext cx="8229240" cy="460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write </a:t>
            </a:r>
            <a:r>
              <a:rPr b="1" lang="zh-C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</a:t>
            </a:r>
            <a:r>
              <a:rPr b="0" lang="zh-C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plugins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 the robot description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.xarco file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4788000" y="3501000"/>
            <a:ext cx="3414600" cy="149832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196640"/>
            <a:ext cx="8362800" cy="576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your personal ROS pkg for your personal mobile robot. </a:t>
            </a:r>
            <a:r>
              <a:rPr b="0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ros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the gravity center and give a front wheel to your personal mobile robot to keep its balance. </a:t>
            </a:r>
            <a:r>
              <a:rPr b="0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on my robot. Learn urdf file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camera sensor on your personal mobile robot. </a:t>
            </a:r>
            <a:r>
              <a:rPr b="0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on the internet to find the plugin. Learn how to use plugin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95640" y="2925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 Time </a:t>
            </a:r>
            <a:r>
              <a:rPr b="0" lang="zh-C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mine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19664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urdf file for 3DoF manipulator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links + 3 joints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 the 3Dof manipulator in Rviz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gazebo_ros plugine to each joints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Effort (force/torque) interface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input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Beginning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196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how to use terminal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Ctrl + Alt + 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terminals in same window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31436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Ctrl + Shift + t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a text editor (sublime)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 (Kazam)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19664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the gazebo_ros plugin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gazebo_ros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“rqt” in the terminal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$ROBOT/$JOINT/controller/command topic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a command by the topic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196640"/>
            <a:ext cx="8229240" cy="158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 ros node (a program using ros) to command the links (gazebo_ros plugine) by send commands to topics.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99640" y="3861000"/>
            <a:ext cx="1728000" cy="107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708000" y="4239000"/>
            <a:ext cx="1728000" cy="323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tiny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372360" y="3856320"/>
            <a:ext cx="1728000" cy="107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/Sim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627640" y="440100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 flipV="1">
            <a:off x="5436000" y="4396320"/>
            <a:ext cx="9356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712400" y="3861000"/>
            <a:ext cx="27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angle/vel/force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2490480" y="4563720"/>
            <a:ext cx="1703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(trajectory)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4140000" y="2826360"/>
            <a:ext cx="863640" cy="1218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19664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Assignment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6 DoF manipulator.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links + 6 joints. </a:t>
            </a:r>
            <a:r>
              <a:rPr b="0" lang="zh-C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on my robot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2 DoF gripper. 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4304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 DoF manipulator + 2 links + 2 joints. </a:t>
            </a:r>
            <a:r>
              <a:rPr b="0" lang="zh-C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innovation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your personal ros node to control the manipulator. </a:t>
            </a:r>
            <a:r>
              <a:rPr b="0" lang="zh-C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on my cpp file. Your first ros cpp code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526000" y="836640"/>
            <a:ext cx="39272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robot model in Rviz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gazebo_ros plugins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the robt model in gazebo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the controller using rqt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your own ros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95640" y="2925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 Time </a:t>
            </a:r>
            <a:r>
              <a:rPr b="0" lang="zh-C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mine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Manipulator (Moveit!)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196640"/>
            <a:ext cx="4330440" cy="331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Inverse Kinectics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 planning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511440" y="952200"/>
            <a:ext cx="628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Moveit! can not work for nonholomic mobile robot!!!!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899640" y="3861000"/>
            <a:ext cx="1728000" cy="107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3708000" y="4239000"/>
            <a:ext cx="1728000" cy="323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tiny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6372360" y="3856320"/>
            <a:ext cx="1728000" cy="1079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/Sim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627640" y="440100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8"/>
          <p:cNvSpPr/>
          <p:nvPr/>
        </p:nvSpPr>
        <p:spPr>
          <a:xfrm flipV="1">
            <a:off x="5436000" y="4396320"/>
            <a:ext cx="9356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4712400" y="3861000"/>
            <a:ext cx="272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angle/vel/force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2490480" y="4563720"/>
            <a:ext cx="1703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Joints’ 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(trajectory)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1331640" y="2565000"/>
            <a:ext cx="863640" cy="1218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ROS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196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 the ROS Kinetic </a:t>
            </a:r>
            <a:r>
              <a:rPr b="0" lang="zh-C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b="0" lang="zh-C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zh-C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wiki.ros.org/kinetic/Installation/Ubuntu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ROS Kinetic -&gt; Ubuntu 16.04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ROS Melodic -&gt; Ubuntu 18.04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ROS Noetic -&gt; Ubuntu 20.04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catkin_make with no errors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run roscore in the terminal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ROS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196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 of ROS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the tutorial files to “src”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catkin_make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6654" t="3787" r="50343" b="83608"/>
          <a:stretch/>
        </p:blipFill>
        <p:spPr>
          <a:xfrm>
            <a:off x="640440" y="3291840"/>
            <a:ext cx="3931560" cy="647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15654" t="10464" r="63343" b="82418"/>
          <a:stretch/>
        </p:blipFill>
        <p:spPr>
          <a:xfrm>
            <a:off x="1463400" y="4298040"/>
            <a:ext cx="1919880" cy="3654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rcRect l="13654" t="10457" r="53343" b="73529"/>
          <a:stretch/>
        </p:blipFill>
        <p:spPr>
          <a:xfrm>
            <a:off x="1371600" y="5029200"/>
            <a:ext cx="3017160" cy="822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rcRect l="13654" t="10464" r="53343" b="82418"/>
          <a:stretch/>
        </p:blipFill>
        <p:spPr>
          <a:xfrm>
            <a:off x="5120640" y="4389480"/>
            <a:ext cx="3017160" cy="3654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rcRect l="14654" t="10464" r="53343" b="75307"/>
          <a:stretch/>
        </p:blipFill>
        <p:spPr>
          <a:xfrm>
            <a:off x="5212080" y="5395320"/>
            <a:ext cx="2925720" cy="731160"/>
          </a:xfrm>
          <a:prstGeom prst="rect">
            <a:avLst/>
          </a:prstGeom>
          <a:ln>
            <a:noFill/>
          </a:ln>
        </p:spPr>
      </p:pic>
      <p:sp>
        <p:nvSpPr>
          <p:cNvPr id="52" name="Line 3"/>
          <p:cNvSpPr/>
          <p:nvPr/>
        </p:nvSpPr>
        <p:spPr>
          <a:xfrm flipH="1">
            <a:off x="1378800" y="3939480"/>
            <a:ext cx="358560" cy="358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4"/>
          <p:cNvSpPr/>
          <p:nvPr/>
        </p:nvSpPr>
        <p:spPr>
          <a:xfrm>
            <a:off x="1828800" y="3939480"/>
            <a:ext cx="1463040" cy="358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5"/>
          <p:cNvSpPr/>
          <p:nvPr/>
        </p:nvSpPr>
        <p:spPr>
          <a:xfrm flipH="1">
            <a:off x="1645920" y="4480560"/>
            <a:ext cx="12801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6"/>
          <p:cNvSpPr/>
          <p:nvPr/>
        </p:nvSpPr>
        <p:spPr>
          <a:xfrm>
            <a:off x="3291840" y="4480560"/>
            <a:ext cx="8229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7"/>
          <p:cNvSpPr/>
          <p:nvPr/>
        </p:nvSpPr>
        <p:spPr>
          <a:xfrm flipV="1">
            <a:off x="2651760" y="4572000"/>
            <a:ext cx="23774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8"/>
          <p:cNvSpPr/>
          <p:nvPr/>
        </p:nvSpPr>
        <p:spPr>
          <a:xfrm flipH="1">
            <a:off x="5120640" y="4846320"/>
            <a:ext cx="27432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9"/>
          <p:cNvSpPr/>
          <p:nvPr/>
        </p:nvSpPr>
        <p:spPr>
          <a:xfrm>
            <a:off x="5760720" y="4846320"/>
            <a:ext cx="2286000" cy="549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0"/>
          <p:cNvSpPr txBox="1"/>
          <p:nvPr/>
        </p:nvSpPr>
        <p:spPr>
          <a:xfrm>
            <a:off x="3566160" y="5673960"/>
            <a:ext cx="841320" cy="3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key file to determine the ros workspase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11"/>
          <p:cNvSpPr txBox="1"/>
          <p:nvPr/>
        </p:nvSpPr>
        <p:spPr>
          <a:xfrm>
            <a:off x="548640" y="4846320"/>
            <a:ext cx="548640" cy="27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program searching lists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TextShape 12"/>
          <p:cNvSpPr txBox="1"/>
          <p:nvPr/>
        </p:nvSpPr>
        <p:spPr>
          <a:xfrm>
            <a:off x="3383280" y="4206240"/>
            <a:ext cx="658440" cy="27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 codes of ros pkgs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TextShape 13"/>
          <p:cNvSpPr txBox="1"/>
          <p:nvPr/>
        </p:nvSpPr>
        <p:spPr>
          <a:xfrm>
            <a:off x="530280" y="4485240"/>
            <a:ext cx="841320" cy="3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program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runtime program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14"/>
          <p:cNvSpPr txBox="1"/>
          <p:nvPr/>
        </p:nvSpPr>
        <p:spPr>
          <a:xfrm>
            <a:off x="5559480" y="6131160"/>
            <a:ext cx="841320" cy="26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key files to determine a ros pkg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Line 15"/>
          <p:cNvSpPr/>
          <p:nvPr/>
        </p:nvSpPr>
        <p:spPr>
          <a:xfrm>
            <a:off x="5577840" y="6035040"/>
            <a:ext cx="91440" cy="9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6"/>
          <p:cNvSpPr/>
          <p:nvPr/>
        </p:nvSpPr>
        <p:spPr>
          <a:xfrm flipH="1">
            <a:off x="6126480" y="6035040"/>
            <a:ext cx="91440" cy="9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7"/>
          <p:cNvSpPr/>
          <p:nvPr/>
        </p:nvSpPr>
        <p:spPr>
          <a:xfrm flipH="1">
            <a:off x="1371600" y="4572000"/>
            <a:ext cx="18288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8"/>
          <p:cNvSpPr/>
          <p:nvPr/>
        </p:nvSpPr>
        <p:spPr>
          <a:xfrm flipH="1">
            <a:off x="1280160" y="4572000"/>
            <a:ext cx="91440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" descr=""/>
          <p:cNvPicPr/>
          <p:nvPr/>
        </p:nvPicPr>
        <p:blipFill>
          <a:blip r:embed="rId6"/>
          <a:srcRect l="14654" t="10464" r="53343" b="75307"/>
          <a:stretch/>
        </p:blipFill>
        <p:spPr>
          <a:xfrm>
            <a:off x="366120" y="5891040"/>
            <a:ext cx="2925720" cy="731160"/>
          </a:xfrm>
          <a:prstGeom prst="rect">
            <a:avLst/>
          </a:prstGeom>
          <a:ln>
            <a:noFill/>
          </a:ln>
        </p:spPr>
      </p:pic>
      <p:sp>
        <p:nvSpPr>
          <p:cNvPr id="69" name="Line 19"/>
          <p:cNvSpPr/>
          <p:nvPr/>
        </p:nvSpPr>
        <p:spPr>
          <a:xfrm flipH="1">
            <a:off x="457200" y="5616720"/>
            <a:ext cx="91440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20"/>
          <p:cNvSpPr/>
          <p:nvPr/>
        </p:nvSpPr>
        <p:spPr>
          <a:xfrm>
            <a:off x="2011680" y="5616720"/>
            <a:ext cx="10058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1"/>
          <p:cNvSpPr txBox="1"/>
          <p:nvPr/>
        </p:nvSpPr>
        <p:spPr>
          <a:xfrm>
            <a:off x="640080" y="6627240"/>
            <a:ext cx="841320" cy="26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key files to determine a ros pkg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Line 22"/>
          <p:cNvSpPr/>
          <p:nvPr/>
        </p:nvSpPr>
        <p:spPr>
          <a:xfrm>
            <a:off x="658440" y="6531120"/>
            <a:ext cx="91440" cy="9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3"/>
          <p:cNvSpPr/>
          <p:nvPr/>
        </p:nvSpPr>
        <p:spPr>
          <a:xfrm flipH="1">
            <a:off x="1207080" y="6531120"/>
            <a:ext cx="91440" cy="9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Gazebo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1196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Successfully installed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jijin_navigation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Introduce ROS Tools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rqt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rqt_graph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rviz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rostopic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8316360" y="4859280"/>
            <a:ext cx="1196640" cy="201888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Gazebo/gazebo_ros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196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soft/library/API for robotic simulation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Web: </a:t>
            </a:r>
            <a:r>
              <a:rPr b="0" lang="zh-C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</a:t>
            </a:r>
            <a:r>
              <a:rPr b="0" lang="zh-C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://gazebosim.org</a:t>
            </a:r>
            <a:r>
              <a:rPr b="0" lang="zh-C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!= </a:t>
            </a:r>
            <a:r>
              <a:rPr b="1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physics engine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Gazebo uses other physics engines(ODE or Simbody) for robotic simulation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rigid body(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剛体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no elasticity(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非弾性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ROS plugin of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which can publish and subscribe the ROS massage.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ROS pkg involved the Gazebo library/API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plugin of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gazebo_ros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personal rules of the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physics engine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(parameter, robots movement limitation, or new physical rules (aerodynamic)) , using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 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(ODE API)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196640"/>
            <a:ext cx="8229240" cy="208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robotic simulation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model in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Gazebo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based on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URDF (Unified Robot Description Format).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4356000" y="3814200"/>
            <a:ext cx="3228480" cy="29581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5474520" y="6335640"/>
            <a:ext cx="3052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http://wiki.ros.org/urdf/XML/joint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996640" y="3025800"/>
            <a:ext cx="63669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the physical parameters: shape, mass, inertial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its own coordinates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508000" y="3487320"/>
            <a:ext cx="64764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H="1">
            <a:off x="5075280" y="3487320"/>
            <a:ext cx="431640" cy="20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510840" y="3995640"/>
            <a:ext cx="377280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the rules to connect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Links. On the parents link coordinates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924000" y="4365000"/>
            <a:ext cx="1367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378720" y="5895720"/>
            <a:ext cx="396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joint the “Robotic” lecture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4208400" y="107280"/>
            <a:ext cx="516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Lean URDF: http://wiki.ros.org/urdf/Tutorials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7869600" y="3429000"/>
            <a:ext cx="1037160" cy="119196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196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Visual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Geometry: the shape of object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Material: Color (useless)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Collision 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Geometry: the shape of object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Inertial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Inertia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Contact Coefficients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016400" y="2419920"/>
            <a:ext cx="623160" cy="652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100360" y="2529000"/>
            <a:ext cx="575640" cy="791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7315920" y="3177000"/>
            <a:ext cx="647640" cy="647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4549680" y="5373360"/>
            <a:ext cx="397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for wheels and gripper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5803200" y="1644840"/>
            <a:ext cx="546480" cy="63576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Robot description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052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of 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Joints (</a:t>
            </a: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 forces</a:t>
            </a: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178280" y="2275200"/>
            <a:ext cx="80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fixed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040400" y="4735080"/>
            <a:ext cx="131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prismatic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24280" y="5903640"/>
            <a:ext cx="90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 rot="19189200">
            <a:off x="5247000" y="3137760"/>
            <a:ext cx="1657800" cy="10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3875400" y="364212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913680" y="3249720"/>
            <a:ext cx="260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revolute/continuous 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4347000" y="4874400"/>
            <a:ext cx="1657800" cy="10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3492000" y="491976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7534440" y="5673960"/>
            <a:ext cx="367200" cy="388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7599600" y="4579200"/>
            <a:ext cx="367200" cy="388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6876360" y="496800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7568280" y="3253680"/>
            <a:ext cx="367200" cy="388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6844680" y="364248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5724000" y="4732200"/>
            <a:ext cx="458640" cy="1958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7"/>
          <p:cNvSpPr/>
          <p:nvPr/>
        </p:nvSpPr>
        <p:spPr>
          <a:xfrm>
            <a:off x="6986160" y="5811840"/>
            <a:ext cx="431640" cy="170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8"/>
          <p:cNvSpPr/>
          <p:nvPr/>
        </p:nvSpPr>
        <p:spPr>
          <a:xfrm>
            <a:off x="4138560" y="4745520"/>
            <a:ext cx="431640" cy="170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9"/>
          <p:cNvSpPr/>
          <p:nvPr/>
        </p:nvSpPr>
        <p:spPr>
          <a:xfrm>
            <a:off x="8167680" y="5812920"/>
            <a:ext cx="400680" cy="1810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0"/>
          <p:cNvSpPr/>
          <p:nvPr/>
        </p:nvSpPr>
        <p:spPr>
          <a:xfrm>
            <a:off x="6941160" y="606276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1"/>
          <p:cNvSpPr/>
          <p:nvPr/>
        </p:nvSpPr>
        <p:spPr>
          <a:xfrm rot="19871400">
            <a:off x="8108640" y="5406840"/>
            <a:ext cx="400680" cy="18108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2"/>
          <p:cNvSpPr/>
          <p:nvPr/>
        </p:nvSpPr>
        <p:spPr>
          <a:xfrm rot="19956600">
            <a:off x="7086960" y="6072840"/>
            <a:ext cx="431640" cy="170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3"/>
          <p:cNvSpPr/>
          <p:nvPr/>
        </p:nvSpPr>
        <p:spPr>
          <a:xfrm>
            <a:off x="3039840" y="2275200"/>
            <a:ext cx="1683720" cy="124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4"/>
          <p:cNvSpPr/>
          <p:nvPr/>
        </p:nvSpPr>
        <p:spPr>
          <a:xfrm>
            <a:off x="4717440" y="2275200"/>
            <a:ext cx="1657800" cy="107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5"/>
          <p:cNvSpPr/>
          <p:nvPr/>
        </p:nvSpPr>
        <p:spPr>
          <a:xfrm>
            <a:off x="5166720" y="1905840"/>
            <a:ext cx="75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6"/>
          <p:cNvSpPr/>
          <p:nvPr/>
        </p:nvSpPr>
        <p:spPr>
          <a:xfrm>
            <a:off x="3960720" y="1778040"/>
            <a:ext cx="133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rigid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7"/>
          <p:cNvSpPr/>
          <p:nvPr/>
        </p:nvSpPr>
        <p:spPr>
          <a:xfrm>
            <a:off x="8069760" y="4685400"/>
            <a:ext cx="458640" cy="19584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8"/>
          <p:cNvSpPr/>
          <p:nvPr/>
        </p:nvSpPr>
        <p:spPr>
          <a:xfrm>
            <a:off x="7036200" y="4698000"/>
            <a:ext cx="431640" cy="170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9"/>
          <p:cNvSpPr/>
          <p:nvPr/>
        </p:nvSpPr>
        <p:spPr>
          <a:xfrm>
            <a:off x="5744520" y="3182400"/>
            <a:ext cx="331920" cy="503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0"/>
          <p:cNvSpPr/>
          <p:nvPr/>
        </p:nvSpPr>
        <p:spPr>
          <a:xfrm>
            <a:off x="7835400" y="3083040"/>
            <a:ext cx="331920" cy="503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1"/>
          <p:cNvSpPr/>
          <p:nvPr/>
        </p:nvSpPr>
        <p:spPr>
          <a:xfrm>
            <a:off x="1103040" y="6453360"/>
            <a:ext cx="111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floating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2710080" y="6333840"/>
            <a:ext cx="415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6-DOF. Simulate the FORCE of Jedi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1938240" y="6625440"/>
            <a:ext cx="7979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Actually, the earth and human can be seen as a single robot, the joint between them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4"/>
          <p:cNvSpPr/>
          <p:nvPr/>
        </p:nvSpPr>
        <p:spPr>
          <a:xfrm>
            <a:off x="7744320" y="5584320"/>
            <a:ext cx="331920" cy="503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LibreOffice/5.1.6.2$Linux_X86_64 LibreOffice_project/10m0$Build-2</Application>
  <Words>851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2020-08-08T07:18:58Z</dcterms:created>
  <dc:creator>ojijin</dc:creator>
  <dc:description/>
  <dc:language>en-US</dc:language>
  <cp:lastModifiedBy/>
  <dcterms:modified xsi:type="dcterms:W3CDTF">2020-08-16T18:06:53Z</dcterms:modified>
  <cp:revision>154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