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5266" r:id="rId2"/>
  </p:sldMasterIdLst>
  <p:notesMasterIdLst>
    <p:notesMasterId r:id="rId10"/>
  </p:notesMasterIdLst>
  <p:handoutMasterIdLst>
    <p:handoutMasterId r:id="rId11"/>
  </p:handoutMasterIdLst>
  <p:sldIdLst>
    <p:sldId id="569" r:id="rId3"/>
    <p:sldId id="564" r:id="rId4"/>
    <p:sldId id="565" r:id="rId5"/>
    <p:sldId id="568" r:id="rId6"/>
    <p:sldId id="566" r:id="rId7"/>
    <p:sldId id="567" r:id="rId8"/>
    <p:sldId id="563" r:id="rId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hinav Gupta" initials="AG"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002E8A"/>
    <a:srgbClr val="660066"/>
    <a:srgbClr val="FFFF00"/>
    <a:srgbClr val="3229E3"/>
    <a:srgbClr val="005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764" autoAdjust="0"/>
  </p:normalViewPr>
  <p:slideViewPr>
    <p:cSldViewPr snapToGrid="0">
      <p:cViewPr>
        <p:scale>
          <a:sx n="100" d="100"/>
          <a:sy n="100" d="100"/>
        </p:scale>
        <p:origin x="-2172" y="-354"/>
      </p:cViewPr>
      <p:guideLst>
        <p:guide orient="horz" pos="2160"/>
        <p:guide pos="2880"/>
      </p:guideLst>
    </p:cSldViewPr>
  </p:slideViewPr>
  <p:outlineViewPr>
    <p:cViewPr>
      <p:scale>
        <a:sx n="33" d="100"/>
        <a:sy n="33" d="100"/>
      </p:scale>
      <p:origin x="0" y="12876"/>
    </p:cViewPr>
  </p:outlineViewPr>
  <p:notesTextViewPr>
    <p:cViewPr>
      <p:scale>
        <a:sx n="125" d="100"/>
        <a:sy n="125" d="100"/>
      </p:scale>
      <p:origin x="0" y="0"/>
    </p:cViewPr>
  </p:notesTextViewPr>
  <p:sorterViewPr>
    <p:cViewPr>
      <p:scale>
        <a:sx n="100" d="100"/>
        <a:sy n="100" d="100"/>
      </p:scale>
      <p:origin x="0" y="14844"/>
    </p:cViewPr>
  </p:sorterViewPr>
  <p:notesViewPr>
    <p:cSldViewPr snapToGrid="0">
      <p:cViewPr varScale="1">
        <p:scale>
          <a:sx n="54" d="100"/>
          <a:sy n="54" d="100"/>
        </p:scale>
        <p:origin x="-276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621"/>
          </a:xfrm>
          <a:prstGeom prst="rect">
            <a:avLst/>
          </a:prstGeom>
        </p:spPr>
        <p:txBody>
          <a:bodyPr vert="horz" lIns="92747" tIns="46373" rIns="92747" bIns="46373"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970339" y="0"/>
            <a:ext cx="3038475" cy="465621"/>
          </a:xfrm>
          <a:prstGeom prst="rect">
            <a:avLst/>
          </a:prstGeom>
        </p:spPr>
        <p:txBody>
          <a:bodyPr vert="horz" wrap="square" lIns="92747" tIns="46373" rIns="92747" bIns="46373" numCol="1" anchor="t"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415DA1D1-D03D-4375-A945-1CFD6DADE9D2}" type="datetimeFigureOut">
              <a:rPr lang="en-US"/>
              <a:pPr>
                <a:defRPr/>
              </a:pPr>
              <a:t>1/14/2014</a:t>
            </a:fld>
            <a:endParaRPr lang="en-US"/>
          </a:p>
        </p:txBody>
      </p:sp>
      <p:sp>
        <p:nvSpPr>
          <p:cNvPr id="4" name="Footer Placeholder 3"/>
          <p:cNvSpPr>
            <a:spLocks noGrp="1"/>
          </p:cNvSpPr>
          <p:nvPr>
            <p:ph type="ftr" sz="quarter" idx="2"/>
          </p:nvPr>
        </p:nvSpPr>
        <p:spPr>
          <a:xfrm>
            <a:off x="0" y="8829180"/>
            <a:ext cx="3038475" cy="465621"/>
          </a:xfrm>
          <a:prstGeom prst="rect">
            <a:avLst/>
          </a:prstGeom>
        </p:spPr>
        <p:txBody>
          <a:bodyPr vert="horz" lIns="92747" tIns="46373" rIns="92747" bIns="46373"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970339" y="8829180"/>
            <a:ext cx="3038475" cy="465621"/>
          </a:xfrm>
          <a:prstGeom prst="rect">
            <a:avLst/>
          </a:prstGeom>
        </p:spPr>
        <p:txBody>
          <a:bodyPr vert="horz" wrap="square" lIns="92747" tIns="46373" rIns="92747" bIns="46373" numCol="1" anchor="b"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EE519DCF-141A-4C56-AD50-D44C373BD5FE}" type="slidenum">
              <a:rPr lang="en-US"/>
              <a:pPr>
                <a:defRPr/>
              </a:pPr>
              <a:t>‹#›</a:t>
            </a:fld>
            <a:endParaRPr lang="en-US"/>
          </a:p>
        </p:txBody>
      </p:sp>
    </p:spTree>
    <p:extLst>
      <p:ext uri="{BB962C8B-B14F-4D97-AF65-F5344CB8AC3E}">
        <p14:creationId xmlns:p14="http://schemas.microsoft.com/office/powerpoint/2010/main" val="1917766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621"/>
          </a:xfrm>
          <a:prstGeom prst="rect">
            <a:avLst/>
          </a:prstGeom>
        </p:spPr>
        <p:txBody>
          <a:bodyPr vert="horz" lIns="92747" tIns="46373" rIns="92747" bIns="46373"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339" y="0"/>
            <a:ext cx="3038475" cy="465621"/>
          </a:xfrm>
          <a:prstGeom prst="rect">
            <a:avLst/>
          </a:prstGeom>
        </p:spPr>
        <p:txBody>
          <a:bodyPr vert="horz" wrap="square" lIns="92747" tIns="46373" rIns="92747" bIns="46373" numCol="1" anchor="t"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5F10C0D8-0134-45B7-B8C0-9C35369F97BB}" type="datetimeFigureOut">
              <a:rPr lang="en-US"/>
              <a:pPr>
                <a:defRPr/>
              </a:pPr>
              <a:t>1/14/2014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747" tIns="46373" rIns="92747" bIns="46373" rtlCol="0" anchor="ctr"/>
          <a:lstStyle/>
          <a:p>
            <a:pPr lvl="0"/>
            <a:endParaRPr lang="en-US" noProof="0" dirty="0"/>
          </a:p>
        </p:txBody>
      </p:sp>
      <p:sp>
        <p:nvSpPr>
          <p:cNvPr id="5" name="Notes Placeholder 4"/>
          <p:cNvSpPr>
            <a:spLocks noGrp="1"/>
          </p:cNvSpPr>
          <p:nvPr>
            <p:ph type="body" sz="quarter" idx="3"/>
          </p:nvPr>
        </p:nvSpPr>
        <p:spPr>
          <a:xfrm>
            <a:off x="701675" y="4416191"/>
            <a:ext cx="5607050" cy="4182580"/>
          </a:xfrm>
          <a:prstGeom prst="rect">
            <a:avLst/>
          </a:prstGeom>
        </p:spPr>
        <p:txBody>
          <a:bodyPr vert="horz" lIns="92747" tIns="46373" rIns="92747" bIns="4637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180"/>
            <a:ext cx="3038475" cy="465621"/>
          </a:xfrm>
          <a:prstGeom prst="rect">
            <a:avLst/>
          </a:prstGeom>
        </p:spPr>
        <p:txBody>
          <a:bodyPr vert="horz" lIns="92747" tIns="46373" rIns="92747" bIns="46373"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9" y="8829180"/>
            <a:ext cx="3038475" cy="465621"/>
          </a:xfrm>
          <a:prstGeom prst="rect">
            <a:avLst/>
          </a:prstGeom>
        </p:spPr>
        <p:txBody>
          <a:bodyPr vert="horz" wrap="square" lIns="92747" tIns="46373" rIns="92747" bIns="46373" numCol="1" anchor="b" anchorCtr="0" compatLnSpc="1">
            <a:prstTxWarp prst="textNoShape">
              <a:avLst/>
            </a:prstTxWarp>
          </a:bodyPr>
          <a:lstStyle>
            <a:lvl1pPr algn="r">
              <a:defRPr sz="1200">
                <a:latin typeface="Calibri" pitchFamily="34" charset="0"/>
                <a:ea typeface="ＭＳ Ｐゴシック" pitchFamily="34" charset="-128"/>
                <a:cs typeface="+mn-cs"/>
              </a:defRPr>
            </a:lvl1pPr>
          </a:lstStyle>
          <a:p>
            <a:pPr>
              <a:defRPr/>
            </a:pPr>
            <a:fld id="{CF83E1E8-1236-48DF-A029-25436B4D309E}" type="slidenum">
              <a:rPr lang="en-US"/>
              <a:pPr>
                <a:defRPr/>
              </a:pPr>
              <a:t>‹#›</a:t>
            </a:fld>
            <a:endParaRPr lang="en-US"/>
          </a:p>
        </p:txBody>
      </p:sp>
    </p:spTree>
    <p:extLst>
      <p:ext uri="{BB962C8B-B14F-4D97-AF65-F5344CB8AC3E}">
        <p14:creationId xmlns:p14="http://schemas.microsoft.com/office/powerpoint/2010/main" val="1013932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ＭＳ Ｐゴシック" pitchFamily="34" charset="-128"/>
                <a:cs typeface="+mn-cs"/>
              </a:rPr>
              <a:t>‘Cancel from W/C’ is a funded transaction (ready to be paid out) getting cancelled. Typically it’ll be a cancel on recording day.</a:t>
            </a:r>
          </a:p>
          <a:p>
            <a:r>
              <a:rPr lang="en-US" sz="1200" b="0" i="0" kern="1200" dirty="0" smtClean="0">
                <a:solidFill>
                  <a:schemeClr val="tx1"/>
                </a:solidFill>
                <a:effectLst/>
                <a:latin typeface="+mn-lt"/>
                <a:ea typeface="ＭＳ Ｐゴシック" pitchFamily="34" charset="-128"/>
                <a:cs typeface="+mn-cs"/>
              </a:rPr>
              <a:t>CSC Un-Cancel – There are some cases where a </a:t>
            </a:r>
            <a:r>
              <a:rPr lang="en-US" sz="1200" b="0" i="0" kern="1200" dirty="0" err="1" smtClean="0">
                <a:solidFill>
                  <a:schemeClr val="tx1"/>
                </a:solidFill>
                <a:effectLst/>
                <a:latin typeface="+mn-lt"/>
                <a:ea typeface="ＭＳ Ｐゴシック" pitchFamily="34" charset="-128"/>
                <a:cs typeface="+mn-cs"/>
              </a:rPr>
              <a:t>txn</a:t>
            </a:r>
            <a:r>
              <a:rPr lang="en-US" sz="1200" b="0" i="0" kern="1200" dirty="0" smtClean="0">
                <a:solidFill>
                  <a:schemeClr val="tx1"/>
                </a:solidFill>
                <a:effectLst/>
                <a:latin typeface="+mn-lt"/>
                <a:ea typeface="ＭＳ Ｐゴシック" pitchFamily="34" charset="-128"/>
                <a:cs typeface="+mn-cs"/>
              </a:rPr>
              <a:t> is wrongly cancelled by CSRs. These can be un-cancelled (reverse the cancel) to make the transaction available for payout again. Please note that this is not allowed for all cancels.</a:t>
            </a:r>
          </a:p>
          <a:p>
            <a:r>
              <a:rPr lang="en-US" sz="1200" b="0" i="0" kern="1200" dirty="0" smtClean="0">
                <a:solidFill>
                  <a:schemeClr val="tx1"/>
                </a:solidFill>
                <a:effectLst/>
                <a:latin typeface="+mn-lt"/>
                <a:ea typeface="ＭＳ Ｐゴシック" pitchFamily="34" charset="-128"/>
                <a:cs typeface="+mn-cs"/>
              </a:rPr>
              <a:t>CSC Un-Pay – There are cases where the MTCN is paid out to a wrong account. In this case, Un-Pay reverses the Pay and makes the transaction available for pay-out again. Again this is not allowed for all scenarios.</a:t>
            </a:r>
          </a:p>
          <a:p>
            <a:r>
              <a:rPr lang="en-US" sz="1200" b="0" i="0" kern="1200" dirty="0" smtClean="0">
                <a:solidFill>
                  <a:schemeClr val="tx1"/>
                </a:solidFill>
                <a:effectLst/>
                <a:latin typeface="+mn-lt"/>
                <a:ea typeface="ＭＳ Ｐゴシック" pitchFamily="34" charset="-128"/>
                <a:cs typeface="+mn-cs"/>
              </a:rPr>
              <a:t>CSC Refile – Lets say the customer doesn’t want to go through with the transaction anymore and we hold the funds. CSR is unable to do a refund on the MTCN in question.  In such a scenario, CSR files a new MTCN and makes it payable to the sender.</a:t>
            </a:r>
          </a:p>
          <a:p>
            <a:endParaRPr lang="en-US" dirty="0"/>
          </a:p>
        </p:txBody>
      </p:sp>
      <p:sp>
        <p:nvSpPr>
          <p:cNvPr id="4" name="Slide Number Placeholder 3"/>
          <p:cNvSpPr>
            <a:spLocks noGrp="1"/>
          </p:cNvSpPr>
          <p:nvPr>
            <p:ph type="sldNum" sz="quarter" idx="10"/>
          </p:nvPr>
        </p:nvSpPr>
        <p:spPr/>
        <p:txBody>
          <a:bodyPr/>
          <a:lstStyle/>
          <a:p>
            <a:pPr>
              <a:defRPr/>
            </a:pPr>
            <a:fld id="{CF83E1E8-1236-48DF-A029-25436B4D309E}" type="slidenum">
              <a:rPr lang="en-US" smtClean="0"/>
              <a:pPr>
                <a:defRPr/>
              </a:pPr>
              <a:t>3</a:t>
            </a:fld>
            <a:endParaRPr lang="en-US"/>
          </a:p>
        </p:txBody>
      </p:sp>
    </p:spTree>
    <p:extLst>
      <p:ext uri="{BB962C8B-B14F-4D97-AF65-F5344CB8AC3E}">
        <p14:creationId xmlns:p14="http://schemas.microsoft.com/office/powerpoint/2010/main" val="390067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83E1E8-1236-48DF-A029-25436B4D309E}" type="slidenum">
              <a:rPr lang="en-US" smtClean="0"/>
              <a:pPr>
                <a:defRPr/>
              </a:pPr>
              <a:t>7</a:t>
            </a:fld>
            <a:endParaRPr lang="en-US"/>
          </a:p>
        </p:txBody>
      </p:sp>
    </p:spTree>
    <p:extLst>
      <p:ext uri="{BB962C8B-B14F-4D97-AF65-F5344CB8AC3E}">
        <p14:creationId xmlns:p14="http://schemas.microsoft.com/office/powerpoint/2010/main" val="1517182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Rectangle 2"/>
          <p:cNvSpPr/>
          <p:nvPr/>
        </p:nvSpPr>
        <p:spPr>
          <a:xfrm>
            <a:off x="-9525" y="5953125"/>
            <a:ext cx="2371725" cy="712788"/>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sp>
        <p:nvSpPr>
          <p:cNvPr id="4" name="Text Box 5"/>
          <p:cNvSpPr txBox="1">
            <a:spLocks noChangeArrowheads="1"/>
          </p:cNvSpPr>
          <p:nvPr userDrawn="1"/>
        </p:nvSpPr>
        <p:spPr bwMode="auto">
          <a:xfrm>
            <a:off x="3657600" y="6643688"/>
            <a:ext cx="1905000" cy="214312"/>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800" b="1" dirty="0" smtClean="0">
                <a:latin typeface="Calibri" pitchFamily="34" charset="0"/>
                <a:ea typeface="+mn-ea"/>
              </a:rPr>
              <a:t>Confidential and Proprietary</a:t>
            </a:r>
          </a:p>
        </p:txBody>
      </p:sp>
      <p:sp>
        <p:nvSpPr>
          <p:cNvPr id="5" name="Rectangle 4"/>
          <p:cNvSpPr/>
          <p:nvPr userDrawn="1"/>
        </p:nvSpPr>
        <p:spPr>
          <a:xfrm>
            <a:off x="0" y="1371600"/>
            <a:ext cx="914400" cy="990600"/>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914400" y="1371600"/>
            <a:ext cx="8229600" cy="9906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2362200" y="5943600"/>
            <a:ext cx="6781800" cy="71278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solidFill>
                <a:schemeClr val="bg1"/>
              </a:solidFill>
            </a:endParaRP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26237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0E41D9CD-0222-4B4F-9355-C06066F72C26}"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62872F53-9600-4595-AE70-EFDDB8CDABE3}" type="datetime1">
              <a:rPr lang="en-US" smtClean="0"/>
              <a:pPr>
                <a:defRPr/>
              </a:pPr>
              <a:t>1/14/2014</a:t>
            </a:fld>
            <a:endParaRPr lang="en-US"/>
          </a:p>
        </p:txBody>
      </p:sp>
      <p:sp>
        <p:nvSpPr>
          <p:cNvPr id="6" name="Footer Placeholder 4"/>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17350663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BEFCA8F-6DA1-48BD-A855-7A384AA67DB7}" type="slidenum">
              <a:rPr lang="en-US" sz="1000" smtClean="0">
                <a:latin typeface="Calibri" pitchFamily="34" charset="0"/>
              </a:rPr>
              <a:pPr algn="r">
                <a:defRPr/>
              </a:pPr>
              <a:t>‹#›</a:t>
            </a:fld>
            <a:endParaRPr lang="en-US" sz="1000" smtClean="0">
              <a:latin typeface="Calibri" pitchFamily="34"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6553200" y="6248400"/>
            <a:ext cx="22098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5981210E-03E6-4EBC-96CB-22D10B62C44E}" type="datetime1">
              <a:rPr lang="en-US" smtClean="0"/>
              <a:pPr>
                <a:defRPr/>
              </a:pPr>
              <a:t>1/14/2014</a:t>
            </a:fld>
            <a:endParaRPr lang="en-US"/>
          </a:p>
        </p:txBody>
      </p:sp>
      <p:sp>
        <p:nvSpPr>
          <p:cNvPr id="9" name="Footer Placeholder 4"/>
          <p:cNvSpPr>
            <a:spLocks noGrp="1"/>
          </p:cNvSpPr>
          <p:nvPr>
            <p:ph type="ftr" sz="quarter" idx="11"/>
          </p:nvPr>
        </p:nvSpPr>
        <p:spPr>
          <a:xfrm>
            <a:off x="457200" y="6248400"/>
            <a:ext cx="55737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
        <p:nvSpPr>
          <p:cNvPr id="10"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336D9A6C-3F38-431C-A00A-6287485F4A4D}" type="slidenum">
              <a:rPr lang="en-US"/>
              <a:pPr>
                <a:defRPr/>
              </a:pPr>
              <a:t>‹#›</a:t>
            </a:fld>
            <a:endParaRPr lang="en-US"/>
          </a:p>
        </p:txBody>
      </p:sp>
    </p:spTree>
    <p:extLst>
      <p:ext uri="{BB962C8B-B14F-4D97-AF65-F5344CB8AC3E}">
        <p14:creationId xmlns:p14="http://schemas.microsoft.com/office/powerpoint/2010/main" val="9945670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1"/>
          <p:cNvGrpSpPr/>
          <p:nvPr userDrawn="1"/>
        </p:nvGrpSpPr>
        <p:grpSpPr>
          <a:xfrm>
            <a:off x="186673" y="4153360"/>
            <a:ext cx="5850572" cy="478039"/>
            <a:chOff x="136736" y="6255526"/>
            <a:chExt cx="5320865" cy="434758"/>
          </a:xfrm>
          <a:solidFill>
            <a:srgbClr val="E36803"/>
          </a:solidFill>
        </p:grpSpPr>
        <p:sp>
          <p:nvSpPr>
            <p:cNvPr id="6" name="Rectangle 5"/>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7" name="Rectangle 6"/>
            <p:cNvSpPr/>
            <p:nvPr/>
          </p:nvSpPr>
          <p:spPr bwMode="auto">
            <a:xfrm>
              <a:off x="247828" y="6412419"/>
              <a:ext cx="5209773" cy="120972"/>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3074" name="Rectangle 2"/>
          <p:cNvSpPr>
            <a:spLocks noGrp="1" noChangeArrowheads="1"/>
          </p:cNvSpPr>
          <p:nvPr>
            <p:ph type="ctrTitle"/>
          </p:nvPr>
        </p:nvSpPr>
        <p:spPr>
          <a:xfrm>
            <a:off x="264918" y="2377867"/>
            <a:ext cx="6774859" cy="542747"/>
          </a:xfrm>
        </p:spPr>
        <p:txBody>
          <a:bodyPr/>
          <a:lstStyle>
            <a:lvl1pPr algn="l" rtl="0" eaLnBrk="1" fontAlgn="base" hangingPunct="1">
              <a:lnSpc>
                <a:spcPct val="85000"/>
              </a:lnSpc>
              <a:spcBef>
                <a:spcPct val="30000"/>
              </a:spcBef>
              <a:spcAft>
                <a:spcPct val="0"/>
              </a:spcAft>
              <a:defRPr lang="en-US" sz="2800" b="1" dirty="0">
                <a:solidFill>
                  <a:schemeClr val="tx1"/>
                </a:solidFill>
                <a:latin typeface="+mj-lt"/>
                <a:ea typeface="+mj-ea"/>
                <a:cs typeface="+mj-cs"/>
              </a:defRPr>
            </a:lvl1pPr>
          </a:lstStyle>
          <a:p>
            <a:r>
              <a:rPr lang="en-US" dirty="0"/>
              <a:t>Click to edit Master title style</a:t>
            </a:r>
          </a:p>
        </p:txBody>
      </p:sp>
      <p:sp>
        <p:nvSpPr>
          <p:cNvPr id="3075" name="Rectangle 3"/>
          <p:cNvSpPr>
            <a:spLocks noGrp="1" noChangeArrowheads="1"/>
          </p:cNvSpPr>
          <p:nvPr>
            <p:ph type="subTitle" idx="1"/>
          </p:nvPr>
        </p:nvSpPr>
        <p:spPr>
          <a:xfrm>
            <a:off x="264918" y="2907916"/>
            <a:ext cx="6774859" cy="358716"/>
          </a:xfrm>
        </p:spPr>
        <p:txBody>
          <a:bodyPr/>
          <a:lstStyle>
            <a:lvl1pPr marL="0" indent="0" algn="l" rtl="0" eaLnBrk="1" fontAlgn="base" hangingPunct="1">
              <a:lnSpc>
                <a:spcPct val="85000"/>
              </a:lnSpc>
              <a:spcBef>
                <a:spcPct val="30000"/>
              </a:spcBef>
              <a:spcAft>
                <a:spcPct val="0"/>
              </a:spcAft>
              <a:buFont typeface="Trebuchet MS" pitchFamily="34" charset="0"/>
              <a:buNone/>
              <a:defRPr lang="en-US" sz="2400" dirty="0">
                <a:solidFill>
                  <a:schemeClr val="tx1"/>
                </a:solidFill>
                <a:latin typeface="+mn-lt"/>
                <a:ea typeface="+mn-ea"/>
                <a:cs typeface="+mn-cs"/>
              </a:defRPr>
            </a:lvl1pPr>
          </a:lstStyle>
          <a:p>
            <a:r>
              <a:rPr lang="en-US" dirty="0"/>
              <a:t>Click to edit Master subtitle style</a:t>
            </a:r>
          </a:p>
        </p:txBody>
      </p:sp>
    </p:spTree>
    <p:extLst>
      <p:ext uri="{BB962C8B-B14F-4D97-AF65-F5344CB8AC3E}">
        <p14:creationId xmlns:p14="http://schemas.microsoft.com/office/powerpoint/2010/main" val="759164631"/>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11"/>
          <p:cNvGrpSpPr/>
          <p:nvPr userDrawn="1"/>
        </p:nvGrpSpPr>
        <p:grpSpPr>
          <a:xfrm>
            <a:off x="263790" y="6428194"/>
            <a:ext cx="7745473" cy="225992"/>
            <a:chOff x="136736" y="6255526"/>
            <a:chExt cx="14900530" cy="434758"/>
          </a:xfrm>
          <a:solidFill>
            <a:schemeClr val="tx2"/>
          </a:solidFill>
        </p:grpSpPr>
        <p:sp>
          <p:nvSpPr>
            <p:cNvPr id="5" name="Rectangle 4"/>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7" name="Rectangle 6"/>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5175" y="0"/>
            <a:ext cx="8583549" cy="909638"/>
          </a:xfrm>
          <a:noFill/>
          <a:ln w="9525">
            <a:noFill/>
            <a:miter lim="800000"/>
            <a:headEnd/>
            <a:tailEnd/>
          </a:ln>
        </p:spPr>
        <p:txBody>
          <a:bodyPr/>
          <a:lstStyle>
            <a:lvl1pPr algn="l" rtl="0" eaLnBrk="0" fontAlgn="base" hangingPunct="0">
              <a:lnSpc>
                <a:spcPct val="85000"/>
              </a:lnSpc>
              <a:spcBef>
                <a:spcPct val="30000"/>
              </a:spcBef>
              <a:spcAft>
                <a:spcPct val="0"/>
              </a:spcAft>
              <a:defRPr lang="en-US" sz="2200" b="1" dirty="0">
                <a:solidFill>
                  <a:schemeClr val="tx1"/>
                </a:solidFill>
                <a:latin typeface="+mj-lt"/>
                <a:ea typeface="+mj-ea"/>
                <a:cs typeface="+mj-cs"/>
              </a:defRPr>
            </a:lvl1pPr>
          </a:lstStyle>
          <a:p>
            <a:pPr lvl="0"/>
            <a:r>
              <a:rPr lang="en-US" dirty="0" smtClean="0"/>
              <a:t>Click to edit Master title style</a:t>
            </a:r>
            <a:endParaRPr lang="en-US" dirty="0"/>
          </a:p>
        </p:txBody>
      </p:sp>
      <p:sp>
        <p:nvSpPr>
          <p:cNvPr id="6" name="Text Placeholder 5"/>
          <p:cNvSpPr>
            <a:spLocks noGrp="1"/>
          </p:cNvSpPr>
          <p:nvPr>
            <p:ph type="body" sz="quarter" idx="11"/>
          </p:nvPr>
        </p:nvSpPr>
        <p:spPr>
          <a:xfrm>
            <a:off x="268287" y="938213"/>
            <a:ext cx="8580437" cy="561803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25"/>
          <p:cNvSpPr>
            <a:spLocks noGrp="1" noChangeArrowheads="1"/>
          </p:cNvSpPr>
          <p:nvPr>
            <p:ph type="sldNum" sz="quarter" idx="12"/>
          </p:nvPr>
        </p:nvSpPr>
        <p:spPr/>
        <p:txBody>
          <a:bodyPr/>
          <a:lstStyle>
            <a:lvl1pPr eaLnBrk="1" hangingPunct="1">
              <a:defRPr/>
            </a:lvl1pPr>
          </a:lstStyle>
          <a:p>
            <a:pPr>
              <a:defRPr/>
            </a:pPr>
            <a:fld id="{9DD6D610-7F9A-42AE-B7D9-5A5C27787E78}" type="slidenum">
              <a:rPr lang="en-US"/>
              <a:pPr>
                <a:defRPr/>
              </a:pPr>
              <a:t>‹#›</a:t>
            </a:fld>
            <a:endParaRPr lang="en-US"/>
          </a:p>
        </p:txBody>
      </p:sp>
      <p:sp>
        <p:nvSpPr>
          <p:cNvPr id="9"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3880402123"/>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255588" y="5984875"/>
            <a:ext cx="76184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700">
                <a:solidFill>
                  <a:srgbClr val="4B4B4B"/>
                </a:solidFill>
              </a:rPr>
              <a:t>©2012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a:t>
            </a:r>
          </a:p>
        </p:txBody>
      </p:sp>
      <p:grpSp>
        <p:nvGrpSpPr>
          <p:cNvPr id="5" name="Group 11"/>
          <p:cNvGrpSpPr/>
          <p:nvPr userDrawn="1"/>
        </p:nvGrpSpPr>
        <p:grpSpPr>
          <a:xfrm>
            <a:off x="263790" y="6428194"/>
            <a:ext cx="7745473" cy="225992"/>
            <a:chOff x="136736" y="6255526"/>
            <a:chExt cx="14900530" cy="434758"/>
          </a:xfrm>
          <a:solidFill>
            <a:schemeClr val="tx2"/>
          </a:solidFill>
        </p:grpSpPr>
        <p:sp>
          <p:nvSpPr>
            <p:cNvPr id="6" name="Rectangle 5"/>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9" name="Rectangle 8"/>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7" name="Text Placeholder 6"/>
          <p:cNvSpPr>
            <a:spLocks noGrp="1"/>
          </p:cNvSpPr>
          <p:nvPr>
            <p:ph type="body" sz="quarter" idx="11"/>
          </p:nvPr>
        </p:nvSpPr>
        <p:spPr>
          <a:xfrm>
            <a:off x="268288" y="938213"/>
            <a:ext cx="8580437" cy="573087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2"/>
          <p:cNvSpPr>
            <a:spLocks noGrp="1" noChangeArrowheads="1"/>
          </p:cNvSpPr>
          <p:nvPr>
            <p:ph type="title"/>
          </p:nvPr>
        </p:nvSpPr>
        <p:spPr bwMode="auto">
          <a:xfrm>
            <a:off x="257270" y="0"/>
            <a:ext cx="8580437" cy="909638"/>
          </a:xfrm>
          <a:prstGeom prst="rect">
            <a:avLst/>
          </a:prstGeom>
          <a:noFill/>
          <a:ln w="9525">
            <a:noFill/>
            <a:miter lim="800000"/>
            <a:headEnd/>
            <a:tailEnd/>
          </a:ln>
        </p:spPr>
        <p:txBody>
          <a:bodyPr/>
          <a:lstStyle>
            <a:lvl1pPr algn="l" rtl="0" eaLnBrk="0" fontAlgn="base" hangingPunct="0">
              <a:lnSpc>
                <a:spcPct val="85000"/>
              </a:lnSpc>
              <a:spcBef>
                <a:spcPct val="30000"/>
              </a:spcBef>
              <a:spcAft>
                <a:spcPct val="0"/>
              </a:spcAft>
              <a:defRPr lang="en-US" sz="2200" b="1" dirty="0" smtClean="0">
                <a:solidFill>
                  <a:schemeClr val="tx1"/>
                </a:solidFill>
                <a:latin typeface="+mj-lt"/>
                <a:ea typeface="+mj-ea"/>
                <a:cs typeface="+mj-cs"/>
              </a:defRPr>
            </a:lvl1pPr>
          </a:lstStyle>
          <a:p>
            <a:pPr lvl="0"/>
            <a:r>
              <a:rPr lang="en-US" dirty="0" smtClean="0"/>
              <a:t>Click to edit Master title style</a:t>
            </a:r>
          </a:p>
        </p:txBody>
      </p:sp>
      <p:sp>
        <p:nvSpPr>
          <p:cNvPr id="10" name="Rectangle 25"/>
          <p:cNvSpPr>
            <a:spLocks noGrp="1" noChangeArrowheads="1"/>
          </p:cNvSpPr>
          <p:nvPr>
            <p:ph type="sldNum" sz="quarter" idx="12"/>
          </p:nvPr>
        </p:nvSpPr>
        <p:spPr/>
        <p:txBody>
          <a:bodyPr/>
          <a:lstStyle>
            <a:lvl1pPr eaLnBrk="1" hangingPunct="1">
              <a:defRPr/>
            </a:lvl1pPr>
          </a:lstStyle>
          <a:p>
            <a:pPr>
              <a:defRPr/>
            </a:pPr>
            <a:fld id="{FA2A9DD1-719C-4D46-8CDF-4B37200E1C25}" type="slidenum">
              <a:rPr lang="en-US"/>
              <a:pPr>
                <a:defRPr/>
              </a:pPr>
              <a:t>‹#›</a:t>
            </a:fld>
            <a:endParaRPr lang="en-US"/>
          </a:p>
        </p:txBody>
      </p:sp>
      <p:sp>
        <p:nvSpPr>
          <p:cNvPr id="12"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3439597019"/>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6"/>
          <p:cNvSpPr>
            <a:spLocks noChangeArrowheads="1"/>
          </p:cNvSpPr>
          <p:nvPr userDrawn="1"/>
        </p:nvSpPr>
        <p:spPr bwMode="auto">
          <a:xfrm>
            <a:off x="255588" y="5984875"/>
            <a:ext cx="7618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700">
                <a:solidFill>
                  <a:srgbClr val="4B4B4B"/>
                </a:solidFill>
              </a:rPr>
              <a:t>©2012 Western Union Holdings, Inc. All Rights Reserved.  The WESTERN UNION name, logo, trade name, trade dress and related trademarks and service marks, owned by Western Union Holdings, Inc., are registered and/or used in the U.S. and many foreign countries.  This material is proprietary to Western Union and cannot be used, reproduced, copied, displayed, distributed or used to prepare derivative works without the prior written consent of Western Union. This information piece shall not be considered an offer; final terms shall be reflected in the Agreement signed by both parties.</a:t>
            </a:r>
          </a:p>
        </p:txBody>
      </p:sp>
      <p:grpSp>
        <p:nvGrpSpPr>
          <p:cNvPr id="5" name="Group 11"/>
          <p:cNvGrpSpPr/>
          <p:nvPr userDrawn="1"/>
        </p:nvGrpSpPr>
        <p:grpSpPr>
          <a:xfrm>
            <a:off x="263790" y="6428194"/>
            <a:ext cx="7745473" cy="225992"/>
            <a:chOff x="136736" y="6255526"/>
            <a:chExt cx="14900530" cy="434758"/>
          </a:xfrm>
          <a:solidFill>
            <a:schemeClr val="tx2"/>
          </a:solidFill>
        </p:grpSpPr>
        <p:sp>
          <p:nvSpPr>
            <p:cNvPr id="7" name="Rectangle 6"/>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9" name="Rectangle 8"/>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6" name="Rectangle 2"/>
          <p:cNvSpPr>
            <a:spLocks noGrp="1" noChangeArrowheads="1"/>
          </p:cNvSpPr>
          <p:nvPr>
            <p:ph type="title"/>
          </p:nvPr>
        </p:nvSpPr>
        <p:spPr bwMode="auto">
          <a:xfrm>
            <a:off x="265175" y="22034"/>
            <a:ext cx="8583549" cy="893763"/>
          </a:xfrm>
          <a:prstGeom prst="rect">
            <a:avLst/>
          </a:prstGeom>
          <a:noFill/>
          <a:ln w="9525">
            <a:noFill/>
            <a:miter lim="800000"/>
            <a:headEnd/>
            <a:tailEnd/>
          </a:ln>
        </p:spPr>
        <p:txBody>
          <a:bodyPr/>
          <a:lstStyle>
            <a:lvl1pPr algn="l" rtl="0" eaLnBrk="0" fontAlgn="base" hangingPunct="0">
              <a:lnSpc>
                <a:spcPct val="85000"/>
              </a:lnSpc>
              <a:spcBef>
                <a:spcPct val="30000"/>
              </a:spcBef>
              <a:spcAft>
                <a:spcPct val="0"/>
              </a:spcAft>
              <a:defRPr lang="en-US" sz="2200" b="1" dirty="0" smtClean="0">
                <a:solidFill>
                  <a:schemeClr val="tx1"/>
                </a:solidFill>
                <a:latin typeface="+mj-lt"/>
                <a:ea typeface="+mj-ea"/>
                <a:cs typeface="+mj-cs"/>
              </a:defRPr>
            </a:lvl1pPr>
          </a:lstStyle>
          <a:p>
            <a:pPr lvl="0"/>
            <a:r>
              <a:rPr lang="en-US" dirty="0" smtClean="0"/>
              <a:t>Click to edit Master title style</a:t>
            </a:r>
          </a:p>
        </p:txBody>
      </p:sp>
      <p:sp>
        <p:nvSpPr>
          <p:cNvPr id="8" name="Text Placeholder 6"/>
          <p:cNvSpPr>
            <a:spLocks noGrp="1"/>
          </p:cNvSpPr>
          <p:nvPr>
            <p:ph type="body" sz="quarter" idx="11"/>
          </p:nvPr>
        </p:nvSpPr>
        <p:spPr>
          <a:xfrm>
            <a:off x="268287" y="938213"/>
            <a:ext cx="8580437" cy="50371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25"/>
          <p:cNvSpPr>
            <a:spLocks noGrp="1" noChangeArrowheads="1"/>
          </p:cNvSpPr>
          <p:nvPr>
            <p:ph type="sldNum" sz="quarter" idx="12"/>
          </p:nvPr>
        </p:nvSpPr>
        <p:spPr/>
        <p:txBody>
          <a:bodyPr/>
          <a:lstStyle>
            <a:lvl1pPr eaLnBrk="1" hangingPunct="1">
              <a:defRPr/>
            </a:lvl1pPr>
          </a:lstStyle>
          <a:p>
            <a:pPr>
              <a:defRPr/>
            </a:pPr>
            <a:fld id="{F0E6D520-1D77-4FD5-A480-C662C06FA64F}" type="slidenum">
              <a:rPr lang="en-US"/>
              <a:pPr>
                <a:defRPr/>
              </a:pPr>
              <a:t>‹#›</a:t>
            </a:fld>
            <a:endParaRPr lang="en-US"/>
          </a:p>
        </p:txBody>
      </p:sp>
      <p:sp>
        <p:nvSpPr>
          <p:cNvPr id="11"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2421572716"/>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TextBox 2"/>
          <p:cNvSpPr txBox="1"/>
          <p:nvPr userDrawn="1"/>
        </p:nvSpPr>
        <p:spPr>
          <a:xfrm>
            <a:off x="265113" y="938213"/>
            <a:ext cx="8583612" cy="5151437"/>
          </a:xfrm>
          <a:prstGeom prst="rect">
            <a:avLst/>
          </a:prstGeom>
          <a:noFill/>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Aft>
                <a:spcPct val="5000"/>
              </a:spcAft>
              <a:defRPr/>
            </a:pPr>
            <a:r>
              <a:rPr lang="en-US" sz="1200" i="1" smtClean="0">
                <a:solidFill>
                  <a:srgbClr val="000000"/>
                </a:solidFill>
              </a:rPr>
              <a:t>To change the default Classification of a document, choose </a:t>
            </a:r>
            <a:r>
              <a:rPr lang="en-US" sz="1200" i="1" smtClean="0">
                <a:solidFill>
                  <a:srgbClr val="990000"/>
                </a:solidFill>
              </a:rPr>
              <a:t>View-Master Slide-and select the Footer text box</a:t>
            </a:r>
            <a:r>
              <a:rPr lang="en-US" sz="1200" i="1" smtClean="0">
                <a:solidFill>
                  <a:srgbClr val="000000"/>
                </a:solidFill>
              </a:rPr>
              <a:t> and change the Footer text to one of the four classifications below.  Please note, the copyright is to remain </a:t>
            </a:r>
            <a:br>
              <a:rPr lang="en-US" sz="1200" i="1" smtClean="0">
                <a:solidFill>
                  <a:srgbClr val="000000"/>
                </a:solidFill>
              </a:rPr>
            </a:br>
            <a:r>
              <a:rPr lang="en-US" sz="1200" i="1" smtClean="0">
                <a:solidFill>
                  <a:srgbClr val="000000"/>
                </a:solidFill>
              </a:rPr>
              <a:t>on every page, and the disclaimers for sales/non sales materials needs to appear on the closing page </a:t>
            </a:r>
            <a:br>
              <a:rPr lang="en-US" sz="1200" i="1" smtClean="0">
                <a:solidFill>
                  <a:srgbClr val="000000"/>
                </a:solidFill>
              </a:rPr>
            </a:br>
            <a:r>
              <a:rPr lang="en-US" sz="1200" i="1" smtClean="0">
                <a:solidFill>
                  <a:srgbClr val="000000"/>
                </a:solidFill>
              </a:rPr>
              <a:t>of presentation.</a:t>
            </a:r>
            <a:endParaRPr lang="en-US" sz="1200" smtClean="0">
              <a:solidFill>
                <a:srgbClr val="000000"/>
              </a:solidFill>
            </a:endParaRPr>
          </a:p>
          <a:p>
            <a:pPr>
              <a:spcAft>
                <a:spcPct val="5000"/>
              </a:spcAft>
              <a:defRPr/>
            </a:pPr>
            <a:endParaRPr lang="en-US" sz="1200" b="1" smtClean="0">
              <a:solidFill>
                <a:srgbClr val="990000"/>
              </a:solidFill>
            </a:endParaRPr>
          </a:p>
          <a:p>
            <a:pPr>
              <a:spcAft>
                <a:spcPct val="5000"/>
              </a:spcAft>
              <a:defRPr/>
            </a:pPr>
            <a:r>
              <a:rPr lang="en-US" sz="1200" b="1" smtClean="0">
                <a:solidFill>
                  <a:srgbClr val="990000"/>
                </a:solidFill>
              </a:rPr>
              <a:t>Western Union Public</a:t>
            </a:r>
            <a:r>
              <a:rPr lang="en-US" sz="1200" smtClean="0">
                <a:solidFill>
                  <a:srgbClr val="000000"/>
                </a:solidFill>
              </a:rPr>
              <a:t> </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for which disclosure is intended outside of Western Union and would pose no risk to Western Union, its employees, its stockholders, its business partners, and/or its customers. (examples: brochures, forms, pricing promotions, annual reports)</a:t>
            </a:r>
          </a:p>
          <a:p>
            <a:pPr>
              <a:spcBef>
                <a:spcPct val="30000"/>
              </a:spcBef>
              <a:buFont typeface="Trebuchet MS" pitchFamily="34" charset="0"/>
              <a:buBlip>
                <a:blip r:embed="rId2"/>
              </a:buBlip>
              <a:defRPr/>
            </a:pPr>
            <a:endParaRPr lang="en-US" sz="1200" smtClean="0">
              <a:solidFill>
                <a:srgbClr val="000000"/>
              </a:solidFill>
            </a:endParaRPr>
          </a:p>
          <a:p>
            <a:pPr>
              <a:spcAft>
                <a:spcPct val="5000"/>
              </a:spcAft>
              <a:defRPr/>
            </a:pPr>
            <a:r>
              <a:rPr lang="en-US" sz="1200" b="1" smtClean="0">
                <a:solidFill>
                  <a:srgbClr val="990000"/>
                </a:solidFill>
              </a:rPr>
              <a:t>Western Union Unrestricted Internal Use</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for which unauthorized disclosure represents a minimal risk to Western Union, its employees, its stockholders, its business partners, and/or its customers. (examples: internal program reviews, phone lists, corporate training materials)</a:t>
            </a:r>
          </a:p>
          <a:p>
            <a:pPr>
              <a:spcBef>
                <a:spcPct val="30000"/>
              </a:spcBef>
              <a:buFont typeface="Trebuchet MS" pitchFamily="34" charset="0"/>
              <a:buBlip>
                <a:blip r:embed="rId2"/>
              </a:buBlip>
              <a:defRPr/>
            </a:pPr>
            <a:endParaRPr lang="en-US" sz="1200" smtClean="0">
              <a:solidFill>
                <a:srgbClr val="000000"/>
              </a:solidFill>
            </a:endParaRPr>
          </a:p>
          <a:p>
            <a:pPr>
              <a:spcAft>
                <a:spcPct val="5000"/>
              </a:spcAft>
              <a:defRPr/>
            </a:pPr>
            <a:r>
              <a:rPr lang="en-US" sz="1200" b="1" smtClean="0">
                <a:solidFill>
                  <a:srgbClr val="990000"/>
                </a:solidFill>
              </a:rPr>
              <a:t>Western Union Confidential</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for which unauthorized disclosure represents a moderate risk of damage to Western Union, its employees, its stockholders, its business partners, and/or its customers. (examples: financial reviews, un-launched marketing plans, new product/services plans)</a:t>
            </a:r>
          </a:p>
          <a:p>
            <a:pPr>
              <a:spcBef>
                <a:spcPct val="30000"/>
              </a:spcBef>
              <a:buFont typeface="Trebuchet MS" pitchFamily="34" charset="0"/>
              <a:buBlip>
                <a:blip r:embed="rId2"/>
              </a:buBlip>
              <a:defRPr/>
            </a:pPr>
            <a:endParaRPr lang="en-US" sz="1200" smtClean="0">
              <a:solidFill>
                <a:srgbClr val="000000"/>
              </a:solidFill>
            </a:endParaRPr>
          </a:p>
          <a:p>
            <a:pPr>
              <a:spcAft>
                <a:spcPct val="5000"/>
              </a:spcAft>
              <a:defRPr/>
            </a:pPr>
            <a:r>
              <a:rPr lang="en-US" sz="1200" b="1" smtClean="0">
                <a:solidFill>
                  <a:srgbClr val="990000"/>
                </a:solidFill>
              </a:rPr>
              <a:t>Western Union Restricted</a:t>
            </a:r>
            <a:r>
              <a:rPr lang="en-US" sz="1200" b="1" smtClean="0">
                <a:solidFill>
                  <a:srgbClr val="000000"/>
                </a:solidFill>
              </a:rPr>
              <a:t> </a:t>
            </a:r>
          </a:p>
          <a:p>
            <a:pPr>
              <a:spcBef>
                <a:spcPct val="30000"/>
              </a:spcBef>
              <a:buFont typeface="Trebuchet MS" pitchFamily="34" charset="0"/>
              <a:buBlip>
                <a:blip r:embed="rId2"/>
              </a:buBlip>
              <a:defRPr/>
            </a:pPr>
            <a:r>
              <a:rPr lang="en-US" sz="1200" smtClean="0">
                <a:solidFill>
                  <a:srgbClr val="000000"/>
                </a:solidFill>
              </a:rPr>
              <a:t>Apply this classification to documents that contain content having the greatest sensitivity for which unauthorized disclosure represents a severe risk of damage to Western Union, its employees, its stockholders, its business partners, and/or its customers. (examples: due diligence reviews, unreleased financials, board presentations)</a:t>
            </a:r>
          </a:p>
          <a:p>
            <a:pPr>
              <a:defRPr/>
            </a:pPr>
            <a:endParaRPr lang="en-US" sz="1200" smtClean="0">
              <a:solidFill>
                <a:srgbClr val="000000"/>
              </a:solidFill>
            </a:endParaRPr>
          </a:p>
        </p:txBody>
      </p:sp>
      <p:grpSp>
        <p:nvGrpSpPr>
          <p:cNvPr id="4" name="Group 11"/>
          <p:cNvGrpSpPr/>
          <p:nvPr userDrawn="1"/>
        </p:nvGrpSpPr>
        <p:grpSpPr>
          <a:xfrm>
            <a:off x="263790" y="6428194"/>
            <a:ext cx="7745473" cy="225992"/>
            <a:chOff x="136736" y="6255526"/>
            <a:chExt cx="14900530" cy="434758"/>
          </a:xfrm>
          <a:solidFill>
            <a:schemeClr val="tx2"/>
          </a:solidFill>
        </p:grpSpPr>
        <p:sp>
          <p:nvSpPr>
            <p:cNvPr id="5" name="Rectangle 4"/>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6" name="Rectangle 5"/>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4919" y="0"/>
            <a:ext cx="8583805" cy="909638"/>
          </a:xfrm>
        </p:spPr>
        <p:txBody>
          <a:bodyPr/>
          <a:lstStyle>
            <a:lvl1pPr>
              <a:defRPr lang="en-US" sz="2200" b="1" dirty="0">
                <a:solidFill>
                  <a:schemeClr val="tx1"/>
                </a:solidFill>
                <a:latin typeface="+mj-lt"/>
                <a:ea typeface="+mj-ea"/>
                <a:cs typeface="+mj-cs"/>
              </a:defRPr>
            </a:lvl1pPr>
          </a:lstStyle>
          <a:p>
            <a:pPr lvl="0"/>
            <a:r>
              <a:rPr lang="en-US" smtClean="0"/>
              <a:t>Click to edit Master title style</a:t>
            </a:r>
            <a:endParaRPr lang="en-US" dirty="0"/>
          </a:p>
        </p:txBody>
      </p:sp>
      <p:sp>
        <p:nvSpPr>
          <p:cNvPr id="7" name="Rectangle 25"/>
          <p:cNvSpPr>
            <a:spLocks noGrp="1" noChangeArrowheads="1"/>
          </p:cNvSpPr>
          <p:nvPr>
            <p:ph type="sldNum" sz="quarter" idx="10"/>
          </p:nvPr>
        </p:nvSpPr>
        <p:spPr/>
        <p:txBody>
          <a:bodyPr/>
          <a:lstStyle>
            <a:lvl1pPr eaLnBrk="1" hangingPunct="1">
              <a:defRPr/>
            </a:lvl1pPr>
          </a:lstStyle>
          <a:p>
            <a:pPr>
              <a:defRPr/>
            </a:pPr>
            <a:fld id="{50835CBF-61BD-4150-AB17-9EC004776D8C}" type="slidenum">
              <a:rPr lang="en-US"/>
              <a:pPr>
                <a:defRPr/>
              </a:pPr>
              <a:t>‹#›</a:t>
            </a:fld>
            <a:endParaRPr lang="en-US"/>
          </a:p>
        </p:txBody>
      </p:sp>
      <p:sp>
        <p:nvSpPr>
          <p:cNvPr id="8"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650078435"/>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1"/>
          <p:cNvGrpSpPr/>
          <p:nvPr userDrawn="1"/>
        </p:nvGrpSpPr>
        <p:grpSpPr>
          <a:xfrm>
            <a:off x="263790" y="6428194"/>
            <a:ext cx="7745473" cy="225992"/>
            <a:chOff x="136736" y="6255526"/>
            <a:chExt cx="14900530" cy="434758"/>
          </a:xfrm>
          <a:solidFill>
            <a:schemeClr val="tx2"/>
          </a:solidFill>
        </p:grpSpPr>
        <p:sp>
          <p:nvSpPr>
            <p:cNvPr id="5" name="Rectangle 4"/>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6" name="Rectangle 5"/>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8289" y="4406900"/>
            <a:ext cx="7605712"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8289" y="3022133"/>
            <a:ext cx="76057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Rectangle 25"/>
          <p:cNvSpPr>
            <a:spLocks noGrp="1" noChangeArrowheads="1"/>
          </p:cNvSpPr>
          <p:nvPr>
            <p:ph type="sldNum" sz="quarter" idx="10"/>
          </p:nvPr>
        </p:nvSpPr>
        <p:spPr/>
        <p:txBody>
          <a:bodyPr/>
          <a:lstStyle>
            <a:lvl1pPr eaLnBrk="1" hangingPunct="1">
              <a:defRPr/>
            </a:lvl1pPr>
          </a:lstStyle>
          <a:p>
            <a:pPr>
              <a:defRPr/>
            </a:pPr>
            <a:fld id="{237264E8-ECD2-4340-85AA-02C72BD0EC18}" type="slidenum">
              <a:rPr lang="en-US"/>
              <a:pPr>
                <a:defRPr/>
              </a:pPr>
              <a:t>‹#›</a:t>
            </a:fld>
            <a:endParaRPr lang="en-US"/>
          </a:p>
        </p:txBody>
      </p:sp>
      <p:sp>
        <p:nvSpPr>
          <p:cNvPr id="8"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extLst>
      <p:ext uri="{BB962C8B-B14F-4D97-AF65-F5344CB8AC3E}">
        <p14:creationId xmlns:p14="http://schemas.microsoft.com/office/powerpoint/2010/main" val="4276461240"/>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5" name="Group 11"/>
          <p:cNvGrpSpPr/>
          <p:nvPr userDrawn="1"/>
        </p:nvGrpSpPr>
        <p:grpSpPr>
          <a:xfrm>
            <a:off x="263790" y="6428194"/>
            <a:ext cx="7745473" cy="225992"/>
            <a:chOff x="136736" y="6255526"/>
            <a:chExt cx="14900530" cy="434758"/>
          </a:xfrm>
          <a:solidFill>
            <a:schemeClr val="tx2"/>
          </a:solidFill>
        </p:grpSpPr>
        <p:sp>
          <p:nvSpPr>
            <p:cNvPr id="6" name="Rectangle 5"/>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7" name="Rectangle 6"/>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5175" y="0"/>
            <a:ext cx="8583549" cy="909638"/>
          </a:xfrm>
        </p:spPr>
        <p:txBody>
          <a:bodyPr/>
          <a:lstStyle>
            <a:lvl1pPr>
              <a:defRPr lang="en-US" sz="2200" b="1" dirty="0">
                <a:solidFill>
                  <a:schemeClr val="tx1"/>
                </a:solidFill>
                <a:latin typeface="+mj-lt"/>
                <a:ea typeface="+mj-ea"/>
                <a:cs typeface="+mj-cs"/>
              </a:defRPr>
            </a:lvl1pPr>
          </a:lstStyle>
          <a:p>
            <a:pPr lvl="0"/>
            <a:r>
              <a:rPr lang="en-US" dirty="0" smtClean="0"/>
              <a:t>Click to edit Master title style</a:t>
            </a:r>
            <a:endParaRPr lang="en-US" dirty="0"/>
          </a:p>
        </p:txBody>
      </p:sp>
      <p:sp>
        <p:nvSpPr>
          <p:cNvPr id="8" name="Text Placeholder 7"/>
          <p:cNvSpPr>
            <a:spLocks noGrp="1"/>
          </p:cNvSpPr>
          <p:nvPr>
            <p:ph type="body" sz="quarter" idx="11"/>
          </p:nvPr>
        </p:nvSpPr>
        <p:spPr>
          <a:xfrm>
            <a:off x="268288" y="938212"/>
            <a:ext cx="4311650" cy="5730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7"/>
          <p:cNvSpPr>
            <a:spLocks noGrp="1"/>
          </p:cNvSpPr>
          <p:nvPr>
            <p:ph type="body" sz="quarter" idx="12"/>
          </p:nvPr>
        </p:nvSpPr>
        <p:spPr>
          <a:xfrm>
            <a:off x="4579938" y="938212"/>
            <a:ext cx="4268786" cy="5730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Rectangle 25"/>
          <p:cNvSpPr>
            <a:spLocks noGrp="1" noChangeArrowheads="1"/>
          </p:cNvSpPr>
          <p:nvPr>
            <p:ph type="sldNum" sz="quarter" idx="13"/>
          </p:nvPr>
        </p:nvSpPr>
        <p:spPr/>
        <p:txBody>
          <a:bodyPr/>
          <a:lstStyle>
            <a:lvl1pPr eaLnBrk="1" hangingPunct="1">
              <a:defRPr/>
            </a:lvl1pPr>
          </a:lstStyle>
          <a:p>
            <a:pPr>
              <a:defRPr/>
            </a:pPr>
            <a:fld id="{6965FBEE-D9E1-439C-A266-3220DC647F43}" type="slidenum">
              <a:rPr lang="en-US"/>
              <a:pPr>
                <a:defRPr/>
              </a:pPr>
              <a:t>‹#›</a:t>
            </a:fld>
            <a:endParaRPr lang="en-US"/>
          </a:p>
        </p:txBody>
      </p:sp>
      <p:sp>
        <p:nvSpPr>
          <p:cNvPr id="11" name="Slide Number Placeholder 3"/>
          <p:cNvSpPr txBox="1">
            <a:spLocks/>
          </p:cNvSpPr>
          <p:nvPr userDrawn="1"/>
        </p:nvSpPr>
        <p:spPr>
          <a:xfrm>
            <a:off x="6851175" y="6593932"/>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smtClean="0"/>
              <a:t>CONFIDENTIAL</a:t>
            </a:r>
            <a:endParaRPr lang="en-US" dirty="0"/>
          </a:p>
        </p:txBody>
      </p:sp>
    </p:spTree>
    <p:extLst>
      <p:ext uri="{BB962C8B-B14F-4D97-AF65-F5344CB8AC3E}">
        <p14:creationId xmlns:p14="http://schemas.microsoft.com/office/powerpoint/2010/main" val="3275131132"/>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11"/>
          <p:cNvGrpSpPr/>
          <p:nvPr userDrawn="1"/>
        </p:nvGrpSpPr>
        <p:grpSpPr>
          <a:xfrm>
            <a:off x="263790" y="6428194"/>
            <a:ext cx="7745473" cy="225992"/>
            <a:chOff x="136736" y="6255526"/>
            <a:chExt cx="14900530" cy="434758"/>
          </a:xfrm>
          <a:solidFill>
            <a:schemeClr val="tx2"/>
          </a:solidFill>
        </p:grpSpPr>
        <p:sp>
          <p:nvSpPr>
            <p:cNvPr id="4" name="Rectangle 3"/>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5" name="Rectangle 4"/>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2" name="Title 1"/>
          <p:cNvSpPr>
            <a:spLocks noGrp="1"/>
          </p:cNvSpPr>
          <p:nvPr>
            <p:ph type="title"/>
          </p:nvPr>
        </p:nvSpPr>
        <p:spPr>
          <a:xfrm>
            <a:off x="265175" y="0"/>
            <a:ext cx="8583549" cy="909638"/>
          </a:xfrm>
        </p:spPr>
        <p:txBody>
          <a:bodyPr/>
          <a:lstStyle/>
          <a:p>
            <a:r>
              <a:rPr lang="en-US" dirty="0" smtClean="0"/>
              <a:t>Click to edit Master title style</a:t>
            </a:r>
            <a:endParaRPr lang="en-US" dirty="0"/>
          </a:p>
        </p:txBody>
      </p:sp>
      <p:sp>
        <p:nvSpPr>
          <p:cNvPr id="6" name="Rectangle 25"/>
          <p:cNvSpPr>
            <a:spLocks noGrp="1" noChangeArrowheads="1"/>
          </p:cNvSpPr>
          <p:nvPr>
            <p:ph type="sldNum" sz="quarter" idx="10"/>
          </p:nvPr>
        </p:nvSpPr>
        <p:spPr/>
        <p:txBody>
          <a:bodyPr/>
          <a:lstStyle>
            <a:lvl1pPr eaLnBrk="1" hangingPunct="1">
              <a:defRPr/>
            </a:lvl1pPr>
          </a:lstStyle>
          <a:p>
            <a:pPr>
              <a:defRPr/>
            </a:pPr>
            <a:fld id="{6615211E-4C47-4095-976C-E693A33C9F7B}" type="slidenum">
              <a:rPr lang="en-US"/>
              <a:pPr>
                <a:defRPr/>
              </a:pPr>
              <a:t>‹#›</a:t>
            </a:fld>
            <a:endParaRPr lang="en-US"/>
          </a:p>
        </p:txBody>
      </p:sp>
      <p:sp>
        <p:nvSpPr>
          <p:cNvPr id="7" name="Slide Number Placeholder 3"/>
          <p:cNvSpPr txBox="1">
            <a:spLocks/>
          </p:cNvSpPr>
          <p:nvPr userDrawn="1"/>
        </p:nvSpPr>
        <p:spPr>
          <a:xfrm>
            <a:off x="6851175" y="6569018"/>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smtClean="0"/>
              <a:t>CONFIDENTIAL</a:t>
            </a:r>
            <a:endParaRPr lang="en-US" dirty="0"/>
          </a:p>
        </p:txBody>
      </p:sp>
    </p:spTree>
    <p:extLst>
      <p:ext uri="{BB962C8B-B14F-4D97-AF65-F5344CB8AC3E}">
        <p14:creationId xmlns:p14="http://schemas.microsoft.com/office/powerpoint/2010/main" val="1664878635"/>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836C269B-1CF5-4EF3-AD55-4DD92A3C8EEC}" type="slidenum">
              <a:rPr lang="en-US" sz="1000" smtClean="0">
                <a:latin typeface="Calibri" pitchFamily="34" charset="0"/>
              </a:rPr>
              <a:pPr algn="r">
                <a:defRPr/>
              </a:pPr>
              <a:t>‹#›</a:t>
            </a:fld>
            <a:endParaRPr lang="en-US" sz="1000" smtClean="0">
              <a:latin typeface="Calibri" pitchFamily="34" charset="0"/>
            </a:endParaRPr>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 y="76200"/>
            <a:ext cx="8153400" cy="457200"/>
          </a:xfrm>
        </p:spPr>
        <p:txBody>
          <a:bodyPr>
            <a:normAutofit/>
          </a:bodyPr>
          <a:lstStyle>
            <a:lvl1pPr>
              <a:defRPr sz="2200" b="1">
                <a:solidFill>
                  <a:schemeClr val="tx1"/>
                </a:solidFill>
              </a:defRPr>
            </a:lvl1pPr>
          </a:lstStyle>
          <a:p>
            <a:r>
              <a:rPr lang="en-US" dirty="0" smtClean="0"/>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lvl1pPr>
              <a:defRPr sz="2000"/>
            </a:lvl1pPr>
            <a:lvl2pPr>
              <a:defRPr sz="1800"/>
            </a:lvl2pPr>
            <a:lvl3pPr>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437055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1"/>
          <p:cNvGrpSpPr/>
          <p:nvPr userDrawn="1"/>
        </p:nvGrpSpPr>
        <p:grpSpPr>
          <a:xfrm>
            <a:off x="263790" y="6428194"/>
            <a:ext cx="7745473" cy="225992"/>
            <a:chOff x="136736" y="6255526"/>
            <a:chExt cx="14900530" cy="434758"/>
          </a:xfrm>
          <a:solidFill>
            <a:schemeClr val="tx2"/>
          </a:solidFill>
        </p:grpSpPr>
        <p:sp>
          <p:nvSpPr>
            <p:cNvPr id="3" name="Rectangle 2"/>
            <p:cNvSpPr/>
            <p:nvPr/>
          </p:nvSpPr>
          <p:spPr bwMode="auto">
            <a:xfrm>
              <a:off x="136736" y="6255526"/>
              <a:ext cx="107154" cy="434758"/>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dirty="0">
                <a:solidFill>
                  <a:srgbClr val="000000"/>
                </a:solidFill>
                <a:latin typeface="Arial" pitchFamily="34" charset="0"/>
                <a:ea typeface="+mn-ea"/>
              </a:endParaRPr>
            </a:p>
          </p:txBody>
        </p:sp>
        <p:sp>
          <p:nvSpPr>
            <p:cNvPr id="4" name="Rectangle 3"/>
            <p:cNvSpPr/>
            <p:nvPr/>
          </p:nvSpPr>
          <p:spPr bwMode="auto">
            <a:xfrm>
              <a:off x="247828" y="6405076"/>
              <a:ext cx="14789438" cy="115655"/>
            </a:xfrm>
            <a:prstGeom prst="rect">
              <a:avLst/>
            </a:prstGeom>
            <a:grpFill/>
            <a:ln w="9525" cap="flat" cmpd="sng" algn="ctr">
              <a:noFill/>
              <a:prstDash val="solid"/>
              <a:round/>
              <a:headEnd type="none" w="med" len="med"/>
              <a:tailEnd type="none" w="med" len="med"/>
            </a:ln>
            <a:effectLst/>
          </p:spPr>
          <p:txBody>
            <a:bodyPr/>
            <a:lstStyle/>
            <a:p>
              <a:pPr eaLnBrk="0" hangingPunct="0">
                <a:defRPr/>
              </a:pPr>
              <a:endParaRPr lang="en-US" sz="1200">
                <a:solidFill>
                  <a:srgbClr val="000000"/>
                </a:solidFill>
                <a:latin typeface="Arial" pitchFamily="34" charset="0"/>
                <a:ea typeface="+mn-ea"/>
              </a:endParaRPr>
            </a:p>
          </p:txBody>
        </p:sp>
      </p:grpSp>
      <p:sp>
        <p:nvSpPr>
          <p:cNvPr id="5" name="Rectangle 25"/>
          <p:cNvSpPr>
            <a:spLocks noGrp="1" noChangeArrowheads="1"/>
          </p:cNvSpPr>
          <p:nvPr>
            <p:ph type="sldNum" sz="quarter" idx="10"/>
          </p:nvPr>
        </p:nvSpPr>
        <p:spPr/>
        <p:txBody>
          <a:bodyPr/>
          <a:lstStyle>
            <a:lvl1pPr eaLnBrk="1" hangingPunct="1">
              <a:defRPr/>
            </a:lvl1pPr>
          </a:lstStyle>
          <a:p>
            <a:pPr>
              <a:defRPr/>
            </a:pPr>
            <a:fld id="{DD8375F3-3E95-4FF1-A4EF-931D29B6B3E0}" type="slidenum">
              <a:rPr lang="en-US"/>
              <a:pPr>
                <a:defRPr/>
              </a:pPr>
              <a:t>‹#›</a:t>
            </a:fld>
            <a:endParaRPr lang="en-US"/>
          </a:p>
        </p:txBody>
      </p:sp>
      <p:sp>
        <p:nvSpPr>
          <p:cNvPr id="6" name="Slide Number Placeholder 3"/>
          <p:cNvSpPr txBox="1">
            <a:spLocks/>
          </p:cNvSpPr>
          <p:nvPr userDrawn="1"/>
        </p:nvSpPr>
        <p:spPr>
          <a:xfrm>
            <a:off x="6835556" y="6560130"/>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smtClean="0"/>
              <a:t>CONFIDENTIAL</a:t>
            </a:r>
            <a:endParaRPr lang="en-US" dirty="0"/>
          </a:p>
        </p:txBody>
      </p:sp>
    </p:spTree>
    <p:extLst>
      <p:ext uri="{BB962C8B-B14F-4D97-AF65-F5344CB8AC3E}">
        <p14:creationId xmlns:p14="http://schemas.microsoft.com/office/powerpoint/2010/main" val="934007625"/>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0" y="1371600"/>
            <a:ext cx="914400" cy="990600"/>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914400" y="1371600"/>
            <a:ext cx="82296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D43E31E-F675-4380-8828-1E298129A752}" type="slidenum">
              <a:rPr lang="en-US" sz="1000" smtClean="0">
                <a:latin typeface="Calibri" pitchFamily="34" charset="0"/>
              </a:rPr>
              <a:pPr algn="r">
                <a:defRPr/>
              </a:pPr>
              <a:t>‹#›</a:t>
            </a:fld>
            <a:endParaRPr lang="en-US" sz="1000" smtClean="0">
              <a:latin typeface="Calibri" pitchFamily="34" charset="0"/>
            </a:endParaRP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066800" y="1371600"/>
            <a:ext cx="8077200" cy="990600"/>
          </a:xfrm>
        </p:spPr>
        <p:txBody>
          <a:bodyPr>
            <a:normAutofit/>
          </a:bodyPr>
          <a:lstStyle>
            <a:lvl1pPr algn="l">
              <a:buNone/>
              <a:defRPr sz="3600" b="0" cap="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94577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9AEB1DEC-A86E-465E-A0A9-1611C302E02E}"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7"/>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2E57BB54-F7E1-4A4B-81F1-C2B09AAAAACB}" type="datetime1">
              <a:rPr lang="en-US" smtClean="0"/>
              <a:pPr>
                <a:defRPr/>
              </a:pPr>
              <a:t>1/14/2014</a:t>
            </a:fld>
            <a:endParaRPr lang="en-US"/>
          </a:p>
        </p:txBody>
      </p:sp>
      <p:sp>
        <p:nvSpPr>
          <p:cNvPr id="7" name="Footer Placeholder 11"/>
          <p:cNvSpPr>
            <a:spLocks noGrp="1"/>
          </p:cNvSpPr>
          <p:nvPr>
            <p:ph type="ftr" sz="quarter" idx="11"/>
          </p:nvPr>
        </p:nvSpPr>
        <p:spPr>
          <a:xfrm>
            <a:off x="609600" y="6340475"/>
            <a:ext cx="5421313" cy="365125"/>
          </a:xfrm>
          <a:prstGeom prst="rect">
            <a:avLst/>
          </a:prstGeom>
        </p:spPr>
        <p:txBody>
          <a:bodyPr rtlCol="0"/>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1685263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B757E0E-0172-4BD2-B0CC-5D11CD4B7B4D}"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a:xfrm>
            <a:off x="533400" y="228600"/>
            <a:ext cx="8153400" cy="4572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tx1">
              <a:lumMod val="50000"/>
              <a:lumOff val="50000"/>
            </a:schemeClr>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bg2">
              <a:lumMod val="90000"/>
            </a:schemeClr>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8" name="Date Placeholder 9"/>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BD00EDCB-950B-455E-9FE2-108EF69EC190}" type="datetime1">
              <a:rPr lang="en-US" smtClean="0"/>
              <a:pPr>
                <a:defRPr/>
              </a:pPr>
              <a:t>1/14/2014</a:t>
            </a:fld>
            <a:endParaRPr lang="en-US"/>
          </a:p>
        </p:txBody>
      </p:sp>
      <p:sp>
        <p:nvSpPr>
          <p:cNvPr id="9" name="Footer Placeholder 13"/>
          <p:cNvSpPr>
            <a:spLocks noGrp="1"/>
          </p:cNvSpPr>
          <p:nvPr>
            <p:ph type="ftr" sz="quarter" idx="11"/>
          </p:nvPr>
        </p:nvSpPr>
        <p:spPr>
          <a:xfrm>
            <a:off x="609600" y="6340475"/>
            <a:ext cx="5421313" cy="365125"/>
          </a:xfrm>
          <a:prstGeom prst="rect">
            <a:avLst/>
          </a:prstGeom>
        </p:spPr>
        <p:txBody>
          <a:bodyPr rtlCol="0"/>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11978163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3F0858B7-80D3-40A5-9B7C-EAD0A78B5666}" type="slidenum">
              <a:rPr lang="en-US" sz="1000" smtClean="0">
                <a:latin typeface="Calibri" pitchFamily="34" charset="0"/>
              </a:rPr>
              <a:pPr algn="r">
                <a:defRPr/>
              </a:pPr>
              <a:t>‹#›</a:t>
            </a:fld>
            <a:endParaRPr lang="en-US" sz="1000" smtClean="0">
              <a:latin typeface="Calibri" pitchFamily="34" charset="0"/>
            </a:endParaRPr>
          </a:p>
        </p:txBody>
      </p:sp>
      <p:pic>
        <p:nvPicPr>
          <p:cNvPr id="4"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2"/>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FA20F924-AE74-46B2-8AD3-76030D39B349}" type="datetime1">
              <a:rPr lang="en-US" smtClean="0"/>
              <a:pPr>
                <a:defRPr/>
              </a:pPr>
              <a:t>1/14/2014</a:t>
            </a:fld>
            <a:endParaRPr lang="en-US"/>
          </a:p>
        </p:txBody>
      </p:sp>
      <p:sp>
        <p:nvSpPr>
          <p:cNvPr id="6" name="Footer Placeholder 3"/>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7784904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txBox="1">
            <a:spLocks noGrp="1"/>
          </p:cNvSpPr>
          <p:nvPr userDrawn="1"/>
        </p:nvSpPr>
        <p:spPr bwMode="auto">
          <a:xfrm>
            <a:off x="0" y="6569075"/>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FA10E9F1-17CD-48FE-9D86-3173D5152E12}" type="slidenum">
              <a:rPr lang="en-US" sz="1000" smtClean="0">
                <a:latin typeface="Calibri" pitchFamily="34" charset="0"/>
              </a:rPr>
              <a:pPr algn="r">
                <a:defRPr/>
              </a:pPr>
              <a:t>‹#›</a:t>
            </a:fld>
            <a:endParaRPr lang="en-US" sz="1000" smtClean="0">
              <a:latin typeface="Calibri" pitchFamily="34" charset="0"/>
            </a:endParaRPr>
          </a:p>
        </p:txBody>
      </p:sp>
      <p:pic>
        <p:nvPicPr>
          <p:cNvPr id="3" name="Picture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91400" y="301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1"/>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C11B9B5B-A333-44AF-98C7-57A7734F7EEA}" type="datetime1">
              <a:rPr lang="en-US" smtClean="0"/>
              <a:pPr>
                <a:defRPr/>
              </a:pPr>
              <a:t>1/14/2014</a:t>
            </a:fld>
            <a:endParaRPr lang="en-US"/>
          </a:p>
        </p:txBody>
      </p:sp>
      <p:sp>
        <p:nvSpPr>
          <p:cNvPr id="5" name="Footer Placeholder 2"/>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319541969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C4AD996E-992F-4F8D-9310-7AD5590EF985}" type="slidenum">
              <a:rPr lang="en-US" sz="1000" smtClean="0">
                <a:latin typeface="Calibri" pitchFamily="34" charset="0"/>
              </a:rPr>
              <a:pPr algn="r">
                <a:defRPr/>
              </a:pPr>
              <a:t>‹#›</a:t>
            </a:fld>
            <a:endParaRPr lang="en-US" sz="1000" smtClean="0">
              <a:latin typeface="Calibri" pitchFamily="34" charset="0"/>
            </a:endParaRPr>
          </a:p>
        </p:txBody>
      </p:sp>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solidFill>
            <a:schemeClr val="tx1">
              <a:lumMod val="50000"/>
              <a:lumOff val="50000"/>
            </a:schemeClr>
          </a:solidFill>
          <a:ln w="50800" cap="sq" cmpd="dbl" algn="ctr">
            <a:solidFill>
              <a:schemeClr val="bg1"/>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6096000" y="6340475"/>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03476D7B-A817-4B68-BBA4-3683C5C34EDA}" type="datetime1">
              <a:rPr lang="en-US" smtClean="0"/>
              <a:pPr>
                <a:defRPr/>
              </a:pPr>
              <a:t>1/14/2014</a:t>
            </a:fld>
            <a:endParaRPr lang="en-US"/>
          </a:p>
        </p:txBody>
      </p:sp>
      <p:sp>
        <p:nvSpPr>
          <p:cNvPr id="7" name="Footer Placeholder 5"/>
          <p:cNvSpPr>
            <a:spLocks noGrp="1"/>
          </p:cNvSpPr>
          <p:nvPr>
            <p:ph type="ftr" sz="quarter" idx="11"/>
          </p:nvPr>
        </p:nvSpPr>
        <p:spPr>
          <a:xfrm>
            <a:off x="609600" y="6340475"/>
            <a:ext cx="5421313"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20284783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9525" y="4664075"/>
            <a:ext cx="1463675" cy="712788"/>
          </a:xfrm>
          <a:prstGeom prst="rect">
            <a:avLst/>
          </a:prstGeom>
          <a:solidFill>
            <a:schemeClr val="tx1">
              <a:lumMod val="50000"/>
              <a:lumOff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Slide Number Placeholder 4"/>
          <p:cNvSpPr txBox="1">
            <a:spLocks noGrp="1"/>
          </p:cNvSpPr>
          <p:nvPr userDrawn="1"/>
        </p:nvSpPr>
        <p:spPr bwMode="auto">
          <a:xfrm>
            <a:off x="0" y="6503988"/>
            <a:ext cx="304800" cy="365125"/>
          </a:xfrm>
          <a:prstGeom prst="rect">
            <a:avLst/>
          </a:prstGeom>
          <a:noFill/>
          <a:ln>
            <a:noFill/>
          </a:ln>
          <a:extLst/>
        </p:spPr>
        <p:txBody>
          <a:bodyPr wrap="none"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fld id="{68B0B277-BDBC-467B-9323-CDF3FED06A63}" type="slidenum">
              <a:rPr lang="en-US" sz="1000" smtClean="0">
                <a:latin typeface="Calibri" pitchFamily="34" charset="0"/>
              </a:rPr>
              <a:pPr algn="r">
                <a:defRPr/>
              </a:pPr>
              <a:t>‹#›</a:t>
            </a:fld>
            <a:endParaRPr lang="en-US" sz="1000" smtClean="0">
              <a:latin typeface="Calibri" pitchFamily="34"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tx1">
              <a:lumMod val="50000"/>
              <a:lumOff val="50000"/>
            </a:schemeClr>
          </a:solidFill>
          <a:ln>
            <a:noFill/>
          </a:ln>
        </p:spPr>
        <p:txBody>
          <a:bodyPr>
            <a:normAutofit/>
          </a:bodyPr>
          <a:lstStyle>
            <a:lvl1pPr marL="0" indent="0">
              <a:buNone/>
              <a:defRPr sz="3200"/>
            </a:lvl1pPr>
          </a:lstStyle>
          <a:p>
            <a:pPr lvl="0"/>
            <a:r>
              <a:rPr lang="en-US" noProof="0" dirty="0" smtClean="0"/>
              <a:t>Click icon to add picture</a:t>
            </a:r>
            <a:endParaRPr lang="en-US" noProof="0" dirty="0"/>
          </a:p>
        </p:txBody>
      </p:sp>
      <p:sp>
        <p:nvSpPr>
          <p:cNvPr id="10" name="Date Placeholder 11"/>
          <p:cNvSpPr>
            <a:spLocks noGrp="1"/>
          </p:cNvSpPr>
          <p:nvPr>
            <p:ph type="dt" sz="half" idx="10"/>
          </p:nvPr>
        </p:nvSpPr>
        <p:spPr>
          <a:xfrm>
            <a:off x="62484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itchFamily="34" charset="0"/>
                <a:ea typeface="ＭＳ Ｐゴシック" pitchFamily="34" charset="-128"/>
                <a:cs typeface="+mn-cs"/>
              </a:defRPr>
            </a:lvl1pPr>
          </a:lstStyle>
          <a:p>
            <a:pPr>
              <a:defRPr/>
            </a:pPr>
            <a:fld id="{CD1AB63E-1776-4F87-8509-47406CFFCD69}" type="datetime1">
              <a:rPr lang="en-US" smtClean="0"/>
              <a:pPr>
                <a:defRPr/>
              </a:pPr>
              <a:t>1/14/2014</a:t>
            </a:fld>
            <a:endParaRPr lang="en-US"/>
          </a:p>
        </p:txBody>
      </p:sp>
      <p:sp>
        <p:nvSpPr>
          <p:cNvPr id="11"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802B016D-0F3B-428C-8DEE-7A4E0FB2BADF}" type="slidenum">
              <a:rPr lang="en-US"/>
              <a:pPr>
                <a:defRPr/>
              </a:pPr>
              <a:t>‹#›</a:t>
            </a:fld>
            <a:endParaRPr lang="en-US"/>
          </a:p>
        </p:txBody>
      </p:sp>
      <p:sp>
        <p:nvSpPr>
          <p:cNvPr id="12" name="Footer Placeholder 13"/>
          <p:cNvSpPr>
            <a:spLocks noGrp="1"/>
          </p:cNvSpPr>
          <p:nvPr>
            <p:ph type="ftr" sz="quarter" idx="12"/>
          </p:nvPr>
        </p:nvSpPr>
        <p:spPr>
          <a:xfrm>
            <a:off x="1600200" y="6248400"/>
            <a:ext cx="4572000" cy="365125"/>
          </a:xfrm>
          <a:prstGeom prst="rect">
            <a:avLst/>
          </a:prstGeom>
        </p:spPr>
        <p:txBody>
          <a:bodyPr rtlCol="0"/>
          <a:lstStyle>
            <a:lvl1pPr fontAlgn="auto">
              <a:spcBef>
                <a:spcPts val="0"/>
              </a:spcBef>
              <a:spcAft>
                <a:spcPts val="0"/>
              </a:spcAft>
              <a:defRPr>
                <a:latin typeface="+mn-lt"/>
                <a:ea typeface="+mn-ea"/>
                <a:cs typeface="+mn-cs"/>
              </a:defRPr>
            </a:lvl1pPr>
          </a:lstStyle>
          <a:p>
            <a:pPr>
              <a:defRPr/>
            </a:pPr>
            <a:endParaRPr lang="en-US"/>
          </a:p>
        </p:txBody>
      </p:sp>
    </p:spTree>
    <p:extLst>
      <p:ext uri="{BB962C8B-B14F-4D97-AF65-F5344CB8AC3E}">
        <p14:creationId xmlns:p14="http://schemas.microsoft.com/office/powerpoint/2010/main" val="9641055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152400" y="76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304800" y="9144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8"/>
          <p:cNvSpPr/>
          <p:nvPr/>
        </p:nvSpPr>
        <p:spPr>
          <a:xfrm>
            <a:off x="590550" y="609600"/>
            <a:ext cx="8553450" cy="152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0" y="6542088"/>
            <a:ext cx="8610600" cy="13652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Slide Number Placeholder 14"/>
          <p:cNvSpPr>
            <a:spLocks noGrp="1"/>
          </p:cNvSpPr>
          <p:nvPr>
            <p:ph type="sldNum" sz="quarter" idx="4"/>
          </p:nvPr>
        </p:nvSpPr>
        <p:spPr>
          <a:xfrm>
            <a:off x="0" y="6569075"/>
            <a:ext cx="38100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Calibri" pitchFamily="34" charset="0"/>
                <a:ea typeface="ＭＳ Ｐゴシック" pitchFamily="34" charset="-128"/>
                <a:cs typeface="+mn-cs"/>
              </a:defRPr>
            </a:lvl1pPr>
          </a:lstStyle>
          <a:p>
            <a:pPr>
              <a:defRPr/>
            </a:pPr>
            <a:fld id="{5D1DB674-AF7D-4ED6-858B-CDE85F2D0E9C}" type="slidenum">
              <a:rPr lang="en-US"/>
              <a:pPr>
                <a:defRPr/>
              </a:pPr>
              <a:t>‹#›</a:t>
            </a:fld>
            <a:endParaRPr lang="en-US"/>
          </a:p>
        </p:txBody>
      </p:sp>
      <p:sp>
        <p:nvSpPr>
          <p:cNvPr id="1031" name="Text Box 12"/>
          <p:cNvSpPr txBox="1">
            <a:spLocks noChangeArrowheads="1"/>
          </p:cNvSpPr>
          <p:nvPr/>
        </p:nvSpPr>
        <p:spPr bwMode="auto">
          <a:xfrm>
            <a:off x="1600200" y="6657975"/>
            <a:ext cx="6096000" cy="228600"/>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900" b="1" i="1" dirty="0" smtClean="0">
                <a:latin typeface="Calibri" pitchFamily="34" charset="0"/>
                <a:ea typeface="+mn-ea"/>
              </a:rPr>
              <a:t>Confidential: Do not disclose or reproduce</a:t>
            </a:r>
          </a:p>
        </p:txBody>
      </p:sp>
      <p:sp>
        <p:nvSpPr>
          <p:cNvPr id="8" name="Rectangle 7"/>
          <p:cNvSpPr/>
          <p:nvPr/>
        </p:nvSpPr>
        <p:spPr>
          <a:xfrm>
            <a:off x="0" y="609600"/>
            <a:ext cx="914400" cy="152400"/>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8229600" y="6542088"/>
            <a:ext cx="914400" cy="136525"/>
          </a:xfrm>
          <a:prstGeom prst="rect">
            <a:avLst/>
          </a:prstGeom>
          <a:solidFill>
            <a:schemeClr val="tx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8289" r:id="rId1"/>
    <p:sldLayoutId id="2147488290" r:id="rId2"/>
    <p:sldLayoutId id="2147488291" r:id="rId3"/>
    <p:sldLayoutId id="2147488292" r:id="rId4"/>
    <p:sldLayoutId id="2147488293" r:id="rId5"/>
    <p:sldLayoutId id="2147488294" r:id="rId6"/>
    <p:sldLayoutId id="2147488295" r:id="rId7"/>
    <p:sldLayoutId id="2147488296" r:id="rId8"/>
    <p:sldLayoutId id="2147488297" r:id="rId9"/>
    <p:sldLayoutId id="2147488298" r:id="rId10"/>
    <p:sldLayoutId id="214748829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200" b="1" kern="1200">
          <a:solidFill>
            <a:schemeClr val="tx1"/>
          </a:solidFill>
          <a:latin typeface="+mj-lt"/>
          <a:ea typeface="ＭＳ Ｐゴシック" pitchFamily="34" charset="-128"/>
          <a:cs typeface="+mj-cs"/>
        </a:defRPr>
      </a:lvl1pPr>
      <a:lvl2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2pPr>
      <a:lvl3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3pPr>
      <a:lvl4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4pPr>
      <a:lvl5pPr algn="l" rtl="0" eaLnBrk="0" fontAlgn="base" hangingPunct="0">
        <a:spcBef>
          <a:spcPct val="0"/>
        </a:spcBef>
        <a:spcAft>
          <a:spcPct val="0"/>
        </a:spcAft>
        <a:defRPr sz="2200" b="1">
          <a:solidFill>
            <a:schemeClr val="tx1"/>
          </a:solidFill>
          <a:latin typeface="Calibri" pitchFamily="34" charset="0"/>
          <a:ea typeface="ＭＳ Ｐゴシック" pitchFamily="34" charset="-128"/>
        </a:defRPr>
      </a:lvl5pPr>
      <a:lvl6pPr marL="457200" algn="l" rtl="0" fontAlgn="base">
        <a:spcBef>
          <a:spcPct val="0"/>
        </a:spcBef>
        <a:spcAft>
          <a:spcPct val="0"/>
        </a:spcAft>
        <a:defRPr sz="2200" b="1">
          <a:solidFill>
            <a:schemeClr val="tx1"/>
          </a:solidFill>
          <a:latin typeface="Calibri" pitchFamily="34" charset="0"/>
        </a:defRPr>
      </a:lvl6pPr>
      <a:lvl7pPr marL="914400" algn="l" rtl="0" fontAlgn="base">
        <a:spcBef>
          <a:spcPct val="0"/>
        </a:spcBef>
        <a:spcAft>
          <a:spcPct val="0"/>
        </a:spcAft>
        <a:defRPr sz="2200" b="1">
          <a:solidFill>
            <a:schemeClr val="tx1"/>
          </a:solidFill>
          <a:latin typeface="Calibri" pitchFamily="34" charset="0"/>
        </a:defRPr>
      </a:lvl7pPr>
      <a:lvl8pPr marL="1371600" algn="l" rtl="0" fontAlgn="base">
        <a:spcBef>
          <a:spcPct val="0"/>
        </a:spcBef>
        <a:spcAft>
          <a:spcPct val="0"/>
        </a:spcAft>
        <a:defRPr sz="2200" b="1">
          <a:solidFill>
            <a:schemeClr val="tx1"/>
          </a:solidFill>
          <a:latin typeface="Calibri" pitchFamily="34" charset="0"/>
        </a:defRPr>
      </a:lvl8pPr>
      <a:lvl9pPr marL="1828800" algn="l" rtl="0" fontAlgn="base">
        <a:spcBef>
          <a:spcPct val="0"/>
        </a:spcBef>
        <a:spcAft>
          <a:spcPct val="0"/>
        </a:spcAft>
        <a:defRPr sz="2200" b="1">
          <a:solidFill>
            <a:schemeClr val="tx1"/>
          </a:solidFill>
          <a:latin typeface="Calibri" pitchFamily="34" charset="0"/>
        </a:defRPr>
      </a:lvl9pPr>
    </p:titleStyle>
    <p:bodyStyle>
      <a:lvl1pPr marL="319088" indent="-319088" algn="l" rtl="0" eaLnBrk="0" fontAlgn="base" hangingPunct="0">
        <a:spcBef>
          <a:spcPts val="700"/>
        </a:spcBef>
        <a:spcAft>
          <a:spcPct val="0"/>
        </a:spcAft>
        <a:buClr>
          <a:srgbClr val="7F7F7F"/>
        </a:buClr>
        <a:buSzPct val="60000"/>
        <a:buFont typeface="Wingdings" pitchFamily="2" charset="2"/>
        <a:buChar char="§"/>
        <a:defRPr sz="2900" kern="1200">
          <a:solidFill>
            <a:schemeClr val="tx1"/>
          </a:solidFill>
          <a:latin typeface="+mn-lt"/>
          <a:ea typeface="ＭＳ Ｐゴシック" pitchFamily="34" charset="-128"/>
          <a:cs typeface="+mn-cs"/>
        </a:defRPr>
      </a:lvl1pPr>
      <a:lvl2pPr marL="639763" indent="-273050" algn="l" rtl="0" eaLnBrk="0" fontAlgn="base" hangingPunct="0">
        <a:spcBef>
          <a:spcPts val="550"/>
        </a:spcBef>
        <a:spcAft>
          <a:spcPct val="0"/>
        </a:spcAft>
        <a:buClr>
          <a:schemeClr val="accent1"/>
        </a:buClr>
        <a:buSzPct val="70000"/>
        <a:buFont typeface="Wingdings" pitchFamily="2" charset="2"/>
        <a:buChar char="§"/>
        <a:defRPr sz="2600" kern="1200">
          <a:solidFill>
            <a:schemeClr val="tx1"/>
          </a:solidFill>
          <a:latin typeface="+mn-lt"/>
          <a:ea typeface="ＭＳ Ｐゴシック" pitchFamily="34" charset="-128"/>
          <a:cs typeface="+mn-cs"/>
        </a:defRPr>
      </a:lvl2pPr>
      <a:lvl3pPr marL="914400" indent="-228600" algn="l" rtl="0" eaLnBrk="0" fontAlgn="base" hangingPunct="0">
        <a:spcBef>
          <a:spcPts val="500"/>
        </a:spcBef>
        <a:spcAft>
          <a:spcPct val="0"/>
        </a:spcAft>
        <a:buClr>
          <a:srgbClr val="7F7F7F"/>
        </a:buClr>
        <a:buSzPct val="60000"/>
        <a:buFont typeface="Wingdings" pitchFamily="2" charset="2"/>
        <a:buChar char="§"/>
        <a:defRPr sz="2300" kern="1200">
          <a:solidFill>
            <a:schemeClr val="tx1"/>
          </a:solidFill>
          <a:latin typeface="+mn-lt"/>
          <a:ea typeface="ＭＳ Ｐゴシック" pitchFamily="34" charset="-128"/>
          <a:cs typeface="+mn-cs"/>
        </a:defRPr>
      </a:lvl3pPr>
      <a:lvl4pPr marL="1371600" indent="-228600" algn="l" rtl="0" eaLnBrk="0" fontAlgn="base" hangingPunct="0">
        <a:spcBef>
          <a:spcPts val="400"/>
        </a:spcBef>
        <a:spcAft>
          <a:spcPct val="0"/>
        </a:spcAft>
        <a:buClr>
          <a:schemeClr val="accent1"/>
        </a:buClr>
        <a:buSzPct val="60000"/>
        <a:buFont typeface="Wingdings" pitchFamily="2" charset="2"/>
        <a:buChar char="§"/>
        <a:defRPr sz="2000" kern="1200">
          <a:solidFill>
            <a:schemeClr val="tx1"/>
          </a:solidFill>
          <a:latin typeface="+mn-lt"/>
          <a:ea typeface="ＭＳ Ｐゴシック" pitchFamily="34" charset="-128"/>
          <a:cs typeface="+mn-cs"/>
        </a:defRPr>
      </a:lvl4pPr>
      <a:lvl5pPr marL="1828800" indent="-228600" algn="l" rtl="0" eaLnBrk="0" fontAlgn="base" hangingPunct="0">
        <a:spcBef>
          <a:spcPts val="400"/>
        </a:spcBef>
        <a:spcAft>
          <a:spcPct val="0"/>
        </a:spcAft>
        <a:buClr>
          <a:srgbClr val="7F7F7F"/>
        </a:buClr>
        <a:buSzPct val="60000"/>
        <a:buFont typeface="Wingdings" pitchFamily="2" charset="2"/>
        <a:buChar char="§"/>
        <a:defRPr sz="2000" kern="1200">
          <a:solidFill>
            <a:schemeClr val="tx1"/>
          </a:solidFill>
          <a:latin typeface="+mn-lt"/>
          <a:ea typeface="ＭＳ Ｐゴシック"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2050"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265113" y="11113"/>
            <a:ext cx="85836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268288" y="938213"/>
            <a:ext cx="8580437"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Rectangle 8"/>
          <p:cNvSpPr>
            <a:spLocks noChangeArrowheads="1"/>
          </p:cNvSpPr>
          <p:nvPr/>
        </p:nvSpPr>
        <p:spPr bwMode="auto">
          <a:xfrm>
            <a:off x="42863" y="6653213"/>
            <a:ext cx="37052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p>
            <a:pPr eaLnBrk="0" hangingPunct="0"/>
            <a:r>
              <a:rPr lang="en-US" sz="700">
                <a:solidFill>
                  <a:srgbClr val="4B4B4B"/>
                </a:solidFill>
              </a:rPr>
              <a:t>Western Union Confidential | ©2012 Western Union Holdings, Inc. All Rights Reserved.</a:t>
            </a:r>
          </a:p>
        </p:txBody>
      </p:sp>
      <p:sp>
        <p:nvSpPr>
          <p:cNvPr id="9" name="Rectangle 25"/>
          <p:cNvSpPr>
            <a:spLocks noGrp="1" noChangeArrowheads="1"/>
          </p:cNvSpPr>
          <p:nvPr>
            <p:ph type="sldNum" sz="quarter" idx="4"/>
          </p:nvPr>
        </p:nvSpPr>
        <p:spPr>
          <a:xfrm>
            <a:off x="-136525" y="6396038"/>
            <a:ext cx="441325" cy="260350"/>
          </a:xfrm>
          <a:prstGeom prst="rect">
            <a:avLst/>
          </a:prstGeom>
          <a:ln/>
        </p:spPr>
        <p:txBody>
          <a:bodyPr vert="horz" wrap="square" lIns="91440" tIns="45720" rIns="91440" bIns="45720" numCol="1" anchor="t" anchorCtr="0" compatLnSpc="1">
            <a:prstTxWarp prst="textNoShape">
              <a:avLst/>
            </a:prstTxWarp>
          </a:bodyPr>
          <a:lstStyle>
            <a:lvl1pPr algn="r" eaLnBrk="0" hangingPunct="0">
              <a:defRPr sz="1000" b="1">
                <a:solidFill>
                  <a:srgbClr val="000000"/>
                </a:solidFill>
                <a:latin typeface="Arial" pitchFamily="34" charset="0"/>
                <a:ea typeface="ＭＳ Ｐゴシック" pitchFamily="34" charset="-128"/>
                <a:cs typeface="+mn-cs"/>
              </a:defRPr>
            </a:lvl1pPr>
          </a:lstStyle>
          <a:p>
            <a:pPr>
              <a:defRPr/>
            </a:pPr>
            <a:fld id="{B23D4876-354C-48CA-BFCC-5BD55A1E2AA3}" type="slidenum">
              <a:rPr lang="en-US"/>
              <a:pPr>
                <a:defRPr/>
              </a:pPr>
              <a:t>‹#›</a:t>
            </a:fld>
            <a:endParaRPr lang="en-US"/>
          </a:p>
        </p:txBody>
      </p:sp>
      <p:sp>
        <p:nvSpPr>
          <p:cNvPr id="7" name="Slide Number Placeholder 3"/>
          <p:cNvSpPr txBox="1">
            <a:spLocks/>
          </p:cNvSpPr>
          <p:nvPr userDrawn="1"/>
        </p:nvSpPr>
        <p:spPr>
          <a:xfrm>
            <a:off x="6851175" y="6566051"/>
            <a:ext cx="1173707" cy="236774"/>
          </a:xfrm>
          <a:prstGeom prst="rect">
            <a:avLst/>
          </a:prstGeom>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rgbClr val="000000"/>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r>
              <a:rPr lang="en-US" dirty="0" smtClean="0"/>
              <a:t>CONFIDENTIAL</a:t>
            </a:r>
            <a:endParaRPr lang="en-US" dirty="0"/>
          </a:p>
        </p:txBody>
      </p:sp>
    </p:spTree>
  </p:cSld>
  <p:clrMap bg1="lt1" tx1="dk1" bg2="lt2" tx2="dk2" accent1="accent1" accent2="accent2" accent3="accent3" accent4="accent4" accent5="accent5" accent6="accent6" hlink="hlink" folHlink="folHlink"/>
  <p:sldLayoutIdLst>
    <p:sldLayoutId id="2147488300" r:id="rId1"/>
    <p:sldLayoutId id="2147488301" r:id="rId2"/>
    <p:sldLayoutId id="2147488302" r:id="rId3"/>
    <p:sldLayoutId id="2147488303" r:id="rId4"/>
    <p:sldLayoutId id="2147488304" r:id="rId5"/>
    <p:sldLayoutId id="2147488305" r:id="rId6"/>
    <p:sldLayoutId id="2147488306" r:id="rId7"/>
    <p:sldLayoutId id="2147488307" r:id="rId8"/>
    <p:sldLayoutId id="2147488308" r:id="rId9"/>
  </p:sldLayoutIdLst>
  <p:transition spd="med">
    <p:fade/>
  </p:transition>
  <p:timing>
    <p:tnLst>
      <p:par>
        <p:cTn id="1" dur="indefinite" restart="never" nodeType="tmRoot"/>
      </p:par>
    </p:tnLst>
  </p:timing>
  <p:hf hdr="0" dt="0"/>
  <p:txStyles>
    <p:titleStyle>
      <a:lvl1pPr algn="l" rtl="0" eaLnBrk="0" fontAlgn="base" hangingPunct="0">
        <a:lnSpc>
          <a:spcPct val="85000"/>
        </a:lnSpc>
        <a:spcBef>
          <a:spcPct val="30000"/>
        </a:spcBef>
        <a:spcAft>
          <a:spcPct val="0"/>
        </a:spcAft>
        <a:defRPr lang="en-US" sz="2200" b="1" dirty="0">
          <a:solidFill>
            <a:schemeClr val="tx1"/>
          </a:solidFill>
          <a:latin typeface="+mj-lt"/>
          <a:ea typeface="ＭＳ Ｐゴシック" pitchFamily="34" charset="-128"/>
          <a:cs typeface="+mj-cs"/>
        </a:defRPr>
      </a:lvl1pPr>
      <a:lvl2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2pPr>
      <a:lvl3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3pPr>
      <a:lvl4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4pPr>
      <a:lvl5pPr algn="l" rtl="0" eaLnBrk="0" fontAlgn="base" hangingPunct="0">
        <a:lnSpc>
          <a:spcPct val="85000"/>
        </a:lnSpc>
        <a:spcBef>
          <a:spcPct val="30000"/>
        </a:spcBef>
        <a:spcAft>
          <a:spcPct val="0"/>
        </a:spcAft>
        <a:defRPr sz="2200" b="1">
          <a:solidFill>
            <a:schemeClr val="tx1"/>
          </a:solidFill>
          <a:latin typeface="Arial" pitchFamily="34" charset="0"/>
          <a:ea typeface="ＭＳ Ｐゴシック" pitchFamily="34" charset="-128"/>
        </a:defRPr>
      </a:lvl5pPr>
      <a:lvl6pPr marL="457200" algn="l" rtl="0" fontAlgn="base">
        <a:lnSpc>
          <a:spcPct val="85000"/>
        </a:lnSpc>
        <a:spcBef>
          <a:spcPct val="30000"/>
        </a:spcBef>
        <a:spcAft>
          <a:spcPct val="0"/>
        </a:spcAft>
        <a:defRPr sz="2800">
          <a:solidFill>
            <a:schemeClr val="bg1"/>
          </a:solidFill>
          <a:latin typeface="Arial" pitchFamily="34" charset="0"/>
        </a:defRPr>
      </a:lvl6pPr>
      <a:lvl7pPr marL="914400" algn="l" rtl="0" fontAlgn="base">
        <a:lnSpc>
          <a:spcPct val="85000"/>
        </a:lnSpc>
        <a:spcBef>
          <a:spcPct val="30000"/>
        </a:spcBef>
        <a:spcAft>
          <a:spcPct val="0"/>
        </a:spcAft>
        <a:defRPr sz="2800">
          <a:solidFill>
            <a:schemeClr val="bg1"/>
          </a:solidFill>
          <a:latin typeface="Arial" pitchFamily="34" charset="0"/>
        </a:defRPr>
      </a:lvl7pPr>
      <a:lvl8pPr marL="1371600" algn="l" rtl="0" fontAlgn="base">
        <a:lnSpc>
          <a:spcPct val="85000"/>
        </a:lnSpc>
        <a:spcBef>
          <a:spcPct val="30000"/>
        </a:spcBef>
        <a:spcAft>
          <a:spcPct val="0"/>
        </a:spcAft>
        <a:defRPr sz="2800">
          <a:solidFill>
            <a:schemeClr val="bg1"/>
          </a:solidFill>
          <a:latin typeface="Arial" pitchFamily="34" charset="0"/>
        </a:defRPr>
      </a:lvl8pPr>
      <a:lvl9pPr marL="1828800" algn="l" rtl="0" fontAlgn="base">
        <a:lnSpc>
          <a:spcPct val="85000"/>
        </a:lnSpc>
        <a:spcBef>
          <a:spcPct val="30000"/>
        </a:spcBef>
        <a:spcAft>
          <a:spcPct val="0"/>
        </a:spcAft>
        <a:defRPr sz="2800">
          <a:solidFill>
            <a:schemeClr val="bg1"/>
          </a:solidFill>
          <a:latin typeface="Arial" pitchFamily="34" charset="0"/>
        </a:defRPr>
      </a:lvl9pPr>
    </p:titleStyle>
    <p:bodyStyle>
      <a:lvl1pPr marL="231775" indent="-231775" algn="l" rtl="0" eaLnBrk="0" fontAlgn="base" hangingPunct="0">
        <a:spcBef>
          <a:spcPct val="30000"/>
        </a:spcBef>
        <a:spcAft>
          <a:spcPct val="0"/>
        </a:spcAft>
        <a:buFont typeface="Trebuchet MS" pitchFamily="34" charset="0"/>
        <a:buBlip>
          <a:blip r:embed="rId12"/>
        </a:buBlip>
        <a:defRPr sz="2000">
          <a:solidFill>
            <a:schemeClr val="tx1"/>
          </a:solidFill>
          <a:latin typeface="+mn-lt"/>
          <a:ea typeface="ＭＳ Ｐゴシック" pitchFamily="34" charset="-128"/>
          <a:cs typeface="+mn-cs"/>
        </a:defRPr>
      </a:lvl1pPr>
      <a:lvl2pPr marL="631825" indent="-285750" algn="l" rtl="0" eaLnBrk="0" fontAlgn="base" hangingPunct="0">
        <a:spcBef>
          <a:spcPct val="30000"/>
        </a:spcBef>
        <a:spcAft>
          <a:spcPct val="0"/>
        </a:spcAft>
        <a:buBlip>
          <a:blip r:embed="rId13"/>
        </a:buBlip>
        <a:defRPr sz="2000">
          <a:solidFill>
            <a:schemeClr val="tx1"/>
          </a:solidFill>
          <a:latin typeface="+mn-lt"/>
          <a:ea typeface="ＭＳ Ｐゴシック" pitchFamily="34" charset="-128"/>
        </a:defRPr>
      </a:lvl2pPr>
      <a:lvl3pPr marL="974725" indent="-228600" algn="l" rtl="0" eaLnBrk="0" fontAlgn="base" hangingPunct="0">
        <a:spcBef>
          <a:spcPct val="30000"/>
        </a:spcBef>
        <a:spcAft>
          <a:spcPct val="0"/>
        </a:spcAft>
        <a:buFont typeface="Trebuchet MS" pitchFamily="34" charset="0"/>
        <a:buBlip>
          <a:blip r:embed="rId12"/>
        </a:buBlip>
        <a:defRPr sz="2400">
          <a:solidFill>
            <a:schemeClr val="tx1"/>
          </a:solidFill>
          <a:latin typeface="+mn-lt"/>
          <a:ea typeface="ＭＳ Ｐゴシック" pitchFamily="34" charset="-128"/>
        </a:defRPr>
      </a:lvl3pPr>
      <a:lvl4pPr marL="1317625" indent="-228600" algn="l" rtl="0" eaLnBrk="0" fontAlgn="base" hangingPunct="0">
        <a:spcBef>
          <a:spcPct val="30000"/>
        </a:spcBef>
        <a:spcAft>
          <a:spcPct val="0"/>
        </a:spcAft>
        <a:buBlip>
          <a:blip r:embed="rId13"/>
        </a:buBlip>
        <a:defRPr sz="2000">
          <a:solidFill>
            <a:schemeClr val="tx1"/>
          </a:solidFill>
          <a:latin typeface="+mn-lt"/>
          <a:ea typeface="ＭＳ Ｐゴシック" pitchFamily="34" charset="-128"/>
        </a:defRPr>
      </a:lvl4pPr>
      <a:lvl5pPr marL="1660525" indent="-228600" algn="l" rtl="0" eaLnBrk="0" fontAlgn="base" hangingPunct="0">
        <a:spcBef>
          <a:spcPct val="30000"/>
        </a:spcBef>
        <a:spcAft>
          <a:spcPct val="0"/>
        </a:spcAft>
        <a:buFont typeface="Trebuchet MS" pitchFamily="34" charset="0"/>
        <a:buBlip>
          <a:blip r:embed="rId12"/>
        </a:buBlip>
        <a:defRPr sz="1600">
          <a:solidFill>
            <a:schemeClr val="tx1"/>
          </a:solidFill>
          <a:latin typeface="+mn-lt"/>
          <a:ea typeface="ＭＳ Ｐゴシック" pitchFamily="34" charset="-128"/>
        </a:defRPr>
      </a:lvl5pPr>
      <a:lvl6pPr marL="21177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6pPr>
      <a:lvl7pPr marL="25749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7pPr>
      <a:lvl8pPr marL="30321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8pPr>
      <a:lvl9pPr marL="3489325" indent="-228600" algn="l" rtl="0" fontAlgn="base">
        <a:lnSpc>
          <a:spcPct val="85000"/>
        </a:lnSpc>
        <a:spcBef>
          <a:spcPct val="30000"/>
        </a:spcBef>
        <a:spcAft>
          <a:spcPct val="0"/>
        </a:spcAft>
        <a:buFont typeface="Trebuchet MS" pitchFamily="34" charset="0"/>
        <a:buBlip>
          <a:blip r:embed="rId12"/>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13.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4918" y="2377867"/>
            <a:ext cx="8307582" cy="542747"/>
          </a:xfrm>
        </p:spPr>
        <p:txBody>
          <a:bodyPr/>
          <a:lstStyle/>
          <a:p>
            <a:r>
              <a:rPr lang="en-US" dirty="0" smtClean="0"/>
              <a:t>Risk Overview – Blaze Response Codes</a:t>
            </a:r>
            <a:endParaRPr lang="en-US" dirty="0"/>
          </a:p>
        </p:txBody>
      </p:sp>
      <p:sp>
        <p:nvSpPr>
          <p:cNvPr id="6" name="Subtitle 5"/>
          <p:cNvSpPr>
            <a:spLocks noGrp="1"/>
          </p:cNvSpPr>
          <p:nvPr>
            <p:ph type="subTitle" idx="1"/>
          </p:nvPr>
        </p:nvSpPr>
        <p:spPr/>
        <p:txBody>
          <a:bodyPr/>
          <a:lstStyle/>
          <a:p>
            <a:r>
              <a:rPr lang="en-US" dirty="0" smtClean="0"/>
              <a:t>Abhinav Gupta</a:t>
            </a:r>
          </a:p>
          <a:p>
            <a:endParaRPr lang="en-US" dirty="0"/>
          </a:p>
        </p:txBody>
      </p:sp>
    </p:spTree>
    <p:extLst>
      <p:ext uri="{BB962C8B-B14F-4D97-AF65-F5344CB8AC3E}">
        <p14:creationId xmlns:p14="http://schemas.microsoft.com/office/powerpoint/2010/main" val="308366515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Blaze </a:t>
            </a:r>
            <a:r>
              <a:rPr lang="en-US" dirty="0" smtClean="0"/>
              <a:t>Response </a:t>
            </a:r>
            <a:r>
              <a:rPr lang="en-US" dirty="0"/>
              <a:t>C</a:t>
            </a:r>
            <a:r>
              <a:rPr lang="en-US" dirty="0" smtClean="0"/>
              <a:t>odes</a:t>
            </a: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25346890"/>
              </p:ext>
            </p:extLst>
          </p:nvPr>
        </p:nvGraphicFramePr>
        <p:xfrm>
          <a:off x="331806" y="1083332"/>
          <a:ext cx="4792644" cy="5288280"/>
        </p:xfrm>
        <a:graphic>
          <a:graphicData uri="http://schemas.openxmlformats.org/drawingml/2006/table">
            <a:tbl>
              <a:tblPr firstRow="1" bandRow="1">
                <a:tableStyleId>{21E4AEA4-8DFA-4A89-87EB-49C32662AFE0}</a:tableStyleId>
              </a:tblPr>
              <a:tblGrid>
                <a:gridCol w="1941407"/>
                <a:gridCol w="2851237"/>
              </a:tblGrid>
              <a:tr h="233074">
                <a:tc>
                  <a:txBody>
                    <a:bodyPr/>
                    <a:lstStyle/>
                    <a:p>
                      <a:pPr algn="ctr"/>
                      <a:r>
                        <a:rPr lang="en-US" sz="1100" dirty="0" smtClean="0"/>
                        <a:t>Response</a:t>
                      </a:r>
                      <a:r>
                        <a:rPr lang="en-US" sz="1100" baseline="0" dirty="0" smtClean="0"/>
                        <a:t> code</a:t>
                      </a:r>
                      <a:endParaRPr lang="en-US" sz="1100" dirty="0"/>
                    </a:p>
                  </a:txBody>
                  <a:tcPr anchor="ctr">
                    <a:solidFill>
                      <a:schemeClr val="tx2">
                        <a:lumMod val="75000"/>
                      </a:schemeClr>
                    </a:solidFill>
                  </a:tcPr>
                </a:tc>
                <a:tc>
                  <a:txBody>
                    <a:bodyPr/>
                    <a:lstStyle/>
                    <a:p>
                      <a:pPr algn="ctr"/>
                      <a:r>
                        <a:rPr lang="en-US" sz="1100" dirty="0" smtClean="0"/>
                        <a:t>Description</a:t>
                      </a:r>
                      <a:endParaRPr lang="en-US" sz="1100" dirty="0"/>
                    </a:p>
                  </a:txBody>
                  <a:tcPr anchor="ctr">
                    <a:solidFill>
                      <a:schemeClr val="tx2">
                        <a:lumMod val="75000"/>
                      </a:schemeClr>
                    </a:solidFill>
                  </a:tcPr>
                </a:tc>
              </a:tr>
              <a:tr h="219363">
                <a:tc>
                  <a:txBody>
                    <a:bodyPr/>
                    <a:lstStyle/>
                    <a:p>
                      <a:pPr algn="ctr"/>
                      <a:r>
                        <a:rPr lang="en-US" sz="900" dirty="0" smtClean="0"/>
                        <a:t>000053    </a:t>
                      </a:r>
                      <a:endParaRPr lang="en-US" sz="900" dirty="0"/>
                    </a:p>
                  </a:txBody>
                  <a:tcPr anchor="ctr"/>
                </a:tc>
                <a:tc>
                  <a:txBody>
                    <a:bodyPr/>
                    <a:lstStyle/>
                    <a:p>
                      <a:r>
                        <a:rPr lang="en-US" sz="900" dirty="0" smtClean="0"/>
                        <a:t>Call Back Only</a:t>
                      </a:r>
                      <a:endParaRPr lang="en-US" sz="900" dirty="0"/>
                    </a:p>
                  </a:txBody>
                  <a:tcPr anchor="ctr"/>
                </a:tc>
              </a:tr>
              <a:tr h="219363">
                <a:tc>
                  <a:txBody>
                    <a:bodyPr/>
                    <a:lstStyle/>
                    <a:p>
                      <a:pPr algn="ctr"/>
                      <a:r>
                        <a:rPr lang="en-US" sz="900" dirty="0" smtClean="0"/>
                        <a:t>000054    </a:t>
                      </a:r>
                      <a:endParaRPr lang="en-US" sz="900" dirty="0"/>
                    </a:p>
                  </a:txBody>
                  <a:tcPr anchor="ctr"/>
                </a:tc>
                <a:tc>
                  <a:txBody>
                    <a:bodyPr/>
                    <a:lstStyle/>
                    <a:p>
                      <a:r>
                        <a:rPr lang="en-US" sz="900" dirty="0" smtClean="0"/>
                        <a:t>OOW &amp; Call Back</a:t>
                      </a:r>
                      <a:endParaRPr lang="en-US" sz="900" dirty="0"/>
                    </a:p>
                  </a:txBody>
                  <a:tcPr anchor="ctr"/>
                </a:tc>
              </a:tr>
              <a:tr h="219363">
                <a:tc>
                  <a:txBody>
                    <a:bodyPr/>
                    <a:lstStyle/>
                    <a:p>
                      <a:pPr algn="ctr"/>
                      <a:r>
                        <a:rPr lang="en-US" sz="900" dirty="0" smtClean="0"/>
                        <a:t>000055    </a:t>
                      </a:r>
                      <a:endParaRPr lang="en-US" sz="900" dirty="0"/>
                    </a:p>
                  </a:txBody>
                  <a:tcPr anchor="ctr"/>
                </a:tc>
                <a:tc>
                  <a:txBody>
                    <a:bodyPr/>
                    <a:lstStyle/>
                    <a:p>
                      <a:r>
                        <a:rPr lang="en-US" sz="900" dirty="0" smtClean="0"/>
                        <a:t>OOW Only</a:t>
                      </a:r>
                      <a:endParaRPr lang="en-US" sz="900" dirty="0"/>
                    </a:p>
                  </a:txBody>
                  <a:tcPr anchor="ctr"/>
                </a:tc>
              </a:tr>
              <a:tr h="219363">
                <a:tc>
                  <a:txBody>
                    <a:bodyPr/>
                    <a:lstStyle/>
                    <a:p>
                      <a:pPr algn="ctr"/>
                      <a:r>
                        <a:rPr lang="en-US" sz="900" b="1" dirty="0" smtClean="0"/>
                        <a:t>000078    </a:t>
                      </a:r>
                      <a:endParaRPr lang="en-US" sz="900" b="1" dirty="0"/>
                    </a:p>
                  </a:txBody>
                  <a:tcPr anchor="ctr"/>
                </a:tc>
                <a:tc>
                  <a:txBody>
                    <a:bodyPr/>
                    <a:lstStyle/>
                    <a:p>
                      <a:r>
                        <a:rPr lang="en-US" sz="900" b="1" dirty="0" smtClean="0"/>
                        <a:t>Decline</a:t>
                      </a:r>
                      <a:endParaRPr lang="en-US" sz="900" b="1" dirty="0"/>
                    </a:p>
                  </a:txBody>
                  <a:tcPr anchor="ctr"/>
                </a:tc>
              </a:tr>
              <a:tr h="219363">
                <a:tc>
                  <a:txBody>
                    <a:bodyPr/>
                    <a:lstStyle/>
                    <a:p>
                      <a:pPr algn="ctr"/>
                      <a:r>
                        <a:rPr lang="en-US" sz="900" b="1" dirty="0" smtClean="0"/>
                        <a:t>000083    </a:t>
                      </a:r>
                      <a:endParaRPr lang="en-US" sz="900" b="1" dirty="0"/>
                    </a:p>
                  </a:txBody>
                  <a:tcPr anchor="ctr"/>
                </a:tc>
                <a:tc>
                  <a:txBody>
                    <a:bodyPr/>
                    <a:lstStyle/>
                    <a:p>
                      <a:r>
                        <a:rPr lang="en-US" sz="900" b="1" dirty="0" smtClean="0"/>
                        <a:t>Approve</a:t>
                      </a:r>
                      <a:endParaRPr lang="en-US" sz="900" b="1" dirty="0"/>
                    </a:p>
                  </a:txBody>
                  <a:tcPr anchor="ctr"/>
                </a:tc>
              </a:tr>
              <a:tr h="219363">
                <a:tc>
                  <a:txBody>
                    <a:bodyPr/>
                    <a:lstStyle/>
                    <a:p>
                      <a:pPr algn="ctr"/>
                      <a:r>
                        <a:rPr lang="en-US" sz="900" b="1" dirty="0" smtClean="0"/>
                        <a:t>000088    </a:t>
                      </a:r>
                      <a:endParaRPr lang="en-US" sz="900" b="1" dirty="0"/>
                    </a:p>
                  </a:txBody>
                  <a:tcPr anchor="ctr"/>
                </a:tc>
                <a:tc>
                  <a:txBody>
                    <a:bodyPr/>
                    <a:lstStyle/>
                    <a:p>
                      <a:r>
                        <a:rPr lang="en-US" sz="900" b="1" dirty="0" smtClean="0"/>
                        <a:t>Retry</a:t>
                      </a:r>
                      <a:endParaRPr lang="en-US" sz="900" b="1" dirty="0"/>
                    </a:p>
                  </a:txBody>
                  <a:tcPr anchor="ctr"/>
                </a:tc>
              </a:tr>
              <a:tr h="219363">
                <a:tc>
                  <a:txBody>
                    <a:bodyPr/>
                    <a:lstStyle/>
                    <a:p>
                      <a:pPr algn="ctr"/>
                      <a:r>
                        <a:rPr lang="en-US" sz="900" dirty="0" smtClean="0"/>
                        <a:t>000153    </a:t>
                      </a:r>
                      <a:endParaRPr lang="en-US" sz="900" dirty="0"/>
                    </a:p>
                  </a:txBody>
                  <a:tcPr anchor="ctr"/>
                </a:tc>
                <a:tc>
                  <a:txBody>
                    <a:bodyPr/>
                    <a:lstStyle/>
                    <a:p>
                      <a:r>
                        <a:rPr lang="en-US" sz="900" dirty="0" smtClean="0"/>
                        <a:t>Collect ID Only</a:t>
                      </a:r>
                      <a:endParaRPr lang="en-US" sz="900" dirty="0"/>
                    </a:p>
                  </a:txBody>
                  <a:tcPr anchor="ctr"/>
                </a:tc>
              </a:tr>
              <a:tr h="219363">
                <a:tc>
                  <a:txBody>
                    <a:bodyPr/>
                    <a:lstStyle/>
                    <a:p>
                      <a:pPr algn="ctr"/>
                      <a:r>
                        <a:rPr lang="en-US" sz="900" dirty="0" smtClean="0"/>
                        <a:t>000253    </a:t>
                      </a:r>
                      <a:endParaRPr lang="en-US" sz="900" dirty="0"/>
                    </a:p>
                  </a:txBody>
                  <a:tcPr anchor="ctr"/>
                </a:tc>
                <a:tc>
                  <a:txBody>
                    <a:bodyPr/>
                    <a:lstStyle/>
                    <a:p>
                      <a:r>
                        <a:rPr lang="en-US" sz="900" dirty="0" smtClean="0"/>
                        <a:t>Call Back &amp; Collect ID</a:t>
                      </a:r>
                      <a:endParaRPr lang="en-US" sz="900" dirty="0"/>
                    </a:p>
                  </a:txBody>
                  <a:tcPr anchor="ctr"/>
                </a:tc>
              </a:tr>
              <a:tr h="219363">
                <a:tc>
                  <a:txBody>
                    <a:bodyPr/>
                    <a:lstStyle/>
                    <a:p>
                      <a:pPr algn="ctr"/>
                      <a:r>
                        <a:rPr lang="en-US" sz="900" dirty="0" smtClean="0"/>
                        <a:t>000353    </a:t>
                      </a:r>
                      <a:endParaRPr lang="en-US" sz="900" dirty="0"/>
                    </a:p>
                  </a:txBody>
                  <a:tcPr anchor="ctr"/>
                </a:tc>
                <a:tc>
                  <a:txBody>
                    <a:bodyPr/>
                    <a:lstStyle/>
                    <a:p>
                      <a:r>
                        <a:rPr lang="en-US" sz="900" dirty="0" smtClean="0"/>
                        <a:t>OOW Only</a:t>
                      </a:r>
                      <a:endParaRPr lang="en-US" sz="900" dirty="0"/>
                    </a:p>
                  </a:txBody>
                  <a:tcPr anchor="ctr"/>
                </a:tc>
              </a:tr>
              <a:tr h="219363">
                <a:tc>
                  <a:txBody>
                    <a:bodyPr/>
                    <a:lstStyle/>
                    <a:p>
                      <a:pPr algn="ctr"/>
                      <a:r>
                        <a:rPr lang="en-US" sz="900" dirty="0" smtClean="0"/>
                        <a:t>000453    </a:t>
                      </a:r>
                      <a:endParaRPr lang="en-US" sz="900" dirty="0"/>
                    </a:p>
                  </a:txBody>
                  <a:tcPr anchor="ctr"/>
                </a:tc>
                <a:tc>
                  <a:txBody>
                    <a:bodyPr/>
                    <a:lstStyle/>
                    <a:p>
                      <a:r>
                        <a:rPr lang="en-US" sz="900" dirty="0" smtClean="0"/>
                        <a:t>OOW &amp; Call Back</a:t>
                      </a:r>
                      <a:endParaRPr lang="en-US" sz="900" dirty="0"/>
                    </a:p>
                  </a:txBody>
                  <a:tcPr anchor="ctr"/>
                </a:tc>
              </a:tr>
              <a:tr h="219363">
                <a:tc>
                  <a:txBody>
                    <a:bodyPr/>
                    <a:lstStyle/>
                    <a:p>
                      <a:pPr algn="ctr"/>
                      <a:r>
                        <a:rPr lang="en-US" sz="900" dirty="0" smtClean="0"/>
                        <a:t>000553    </a:t>
                      </a:r>
                      <a:endParaRPr lang="en-US" sz="900" dirty="0"/>
                    </a:p>
                  </a:txBody>
                  <a:tcPr anchor="ctr"/>
                </a:tc>
                <a:tc>
                  <a:txBody>
                    <a:bodyPr/>
                    <a:lstStyle/>
                    <a:p>
                      <a:r>
                        <a:rPr lang="en-US" sz="900" dirty="0" smtClean="0"/>
                        <a:t>OOW &amp; Collect ID</a:t>
                      </a:r>
                      <a:endParaRPr lang="en-US" sz="900" dirty="0"/>
                    </a:p>
                  </a:txBody>
                  <a:tcPr anchor="ctr"/>
                </a:tc>
              </a:tr>
              <a:tr h="219363">
                <a:tc>
                  <a:txBody>
                    <a:bodyPr/>
                    <a:lstStyle/>
                    <a:p>
                      <a:pPr algn="ctr"/>
                      <a:r>
                        <a:rPr lang="en-US" sz="900" dirty="0" smtClean="0"/>
                        <a:t>000653    </a:t>
                      </a:r>
                      <a:endParaRPr lang="en-US" sz="900" dirty="0"/>
                    </a:p>
                  </a:txBody>
                  <a:tcPr/>
                </a:tc>
                <a:tc>
                  <a:txBody>
                    <a:bodyPr/>
                    <a:lstStyle/>
                    <a:p>
                      <a:r>
                        <a:rPr lang="en-US" sz="900" dirty="0" smtClean="0"/>
                        <a:t>OOW &amp; Call Back &amp; Collect </a:t>
                      </a:r>
                      <a:r>
                        <a:rPr lang="en-US" sz="900" dirty="0" smtClean="0"/>
                        <a:t>ID</a:t>
                      </a:r>
                    </a:p>
                  </a:txBody>
                  <a:tcPr/>
                </a:tc>
              </a:tr>
              <a:tr h="219363">
                <a:tc>
                  <a:txBody>
                    <a:bodyPr/>
                    <a:lstStyle/>
                    <a:p>
                      <a:pPr algn="ctr"/>
                      <a:r>
                        <a:rPr lang="en-US" sz="900" dirty="0" smtClean="0"/>
                        <a:t>000753    </a:t>
                      </a:r>
                      <a:endParaRPr lang="en-US" sz="900" dirty="0"/>
                    </a:p>
                  </a:txBody>
                  <a:tcPr/>
                </a:tc>
                <a:tc>
                  <a:txBody>
                    <a:bodyPr/>
                    <a:lstStyle/>
                    <a:p>
                      <a:r>
                        <a:rPr lang="en-US" sz="900" dirty="0" smtClean="0"/>
                        <a:t>Discover Extended NAP Verification</a:t>
                      </a:r>
                      <a:endParaRPr lang="en-US" sz="900" dirty="0"/>
                    </a:p>
                  </a:txBody>
                  <a:tcPr/>
                </a:tc>
              </a:tr>
              <a:tr h="219363">
                <a:tc>
                  <a:txBody>
                    <a:bodyPr/>
                    <a:lstStyle/>
                    <a:p>
                      <a:pPr algn="ctr"/>
                      <a:r>
                        <a:rPr lang="en-US" sz="900" dirty="0" smtClean="0"/>
                        <a:t>001053    </a:t>
                      </a:r>
                      <a:endParaRPr lang="en-US" sz="900" dirty="0"/>
                    </a:p>
                  </a:txBody>
                  <a:tcPr/>
                </a:tc>
                <a:tc>
                  <a:txBody>
                    <a:bodyPr/>
                    <a:lstStyle/>
                    <a:p>
                      <a:r>
                        <a:rPr lang="en-US" sz="900" dirty="0" smtClean="0"/>
                        <a:t>Validation Required</a:t>
                      </a:r>
                      <a:endParaRPr lang="en-US" sz="900" dirty="0"/>
                    </a:p>
                  </a:txBody>
                  <a:tcPr/>
                </a:tc>
              </a:tr>
              <a:tr h="219363">
                <a:tc>
                  <a:txBody>
                    <a:bodyPr/>
                    <a:lstStyle/>
                    <a:p>
                      <a:pPr algn="ctr"/>
                      <a:r>
                        <a:rPr lang="en-US" sz="900" dirty="0" smtClean="0"/>
                        <a:t>001153    </a:t>
                      </a:r>
                      <a:endParaRPr lang="en-US" sz="900" dirty="0"/>
                    </a:p>
                  </a:txBody>
                  <a:tcPr/>
                </a:tc>
                <a:tc>
                  <a:txBody>
                    <a:bodyPr/>
                    <a:lstStyle/>
                    <a:p>
                      <a:r>
                        <a:rPr lang="en-US" sz="900" dirty="0" smtClean="0"/>
                        <a:t>EU ID Required</a:t>
                      </a:r>
                      <a:endParaRPr lang="en-US" sz="900" dirty="0"/>
                    </a:p>
                  </a:txBody>
                  <a:tcPr/>
                </a:tc>
              </a:tr>
              <a:tr h="219363">
                <a:tc>
                  <a:txBody>
                    <a:bodyPr/>
                    <a:lstStyle/>
                    <a:p>
                      <a:pPr algn="ctr"/>
                      <a:r>
                        <a:rPr lang="en-US" sz="900" dirty="0" smtClean="0"/>
                        <a:t>001253    </a:t>
                      </a:r>
                      <a:endParaRPr lang="en-US" sz="900" dirty="0"/>
                    </a:p>
                  </a:txBody>
                  <a:tcPr/>
                </a:tc>
                <a:tc>
                  <a:txBody>
                    <a:bodyPr/>
                    <a:lstStyle/>
                    <a:p>
                      <a:r>
                        <a:rPr lang="en-US" sz="900" dirty="0" smtClean="0"/>
                        <a:t>Validation </a:t>
                      </a:r>
                      <a:r>
                        <a:rPr lang="en-US" sz="900" dirty="0" smtClean="0"/>
                        <a:t>&amp; EU ID Required</a:t>
                      </a:r>
                      <a:endParaRPr lang="en-US" sz="900" dirty="0"/>
                    </a:p>
                  </a:txBody>
                  <a:tcPr/>
                </a:tc>
              </a:tr>
              <a:tr h="219363">
                <a:tc>
                  <a:txBody>
                    <a:bodyPr/>
                    <a:lstStyle/>
                    <a:p>
                      <a:pPr algn="ctr"/>
                      <a:r>
                        <a:rPr lang="en-US" sz="900" dirty="0" smtClean="0"/>
                        <a:t>001353    </a:t>
                      </a:r>
                      <a:endParaRPr lang="en-US" sz="900" dirty="0"/>
                    </a:p>
                  </a:txBody>
                  <a:tcPr/>
                </a:tc>
                <a:tc>
                  <a:txBody>
                    <a:bodyPr/>
                    <a:lstStyle/>
                    <a:p>
                      <a:r>
                        <a:rPr lang="en-US" sz="900" dirty="0" smtClean="0"/>
                        <a:t>Fax in Verification Required</a:t>
                      </a:r>
                      <a:endParaRPr lang="en-US" sz="900" dirty="0"/>
                    </a:p>
                  </a:txBody>
                  <a:tcPr/>
                </a:tc>
              </a:tr>
              <a:tr h="219363">
                <a:tc>
                  <a:txBody>
                    <a:bodyPr/>
                    <a:lstStyle/>
                    <a:p>
                      <a:pPr algn="ctr"/>
                      <a:r>
                        <a:rPr lang="en-US" sz="900" dirty="0" smtClean="0"/>
                        <a:t>001453    </a:t>
                      </a:r>
                      <a:endParaRPr lang="en-US" sz="900" dirty="0"/>
                    </a:p>
                  </a:txBody>
                  <a:tcPr/>
                </a:tc>
                <a:tc>
                  <a:txBody>
                    <a:bodyPr/>
                    <a:lstStyle/>
                    <a:p>
                      <a:r>
                        <a:rPr lang="en-US" sz="900" dirty="0" smtClean="0"/>
                        <a:t>Fax in Verification &amp; EU ID Required</a:t>
                      </a:r>
                      <a:endParaRPr lang="en-US" sz="900" dirty="0"/>
                    </a:p>
                  </a:txBody>
                  <a:tcPr/>
                </a:tc>
              </a:tr>
              <a:tr h="219363">
                <a:tc>
                  <a:txBody>
                    <a:bodyPr/>
                    <a:lstStyle/>
                    <a:p>
                      <a:pPr algn="ctr"/>
                      <a:r>
                        <a:rPr lang="en-US" sz="900" dirty="0" smtClean="0"/>
                        <a:t>002053    </a:t>
                      </a:r>
                      <a:endParaRPr lang="en-US" sz="900" dirty="0"/>
                    </a:p>
                  </a:txBody>
                  <a:tcPr/>
                </a:tc>
                <a:tc>
                  <a:txBody>
                    <a:bodyPr/>
                    <a:lstStyle/>
                    <a:p>
                      <a:r>
                        <a:rPr lang="en-US" sz="900" dirty="0" smtClean="0"/>
                        <a:t>Document Upload</a:t>
                      </a:r>
                      <a:endParaRPr lang="en-US" sz="900" dirty="0"/>
                    </a:p>
                  </a:txBody>
                  <a:tcPr/>
                </a:tc>
              </a:tr>
              <a:tr h="219363">
                <a:tc>
                  <a:txBody>
                    <a:bodyPr/>
                    <a:lstStyle/>
                    <a:p>
                      <a:pPr algn="ctr"/>
                      <a:r>
                        <a:rPr lang="en-US" sz="900" dirty="0" smtClean="0"/>
                        <a:t>002083    </a:t>
                      </a:r>
                      <a:endParaRPr lang="en-US" sz="900" dirty="0"/>
                    </a:p>
                  </a:txBody>
                  <a:tcPr/>
                </a:tc>
                <a:tc>
                  <a:txBody>
                    <a:bodyPr/>
                    <a:lstStyle/>
                    <a:p>
                      <a:r>
                        <a:rPr lang="en-US" sz="900" dirty="0" smtClean="0"/>
                        <a:t>KYC</a:t>
                      </a:r>
                      <a:endParaRPr lang="en-US" sz="900" dirty="0"/>
                    </a:p>
                  </a:txBody>
                  <a:tcPr/>
                </a:tc>
              </a:tr>
              <a:tr h="219363">
                <a:tc>
                  <a:txBody>
                    <a:bodyPr/>
                    <a:lstStyle/>
                    <a:p>
                      <a:pPr algn="ctr"/>
                      <a:r>
                        <a:rPr lang="en-US" sz="900" dirty="0" smtClean="0"/>
                        <a:t>009853    </a:t>
                      </a:r>
                      <a:endParaRPr lang="en-US" sz="900" dirty="0"/>
                    </a:p>
                  </a:txBody>
                  <a:tcPr/>
                </a:tc>
                <a:tc>
                  <a:txBody>
                    <a:bodyPr/>
                    <a:lstStyle/>
                    <a:p>
                      <a:r>
                        <a:rPr lang="en-US" sz="900" dirty="0" smtClean="0"/>
                        <a:t>Save Desk Greater Than 1000</a:t>
                      </a:r>
                      <a:endParaRPr lang="en-US" sz="900" dirty="0"/>
                    </a:p>
                  </a:txBody>
                  <a:tcPr/>
                </a:tc>
              </a:tr>
              <a:tr h="219363">
                <a:tc>
                  <a:txBody>
                    <a:bodyPr/>
                    <a:lstStyle/>
                    <a:p>
                      <a:pPr algn="ctr"/>
                      <a:r>
                        <a:rPr lang="en-US" sz="900" b="1" dirty="0" smtClean="0"/>
                        <a:t>009953    </a:t>
                      </a:r>
                      <a:endParaRPr lang="en-US" sz="900" b="1" dirty="0"/>
                    </a:p>
                  </a:txBody>
                  <a:tcPr/>
                </a:tc>
                <a:tc>
                  <a:txBody>
                    <a:bodyPr/>
                    <a:lstStyle/>
                    <a:p>
                      <a:r>
                        <a:rPr lang="en-US" sz="900" b="1" dirty="0" smtClean="0"/>
                        <a:t>Save Desk</a:t>
                      </a:r>
                      <a:endParaRPr lang="en-US" sz="900" b="1" dirty="0"/>
                    </a:p>
                  </a:txBody>
                  <a:tcPr/>
                </a:tc>
              </a:tr>
            </a:tbl>
          </a:graphicData>
        </a:graphic>
      </p:graphicFrame>
      <p:sp>
        <p:nvSpPr>
          <p:cNvPr id="8" name="Rounded Rectangle 7"/>
          <p:cNvSpPr/>
          <p:nvPr>
            <p:custDataLst>
              <p:tags r:id="rId1"/>
            </p:custDataLst>
          </p:nvPr>
        </p:nvSpPr>
        <p:spPr>
          <a:xfrm>
            <a:off x="5372100" y="1352550"/>
            <a:ext cx="3467100" cy="4829175"/>
          </a:xfrm>
          <a:prstGeom prst="roundRect">
            <a:avLst>
              <a:gd name="adj" fmla="val 2943"/>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0000"/>
              </a:solidFill>
            </a:endParaRPr>
          </a:p>
        </p:txBody>
      </p:sp>
      <p:grpSp>
        <p:nvGrpSpPr>
          <p:cNvPr id="9" name="Group 8"/>
          <p:cNvGrpSpPr/>
          <p:nvPr/>
        </p:nvGrpSpPr>
        <p:grpSpPr>
          <a:xfrm>
            <a:off x="6618712" y="2565247"/>
            <a:ext cx="941669" cy="506840"/>
            <a:chOff x="1745077" y="1485934"/>
            <a:chExt cx="941669" cy="496055"/>
          </a:xfrm>
        </p:grpSpPr>
        <p:sp>
          <p:nvSpPr>
            <p:cNvPr id="10" name="Oval 9"/>
            <p:cNvSpPr>
              <a:spLocks/>
            </p:cNvSpPr>
            <p:nvPr/>
          </p:nvSpPr>
          <p:spPr bwMode="auto">
            <a:xfrm rot="10800000">
              <a:off x="1745078" y="1623472"/>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 name="Oval 10"/>
            <p:cNvSpPr>
              <a:spLocks/>
            </p:cNvSpPr>
            <p:nvPr/>
          </p:nvSpPr>
          <p:spPr bwMode="auto">
            <a:xfrm rot="10800000">
              <a:off x="1745078" y="1761010"/>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 name="Oval 11"/>
            <p:cNvSpPr>
              <a:spLocks/>
            </p:cNvSpPr>
            <p:nvPr/>
          </p:nvSpPr>
          <p:spPr bwMode="auto">
            <a:xfrm rot="10800000">
              <a:off x="1745077" y="1898549"/>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 name="Oval 12"/>
            <p:cNvSpPr>
              <a:spLocks/>
            </p:cNvSpPr>
            <p:nvPr/>
          </p:nvSpPr>
          <p:spPr bwMode="auto">
            <a:xfrm rot="10800000">
              <a:off x="1745078" y="148593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 name="Oval 13"/>
            <p:cNvSpPr>
              <a:spLocks/>
            </p:cNvSpPr>
            <p:nvPr/>
          </p:nvSpPr>
          <p:spPr bwMode="auto">
            <a:xfrm rot="10800000">
              <a:off x="1868730" y="162404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5" name="Oval 14"/>
            <p:cNvSpPr>
              <a:spLocks/>
            </p:cNvSpPr>
            <p:nvPr/>
          </p:nvSpPr>
          <p:spPr bwMode="auto">
            <a:xfrm rot="10800000">
              <a:off x="1868730" y="1761582"/>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6" name="Oval 15"/>
            <p:cNvSpPr>
              <a:spLocks/>
            </p:cNvSpPr>
            <p:nvPr/>
          </p:nvSpPr>
          <p:spPr bwMode="auto">
            <a:xfrm rot="10800000">
              <a:off x="1868729" y="1899121"/>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7" name="Oval 16"/>
            <p:cNvSpPr>
              <a:spLocks/>
            </p:cNvSpPr>
            <p:nvPr/>
          </p:nvSpPr>
          <p:spPr bwMode="auto">
            <a:xfrm rot="10800000">
              <a:off x="1868730" y="1486506"/>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8" name="Oval 17"/>
            <p:cNvSpPr>
              <a:spLocks/>
            </p:cNvSpPr>
            <p:nvPr/>
          </p:nvSpPr>
          <p:spPr bwMode="auto">
            <a:xfrm rot="10800000">
              <a:off x="1986816" y="162404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9" name="Oval 18"/>
            <p:cNvSpPr>
              <a:spLocks/>
            </p:cNvSpPr>
            <p:nvPr/>
          </p:nvSpPr>
          <p:spPr bwMode="auto">
            <a:xfrm rot="10800000">
              <a:off x="1986816" y="1761582"/>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0" name="Oval 19"/>
            <p:cNvSpPr>
              <a:spLocks/>
            </p:cNvSpPr>
            <p:nvPr/>
          </p:nvSpPr>
          <p:spPr bwMode="auto">
            <a:xfrm rot="10800000">
              <a:off x="1986815" y="1899121"/>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1" name="Oval 20"/>
            <p:cNvSpPr>
              <a:spLocks/>
            </p:cNvSpPr>
            <p:nvPr/>
          </p:nvSpPr>
          <p:spPr bwMode="auto">
            <a:xfrm rot="10800000">
              <a:off x="1986816" y="1486506"/>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2" name="Oval 21"/>
            <p:cNvSpPr>
              <a:spLocks/>
            </p:cNvSpPr>
            <p:nvPr/>
          </p:nvSpPr>
          <p:spPr bwMode="auto">
            <a:xfrm rot="10800000">
              <a:off x="2110468" y="1624616"/>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3" name="Oval 22"/>
            <p:cNvSpPr>
              <a:spLocks/>
            </p:cNvSpPr>
            <p:nvPr/>
          </p:nvSpPr>
          <p:spPr bwMode="auto">
            <a:xfrm rot="10800000">
              <a:off x="2110468" y="176215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4" name="Oval 23"/>
            <p:cNvSpPr>
              <a:spLocks/>
            </p:cNvSpPr>
            <p:nvPr/>
          </p:nvSpPr>
          <p:spPr bwMode="auto">
            <a:xfrm rot="10800000">
              <a:off x="2110467" y="1899693"/>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5" name="Oval 24"/>
            <p:cNvSpPr>
              <a:spLocks/>
            </p:cNvSpPr>
            <p:nvPr/>
          </p:nvSpPr>
          <p:spPr bwMode="auto">
            <a:xfrm rot="10800000">
              <a:off x="2110468" y="1487078"/>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6" name="Oval 25"/>
            <p:cNvSpPr>
              <a:spLocks/>
            </p:cNvSpPr>
            <p:nvPr/>
          </p:nvSpPr>
          <p:spPr bwMode="auto">
            <a:xfrm rot="10800000">
              <a:off x="2228770" y="162404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7" name="Oval 26"/>
            <p:cNvSpPr>
              <a:spLocks/>
            </p:cNvSpPr>
            <p:nvPr/>
          </p:nvSpPr>
          <p:spPr bwMode="auto">
            <a:xfrm rot="10800000">
              <a:off x="2228770" y="1761582"/>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8" name="Oval 27"/>
            <p:cNvSpPr>
              <a:spLocks/>
            </p:cNvSpPr>
            <p:nvPr/>
          </p:nvSpPr>
          <p:spPr bwMode="auto">
            <a:xfrm rot="10800000">
              <a:off x="2228769" y="1899121"/>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29" name="Oval 28"/>
            <p:cNvSpPr>
              <a:spLocks/>
            </p:cNvSpPr>
            <p:nvPr/>
          </p:nvSpPr>
          <p:spPr bwMode="auto">
            <a:xfrm rot="10800000">
              <a:off x="2228770" y="1486506"/>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0" name="Oval 29"/>
            <p:cNvSpPr>
              <a:spLocks/>
            </p:cNvSpPr>
            <p:nvPr/>
          </p:nvSpPr>
          <p:spPr bwMode="auto">
            <a:xfrm rot="10800000">
              <a:off x="2352422" y="1624616"/>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1" name="Oval 30"/>
            <p:cNvSpPr>
              <a:spLocks/>
            </p:cNvSpPr>
            <p:nvPr/>
          </p:nvSpPr>
          <p:spPr bwMode="auto">
            <a:xfrm rot="10800000">
              <a:off x="2352422" y="176215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2" name="Oval 31"/>
            <p:cNvSpPr>
              <a:spLocks/>
            </p:cNvSpPr>
            <p:nvPr/>
          </p:nvSpPr>
          <p:spPr bwMode="auto">
            <a:xfrm rot="10800000">
              <a:off x="2352421" y="1899693"/>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3" name="Oval 32"/>
            <p:cNvSpPr>
              <a:spLocks/>
            </p:cNvSpPr>
            <p:nvPr/>
          </p:nvSpPr>
          <p:spPr bwMode="auto">
            <a:xfrm rot="10800000">
              <a:off x="2352422" y="1487078"/>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4" name="Oval 33"/>
            <p:cNvSpPr>
              <a:spLocks/>
            </p:cNvSpPr>
            <p:nvPr/>
          </p:nvSpPr>
          <p:spPr bwMode="auto">
            <a:xfrm rot="10800000">
              <a:off x="2480798" y="162404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5" name="Oval 34"/>
            <p:cNvSpPr>
              <a:spLocks/>
            </p:cNvSpPr>
            <p:nvPr/>
          </p:nvSpPr>
          <p:spPr bwMode="auto">
            <a:xfrm rot="10800000">
              <a:off x="2480798" y="1761582"/>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6" name="Oval 35"/>
            <p:cNvSpPr>
              <a:spLocks/>
            </p:cNvSpPr>
            <p:nvPr/>
          </p:nvSpPr>
          <p:spPr bwMode="auto">
            <a:xfrm rot="10800000">
              <a:off x="2480797" y="1899121"/>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7" name="Oval 36"/>
            <p:cNvSpPr>
              <a:spLocks/>
            </p:cNvSpPr>
            <p:nvPr/>
          </p:nvSpPr>
          <p:spPr bwMode="auto">
            <a:xfrm rot="10800000">
              <a:off x="2480798" y="1486506"/>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8" name="Oval 37"/>
            <p:cNvSpPr>
              <a:spLocks/>
            </p:cNvSpPr>
            <p:nvPr/>
          </p:nvSpPr>
          <p:spPr bwMode="auto">
            <a:xfrm rot="10800000">
              <a:off x="2604450" y="1624616"/>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39" name="Oval 38"/>
            <p:cNvSpPr>
              <a:spLocks/>
            </p:cNvSpPr>
            <p:nvPr/>
          </p:nvSpPr>
          <p:spPr bwMode="auto">
            <a:xfrm rot="10800000">
              <a:off x="2604450" y="1762154"/>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40" name="Oval 39"/>
            <p:cNvSpPr>
              <a:spLocks/>
            </p:cNvSpPr>
            <p:nvPr/>
          </p:nvSpPr>
          <p:spPr bwMode="auto">
            <a:xfrm rot="10800000">
              <a:off x="2604449" y="1899693"/>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41" name="Oval 40"/>
            <p:cNvSpPr>
              <a:spLocks/>
            </p:cNvSpPr>
            <p:nvPr/>
          </p:nvSpPr>
          <p:spPr bwMode="auto">
            <a:xfrm rot="10800000">
              <a:off x="2604450" y="1487078"/>
              <a:ext cx="82296" cy="82296"/>
            </a:xfrm>
            <a:prstGeom prst="ellipse">
              <a:avLst/>
            </a:prstGeom>
            <a:solidFill>
              <a:schemeClr val="tx2"/>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grpSp>
      <p:sp>
        <p:nvSpPr>
          <p:cNvPr id="42" name="Down Arrow 41"/>
          <p:cNvSpPr>
            <a:spLocks noChangeAspect="1"/>
          </p:cNvSpPr>
          <p:nvPr/>
        </p:nvSpPr>
        <p:spPr bwMode="auto">
          <a:xfrm>
            <a:off x="7003898" y="3167123"/>
            <a:ext cx="155293" cy="373712"/>
          </a:xfrm>
          <a:prstGeom prst="downArrow">
            <a:avLst/>
          </a:prstGeom>
          <a:gradFill flip="none" rotWithShape="1">
            <a:gsLst>
              <a:gs pos="0">
                <a:schemeClr val="bg1">
                  <a:lumMod val="50000"/>
                </a:schemeClr>
              </a:gs>
              <a:gs pos="50000">
                <a:schemeClr val="bg1">
                  <a:lumMod val="85000"/>
                </a:schemeClr>
              </a:gs>
              <a:gs pos="100000">
                <a:schemeClr val="accent1">
                  <a:tint val="23500"/>
                  <a:satMod val="160000"/>
                </a:schemeClr>
              </a:gs>
            </a:gsLst>
            <a:lin ang="16200000" scaled="1"/>
            <a:tileRect/>
          </a:gra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grpSp>
        <p:nvGrpSpPr>
          <p:cNvPr id="43" name="Group 42"/>
          <p:cNvGrpSpPr/>
          <p:nvPr/>
        </p:nvGrpSpPr>
        <p:grpSpPr>
          <a:xfrm>
            <a:off x="5741673" y="2566391"/>
            <a:ext cx="447687" cy="506840"/>
            <a:chOff x="1462611" y="2450042"/>
            <a:chExt cx="447687" cy="496055"/>
          </a:xfrm>
          <a:solidFill>
            <a:schemeClr val="accent1">
              <a:lumMod val="75000"/>
              <a:lumOff val="25000"/>
            </a:schemeClr>
          </a:solidFill>
        </p:grpSpPr>
        <p:sp>
          <p:nvSpPr>
            <p:cNvPr id="44" name="Oval 43"/>
            <p:cNvSpPr>
              <a:spLocks/>
            </p:cNvSpPr>
            <p:nvPr/>
          </p:nvSpPr>
          <p:spPr bwMode="auto">
            <a:xfrm rot="10800000">
              <a:off x="1462612" y="258758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45" name="Oval 44"/>
            <p:cNvSpPr>
              <a:spLocks/>
            </p:cNvSpPr>
            <p:nvPr/>
          </p:nvSpPr>
          <p:spPr bwMode="auto">
            <a:xfrm rot="10800000">
              <a:off x="1462612" y="2725118"/>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46" name="Oval 45"/>
            <p:cNvSpPr>
              <a:spLocks/>
            </p:cNvSpPr>
            <p:nvPr/>
          </p:nvSpPr>
          <p:spPr bwMode="auto">
            <a:xfrm rot="10800000">
              <a:off x="1462611" y="2862657"/>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47" name="Oval 46"/>
            <p:cNvSpPr>
              <a:spLocks/>
            </p:cNvSpPr>
            <p:nvPr/>
          </p:nvSpPr>
          <p:spPr bwMode="auto">
            <a:xfrm rot="10800000">
              <a:off x="1462612" y="245004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48" name="Oval 47"/>
            <p:cNvSpPr>
              <a:spLocks/>
            </p:cNvSpPr>
            <p:nvPr/>
          </p:nvSpPr>
          <p:spPr bwMode="auto">
            <a:xfrm rot="10800000">
              <a:off x="1586264" y="2588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49" name="Oval 48"/>
            <p:cNvSpPr>
              <a:spLocks/>
            </p:cNvSpPr>
            <p:nvPr/>
          </p:nvSpPr>
          <p:spPr bwMode="auto">
            <a:xfrm rot="10800000">
              <a:off x="1586264" y="2725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0" name="Oval 49"/>
            <p:cNvSpPr>
              <a:spLocks/>
            </p:cNvSpPr>
            <p:nvPr/>
          </p:nvSpPr>
          <p:spPr bwMode="auto">
            <a:xfrm rot="10800000">
              <a:off x="1586263" y="2863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1" name="Oval 50"/>
            <p:cNvSpPr>
              <a:spLocks/>
            </p:cNvSpPr>
            <p:nvPr/>
          </p:nvSpPr>
          <p:spPr bwMode="auto">
            <a:xfrm rot="10800000">
              <a:off x="1586264" y="2450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2" name="Oval 51"/>
            <p:cNvSpPr>
              <a:spLocks/>
            </p:cNvSpPr>
            <p:nvPr/>
          </p:nvSpPr>
          <p:spPr bwMode="auto">
            <a:xfrm rot="10800000">
              <a:off x="1704350" y="2588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3" name="Oval 52"/>
            <p:cNvSpPr>
              <a:spLocks/>
            </p:cNvSpPr>
            <p:nvPr/>
          </p:nvSpPr>
          <p:spPr bwMode="auto">
            <a:xfrm rot="10800000">
              <a:off x="1704350" y="2725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4" name="Oval 53"/>
            <p:cNvSpPr>
              <a:spLocks/>
            </p:cNvSpPr>
            <p:nvPr/>
          </p:nvSpPr>
          <p:spPr bwMode="auto">
            <a:xfrm rot="10800000">
              <a:off x="1704349" y="2863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5" name="Oval 54"/>
            <p:cNvSpPr>
              <a:spLocks/>
            </p:cNvSpPr>
            <p:nvPr/>
          </p:nvSpPr>
          <p:spPr bwMode="auto">
            <a:xfrm rot="10800000">
              <a:off x="1704350" y="2450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6" name="Oval 55"/>
            <p:cNvSpPr>
              <a:spLocks/>
            </p:cNvSpPr>
            <p:nvPr/>
          </p:nvSpPr>
          <p:spPr bwMode="auto">
            <a:xfrm rot="10800000">
              <a:off x="1828002" y="258872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7" name="Oval 56"/>
            <p:cNvSpPr>
              <a:spLocks/>
            </p:cNvSpPr>
            <p:nvPr/>
          </p:nvSpPr>
          <p:spPr bwMode="auto">
            <a:xfrm rot="10800000">
              <a:off x="1828002" y="272626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8" name="Oval 57"/>
            <p:cNvSpPr>
              <a:spLocks/>
            </p:cNvSpPr>
            <p:nvPr/>
          </p:nvSpPr>
          <p:spPr bwMode="auto">
            <a:xfrm rot="10800000">
              <a:off x="1828001" y="286380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59" name="Oval 58"/>
            <p:cNvSpPr>
              <a:spLocks/>
            </p:cNvSpPr>
            <p:nvPr/>
          </p:nvSpPr>
          <p:spPr bwMode="auto">
            <a:xfrm rot="10800000">
              <a:off x="1828002" y="245118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grpSp>
      <p:grpSp>
        <p:nvGrpSpPr>
          <p:cNvPr id="60" name="Group 59"/>
          <p:cNvGrpSpPr/>
          <p:nvPr/>
        </p:nvGrpSpPr>
        <p:grpSpPr>
          <a:xfrm>
            <a:off x="7970788" y="2567210"/>
            <a:ext cx="447687" cy="506840"/>
            <a:chOff x="2542731" y="2458042"/>
            <a:chExt cx="447687" cy="496055"/>
          </a:xfrm>
          <a:solidFill>
            <a:schemeClr val="accent1">
              <a:lumMod val="75000"/>
              <a:lumOff val="25000"/>
            </a:schemeClr>
          </a:solidFill>
        </p:grpSpPr>
        <p:sp>
          <p:nvSpPr>
            <p:cNvPr id="61" name="Oval 60"/>
            <p:cNvSpPr>
              <a:spLocks/>
            </p:cNvSpPr>
            <p:nvPr/>
          </p:nvSpPr>
          <p:spPr bwMode="auto">
            <a:xfrm rot="10800000">
              <a:off x="2542732" y="259558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2" name="Oval 61"/>
            <p:cNvSpPr>
              <a:spLocks/>
            </p:cNvSpPr>
            <p:nvPr/>
          </p:nvSpPr>
          <p:spPr bwMode="auto">
            <a:xfrm rot="10800000">
              <a:off x="2542732" y="2733118"/>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3" name="Oval 62"/>
            <p:cNvSpPr>
              <a:spLocks/>
            </p:cNvSpPr>
            <p:nvPr/>
          </p:nvSpPr>
          <p:spPr bwMode="auto">
            <a:xfrm rot="10800000">
              <a:off x="2542731" y="2870657"/>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4" name="Oval 63"/>
            <p:cNvSpPr>
              <a:spLocks/>
            </p:cNvSpPr>
            <p:nvPr/>
          </p:nvSpPr>
          <p:spPr bwMode="auto">
            <a:xfrm rot="10800000">
              <a:off x="2542732" y="245804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5" name="Oval 64"/>
            <p:cNvSpPr>
              <a:spLocks/>
            </p:cNvSpPr>
            <p:nvPr/>
          </p:nvSpPr>
          <p:spPr bwMode="auto">
            <a:xfrm rot="10800000">
              <a:off x="2666384" y="2596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6" name="Oval 65"/>
            <p:cNvSpPr>
              <a:spLocks/>
            </p:cNvSpPr>
            <p:nvPr/>
          </p:nvSpPr>
          <p:spPr bwMode="auto">
            <a:xfrm rot="10800000">
              <a:off x="2666384" y="2733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7" name="Oval 66"/>
            <p:cNvSpPr>
              <a:spLocks/>
            </p:cNvSpPr>
            <p:nvPr/>
          </p:nvSpPr>
          <p:spPr bwMode="auto">
            <a:xfrm rot="10800000">
              <a:off x="2666383" y="2871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8" name="Oval 67"/>
            <p:cNvSpPr>
              <a:spLocks/>
            </p:cNvSpPr>
            <p:nvPr/>
          </p:nvSpPr>
          <p:spPr bwMode="auto">
            <a:xfrm rot="10800000">
              <a:off x="2666384" y="2458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69" name="Oval 68"/>
            <p:cNvSpPr>
              <a:spLocks/>
            </p:cNvSpPr>
            <p:nvPr/>
          </p:nvSpPr>
          <p:spPr bwMode="auto">
            <a:xfrm rot="10800000">
              <a:off x="2784470" y="2596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0" name="Oval 69"/>
            <p:cNvSpPr>
              <a:spLocks/>
            </p:cNvSpPr>
            <p:nvPr/>
          </p:nvSpPr>
          <p:spPr bwMode="auto">
            <a:xfrm rot="10800000">
              <a:off x="2784470" y="2733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1" name="Oval 70"/>
            <p:cNvSpPr>
              <a:spLocks/>
            </p:cNvSpPr>
            <p:nvPr/>
          </p:nvSpPr>
          <p:spPr bwMode="auto">
            <a:xfrm rot="10800000">
              <a:off x="2784469" y="2871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2" name="Oval 71"/>
            <p:cNvSpPr>
              <a:spLocks/>
            </p:cNvSpPr>
            <p:nvPr/>
          </p:nvSpPr>
          <p:spPr bwMode="auto">
            <a:xfrm rot="10800000">
              <a:off x="2784470" y="2458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3" name="Oval 72"/>
            <p:cNvSpPr>
              <a:spLocks/>
            </p:cNvSpPr>
            <p:nvPr/>
          </p:nvSpPr>
          <p:spPr bwMode="auto">
            <a:xfrm rot="10800000">
              <a:off x="2908122" y="259672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4" name="Oval 73"/>
            <p:cNvSpPr>
              <a:spLocks/>
            </p:cNvSpPr>
            <p:nvPr/>
          </p:nvSpPr>
          <p:spPr bwMode="auto">
            <a:xfrm rot="10800000">
              <a:off x="2908122" y="273426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5" name="Oval 74"/>
            <p:cNvSpPr>
              <a:spLocks/>
            </p:cNvSpPr>
            <p:nvPr/>
          </p:nvSpPr>
          <p:spPr bwMode="auto">
            <a:xfrm rot="10800000">
              <a:off x="2908121" y="287180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6" name="Oval 75"/>
            <p:cNvSpPr>
              <a:spLocks/>
            </p:cNvSpPr>
            <p:nvPr/>
          </p:nvSpPr>
          <p:spPr bwMode="auto">
            <a:xfrm rot="10800000">
              <a:off x="2908122" y="245918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grpSp>
      <p:sp>
        <p:nvSpPr>
          <p:cNvPr id="77" name="Plus 76"/>
          <p:cNvSpPr>
            <a:spLocks noChangeAspect="1"/>
          </p:cNvSpPr>
          <p:nvPr/>
        </p:nvSpPr>
        <p:spPr bwMode="auto">
          <a:xfrm>
            <a:off x="6257412" y="2651370"/>
            <a:ext cx="293370" cy="326998"/>
          </a:xfrm>
          <a:prstGeom prst="mathPlus">
            <a:avLst/>
          </a:prstGeom>
          <a:solidFill>
            <a:srgbClr val="002060"/>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8" name="Plus 77"/>
          <p:cNvSpPr>
            <a:spLocks noChangeAspect="1"/>
          </p:cNvSpPr>
          <p:nvPr/>
        </p:nvSpPr>
        <p:spPr bwMode="auto">
          <a:xfrm>
            <a:off x="7641510" y="2651370"/>
            <a:ext cx="293370" cy="326998"/>
          </a:xfrm>
          <a:prstGeom prst="mathPlus">
            <a:avLst/>
          </a:prstGeom>
          <a:solidFill>
            <a:srgbClr val="002060"/>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79" name="Rectangle 78"/>
          <p:cNvSpPr>
            <a:spLocks noChangeAspect="1"/>
          </p:cNvSpPr>
          <p:nvPr/>
        </p:nvSpPr>
        <p:spPr bwMode="auto">
          <a:xfrm>
            <a:off x="5503972" y="4834069"/>
            <a:ext cx="1579380" cy="467141"/>
          </a:xfrm>
          <a:prstGeom prst="rect">
            <a:avLst/>
          </a:prstGeom>
          <a:solidFill>
            <a:schemeClr val="bg1">
              <a:lumMod val="85000"/>
            </a:schemeClr>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80" name="TextBox 79"/>
          <p:cNvSpPr txBox="1"/>
          <p:nvPr/>
        </p:nvSpPr>
        <p:spPr>
          <a:xfrm>
            <a:off x="5687255" y="4838574"/>
            <a:ext cx="1226348" cy="461665"/>
          </a:xfrm>
          <a:prstGeom prst="rect">
            <a:avLst/>
          </a:prstGeom>
          <a:noFill/>
        </p:spPr>
        <p:txBody>
          <a:bodyPr wrap="square" rtlCol="0">
            <a:spAutoFit/>
          </a:bodyPr>
          <a:lstStyle/>
          <a:p>
            <a:pPr algn="ctr"/>
            <a:r>
              <a:rPr lang="en-US" sz="1200" dirty="0" smtClean="0"/>
              <a:t>Real-time Decisioning</a:t>
            </a:r>
          </a:p>
        </p:txBody>
      </p:sp>
      <p:sp>
        <p:nvSpPr>
          <p:cNvPr id="81" name="Rectangle 80"/>
          <p:cNvSpPr>
            <a:spLocks noChangeAspect="1"/>
          </p:cNvSpPr>
          <p:nvPr/>
        </p:nvSpPr>
        <p:spPr bwMode="auto">
          <a:xfrm>
            <a:off x="7101434" y="4839014"/>
            <a:ext cx="1598807" cy="467141"/>
          </a:xfrm>
          <a:prstGeom prst="rect">
            <a:avLst/>
          </a:prstGeom>
          <a:solidFill>
            <a:schemeClr val="bg1">
              <a:lumMod val="85000"/>
            </a:schemeClr>
          </a:soli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82" name="TextBox 81"/>
          <p:cNvSpPr txBox="1"/>
          <p:nvPr/>
        </p:nvSpPr>
        <p:spPr>
          <a:xfrm>
            <a:off x="7287663" y="4847642"/>
            <a:ext cx="1226348" cy="461665"/>
          </a:xfrm>
          <a:prstGeom prst="rect">
            <a:avLst/>
          </a:prstGeom>
          <a:noFill/>
        </p:spPr>
        <p:txBody>
          <a:bodyPr wrap="square" rtlCol="0">
            <a:spAutoFit/>
          </a:bodyPr>
          <a:lstStyle/>
          <a:p>
            <a:pPr algn="ctr"/>
            <a:r>
              <a:rPr lang="en-US" sz="1200" dirty="0" smtClean="0"/>
              <a:t>Offline </a:t>
            </a:r>
          </a:p>
          <a:p>
            <a:pPr algn="ctr"/>
            <a:r>
              <a:rPr lang="en-US" sz="1200" dirty="0" smtClean="0"/>
              <a:t>Analysis</a:t>
            </a:r>
          </a:p>
        </p:txBody>
      </p:sp>
      <p:sp>
        <p:nvSpPr>
          <p:cNvPr id="83" name="TextBox 82"/>
          <p:cNvSpPr txBox="1"/>
          <p:nvPr>
            <p:custDataLst>
              <p:tags r:id="rId2"/>
            </p:custDataLst>
          </p:nvPr>
        </p:nvSpPr>
        <p:spPr>
          <a:xfrm>
            <a:off x="5533069" y="1994109"/>
            <a:ext cx="843732" cy="461665"/>
          </a:xfrm>
          <a:prstGeom prst="rect">
            <a:avLst/>
          </a:prstGeom>
          <a:noFill/>
        </p:spPr>
        <p:txBody>
          <a:bodyPr wrap="square" rtlCol="0">
            <a:spAutoFit/>
          </a:bodyPr>
          <a:lstStyle/>
          <a:p>
            <a:pPr algn="ctr"/>
            <a:r>
              <a:rPr lang="en-US" sz="1200" dirty="0" smtClean="0"/>
              <a:t>Raw Data</a:t>
            </a:r>
          </a:p>
        </p:txBody>
      </p:sp>
      <p:sp>
        <p:nvSpPr>
          <p:cNvPr id="84" name="TextBox 83"/>
          <p:cNvSpPr txBox="1"/>
          <p:nvPr>
            <p:custDataLst>
              <p:tags r:id="rId3"/>
            </p:custDataLst>
          </p:nvPr>
        </p:nvSpPr>
        <p:spPr>
          <a:xfrm>
            <a:off x="7782167" y="1994109"/>
            <a:ext cx="843732" cy="461665"/>
          </a:xfrm>
          <a:prstGeom prst="rect">
            <a:avLst/>
          </a:prstGeom>
          <a:noFill/>
        </p:spPr>
        <p:txBody>
          <a:bodyPr wrap="square" rtlCol="0">
            <a:spAutoFit/>
          </a:bodyPr>
          <a:lstStyle/>
          <a:p>
            <a:pPr algn="ctr"/>
            <a:r>
              <a:rPr lang="en-US" sz="1200" dirty="0" smtClean="0"/>
              <a:t>Raw Data</a:t>
            </a:r>
          </a:p>
        </p:txBody>
      </p:sp>
      <p:sp>
        <p:nvSpPr>
          <p:cNvPr id="85" name="TextBox 84"/>
          <p:cNvSpPr txBox="1"/>
          <p:nvPr>
            <p:custDataLst>
              <p:tags r:id="rId4"/>
            </p:custDataLst>
          </p:nvPr>
        </p:nvSpPr>
        <p:spPr>
          <a:xfrm>
            <a:off x="6584269" y="1994109"/>
            <a:ext cx="1057241" cy="461665"/>
          </a:xfrm>
          <a:prstGeom prst="rect">
            <a:avLst/>
          </a:prstGeom>
          <a:noFill/>
        </p:spPr>
        <p:txBody>
          <a:bodyPr wrap="square" rtlCol="0">
            <a:spAutoFit/>
          </a:bodyPr>
          <a:lstStyle/>
          <a:p>
            <a:pPr algn="ctr"/>
            <a:r>
              <a:rPr lang="en-US" sz="1200" dirty="0" smtClean="0"/>
              <a:t>Aggregated Data</a:t>
            </a:r>
          </a:p>
        </p:txBody>
      </p:sp>
      <p:grpSp>
        <p:nvGrpSpPr>
          <p:cNvPr id="86" name="Group 85"/>
          <p:cNvGrpSpPr/>
          <p:nvPr/>
        </p:nvGrpSpPr>
        <p:grpSpPr>
          <a:xfrm>
            <a:off x="6607336" y="3618415"/>
            <a:ext cx="941669" cy="506840"/>
            <a:chOff x="1745077" y="1485934"/>
            <a:chExt cx="941669" cy="496055"/>
          </a:xfrm>
          <a:solidFill>
            <a:schemeClr val="tx2"/>
          </a:solidFill>
        </p:grpSpPr>
        <p:sp>
          <p:nvSpPr>
            <p:cNvPr id="87" name="Oval 86"/>
            <p:cNvSpPr>
              <a:spLocks/>
            </p:cNvSpPr>
            <p:nvPr/>
          </p:nvSpPr>
          <p:spPr bwMode="auto">
            <a:xfrm rot="10800000">
              <a:off x="1745078" y="162347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88" name="Oval 87"/>
            <p:cNvSpPr>
              <a:spLocks/>
            </p:cNvSpPr>
            <p:nvPr/>
          </p:nvSpPr>
          <p:spPr bwMode="auto">
            <a:xfrm rot="10800000">
              <a:off x="1745078" y="176101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89" name="Oval 88"/>
            <p:cNvSpPr>
              <a:spLocks/>
            </p:cNvSpPr>
            <p:nvPr/>
          </p:nvSpPr>
          <p:spPr bwMode="auto">
            <a:xfrm rot="10800000">
              <a:off x="1745077" y="189854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0" name="Oval 89"/>
            <p:cNvSpPr>
              <a:spLocks/>
            </p:cNvSpPr>
            <p:nvPr/>
          </p:nvSpPr>
          <p:spPr bwMode="auto">
            <a:xfrm rot="10800000">
              <a:off x="1745078" y="148593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1" name="Oval 90"/>
            <p:cNvSpPr>
              <a:spLocks/>
            </p:cNvSpPr>
            <p:nvPr/>
          </p:nvSpPr>
          <p:spPr bwMode="auto">
            <a:xfrm rot="10800000">
              <a:off x="1868730" y="162404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2" name="Oval 91"/>
            <p:cNvSpPr>
              <a:spLocks/>
            </p:cNvSpPr>
            <p:nvPr/>
          </p:nvSpPr>
          <p:spPr bwMode="auto">
            <a:xfrm rot="10800000">
              <a:off x="1868730" y="176158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3" name="Oval 92"/>
            <p:cNvSpPr>
              <a:spLocks/>
            </p:cNvSpPr>
            <p:nvPr/>
          </p:nvSpPr>
          <p:spPr bwMode="auto">
            <a:xfrm rot="10800000">
              <a:off x="1868729" y="189912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4" name="Oval 93"/>
            <p:cNvSpPr>
              <a:spLocks/>
            </p:cNvSpPr>
            <p:nvPr/>
          </p:nvSpPr>
          <p:spPr bwMode="auto">
            <a:xfrm rot="10800000">
              <a:off x="1868730" y="148650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5" name="Oval 94"/>
            <p:cNvSpPr>
              <a:spLocks/>
            </p:cNvSpPr>
            <p:nvPr/>
          </p:nvSpPr>
          <p:spPr bwMode="auto">
            <a:xfrm rot="10800000">
              <a:off x="1986816" y="162404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6" name="Oval 95"/>
            <p:cNvSpPr>
              <a:spLocks/>
            </p:cNvSpPr>
            <p:nvPr/>
          </p:nvSpPr>
          <p:spPr bwMode="auto">
            <a:xfrm rot="10800000">
              <a:off x="1986816" y="176158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7" name="Oval 96"/>
            <p:cNvSpPr>
              <a:spLocks/>
            </p:cNvSpPr>
            <p:nvPr/>
          </p:nvSpPr>
          <p:spPr bwMode="auto">
            <a:xfrm rot="10800000">
              <a:off x="1986815" y="189912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8" name="Oval 97"/>
            <p:cNvSpPr>
              <a:spLocks/>
            </p:cNvSpPr>
            <p:nvPr/>
          </p:nvSpPr>
          <p:spPr bwMode="auto">
            <a:xfrm rot="10800000">
              <a:off x="1986816" y="148650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99" name="Oval 98"/>
            <p:cNvSpPr>
              <a:spLocks/>
            </p:cNvSpPr>
            <p:nvPr/>
          </p:nvSpPr>
          <p:spPr bwMode="auto">
            <a:xfrm rot="10800000">
              <a:off x="2110468" y="162461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0" name="Oval 99"/>
            <p:cNvSpPr>
              <a:spLocks/>
            </p:cNvSpPr>
            <p:nvPr/>
          </p:nvSpPr>
          <p:spPr bwMode="auto">
            <a:xfrm rot="10800000">
              <a:off x="2110468" y="176215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1" name="Oval 100"/>
            <p:cNvSpPr>
              <a:spLocks/>
            </p:cNvSpPr>
            <p:nvPr/>
          </p:nvSpPr>
          <p:spPr bwMode="auto">
            <a:xfrm rot="10800000">
              <a:off x="2110467" y="1899693"/>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2" name="Oval 101"/>
            <p:cNvSpPr>
              <a:spLocks/>
            </p:cNvSpPr>
            <p:nvPr/>
          </p:nvSpPr>
          <p:spPr bwMode="auto">
            <a:xfrm rot="10800000">
              <a:off x="2110468" y="1487078"/>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3" name="Oval 102"/>
            <p:cNvSpPr>
              <a:spLocks/>
            </p:cNvSpPr>
            <p:nvPr/>
          </p:nvSpPr>
          <p:spPr bwMode="auto">
            <a:xfrm rot="10800000">
              <a:off x="2228770" y="162404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4" name="Oval 103"/>
            <p:cNvSpPr>
              <a:spLocks/>
            </p:cNvSpPr>
            <p:nvPr/>
          </p:nvSpPr>
          <p:spPr bwMode="auto">
            <a:xfrm rot="10800000">
              <a:off x="2228770" y="176158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5" name="Oval 104"/>
            <p:cNvSpPr>
              <a:spLocks/>
            </p:cNvSpPr>
            <p:nvPr/>
          </p:nvSpPr>
          <p:spPr bwMode="auto">
            <a:xfrm rot="10800000">
              <a:off x="2228769" y="189912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6" name="Oval 105"/>
            <p:cNvSpPr>
              <a:spLocks/>
            </p:cNvSpPr>
            <p:nvPr/>
          </p:nvSpPr>
          <p:spPr bwMode="auto">
            <a:xfrm rot="10800000">
              <a:off x="2228770" y="148650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7" name="Oval 106"/>
            <p:cNvSpPr>
              <a:spLocks/>
            </p:cNvSpPr>
            <p:nvPr/>
          </p:nvSpPr>
          <p:spPr bwMode="auto">
            <a:xfrm rot="10800000">
              <a:off x="2352422" y="162461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8" name="Oval 107"/>
            <p:cNvSpPr>
              <a:spLocks/>
            </p:cNvSpPr>
            <p:nvPr/>
          </p:nvSpPr>
          <p:spPr bwMode="auto">
            <a:xfrm rot="10800000">
              <a:off x="2352422" y="176215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09" name="Oval 108"/>
            <p:cNvSpPr>
              <a:spLocks/>
            </p:cNvSpPr>
            <p:nvPr/>
          </p:nvSpPr>
          <p:spPr bwMode="auto">
            <a:xfrm rot="10800000">
              <a:off x="2352421" y="1899693"/>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0" name="Oval 109"/>
            <p:cNvSpPr>
              <a:spLocks/>
            </p:cNvSpPr>
            <p:nvPr/>
          </p:nvSpPr>
          <p:spPr bwMode="auto">
            <a:xfrm rot="10800000">
              <a:off x="2352422" y="1487078"/>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1" name="Oval 110"/>
            <p:cNvSpPr>
              <a:spLocks/>
            </p:cNvSpPr>
            <p:nvPr/>
          </p:nvSpPr>
          <p:spPr bwMode="auto">
            <a:xfrm rot="10800000">
              <a:off x="2480798" y="162404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2" name="Oval 111"/>
            <p:cNvSpPr>
              <a:spLocks/>
            </p:cNvSpPr>
            <p:nvPr/>
          </p:nvSpPr>
          <p:spPr bwMode="auto">
            <a:xfrm rot="10800000">
              <a:off x="2480798" y="176158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3" name="Oval 112"/>
            <p:cNvSpPr>
              <a:spLocks/>
            </p:cNvSpPr>
            <p:nvPr/>
          </p:nvSpPr>
          <p:spPr bwMode="auto">
            <a:xfrm rot="10800000">
              <a:off x="2480797" y="189912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4" name="Oval 113"/>
            <p:cNvSpPr>
              <a:spLocks/>
            </p:cNvSpPr>
            <p:nvPr/>
          </p:nvSpPr>
          <p:spPr bwMode="auto">
            <a:xfrm rot="10800000">
              <a:off x="2480798" y="148650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5" name="Oval 114"/>
            <p:cNvSpPr>
              <a:spLocks/>
            </p:cNvSpPr>
            <p:nvPr/>
          </p:nvSpPr>
          <p:spPr bwMode="auto">
            <a:xfrm rot="10800000">
              <a:off x="2604450" y="162461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6" name="Oval 115"/>
            <p:cNvSpPr>
              <a:spLocks/>
            </p:cNvSpPr>
            <p:nvPr/>
          </p:nvSpPr>
          <p:spPr bwMode="auto">
            <a:xfrm rot="10800000">
              <a:off x="2604450" y="176215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7" name="Oval 116"/>
            <p:cNvSpPr>
              <a:spLocks/>
            </p:cNvSpPr>
            <p:nvPr/>
          </p:nvSpPr>
          <p:spPr bwMode="auto">
            <a:xfrm rot="10800000">
              <a:off x="2604449" y="1899693"/>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18" name="Oval 117"/>
            <p:cNvSpPr>
              <a:spLocks/>
            </p:cNvSpPr>
            <p:nvPr/>
          </p:nvSpPr>
          <p:spPr bwMode="auto">
            <a:xfrm rot="10800000">
              <a:off x="2604450" y="1487078"/>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grpSp>
      <p:grpSp>
        <p:nvGrpSpPr>
          <p:cNvPr id="119" name="Group 118"/>
          <p:cNvGrpSpPr/>
          <p:nvPr/>
        </p:nvGrpSpPr>
        <p:grpSpPr>
          <a:xfrm>
            <a:off x="6126089" y="3619559"/>
            <a:ext cx="447687" cy="506840"/>
            <a:chOff x="1462611" y="2450042"/>
            <a:chExt cx="447687" cy="496055"/>
          </a:xfrm>
          <a:solidFill>
            <a:schemeClr val="tx2"/>
          </a:solidFill>
        </p:grpSpPr>
        <p:sp>
          <p:nvSpPr>
            <p:cNvPr id="120" name="Oval 119"/>
            <p:cNvSpPr>
              <a:spLocks/>
            </p:cNvSpPr>
            <p:nvPr/>
          </p:nvSpPr>
          <p:spPr bwMode="auto">
            <a:xfrm rot="10800000">
              <a:off x="1462612" y="258758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1" name="Oval 120"/>
            <p:cNvSpPr>
              <a:spLocks/>
            </p:cNvSpPr>
            <p:nvPr/>
          </p:nvSpPr>
          <p:spPr bwMode="auto">
            <a:xfrm rot="10800000">
              <a:off x="1462612" y="2725118"/>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2" name="Oval 121"/>
            <p:cNvSpPr>
              <a:spLocks/>
            </p:cNvSpPr>
            <p:nvPr/>
          </p:nvSpPr>
          <p:spPr bwMode="auto">
            <a:xfrm rot="10800000">
              <a:off x="1462611" y="2862657"/>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3" name="Oval 122"/>
            <p:cNvSpPr>
              <a:spLocks/>
            </p:cNvSpPr>
            <p:nvPr/>
          </p:nvSpPr>
          <p:spPr bwMode="auto">
            <a:xfrm rot="10800000">
              <a:off x="1462612" y="245004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4" name="Oval 123"/>
            <p:cNvSpPr>
              <a:spLocks/>
            </p:cNvSpPr>
            <p:nvPr/>
          </p:nvSpPr>
          <p:spPr bwMode="auto">
            <a:xfrm rot="10800000">
              <a:off x="1586264" y="2588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5" name="Oval 124"/>
            <p:cNvSpPr>
              <a:spLocks/>
            </p:cNvSpPr>
            <p:nvPr/>
          </p:nvSpPr>
          <p:spPr bwMode="auto">
            <a:xfrm rot="10800000">
              <a:off x="1586264" y="2725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6" name="Oval 125"/>
            <p:cNvSpPr>
              <a:spLocks/>
            </p:cNvSpPr>
            <p:nvPr/>
          </p:nvSpPr>
          <p:spPr bwMode="auto">
            <a:xfrm rot="10800000">
              <a:off x="1586263" y="2863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7" name="Oval 126"/>
            <p:cNvSpPr>
              <a:spLocks/>
            </p:cNvSpPr>
            <p:nvPr/>
          </p:nvSpPr>
          <p:spPr bwMode="auto">
            <a:xfrm rot="10800000">
              <a:off x="1586264" y="2450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8" name="Oval 127"/>
            <p:cNvSpPr>
              <a:spLocks/>
            </p:cNvSpPr>
            <p:nvPr/>
          </p:nvSpPr>
          <p:spPr bwMode="auto">
            <a:xfrm rot="10800000">
              <a:off x="1704350" y="2588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29" name="Oval 128"/>
            <p:cNvSpPr>
              <a:spLocks/>
            </p:cNvSpPr>
            <p:nvPr/>
          </p:nvSpPr>
          <p:spPr bwMode="auto">
            <a:xfrm rot="10800000">
              <a:off x="1704350" y="2725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0" name="Oval 129"/>
            <p:cNvSpPr>
              <a:spLocks/>
            </p:cNvSpPr>
            <p:nvPr/>
          </p:nvSpPr>
          <p:spPr bwMode="auto">
            <a:xfrm rot="10800000">
              <a:off x="1704349" y="2863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1" name="Oval 130"/>
            <p:cNvSpPr>
              <a:spLocks/>
            </p:cNvSpPr>
            <p:nvPr/>
          </p:nvSpPr>
          <p:spPr bwMode="auto">
            <a:xfrm rot="10800000">
              <a:off x="1704350" y="2450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2" name="Oval 131"/>
            <p:cNvSpPr>
              <a:spLocks/>
            </p:cNvSpPr>
            <p:nvPr/>
          </p:nvSpPr>
          <p:spPr bwMode="auto">
            <a:xfrm rot="10800000">
              <a:off x="1828002" y="258872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3" name="Oval 132"/>
            <p:cNvSpPr>
              <a:spLocks/>
            </p:cNvSpPr>
            <p:nvPr/>
          </p:nvSpPr>
          <p:spPr bwMode="auto">
            <a:xfrm rot="10800000">
              <a:off x="1828002" y="272626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4" name="Oval 133"/>
            <p:cNvSpPr>
              <a:spLocks/>
            </p:cNvSpPr>
            <p:nvPr/>
          </p:nvSpPr>
          <p:spPr bwMode="auto">
            <a:xfrm rot="10800000">
              <a:off x="1828001" y="286380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5" name="Oval 134"/>
            <p:cNvSpPr>
              <a:spLocks/>
            </p:cNvSpPr>
            <p:nvPr/>
          </p:nvSpPr>
          <p:spPr bwMode="auto">
            <a:xfrm rot="10800000">
              <a:off x="1828002" y="245118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grpSp>
      <p:grpSp>
        <p:nvGrpSpPr>
          <p:cNvPr id="136" name="Group 135"/>
          <p:cNvGrpSpPr/>
          <p:nvPr/>
        </p:nvGrpSpPr>
        <p:grpSpPr>
          <a:xfrm>
            <a:off x="7586425" y="3619559"/>
            <a:ext cx="447687" cy="506840"/>
            <a:chOff x="1462611" y="2450042"/>
            <a:chExt cx="447687" cy="496055"/>
          </a:xfrm>
          <a:solidFill>
            <a:schemeClr val="tx2"/>
          </a:solidFill>
        </p:grpSpPr>
        <p:sp>
          <p:nvSpPr>
            <p:cNvPr id="137" name="Oval 136"/>
            <p:cNvSpPr>
              <a:spLocks/>
            </p:cNvSpPr>
            <p:nvPr/>
          </p:nvSpPr>
          <p:spPr bwMode="auto">
            <a:xfrm rot="10800000">
              <a:off x="1462612" y="258758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8" name="Oval 137"/>
            <p:cNvSpPr>
              <a:spLocks/>
            </p:cNvSpPr>
            <p:nvPr/>
          </p:nvSpPr>
          <p:spPr bwMode="auto">
            <a:xfrm rot="10800000">
              <a:off x="1462612" y="2725118"/>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39" name="Oval 138"/>
            <p:cNvSpPr>
              <a:spLocks/>
            </p:cNvSpPr>
            <p:nvPr/>
          </p:nvSpPr>
          <p:spPr bwMode="auto">
            <a:xfrm rot="10800000">
              <a:off x="1462611" y="2862657"/>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0" name="Oval 139"/>
            <p:cNvSpPr>
              <a:spLocks/>
            </p:cNvSpPr>
            <p:nvPr/>
          </p:nvSpPr>
          <p:spPr bwMode="auto">
            <a:xfrm rot="10800000">
              <a:off x="1462612" y="245004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1" name="Oval 140"/>
            <p:cNvSpPr>
              <a:spLocks/>
            </p:cNvSpPr>
            <p:nvPr/>
          </p:nvSpPr>
          <p:spPr bwMode="auto">
            <a:xfrm rot="10800000">
              <a:off x="1586264" y="2588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2" name="Oval 141"/>
            <p:cNvSpPr>
              <a:spLocks/>
            </p:cNvSpPr>
            <p:nvPr/>
          </p:nvSpPr>
          <p:spPr bwMode="auto">
            <a:xfrm rot="10800000">
              <a:off x="1586264" y="2725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3" name="Oval 142"/>
            <p:cNvSpPr>
              <a:spLocks/>
            </p:cNvSpPr>
            <p:nvPr/>
          </p:nvSpPr>
          <p:spPr bwMode="auto">
            <a:xfrm rot="10800000">
              <a:off x="1586263" y="2863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4" name="Oval 143"/>
            <p:cNvSpPr>
              <a:spLocks/>
            </p:cNvSpPr>
            <p:nvPr/>
          </p:nvSpPr>
          <p:spPr bwMode="auto">
            <a:xfrm rot="10800000">
              <a:off x="1586264" y="2450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5" name="Oval 144"/>
            <p:cNvSpPr>
              <a:spLocks/>
            </p:cNvSpPr>
            <p:nvPr/>
          </p:nvSpPr>
          <p:spPr bwMode="auto">
            <a:xfrm rot="10800000">
              <a:off x="1704350" y="258815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6" name="Oval 145"/>
            <p:cNvSpPr>
              <a:spLocks/>
            </p:cNvSpPr>
            <p:nvPr/>
          </p:nvSpPr>
          <p:spPr bwMode="auto">
            <a:xfrm rot="10800000">
              <a:off x="1704350" y="2725690"/>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7" name="Oval 146"/>
            <p:cNvSpPr>
              <a:spLocks/>
            </p:cNvSpPr>
            <p:nvPr/>
          </p:nvSpPr>
          <p:spPr bwMode="auto">
            <a:xfrm rot="10800000">
              <a:off x="1704349" y="2863229"/>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8" name="Oval 147"/>
            <p:cNvSpPr>
              <a:spLocks/>
            </p:cNvSpPr>
            <p:nvPr/>
          </p:nvSpPr>
          <p:spPr bwMode="auto">
            <a:xfrm rot="10800000">
              <a:off x="1704350" y="245061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49" name="Oval 148"/>
            <p:cNvSpPr>
              <a:spLocks/>
            </p:cNvSpPr>
            <p:nvPr/>
          </p:nvSpPr>
          <p:spPr bwMode="auto">
            <a:xfrm rot="10800000">
              <a:off x="1828002" y="2588724"/>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50" name="Oval 149"/>
            <p:cNvSpPr>
              <a:spLocks/>
            </p:cNvSpPr>
            <p:nvPr/>
          </p:nvSpPr>
          <p:spPr bwMode="auto">
            <a:xfrm rot="10800000">
              <a:off x="1828002" y="2726262"/>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51" name="Oval 150"/>
            <p:cNvSpPr>
              <a:spLocks/>
            </p:cNvSpPr>
            <p:nvPr/>
          </p:nvSpPr>
          <p:spPr bwMode="auto">
            <a:xfrm rot="10800000">
              <a:off x="1828001" y="2863801"/>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52" name="Oval 151"/>
            <p:cNvSpPr>
              <a:spLocks/>
            </p:cNvSpPr>
            <p:nvPr/>
          </p:nvSpPr>
          <p:spPr bwMode="auto">
            <a:xfrm rot="10800000">
              <a:off x="1828002" y="2451186"/>
              <a:ext cx="82296" cy="82296"/>
            </a:xfrm>
            <a:prstGeom prst="ellipse">
              <a:avLst/>
            </a:prstGeom>
            <a:grp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grpSp>
      <p:sp>
        <p:nvSpPr>
          <p:cNvPr id="153" name="Down Arrow 152"/>
          <p:cNvSpPr>
            <a:spLocks noChangeAspect="1"/>
          </p:cNvSpPr>
          <p:nvPr/>
        </p:nvSpPr>
        <p:spPr bwMode="auto">
          <a:xfrm rot="2143262">
            <a:off x="6780113" y="4263610"/>
            <a:ext cx="155293" cy="373712"/>
          </a:xfrm>
          <a:prstGeom prst="downArrow">
            <a:avLst/>
          </a:prstGeom>
          <a:gradFill flip="none" rotWithShape="1">
            <a:gsLst>
              <a:gs pos="0">
                <a:schemeClr val="bg1">
                  <a:lumMod val="50000"/>
                </a:schemeClr>
              </a:gs>
              <a:gs pos="50000">
                <a:schemeClr val="bg1">
                  <a:lumMod val="85000"/>
                </a:schemeClr>
              </a:gs>
              <a:gs pos="100000">
                <a:schemeClr val="accent1">
                  <a:tint val="23500"/>
                  <a:satMod val="160000"/>
                </a:schemeClr>
              </a:gs>
            </a:gsLst>
            <a:lin ang="16200000" scaled="1"/>
            <a:tileRect/>
          </a:gra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
        <p:nvSpPr>
          <p:cNvPr id="154" name="Down Arrow 153"/>
          <p:cNvSpPr>
            <a:spLocks noChangeAspect="1"/>
          </p:cNvSpPr>
          <p:nvPr/>
        </p:nvSpPr>
        <p:spPr bwMode="auto">
          <a:xfrm rot="19440000">
            <a:off x="7207560" y="4268486"/>
            <a:ext cx="155293" cy="373712"/>
          </a:xfrm>
          <a:prstGeom prst="downArrow">
            <a:avLst/>
          </a:prstGeom>
          <a:gradFill flip="none" rotWithShape="1">
            <a:gsLst>
              <a:gs pos="0">
                <a:schemeClr val="bg1">
                  <a:lumMod val="50000"/>
                </a:schemeClr>
              </a:gs>
              <a:gs pos="50000">
                <a:schemeClr val="bg1">
                  <a:lumMod val="85000"/>
                </a:schemeClr>
              </a:gs>
              <a:gs pos="100000">
                <a:schemeClr val="accent1">
                  <a:tint val="23500"/>
                  <a:satMod val="160000"/>
                </a:schemeClr>
              </a:gs>
            </a:gsLst>
            <a:lin ang="16200000" scaled="1"/>
            <a:tileRect/>
          </a:gradFill>
          <a:ln w="9525" cap="flat" cmpd="sng" algn="ctr">
            <a:noFill/>
            <a:prstDash val="solid"/>
            <a:round/>
            <a:headEnd type="none" w="med" len="med"/>
            <a:tailEnd type="none" w="med" len="med"/>
          </a:ln>
          <a:effectLst/>
        </p:spPr>
        <p:txBody>
          <a:bodyPr rtlCol="0" anchor="ctr"/>
          <a:lstStyle/>
          <a:p>
            <a:pPr algn="ctr"/>
            <a:endParaRPr lang="en-US" sz="1400" b="1" dirty="0" smtClean="0">
              <a:solidFill>
                <a:srgbClr val="FFFFFF"/>
              </a:solidFill>
            </a:endParaRPr>
          </a:p>
        </p:txBody>
      </p:sp>
    </p:spTree>
    <p:extLst>
      <p:ext uri="{BB962C8B-B14F-4D97-AF65-F5344CB8AC3E}">
        <p14:creationId xmlns:p14="http://schemas.microsoft.com/office/powerpoint/2010/main" val="153171806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S-Packet Data</a:t>
            </a: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31767504"/>
              </p:ext>
            </p:extLst>
          </p:nvPr>
        </p:nvGraphicFramePr>
        <p:xfrm>
          <a:off x="409912" y="3432175"/>
          <a:ext cx="3247688" cy="2968628"/>
        </p:xfrm>
        <a:graphic>
          <a:graphicData uri="http://schemas.openxmlformats.org/drawingml/2006/table">
            <a:tbl>
              <a:tblPr firstRow="1" bandRow="1">
                <a:tableStyleId>{21E4AEA4-8DFA-4A89-87EB-49C32662AFE0}</a:tableStyleId>
              </a:tblPr>
              <a:tblGrid>
                <a:gridCol w="554355"/>
                <a:gridCol w="2693333"/>
              </a:tblGrid>
              <a:tr h="277776">
                <a:tc gridSpan="2">
                  <a:txBody>
                    <a:bodyPr/>
                    <a:lstStyle/>
                    <a:p>
                      <a:pPr algn="ctr"/>
                      <a:r>
                        <a:rPr lang="en-US" sz="1200" dirty="0" smtClean="0"/>
                        <a:t>S packet</a:t>
                      </a:r>
                      <a:r>
                        <a:rPr lang="en-US" sz="1200" baseline="0" dirty="0" smtClean="0"/>
                        <a:t> disposition detail</a:t>
                      </a:r>
                      <a:endParaRPr lang="en-US" sz="1200" dirty="0"/>
                    </a:p>
                  </a:txBody>
                  <a:tcPr anchor="ctr">
                    <a:solidFill>
                      <a:schemeClr val="tx2">
                        <a:lumMod val="75000"/>
                      </a:schemeClr>
                    </a:solidFill>
                  </a:tcPr>
                </a:tc>
                <a:tc hMerge="1">
                  <a:txBody>
                    <a:bodyPr/>
                    <a:lstStyle/>
                    <a:p>
                      <a:endParaRPr lang="en-US" dirty="0"/>
                    </a:p>
                  </a:txBody>
                  <a:tcPr/>
                </a:tc>
              </a:tr>
              <a:tr h="252732">
                <a:tc>
                  <a:txBody>
                    <a:bodyPr/>
                    <a:lstStyle/>
                    <a:p>
                      <a:pPr algn="ctr"/>
                      <a:r>
                        <a:rPr lang="en-US" sz="1000" dirty="0" smtClean="0"/>
                        <a:t>000</a:t>
                      </a:r>
                      <a:endParaRPr lang="en-US" sz="1000" dirty="0"/>
                    </a:p>
                  </a:txBody>
                  <a:tcPr/>
                </a:tc>
                <a:tc>
                  <a:txBody>
                    <a:bodyPr/>
                    <a:lstStyle/>
                    <a:p>
                      <a:pPr algn="ctr"/>
                      <a:r>
                        <a:rPr lang="en-US" sz="1000" dirty="0" smtClean="0"/>
                        <a:t>Approved (</a:t>
                      </a:r>
                      <a:r>
                        <a:rPr lang="en-US" sz="1000" dirty="0" smtClean="0"/>
                        <a:t>Default)</a:t>
                      </a:r>
                      <a:endParaRPr lang="en-US" sz="1000" dirty="0"/>
                    </a:p>
                  </a:txBody>
                  <a:tcPr/>
                </a:tc>
              </a:tr>
              <a:tr h="252732">
                <a:tc>
                  <a:txBody>
                    <a:bodyPr/>
                    <a:lstStyle/>
                    <a:p>
                      <a:pPr algn="ctr"/>
                      <a:r>
                        <a:rPr lang="en-US" sz="1000" dirty="0" smtClean="0"/>
                        <a:t>006</a:t>
                      </a:r>
                      <a:endParaRPr lang="en-US" sz="1000" dirty="0"/>
                    </a:p>
                  </a:txBody>
                  <a:tcPr/>
                </a:tc>
                <a:tc>
                  <a:txBody>
                    <a:bodyPr/>
                    <a:lstStyle/>
                    <a:p>
                      <a:pPr algn="ctr"/>
                      <a:r>
                        <a:rPr lang="en-US" sz="1000" dirty="0" smtClean="0"/>
                        <a:t>FDMS Credit </a:t>
                      </a:r>
                      <a:r>
                        <a:rPr lang="en-US" sz="1000" dirty="0" smtClean="0"/>
                        <a:t>Decline</a:t>
                      </a:r>
                      <a:endParaRPr lang="en-US" sz="1000" dirty="0"/>
                    </a:p>
                  </a:txBody>
                  <a:tcPr/>
                </a:tc>
              </a:tr>
              <a:tr h="252732">
                <a:tc>
                  <a:txBody>
                    <a:bodyPr/>
                    <a:lstStyle/>
                    <a:p>
                      <a:pPr algn="ctr"/>
                      <a:r>
                        <a:rPr lang="en-US" sz="1000" dirty="0" smtClean="0"/>
                        <a:t>007</a:t>
                      </a:r>
                      <a:endParaRPr lang="en-US" sz="1000" dirty="0"/>
                    </a:p>
                  </a:txBody>
                  <a:tcPr/>
                </a:tc>
                <a:tc>
                  <a:txBody>
                    <a:bodyPr/>
                    <a:lstStyle/>
                    <a:p>
                      <a:pPr algn="ctr"/>
                      <a:r>
                        <a:rPr lang="en-US" sz="1000" dirty="0" smtClean="0"/>
                        <a:t>Human Validation Decline</a:t>
                      </a:r>
                      <a:endParaRPr lang="en-US" sz="1000" dirty="0"/>
                    </a:p>
                  </a:txBody>
                  <a:tcPr/>
                </a:tc>
              </a:tr>
              <a:tr h="252732">
                <a:tc>
                  <a:txBody>
                    <a:bodyPr/>
                    <a:lstStyle/>
                    <a:p>
                      <a:pPr algn="ctr"/>
                      <a:r>
                        <a:rPr lang="en-US" sz="1000" dirty="0" smtClean="0"/>
                        <a:t>008</a:t>
                      </a:r>
                      <a:endParaRPr lang="en-US" sz="1000" dirty="0"/>
                    </a:p>
                  </a:txBody>
                  <a:tcPr/>
                </a:tc>
                <a:tc>
                  <a:txBody>
                    <a:bodyPr/>
                    <a:lstStyle/>
                    <a:p>
                      <a:pPr algn="ctr"/>
                      <a:r>
                        <a:rPr lang="en-US" sz="1000" dirty="0" smtClean="0"/>
                        <a:t>Cancelled by Consumer </a:t>
                      </a:r>
                      <a:endParaRPr lang="en-US" sz="1000" dirty="0"/>
                    </a:p>
                  </a:txBody>
                  <a:tcPr/>
                </a:tc>
              </a:tr>
              <a:tr h="252732">
                <a:tc>
                  <a:txBody>
                    <a:bodyPr/>
                    <a:lstStyle/>
                    <a:p>
                      <a:pPr algn="ctr"/>
                      <a:r>
                        <a:rPr lang="en-US" sz="1000" dirty="0" smtClean="0"/>
                        <a:t>010</a:t>
                      </a:r>
                      <a:endParaRPr lang="en-US" sz="1000" dirty="0"/>
                    </a:p>
                  </a:txBody>
                  <a:tcPr/>
                </a:tc>
                <a:tc>
                  <a:txBody>
                    <a:bodyPr/>
                    <a:lstStyle/>
                    <a:p>
                      <a:pPr algn="ctr"/>
                      <a:r>
                        <a:rPr lang="en-US" sz="1000" dirty="0" smtClean="0"/>
                        <a:t>OFAC Blocked</a:t>
                      </a:r>
                      <a:endParaRPr lang="en-US" sz="1000" dirty="0"/>
                    </a:p>
                  </a:txBody>
                  <a:tcPr/>
                </a:tc>
              </a:tr>
              <a:tr h="252732">
                <a:tc>
                  <a:txBody>
                    <a:bodyPr/>
                    <a:lstStyle/>
                    <a:p>
                      <a:pPr algn="ctr"/>
                      <a:r>
                        <a:rPr lang="en-US" sz="1000" dirty="0" smtClean="0"/>
                        <a:t>015</a:t>
                      </a:r>
                      <a:endParaRPr lang="en-US" sz="1000" dirty="0"/>
                    </a:p>
                  </a:txBody>
                  <a:tcPr/>
                </a:tc>
                <a:tc>
                  <a:txBody>
                    <a:bodyPr/>
                    <a:lstStyle/>
                    <a:p>
                      <a:pPr algn="ctr"/>
                      <a:r>
                        <a:rPr lang="en-US" sz="1000" dirty="0" smtClean="0"/>
                        <a:t>SATURN decline</a:t>
                      </a:r>
                      <a:endParaRPr lang="en-US" sz="1000" dirty="0"/>
                    </a:p>
                  </a:txBody>
                  <a:tcPr/>
                </a:tc>
              </a:tr>
              <a:tr h="252732">
                <a:tc>
                  <a:txBody>
                    <a:bodyPr/>
                    <a:lstStyle/>
                    <a:p>
                      <a:pPr algn="ctr"/>
                      <a:r>
                        <a:rPr lang="en-US" sz="1000" dirty="0" smtClean="0"/>
                        <a:t>012</a:t>
                      </a:r>
                      <a:endParaRPr lang="en-US" sz="1000" dirty="0"/>
                    </a:p>
                  </a:txBody>
                  <a:tcPr/>
                </a:tc>
                <a:tc>
                  <a:txBody>
                    <a:bodyPr/>
                    <a:lstStyle/>
                    <a:p>
                      <a:pPr algn="ctr"/>
                      <a:r>
                        <a:rPr lang="en-US" sz="1000" dirty="0" smtClean="0"/>
                        <a:t>Auto-Approve</a:t>
                      </a:r>
                      <a:endParaRPr lang="en-US" sz="1000" dirty="0"/>
                    </a:p>
                  </a:txBody>
                  <a:tcPr/>
                </a:tc>
              </a:tr>
              <a:tr h="252732">
                <a:tc>
                  <a:txBody>
                    <a:bodyPr/>
                    <a:lstStyle/>
                    <a:p>
                      <a:pPr algn="ctr"/>
                      <a:r>
                        <a:rPr lang="en-US" sz="1000" dirty="0" smtClean="0"/>
                        <a:t>014</a:t>
                      </a:r>
                      <a:endParaRPr lang="en-US" sz="1000" dirty="0"/>
                    </a:p>
                  </a:txBody>
                  <a:tcPr/>
                </a:tc>
                <a:tc>
                  <a:txBody>
                    <a:bodyPr/>
                    <a:lstStyle/>
                    <a:p>
                      <a:pPr algn="ctr"/>
                      <a:r>
                        <a:rPr lang="en-US" sz="1000" dirty="0" smtClean="0"/>
                        <a:t>Denied</a:t>
                      </a:r>
                      <a:endParaRPr lang="en-US" sz="1000" dirty="0"/>
                    </a:p>
                  </a:txBody>
                  <a:tcPr/>
                </a:tc>
              </a:tr>
              <a:tr h="416264">
                <a:tc>
                  <a:txBody>
                    <a:bodyPr/>
                    <a:lstStyle/>
                    <a:p>
                      <a:pPr algn="ctr"/>
                      <a:r>
                        <a:rPr lang="en-US" sz="1000" dirty="0" smtClean="0"/>
                        <a:t>016</a:t>
                      </a:r>
                      <a:endParaRPr lang="en-US" sz="1000" dirty="0"/>
                    </a:p>
                  </a:txBody>
                  <a:tcPr/>
                </a:tc>
                <a:tc>
                  <a:txBody>
                    <a:bodyPr/>
                    <a:lstStyle/>
                    <a:p>
                      <a:pPr algn="ctr"/>
                      <a:r>
                        <a:rPr lang="en-US" sz="1000" dirty="0" smtClean="0"/>
                        <a:t>Auto Cancelled </a:t>
                      </a:r>
                      <a:r>
                        <a:rPr lang="en-US" sz="1000" dirty="0" smtClean="0"/>
                        <a:t>(Customer never</a:t>
                      </a:r>
                      <a:r>
                        <a:rPr lang="en-US" sz="1000" baseline="0" dirty="0" smtClean="0"/>
                        <a:t> </a:t>
                      </a:r>
                      <a:r>
                        <a:rPr lang="en-US" sz="1000" dirty="0" smtClean="0"/>
                        <a:t>came </a:t>
                      </a:r>
                      <a:r>
                        <a:rPr lang="en-US" sz="1000" dirty="0" smtClean="0"/>
                        <a:t>back)</a:t>
                      </a:r>
                      <a:endParaRPr lang="en-US" sz="1000" dirty="0"/>
                    </a:p>
                  </a:txBody>
                  <a:tcPr/>
                </a:tc>
              </a:tr>
              <a:tr h="252732">
                <a:tc>
                  <a:txBody>
                    <a:bodyPr/>
                    <a:lstStyle/>
                    <a:p>
                      <a:pPr algn="ctr"/>
                      <a:r>
                        <a:rPr lang="en-US" sz="1000" dirty="0" smtClean="0"/>
                        <a:t>017</a:t>
                      </a:r>
                      <a:endParaRPr lang="en-US" sz="1000" dirty="0"/>
                    </a:p>
                  </a:txBody>
                  <a:tcPr/>
                </a:tc>
                <a:tc>
                  <a:txBody>
                    <a:bodyPr/>
                    <a:lstStyle/>
                    <a:p>
                      <a:pPr algn="ctr"/>
                      <a:r>
                        <a:rPr lang="en-US" sz="1000" dirty="0" smtClean="0"/>
                        <a:t>Failed Experian</a:t>
                      </a:r>
                      <a:endParaRPr lang="en-US" sz="10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48166314"/>
              </p:ext>
            </p:extLst>
          </p:nvPr>
        </p:nvGraphicFramePr>
        <p:xfrm>
          <a:off x="3781425" y="1027430"/>
          <a:ext cx="4914900" cy="5364480"/>
        </p:xfrm>
        <a:graphic>
          <a:graphicData uri="http://schemas.openxmlformats.org/drawingml/2006/table">
            <a:tbl>
              <a:tblPr firstRow="1" bandRow="1">
                <a:tableStyleId>{21E4AEA4-8DFA-4A89-87EB-49C32662AFE0}</a:tableStyleId>
              </a:tblPr>
              <a:tblGrid>
                <a:gridCol w="1101388"/>
                <a:gridCol w="1121422"/>
                <a:gridCol w="2692090"/>
              </a:tblGrid>
              <a:tr h="339750">
                <a:tc>
                  <a:txBody>
                    <a:bodyPr/>
                    <a:lstStyle/>
                    <a:p>
                      <a:pPr algn="ctr"/>
                      <a:r>
                        <a:rPr lang="en-US" sz="1100" dirty="0" smtClean="0"/>
                        <a:t>Disposition</a:t>
                      </a:r>
                      <a:endParaRPr lang="en-US" sz="1100" dirty="0"/>
                    </a:p>
                  </a:txBody>
                  <a:tcPr anchor="ctr">
                    <a:solidFill>
                      <a:schemeClr val="tx2">
                        <a:lumMod val="75000"/>
                      </a:schemeClr>
                    </a:solidFill>
                  </a:tcPr>
                </a:tc>
                <a:tc>
                  <a:txBody>
                    <a:bodyPr/>
                    <a:lstStyle/>
                    <a:p>
                      <a:pPr algn="ctr"/>
                      <a:r>
                        <a:rPr lang="en-US" sz="1100" dirty="0" smtClean="0"/>
                        <a:t>Disposition</a:t>
                      </a:r>
                      <a:r>
                        <a:rPr lang="en-US" sz="1100" baseline="0" dirty="0" smtClean="0"/>
                        <a:t> detail</a:t>
                      </a:r>
                      <a:endParaRPr lang="en-US" sz="1100" dirty="0"/>
                    </a:p>
                  </a:txBody>
                  <a:tcPr anchor="ctr">
                    <a:solidFill>
                      <a:schemeClr val="tx2">
                        <a:lumMod val="75000"/>
                      </a:schemeClr>
                    </a:solidFill>
                  </a:tcPr>
                </a:tc>
                <a:tc>
                  <a:txBody>
                    <a:bodyPr/>
                    <a:lstStyle/>
                    <a:p>
                      <a:pPr algn="ctr"/>
                      <a:r>
                        <a:rPr lang="en-US" sz="1100" dirty="0" smtClean="0"/>
                        <a:t>Event</a:t>
                      </a:r>
                      <a:endParaRPr lang="en-US" sz="1100" dirty="0"/>
                    </a:p>
                  </a:txBody>
                  <a:tcPr anchor="ctr">
                    <a:solidFill>
                      <a:schemeClr val="tx2">
                        <a:lumMod val="75000"/>
                      </a:schemeClr>
                    </a:solidFill>
                  </a:tcPr>
                </a:tc>
              </a:tr>
              <a:tr h="192525">
                <a:tc>
                  <a:txBody>
                    <a:bodyPr/>
                    <a:lstStyle/>
                    <a:p>
                      <a:pPr algn="ctr"/>
                      <a:r>
                        <a:rPr lang="en-US" sz="1000" dirty="0" smtClean="0"/>
                        <a:t>I</a:t>
                      </a:r>
                    </a:p>
                  </a:txBody>
                  <a:tcPr/>
                </a:tc>
                <a:tc>
                  <a:txBody>
                    <a:bodyPr/>
                    <a:lstStyle/>
                    <a:p>
                      <a:pPr algn="ctr"/>
                      <a:r>
                        <a:rPr lang="en-US" sz="1000" dirty="0" smtClean="0"/>
                        <a:t>000</a:t>
                      </a:r>
                      <a:endParaRPr lang="en-US" sz="1000" dirty="0"/>
                    </a:p>
                  </a:txBody>
                  <a:tcPr/>
                </a:tc>
                <a:tc>
                  <a:txBody>
                    <a:bodyPr/>
                    <a:lstStyle/>
                    <a:p>
                      <a:r>
                        <a:rPr lang="en-US" sz="1000" dirty="0" smtClean="0"/>
                        <a:t>Initiated – ACH, </a:t>
                      </a:r>
                      <a:r>
                        <a:rPr lang="en-US" sz="1000" dirty="0" err="1" smtClean="0"/>
                        <a:t>WUPay</a:t>
                      </a:r>
                      <a:r>
                        <a:rPr lang="en-US" sz="1000" dirty="0" smtClean="0"/>
                        <a:t>, </a:t>
                      </a:r>
                      <a:r>
                        <a:rPr lang="en-US" sz="1000" dirty="0" err="1" smtClean="0"/>
                        <a:t>BPay</a:t>
                      </a:r>
                      <a:r>
                        <a:rPr lang="en-US" sz="1000" dirty="0" smtClean="0"/>
                        <a:t>, KYC</a:t>
                      </a:r>
                      <a:endParaRPr lang="en-US" sz="1000" dirty="0"/>
                    </a:p>
                  </a:txBody>
                  <a:tcPr/>
                </a:tc>
              </a:tr>
              <a:tr h="192525">
                <a:tc>
                  <a:txBody>
                    <a:bodyPr/>
                    <a:lstStyle/>
                    <a:p>
                      <a:pPr algn="ctr"/>
                      <a:r>
                        <a:rPr lang="en-US" sz="1000" dirty="0" smtClean="0"/>
                        <a:t>Q</a:t>
                      </a:r>
                      <a:endParaRPr lang="en-US" sz="1000" dirty="0"/>
                    </a:p>
                  </a:txBody>
                  <a:tcPr/>
                </a:tc>
                <a:tc>
                  <a:txBody>
                    <a:bodyPr/>
                    <a:lstStyle/>
                    <a:p>
                      <a:pPr algn="ctr"/>
                      <a:r>
                        <a:rPr lang="en-US" sz="1000" dirty="0" smtClean="0"/>
                        <a:t>000</a:t>
                      </a:r>
                      <a:endParaRPr lang="en-US" sz="1000" dirty="0"/>
                    </a:p>
                  </a:txBody>
                  <a:tcPr/>
                </a:tc>
                <a:tc>
                  <a:txBody>
                    <a:bodyPr/>
                    <a:lstStyle/>
                    <a:p>
                      <a:r>
                        <a:rPr lang="en-US" sz="1000" dirty="0" smtClean="0"/>
                        <a:t>Queued – Validation</a:t>
                      </a:r>
                      <a:endParaRPr lang="en-US" sz="1000" dirty="0"/>
                    </a:p>
                  </a:txBody>
                  <a:tcPr/>
                </a:tc>
              </a:tr>
              <a:tr h="192525">
                <a:tc>
                  <a:txBody>
                    <a:bodyPr/>
                    <a:lstStyle/>
                    <a:p>
                      <a:pPr algn="ctr"/>
                      <a:r>
                        <a:rPr lang="en-US" sz="1000" dirty="0" smtClean="0"/>
                        <a:t>Q</a:t>
                      </a:r>
                      <a:endParaRPr lang="en-US" sz="1000" dirty="0"/>
                    </a:p>
                  </a:txBody>
                  <a:tcPr/>
                </a:tc>
                <a:tc>
                  <a:txBody>
                    <a:bodyPr/>
                    <a:lstStyle/>
                    <a:p>
                      <a:pPr algn="ctr"/>
                      <a:r>
                        <a:rPr lang="en-US" sz="1000" dirty="0" smtClean="0"/>
                        <a:t>010</a:t>
                      </a:r>
                      <a:endParaRPr lang="en-US" sz="1000" dirty="0"/>
                    </a:p>
                  </a:txBody>
                  <a:tcPr/>
                </a:tc>
                <a:tc>
                  <a:txBody>
                    <a:bodyPr/>
                    <a:lstStyle/>
                    <a:p>
                      <a:r>
                        <a:rPr lang="en-US" sz="1000" dirty="0" smtClean="0"/>
                        <a:t>Queued – OFAC</a:t>
                      </a:r>
                      <a:endParaRPr lang="en-US" sz="1000" dirty="0"/>
                    </a:p>
                  </a:txBody>
                  <a:tcPr/>
                </a:tc>
              </a:tr>
              <a:tr h="192525">
                <a:tc>
                  <a:txBody>
                    <a:bodyPr/>
                    <a:lstStyle/>
                    <a:p>
                      <a:pPr algn="ctr"/>
                      <a:r>
                        <a:rPr lang="en-US" sz="1000" dirty="0" smtClean="0"/>
                        <a:t>I</a:t>
                      </a:r>
                      <a:endParaRPr lang="en-US" sz="1000" dirty="0"/>
                    </a:p>
                  </a:txBody>
                  <a:tcPr/>
                </a:tc>
                <a:tc>
                  <a:txBody>
                    <a:bodyPr/>
                    <a:lstStyle/>
                    <a:p>
                      <a:pPr algn="ctr"/>
                      <a:r>
                        <a:rPr lang="en-US" sz="1000" dirty="0" smtClean="0"/>
                        <a:t>010</a:t>
                      </a:r>
                      <a:endParaRPr lang="en-US" sz="1000" dirty="0"/>
                    </a:p>
                  </a:txBody>
                  <a:tcPr/>
                </a:tc>
                <a:tc>
                  <a:txBody>
                    <a:bodyPr/>
                    <a:lstStyle/>
                    <a:p>
                      <a:r>
                        <a:rPr lang="en-US" sz="1000" dirty="0" smtClean="0"/>
                        <a:t>Initiated and in KYC</a:t>
                      </a:r>
                      <a:endParaRPr lang="en-US" sz="1000" dirty="0"/>
                    </a:p>
                  </a:txBody>
                  <a:tcPr/>
                </a:tc>
              </a:tr>
              <a:tr h="192525">
                <a:tc>
                  <a:txBody>
                    <a:bodyPr/>
                    <a:lstStyle/>
                    <a:p>
                      <a:pPr algn="ctr"/>
                      <a:r>
                        <a:rPr lang="en-US" sz="1000" dirty="0" smtClean="0"/>
                        <a:t>P</a:t>
                      </a:r>
                      <a:endParaRPr lang="en-US" sz="1000" dirty="0"/>
                    </a:p>
                  </a:txBody>
                  <a:tcPr/>
                </a:tc>
                <a:tc>
                  <a:txBody>
                    <a:bodyPr/>
                    <a:lstStyle/>
                    <a:p>
                      <a:pPr algn="ctr"/>
                      <a:r>
                        <a:rPr lang="en-US" sz="1000" dirty="0" smtClean="0"/>
                        <a:t>000</a:t>
                      </a:r>
                      <a:endParaRPr lang="en-US" sz="1000" dirty="0"/>
                    </a:p>
                  </a:txBody>
                  <a:tcPr/>
                </a:tc>
                <a:tc>
                  <a:txBody>
                    <a:bodyPr/>
                    <a:lstStyle/>
                    <a:p>
                      <a:r>
                        <a:rPr lang="en-US" sz="1000" dirty="0" smtClean="0"/>
                        <a:t>Paid </a:t>
                      </a:r>
                      <a:r>
                        <a:rPr lang="en-US" sz="1000" dirty="0" smtClean="0"/>
                        <a:t>(Both </a:t>
                      </a:r>
                      <a:r>
                        <a:rPr lang="en-US" sz="1000" dirty="0" smtClean="0"/>
                        <a:t>for WC and QC)</a:t>
                      </a:r>
                      <a:endParaRPr lang="en-US" sz="1000" dirty="0"/>
                    </a:p>
                  </a:txBody>
                  <a:tcPr/>
                </a:tc>
              </a:tr>
              <a:tr h="317100">
                <a:tc>
                  <a:txBody>
                    <a:bodyPr/>
                    <a:lstStyle/>
                    <a:p>
                      <a:pPr algn="ctr"/>
                      <a:r>
                        <a:rPr lang="en-US" sz="1000" dirty="0" smtClean="0"/>
                        <a:t>C</a:t>
                      </a:r>
                      <a:endParaRPr lang="en-US" sz="1000" dirty="0"/>
                    </a:p>
                  </a:txBody>
                  <a:tcPr/>
                </a:tc>
                <a:tc>
                  <a:txBody>
                    <a:bodyPr/>
                    <a:lstStyle/>
                    <a:p>
                      <a:pPr algn="ctr"/>
                      <a:r>
                        <a:rPr lang="en-US" sz="1000" dirty="0" smtClean="0"/>
                        <a:t>008</a:t>
                      </a:r>
                      <a:endParaRPr lang="en-US" sz="1000" dirty="0"/>
                    </a:p>
                  </a:txBody>
                  <a:tcPr/>
                </a:tc>
                <a:tc>
                  <a:txBody>
                    <a:bodyPr/>
                    <a:lstStyle/>
                    <a:p>
                      <a:r>
                        <a:rPr lang="en-US" sz="1000" dirty="0" smtClean="0"/>
                        <a:t>Customer Self-</a:t>
                      </a:r>
                      <a:r>
                        <a:rPr lang="en-US" sz="1000" dirty="0" err="1" smtClean="0"/>
                        <a:t>Serive</a:t>
                      </a:r>
                      <a:r>
                        <a:rPr lang="en-US" sz="1000" dirty="0" smtClean="0"/>
                        <a:t> Cancel resulting in cancel</a:t>
                      </a:r>
                      <a:endParaRPr lang="en-US" sz="1000" dirty="0"/>
                    </a:p>
                  </a:txBody>
                  <a:tcPr/>
                </a:tc>
              </a:tr>
              <a:tr h="317100">
                <a:tc>
                  <a:txBody>
                    <a:bodyPr/>
                    <a:lstStyle/>
                    <a:p>
                      <a:pPr algn="ctr"/>
                      <a:r>
                        <a:rPr lang="en-US" sz="1000" dirty="0" smtClean="0"/>
                        <a:t>C</a:t>
                      </a:r>
                      <a:endParaRPr lang="en-US" sz="1000" dirty="0"/>
                    </a:p>
                  </a:txBody>
                  <a:tcPr/>
                </a:tc>
                <a:tc>
                  <a:txBody>
                    <a:bodyPr/>
                    <a:lstStyle/>
                    <a:p>
                      <a:pPr algn="ctr"/>
                      <a:r>
                        <a:rPr lang="en-US" sz="1000" dirty="0" smtClean="0"/>
                        <a:t>011</a:t>
                      </a:r>
                      <a:endParaRPr lang="en-US" sz="1000" dirty="0"/>
                    </a:p>
                  </a:txBody>
                  <a:tcPr/>
                </a:tc>
                <a:tc>
                  <a:txBody>
                    <a:bodyPr/>
                    <a:lstStyle/>
                    <a:p>
                      <a:r>
                        <a:rPr lang="en-US" sz="1000" dirty="0" smtClean="0"/>
                        <a:t>Customer Self-</a:t>
                      </a:r>
                      <a:r>
                        <a:rPr lang="en-US" sz="1000" dirty="0" err="1" smtClean="0"/>
                        <a:t>Serive</a:t>
                      </a:r>
                      <a:r>
                        <a:rPr lang="en-US" sz="1000" dirty="0" smtClean="0"/>
                        <a:t> Cancel resulting in refund</a:t>
                      </a:r>
                      <a:endParaRPr lang="en-US" sz="1000" dirty="0"/>
                    </a:p>
                  </a:txBody>
                  <a:tcPr/>
                </a:tc>
              </a:tr>
              <a:tr h="192525">
                <a:tc>
                  <a:txBody>
                    <a:bodyPr/>
                    <a:lstStyle/>
                    <a:p>
                      <a:pPr algn="ctr"/>
                      <a:r>
                        <a:rPr lang="en-US" sz="1000" dirty="0" smtClean="0"/>
                        <a:t>D</a:t>
                      </a:r>
                      <a:endParaRPr lang="en-US" sz="1000" dirty="0"/>
                    </a:p>
                  </a:txBody>
                  <a:tcPr/>
                </a:tc>
                <a:tc>
                  <a:txBody>
                    <a:bodyPr/>
                    <a:lstStyle/>
                    <a:p>
                      <a:pPr algn="ctr"/>
                      <a:r>
                        <a:rPr lang="en-US" sz="1000" dirty="0" smtClean="0"/>
                        <a:t>017</a:t>
                      </a:r>
                      <a:endParaRPr lang="en-US" sz="1000" dirty="0"/>
                    </a:p>
                  </a:txBody>
                  <a:tcPr/>
                </a:tc>
                <a:tc>
                  <a:txBody>
                    <a:bodyPr/>
                    <a:lstStyle/>
                    <a:p>
                      <a:r>
                        <a:rPr lang="en-US" sz="1000" dirty="0" smtClean="0"/>
                        <a:t>D2B Rejected – Legacy and </a:t>
                      </a:r>
                      <a:r>
                        <a:rPr lang="en-US" sz="1000" dirty="0" err="1" smtClean="0"/>
                        <a:t>Earthport</a:t>
                      </a:r>
                      <a:endParaRPr lang="en-US" sz="1000" dirty="0"/>
                    </a:p>
                  </a:txBody>
                  <a:tcPr/>
                </a:tc>
              </a:tr>
              <a:tr h="192525">
                <a:tc>
                  <a:txBody>
                    <a:bodyPr/>
                    <a:lstStyle/>
                    <a:p>
                      <a:pPr algn="ctr"/>
                      <a:r>
                        <a:rPr lang="en-US" sz="1000" dirty="0" smtClean="0"/>
                        <a:t>D</a:t>
                      </a:r>
                      <a:endParaRPr lang="en-US" sz="1000" dirty="0"/>
                    </a:p>
                  </a:txBody>
                  <a:tcPr/>
                </a:tc>
                <a:tc>
                  <a:txBody>
                    <a:bodyPr/>
                    <a:lstStyle/>
                    <a:p>
                      <a:pPr algn="ctr"/>
                      <a:r>
                        <a:rPr lang="en-US" sz="1000" dirty="0" smtClean="0"/>
                        <a:t>007</a:t>
                      </a:r>
                      <a:endParaRPr lang="en-US" sz="1000" dirty="0"/>
                    </a:p>
                  </a:txBody>
                  <a:tcPr/>
                </a:tc>
                <a:tc>
                  <a:txBody>
                    <a:bodyPr/>
                    <a:lstStyle/>
                    <a:p>
                      <a:r>
                        <a:rPr lang="en-US" sz="1000" dirty="0" smtClean="0"/>
                        <a:t>CSC – Cancel from Queue</a:t>
                      </a:r>
                      <a:endParaRPr lang="en-US" sz="1000" dirty="0"/>
                    </a:p>
                  </a:txBody>
                  <a:tcPr/>
                </a:tc>
              </a:tr>
              <a:tr h="192525">
                <a:tc>
                  <a:txBody>
                    <a:bodyPr/>
                    <a:lstStyle/>
                    <a:p>
                      <a:pPr algn="ctr"/>
                      <a:r>
                        <a:rPr lang="en-US" sz="1000" dirty="0" smtClean="0"/>
                        <a:t>C</a:t>
                      </a:r>
                      <a:endParaRPr lang="en-US" sz="1000" dirty="0"/>
                    </a:p>
                  </a:txBody>
                  <a:tcPr/>
                </a:tc>
                <a:tc>
                  <a:txBody>
                    <a:bodyPr/>
                    <a:lstStyle/>
                    <a:p>
                      <a:pPr algn="ctr"/>
                      <a:r>
                        <a:rPr lang="en-US" sz="1000" dirty="0" smtClean="0"/>
                        <a:t>008</a:t>
                      </a:r>
                      <a:endParaRPr lang="en-US" sz="1000" dirty="0"/>
                    </a:p>
                  </a:txBody>
                  <a:tcPr/>
                </a:tc>
                <a:tc>
                  <a:txBody>
                    <a:bodyPr/>
                    <a:lstStyle/>
                    <a:p>
                      <a:r>
                        <a:rPr lang="en-US" sz="1000" dirty="0" smtClean="0"/>
                        <a:t>CSC – Cancel from W/C</a:t>
                      </a:r>
                      <a:endParaRPr lang="en-US" sz="1000" dirty="0"/>
                    </a:p>
                  </a:txBody>
                  <a:tcPr/>
                </a:tc>
              </a:tr>
              <a:tr h="192525">
                <a:tc>
                  <a:txBody>
                    <a:bodyPr/>
                    <a:lstStyle/>
                    <a:p>
                      <a:pPr algn="ctr"/>
                      <a:r>
                        <a:rPr lang="en-US" sz="1000" dirty="0" smtClean="0"/>
                        <a:t>S</a:t>
                      </a:r>
                      <a:endParaRPr lang="en-US" sz="1000" dirty="0"/>
                    </a:p>
                  </a:txBody>
                  <a:tcPr/>
                </a:tc>
                <a:tc>
                  <a:txBody>
                    <a:bodyPr/>
                    <a:lstStyle/>
                    <a:p>
                      <a:pPr algn="ctr"/>
                      <a:r>
                        <a:rPr lang="en-US" sz="1000" dirty="0" smtClean="0"/>
                        <a:t>000</a:t>
                      </a:r>
                      <a:endParaRPr lang="en-US" sz="1000" dirty="0"/>
                    </a:p>
                  </a:txBody>
                  <a:tcPr/>
                </a:tc>
                <a:tc>
                  <a:txBody>
                    <a:bodyPr/>
                    <a:lstStyle/>
                    <a:p>
                      <a:r>
                        <a:rPr lang="en-US" sz="1000" dirty="0" smtClean="0"/>
                        <a:t>CSC – Change</a:t>
                      </a:r>
                      <a:endParaRPr lang="en-US" sz="1000" dirty="0"/>
                    </a:p>
                  </a:txBody>
                  <a:tcPr/>
                </a:tc>
              </a:tr>
              <a:tr h="192525">
                <a:tc>
                  <a:txBody>
                    <a:bodyPr/>
                    <a:lstStyle/>
                    <a:p>
                      <a:pPr algn="ctr"/>
                      <a:r>
                        <a:rPr lang="en-US" sz="1000" dirty="0" smtClean="0"/>
                        <a:t>S</a:t>
                      </a:r>
                      <a:endParaRPr lang="en-US" sz="1000" dirty="0"/>
                    </a:p>
                  </a:txBody>
                  <a:tcPr/>
                </a:tc>
                <a:tc>
                  <a:txBody>
                    <a:bodyPr/>
                    <a:lstStyle/>
                    <a:p>
                      <a:pPr algn="ctr"/>
                      <a:r>
                        <a:rPr lang="en-US" sz="1000" dirty="0" smtClean="0"/>
                        <a:t>011</a:t>
                      </a:r>
                      <a:endParaRPr lang="en-US" sz="1000" dirty="0"/>
                    </a:p>
                  </a:txBody>
                  <a:tcPr/>
                </a:tc>
                <a:tc>
                  <a:txBody>
                    <a:bodyPr/>
                    <a:lstStyle/>
                    <a:p>
                      <a:r>
                        <a:rPr lang="en-US" sz="1000" dirty="0" smtClean="0"/>
                        <a:t>CSC – Refund</a:t>
                      </a:r>
                      <a:endParaRPr lang="en-US" sz="1000" dirty="0"/>
                    </a:p>
                  </a:txBody>
                  <a:tcPr/>
                </a:tc>
              </a:tr>
              <a:tr h="192525">
                <a:tc>
                  <a:txBody>
                    <a:bodyPr/>
                    <a:lstStyle/>
                    <a:p>
                      <a:pPr algn="ctr"/>
                      <a:r>
                        <a:rPr lang="en-US" sz="1000" dirty="0" smtClean="0"/>
                        <a:t>S</a:t>
                      </a:r>
                      <a:endParaRPr lang="en-US" sz="1000" dirty="0"/>
                    </a:p>
                  </a:txBody>
                  <a:tcPr/>
                </a:tc>
                <a:tc>
                  <a:txBody>
                    <a:bodyPr/>
                    <a:lstStyle/>
                    <a:p>
                      <a:pPr algn="ctr"/>
                      <a:r>
                        <a:rPr lang="en-US" sz="1000" dirty="0" smtClean="0"/>
                        <a:t>018</a:t>
                      </a:r>
                      <a:endParaRPr lang="en-US" sz="1000" dirty="0"/>
                    </a:p>
                  </a:txBody>
                  <a:tcPr/>
                </a:tc>
                <a:tc>
                  <a:txBody>
                    <a:bodyPr/>
                    <a:lstStyle/>
                    <a:p>
                      <a:r>
                        <a:rPr lang="en-US" sz="1000" dirty="0" smtClean="0"/>
                        <a:t>CSC – Suspend</a:t>
                      </a:r>
                      <a:endParaRPr lang="en-US" sz="1000" dirty="0"/>
                    </a:p>
                  </a:txBody>
                  <a:tcPr/>
                </a:tc>
              </a:tr>
              <a:tr h="192525">
                <a:tc>
                  <a:txBody>
                    <a:bodyPr/>
                    <a:lstStyle/>
                    <a:p>
                      <a:pPr algn="ctr"/>
                      <a:r>
                        <a:rPr lang="en-US" sz="1000" dirty="0" smtClean="0"/>
                        <a:t>S</a:t>
                      </a:r>
                      <a:endParaRPr lang="en-US" sz="1000" dirty="0"/>
                    </a:p>
                  </a:txBody>
                  <a:tcPr/>
                </a:tc>
                <a:tc>
                  <a:txBody>
                    <a:bodyPr/>
                    <a:lstStyle/>
                    <a:p>
                      <a:pPr algn="ctr"/>
                      <a:r>
                        <a:rPr lang="en-US" sz="1000" dirty="0" smtClean="0"/>
                        <a:t>019</a:t>
                      </a:r>
                      <a:endParaRPr lang="en-US" sz="1000" dirty="0"/>
                    </a:p>
                  </a:txBody>
                  <a:tcPr/>
                </a:tc>
                <a:tc>
                  <a:txBody>
                    <a:bodyPr/>
                    <a:lstStyle/>
                    <a:p>
                      <a:r>
                        <a:rPr lang="en-US" sz="1000" dirty="0" smtClean="0"/>
                        <a:t>CSC – Renew</a:t>
                      </a:r>
                      <a:endParaRPr lang="en-US" sz="1000" dirty="0"/>
                    </a:p>
                  </a:txBody>
                  <a:tcPr/>
                </a:tc>
              </a:tr>
              <a:tr h="192525">
                <a:tc>
                  <a:txBody>
                    <a:bodyPr/>
                    <a:lstStyle/>
                    <a:p>
                      <a:pPr algn="ctr"/>
                      <a:r>
                        <a:rPr lang="en-US" sz="1000" dirty="0" smtClean="0"/>
                        <a:t>S</a:t>
                      </a:r>
                      <a:endParaRPr lang="en-US" sz="1000" dirty="0"/>
                    </a:p>
                  </a:txBody>
                  <a:tcPr/>
                </a:tc>
                <a:tc>
                  <a:txBody>
                    <a:bodyPr/>
                    <a:lstStyle/>
                    <a:p>
                      <a:pPr algn="ctr"/>
                      <a:r>
                        <a:rPr lang="en-US" sz="1000" dirty="0" smtClean="0"/>
                        <a:t>020</a:t>
                      </a:r>
                      <a:endParaRPr lang="en-US" sz="1000" dirty="0"/>
                    </a:p>
                  </a:txBody>
                  <a:tcPr/>
                </a:tc>
                <a:tc>
                  <a:txBody>
                    <a:bodyPr/>
                    <a:lstStyle/>
                    <a:p>
                      <a:r>
                        <a:rPr lang="en-US" sz="1000" dirty="0" smtClean="0"/>
                        <a:t>CSC – Un-Cancel</a:t>
                      </a:r>
                      <a:endParaRPr lang="en-US" sz="1000" dirty="0"/>
                    </a:p>
                  </a:txBody>
                  <a:tcPr/>
                </a:tc>
              </a:tr>
              <a:tr h="192525">
                <a:tc>
                  <a:txBody>
                    <a:bodyPr/>
                    <a:lstStyle/>
                    <a:p>
                      <a:pPr algn="ctr"/>
                      <a:r>
                        <a:rPr lang="en-US" sz="1000" dirty="0" smtClean="0"/>
                        <a:t>S</a:t>
                      </a:r>
                      <a:endParaRPr lang="en-US" sz="1000" dirty="0"/>
                    </a:p>
                  </a:txBody>
                  <a:tcPr/>
                </a:tc>
                <a:tc>
                  <a:txBody>
                    <a:bodyPr/>
                    <a:lstStyle/>
                    <a:p>
                      <a:pPr algn="ctr"/>
                      <a:r>
                        <a:rPr lang="en-US" sz="1000" dirty="0" smtClean="0"/>
                        <a:t>021</a:t>
                      </a:r>
                      <a:endParaRPr lang="en-US" sz="1000" dirty="0"/>
                    </a:p>
                  </a:txBody>
                  <a:tcPr/>
                </a:tc>
                <a:tc>
                  <a:txBody>
                    <a:bodyPr/>
                    <a:lstStyle/>
                    <a:p>
                      <a:r>
                        <a:rPr lang="en-US" sz="1000" dirty="0" smtClean="0"/>
                        <a:t>CSC – Un-Pay</a:t>
                      </a:r>
                      <a:endParaRPr lang="en-US" sz="1000" dirty="0"/>
                    </a:p>
                  </a:txBody>
                  <a:tcPr/>
                </a:tc>
              </a:tr>
              <a:tr h="192525">
                <a:tc>
                  <a:txBody>
                    <a:bodyPr/>
                    <a:lstStyle/>
                    <a:p>
                      <a:pPr algn="ctr"/>
                      <a:r>
                        <a:rPr lang="en-US" sz="1000" dirty="0" smtClean="0"/>
                        <a:t>S</a:t>
                      </a:r>
                      <a:endParaRPr lang="en-US" sz="1000" dirty="0"/>
                    </a:p>
                  </a:txBody>
                  <a:tcPr/>
                </a:tc>
                <a:tc>
                  <a:txBody>
                    <a:bodyPr/>
                    <a:lstStyle/>
                    <a:p>
                      <a:pPr algn="ctr"/>
                      <a:r>
                        <a:rPr lang="en-US" sz="1000" dirty="0" smtClean="0"/>
                        <a:t>022</a:t>
                      </a:r>
                      <a:endParaRPr lang="en-US" sz="1000" dirty="0"/>
                    </a:p>
                  </a:txBody>
                  <a:tcPr/>
                </a:tc>
                <a:tc>
                  <a:txBody>
                    <a:bodyPr/>
                    <a:lstStyle/>
                    <a:p>
                      <a:r>
                        <a:rPr lang="en-US" sz="1000" dirty="0" smtClean="0"/>
                        <a:t>CSC – Refile</a:t>
                      </a:r>
                      <a:endParaRPr lang="en-US" sz="1000" dirty="0"/>
                    </a:p>
                  </a:txBody>
                  <a:tcPr/>
                </a:tc>
              </a:tr>
              <a:tr h="192525">
                <a:tc>
                  <a:txBody>
                    <a:bodyPr/>
                    <a:lstStyle/>
                    <a:p>
                      <a:pPr algn="ctr"/>
                      <a:r>
                        <a:rPr lang="en-US" sz="1000" dirty="0" smtClean="0"/>
                        <a:t>P</a:t>
                      </a:r>
                      <a:endParaRPr lang="en-US" sz="1000" dirty="0"/>
                    </a:p>
                  </a:txBody>
                  <a:tcPr/>
                </a:tc>
                <a:tc>
                  <a:txBody>
                    <a:bodyPr/>
                    <a:lstStyle/>
                    <a:p>
                      <a:pPr algn="ctr"/>
                      <a:r>
                        <a:rPr lang="en-US" sz="1000" dirty="0" smtClean="0"/>
                        <a:t>017</a:t>
                      </a:r>
                      <a:endParaRPr lang="en-US" sz="1000" dirty="0"/>
                    </a:p>
                  </a:txBody>
                  <a:tcPr/>
                </a:tc>
                <a:tc>
                  <a:txBody>
                    <a:bodyPr/>
                    <a:lstStyle/>
                    <a:p>
                      <a:r>
                        <a:rPr lang="en-US" sz="1000" dirty="0" smtClean="0"/>
                        <a:t>ACH Return after Pay</a:t>
                      </a:r>
                      <a:endParaRPr lang="en-US" sz="1000" dirty="0"/>
                    </a:p>
                  </a:txBody>
                  <a:tcPr/>
                </a:tc>
              </a:tr>
              <a:tr h="192525">
                <a:tc>
                  <a:txBody>
                    <a:bodyPr/>
                    <a:lstStyle/>
                    <a:p>
                      <a:pPr algn="ctr"/>
                      <a:endParaRPr lang="en-US" sz="1000" dirty="0"/>
                    </a:p>
                  </a:txBody>
                  <a:tcPr/>
                </a:tc>
                <a:tc>
                  <a:txBody>
                    <a:bodyPr/>
                    <a:lstStyle/>
                    <a:p>
                      <a:pPr algn="ctr"/>
                      <a:r>
                        <a:rPr lang="en-US" sz="1000" dirty="0" smtClean="0"/>
                        <a:t>888001</a:t>
                      </a:r>
                      <a:endParaRPr lang="en-US" sz="1000" dirty="0"/>
                    </a:p>
                  </a:txBody>
                  <a:tcPr/>
                </a:tc>
                <a:tc>
                  <a:txBody>
                    <a:bodyPr/>
                    <a:lstStyle/>
                    <a:p>
                      <a:r>
                        <a:rPr lang="en-US" sz="1000" dirty="0" smtClean="0"/>
                        <a:t>KYC timeout</a:t>
                      </a:r>
                      <a:endParaRPr lang="en-US" sz="1000" dirty="0"/>
                    </a:p>
                  </a:txBody>
                  <a:tcPr/>
                </a:tc>
              </a:tr>
            </a:tbl>
          </a:graphicData>
        </a:graphic>
      </p:graphicFrame>
      <p:sp>
        <p:nvSpPr>
          <p:cNvPr id="3" name="TextBox 2"/>
          <p:cNvSpPr txBox="1"/>
          <p:nvPr/>
        </p:nvSpPr>
        <p:spPr>
          <a:xfrm>
            <a:off x="819149" y="1790700"/>
            <a:ext cx="2600325" cy="1354217"/>
          </a:xfrm>
          <a:prstGeom prst="rect">
            <a:avLst/>
          </a:prstGeom>
          <a:noFill/>
        </p:spPr>
        <p:txBody>
          <a:bodyPr wrap="square" rtlCol="0">
            <a:spAutoFit/>
          </a:bodyPr>
          <a:lstStyle/>
          <a:p>
            <a:pPr marL="342900" indent="-342900">
              <a:buFont typeface="Wingdings" panose="05000000000000000000" pitchFamily="2" charset="2"/>
              <a:buChar char="ü"/>
            </a:pPr>
            <a:r>
              <a:rPr lang="en-US" sz="2000" dirty="0" smtClean="0"/>
              <a:t>A – Approved</a:t>
            </a:r>
          </a:p>
          <a:p>
            <a:pPr marL="342900" indent="-342900">
              <a:buFont typeface="Wingdings" panose="05000000000000000000" pitchFamily="2" charset="2"/>
              <a:buChar char="ü"/>
            </a:pPr>
            <a:r>
              <a:rPr lang="en-US" sz="2000" dirty="0" smtClean="0"/>
              <a:t>D – Declined</a:t>
            </a:r>
          </a:p>
          <a:p>
            <a:pPr marL="342900" indent="-342900">
              <a:buFont typeface="Wingdings" panose="05000000000000000000" pitchFamily="2" charset="2"/>
              <a:buChar char="ü"/>
            </a:pPr>
            <a:r>
              <a:rPr lang="en-US" sz="2000" dirty="0" smtClean="0"/>
              <a:t>C – Canceled</a:t>
            </a:r>
          </a:p>
          <a:p>
            <a:endParaRPr lang="en-US" sz="2200" dirty="0" smtClean="0"/>
          </a:p>
        </p:txBody>
      </p:sp>
    </p:spTree>
    <p:extLst>
      <p:ext uri="{BB962C8B-B14F-4D97-AF65-F5344CB8AC3E}">
        <p14:creationId xmlns:p14="http://schemas.microsoft.com/office/powerpoint/2010/main" val="155783074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255214860"/>
              </p:ext>
            </p:extLst>
          </p:nvPr>
        </p:nvGraphicFramePr>
        <p:xfrm>
          <a:off x="661931" y="3876674"/>
          <a:ext cx="8091544" cy="2362200"/>
        </p:xfrm>
        <a:graphic>
          <a:graphicData uri="http://schemas.openxmlformats.org/drawingml/2006/table">
            <a:tbl>
              <a:tblPr firstRow="1" bandRow="1">
                <a:tableStyleId>{21E4AEA4-8DFA-4A89-87EB-49C32662AFE0}</a:tableStyleId>
              </a:tblPr>
              <a:tblGrid>
                <a:gridCol w="1149335"/>
                <a:gridCol w="6942209"/>
              </a:tblGrid>
              <a:tr h="194988">
                <a:tc>
                  <a:txBody>
                    <a:bodyPr/>
                    <a:lstStyle/>
                    <a:p>
                      <a:pPr algn="ctr"/>
                      <a:r>
                        <a:rPr lang="en-US" sz="1100" dirty="0" smtClean="0"/>
                        <a:t>CVV2 Code</a:t>
                      </a:r>
                    </a:p>
                  </a:txBody>
                  <a:tcPr anchor="ctr">
                    <a:solidFill>
                      <a:schemeClr val="tx2">
                        <a:lumMod val="75000"/>
                      </a:schemeClr>
                    </a:solidFill>
                  </a:tcPr>
                </a:tc>
                <a:tc>
                  <a:txBody>
                    <a:bodyPr/>
                    <a:lstStyle/>
                    <a:p>
                      <a:pPr algn="ctr"/>
                      <a:r>
                        <a:rPr lang="en-US" sz="1100" dirty="0" smtClean="0"/>
                        <a:t>Meaning</a:t>
                      </a:r>
                      <a:endParaRPr lang="en-US" sz="1100" dirty="0"/>
                    </a:p>
                  </a:txBody>
                  <a:tcPr anchor="ctr">
                    <a:solidFill>
                      <a:schemeClr val="tx2">
                        <a:lumMod val="75000"/>
                      </a:schemeClr>
                    </a:solidFill>
                  </a:tcPr>
                </a:tc>
              </a:tr>
              <a:tr h="194988">
                <a:tc>
                  <a:txBody>
                    <a:bodyPr/>
                    <a:lstStyle/>
                    <a:p>
                      <a:pPr algn="ctr"/>
                      <a:r>
                        <a:rPr lang="en-US" sz="1000" dirty="0" smtClean="0"/>
                        <a:t>E  </a:t>
                      </a:r>
                      <a:endParaRPr lang="en-US" sz="1000" dirty="0"/>
                    </a:p>
                  </a:txBody>
                  <a:tcPr anchor="ctr"/>
                </a:tc>
                <a:tc>
                  <a:txBody>
                    <a:bodyPr/>
                    <a:lstStyle/>
                    <a:p>
                      <a:pPr algn="l"/>
                      <a:r>
                        <a:rPr lang="en-US" sz="1000" dirty="0" smtClean="0"/>
                        <a:t>Error - Unrecognized or Unknown response</a:t>
                      </a:r>
                      <a:endParaRPr lang="en-US" sz="1000" dirty="0"/>
                    </a:p>
                  </a:txBody>
                  <a:tcPr anchor="ctr"/>
                </a:tc>
              </a:tr>
              <a:tr h="194988">
                <a:tc>
                  <a:txBody>
                    <a:bodyPr/>
                    <a:lstStyle/>
                    <a:p>
                      <a:pPr algn="ctr"/>
                      <a:r>
                        <a:rPr lang="en-US" sz="1000" dirty="0" smtClean="0"/>
                        <a:t>I</a:t>
                      </a:r>
                      <a:endParaRPr lang="en-US" sz="1000" dirty="0"/>
                    </a:p>
                  </a:txBody>
                  <a:tcPr anchor="ctr"/>
                </a:tc>
                <a:tc>
                  <a:txBody>
                    <a:bodyPr/>
                    <a:lstStyle/>
                    <a:p>
                      <a:pPr algn="l"/>
                      <a:r>
                        <a:rPr lang="en-US" sz="1000" dirty="0" smtClean="0"/>
                        <a:t>Invalid or Null</a:t>
                      </a:r>
                      <a:endParaRPr lang="en-US" sz="1000" dirty="0"/>
                    </a:p>
                  </a:txBody>
                  <a:tcPr anchor="ctr"/>
                </a:tc>
              </a:tr>
              <a:tr h="194988">
                <a:tc>
                  <a:txBody>
                    <a:bodyPr/>
                    <a:lstStyle/>
                    <a:p>
                      <a:pPr algn="ctr"/>
                      <a:r>
                        <a:rPr lang="en-US" sz="1000" dirty="0" smtClean="0"/>
                        <a:t>M</a:t>
                      </a:r>
                      <a:endParaRPr lang="en-US" sz="1000" dirty="0"/>
                    </a:p>
                  </a:txBody>
                  <a:tcPr anchor="ctr"/>
                </a:tc>
                <a:tc>
                  <a:txBody>
                    <a:bodyPr/>
                    <a:lstStyle/>
                    <a:p>
                      <a:pPr algn="l"/>
                      <a:r>
                        <a:rPr lang="en-US" sz="1000" dirty="0" smtClean="0"/>
                        <a:t>Match</a:t>
                      </a:r>
                      <a:endParaRPr lang="en-US" sz="1000" dirty="0"/>
                    </a:p>
                  </a:txBody>
                  <a:tcPr anchor="ctr"/>
                </a:tc>
              </a:tr>
              <a:tr h="194988">
                <a:tc>
                  <a:txBody>
                    <a:bodyPr/>
                    <a:lstStyle/>
                    <a:p>
                      <a:pPr algn="ctr"/>
                      <a:r>
                        <a:rPr lang="en-US" sz="1000" dirty="0" smtClean="0"/>
                        <a:t>N</a:t>
                      </a:r>
                      <a:endParaRPr lang="en-US" sz="1000" dirty="0"/>
                    </a:p>
                  </a:txBody>
                  <a:tcPr anchor="ctr"/>
                </a:tc>
                <a:tc>
                  <a:txBody>
                    <a:bodyPr/>
                    <a:lstStyle/>
                    <a:p>
                      <a:pPr algn="l"/>
                      <a:r>
                        <a:rPr lang="en-US" sz="1000" dirty="0" smtClean="0"/>
                        <a:t>No match</a:t>
                      </a:r>
                      <a:endParaRPr lang="en-US" sz="1000" dirty="0"/>
                    </a:p>
                  </a:txBody>
                  <a:tcPr anchor="ctr"/>
                </a:tc>
              </a:tr>
              <a:tr h="194988">
                <a:tc>
                  <a:txBody>
                    <a:bodyPr/>
                    <a:lstStyle/>
                    <a:p>
                      <a:pPr algn="ctr"/>
                      <a:r>
                        <a:rPr lang="en-US" sz="1000" dirty="0" smtClean="0"/>
                        <a:t>P</a:t>
                      </a:r>
                      <a:endParaRPr lang="en-US" sz="1000" dirty="0"/>
                    </a:p>
                  </a:txBody>
                  <a:tcPr anchor="ctr"/>
                </a:tc>
                <a:tc>
                  <a:txBody>
                    <a:bodyPr/>
                    <a:lstStyle/>
                    <a:p>
                      <a:pPr algn="l"/>
                      <a:r>
                        <a:rPr lang="en-US" sz="1000" dirty="0" smtClean="0"/>
                        <a:t>Not processed, CVV2 could not be verified</a:t>
                      </a:r>
                      <a:endParaRPr lang="en-US" sz="1000" dirty="0"/>
                    </a:p>
                  </a:txBody>
                  <a:tcPr anchor="ctr"/>
                </a:tc>
              </a:tr>
              <a:tr h="208344">
                <a:tc>
                  <a:txBody>
                    <a:bodyPr/>
                    <a:lstStyle/>
                    <a:p>
                      <a:pPr algn="ctr"/>
                      <a:r>
                        <a:rPr lang="en-US" sz="1000" dirty="0" smtClean="0"/>
                        <a:t>S</a:t>
                      </a:r>
                      <a:endParaRPr lang="en-US" sz="1000" dirty="0"/>
                    </a:p>
                  </a:txBody>
                  <a:tcPr anchor="ctr"/>
                </a:tc>
                <a:tc>
                  <a:txBody>
                    <a:bodyPr/>
                    <a:lstStyle/>
                    <a:p>
                      <a:pPr algn="l"/>
                      <a:r>
                        <a:rPr lang="en-US" sz="1000" dirty="0" smtClean="0"/>
                        <a:t>Issuer indicates that CVV2 should be present on the card, but no CVV2 data was entered with transaction</a:t>
                      </a:r>
                      <a:endParaRPr lang="en-US" sz="1000" dirty="0"/>
                    </a:p>
                  </a:txBody>
                  <a:tcPr anchor="ctr"/>
                </a:tc>
              </a:tr>
              <a:tr h="194988">
                <a:tc>
                  <a:txBody>
                    <a:bodyPr/>
                    <a:lstStyle/>
                    <a:p>
                      <a:pPr algn="ctr"/>
                      <a:r>
                        <a:rPr lang="en-US" sz="1000" dirty="0" smtClean="0"/>
                        <a:t>U</a:t>
                      </a:r>
                      <a:endParaRPr lang="en-US" sz="1000" dirty="0"/>
                    </a:p>
                  </a:txBody>
                  <a:tcPr anchor="ctr"/>
                </a:tc>
                <a:tc>
                  <a:txBody>
                    <a:bodyPr/>
                    <a:lstStyle/>
                    <a:p>
                      <a:pPr algn="l"/>
                      <a:r>
                        <a:rPr lang="en-US" sz="1000" dirty="0" smtClean="0"/>
                        <a:t>Issuer does not support CVV2</a:t>
                      </a:r>
                      <a:endParaRPr lang="en-US" sz="1000" dirty="0"/>
                    </a:p>
                  </a:txBody>
                  <a:tcPr anchor="ctr"/>
                </a:tc>
              </a:tr>
              <a:tr h="194988">
                <a:tc>
                  <a:txBody>
                    <a:bodyPr/>
                    <a:lstStyle/>
                    <a:p>
                      <a:pPr algn="ctr"/>
                      <a:r>
                        <a:rPr lang="en-US" sz="1000" dirty="0" smtClean="0"/>
                        <a:t>X, no response or blank</a:t>
                      </a:r>
                      <a:endParaRPr lang="en-US" sz="1000" dirty="0"/>
                    </a:p>
                  </a:txBody>
                  <a:tcPr anchor="ctr"/>
                </a:tc>
                <a:tc>
                  <a:txBody>
                    <a:bodyPr/>
                    <a:lstStyle/>
                    <a:p>
                      <a:pPr algn="l"/>
                      <a:r>
                        <a:rPr lang="en-US" sz="1000" dirty="0" smtClean="0"/>
                        <a:t>Check failed either because CVV2 value entered is incorrect or no CVV2 value was entered</a:t>
                      </a:r>
                      <a:endParaRPr lang="en-US" sz="1000" dirty="0"/>
                    </a:p>
                  </a:txBody>
                  <a:tcPr anchor="ctr"/>
                </a:tc>
              </a:tr>
            </a:tbl>
          </a:graphicData>
        </a:graphic>
      </p:graphicFrame>
      <p:sp>
        <p:nvSpPr>
          <p:cNvPr id="8" name="Text Placeholder 6"/>
          <p:cNvSpPr txBox="1">
            <a:spLocks/>
          </p:cNvSpPr>
          <p:nvPr/>
        </p:nvSpPr>
        <p:spPr bwMode="auto">
          <a:xfrm>
            <a:off x="342900" y="251682"/>
            <a:ext cx="5905500" cy="62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1775" indent="-231775" algn="l" rtl="0" eaLnBrk="0" fontAlgn="base" hangingPunct="0">
              <a:spcBef>
                <a:spcPct val="30000"/>
              </a:spcBef>
              <a:spcAft>
                <a:spcPct val="0"/>
              </a:spcAft>
              <a:buFont typeface="Trebuchet MS" pitchFamily="34" charset="0"/>
              <a:buBlip>
                <a:blip r:embed="rId2"/>
              </a:buBlip>
              <a:defRPr sz="2000">
                <a:solidFill>
                  <a:schemeClr val="tx1"/>
                </a:solidFill>
                <a:latin typeface="+mn-lt"/>
                <a:ea typeface="ＭＳ Ｐゴシック" pitchFamily="34" charset="-128"/>
                <a:cs typeface="+mn-cs"/>
              </a:defRPr>
            </a:lvl1pPr>
            <a:lvl2pPr marL="631825" indent="-285750" algn="l" rtl="0" eaLnBrk="0" fontAlgn="base" hangingPunct="0">
              <a:spcBef>
                <a:spcPct val="30000"/>
              </a:spcBef>
              <a:spcAft>
                <a:spcPct val="0"/>
              </a:spcAft>
              <a:buBlip>
                <a:blip r:embed="rId3"/>
              </a:buBlip>
              <a:defRPr sz="2000">
                <a:solidFill>
                  <a:schemeClr val="tx1"/>
                </a:solidFill>
                <a:latin typeface="+mn-lt"/>
                <a:ea typeface="ＭＳ Ｐゴシック" pitchFamily="34" charset="-128"/>
              </a:defRPr>
            </a:lvl2pPr>
            <a:lvl3pPr marL="974725" indent="-228600" algn="l" rtl="0" eaLnBrk="0" fontAlgn="base" hangingPunct="0">
              <a:spcBef>
                <a:spcPct val="30000"/>
              </a:spcBef>
              <a:spcAft>
                <a:spcPct val="0"/>
              </a:spcAft>
              <a:buFont typeface="Trebuchet MS" pitchFamily="34" charset="0"/>
              <a:buBlip>
                <a:blip r:embed="rId2"/>
              </a:buBlip>
              <a:defRPr sz="2400">
                <a:solidFill>
                  <a:schemeClr val="tx1"/>
                </a:solidFill>
                <a:latin typeface="+mn-lt"/>
                <a:ea typeface="ＭＳ Ｐゴシック" pitchFamily="34" charset="-128"/>
              </a:defRPr>
            </a:lvl3pPr>
            <a:lvl4pPr marL="1317625" indent="-228600" algn="l" rtl="0" eaLnBrk="0" fontAlgn="base" hangingPunct="0">
              <a:spcBef>
                <a:spcPct val="30000"/>
              </a:spcBef>
              <a:spcAft>
                <a:spcPct val="0"/>
              </a:spcAft>
              <a:buBlip>
                <a:blip r:embed="rId3"/>
              </a:buBlip>
              <a:defRPr sz="2000">
                <a:solidFill>
                  <a:schemeClr val="tx1"/>
                </a:solidFill>
                <a:latin typeface="+mn-lt"/>
                <a:ea typeface="ＭＳ Ｐゴシック" pitchFamily="34" charset="-128"/>
              </a:defRPr>
            </a:lvl4pPr>
            <a:lvl5pPr marL="1660525" indent="-228600" algn="l" rtl="0" eaLnBrk="0" fontAlgn="base" hangingPunct="0">
              <a:spcBef>
                <a:spcPct val="30000"/>
              </a:spcBef>
              <a:spcAft>
                <a:spcPct val="0"/>
              </a:spcAft>
              <a:buFont typeface="Trebuchet MS" pitchFamily="34" charset="0"/>
              <a:buBlip>
                <a:blip r:embed="rId2"/>
              </a:buBlip>
              <a:defRPr sz="1600">
                <a:solidFill>
                  <a:schemeClr val="tx1"/>
                </a:solidFill>
                <a:latin typeface="+mn-lt"/>
                <a:ea typeface="ＭＳ Ｐゴシック" pitchFamily="34" charset="-128"/>
              </a:defRPr>
            </a:lvl5pPr>
            <a:lvl6pPr marL="2117725" indent="-228600" algn="l" rtl="0" fontAlgn="base">
              <a:lnSpc>
                <a:spcPct val="85000"/>
              </a:lnSpc>
              <a:spcBef>
                <a:spcPct val="30000"/>
              </a:spcBef>
              <a:spcAft>
                <a:spcPct val="0"/>
              </a:spcAft>
              <a:buFont typeface="Trebuchet MS" pitchFamily="34" charset="0"/>
              <a:buBlip>
                <a:blip r:embed="rId2"/>
              </a:buBlip>
              <a:defRPr sz="1600">
                <a:solidFill>
                  <a:schemeClr val="tx1"/>
                </a:solidFill>
                <a:latin typeface="+mn-lt"/>
              </a:defRPr>
            </a:lvl6pPr>
            <a:lvl7pPr marL="2574925" indent="-228600" algn="l" rtl="0" fontAlgn="base">
              <a:lnSpc>
                <a:spcPct val="85000"/>
              </a:lnSpc>
              <a:spcBef>
                <a:spcPct val="30000"/>
              </a:spcBef>
              <a:spcAft>
                <a:spcPct val="0"/>
              </a:spcAft>
              <a:buFont typeface="Trebuchet MS" pitchFamily="34" charset="0"/>
              <a:buBlip>
                <a:blip r:embed="rId2"/>
              </a:buBlip>
              <a:defRPr sz="1600">
                <a:solidFill>
                  <a:schemeClr val="tx1"/>
                </a:solidFill>
                <a:latin typeface="+mn-lt"/>
              </a:defRPr>
            </a:lvl7pPr>
            <a:lvl8pPr marL="3032125" indent="-228600" algn="l" rtl="0" fontAlgn="base">
              <a:lnSpc>
                <a:spcPct val="85000"/>
              </a:lnSpc>
              <a:spcBef>
                <a:spcPct val="30000"/>
              </a:spcBef>
              <a:spcAft>
                <a:spcPct val="0"/>
              </a:spcAft>
              <a:buFont typeface="Trebuchet MS" pitchFamily="34" charset="0"/>
              <a:buBlip>
                <a:blip r:embed="rId2"/>
              </a:buBlip>
              <a:defRPr sz="1600">
                <a:solidFill>
                  <a:schemeClr val="tx1"/>
                </a:solidFill>
                <a:latin typeface="+mn-lt"/>
              </a:defRPr>
            </a:lvl8pPr>
            <a:lvl9pPr marL="3489325" indent="-228600" algn="l" rtl="0" fontAlgn="base">
              <a:lnSpc>
                <a:spcPct val="85000"/>
              </a:lnSpc>
              <a:spcBef>
                <a:spcPct val="30000"/>
              </a:spcBef>
              <a:spcAft>
                <a:spcPct val="0"/>
              </a:spcAft>
              <a:buFont typeface="Trebuchet MS" pitchFamily="34" charset="0"/>
              <a:buBlip>
                <a:blip r:embed="rId2"/>
              </a:buBlip>
              <a:defRPr sz="1600">
                <a:solidFill>
                  <a:schemeClr val="tx1"/>
                </a:solidFill>
                <a:latin typeface="+mn-lt"/>
              </a:defRPr>
            </a:lvl9pPr>
          </a:lstStyle>
          <a:p>
            <a:pPr marL="0" indent="0" algn="ctr">
              <a:buNone/>
            </a:pPr>
            <a:r>
              <a:rPr lang="en-US" sz="2200" b="1" dirty="0">
                <a:latin typeface="+mj-lt"/>
                <a:ea typeface="+mj-ea"/>
                <a:cs typeface="+mj-cs"/>
              </a:rPr>
              <a:t>Payment </a:t>
            </a:r>
            <a:r>
              <a:rPr lang="en-US" sz="2200" b="1" dirty="0" smtClean="0">
                <a:latin typeface="+mj-lt"/>
                <a:ea typeface="+mj-ea"/>
                <a:cs typeface="+mj-cs"/>
              </a:rPr>
              <a:t>Retry and CVV </a:t>
            </a:r>
            <a:r>
              <a:rPr lang="en-US" sz="2200" b="1" dirty="0" smtClean="0">
                <a:latin typeface="+mj-lt"/>
                <a:ea typeface="+mj-ea"/>
                <a:cs typeface="+mj-cs"/>
              </a:rPr>
              <a:t>C</a:t>
            </a:r>
            <a:r>
              <a:rPr lang="en-US" sz="2200" b="1" dirty="0" smtClean="0">
                <a:latin typeface="+mj-lt"/>
                <a:ea typeface="+mj-ea"/>
                <a:cs typeface="+mj-cs"/>
              </a:rPr>
              <a:t>ode Meanings</a:t>
            </a:r>
            <a:endParaRPr lang="en-US" sz="2200" b="1" dirty="0">
              <a:latin typeface="+mj-lt"/>
              <a:ea typeface="+mj-ea"/>
              <a:cs typeface="+mj-cs"/>
            </a:endParaRPr>
          </a:p>
        </p:txBody>
      </p:sp>
      <p:graphicFrame>
        <p:nvGraphicFramePr>
          <p:cNvPr id="9" name="Table 8"/>
          <p:cNvGraphicFramePr>
            <a:graphicFrameLocks noGrp="1"/>
          </p:cNvGraphicFramePr>
          <p:nvPr>
            <p:extLst>
              <p:ext uri="{D42A27DB-BD31-4B8C-83A1-F6EECF244321}">
                <p14:modId xmlns:p14="http://schemas.microsoft.com/office/powerpoint/2010/main" val="3226448342"/>
              </p:ext>
            </p:extLst>
          </p:nvPr>
        </p:nvGraphicFramePr>
        <p:xfrm>
          <a:off x="661931" y="1054548"/>
          <a:ext cx="3690994" cy="2697480"/>
        </p:xfrm>
        <a:graphic>
          <a:graphicData uri="http://schemas.openxmlformats.org/drawingml/2006/table">
            <a:tbl>
              <a:tblPr firstRow="1" bandRow="1">
                <a:tableStyleId>{21E4AEA4-8DFA-4A89-87EB-49C32662AFE0}</a:tableStyleId>
              </a:tblPr>
              <a:tblGrid>
                <a:gridCol w="1176394"/>
                <a:gridCol w="2514600"/>
              </a:tblGrid>
              <a:tr h="187284">
                <a:tc>
                  <a:txBody>
                    <a:bodyPr/>
                    <a:lstStyle/>
                    <a:p>
                      <a:pPr marL="0" algn="ctr" defTabSz="914400" rtl="0" eaLnBrk="1" latinLnBrk="0" hangingPunct="1"/>
                      <a:r>
                        <a:rPr lang="en-US" sz="1100" b="1" kern="1200" dirty="0" smtClean="0">
                          <a:solidFill>
                            <a:schemeClr val="lt1"/>
                          </a:solidFill>
                          <a:latin typeface="+mn-lt"/>
                          <a:ea typeface="+mn-ea"/>
                          <a:cs typeface="+mn-cs"/>
                        </a:rPr>
                        <a:t>    Code     </a:t>
                      </a:r>
                    </a:p>
                  </a:txBody>
                  <a:tcPr anchor="ctr">
                    <a:solidFill>
                      <a:schemeClr val="tx2">
                        <a:lumMod val="75000"/>
                      </a:schemeClr>
                    </a:solidFill>
                  </a:tcPr>
                </a:tc>
                <a:tc>
                  <a:txBody>
                    <a:bodyPr/>
                    <a:lstStyle/>
                    <a:p>
                      <a:pPr marL="0" algn="ctr" defTabSz="914400" rtl="0" eaLnBrk="1" latinLnBrk="0" hangingPunct="1"/>
                      <a:r>
                        <a:rPr lang="en-US" sz="1100" b="1" kern="1200" dirty="0" smtClean="0">
                          <a:solidFill>
                            <a:schemeClr val="lt1"/>
                          </a:solidFill>
                          <a:latin typeface="+mn-lt"/>
                          <a:ea typeface="+mn-ea"/>
                          <a:cs typeface="+mn-cs"/>
                        </a:rPr>
                        <a:t>Description</a:t>
                      </a:r>
                      <a:endParaRPr lang="en-US" sz="1100" b="1" kern="1200" dirty="0">
                        <a:solidFill>
                          <a:schemeClr val="lt1"/>
                        </a:solidFill>
                        <a:latin typeface="+mn-lt"/>
                        <a:ea typeface="+mn-ea"/>
                        <a:cs typeface="+mn-cs"/>
                      </a:endParaRPr>
                    </a:p>
                  </a:txBody>
                  <a:tcPr anchor="ctr">
                    <a:solidFill>
                      <a:schemeClr val="tx2">
                        <a:lumMod val="75000"/>
                      </a:schemeClr>
                    </a:solidFill>
                  </a:tcPr>
                </a:tc>
              </a:tr>
              <a:tr h="187284">
                <a:tc>
                  <a:txBody>
                    <a:bodyPr/>
                    <a:lstStyle/>
                    <a:p>
                      <a:pPr algn="ctr"/>
                      <a:r>
                        <a:rPr lang="en-US" sz="1000" kern="1200" dirty="0" smtClean="0">
                          <a:solidFill>
                            <a:schemeClr val="dk1"/>
                          </a:solidFill>
                          <a:latin typeface="+mn-lt"/>
                          <a:ea typeface="+mn-ea"/>
                          <a:cs typeface="+mn-cs"/>
                        </a:rPr>
                        <a:t>3DS</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3D Secure</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CVV</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Incorrect CVV</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AVS</a:t>
                      </a:r>
                      <a:endParaRPr lang="en-US" sz="1000" kern="1200" dirty="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AVS Mismatch</a:t>
                      </a:r>
                    </a:p>
                  </a:txBody>
                  <a:tcPr anchor="ctr"/>
                </a:tc>
              </a:tr>
              <a:tr h="187284">
                <a:tc>
                  <a:txBody>
                    <a:bodyPr/>
                    <a:lstStyle/>
                    <a:p>
                      <a:pPr algn="ctr"/>
                      <a:r>
                        <a:rPr lang="en-US" sz="1000" kern="1200" dirty="0" smtClean="0">
                          <a:solidFill>
                            <a:schemeClr val="dk1"/>
                          </a:solidFill>
                          <a:latin typeface="+mn-lt"/>
                          <a:ea typeface="+mn-ea"/>
                          <a:cs typeface="+mn-cs"/>
                        </a:rPr>
                        <a:t>ACV</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Combination of AVS and CVV</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PMT</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New Payment Method</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AMT</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Change Amount</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SME</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System Error</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GEN</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General Retry</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BLZ</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Blaze Decline</a:t>
                      </a:r>
                      <a:endParaRPr lang="en-US" sz="1000" kern="1200" dirty="0">
                        <a:solidFill>
                          <a:schemeClr val="dk1"/>
                        </a:solidFill>
                        <a:latin typeface="+mn-lt"/>
                        <a:ea typeface="+mn-ea"/>
                        <a:cs typeface="+mn-cs"/>
                      </a:endParaRPr>
                    </a:p>
                  </a:txBody>
                  <a:tcPr anchor="ctr"/>
                </a:tc>
              </a:tr>
              <a:tr h="187284">
                <a:tc>
                  <a:txBody>
                    <a:bodyPr/>
                    <a:lstStyle/>
                    <a:p>
                      <a:pPr algn="ctr"/>
                      <a:r>
                        <a:rPr lang="en-US" sz="1000" kern="1200" dirty="0" smtClean="0">
                          <a:solidFill>
                            <a:schemeClr val="dk1"/>
                          </a:solidFill>
                          <a:latin typeface="+mn-lt"/>
                          <a:ea typeface="+mn-ea"/>
                          <a:cs typeface="+mn-cs"/>
                        </a:rPr>
                        <a:t>BNK</a:t>
                      </a:r>
                      <a:endParaRPr lang="en-US" sz="1000" kern="1200" dirty="0">
                        <a:solidFill>
                          <a:schemeClr val="dk1"/>
                        </a:solidFill>
                        <a:latin typeface="+mn-lt"/>
                        <a:ea typeface="+mn-ea"/>
                        <a:cs typeface="+mn-cs"/>
                      </a:endParaRPr>
                    </a:p>
                  </a:txBody>
                  <a:tcPr anchor="ctr"/>
                </a:tc>
                <a:tc>
                  <a:txBody>
                    <a:bodyPr/>
                    <a:lstStyle/>
                    <a:p>
                      <a:pPr algn="l"/>
                      <a:r>
                        <a:rPr lang="en-US" sz="1000" kern="1200" dirty="0" smtClean="0">
                          <a:solidFill>
                            <a:schemeClr val="dk1"/>
                          </a:solidFill>
                          <a:latin typeface="+mn-lt"/>
                          <a:ea typeface="+mn-ea"/>
                          <a:cs typeface="+mn-cs"/>
                        </a:rPr>
                        <a:t>Bank Decline</a:t>
                      </a:r>
                      <a:endParaRPr lang="en-US" sz="1000" kern="1200" dirty="0">
                        <a:solidFill>
                          <a:schemeClr val="dk1"/>
                        </a:solidFill>
                        <a:latin typeface="+mn-lt"/>
                        <a:ea typeface="+mn-ea"/>
                        <a:cs typeface="+mn-cs"/>
                      </a:endParaRPr>
                    </a:p>
                  </a:txBody>
                  <a:tcPr anchor="ctr"/>
                </a:tc>
              </a:tr>
            </a:tbl>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024" y="2601642"/>
            <a:ext cx="4124325" cy="1240650"/>
          </a:xfrm>
          <a:prstGeom prst="rect">
            <a:avLst/>
          </a:prstGeom>
        </p:spPr>
      </p:pic>
    </p:spTree>
    <p:extLst>
      <p:ext uri="{BB962C8B-B14F-4D97-AF65-F5344CB8AC3E}">
        <p14:creationId xmlns:p14="http://schemas.microsoft.com/office/powerpoint/2010/main" val="300600880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600" y="152400"/>
            <a:ext cx="8583549" cy="447675"/>
          </a:xfrm>
        </p:spPr>
        <p:txBody>
          <a:bodyPr/>
          <a:lstStyle/>
          <a:p>
            <a:r>
              <a:rPr lang="en-US" dirty="0" smtClean="0"/>
              <a:t>AVS </a:t>
            </a:r>
            <a:r>
              <a:rPr lang="en-US" dirty="0" smtClean="0"/>
              <a:t>R</a:t>
            </a:r>
            <a:r>
              <a:rPr lang="en-US" dirty="0" smtClean="0"/>
              <a:t>esponse Codes (1)</a:t>
            </a:r>
            <a:endParaRPr lang="en-US" dirty="0"/>
          </a:p>
        </p:txBody>
      </p:sp>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6824633"/>
              </p:ext>
            </p:extLst>
          </p:nvPr>
        </p:nvGraphicFramePr>
        <p:xfrm>
          <a:off x="76200" y="942973"/>
          <a:ext cx="9001125" cy="5857881"/>
        </p:xfrm>
        <a:graphic>
          <a:graphicData uri="http://schemas.openxmlformats.org/drawingml/2006/table">
            <a:tbl>
              <a:tblPr firstRow="1" bandRow="1">
                <a:tableStyleId>{21E4AEA4-8DFA-4A89-87EB-49C32662AFE0}</a:tableStyleId>
              </a:tblPr>
              <a:tblGrid>
                <a:gridCol w="567463"/>
                <a:gridCol w="2719906"/>
                <a:gridCol w="1956765"/>
                <a:gridCol w="1320817"/>
                <a:gridCol w="2436174"/>
              </a:tblGrid>
              <a:tr h="272832">
                <a:tc>
                  <a:txBody>
                    <a:bodyPr/>
                    <a:lstStyle/>
                    <a:p>
                      <a:pPr algn="ctr"/>
                      <a:r>
                        <a:rPr lang="en-US" sz="1100" dirty="0" smtClean="0"/>
                        <a:t>Code</a:t>
                      </a:r>
                      <a:endParaRPr lang="en-US" sz="1100" dirty="0"/>
                    </a:p>
                  </a:txBody>
                  <a:tcPr anchor="ctr">
                    <a:solidFill>
                      <a:schemeClr val="tx2">
                        <a:lumMod val="75000"/>
                      </a:schemeClr>
                    </a:solidFill>
                  </a:tcPr>
                </a:tc>
                <a:tc>
                  <a:txBody>
                    <a:bodyPr/>
                    <a:lstStyle/>
                    <a:p>
                      <a:pPr algn="ctr"/>
                      <a:r>
                        <a:rPr lang="en-US" sz="1100" dirty="0" smtClean="0"/>
                        <a:t>VISA</a:t>
                      </a:r>
                      <a:endParaRPr lang="en-US" sz="1100" dirty="0"/>
                    </a:p>
                  </a:txBody>
                  <a:tcPr anchor="ctr">
                    <a:solidFill>
                      <a:schemeClr val="tx2">
                        <a:lumMod val="75000"/>
                      </a:schemeClr>
                    </a:solidFill>
                  </a:tcPr>
                </a:tc>
                <a:tc>
                  <a:txBody>
                    <a:bodyPr/>
                    <a:lstStyle/>
                    <a:p>
                      <a:pPr algn="ctr"/>
                      <a:r>
                        <a:rPr lang="en-US" sz="1100" dirty="0" smtClean="0"/>
                        <a:t>MasterCard</a:t>
                      </a:r>
                      <a:endParaRPr lang="en-US" sz="1100" dirty="0"/>
                    </a:p>
                  </a:txBody>
                  <a:tcPr anchor="ctr">
                    <a:solidFill>
                      <a:schemeClr val="tx2">
                        <a:lumMod val="75000"/>
                      </a:schemeClr>
                    </a:solidFill>
                  </a:tcPr>
                </a:tc>
                <a:tc>
                  <a:txBody>
                    <a:bodyPr/>
                    <a:lstStyle/>
                    <a:p>
                      <a:pPr algn="ctr"/>
                      <a:r>
                        <a:rPr lang="en-US" sz="1100" dirty="0" smtClean="0"/>
                        <a:t>Discover</a:t>
                      </a:r>
                      <a:endParaRPr lang="en-US" sz="1100" dirty="0"/>
                    </a:p>
                  </a:txBody>
                  <a:tcPr anchor="ctr">
                    <a:solidFill>
                      <a:schemeClr val="tx2">
                        <a:lumMod val="75000"/>
                      </a:schemeClr>
                    </a:solidFill>
                  </a:tcPr>
                </a:tc>
                <a:tc>
                  <a:txBody>
                    <a:bodyPr/>
                    <a:lstStyle/>
                    <a:p>
                      <a:pPr algn="ctr"/>
                      <a:r>
                        <a:rPr lang="en-US" sz="1100" dirty="0" smtClean="0"/>
                        <a:t>American Express</a:t>
                      </a:r>
                      <a:endParaRPr lang="en-US" sz="1100" dirty="0"/>
                    </a:p>
                  </a:txBody>
                  <a:tcPr anchor="ctr">
                    <a:solidFill>
                      <a:schemeClr val="tx2">
                        <a:lumMod val="75000"/>
                      </a:schemeClr>
                    </a:solidFill>
                  </a:tcPr>
                </a:tc>
              </a:tr>
              <a:tr h="577763">
                <a:tc>
                  <a:txBody>
                    <a:bodyPr/>
                    <a:lstStyle/>
                    <a:p>
                      <a:pPr algn="ctr"/>
                      <a:r>
                        <a:rPr lang="en-US" sz="1000" b="1" dirty="0" smtClean="0"/>
                        <a:t>A</a:t>
                      </a:r>
                      <a:endParaRPr lang="en-US" sz="1000" b="1" dirty="0"/>
                    </a:p>
                  </a:txBody>
                  <a:tcPr anchor="ctr"/>
                </a:tc>
                <a:tc>
                  <a:txBody>
                    <a:bodyPr/>
                    <a:lstStyle/>
                    <a:p>
                      <a:r>
                        <a:rPr lang="en-US" sz="1000" dirty="0" smtClean="0"/>
                        <a:t>Street address matches,</a:t>
                      </a:r>
                    </a:p>
                    <a:p>
                      <a:r>
                        <a:rPr lang="en-US" sz="1000" dirty="0" smtClean="0"/>
                        <a:t>5-digit and 9 digit</a:t>
                      </a:r>
                      <a:r>
                        <a:rPr lang="en-US" sz="1000" baseline="0" dirty="0" smtClean="0"/>
                        <a:t> postal code do not match</a:t>
                      </a:r>
                      <a:endParaRPr lang="en-US" sz="1000" dirty="0"/>
                    </a:p>
                  </a:txBody>
                  <a:tcPr anchor="ctr"/>
                </a:tc>
                <a:tc>
                  <a:txBody>
                    <a:bodyPr/>
                    <a:lstStyle/>
                    <a:p>
                      <a:r>
                        <a:rPr lang="en-US" sz="1000" dirty="0" smtClean="0"/>
                        <a:t>Street address matches, but 5-digit and 9-digit postal code do not </a:t>
                      </a:r>
                      <a:r>
                        <a:rPr lang="en-US" sz="1000" dirty="0" smtClean="0"/>
                        <a:t>match</a:t>
                      </a:r>
                      <a:endParaRPr lang="en-US" sz="1000" dirty="0"/>
                    </a:p>
                  </a:txBody>
                  <a:tcPr anchor="ctr"/>
                </a:tc>
                <a:tc>
                  <a:txBody>
                    <a:bodyPr/>
                    <a:lstStyle/>
                    <a:p>
                      <a:r>
                        <a:rPr lang="en-US" sz="1000" dirty="0" smtClean="0"/>
                        <a:t>Address &amp; 5-digit ZIP match</a:t>
                      </a:r>
                      <a:endParaRPr lang="en-US" sz="1000" dirty="0"/>
                    </a:p>
                  </a:txBody>
                  <a:tcPr anchor="ctr"/>
                </a:tc>
                <a:tc>
                  <a:txBody>
                    <a:bodyPr/>
                    <a:lstStyle/>
                    <a:p>
                      <a:r>
                        <a:rPr lang="en-US" sz="1000" dirty="0" smtClean="0"/>
                        <a:t>Address only matches</a:t>
                      </a:r>
                      <a:endParaRPr lang="en-US" sz="1000" dirty="0"/>
                    </a:p>
                  </a:txBody>
                  <a:tcPr anchor="ctr"/>
                </a:tc>
              </a:tr>
              <a:tr h="417274">
                <a:tc>
                  <a:txBody>
                    <a:bodyPr/>
                    <a:lstStyle/>
                    <a:p>
                      <a:pPr algn="ctr"/>
                      <a:r>
                        <a:rPr lang="en-US" sz="1000" b="1" dirty="0" smtClean="0"/>
                        <a:t>B</a:t>
                      </a:r>
                      <a:endParaRPr lang="en-US" sz="1000" b="1" dirty="0"/>
                    </a:p>
                  </a:txBody>
                  <a:tcPr anchor="ctr"/>
                </a:tc>
                <a:tc>
                  <a:txBody>
                    <a:bodyPr/>
                    <a:lstStyle/>
                    <a:p>
                      <a:r>
                        <a:rPr lang="en-US" sz="1000" dirty="0" smtClean="0"/>
                        <a:t>Street address matches,</a:t>
                      </a:r>
                      <a:r>
                        <a:rPr lang="en-US" sz="1000" baseline="0" dirty="0" smtClean="0"/>
                        <a:t> </a:t>
                      </a:r>
                      <a:r>
                        <a:rPr lang="en-US" sz="1000" dirty="0" smtClean="0"/>
                        <a:t>but postal code not </a:t>
                      </a:r>
                      <a:r>
                        <a:rPr lang="en-US" sz="1000" dirty="0" smtClean="0"/>
                        <a:t>verified</a:t>
                      </a:r>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r>
              <a:tr h="417274">
                <a:tc>
                  <a:txBody>
                    <a:bodyPr/>
                    <a:lstStyle/>
                    <a:p>
                      <a:pPr algn="ctr"/>
                      <a:r>
                        <a:rPr lang="en-US" sz="1000" b="1" dirty="0" smtClean="0"/>
                        <a:t>C</a:t>
                      </a:r>
                      <a:endParaRPr lang="en-US" sz="1000" b="1" dirty="0"/>
                    </a:p>
                  </a:txBody>
                  <a:tcPr anchor="ctr"/>
                </a:tc>
                <a:tc>
                  <a:txBody>
                    <a:bodyPr/>
                    <a:lstStyle/>
                    <a:p>
                      <a:r>
                        <a:rPr lang="en-US" sz="1000" dirty="0" smtClean="0"/>
                        <a:t>Street address and postal code do not </a:t>
                      </a:r>
                      <a:r>
                        <a:rPr lang="en-US" sz="1000" dirty="0" smtClean="0"/>
                        <a:t>match</a:t>
                      </a:r>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r>
              <a:tr h="417274">
                <a:tc>
                  <a:txBody>
                    <a:bodyPr/>
                    <a:lstStyle/>
                    <a:p>
                      <a:pPr algn="ctr"/>
                      <a:r>
                        <a:rPr lang="en-US" sz="1000" b="1" dirty="0" smtClean="0"/>
                        <a:t>D</a:t>
                      </a:r>
                      <a:endParaRPr lang="en-US" sz="100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Street address and postal code </a:t>
                      </a:r>
                      <a:r>
                        <a:rPr lang="en-US" sz="1000" dirty="0" smtClean="0"/>
                        <a:t>match, code </a:t>
                      </a:r>
                      <a:r>
                        <a:rPr lang="en-US" sz="1000" dirty="0" smtClean="0"/>
                        <a:t>"M" is </a:t>
                      </a:r>
                      <a:r>
                        <a:rPr lang="en-US" sz="1000" dirty="0" smtClean="0"/>
                        <a:t>equivalent (International </a:t>
                      </a:r>
                      <a:r>
                        <a:rPr lang="en-US" sz="1000" dirty="0" smtClean="0"/>
                        <a:t>only)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nchor="ctr"/>
                </a:tc>
              </a:tr>
              <a:tr h="417274">
                <a:tc>
                  <a:txBody>
                    <a:bodyPr/>
                    <a:lstStyle/>
                    <a:p>
                      <a:pPr algn="ctr"/>
                      <a:r>
                        <a:rPr lang="en-US" sz="1000" b="1" dirty="0" smtClean="0"/>
                        <a:t>E</a:t>
                      </a:r>
                      <a:endParaRPr lang="en-US" sz="1000" b="1" dirty="0"/>
                    </a:p>
                  </a:txBody>
                  <a:tcPr anchor="ctr"/>
                </a:tc>
                <a:tc>
                  <a:txBody>
                    <a:bodyPr/>
                    <a:lstStyle/>
                    <a:p>
                      <a:r>
                        <a:rPr lang="en-US" sz="1000" dirty="0" smtClean="0"/>
                        <a:t>AVS data is invalid or AVS is not allowed for this card </a:t>
                      </a:r>
                      <a:r>
                        <a:rPr lang="en-US" sz="1000" dirty="0" smtClean="0"/>
                        <a:t>type</a:t>
                      </a:r>
                      <a:endParaRPr lang="en-US" sz="1000" dirty="0"/>
                    </a:p>
                  </a:txBody>
                  <a:tcPr anchor="ctr"/>
                </a:tc>
                <a:tc>
                  <a:txBody>
                    <a:bodyPr/>
                    <a:lstStyle/>
                    <a:p>
                      <a:r>
                        <a:rPr lang="en-US" sz="1000" dirty="0" smtClean="0"/>
                        <a:t>AVS data is invalid or AVS is not allowed for this card </a:t>
                      </a:r>
                      <a:r>
                        <a:rPr lang="en-US" sz="1000" dirty="0" smtClean="0"/>
                        <a:t>type</a:t>
                      </a:r>
                      <a:endParaRPr lang="en-US" sz="1000" dirty="0"/>
                    </a:p>
                  </a:txBody>
                  <a:tcPr anchor="ctr"/>
                </a:tc>
                <a:tc>
                  <a:txBody>
                    <a:bodyPr/>
                    <a:lstStyle/>
                    <a:p>
                      <a:endParaRPr lang="en-US" sz="1000" dirty="0"/>
                    </a:p>
                  </a:txBody>
                  <a:tcPr anchor="ctr"/>
                </a:tc>
                <a:tc>
                  <a:txBody>
                    <a:bodyPr/>
                    <a:lstStyle/>
                    <a:p>
                      <a:endParaRPr lang="en-US" sz="1000" dirty="0"/>
                    </a:p>
                  </a:txBody>
                  <a:tcPr anchor="ctr"/>
                </a:tc>
              </a:tr>
              <a:tr h="417274">
                <a:tc>
                  <a:txBody>
                    <a:bodyPr/>
                    <a:lstStyle/>
                    <a:p>
                      <a:pPr algn="ctr"/>
                      <a:r>
                        <a:rPr lang="en-US" sz="1000" b="1" dirty="0" smtClean="0"/>
                        <a:t>F</a:t>
                      </a:r>
                      <a:endParaRPr lang="en-US" sz="1000" b="1" dirty="0"/>
                    </a:p>
                  </a:txBody>
                  <a:tcPr anchor="ctr"/>
                </a:tc>
                <a:tc>
                  <a:txBody>
                    <a:bodyPr/>
                    <a:lstStyle/>
                    <a:p>
                      <a:r>
                        <a:rPr lang="en-US" sz="1000" dirty="0" smtClean="0"/>
                        <a:t>Address &amp; ZIP match (UK only)</a:t>
                      </a:r>
                      <a:endParaRPr lang="en-US" sz="1000" dirty="0"/>
                    </a:p>
                  </a:txBody>
                  <a:tcPr anchor="ctr"/>
                </a:tc>
                <a:tc>
                  <a:txBody>
                    <a:bodyPr/>
                    <a:lstStyle/>
                    <a:p>
                      <a:r>
                        <a:rPr lang="en-US" sz="1000" dirty="0" smtClean="0"/>
                        <a:t>Address &amp; ZIP match (UK only)</a:t>
                      </a:r>
                      <a:endParaRPr lang="en-US" sz="1000" dirty="0"/>
                    </a:p>
                  </a:txBody>
                  <a:tcPr anchor="ctr"/>
                </a:tc>
                <a:tc>
                  <a:txBody>
                    <a:bodyPr/>
                    <a:lstStyle/>
                    <a:p>
                      <a:endParaRPr lang="en-US" sz="1000" dirty="0"/>
                    </a:p>
                  </a:txBody>
                  <a:tcPr anchor="ctr"/>
                </a:tc>
                <a:tc>
                  <a:txBody>
                    <a:bodyPr/>
                    <a:lstStyle/>
                    <a:p>
                      <a:r>
                        <a:rPr lang="en-US" sz="1000" dirty="0" smtClean="0"/>
                        <a:t>Card member's name does not match, but billing postal code </a:t>
                      </a:r>
                      <a:r>
                        <a:rPr lang="en-US" sz="1000" dirty="0" smtClean="0"/>
                        <a:t>matches</a:t>
                      </a:r>
                      <a:endParaRPr lang="en-US" sz="1000" dirty="0"/>
                    </a:p>
                  </a:txBody>
                  <a:tcPr anchor="ctr"/>
                </a:tc>
              </a:tr>
              <a:tr h="417274">
                <a:tc>
                  <a:txBody>
                    <a:bodyPr/>
                    <a:lstStyle/>
                    <a:p>
                      <a:pPr algn="ctr"/>
                      <a:r>
                        <a:rPr lang="en-US" sz="1000" b="1" dirty="0" smtClean="0"/>
                        <a:t>G</a:t>
                      </a:r>
                      <a:endParaRPr lang="en-US" sz="1000" b="1" dirty="0"/>
                    </a:p>
                  </a:txBody>
                  <a:tcPr anchor="ctr"/>
                </a:tc>
                <a:tc>
                  <a:txBody>
                    <a:bodyPr/>
                    <a:lstStyle/>
                    <a:p>
                      <a:r>
                        <a:rPr lang="en-US" sz="1000" dirty="0" smtClean="0"/>
                        <a:t>Non-U.S. issuing bank does not support </a:t>
                      </a:r>
                      <a:r>
                        <a:rPr lang="en-US" sz="1000" dirty="0" smtClean="0"/>
                        <a:t>AVS </a:t>
                      </a:r>
                      <a:r>
                        <a:rPr lang="en-US" sz="1000" dirty="0" smtClean="0"/>
                        <a:t>(International only)</a:t>
                      </a:r>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r>
              <a:tr h="417274">
                <a:tc>
                  <a:txBody>
                    <a:bodyPr/>
                    <a:lstStyle/>
                    <a:p>
                      <a:pPr algn="ctr"/>
                      <a:r>
                        <a:rPr lang="en-US" sz="1000" b="1" dirty="0" smtClean="0"/>
                        <a:t>H</a:t>
                      </a:r>
                      <a:endParaRPr lang="en-US" sz="1000" b="1"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r>
                        <a:rPr lang="en-US" sz="1000" dirty="0" smtClean="0"/>
                        <a:t>Card member's name does not </a:t>
                      </a:r>
                      <a:r>
                        <a:rPr lang="en-US" sz="1000" dirty="0" smtClean="0"/>
                        <a:t>match,</a:t>
                      </a:r>
                      <a:r>
                        <a:rPr lang="en-US" sz="1000" baseline="0" dirty="0" smtClean="0"/>
                        <a:t> </a:t>
                      </a:r>
                      <a:r>
                        <a:rPr lang="en-US" sz="1000" dirty="0" smtClean="0"/>
                        <a:t>Street </a:t>
                      </a:r>
                      <a:r>
                        <a:rPr lang="en-US" sz="1000" dirty="0" smtClean="0"/>
                        <a:t>address and postal code </a:t>
                      </a:r>
                      <a:r>
                        <a:rPr lang="en-US" sz="1000" dirty="0" smtClean="0"/>
                        <a:t>match</a:t>
                      </a:r>
                      <a:endParaRPr lang="en-US" sz="1000" dirty="0"/>
                    </a:p>
                  </a:txBody>
                  <a:tcPr anchor="ctr"/>
                </a:tc>
              </a:tr>
              <a:tr h="256783">
                <a:tc>
                  <a:txBody>
                    <a:bodyPr/>
                    <a:lstStyle/>
                    <a:p>
                      <a:pPr algn="ctr"/>
                      <a:r>
                        <a:rPr lang="en-US" sz="1000" b="1" dirty="0" smtClean="0"/>
                        <a:t>I</a:t>
                      </a:r>
                      <a:endParaRPr lang="en-US" sz="1000" b="1" dirty="0"/>
                    </a:p>
                  </a:txBody>
                  <a:tcPr anchor="ctr"/>
                </a:tc>
                <a:tc>
                  <a:txBody>
                    <a:bodyPr/>
                    <a:lstStyle/>
                    <a:p>
                      <a:r>
                        <a:rPr lang="en-US" sz="1000" dirty="0" smtClean="0"/>
                        <a:t>Address not </a:t>
                      </a:r>
                      <a:r>
                        <a:rPr lang="en-US" sz="1000" dirty="0" smtClean="0"/>
                        <a:t>verified (International </a:t>
                      </a:r>
                      <a:r>
                        <a:rPr lang="en-US" sz="1000" dirty="0" smtClean="0"/>
                        <a:t>only)</a:t>
                      </a:r>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r>
              <a:tr h="417274">
                <a:tc>
                  <a:txBody>
                    <a:bodyPr/>
                    <a:lstStyle/>
                    <a:p>
                      <a:pPr algn="ctr"/>
                      <a:r>
                        <a:rPr lang="en-US" sz="1000" b="1" dirty="0" smtClean="0"/>
                        <a:t>J</a:t>
                      </a:r>
                      <a:endParaRPr lang="en-US" sz="1000" b="1"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r>
                        <a:rPr lang="en-US" sz="1000" dirty="0" smtClean="0"/>
                        <a:t>Card member's name, billing address, and postal code </a:t>
                      </a:r>
                      <a:r>
                        <a:rPr lang="en-US" sz="1000" dirty="0" smtClean="0"/>
                        <a:t>match</a:t>
                      </a:r>
                      <a:endParaRPr lang="en-US" sz="1000" dirty="0"/>
                    </a:p>
                  </a:txBody>
                  <a:tcPr anchor="ctr"/>
                </a:tc>
              </a:tr>
              <a:tr h="577763">
                <a:tc>
                  <a:txBody>
                    <a:bodyPr/>
                    <a:lstStyle/>
                    <a:p>
                      <a:pPr algn="ctr"/>
                      <a:r>
                        <a:rPr lang="en-US" sz="1000" b="1" dirty="0" smtClean="0"/>
                        <a:t>K</a:t>
                      </a:r>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r>
                        <a:rPr lang="en-US" sz="1000" dirty="0" smtClean="0"/>
                        <a:t>Card member's name and billing postal code match, but billing address does not </a:t>
                      </a:r>
                      <a:r>
                        <a:rPr lang="en-US" sz="1000" dirty="0" smtClean="0"/>
                        <a:t>match</a:t>
                      </a:r>
                      <a:endParaRPr lang="en-US" sz="1000" dirty="0"/>
                    </a:p>
                  </a:txBody>
                  <a:tcPr anchor="ctr"/>
                </a:tc>
              </a:tr>
              <a:tr h="417274">
                <a:tc>
                  <a:txBody>
                    <a:bodyPr/>
                    <a:lstStyle/>
                    <a:p>
                      <a:pPr algn="ctr"/>
                      <a:r>
                        <a:rPr lang="en-US" sz="1000" b="1" dirty="0" smtClean="0"/>
                        <a:t>M</a:t>
                      </a:r>
                      <a:endParaRPr lang="en-US" sz="1000" b="1" dirty="0"/>
                    </a:p>
                  </a:txBody>
                  <a:tcPr anchor="ctr"/>
                </a:tc>
                <a:tc>
                  <a:txBody>
                    <a:bodyPr/>
                    <a:lstStyle/>
                    <a:p>
                      <a:r>
                        <a:rPr lang="en-US" sz="1000" dirty="0" smtClean="0"/>
                        <a:t>Street address and postal code </a:t>
                      </a:r>
                      <a:r>
                        <a:rPr lang="en-US" sz="1000" dirty="0" smtClean="0"/>
                        <a:t>match,</a:t>
                      </a:r>
                      <a:r>
                        <a:rPr lang="en-US" sz="1000" baseline="0" dirty="0" smtClean="0"/>
                        <a:t> </a:t>
                      </a:r>
                      <a:r>
                        <a:rPr lang="en-US" sz="1000" dirty="0" smtClean="0"/>
                        <a:t>Code </a:t>
                      </a:r>
                      <a:r>
                        <a:rPr lang="en-US" sz="1000" dirty="0" smtClean="0"/>
                        <a:t>"D" is </a:t>
                      </a:r>
                      <a:r>
                        <a:rPr lang="en-US" sz="1000" dirty="0" smtClean="0"/>
                        <a:t>equivalent </a:t>
                      </a:r>
                      <a:r>
                        <a:rPr lang="en-US" sz="1000" dirty="0" smtClean="0"/>
                        <a:t>(International only)</a:t>
                      </a:r>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r>
              <a:tr h="417274">
                <a:tc>
                  <a:txBody>
                    <a:bodyPr/>
                    <a:lstStyle/>
                    <a:p>
                      <a:pPr algn="ctr"/>
                      <a:r>
                        <a:rPr lang="en-US" sz="1000" b="1" dirty="0" smtClean="0"/>
                        <a:t>N</a:t>
                      </a:r>
                      <a:endParaRPr lang="en-US" sz="100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Street address and postal code do not </a:t>
                      </a:r>
                      <a:r>
                        <a:rPr lang="en-US" sz="1000" b="1" dirty="0" smtClean="0"/>
                        <a:t>match</a:t>
                      </a:r>
                      <a:endParaRPr lang="en-US" sz="1000" b="1"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Street address and postal code do not </a:t>
                      </a:r>
                      <a:r>
                        <a:rPr lang="en-US" sz="1000" b="1" dirty="0" smtClean="0"/>
                        <a:t>match</a:t>
                      </a:r>
                      <a:endParaRPr lang="en-US" sz="1000" b="1"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Neither ZIP nor address match</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t>Neither ZIP nor address match</a:t>
                      </a:r>
                    </a:p>
                  </a:txBody>
                  <a:tcPr anchor="ctr"/>
                </a:tc>
              </a:tr>
            </a:tbl>
          </a:graphicData>
        </a:graphic>
      </p:graphicFrame>
    </p:spTree>
    <p:extLst>
      <p:ext uri="{BB962C8B-B14F-4D97-AF65-F5344CB8AC3E}">
        <p14:creationId xmlns:p14="http://schemas.microsoft.com/office/powerpoint/2010/main" val="252002174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DD6D610-7F9A-42AE-B7D9-5A5C27787E78}" type="slidenum">
              <a:rPr lang="en-US" smtClean="0"/>
              <a:pPr>
                <a:defRPr/>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94762438"/>
              </p:ext>
            </p:extLst>
          </p:nvPr>
        </p:nvGraphicFramePr>
        <p:xfrm>
          <a:off x="47625" y="942974"/>
          <a:ext cx="9048749" cy="5857878"/>
        </p:xfrm>
        <a:graphic>
          <a:graphicData uri="http://schemas.openxmlformats.org/drawingml/2006/table">
            <a:tbl>
              <a:tblPr firstRow="1" bandRow="1">
                <a:tableStyleId>{21E4AEA4-8DFA-4A89-87EB-49C32662AFE0}</a:tableStyleId>
              </a:tblPr>
              <a:tblGrid>
                <a:gridCol w="594990"/>
                <a:gridCol w="2071071"/>
                <a:gridCol w="2418285"/>
                <a:gridCol w="1357808"/>
                <a:gridCol w="2606595"/>
              </a:tblGrid>
              <a:tr h="262754">
                <a:tc>
                  <a:txBody>
                    <a:bodyPr/>
                    <a:lstStyle/>
                    <a:p>
                      <a:pPr algn="ctr"/>
                      <a:r>
                        <a:rPr lang="en-US" sz="1100" dirty="0" smtClean="0"/>
                        <a:t>Code</a:t>
                      </a:r>
                      <a:endParaRPr lang="en-US" sz="1100" dirty="0"/>
                    </a:p>
                  </a:txBody>
                  <a:tcPr anchor="ctr">
                    <a:solidFill>
                      <a:schemeClr val="tx2">
                        <a:lumMod val="75000"/>
                      </a:schemeClr>
                    </a:solidFill>
                  </a:tcPr>
                </a:tc>
                <a:tc>
                  <a:txBody>
                    <a:bodyPr/>
                    <a:lstStyle/>
                    <a:p>
                      <a:pPr algn="ctr"/>
                      <a:r>
                        <a:rPr lang="en-US" sz="1100" dirty="0" smtClean="0"/>
                        <a:t>VISA</a:t>
                      </a:r>
                      <a:endParaRPr lang="en-US" sz="1100" dirty="0"/>
                    </a:p>
                  </a:txBody>
                  <a:tcPr anchor="ctr">
                    <a:solidFill>
                      <a:schemeClr val="tx2">
                        <a:lumMod val="75000"/>
                      </a:schemeClr>
                    </a:solidFill>
                  </a:tcPr>
                </a:tc>
                <a:tc>
                  <a:txBody>
                    <a:bodyPr/>
                    <a:lstStyle/>
                    <a:p>
                      <a:pPr algn="ctr"/>
                      <a:r>
                        <a:rPr lang="en-US" sz="1100" dirty="0" smtClean="0"/>
                        <a:t>MasterCard</a:t>
                      </a:r>
                      <a:endParaRPr lang="en-US" sz="1100" dirty="0"/>
                    </a:p>
                  </a:txBody>
                  <a:tcPr anchor="ctr">
                    <a:solidFill>
                      <a:schemeClr val="tx2">
                        <a:lumMod val="75000"/>
                      </a:schemeClr>
                    </a:solidFill>
                  </a:tcPr>
                </a:tc>
                <a:tc>
                  <a:txBody>
                    <a:bodyPr/>
                    <a:lstStyle/>
                    <a:p>
                      <a:pPr algn="ctr"/>
                      <a:r>
                        <a:rPr lang="en-US" sz="1100" dirty="0" smtClean="0"/>
                        <a:t>Discover</a:t>
                      </a:r>
                      <a:endParaRPr lang="en-US" sz="1100" dirty="0"/>
                    </a:p>
                  </a:txBody>
                  <a:tcPr anchor="ctr">
                    <a:solidFill>
                      <a:schemeClr val="tx2">
                        <a:lumMod val="75000"/>
                      </a:schemeClr>
                    </a:solidFill>
                  </a:tcPr>
                </a:tc>
                <a:tc>
                  <a:txBody>
                    <a:bodyPr/>
                    <a:lstStyle/>
                    <a:p>
                      <a:pPr algn="ctr"/>
                      <a:r>
                        <a:rPr lang="en-US" sz="1100" dirty="0" smtClean="0"/>
                        <a:t>American Express</a:t>
                      </a:r>
                      <a:endParaRPr lang="en-US" sz="1100" dirty="0"/>
                    </a:p>
                  </a:txBody>
                  <a:tcPr anchor="ctr">
                    <a:solidFill>
                      <a:schemeClr val="tx2">
                        <a:lumMod val="75000"/>
                      </a:schemeClr>
                    </a:solidFill>
                  </a:tcPr>
                </a:tc>
              </a:tr>
              <a:tr h="556421">
                <a:tc>
                  <a:txBody>
                    <a:bodyPr/>
                    <a:lstStyle/>
                    <a:p>
                      <a:pPr algn="ctr"/>
                      <a:r>
                        <a:rPr lang="en-US" sz="1000" b="1" dirty="0" smtClean="0"/>
                        <a:t>O</a:t>
                      </a:r>
                      <a:endParaRPr lang="en-US" sz="1000" b="1"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r>
                        <a:rPr lang="en-US" sz="1000" dirty="0" smtClean="0"/>
                        <a:t>Card member's name and billing address match, but billing postal code does not </a:t>
                      </a:r>
                      <a:r>
                        <a:rPr lang="en-US" sz="1000" dirty="0" smtClean="0"/>
                        <a:t>match</a:t>
                      </a:r>
                      <a:endParaRPr lang="en-US" sz="1000" dirty="0"/>
                    </a:p>
                  </a:txBody>
                  <a:tcPr anchor="ctr"/>
                </a:tc>
              </a:tr>
              <a:tr h="401860">
                <a:tc>
                  <a:txBody>
                    <a:bodyPr/>
                    <a:lstStyle/>
                    <a:p>
                      <a:pPr algn="ctr"/>
                      <a:r>
                        <a:rPr lang="en-US" sz="1000" b="1" dirty="0" smtClean="0"/>
                        <a:t>P</a:t>
                      </a:r>
                      <a:endParaRPr lang="en-US" sz="1000" b="1" dirty="0"/>
                    </a:p>
                  </a:txBody>
                  <a:tcPr anchor="ctr"/>
                </a:tc>
                <a:tc>
                  <a:txBody>
                    <a:bodyPr/>
                    <a:lstStyle/>
                    <a:p>
                      <a:r>
                        <a:rPr lang="en-US" sz="1000" dirty="0" smtClean="0"/>
                        <a:t>Postal code matches</a:t>
                      </a:r>
                      <a:br>
                        <a:rPr lang="en-US" sz="1000" dirty="0" smtClean="0"/>
                      </a:br>
                      <a:r>
                        <a:rPr lang="en-US" sz="1000" dirty="0" smtClean="0"/>
                        <a:t>street address not </a:t>
                      </a:r>
                      <a:r>
                        <a:rPr lang="en-US" sz="1000" dirty="0" smtClean="0"/>
                        <a:t>verified</a:t>
                      </a:r>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r>
              <a:tr h="401860">
                <a:tc>
                  <a:txBody>
                    <a:bodyPr/>
                    <a:lstStyle/>
                    <a:p>
                      <a:pPr algn="ctr"/>
                      <a:r>
                        <a:rPr lang="en-US" sz="1000" b="1" dirty="0" smtClean="0"/>
                        <a:t>Q</a:t>
                      </a:r>
                      <a:endParaRPr lang="en-US" sz="1000" b="1"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r>
                        <a:rPr lang="en-US" sz="1000" dirty="0" smtClean="0"/>
                        <a:t>Card member's name, billing address, and postal code </a:t>
                      </a:r>
                      <a:r>
                        <a:rPr lang="en-US" sz="1000" dirty="0" smtClean="0"/>
                        <a:t>match</a:t>
                      </a:r>
                      <a:endParaRPr lang="en-US" sz="1000" dirty="0"/>
                    </a:p>
                  </a:txBody>
                  <a:tcPr anchor="ctr"/>
                </a:tc>
              </a:tr>
              <a:tr h="247298">
                <a:tc>
                  <a:txBody>
                    <a:bodyPr/>
                    <a:lstStyle/>
                    <a:p>
                      <a:pPr algn="ctr"/>
                      <a:r>
                        <a:rPr lang="en-US" sz="1000" b="1" dirty="0" smtClean="0"/>
                        <a:t>R</a:t>
                      </a:r>
                      <a:endParaRPr lang="en-US" sz="1000" b="1" dirty="0"/>
                    </a:p>
                  </a:txBody>
                  <a:tcPr anchor="ctr"/>
                </a:tc>
                <a:tc>
                  <a:txBody>
                    <a:bodyPr/>
                    <a:lstStyle/>
                    <a:p>
                      <a:r>
                        <a:rPr lang="en-US" sz="1000" dirty="0" smtClean="0"/>
                        <a:t>System</a:t>
                      </a:r>
                      <a:r>
                        <a:rPr lang="en-US" sz="1000" baseline="0" dirty="0" smtClean="0"/>
                        <a:t> </a:t>
                      </a:r>
                      <a:r>
                        <a:rPr lang="en-US" sz="1000" dirty="0" smtClean="0"/>
                        <a:t>unavailable, retry</a:t>
                      </a:r>
                      <a:endParaRPr lang="en-US" sz="1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System</a:t>
                      </a:r>
                      <a:r>
                        <a:rPr lang="en-US" sz="1000" baseline="0" dirty="0" smtClean="0"/>
                        <a:t> </a:t>
                      </a:r>
                      <a:r>
                        <a:rPr lang="en-US" sz="1000" dirty="0" smtClean="0"/>
                        <a:t>unavailable, retry</a:t>
                      </a:r>
                    </a:p>
                  </a:txBody>
                  <a:tcPr anchor="ctr"/>
                </a:tc>
                <a:tc>
                  <a:txBody>
                    <a:bodyPr/>
                    <a:lstStyle/>
                    <a:p>
                      <a:endParaRPr lang="en-US" sz="1000" dirty="0"/>
                    </a:p>
                  </a:txBody>
                  <a:tcPr anchor="ctr"/>
                </a:tc>
                <a:tc>
                  <a:txBody>
                    <a:bodyPr/>
                    <a:lstStyle/>
                    <a:p>
                      <a:r>
                        <a:rPr lang="en-US" sz="1000" dirty="0" smtClean="0"/>
                        <a:t>System</a:t>
                      </a:r>
                      <a:r>
                        <a:rPr lang="en-US" sz="1000" baseline="0" dirty="0" smtClean="0"/>
                        <a:t> </a:t>
                      </a:r>
                      <a:r>
                        <a:rPr lang="en-US" sz="1000" dirty="0" smtClean="0"/>
                        <a:t>unavailable, retry</a:t>
                      </a:r>
                      <a:endParaRPr lang="en-US" sz="1000" dirty="0"/>
                    </a:p>
                  </a:txBody>
                  <a:tcPr anchor="ctr"/>
                </a:tc>
              </a:tr>
              <a:tr h="247298">
                <a:tc>
                  <a:txBody>
                    <a:bodyPr/>
                    <a:lstStyle/>
                    <a:p>
                      <a:pPr algn="ctr"/>
                      <a:r>
                        <a:rPr lang="en-US" sz="1000" b="1" dirty="0" smtClean="0"/>
                        <a:t>S</a:t>
                      </a:r>
                      <a:endParaRPr lang="en-US" sz="1000" b="1" dirty="0"/>
                    </a:p>
                  </a:txBody>
                  <a:tcPr anchor="ctr"/>
                </a:tc>
                <a:tc>
                  <a:txBody>
                    <a:bodyPr/>
                    <a:lstStyle/>
                    <a:p>
                      <a:r>
                        <a:rPr lang="en-US" sz="1000" dirty="0" smtClean="0"/>
                        <a:t>Bank does not support </a:t>
                      </a:r>
                      <a:r>
                        <a:rPr lang="en-US" sz="1000" dirty="0" smtClean="0"/>
                        <a:t>AVS</a:t>
                      </a:r>
                      <a:endParaRPr lang="en-US" sz="1000" dirty="0"/>
                    </a:p>
                  </a:txBody>
                  <a:tcPr anchor="ctr"/>
                </a:tc>
                <a:tc>
                  <a:txBody>
                    <a:bodyPr/>
                    <a:lstStyle/>
                    <a:p>
                      <a:r>
                        <a:rPr lang="en-US" sz="1000" dirty="0" smtClean="0"/>
                        <a:t>Bank does not support </a:t>
                      </a:r>
                      <a:r>
                        <a:rPr lang="en-US" sz="1000" dirty="0" smtClean="0"/>
                        <a:t>AVS</a:t>
                      </a:r>
                      <a:endParaRPr lang="en-US" sz="1000" dirty="0"/>
                    </a:p>
                  </a:txBody>
                  <a:tcPr anchor="ctr"/>
                </a:tc>
                <a:tc>
                  <a:txBody>
                    <a:bodyPr/>
                    <a:lstStyle/>
                    <a:p>
                      <a:endParaRPr lang="en-US" sz="1000" dirty="0"/>
                    </a:p>
                  </a:txBody>
                  <a:tcPr anchor="ctr"/>
                </a:tc>
                <a:tc>
                  <a:txBody>
                    <a:bodyPr/>
                    <a:lstStyle/>
                    <a:p>
                      <a:r>
                        <a:rPr lang="en-US" sz="1000" dirty="0" smtClean="0"/>
                        <a:t>AVS not supported</a:t>
                      </a:r>
                      <a:endParaRPr lang="en-US" sz="1000" dirty="0"/>
                    </a:p>
                  </a:txBody>
                  <a:tcPr anchor="ctr"/>
                </a:tc>
              </a:tr>
              <a:tr h="556421">
                <a:tc>
                  <a:txBody>
                    <a:bodyPr/>
                    <a:lstStyle/>
                    <a:p>
                      <a:pPr algn="ctr"/>
                      <a:r>
                        <a:rPr lang="en-US" sz="1000" b="1" dirty="0" smtClean="0"/>
                        <a:t>T</a:t>
                      </a:r>
                      <a:endParaRPr lang="en-US" sz="1000" b="1" dirty="0"/>
                    </a:p>
                  </a:txBody>
                  <a:tcPr anchor="ctr"/>
                </a:tc>
                <a:tc>
                  <a:txBody>
                    <a:bodyPr/>
                    <a:lstStyle/>
                    <a:p>
                      <a:endParaRPr lang="en-US" sz="1000" dirty="0"/>
                    </a:p>
                  </a:txBody>
                  <a:tcPr anchor="ctr"/>
                </a:tc>
                <a:tc>
                  <a:txBody>
                    <a:bodyPr/>
                    <a:lstStyle/>
                    <a:p>
                      <a:endParaRPr lang="en-US" sz="1000" dirty="0"/>
                    </a:p>
                  </a:txBody>
                  <a:tcPr anchor="ctr"/>
                </a:tc>
                <a:tc>
                  <a:txBody>
                    <a:bodyPr/>
                    <a:lstStyle/>
                    <a:p>
                      <a:r>
                        <a:rPr lang="en-US" sz="1000" dirty="0" smtClean="0"/>
                        <a:t>9-digit ZIP matches, address does not MATCH</a:t>
                      </a:r>
                      <a:endParaRPr lang="en-US" sz="1000" dirty="0"/>
                    </a:p>
                  </a:txBody>
                  <a:tcPr anchor="ctr"/>
                </a:tc>
                <a:tc>
                  <a:txBody>
                    <a:bodyPr/>
                    <a:lstStyle/>
                    <a:p>
                      <a:endParaRPr lang="en-US" sz="1000" dirty="0"/>
                    </a:p>
                  </a:txBody>
                  <a:tcPr anchor="ctr"/>
                </a:tc>
              </a:tr>
              <a:tr h="865544">
                <a:tc>
                  <a:txBody>
                    <a:bodyPr/>
                    <a:lstStyle/>
                    <a:p>
                      <a:pPr algn="ctr"/>
                      <a:r>
                        <a:rPr lang="en-US" sz="1000" b="1" dirty="0" smtClean="0"/>
                        <a:t>U</a:t>
                      </a:r>
                      <a:endParaRPr lang="en-US" sz="100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Unable to perform address </a:t>
                      </a:r>
                      <a:r>
                        <a:rPr lang="en-US" sz="1000" dirty="0" smtClean="0"/>
                        <a:t>verification,</a:t>
                      </a:r>
                      <a:r>
                        <a:rPr lang="en-US" sz="1000" baseline="0" dirty="0" smtClean="0"/>
                        <a:t> e</a:t>
                      </a:r>
                      <a:r>
                        <a:rPr lang="en-US" sz="1000" dirty="0" smtClean="0"/>
                        <a:t>ither </a:t>
                      </a:r>
                      <a:r>
                        <a:rPr lang="en-US" sz="1000" dirty="0" smtClean="0"/>
                        <a:t>address information is unavailable or card issuer does not support AVS or not functioning </a:t>
                      </a:r>
                      <a:r>
                        <a:rPr lang="en-US" sz="1000" dirty="0" smtClean="0"/>
                        <a:t>properly</a:t>
                      </a:r>
                      <a:endParaRPr lang="en-US" sz="10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Unable to perform address verification,</a:t>
                      </a:r>
                      <a:r>
                        <a:rPr lang="en-US" sz="1000" baseline="0" dirty="0" smtClean="0"/>
                        <a:t> e</a:t>
                      </a:r>
                      <a:r>
                        <a:rPr lang="en-US" sz="1000" dirty="0" smtClean="0"/>
                        <a:t>ither address information is unavailable or card issuer does not support AVS or not functioning properly</a:t>
                      </a:r>
                      <a:endParaRPr lang="en-US" sz="1000" dirty="0" smtClean="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System unavailable, retry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Information not available</a:t>
                      </a:r>
                    </a:p>
                  </a:txBody>
                  <a:tcPr anchor="ctr"/>
                </a:tc>
              </a:tr>
              <a:tr h="401860">
                <a:tc>
                  <a:txBody>
                    <a:bodyPr/>
                    <a:lstStyle/>
                    <a:p>
                      <a:pPr algn="ctr"/>
                      <a:r>
                        <a:rPr lang="en-US" sz="1000" b="1" dirty="0" smtClean="0"/>
                        <a:t>V</a:t>
                      </a:r>
                      <a:endParaRPr lang="en-US" sz="1000" b="1"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r>
                        <a:rPr lang="en-US" sz="1000" dirty="0" smtClean="0"/>
                        <a:t>Card member's name, billing address, and billing postal code </a:t>
                      </a:r>
                      <a:r>
                        <a:rPr lang="en-US" sz="1000" dirty="0" smtClean="0"/>
                        <a:t>match</a:t>
                      </a:r>
                      <a:endParaRPr lang="en-US" sz="1000" dirty="0"/>
                    </a:p>
                  </a:txBody>
                  <a:tcPr anchor="ctr"/>
                </a:tc>
              </a:tr>
              <a:tr h="556421">
                <a:tc>
                  <a:txBody>
                    <a:bodyPr/>
                    <a:lstStyle/>
                    <a:p>
                      <a:pPr algn="ctr"/>
                      <a:r>
                        <a:rPr lang="en-US" sz="1000" b="1" dirty="0" smtClean="0"/>
                        <a:t>W</a:t>
                      </a:r>
                      <a:endParaRPr lang="en-US" sz="1000" b="1" dirty="0"/>
                    </a:p>
                  </a:txBody>
                  <a:tcPr anchor="ctr"/>
                </a:tc>
                <a:tc>
                  <a:txBody>
                    <a:bodyPr/>
                    <a:lstStyle/>
                    <a:p>
                      <a:endParaRPr lang="en-US" sz="1000" dirty="0"/>
                    </a:p>
                  </a:txBody>
                  <a:tcPr anchor="ctr"/>
                </a:tc>
                <a:tc>
                  <a:txBody>
                    <a:bodyPr/>
                    <a:lstStyle/>
                    <a:p>
                      <a:r>
                        <a:rPr lang="en-US" sz="1000" dirty="0" smtClean="0"/>
                        <a:t>For U.S., 9-digit ZIP matches, address does </a:t>
                      </a:r>
                      <a:r>
                        <a:rPr lang="en-US" sz="1000" dirty="0" smtClean="0"/>
                        <a:t>not,</a:t>
                      </a:r>
                      <a:r>
                        <a:rPr lang="en-US" sz="1000" baseline="0" dirty="0" smtClean="0"/>
                        <a:t> f</a:t>
                      </a:r>
                      <a:r>
                        <a:rPr lang="en-US" sz="1000" dirty="0" smtClean="0"/>
                        <a:t>or </a:t>
                      </a:r>
                      <a:r>
                        <a:rPr lang="en-US" sz="1000" dirty="0" smtClean="0"/>
                        <a:t>non-U.S., ZIP matches, address does not</a:t>
                      </a:r>
                      <a:endParaRPr lang="en-US" sz="1000" dirty="0"/>
                    </a:p>
                  </a:txBody>
                  <a:tcPr anchor="ctr"/>
                </a:tc>
                <a:tc>
                  <a:txBody>
                    <a:bodyPr/>
                    <a:lstStyle/>
                    <a:p>
                      <a:r>
                        <a:rPr lang="en-US" sz="1000" dirty="0" smtClean="0"/>
                        <a:t>Information not available</a:t>
                      </a:r>
                      <a:endParaRPr lang="en-US" sz="1000" dirty="0"/>
                    </a:p>
                  </a:txBody>
                  <a:tcPr anchor="ctr"/>
                </a:tc>
                <a:tc>
                  <a:txBody>
                    <a:bodyPr/>
                    <a:lstStyle/>
                    <a:p>
                      <a:endParaRPr lang="en-US" sz="1000" dirty="0"/>
                    </a:p>
                  </a:txBody>
                  <a:tcPr anchor="ctr"/>
                </a:tc>
              </a:tr>
              <a:tr h="401860">
                <a:tc>
                  <a:txBody>
                    <a:bodyPr/>
                    <a:lstStyle/>
                    <a:p>
                      <a:pPr algn="ctr"/>
                      <a:r>
                        <a:rPr lang="en-US" sz="1000" b="1" dirty="0" smtClean="0"/>
                        <a:t>X</a:t>
                      </a:r>
                      <a:endParaRPr lang="en-US" sz="1000" b="1" dirty="0"/>
                    </a:p>
                  </a:txBody>
                  <a:tcPr anchor="ctr"/>
                </a:tc>
                <a:tc>
                  <a:txBody>
                    <a:bodyPr/>
                    <a:lstStyle/>
                    <a:p>
                      <a:endParaRPr lang="en-US" sz="1000" dirty="0"/>
                    </a:p>
                  </a:txBody>
                  <a:tcPr anchor="ctr"/>
                </a:tc>
                <a:tc>
                  <a:txBody>
                    <a:bodyPr/>
                    <a:lstStyle/>
                    <a:p>
                      <a:r>
                        <a:rPr lang="en-US" sz="1000" dirty="0" smtClean="0"/>
                        <a:t>For U.S., all digits </a:t>
                      </a:r>
                      <a:r>
                        <a:rPr lang="en-US" sz="1000" dirty="0" smtClean="0"/>
                        <a:t>match,</a:t>
                      </a:r>
                      <a:r>
                        <a:rPr lang="en-US" sz="1000" baseline="0" dirty="0" smtClean="0"/>
                        <a:t> f</a:t>
                      </a:r>
                      <a:r>
                        <a:rPr lang="en-US" sz="1000" dirty="0" smtClean="0"/>
                        <a:t>or </a:t>
                      </a:r>
                      <a:r>
                        <a:rPr lang="en-US" sz="1000" dirty="0" smtClean="0"/>
                        <a:t>non-U.S., ZIP and address </a:t>
                      </a:r>
                      <a:r>
                        <a:rPr lang="en-US" sz="1000" dirty="0" smtClean="0"/>
                        <a:t>match</a:t>
                      </a:r>
                      <a:endParaRPr lang="en-US" sz="1000" dirty="0"/>
                    </a:p>
                  </a:txBody>
                  <a:tcPr anchor="ctr"/>
                </a:tc>
                <a:tc>
                  <a:txBody>
                    <a:bodyPr/>
                    <a:lstStyle/>
                    <a:p>
                      <a:r>
                        <a:rPr lang="en-US" sz="1000" dirty="0" smtClean="0"/>
                        <a:t>Address &amp; 9-digit ZIP match</a:t>
                      </a:r>
                      <a:endParaRPr lang="en-US" sz="1000" dirty="0"/>
                    </a:p>
                  </a:txBody>
                  <a:tcPr anchor="ctr"/>
                </a:tc>
                <a:tc>
                  <a:txBody>
                    <a:bodyPr/>
                    <a:lstStyle/>
                    <a:p>
                      <a:endParaRPr lang="en-US" sz="1000" dirty="0"/>
                    </a:p>
                  </a:txBody>
                  <a:tcPr anchor="ctr"/>
                </a:tc>
              </a:tr>
              <a:tr h="401860">
                <a:tc>
                  <a:txBody>
                    <a:bodyPr/>
                    <a:lstStyle/>
                    <a:p>
                      <a:pPr algn="ctr"/>
                      <a:r>
                        <a:rPr lang="en-US" sz="1000" b="1" dirty="0" smtClean="0"/>
                        <a:t>Y</a:t>
                      </a:r>
                      <a:endParaRPr lang="en-US" sz="1000" b="1" dirty="0"/>
                    </a:p>
                  </a:txBody>
                  <a:tcPr anchor="ctr"/>
                </a:tc>
                <a:tc>
                  <a:txBody>
                    <a:bodyPr/>
                    <a:lstStyle/>
                    <a:p>
                      <a:r>
                        <a:rPr lang="en-US" sz="1000" b="1" dirty="0" smtClean="0"/>
                        <a:t>Address &amp; 5-digit or 9-digit ZIP match</a:t>
                      </a:r>
                      <a:endParaRPr lang="en-US" sz="1000" b="1" dirty="0"/>
                    </a:p>
                  </a:txBody>
                  <a:tcPr anchor="ctr"/>
                </a:tc>
                <a:tc>
                  <a:txBody>
                    <a:bodyPr/>
                    <a:lstStyle/>
                    <a:p>
                      <a:r>
                        <a:rPr lang="en-US" sz="1000" b="1" dirty="0" smtClean="0"/>
                        <a:t>Address &amp; 5-digit ZIP match</a:t>
                      </a:r>
                      <a:endParaRPr lang="en-US" sz="1000" b="1" dirty="0"/>
                    </a:p>
                  </a:txBody>
                  <a:tcPr anchor="ctr"/>
                </a:tc>
                <a:tc>
                  <a:txBody>
                    <a:bodyPr/>
                    <a:lstStyle/>
                    <a:p>
                      <a:r>
                        <a:rPr lang="en-US" sz="1000" dirty="0" smtClean="0"/>
                        <a:t>Address only matches</a:t>
                      </a:r>
                      <a:endParaRPr lang="en-US" sz="1000" dirty="0"/>
                    </a:p>
                  </a:txBody>
                  <a:tcPr anchor="ctr"/>
                </a:tc>
                <a:tc>
                  <a:txBody>
                    <a:bodyPr/>
                    <a:lstStyle/>
                    <a:p>
                      <a:r>
                        <a:rPr lang="en-US" sz="1000" dirty="0" smtClean="0"/>
                        <a:t>Address match</a:t>
                      </a:r>
                      <a:br>
                        <a:rPr lang="en-US" sz="1000" dirty="0" smtClean="0"/>
                      </a:br>
                      <a:r>
                        <a:rPr lang="en-US" sz="1000" dirty="0" smtClean="0"/>
                        <a:t>ZIP match</a:t>
                      </a:r>
                      <a:endParaRPr lang="en-US" sz="1000" dirty="0"/>
                    </a:p>
                  </a:txBody>
                  <a:tcPr anchor="ctr"/>
                </a:tc>
              </a:tr>
              <a:tr h="556421">
                <a:tc>
                  <a:txBody>
                    <a:bodyPr/>
                    <a:lstStyle/>
                    <a:p>
                      <a:pPr algn="ctr"/>
                      <a:r>
                        <a:rPr lang="en-US" sz="1000" b="1" dirty="0" smtClean="0"/>
                        <a:t>Z</a:t>
                      </a:r>
                      <a:endParaRPr lang="en-US" sz="1000" b="1" dirty="0"/>
                    </a:p>
                  </a:txBody>
                  <a:tcPr anchor="ctr"/>
                </a:tc>
                <a:tc>
                  <a:txBody>
                    <a:bodyPr/>
                    <a:lstStyle/>
                    <a:p>
                      <a:r>
                        <a:rPr lang="en-US" sz="1000" dirty="0" smtClean="0"/>
                        <a:t>Either 5-digit or 9-digit ZIP match, </a:t>
                      </a:r>
                      <a:br>
                        <a:rPr lang="en-US" sz="1000" dirty="0" smtClean="0"/>
                      </a:br>
                      <a:r>
                        <a:rPr lang="en-US" sz="1000" dirty="0" smtClean="0"/>
                        <a:t>address does not match</a:t>
                      </a:r>
                      <a:endParaRPr lang="en-US" sz="1000" dirty="0"/>
                    </a:p>
                  </a:txBody>
                  <a:tcPr anchor="ctr"/>
                </a:tc>
                <a:tc>
                  <a:txBody>
                    <a:bodyPr/>
                    <a:lstStyle/>
                    <a:p>
                      <a:r>
                        <a:rPr lang="en-US" sz="1000" dirty="0" smtClean="0"/>
                        <a:t>Either 5-digit or 9-digit ZIP match, </a:t>
                      </a:r>
                      <a:br>
                        <a:rPr lang="en-US" sz="1000" dirty="0" smtClean="0"/>
                      </a:br>
                      <a:r>
                        <a:rPr lang="en-US" sz="1000" dirty="0" smtClean="0"/>
                        <a:t>address does not match</a:t>
                      </a:r>
                      <a:endParaRPr lang="en-US" sz="1000" dirty="0"/>
                    </a:p>
                  </a:txBody>
                  <a:tcPr anchor="ctr"/>
                </a:tc>
                <a:tc>
                  <a:txBody>
                    <a:bodyPr/>
                    <a:lstStyle/>
                    <a:p>
                      <a:r>
                        <a:rPr lang="en-US" sz="1000" dirty="0" smtClean="0"/>
                        <a:t>5-digit ZIP match</a:t>
                      </a:r>
                      <a:br>
                        <a:rPr lang="en-US" sz="1000" dirty="0" smtClean="0"/>
                      </a:br>
                      <a:r>
                        <a:rPr lang="en-US" sz="1000" dirty="0" smtClean="0"/>
                        <a:t>address does not match</a:t>
                      </a:r>
                      <a:endParaRPr lang="en-US" sz="1000" dirty="0"/>
                    </a:p>
                  </a:txBody>
                  <a:tcPr anchor="ctr"/>
                </a:tc>
                <a:tc>
                  <a:txBody>
                    <a:bodyPr/>
                    <a:lstStyle/>
                    <a:p>
                      <a:r>
                        <a:rPr lang="en-US" sz="1000" dirty="0" smtClean="0"/>
                        <a:t>Address does not match</a:t>
                      </a:r>
                      <a:br>
                        <a:rPr lang="en-US" sz="1000" dirty="0" smtClean="0"/>
                      </a:br>
                      <a:r>
                        <a:rPr lang="en-US" sz="1000" dirty="0" smtClean="0"/>
                        <a:t>ZIP code match</a:t>
                      </a:r>
                      <a:endParaRPr lang="en-US" sz="1000" dirty="0"/>
                    </a:p>
                  </a:txBody>
                  <a:tcPr anchor="ctr"/>
                </a:tc>
              </a:tr>
            </a:tbl>
          </a:graphicData>
        </a:graphic>
      </p:graphicFrame>
      <p:sp>
        <p:nvSpPr>
          <p:cNvPr id="6" name="Title 1"/>
          <p:cNvSpPr>
            <a:spLocks noGrp="1"/>
          </p:cNvSpPr>
          <p:nvPr>
            <p:ph type="title"/>
          </p:nvPr>
        </p:nvSpPr>
        <p:spPr>
          <a:xfrm>
            <a:off x="236600" y="152400"/>
            <a:ext cx="8583549" cy="447675"/>
          </a:xfrm>
        </p:spPr>
        <p:txBody>
          <a:bodyPr/>
          <a:lstStyle/>
          <a:p>
            <a:r>
              <a:rPr lang="en-US" dirty="0" smtClean="0"/>
              <a:t>AVS </a:t>
            </a:r>
            <a:r>
              <a:rPr lang="en-US" dirty="0" smtClean="0"/>
              <a:t>R</a:t>
            </a:r>
            <a:r>
              <a:rPr lang="en-US" dirty="0" smtClean="0"/>
              <a:t>esponse Codes (2)</a:t>
            </a:r>
            <a:endParaRPr lang="en-US" dirty="0"/>
          </a:p>
        </p:txBody>
      </p:sp>
    </p:spTree>
    <p:extLst>
      <p:ext uri="{BB962C8B-B14F-4D97-AF65-F5344CB8AC3E}">
        <p14:creationId xmlns:p14="http://schemas.microsoft.com/office/powerpoint/2010/main" val="369386266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8938" y="2970742"/>
            <a:ext cx="8050212" cy="1710265"/>
          </a:xfrm>
        </p:spPr>
        <p:txBody>
          <a:bodyPr/>
          <a:lstStyle/>
          <a:p>
            <a:pPr>
              <a:defRPr/>
            </a:pPr>
            <a:r>
              <a:rPr lang="en-US" dirty="0" smtClean="0"/>
              <a:t>THANK YOU</a:t>
            </a:r>
            <a:endParaRPr sz="2400" dirty="0"/>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t_dDV8TVXU.VS33zZx.uw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Jflr34tJkWML_i.gc0ef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Jflr34tJkWML_i.gc0ef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Jflr34tJkWML_i.gc0efg"/>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WU W1 Templat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WUS17108">
  <a:themeElements>
    <a:clrScheme name="Custom 70">
      <a:dk1>
        <a:srgbClr val="000000"/>
      </a:dk1>
      <a:lt1>
        <a:srgbClr val="FFFFFF"/>
      </a:lt1>
      <a:dk2>
        <a:srgbClr val="FFCC00"/>
      </a:dk2>
      <a:lt2>
        <a:srgbClr val="969696"/>
      </a:lt2>
      <a:accent1>
        <a:srgbClr val="580000"/>
      </a:accent1>
      <a:accent2>
        <a:srgbClr val="024D72"/>
      </a:accent2>
      <a:accent3>
        <a:srgbClr val="FFFFFF"/>
      </a:accent3>
      <a:accent4>
        <a:srgbClr val="000000"/>
      </a:accent4>
      <a:accent5>
        <a:srgbClr val="005878"/>
      </a:accent5>
      <a:accent6>
        <a:srgbClr val="162D5A"/>
      </a:accent6>
      <a:hlink>
        <a:srgbClr val="323E08"/>
      </a:hlink>
      <a:folHlink>
        <a:srgbClr val="B00000"/>
      </a:folHlink>
    </a:clrScheme>
    <a:fontScheme name="WUS171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rgbClr val="000000"/>
            </a:solidFill>
            <a:effectLst/>
            <a:latin typeface="Arial" pitchFamily="34" charset="0"/>
          </a:defRPr>
        </a:defPPr>
      </a:lstStyle>
    </a:lnDef>
    <a:txDef>
      <a:spPr>
        <a:noFill/>
      </a:spPr>
      <a:bodyPr wrap="square" rtlCol="0">
        <a:spAutoFit/>
      </a:bodyPr>
      <a:lstStyle>
        <a:defPPr>
          <a:defRPr sz="2200" dirty="0" err="1" smtClean="0"/>
        </a:defPPr>
      </a:lstStyle>
    </a:txDef>
  </a:objectDefaults>
  <a:extraClrSchemeLst>
    <a:extraClrScheme>
      <a:clrScheme name="WUS17108 1">
        <a:dk1>
          <a:srgbClr val="000000"/>
        </a:dk1>
        <a:lt1>
          <a:srgbClr val="FFFFFF"/>
        </a:lt1>
        <a:dk2>
          <a:srgbClr val="D7CA1B"/>
        </a:dk2>
        <a:lt2>
          <a:srgbClr val="333333"/>
        </a:lt2>
        <a:accent1>
          <a:srgbClr val="F9E91A"/>
        </a:accent1>
        <a:accent2>
          <a:srgbClr val="F4C106"/>
        </a:accent2>
        <a:accent3>
          <a:srgbClr val="FFFFFF"/>
        </a:accent3>
        <a:accent4>
          <a:srgbClr val="000000"/>
        </a:accent4>
        <a:accent5>
          <a:srgbClr val="FBF2AB"/>
        </a:accent5>
        <a:accent6>
          <a:srgbClr val="DDAF05"/>
        </a:accent6>
        <a:hlink>
          <a:srgbClr val="808080"/>
        </a:hlink>
        <a:folHlink>
          <a:srgbClr val="FFFC88"/>
        </a:folHlink>
      </a:clrScheme>
      <a:clrMap bg1="lt1" tx1="dk1" bg2="lt2" tx2="dk2" accent1="accent1" accent2="accent2" accent3="accent3" accent4="accent4" accent5="accent5" accent6="accent6" hlink="hlink" folHlink="folHlink"/>
    </a:extraClrScheme>
    <a:extraClrScheme>
      <a:clrScheme name="WUS17108 2">
        <a:dk1>
          <a:srgbClr val="000000"/>
        </a:dk1>
        <a:lt1>
          <a:srgbClr val="FFFFFF"/>
        </a:lt1>
        <a:dk2>
          <a:srgbClr val="999900"/>
        </a:dk2>
        <a:lt2>
          <a:srgbClr val="969696"/>
        </a:lt2>
        <a:accent1>
          <a:srgbClr val="FFE41D"/>
        </a:accent1>
        <a:accent2>
          <a:srgbClr val="FF9900"/>
        </a:accent2>
        <a:accent3>
          <a:srgbClr val="FFFFFF"/>
        </a:accent3>
        <a:accent4>
          <a:srgbClr val="000000"/>
        </a:accent4>
        <a:accent5>
          <a:srgbClr val="FFEFAB"/>
        </a:accent5>
        <a:accent6>
          <a:srgbClr val="E78A00"/>
        </a:accent6>
        <a:hlink>
          <a:srgbClr val="993300"/>
        </a:hlink>
        <a:folHlink>
          <a:srgbClr val="435701"/>
        </a:folHlink>
      </a:clrScheme>
      <a:clrMap bg1="lt1" tx1="dk1" bg2="lt2" tx2="dk2" accent1="accent1" accent2="accent2" accent3="accent3" accent4="accent4" accent5="accent5" accent6="accent6" hlink="hlink" folHlink="folHlink"/>
    </a:extraClrScheme>
    <a:extraClrScheme>
      <a:clrScheme name="WUS17108 3">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95707"/>
        </a:folHlink>
      </a:clrScheme>
      <a:clrMap bg1="lt1" tx1="dk1" bg2="lt2" tx2="dk2" accent1="accent1" accent2="accent2" accent3="accent3" accent4="accent4" accent5="accent5" accent6="accent6" hlink="hlink" folHlink="folHlink"/>
    </a:extraClrScheme>
    <a:extraClrScheme>
      <a:clrScheme name="WUS17108 4">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ED7B01"/>
        </a:hlink>
        <a:folHlink>
          <a:srgbClr val="B00000"/>
        </a:folHlink>
      </a:clrScheme>
      <a:clrMap bg1="lt1" tx1="dk1" bg2="lt2" tx2="dk2" accent1="accent1" accent2="accent2" accent3="accent3" accent4="accent4" accent5="accent5" accent6="accent6" hlink="hlink" folHlink="folHlink"/>
    </a:extraClrScheme>
    <a:extraClrScheme>
      <a:clrScheme name="WUS17108 5">
        <a:dk1>
          <a:srgbClr val="000000"/>
        </a:dk1>
        <a:lt1>
          <a:srgbClr val="FFFFFF"/>
        </a:lt1>
        <a:dk2>
          <a:srgbClr val="FFCC00"/>
        </a:dk2>
        <a:lt2>
          <a:srgbClr val="969696"/>
        </a:lt2>
        <a:accent1>
          <a:srgbClr val="1373AD"/>
        </a:accent1>
        <a:accent2>
          <a:srgbClr val="679028"/>
        </a:accent2>
        <a:accent3>
          <a:srgbClr val="FFFFFF"/>
        </a:accent3>
        <a:accent4>
          <a:srgbClr val="000000"/>
        </a:accent4>
        <a:accent5>
          <a:srgbClr val="AABCD3"/>
        </a:accent5>
        <a:accent6>
          <a:srgbClr val="5D8223"/>
        </a:accent6>
        <a:hlink>
          <a:srgbClr val="476069"/>
        </a:hlink>
        <a:folHlink>
          <a:srgbClr val="B00000"/>
        </a:folHlink>
      </a:clrScheme>
      <a:clrMap bg1="lt1" tx1="dk1" bg2="lt2" tx2="dk2" accent1="accent1" accent2="accent2" accent3="accent3" accent4="accent4" accent5="accent5" accent6="accent6" hlink="hlink" folHlink="folHlink"/>
    </a:extraClrScheme>
    <a:extraClrScheme>
      <a:clrScheme name="WUS17108 6">
        <a:dk1>
          <a:srgbClr val="000000"/>
        </a:dk1>
        <a:lt1>
          <a:srgbClr val="FFFFFF"/>
        </a:lt1>
        <a:dk2>
          <a:srgbClr val="FFCC00"/>
        </a:dk2>
        <a:lt2>
          <a:srgbClr val="969696"/>
        </a:lt2>
        <a:accent1>
          <a:srgbClr val="8DBFD1"/>
        </a:accent1>
        <a:accent2>
          <a:srgbClr val="FF6600"/>
        </a:accent2>
        <a:accent3>
          <a:srgbClr val="FFFFFF"/>
        </a:accent3>
        <a:accent4>
          <a:srgbClr val="000000"/>
        </a:accent4>
        <a:accent5>
          <a:srgbClr val="C5DCE5"/>
        </a:accent5>
        <a:accent6>
          <a:srgbClr val="E75C00"/>
        </a:accent6>
        <a:hlink>
          <a:srgbClr val="5E68C4"/>
        </a:hlink>
        <a:folHlink>
          <a:srgbClr val="B00000"/>
        </a:folHlink>
      </a:clrScheme>
      <a:clrMap bg1="lt1" tx1="dk1" bg2="lt2" tx2="dk2" accent1="accent1" accent2="accent2" accent3="accent3" accent4="accent4" accent5="accent5" accent6="accent6" hlink="hlink" folHlink="folHlink"/>
    </a:extraClrScheme>
    <a:extraClrScheme>
      <a:clrScheme name="WUS17108 7">
        <a:dk1>
          <a:srgbClr val="000000"/>
        </a:dk1>
        <a:lt1>
          <a:srgbClr val="FFFFFF"/>
        </a:lt1>
        <a:dk2>
          <a:srgbClr val="FFCC00"/>
        </a:dk2>
        <a:lt2>
          <a:srgbClr val="969696"/>
        </a:lt2>
        <a:accent1>
          <a:srgbClr val="5E68C4"/>
        </a:accent1>
        <a:accent2>
          <a:srgbClr val="FF6600"/>
        </a:accent2>
        <a:accent3>
          <a:srgbClr val="FFFFFF"/>
        </a:accent3>
        <a:accent4>
          <a:srgbClr val="000000"/>
        </a:accent4>
        <a:accent5>
          <a:srgbClr val="B6B9DE"/>
        </a:accent5>
        <a:accent6>
          <a:srgbClr val="E75C00"/>
        </a:accent6>
        <a:hlink>
          <a:srgbClr val="8DBFD1"/>
        </a:hlink>
        <a:folHlink>
          <a:srgbClr val="B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62134</TotalTime>
  <Words>1050</Words>
  <Application>Microsoft Office PowerPoint</Application>
  <PresentationFormat>On-screen Show (4:3)</PresentationFormat>
  <Paragraphs>279</Paragraphs>
  <Slides>7</Slides>
  <Notes>2</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WU W1 Template</vt:lpstr>
      <vt:lpstr>1_WUS17108</vt:lpstr>
      <vt:lpstr>Risk Overview – Blaze Response Codes</vt:lpstr>
      <vt:lpstr>Blaze Response Codes</vt:lpstr>
      <vt:lpstr>S-Packet Data</vt:lpstr>
      <vt:lpstr>PowerPoint Presentation</vt:lpstr>
      <vt:lpstr>AVS Response Codes (1)</vt:lpstr>
      <vt:lpstr>AVS Response Codes (2)</vt:lpstr>
      <vt:lpstr>THANK YOU</vt:lpstr>
    </vt:vector>
  </TitlesOfParts>
  <Company>Western Union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Abhinav Gupta</dc:creator>
  <cp:lastModifiedBy>Jurgita Bataityte</cp:lastModifiedBy>
  <cp:revision>1999</cp:revision>
  <cp:lastPrinted>2013-02-28T23:34:08Z</cp:lastPrinted>
  <dcterms:created xsi:type="dcterms:W3CDTF">2011-05-12T01:35:17Z</dcterms:created>
  <dcterms:modified xsi:type="dcterms:W3CDTF">2014-01-14T12:15:23Z</dcterms:modified>
</cp:coreProperties>
</file>