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handoutMasterIdLst>
    <p:handoutMasterId r:id="rId52"/>
  </p:handoutMasterIdLst>
  <p:sldIdLst>
    <p:sldId id="273" r:id="rId2"/>
    <p:sldId id="269" r:id="rId3"/>
    <p:sldId id="359" r:id="rId4"/>
    <p:sldId id="360" r:id="rId5"/>
    <p:sldId id="361" r:id="rId6"/>
    <p:sldId id="295" r:id="rId7"/>
    <p:sldId id="329" r:id="rId8"/>
    <p:sldId id="317" r:id="rId9"/>
    <p:sldId id="318" r:id="rId10"/>
    <p:sldId id="319" r:id="rId11"/>
    <p:sldId id="320" r:id="rId12"/>
    <p:sldId id="343" r:id="rId13"/>
    <p:sldId id="292" r:id="rId14"/>
    <p:sldId id="346" r:id="rId15"/>
    <p:sldId id="362" r:id="rId16"/>
    <p:sldId id="310" r:id="rId17"/>
    <p:sldId id="311" r:id="rId18"/>
    <p:sldId id="312" r:id="rId19"/>
    <p:sldId id="347" r:id="rId20"/>
    <p:sldId id="281" r:id="rId21"/>
    <p:sldId id="349" r:id="rId22"/>
    <p:sldId id="303" r:id="rId23"/>
    <p:sldId id="304" r:id="rId24"/>
    <p:sldId id="305" r:id="rId25"/>
    <p:sldId id="296" r:id="rId26"/>
    <p:sldId id="328" r:id="rId27"/>
    <p:sldId id="322" r:id="rId28"/>
    <p:sldId id="306" r:id="rId29"/>
    <p:sldId id="307" r:id="rId30"/>
    <p:sldId id="308" r:id="rId31"/>
    <p:sldId id="309" r:id="rId32"/>
    <p:sldId id="334" r:id="rId33"/>
    <p:sldId id="330" r:id="rId34"/>
    <p:sldId id="331" r:id="rId35"/>
    <p:sldId id="332" r:id="rId36"/>
    <p:sldId id="333" r:id="rId37"/>
    <p:sldId id="293" r:id="rId38"/>
    <p:sldId id="363" r:id="rId39"/>
    <p:sldId id="294" r:id="rId40"/>
    <p:sldId id="276" r:id="rId41"/>
    <p:sldId id="278" r:id="rId42"/>
    <p:sldId id="277" r:id="rId43"/>
    <p:sldId id="298" r:id="rId44"/>
    <p:sldId id="326" r:id="rId45"/>
    <p:sldId id="327" r:id="rId46"/>
    <p:sldId id="323" r:id="rId47"/>
    <p:sldId id="357" r:id="rId48"/>
    <p:sldId id="321" r:id="rId49"/>
    <p:sldId id="358" r:id="rId50"/>
  </p:sldIdLst>
  <p:sldSz cx="9144000" cy="6858000" type="screen4x3"/>
  <p:notesSz cx="7010400" cy="9223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7EC"/>
    <a:srgbClr val="F8BAE8"/>
    <a:srgbClr val="F490DA"/>
    <a:srgbClr val="00CC66"/>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81" autoAdjust="0"/>
    <p:restoredTop sz="94660"/>
  </p:normalViewPr>
  <p:slideViewPr>
    <p:cSldViewPr>
      <p:cViewPr varScale="1">
        <p:scale>
          <a:sx n="114" d="100"/>
          <a:sy n="114" d="100"/>
        </p:scale>
        <p:origin x="1248"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6" cy="461484"/>
          </a:xfrm>
          <a:prstGeom prst="rect">
            <a:avLst/>
          </a:prstGeom>
        </p:spPr>
        <p:txBody>
          <a:bodyPr vert="horz" lIns="90573" tIns="45286" rIns="90573" bIns="45286" rtlCol="0"/>
          <a:lstStyle>
            <a:lvl1pPr algn="l">
              <a:defRPr sz="1100"/>
            </a:lvl1pPr>
          </a:lstStyle>
          <a:p>
            <a:endParaRPr lang="en-US" dirty="0"/>
          </a:p>
        </p:txBody>
      </p:sp>
      <p:sp>
        <p:nvSpPr>
          <p:cNvPr id="3" name="Date Placeholder 2"/>
          <p:cNvSpPr>
            <a:spLocks noGrp="1"/>
          </p:cNvSpPr>
          <p:nvPr>
            <p:ph type="dt" sz="quarter" idx="1"/>
          </p:nvPr>
        </p:nvSpPr>
        <p:spPr>
          <a:xfrm>
            <a:off x="3970339" y="0"/>
            <a:ext cx="3038476" cy="461484"/>
          </a:xfrm>
          <a:prstGeom prst="rect">
            <a:avLst/>
          </a:prstGeom>
        </p:spPr>
        <p:txBody>
          <a:bodyPr vert="horz" lIns="90573" tIns="45286" rIns="90573" bIns="45286" rtlCol="0"/>
          <a:lstStyle>
            <a:lvl1pPr algn="r">
              <a:defRPr sz="1100"/>
            </a:lvl1pPr>
          </a:lstStyle>
          <a:p>
            <a:endParaRPr lang="en-US" dirty="0"/>
          </a:p>
        </p:txBody>
      </p:sp>
      <p:sp>
        <p:nvSpPr>
          <p:cNvPr id="4" name="Footer Placeholder 3"/>
          <p:cNvSpPr>
            <a:spLocks noGrp="1"/>
          </p:cNvSpPr>
          <p:nvPr>
            <p:ph type="ftr" sz="quarter" idx="2"/>
          </p:nvPr>
        </p:nvSpPr>
        <p:spPr>
          <a:xfrm>
            <a:off x="0" y="8760316"/>
            <a:ext cx="3038476" cy="461484"/>
          </a:xfrm>
          <a:prstGeom prst="rect">
            <a:avLst/>
          </a:prstGeom>
        </p:spPr>
        <p:txBody>
          <a:bodyPr vert="horz" lIns="90573" tIns="45286" rIns="90573" bIns="45286" rtlCol="0" anchor="b"/>
          <a:lstStyle>
            <a:lvl1pPr algn="l">
              <a:defRPr sz="1100"/>
            </a:lvl1pPr>
          </a:lstStyle>
          <a:p>
            <a:endParaRPr lang="en-US" dirty="0"/>
          </a:p>
        </p:txBody>
      </p:sp>
      <p:sp>
        <p:nvSpPr>
          <p:cNvPr id="5" name="Slide Number Placeholder 4"/>
          <p:cNvSpPr>
            <a:spLocks noGrp="1"/>
          </p:cNvSpPr>
          <p:nvPr>
            <p:ph type="sldNum" sz="quarter" idx="3"/>
          </p:nvPr>
        </p:nvSpPr>
        <p:spPr>
          <a:xfrm>
            <a:off x="3970339" y="8760316"/>
            <a:ext cx="3038476" cy="461484"/>
          </a:xfrm>
          <a:prstGeom prst="rect">
            <a:avLst/>
          </a:prstGeom>
        </p:spPr>
        <p:txBody>
          <a:bodyPr vert="horz" lIns="90573" tIns="45286" rIns="90573" bIns="45286" rtlCol="0" anchor="b"/>
          <a:lstStyle>
            <a:lvl1pPr algn="r">
              <a:defRPr sz="1100"/>
            </a:lvl1pPr>
          </a:lstStyle>
          <a:p>
            <a:fld id="{777EC38F-C538-43AD-9445-ED440F587F25}" type="slidenum">
              <a:rPr lang="en-US" smtClean="0"/>
              <a:pPr/>
              <a:t>‹#›</a:t>
            </a:fld>
            <a:endParaRPr lang="en-US" dirty="0"/>
          </a:p>
        </p:txBody>
      </p:sp>
    </p:spTree>
    <p:extLst>
      <p:ext uri="{BB962C8B-B14F-4D97-AF65-F5344CB8AC3E}">
        <p14:creationId xmlns:p14="http://schemas.microsoft.com/office/powerpoint/2010/main" val="2762060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169"/>
          </a:xfrm>
          <a:prstGeom prst="rect">
            <a:avLst/>
          </a:prstGeom>
        </p:spPr>
        <p:txBody>
          <a:bodyPr vert="horz" lIns="91402" tIns="45701" rIns="91402" bIns="45701" rtlCol="0"/>
          <a:lstStyle>
            <a:lvl1pPr algn="l">
              <a:defRPr sz="1200"/>
            </a:lvl1pPr>
          </a:lstStyle>
          <a:p>
            <a:endParaRPr lang="en-US" dirty="0"/>
          </a:p>
        </p:txBody>
      </p:sp>
      <p:sp>
        <p:nvSpPr>
          <p:cNvPr id="3" name="Date Placeholder 2"/>
          <p:cNvSpPr>
            <a:spLocks noGrp="1"/>
          </p:cNvSpPr>
          <p:nvPr>
            <p:ph type="dt" idx="1"/>
          </p:nvPr>
        </p:nvSpPr>
        <p:spPr>
          <a:xfrm>
            <a:off x="3970938" y="0"/>
            <a:ext cx="3037840" cy="461169"/>
          </a:xfrm>
          <a:prstGeom prst="rect">
            <a:avLst/>
          </a:prstGeom>
        </p:spPr>
        <p:txBody>
          <a:bodyPr vert="horz" lIns="91402" tIns="45701" rIns="91402" bIns="45701" rtlCol="0"/>
          <a:lstStyle>
            <a:lvl1pPr algn="r">
              <a:defRPr sz="1200"/>
            </a:lvl1pPr>
          </a:lstStyle>
          <a:p>
            <a:endParaRPr lang="en-US" dirty="0"/>
          </a:p>
        </p:txBody>
      </p:sp>
      <p:sp>
        <p:nvSpPr>
          <p:cNvPr id="4" name="Slide Image Placeholder 3"/>
          <p:cNvSpPr>
            <a:spLocks noGrp="1" noRot="1" noChangeAspect="1"/>
          </p:cNvSpPr>
          <p:nvPr>
            <p:ph type="sldImg" idx="2"/>
          </p:nvPr>
        </p:nvSpPr>
        <p:spPr>
          <a:xfrm>
            <a:off x="1200150" y="692150"/>
            <a:ext cx="4611688" cy="3457575"/>
          </a:xfrm>
          <a:prstGeom prst="rect">
            <a:avLst/>
          </a:prstGeom>
          <a:noFill/>
          <a:ln w="12700">
            <a:solidFill>
              <a:prstClr val="black"/>
            </a:solidFill>
          </a:ln>
        </p:spPr>
        <p:txBody>
          <a:bodyPr vert="horz" lIns="91402" tIns="45701" rIns="91402" bIns="45701" rtlCol="0" anchor="ctr"/>
          <a:lstStyle/>
          <a:p>
            <a:endParaRPr lang="en-US" dirty="0"/>
          </a:p>
        </p:txBody>
      </p:sp>
      <p:sp>
        <p:nvSpPr>
          <p:cNvPr id="5" name="Notes Placeholder 4"/>
          <p:cNvSpPr>
            <a:spLocks noGrp="1"/>
          </p:cNvSpPr>
          <p:nvPr>
            <p:ph type="body" sz="quarter" idx="3"/>
          </p:nvPr>
        </p:nvSpPr>
        <p:spPr>
          <a:xfrm>
            <a:off x="701040" y="4381103"/>
            <a:ext cx="5608320" cy="4150519"/>
          </a:xfrm>
          <a:prstGeom prst="rect">
            <a:avLst/>
          </a:prstGeom>
        </p:spPr>
        <p:txBody>
          <a:bodyPr vert="horz" lIns="91402" tIns="45701" rIns="91402" bIns="457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60606"/>
            <a:ext cx="3037840" cy="461169"/>
          </a:xfrm>
          <a:prstGeom prst="rect">
            <a:avLst/>
          </a:prstGeom>
        </p:spPr>
        <p:txBody>
          <a:bodyPr vert="horz" lIns="91402" tIns="45701" rIns="91402" bIns="45701"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60606"/>
            <a:ext cx="3037840" cy="461169"/>
          </a:xfrm>
          <a:prstGeom prst="rect">
            <a:avLst/>
          </a:prstGeom>
        </p:spPr>
        <p:txBody>
          <a:bodyPr vert="horz" lIns="91402" tIns="45701" rIns="91402" bIns="45701" rtlCol="0" anchor="b"/>
          <a:lstStyle>
            <a:lvl1pPr algn="r">
              <a:defRPr sz="1200"/>
            </a:lvl1pPr>
          </a:lstStyle>
          <a:p>
            <a:fld id="{00148E4E-E922-4948-9956-D9DD62F30794}" type="slidenum">
              <a:rPr lang="en-US" smtClean="0"/>
              <a:pPr/>
              <a:t>‹#›</a:t>
            </a:fld>
            <a:endParaRPr lang="en-US" dirty="0"/>
          </a:p>
        </p:txBody>
      </p:sp>
    </p:spTree>
    <p:extLst>
      <p:ext uri="{BB962C8B-B14F-4D97-AF65-F5344CB8AC3E}">
        <p14:creationId xmlns:p14="http://schemas.microsoft.com/office/powerpoint/2010/main" val="390335985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859AD79-8263-4377-9DEC-FAB4C92B9094}" type="slidenum">
              <a:rPr lang="en-US" smtClean="0"/>
              <a:pPr>
                <a:defRPr/>
              </a:pPr>
              <a:t>1</a:t>
            </a:fld>
            <a:endParaRPr lang="en-US" dirty="0"/>
          </a:p>
        </p:txBody>
      </p:sp>
    </p:spTree>
    <p:extLst>
      <p:ext uri="{BB962C8B-B14F-4D97-AF65-F5344CB8AC3E}">
        <p14:creationId xmlns:p14="http://schemas.microsoft.com/office/powerpoint/2010/main" val="2189423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83E1E8-1236-48DF-A029-25436B4D309E}" type="slidenum">
              <a:rPr lang="en-US" smtClean="0"/>
              <a:pPr>
                <a:defRPr/>
              </a:pPr>
              <a:t>34</a:t>
            </a:fld>
            <a:endParaRPr lang="en-US"/>
          </a:p>
        </p:txBody>
      </p:sp>
    </p:spTree>
    <p:extLst>
      <p:ext uri="{BB962C8B-B14F-4D97-AF65-F5344CB8AC3E}">
        <p14:creationId xmlns:p14="http://schemas.microsoft.com/office/powerpoint/2010/main" val="2346913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83E1E8-1236-48DF-A029-25436B4D309E}" type="slidenum">
              <a:rPr lang="en-US" smtClean="0"/>
              <a:pPr>
                <a:defRPr/>
              </a:pPr>
              <a:t>35</a:t>
            </a:fld>
            <a:endParaRPr lang="en-US"/>
          </a:p>
        </p:txBody>
      </p:sp>
    </p:spTree>
    <p:extLst>
      <p:ext uri="{BB962C8B-B14F-4D97-AF65-F5344CB8AC3E}">
        <p14:creationId xmlns:p14="http://schemas.microsoft.com/office/powerpoint/2010/main" val="1535633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83E1E8-1236-48DF-A029-25436B4D309E}" type="slidenum">
              <a:rPr lang="en-US" smtClean="0"/>
              <a:pPr>
                <a:defRPr/>
              </a:pPr>
              <a:t>36</a:t>
            </a:fld>
            <a:endParaRPr lang="en-US"/>
          </a:p>
        </p:txBody>
      </p:sp>
    </p:spTree>
    <p:extLst>
      <p:ext uri="{BB962C8B-B14F-4D97-AF65-F5344CB8AC3E}">
        <p14:creationId xmlns:p14="http://schemas.microsoft.com/office/powerpoint/2010/main" val="30010899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74" name="Rectangle 2"/>
          <p:cNvSpPr>
            <a:spLocks noGrp="1" noChangeArrowheads="1"/>
          </p:cNvSpPr>
          <p:nvPr>
            <p:ph type="ctrTitle"/>
          </p:nvPr>
        </p:nvSpPr>
        <p:spPr>
          <a:xfrm>
            <a:off x="268287" y="3429000"/>
            <a:ext cx="8562203" cy="542747"/>
          </a:xfrm>
        </p:spPr>
        <p:txBody>
          <a:bodyPr anchor="b"/>
          <a:lstStyle>
            <a:lvl1pPr algn="ctr" rtl="0" eaLnBrk="1" fontAlgn="base" hangingPunct="1">
              <a:lnSpc>
                <a:spcPct val="85000"/>
              </a:lnSpc>
              <a:spcBef>
                <a:spcPct val="30000"/>
              </a:spcBef>
              <a:spcAft>
                <a:spcPct val="0"/>
              </a:spcAft>
              <a:defRPr lang="en-US" sz="2400" b="1" dirty="0">
                <a:solidFill>
                  <a:schemeClr val="tx1"/>
                </a:solidFill>
                <a:latin typeface="+mj-lt"/>
                <a:ea typeface="+mj-ea"/>
                <a:cs typeface="+mj-cs"/>
              </a:defRPr>
            </a:lvl1pPr>
          </a:lstStyle>
          <a:p>
            <a:r>
              <a:rPr lang="en-US"/>
              <a:t>Click to edit Master title style</a:t>
            </a:r>
            <a:endParaRPr lang="en-US" dirty="0"/>
          </a:p>
        </p:txBody>
      </p:sp>
      <p:sp>
        <p:nvSpPr>
          <p:cNvPr id="3075" name="Rectangle 3"/>
          <p:cNvSpPr>
            <a:spLocks noGrp="1" noChangeArrowheads="1"/>
          </p:cNvSpPr>
          <p:nvPr>
            <p:ph type="subTitle" idx="1"/>
          </p:nvPr>
        </p:nvSpPr>
        <p:spPr>
          <a:xfrm>
            <a:off x="268287" y="3959049"/>
            <a:ext cx="8562203" cy="358716"/>
          </a:xfrm>
        </p:spPr>
        <p:txBody>
          <a:bodyPr/>
          <a:lstStyle>
            <a:lvl1pPr marL="0" indent="0" algn="ctr" rtl="0" eaLnBrk="1" fontAlgn="base" hangingPunct="1">
              <a:lnSpc>
                <a:spcPct val="85000"/>
              </a:lnSpc>
              <a:spcBef>
                <a:spcPct val="30000"/>
              </a:spcBef>
              <a:spcAft>
                <a:spcPct val="0"/>
              </a:spcAft>
              <a:buFont typeface="Trebuchet MS" pitchFamily="34" charset="0"/>
              <a:buNone/>
              <a:defRPr lang="en-US" sz="2000" dirty="0">
                <a:solidFill>
                  <a:schemeClr val="tx1"/>
                </a:solidFill>
                <a:latin typeface="+mn-lt"/>
                <a:ea typeface="+mn-ea"/>
                <a:cs typeface="+mn-cs"/>
              </a:defRPr>
            </a:lvl1pPr>
          </a:lstStyle>
          <a:p>
            <a:r>
              <a:rPr lang="en-US"/>
              <a:t>Click to edit Master subtitle style</a:t>
            </a:r>
            <a:endParaRPr lang="en-US" dirty="0"/>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5176" y="228600"/>
            <a:ext cx="7608824" cy="681038"/>
          </a:xfr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lnSpc>
                <a:spcPct val="85000"/>
              </a:lnSpc>
              <a:spcBef>
                <a:spcPct val="30000"/>
              </a:spcBef>
              <a:spcAft>
                <a:spcPct val="0"/>
              </a:spcAft>
              <a:defRPr lang="en-US" sz="2000" dirty="0">
                <a:solidFill>
                  <a:schemeClr val="tx1"/>
                </a:solidFill>
                <a:latin typeface="+mj-lt"/>
                <a:ea typeface="+mj-ea"/>
                <a:cs typeface="+mj-cs"/>
              </a:defRPr>
            </a:lvl1pPr>
          </a:lstStyle>
          <a:p>
            <a:r>
              <a:rPr lang="en-US"/>
              <a:t>Click to edit Master title style</a:t>
            </a:r>
            <a:endParaRPr lang="en-US" dirty="0"/>
          </a:p>
        </p:txBody>
      </p:sp>
      <p:sp>
        <p:nvSpPr>
          <p:cNvPr id="6" name="Text Placeholder 5"/>
          <p:cNvSpPr>
            <a:spLocks noGrp="1"/>
          </p:cNvSpPr>
          <p:nvPr>
            <p:ph type="body" sz="quarter" idx="11"/>
          </p:nvPr>
        </p:nvSpPr>
        <p:spPr>
          <a:xfrm>
            <a:off x="268288" y="1271016"/>
            <a:ext cx="8580437" cy="4937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p:nvPr/>
        </p:nvSpPr>
        <p:spPr>
          <a:xfrm>
            <a:off x="8547646" y="6457668"/>
            <a:ext cx="372218" cy="276999"/>
          </a:xfrm>
          <a:prstGeom prst="rect">
            <a:avLst/>
          </a:prstGeom>
        </p:spPr>
        <p:txBody>
          <a:bodyPr wrap="none">
            <a:spAutoFit/>
          </a:bodyPr>
          <a:lstStyle/>
          <a:p>
            <a:fld id="{4127CE1D-C591-441E-8A57-D0AFFA74757C}" type="slidenum">
              <a:rPr lang="en-US" smtClean="0"/>
              <a:pPr/>
              <a:t>‹#›</a:t>
            </a:fld>
            <a:endParaRPr lang="en-US" dirty="0"/>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8287" y="1271017"/>
            <a:ext cx="8580437" cy="46471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
          <p:cNvSpPr>
            <a:spLocks noGrp="1" noChangeArrowheads="1"/>
          </p:cNvSpPr>
          <p:nvPr>
            <p:ph type="title"/>
          </p:nvPr>
        </p:nvSpPr>
        <p:spPr bwMode="auto">
          <a:xfrm>
            <a:off x="268288" y="228600"/>
            <a:ext cx="7605712" cy="68103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2000"/>
            </a:lvl1pPr>
          </a:lstStyle>
          <a:p>
            <a:pPr lvl="0"/>
            <a:r>
              <a:rPr lang="en-US"/>
              <a:t>Click to edit Master title style</a:t>
            </a:r>
            <a:endParaRPr lang="en-US" dirty="0"/>
          </a:p>
        </p:txBody>
      </p:sp>
      <p:sp>
        <p:nvSpPr>
          <p:cNvPr id="9" name="Rectangle 8"/>
          <p:cNvSpPr>
            <a:spLocks noChangeArrowheads="1"/>
          </p:cNvSpPr>
          <p:nvPr/>
        </p:nvSpPr>
        <p:spPr bwMode="auto">
          <a:xfrm>
            <a:off x="350377" y="5904313"/>
            <a:ext cx="8426153" cy="415498"/>
          </a:xfrm>
          <a:prstGeom prst="rect">
            <a:avLst/>
          </a:prstGeom>
          <a:noFill/>
          <a:ln w="9525">
            <a:noFill/>
            <a:miter lim="800000"/>
            <a:headEnd/>
            <a:tailEnd/>
          </a:ln>
          <a:effectLst/>
        </p:spPr>
        <p:txBody>
          <a:bodyPr wrap="square" anchor="ctr">
            <a:spAutoFit/>
          </a:bodyPr>
          <a:lstStyle/>
          <a:p>
            <a:pPr marL="0" indent="0">
              <a:spcBef>
                <a:spcPct val="0"/>
              </a:spcBef>
              <a:buNone/>
              <a:defRPr/>
            </a:pPr>
            <a:r>
              <a:rPr lang="en-US" sz="700" kern="1200" dirty="0">
                <a:solidFill>
                  <a:schemeClr val="bg2">
                    <a:lumMod val="50000"/>
                  </a:schemeClr>
                </a:solidFill>
                <a:latin typeface="Arial" pitchFamily="34" charset="0"/>
              </a:rPr>
              <a:t>©2011 Western Union Holdings, Inc. All Rights Reserved.  The WESTERN UNION name, logo, trade name, trade dress and related trademarks and service marks, owned by Western Union Holdings, Inc., are registered and/or used in the U.S. and many foreign countries.  This material is proprietary to Western Union and cannot be used, reproduced, copied, displayed, distributed or used to prepare derivative works without the prior written consent of Western Union. </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8" name="Text Placeholder 6"/>
          <p:cNvSpPr>
            <a:spLocks noGrp="1"/>
          </p:cNvSpPr>
          <p:nvPr>
            <p:ph type="body" sz="quarter" idx="11"/>
          </p:nvPr>
        </p:nvSpPr>
        <p:spPr>
          <a:xfrm>
            <a:off x="268287" y="1271017"/>
            <a:ext cx="8580437" cy="46471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2"/>
          <p:cNvSpPr>
            <a:spLocks noGrp="1" noChangeArrowheads="1"/>
          </p:cNvSpPr>
          <p:nvPr>
            <p:ph type="title"/>
          </p:nvPr>
        </p:nvSpPr>
        <p:spPr bwMode="auto">
          <a:xfrm>
            <a:off x="265176" y="228600"/>
            <a:ext cx="7608824" cy="68103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2000"/>
            </a:lvl1pPr>
          </a:lstStyle>
          <a:p>
            <a:pPr lvl="0"/>
            <a:r>
              <a:rPr lang="en-US"/>
              <a:t>Click to edit Master title style</a:t>
            </a:r>
            <a:endParaRPr lang="en-US" dirty="0"/>
          </a:p>
        </p:txBody>
      </p:sp>
      <p:sp>
        <p:nvSpPr>
          <p:cNvPr id="7" name="Rectangle 6"/>
          <p:cNvSpPr>
            <a:spLocks noChangeArrowheads="1"/>
          </p:cNvSpPr>
          <p:nvPr/>
        </p:nvSpPr>
        <p:spPr bwMode="auto">
          <a:xfrm>
            <a:off x="350377" y="5904313"/>
            <a:ext cx="8426153" cy="415498"/>
          </a:xfrm>
          <a:prstGeom prst="rect">
            <a:avLst/>
          </a:prstGeom>
          <a:noFill/>
          <a:ln w="9525">
            <a:noFill/>
            <a:miter lim="800000"/>
            <a:headEnd/>
            <a:tailEnd/>
          </a:ln>
          <a:effectLst/>
        </p:spPr>
        <p:txBody>
          <a:bodyPr wrap="square" anchor="ctr">
            <a:spAutoFit/>
          </a:bodyPr>
          <a:lstStyle/>
          <a:p>
            <a:pPr marL="0" indent="0">
              <a:spcBef>
                <a:spcPct val="0"/>
              </a:spcBef>
              <a:buNone/>
              <a:defRPr/>
            </a:pPr>
            <a:r>
              <a:rPr lang="en-US" sz="700" kern="1200" dirty="0">
                <a:solidFill>
                  <a:schemeClr val="bg2">
                    <a:lumMod val="50000"/>
                  </a:schemeClr>
                </a:solidFill>
                <a:latin typeface="Arial" pitchFamily="34" charset="0"/>
              </a:rPr>
              <a:t>©2011 Western Union Holdings, Inc. All Rights Reserved.  The WESTERN UNION name, logo, trade name, trade dress and related trademarks and service marks, owned by Western Union Holdings, Inc., are registered and/or used in the U.S. and many foreign countries.  This material is proprietary to Western Union and cannot be used, reproduced, copied, displayed, distributed or used to prepare derivative works without the prior written consent of Western Union. This information piece shall not be considered an offer; final terms shall be reflected in the Agreement signed by both parties.</a:t>
            </a:r>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4920" y="228600"/>
            <a:ext cx="7609080" cy="681038"/>
          </a:xfrm>
        </p:spPr>
        <p:txBody>
          <a:bodyPr/>
          <a:lstStyle>
            <a:lvl1pPr>
              <a:defRPr lang="en-US" sz="2000" b="1" dirty="0">
                <a:solidFill>
                  <a:schemeClr val="tx1"/>
                </a:solidFill>
                <a:latin typeface="+mj-lt"/>
                <a:ea typeface="+mj-ea"/>
                <a:cs typeface="+mj-cs"/>
              </a:defRPr>
            </a:lvl1pPr>
          </a:lstStyle>
          <a:p>
            <a:pPr lvl="0" algn="l" rtl="0" eaLnBrk="0" fontAlgn="base" hangingPunct="0">
              <a:lnSpc>
                <a:spcPct val="85000"/>
              </a:lnSpc>
              <a:spcBef>
                <a:spcPct val="30000"/>
              </a:spcBef>
              <a:spcAft>
                <a:spcPct val="0"/>
              </a:spcAft>
            </a:pPr>
            <a:r>
              <a:rPr lang="en-US" dirty="0"/>
              <a:t>Document Classifications</a:t>
            </a:r>
          </a:p>
        </p:txBody>
      </p:sp>
      <p:sp>
        <p:nvSpPr>
          <p:cNvPr id="6" name="TextBox 5"/>
          <p:cNvSpPr txBox="1"/>
          <p:nvPr/>
        </p:nvSpPr>
        <p:spPr>
          <a:xfrm>
            <a:off x="265176" y="1271016"/>
            <a:ext cx="7608824" cy="5285232"/>
          </a:xfrm>
          <a:prstGeom prst="rect">
            <a:avLst/>
          </a:prstGeom>
          <a:noFill/>
        </p:spPr>
        <p:txBody>
          <a:bodyPr wrap="square" rtlCol="0">
            <a:spAutoFit/>
          </a:bodyPr>
          <a:lstStyle/>
          <a:p>
            <a:pPr marL="0" marR="0" indent="0" algn="ctr" defTabSz="914400" rtl="0" eaLnBrk="0" fontAlgn="base" latinLnBrk="0" hangingPunct="0">
              <a:lnSpc>
                <a:spcPct val="100000"/>
              </a:lnSpc>
              <a:spcBef>
                <a:spcPct val="0"/>
              </a:spcBef>
              <a:spcAft>
                <a:spcPct val="5000"/>
              </a:spcAft>
              <a:buClrTx/>
              <a:buSzTx/>
              <a:buFontTx/>
              <a:buNone/>
              <a:tabLst/>
              <a:defRPr/>
            </a:pPr>
            <a:r>
              <a:rPr lang="en-US" i="1" dirty="0"/>
              <a:t>To change the default Classification of a document, choose </a:t>
            </a:r>
            <a:r>
              <a:rPr lang="en-US" i="1" dirty="0">
                <a:solidFill>
                  <a:srgbClr val="990000"/>
                </a:solidFill>
              </a:rPr>
              <a:t>View-Master Slide-and select the Footer text box</a:t>
            </a:r>
            <a:r>
              <a:rPr lang="en-US" i="1" dirty="0"/>
              <a:t> and change the Footer text to one of the four classifications below.  Please note, the copyright is to remain </a:t>
            </a:r>
            <a:br>
              <a:rPr lang="en-US" i="1" dirty="0"/>
            </a:br>
            <a:r>
              <a:rPr lang="en-US" i="1" dirty="0"/>
              <a:t>on every page, and the disclaimers for sales/non sales materials needs to appear on the closing page </a:t>
            </a:r>
            <a:br>
              <a:rPr lang="en-US" i="1" dirty="0"/>
            </a:br>
            <a:r>
              <a:rPr lang="en-US" i="1" dirty="0"/>
              <a:t>of presentation.</a:t>
            </a:r>
            <a:endParaRPr lang="en-US" dirty="0"/>
          </a:p>
          <a:p>
            <a:pPr marL="342900" indent="-342900">
              <a:lnSpc>
                <a:spcPct val="100000"/>
              </a:lnSpc>
              <a:spcAft>
                <a:spcPct val="5000"/>
              </a:spcAft>
              <a:buNone/>
            </a:pPr>
            <a:endParaRPr lang="en-US" sz="1200" b="1" dirty="0">
              <a:solidFill>
                <a:srgbClr val="990000"/>
              </a:solidFill>
            </a:endParaRPr>
          </a:p>
          <a:p>
            <a:pPr marL="342900" indent="-342900">
              <a:lnSpc>
                <a:spcPct val="100000"/>
              </a:lnSpc>
              <a:spcAft>
                <a:spcPct val="5000"/>
              </a:spcAft>
              <a:buNone/>
            </a:pPr>
            <a:r>
              <a:rPr lang="en-US" sz="1200" b="1" dirty="0">
                <a:solidFill>
                  <a:srgbClr val="990000"/>
                </a:solidFill>
              </a:rPr>
              <a:t>Western Union Public</a:t>
            </a:r>
            <a:r>
              <a:rPr lang="en-US" sz="1200" dirty="0"/>
              <a:t> </a:t>
            </a:r>
          </a:p>
          <a:p>
            <a:pPr marL="231775" lvl="0" indent="-231775" algn="l" rtl="0" eaLnBrk="0" fontAlgn="base" hangingPunct="0">
              <a:lnSpc>
                <a:spcPct val="100000"/>
              </a:lnSpc>
              <a:spcBef>
                <a:spcPct val="30000"/>
              </a:spcBef>
              <a:spcAft>
                <a:spcPct val="0"/>
              </a:spcAft>
              <a:buFont typeface="Trebuchet MS" pitchFamily="34" charset="0"/>
              <a:buBlip>
                <a:blip r:embed="rId2"/>
              </a:buBlip>
            </a:pPr>
            <a:r>
              <a:rPr lang="en-US" sz="1200" dirty="0">
                <a:solidFill>
                  <a:schemeClr val="tx1"/>
                </a:solidFill>
                <a:latin typeface="+mn-lt"/>
                <a:ea typeface="+mn-ea"/>
                <a:cs typeface="+mn-cs"/>
              </a:rPr>
              <a:t>Apply this classification to documents that contain content for which disclosure is intended outside of Western Union and would pose no risk to Western Union, its employees, its stockholders, its business partners, and/or its customers. (examples: brochures, forms, pricing promotions, annual reports)</a:t>
            </a:r>
          </a:p>
          <a:p>
            <a:pPr marL="231775" lvl="0" indent="-231775" algn="l" rtl="0" eaLnBrk="0" fontAlgn="base" hangingPunct="0">
              <a:lnSpc>
                <a:spcPct val="100000"/>
              </a:lnSpc>
              <a:spcBef>
                <a:spcPct val="30000"/>
              </a:spcBef>
              <a:spcAft>
                <a:spcPct val="0"/>
              </a:spcAft>
              <a:buFont typeface="Trebuchet MS" pitchFamily="34" charset="0"/>
              <a:buBlip>
                <a:blip r:embed="rId2"/>
              </a:buBlip>
            </a:pPr>
            <a:endParaRPr lang="en-US" sz="1200" dirty="0">
              <a:solidFill>
                <a:schemeClr val="tx1"/>
              </a:solidFill>
              <a:latin typeface="+mn-lt"/>
              <a:ea typeface="+mn-ea"/>
              <a:cs typeface="+mn-cs"/>
            </a:endParaRPr>
          </a:p>
          <a:p>
            <a:pPr marL="342900" indent="-342900">
              <a:lnSpc>
                <a:spcPct val="100000"/>
              </a:lnSpc>
              <a:spcAft>
                <a:spcPct val="5000"/>
              </a:spcAft>
              <a:buNone/>
            </a:pPr>
            <a:r>
              <a:rPr lang="en-US" sz="1200" b="1" dirty="0">
                <a:solidFill>
                  <a:srgbClr val="990000"/>
                </a:solidFill>
              </a:rPr>
              <a:t>Western Union Unrestricted Internal Use</a:t>
            </a:r>
          </a:p>
          <a:p>
            <a:pPr marL="231775" lvl="0" indent="-231775" algn="l" rtl="0" eaLnBrk="0" fontAlgn="base" hangingPunct="0">
              <a:lnSpc>
                <a:spcPct val="100000"/>
              </a:lnSpc>
              <a:spcBef>
                <a:spcPct val="30000"/>
              </a:spcBef>
              <a:spcAft>
                <a:spcPct val="0"/>
              </a:spcAft>
              <a:buFont typeface="Trebuchet MS" pitchFamily="34" charset="0"/>
              <a:buBlip>
                <a:blip r:embed="rId2"/>
              </a:buBlip>
            </a:pPr>
            <a:r>
              <a:rPr lang="en-US" sz="1200" kern="1200" dirty="0">
                <a:solidFill>
                  <a:schemeClr val="tx1"/>
                </a:solidFill>
                <a:latin typeface="+mn-lt"/>
                <a:ea typeface="+mn-ea"/>
                <a:cs typeface="+mn-cs"/>
              </a:rPr>
              <a:t>Apply this classification to documents that contain content for which unauthorized disclosure represents a minimal risk to Western Union, its employees, its stockholders, its business partners, and/or its customers. (examples: internal program reviews, phone lists, corporate training materials)</a:t>
            </a:r>
          </a:p>
          <a:p>
            <a:pPr marL="231775" lvl="0" indent="-231775" algn="l" rtl="0" eaLnBrk="0" fontAlgn="base" hangingPunct="0">
              <a:lnSpc>
                <a:spcPct val="100000"/>
              </a:lnSpc>
              <a:spcBef>
                <a:spcPct val="30000"/>
              </a:spcBef>
              <a:spcAft>
                <a:spcPct val="0"/>
              </a:spcAft>
              <a:buFont typeface="Trebuchet MS" pitchFamily="34" charset="0"/>
              <a:buBlip>
                <a:blip r:embed="rId2"/>
              </a:buBlip>
            </a:pPr>
            <a:endParaRPr lang="en-US" sz="1200" kern="1200" dirty="0">
              <a:solidFill>
                <a:schemeClr val="tx1"/>
              </a:solidFill>
              <a:latin typeface="+mn-lt"/>
              <a:ea typeface="+mn-ea"/>
              <a:cs typeface="+mn-cs"/>
            </a:endParaRPr>
          </a:p>
          <a:p>
            <a:pPr marL="342900" indent="-342900">
              <a:lnSpc>
                <a:spcPct val="100000"/>
              </a:lnSpc>
              <a:spcAft>
                <a:spcPct val="5000"/>
              </a:spcAft>
              <a:buNone/>
            </a:pPr>
            <a:r>
              <a:rPr lang="en-US" sz="1200" b="1" dirty="0">
                <a:solidFill>
                  <a:srgbClr val="990000"/>
                </a:solidFill>
              </a:rPr>
              <a:t>Western Union Confidential</a:t>
            </a:r>
          </a:p>
          <a:p>
            <a:pPr marL="231775" lvl="0" indent="-231775" algn="l" rtl="0" eaLnBrk="0" fontAlgn="base" hangingPunct="0">
              <a:lnSpc>
                <a:spcPct val="100000"/>
              </a:lnSpc>
              <a:spcBef>
                <a:spcPct val="30000"/>
              </a:spcBef>
              <a:spcAft>
                <a:spcPct val="0"/>
              </a:spcAft>
              <a:buFont typeface="Trebuchet MS" pitchFamily="34" charset="0"/>
              <a:buBlip>
                <a:blip r:embed="rId2"/>
              </a:buBlip>
            </a:pPr>
            <a:r>
              <a:rPr lang="en-US" sz="1200" kern="1200" dirty="0">
                <a:solidFill>
                  <a:schemeClr val="tx1"/>
                </a:solidFill>
                <a:latin typeface="+mn-lt"/>
                <a:ea typeface="+mn-ea"/>
                <a:cs typeface="+mn-cs"/>
              </a:rPr>
              <a:t>Apply this classification to documents that contain content for which unauthorized disclosure represents a moderate risk of damage to Western Union, its employees, its stockholders, its business partners, and/or its customers. (examples: financial reviews, un-launched marketing plans, new product/services plans)</a:t>
            </a:r>
          </a:p>
          <a:p>
            <a:pPr marL="231775" lvl="0" indent="-231775" algn="l" rtl="0" eaLnBrk="0" fontAlgn="base" hangingPunct="0">
              <a:lnSpc>
                <a:spcPct val="100000"/>
              </a:lnSpc>
              <a:spcBef>
                <a:spcPct val="30000"/>
              </a:spcBef>
              <a:spcAft>
                <a:spcPct val="0"/>
              </a:spcAft>
              <a:buFont typeface="Trebuchet MS" pitchFamily="34" charset="0"/>
              <a:buBlip>
                <a:blip r:embed="rId2"/>
              </a:buBlip>
            </a:pPr>
            <a:endParaRPr lang="en-US" sz="1200" kern="1200" dirty="0">
              <a:solidFill>
                <a:schemeClr val="tx1"/>
              </a:solidFill>
              <a:latin typeface="+mn-lt"/>
              <a:ea typeface="+mn-ea"/>
              <a:cs typeface="+mn-cs"/>
            </a:endParaRPr>
          </a:p>
          <a:p>
            <a:pPr marL="342900" indent="-342900">
              <a:lnSpc>
                <a:spcPct val="100000"/>
              </a:lnSpc>
              <a:spcAft>
                <a:spcPct val="5000"/>
              </a:spcAft>
              <a:buNone/>
            </a:pPr>
            <a:r>
              <a:rPr lang="en-US" sz="1200" b="1" dirty="0">
                <a:solidFill>
                  <a:srgbClr val="990000"/>
                </a:solidFill>
              </a:rPr>
              <a:t>Western Union Restricted</a:t>
            </a:r>
            <a:r>
              <a:rPr lang="en-US" sz="1200" b="1" dirty="0"/>
              <a:t> </a:t>
            </a:r>
          </a:p>
          <a:p>
            <a:pPr marL="231775" lvl="0" indent="-231775" algn="l" rtl="0" eaLnBrk="0" fontAlgn="base" hangingPunct="0">
              <a:lnSpc>
                <a:spcPct val="100000"/>
              </a:lnSpc>
              <a:spcBef>
                <a:spcPct val="30000"/>
              </a:spcBef>
              <a:spcAft>
                <a:spcPct val="0"/>
              </a:spcAft>
              <a:buFont typeface="Trebuchet MS" pitchFamily="34" charset="0"/>
              <a:buBlip>
                <a:blip r:embed="rId2"/>
              </a:buBlip>
            </a:pPr>
            <a:r>
              <a:rPr lang="en-US" sz="1200" kern="1200" dirty="0">
                <a:solidFill>
                  <a:schemeClr val="tx1"/>
                </a:solidFill>
                <a:latin typeface="+mn-lt"/>
                <a:ea typeface="+mn-ea"/>
                <a:cs typeface="+mn-cs"/>
              </a:rPr>
              <a:t>Apply this classification to documents that contain content having the greatest sensitivity for which unauthorized disclosure represents a severe risk of damage to Western Union, its employees, its stockholders, its business partners, and/or its customers. (examples: due diligence reviews, unreleased financials, board presentations)</a:t>
            </a:r>
          </a:p>
          <a:p>
            <a:pPr>
              <a:lnSpc>
                <a:spcPct val="100000"/>
              </a:lnSpc>
            </a:pPr>
            <a:endParaRPr lang="en-US" dirty="0"/>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8289" y="4406900"/>
            <a:ext cx="7605712"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68289" y="2906713"/>
            <a:ext cx="7605712"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5176" y="228600"/>
            <a:ext cx="7608824" cy="681038"/>
          </a:xfrm>
        </p:spPr>
        <p:txBody>
          <a:bodyPr/>
          <a:lstStyle/>
          <a:p>
            <a:r>
              <a:rPr lang="en-US"/>
              <a:t>Click to edit Master title style</a:t>
            </a:r>
            <a:endParaRPr lang="en-US" dirty="0"/>
          </a:p>
        </p:txBody>
      </p:sp>
      <p:sp>
        <p:nvSpPr>
          <p:cNvPr id="8" name="Text Placeholder 7"/>
          <p:cNvSpPr>
            <a:spLocks noGrp="1"/>
          </p:cNvSpPr>
          <p:nvPr>
            <p:ph type="body" sz="quarter" idx="11"/>
          </p:nvPr>
        </p:nvSpPr>
        <p:spPr>
          <a:xfrm>
            <a:off x="268288" y="1270000"/>
            <a:ext cx="4157662" cy="4938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7"/>
          <p:cNvSpPr>
            <a:spLocks noGrp="1"/>
          </p:cNvSpPr>
          <p:nvPr>
            <p:ph type="body" sz="quarter" idx="12"/>
          </p:nvPr>
        </p:nvSpPr>
        <p:spPr>
          <a:xfrm>
            <a:off x="4426721" y="1270000"/>
            <a:ext cx="4422004" cy="4938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5176" y="228600"/>
            <a:ext cx="7608824" cy="681038"/>
          </a:xfrm>
        </p:spPr>
        <p:txBody>
          <a:bodyPr/>
          <a:lstStyle/>
          <a:p>
            <a:r>
              <a:rPr lang="en-US"/>
              <a:t>Click to edit Master title style</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61" name="Picture 6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Rectangle 2"/>
          <p:cNvSpPr>
            <a:spLocks noGrp="1" noChangeArrowheads="1"/>
          </p:cNvSpPr>
          <p:nvPr>
            <p:ph type="title"/>
          </p:nvPr>
        </p:nvSpPr>
        <p:spPr bwMode="auto">
          <a:xfrm>
            <a:off x="265176" y="226434"/>
            <a:ext cx="7608824" cy="68103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68288" y="1272567"/>
            <a:ext cx="8580438" cy="49361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Rectangle 8"/>
          <p:cNvSpPr>
            <a:spLocks noChangeArrowheads="1"/>
          </p:cNvSpPr>
          <p:nvPr/>
        </p:nvSpPr>
        <p:spPr bwMode="auto">
          <a:xfrm>
            <a:off x="42730" y="6678959"/>
            <a:ext cx="3704860" cy="200055"/>
          </a:xfrm>
          <a:prstGeom prst="rect">
            <a:avLst/>
          </a:prstGeom>
          <a:noFill/>
          <a:ln w="9525">
            <a:noFill/>
            <a:miter lim="800000"/>
            <a:headEnd/>
            <a:tailEnd/>
          </a:ln>
          <a:effectLst/>
        </p:spPr>
        <p:txBody>
          <a:bodyPr wrap="none" anchor="b">
            <a:spAutoFit/>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sz="700" kern="1200" dirty="0">
                <a:solidFill>
                  <a:schemeClr val="bg2">
                    <a:lumMod val="50000"/>
                  </a:schemeClr>
                </a:solidFill>
                <a:latin typeface="Arial" pitchFamily="34" charset="0"/>
                <a:ea typeface="+mn-ea"/>
                <a:cs typeface="+mn-cs"/>
              </a:rPr>
              <a:t>Western Union Confidential | ©2011 Western Union Holdings, Inc. All Rights Reserved.</a:t>
            </a:r>
          </a:p>
        </p:txBody>
      </p:sp>
      <p:grpSp>
        <p:nvGrpSpPr>
          <p:cNvPr id="2" name="Group 63"/>
          <p:cNvGrpSpPr/>
          <p:nvPr/>
        </p:nvGrpSpPr>
        <p:grpSpPr>
          <a:xfrm>
            <a:off x="76911" y="6204246"/>
            <a:ext cx="8990178" cy="461477"/>
            <a:chOff x="76911" y="6204246"/>
            <a:chExt cx="8990178" cy="461477"/>
          </a:xfrm>
        </p:grpSpPr>
        <p:grpSp>
          <p:nvGrpSpPr>
            <p:cNvPr id="3" name="Group 11"/>
            <p:cNvGrpSpPr/>
            <p:nvPr userDrawn="1"/>
          </p:nvGrpSpPr>
          <p:grpSpPr>
            <a:xfrm>
              <a:off x="76911" y="6229888"/>
              <a:ext cx="8990178" cy="435835"/>
              <a:chOff x="136734" y="6255526"/>
              <a:chExt cx="8990178" cy="435835"/>
            </a:xfrm>
          </p:grpSpPr>
          <p:sp>
            <p:nvSpPr>
              <p:cNvPr id="9" name="Rectangle 8"/>
              <p:cNvSpPr/>
              <p:nvPr userDrawn="1"/>
            </p:nvSpPr>
            <p:spPr bwMode="auto">
              <a:xfrm>
                <a:off x="136734" y="6255526"/>
                <a:ext cx="119641" cy="435835"/>
              </a:xfrm>
              <a:prstGeom prst="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00000"/>
                  </a:solidFill>
                  <a:effectLst/>
                  <a:latin typeface="Arial" pitchFamily="34" charset="0"/>
                </a:endParaRPr>
              </a:p>
            </p:txBody>
          </p:sp>
          <p:sp>
            <p:nvSpPr>
              <p:cNvPr id="10" name="Rectangle 9"/>
              <p:cNvSpPr/>
              <p:nvPr userDrawn="1"/>
            </p:nvSpPr>
            <p:spPr bwMode="auto">
              <a:xfrm>
                <a:off x="9007271" y="6255526"/>
                <a:ext cx="119641" cy="435835"/>
              </a:xfrm>
              <a:prstGeom prst="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00000"/>
                  </a:solidFill>
                  <a:effectLst/>
                  <a:latin typeface="Arial" pitchFamily="34" charset="0"/>
                </a:endParaRPr>
              </a:p>
            </p:txBody>
          </p:sp>
          <p:sp>
            <p:nvSpPr>
              <p:cNvPr id="11" name="Rectangle 10"/>
              <p:cNvSpPr/>
              <p:nvPr userDrawn="1"/>
            </p:nvSpPr>
            <p:spPr bwMode="auto">
              <a:xfrm>
                <a:off x="247828" y="6405077"/>
                <a:ext cx="8802168" cy="136733"/>
              </a:xfrm>
              <a:prstGeom prst="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kern="1200" cap="none" normalizeH="0" baseline="0" dirty="0">
                  <a:ln>
                    <a:noFill/>
                  </a:ln>
                  <a:solidFill>
                    <a:srgbClr val="000000"/>
                  </a:solidFill>
                  <a:effectLst/>
                  <a:latin typeface="Arial" pitchFamily="34" charset="0"/>
                  <a:ea typeface="+mn-ea"/>
                  <a:cs typeface="+mn-cs"/>
                </a:endParaRPr>
              </a:p>
            </p:txBody>
          </p:sp>
        </p:grpSp>
        <p:grpSp>
          <p:nvGrpSpPr>
            <p:cNvPr id="4" name="Group 7"/>
            <p:cNvGrpSpPr>
              <a:grpSpLocks/>
            </p:cNvGrpSpPr>
            <p:nvPr userDrawn="1"/>
          </p:nvGrpSpPr>
          <p:grpSpPr bwMode="auto">
            <a:xfrm>
              <a:off x="4207298" y="6204246"/>
              <a:ext cx="387592" cy="430658"/>
              <a:chOff x="3792" y="1104"/>
              <a:chExt cx="1166" cy="1296"/>
            </a:xfrm>
          </p:grpSpPr>
          <p:sp>
            <p:nvSpPr>
              <p:cNvPr id="38" name="Oval 8"/>
              <p:cNvSpPr>
                <a:spLocks noChangeArrowheads="1"/>
              </p:cNvSpPr>
              <p:nvPr/>
            </p:nvSpPr>
            <p:spPr bwMode="auto">
              <a:xfrm>
                <a:off x="3981" y="2141"/>
                <a:ext cx="950" cy="259"/>
              </a:xfrm>
              <a:prstGeom prst="ellipse">
                <a:avLst/>
              </a:prstGeom>
              <a:gradFill rotWithShape="1">
                <a:gsLst>
                  <a:gs pos="0">
                    <a:srgbClr val="000000"/>
                  </a:gs>
                  <a:gs pos="100000">
                    <a:srgbClr val="000000">
                      <a:gamma/>
                      <a:shade val="46275"/>
                      <a:invGamma/>
                      <a:alpha val="0"/>
                    </a:srgbClr>
                  </a:gs>
                </a:gsLst>
                <a:path path="shape">
                  <a:fillToRect l="50000" t="50000" r="50000" b="50000"/>
                </a:path>
              </a:gradFill>
              <a:ln w="9525">
                <a:noFill/>
                <a:round/>
                <a:headEnd/>
                <a:tailEnd/>
              </a:ln>
              <a:effectLst/>
            </p:spPr>
            <p:txBody>
              <a:bodyPr wrap="none" anchor="ctr"/>
              <a:lstStyle/>
              <a:p>
                <a:endParaRPr lang="en-US" dirty="0"/>
              </a:p>
            </p:txBody>
          </p:sp>
          <p:sp>
            <p:nvSpPr>
              <p:cNvPr id="39" name="Oval 9"/>
              <p:cNvSpPr>
                <a:spLocks noChangeArrowheads="1"/>
              </p:cNvSpPr>
              <p:nvPr/>
            </p:nvSpPr>
            <p:spPr bwMode="auto">
              <a:xfrm>
                <a:off x="3922" y="1277"/>
                <a:ext cx="1036" cy="1037"/>
              </a:xfrm>
              <a:prstGeom prst="ellipse">
                <a:avLst/>
              </a:prstGeom>
              <a:gradFill rotWithShape="1">
                <a:gsLst>
                  <a:gs pos="0">
                    <a:schemeClr val="accent1">
                      <a:gamma/>
                      <a:shade val="46275"/>
                      <a:invGamma/>
                    </a:schemeClr>
                  </a:gs>
                  <a:gs pos="100000">
                    <a:schemeClr val="accent1"/>
                  </a:gs>
                </a:gsLst>
                <a:lin ang="5400000" scaled="1"/>
              </a:gradFill>
              <a:ln w="9525" algn="ctr">
                <a:noFill/>
                <a:round/>
                <a:headEnd/>
                <a:tailEnd/>
              </a:ln>
              <a:effectLst/>
            </p:spPr>
            <p:txBody>
              <a:bodyPr wrap="none" anchor="ctr"/>
              <a:lstStyle/>
              <a:p>
                <a:endParaRPr lang="en-US" dirty="0"/>
              </a:p>
            </p:txBody>
          </p:sp>
          <p:sp>
            <p:nvSpPr>
              <p:cNvPr id="40" name="Oval 10"/>
              <p:cNvSpPr>
                <a:spLocks noChangeArrowheads="1"/>
              </p:cNvSpPr>
              <p:nvPr/>
            </p:nvSpPr>
            <p:spPr bwMode="auto">
              <a:xfrm>
                <a:off x="3965" y="1271"/>
                <a:ext cx="950" cy="951"/>
              </a:xfrm>
              <a:prstGeom prst="ellipse">
                <a:avLst/>
              </a:prstGeom>
              <a:gradFill rotWithShape="1">
                <a:gsLst>
                  <a:gs pos="0">
                    <a:srgbClr val="FFFFFF">
                      <a:alpha val="39999"/>
                    </a:srgbClr>
                  </a:gs>
                  <a:gs pos="100000">
                    <a:srgbClr val="FFFFFF">
                      <a:gamma/>
                      <a:shade val="46275"/>
                      <a:invGamma/>
                      <a:alpha val="0"/>
                    </a:srgbClr>
                  </a:gs>
                </a:gsLst>
                <a:lin ang="5400000" scaled="1"/>
              </a:gradFill>
              <a:ln w="9525">
                <a:noFill/>
                <a:round/>
                <a:headEnd/>
                <a:tailEnd/>
              </a:ln>
              <a:effectLst/>
            </p:spPr>
            <p:txBody>
              <a:bodyPr wrap="none" anchor="ctr"/>
              <a:lstStyle/>
              <a:p>
                <a:endParaRPr lang="en-US" dirty="0"/>
              </a:p>
            </p:txBody>
          </p:sp>
          <p:sp>
            <p:nvSpPr>
              <p:cNvPr id="41" name="Oval 11"/>
              <p:cNvSpPr>
                <a:spLocks noChangeArrowheads="1"/>
              </p:cNvSpPr>
              <p:nvPr/>
            </p:nvSpPr>
            <p:spPr bwMode="auto">
              <a:xfrm>
                <a:off x="3792" y="1104"/>
                <a:ext cx="1080" cy="1080"/>
              </a:xfrm>
              <a:prstGeom prst="ellipse">
                <a:avLst/>
              </a:prstGeom>
              <a:gradFill rotWithShape="1">
                <a:gsLst>
                  <a:gs pos="0">
                    <a:srgbClr val="FFFFFF">
                      <a:alpha val="80000"/>
                    </a:srgbClr>
                  </a:gs>
                  <a:gs pos="100000">
                    <a:srgbClr val="FFFFFF">
                      <a:gamma/>
                      <a:shade val="46275"/>
                      <a:invGamma/>
                      <a:alpha val="0"/>
                    </a:srgbClr>
                  </a:gs>
                </a:gsLst>
                <a:path path="shape">
                  <a:fillToRect l="50000" t="50000" r="50000" b="50000"/>
                </a:path>
              </a:gradFill>
              <a:ln w="9525">
                <a:noFill/>
                <a:round/>
                <a:headEnd/>
                <a:tailEnd/>
              </a:ln>
              <a:effectLst/>
            </p:spPr>
            <p:txBody>
              <a:bodyPr wrap="none" anchor="ctr"/>
              <a:lstStyle/>
              <a:p>
                <a:endParaRPr lang="en-US" dirty="0"/>
              </a:p>
            </p:txBody>
          </p:sp>
          <p:sp>
            <p:nvSpPr>
              <p:cNvPr id="42" name="Oval 12"/>
              <p:cNvSpPr>
                <a:spLocks noChangeArrowheads="1"/>
              </p:cNvSpPr>
              <p:nvPr/>
            </p:nvSpPr>
            <p:spPr bwMode="auto">
              <a:xfrm>
                <a:off x="4051" y="1320"/>
                <a:ext cx="432" cy="432"/>
              </a:xfrm>
              <a:prstGeom prst="ellipse">
                <a:avLst/>
              </a:prstGeom>
              <a:gradFill rotWithShape="1">
                <a:gsLst>
                  <a:gs pos="0">
                    <a:srgbClr val="FFFFFF"/>
                  </a:gs>
                  <a:gs pos="100000">
                    <a:srgbClr val="FFFFFF">
                      <a:gamma/>
                      <a:shade val="46275"/>
                      <a:invGamma/>
                      <a:alpha val="0"/>
                    </a:srgbClr>
                  </a:gs>
                </a:gsLst>
                <a:path path="shape">
                  <a:fillToRect l="50000" t="50000" r="50000" b="50000"/>
                </a:path>
              </a:gradFill>
              <a:ln w="9525">
                <a:noFill/>
                <a:round/>
                <a:headEnd/>
                <a:tailEnd/>
              </a:ln>
              <a:effectLst/>
            </p:spPr>
            <p:txBody>
              <a:bodyPr wrap="none" anchor="ctr"/>
              <a:lstStyle/>
              <a:p>
                <a:endParaRPr lang="en-US" dirty="0"/>
              </a:p>
            </p:txBody>
          </p:sp>
        </p:gr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spd="med">
    <p:fade/>
  </p:transition>
  <p:txStyles>
    <p:titleStyle>
      <a:lvl1pPr algn="l" rtl="0" eaLnBrk="1" fontAlgn="base" hangingPunct="1">
        <a:lnSpc>
          <a:spcPct val="85000"/>
        </a:lnSpc>
        <a:spcBef>
          <a:spcPct val="30000"/>
        </a:spcBef>
        <a:spcAft>
          <a:spcPct val="0"/>
        </a:spcAft>
        <a:defRPr lang="en-US" sz="2000" b="1" dirty="0" smtClean="0">
          <a:solidFill>
            <a:schemeClr val="tx1"/>
          </a:solidFill>
          <a:latin typeface="+mj-lt"/>
          <a:ea typeface="+mj-ea"/>
          <a:cs typeface="+mj-cs"/>
        </a:defRPr>
      </a:lvl1pPr>
      <a:lvl2pPr algn="l" rtl="0" eaLnBrk="1" fontAlgn="base" hangingPunct="1">
        <a:lnSpc>
          <a:spcPct val="85000"/>
        </a:lnSpc>
        <a:spcBef>
          <a:spcPct val="30000"/>
        </a:spcBef>
        <a:spcAft>
          <a:spcPct val="0"/>
        </a:spcAft>
        <a:defRPr sz="2800">
          <a:solidFill>
            <a:schemeClr val="tx1"/>
          </a:solidFill>
          <a:latin typeface="Arial" pitchFamily="34" charset="0"/>
        </a:defRPr>
      </a:lvl2pPr>
      <a:lvl3pPr algn="l" rtl="0" eaLnBrk="1" fontAlgn="base" hangingPunct="1">
        <a:lnSpc>
          <a:spcPct val="85000"/>
        </a:lnSpc>
        <a:spcBef>
          <a:spcPct val="30000"/>
        </a:spcBef>
        <a:spcAft>
          <a:spcPct val="0"/>
        </a:spcAft>
        <a:defRPr sz="2800">
          <a:solidFill>
            <a:schemeClr val="tx1"/>
          </a:solidFill>
          <a:latin typeface="Arial" pitchFamily="34" charset="0"/>
        </a:defRPr>
      </a:lvl3pPr>
      <a:lvl4pPr algn="l" rtl="0" eaLnBrk="1" fontAlgn="base" hangingPunct="1">
        <a:lnSpc>
          <a:spcPct val="85000"/>
        </a:lnSpc>
        <a:spcBef>
          <a:spcPct val="30000"/>
        </a:spcBef>
        <a:spcAft>
          <a:spcPct val="0"/>
        </a:spcAft>
        <a:defRPr sz="2800">
          <a:solidFill>
            <a:schemeClr val="tx1"/>
          </a:solidFill>
          <a:latin typeface="Arial" pitchFamily="34" charset="0"/>
        </a:defRPr>
      </a:lvl4pPr>
      <a:lvl5pPr algn="l" rtl="0" eaLnBrk="1" fontAlgn="base" hangingPunct="1">
        <a:lnSpc>
          <a:spcPct val="85000"/>
        </a:lnSpc>
        <a:spcBef>
          <a:spcPct val="30000"/>
        </a:spcBef>
        <a:spcAft>
          <a:spcPct val="0"/>
        </a:spcAft>
        <a:defRPr sz="2800">
          <a:solidFill>
            <a:schemeClr val="tx1"/>
          </a:solidFill>
          <a:latin typeface="Arial" pitchFamily="34" charset="0"/>
        </a:defRPr>
      </a:lvl5pPr>
      <a:lvl6pPr marL="457200" algn="l" rtl="0" eaLnBrk="1" fontAlgn="base" hangingPunct="1">
        <a:lnSpc>
          <a:spcPct val="85000"/>
        </a:lnSpc>
        <a:spcBef>
          <a:spcPct val="30000"/>
        </a:spcBef>
        <a:spcAft>
          <a:spcPct val="0"/>
        </a:spcAft>
        <a:defRPr sz="2800">
          <a:solidFill>
            <a:schemeClr val="bg1"/>
          </a:solidFill>
          <a:latin typeface="Arial" pitchFamily="34" charset="0"/>
        </a:defRPr>
      </a:lvl6pPr>
      <a:lvl7pPr marL="914400" algn="l" rtl="0" eaLnBrk="1" fontAlgn="base" hangingPunct="1">
        <a:lnSpc>
          <a:spcPct val="85000"/>
        </a:lnSpc>
        <a:spcBef>
          <a:spcPct val="30000"/>
        </a:spcBef>
        <a:spcAft>
          <a:spcPct val="0"/>
        </a:spcAft>
        <a:defRPr sz="2800">
          <a:solidFill>
            <a:schemeClr val="bg1"/>
          </a:solidFill>
          <a:latin typeface="Arial" pitchFamily="34" charset="0"/>
        </a:defRPr>
      </a:lvl7pPr>
      <a:lvl8pPr marL="1371600" algn="l" rtl="0" eaLnBrk="1" fontAlgn="base" hangingPunct="1">
        <a:lnSpc>
          <a:spcPct val="85000"/>
        </a:lnSpc>
        <a:spcBef>
          <a:spcPct val="30000"/>
        </a:spcBef>
        <a:spcAft>
          <a:spcPct val="0"/>
        </a:spcAft>
        <a:defRPr sz="2800">
          <a:solidFill>
            <a:schemeClr val="bg1"/>
          </a:solidFill>
          <a:latin typeface="Arial" pitchFamily="34" charset="0"/>
        </a:defRPr>
      </a:lvl8pPr>
      <a:lvl9pPr marL="1828800" algn="l" rtl="0" eaLnBrk="1" fontAlgn="base" hangingPunct="1">
        <a:lnSpc>
          <a:spcPct val="85000"/>
        </a:lnSpc>
        <a:spcBef>
          <a:spcPct val="30000"/>
        </a:spcBef>
        <a:spcAft>
          <a:spcPct val="0"/>
        </a:spcAft>
        <a:defRPr sz="2800">
          <a:solidFill>
            <a:schemeClr val="bg1"/>
          </a:solidFill>
          <a:latin typeface="Arial" pitchFamily="34" charset="0"/>
        </a:defRPr>
      </a:lvl9pPr>
    </p:titleStyle>
    <p:bodyStyle>
      <a:lvl1pPr marL="231775" indent="-231775" algn="l" rtl="0" eaLnBrk="1" fontAlgn="base" hangingPunct="1">
        <a:lnSpc>
          <a:spcPct val="100000"/>
        </a:lnSpc>
        <a:spcBef>
          <a:spcPct val="30000"/>
        </a:spcBef>
        <a:spcAft>
          <a:spcPct val="0"/>
        </a:spcAft>
        <a:buFont typeface="Trebuchet MS" pitchFamily="34" charset="0"/>
        <a:buBlip>
          <a:blip r:embed="rId12"/>
        </a:buBlip>
        <a:defRPr sz="2000">
          <a:solidFill>
            <a:schemeClr val="tx1"/>
          </a:solidFill>
          <a:latin typeface="+mn-lt"/>
          <a:ea typeface="+mn-ea"/>
          <a:cs typeface="+mn-cs"/>
        </a:defRPr>
      </a:lvl1pPr>
      <a:lvl2pPr marL="631825" indent="-285750" algn="l" rtl="0" eaLnBrk="1" fontAlgn="base" hangingPunct="1">
        <a:lnSpc>
          <a:spcPct val="100000"/>
        </a:lnSpc>
        <a:spcBef>
          <a:spcPct val="30000"/>
        </a:spcBef>
        <a:spcAft>
          <a:spcPct val="0"/>
        </a:spcAft>
        <a:buBlip>
          <a:blip r:embed="rId13"/>
        </a:buBlip>
        <a:defRPr sz="2000">
          <a:solidFill>
            <a:schemeClr val="tx1"/>
          </a:solidFill>
          <a:latin typeface="+mn-lt"/>
        </a:defRPr>
      </a:lvl2pPr>
      <a:lvl3pPr marL="974725" indent="-228600" algn="l" rtl="0" eaLnBrk="1" fontAlgn="base" hangingPunct="1">
        <a:lnSpc>
          <a:spcPct val="100000"/>
        </a:lnSpc>
        <a:spcBef>
          <a:spcPct val="30000"/>
        </a:spcBef>
        <a:spcAft>
          <a:spcPct val="0"/>
        </a:spcAft>
        <a:buFont typeface="Trebuchet MS" pitchFamily="34" charset="0"/>
        <a:buBlip>
          <a:blip r:embed="rId12"/>
        </a:buBlip>
        <a:defRPr sz="1800">
          <a:solidFill>
            <a:schemeClr val="tx1"/>
          </a:solidFill>
          <a:latin typeface="+mn-lt"/>
        </a:defRPr>
      </a:lvl3pPr>
      <a:lvl4pPr marL="1317625" indent="-228600" algn="l" rtl="0" eaLnBrk="1" fontAlgn="base" hangingPunct="1">
        <a:lnSpc>
          <a:spcPct val="100000"/>
        </a:lnSpc>
        <a:spcBef>
          <a:spcPct val="30000"/>
        </a:spcBef>
        <a:spcAft>
          <a:spcPct val="0"/>
        </a:spcAft>
        <a:buBlip>
          <a:blip r:embed="rId13"/>
        </a:buBlip>
        <a:defRPr sz="1800">
          <a:solidFill>
            <a:schemeClr val="tx1"/>
          </a:solidFill>
          <a:latin typeface="+mn-lt"/>
        </a:defRPr>
      </a:lvl4pPr>
      <a:lvl5pPr marL="1660525" indent="-228600" algn="l" rtl="0" eaLnBrk="1" fontAlgn="base" hangingPunct="1">
        <a:lnSpc>
          <a:spcPct val="100000"/>
        </a:lnSpc>
        <a:spcBef>
          <a:spcPct val="30000"/>
        </a:spcBef>
        <a:spcAft>
          <a:spcPct val="0"/>
        </a:spcAft>
        <a:buFont typeface="Trebuchet MS" pitchFamily="34" charset="0"/>
        <a:buBlip>
          <a:blip r:embed="rId12"/>
        </a:buBlip>
        <a:defRPr sz="1600">
          <a:solidFill>
            <a:schemeClr val="tx1"/>
          </a:solidFill>
          <a:latin typeface="+mn-lt"/>
        </a:defRPr>
      </a:lvl5pPr>
      <a:lvl6pPr marL="2117725" indent="-228600" algn="l" rtl="0" eaLnBrk="1" fontAlgn="base" hangingPunct="1">
        <a:lnSpc>
          <a:spcPct val="85000"/>
        </a:lnSpc>
        <a:spcBef>
          <a:spcPct val="30000"/>
        </a:spcBef>
        <a:spcAft>
          <a:spcPct val="0"/>
        </a:spcAft>
        <a:buFont typeface="Trebuchet MS" pitchFamily="34" charset="0"/>
        <a:buBlip>
          <a:blip r:embed="rId12"/>
        </a:buBlip>
        <a:defRPr sz="1600">
          <a:solidFill>
            <a:schemeClr val="tx1"/>
          </a:solidFill>
          <a:latin typeface="+mn-lt"/>
        </a:defRPr>
      </a:lvl6pPr>
      <a:lvl7pPr marL="2574925" indent="-228600" algn="l" rtl="0" eaLnBrk="1" fontAlgn="base" hangingPunct="1">
        <a:lnSpc>
          <a:spcPct val="85000"/>
        </a:lnSpc>
        <a:spcBef>
          <a:spcPct val="30000"/>
        </a:spcBef>
        <a:spcAft>
          <a:spcPct val="0"/>
        </a:spcAft>
        <a:buFont typeface="Trebuchet MS" pitchFamily="34" charset="0"/>
        <a:buBlip>
          <a:blip r:embed="rId12"/>
        </a:buBlip>
        <a:defRPr sz="1600">
          <a:solidFill>
            <a:schemeClr val="tx1"/>
          </a:solidFill>
          <a:latin typeface="+mn-lt"/>
        </a:defRPr>
      </a:lvl7pPr>
      <a:lvl8pPr marL="3032125" indent="-228600" algn="l" rtl="0" eaLnBrk="1" fontAlgn="base" hangingPunct="1">
        <a:lnSpc>
          <a:spcPct val="85000"/>
        </a:lnSpc>
        <a:spcBef>
          <a:spcPct val="30000"/>
        </a:spcBef>
        <a:spcAft>
          <a:spcPct val="0"/>
        </a:spcAft>
        <a:buFont typeface="Trebuchet MS" pitchFamily="34" charset="0"/>
        <a:buBlip>
          <a:blip r:embed="rId12"/>
        </a:buBlip>
        <a:defRPr sz="1600">
          <a:solidFill>
            <a:schemeClr val="tx1"/>
          </a:solidFill>
          <a:latin typeface="+mn-lt"/>
        </a:defRPr>
      </a:lvl8pPr>
      <a:lvl9pPr marL="3489325" indent="-228600" algn="l" rtl="0" eaLnBrk="1" fontAlgn="base" hangingPunct="1">
        <a:lnSpc>
          <a:spcPct val="85000"/>
        </a:lnSpc>
        <a:spcBef>
          <a:spcPct val="30000"/>
        </a:spcBef>
        <a:spcAft>
          <a:spcPct val="0"/>
        </a:spcAft>
        <a:buFont typeface="Trebuchet MS" pitchFamily="34" charset="0"/>
        <a:buBlip>
          <a:blip r:embed="rId12"/>
        </a:buBlip>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7.wmf"/></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579393" cy="609600"/>
          </a:xfrm>
        </p:spPr>
        <p:txBody>
          <a:bodyPr/>
          <a:lstStyle/>
          <a:p>
            <a:pPr algn="l"/>
            <a:r>
              <a:rPr lang="en-US" sz="2800" dirty="0"/>
              <a:t>WU Digital Risk -- Vendor</a:t>
            </a:r>
          </a:p>
        </p:txBody>
      </p:sp>
      <p:pic>
        <p:nvPicPr>
          <p:cNvPr id="8" name="Picture 7"/>
          <p:cNvPicPr>
            <a:picLocks noChangeAspect="1"/>
          </p:cNvPicPr>
          <p:nvPr/>
        </p:nvPicPr>
        <p:blipFill>
          <a:blip r:embed="rId3"/>
          <a:stretch>
            <a:fillRect/>
          </a:stretch>
        </p:blipFill>
        <p:spPr>
          <a:xfrm>
            <a:off x="33068" y="1066800"/>
            <a:ext cx="9110932" cy="5118418"/>
          </a:xfrm>
          <a:prstGeom prst="rect">
            <a:avLst/>
          </a:prstGeom>
        </p:spPr>
      </p:pic>
      <p:pic>
        <p:nvPicPr>
          <p:cNvPr id="1026" name="Picture 2" descr="sidebar-repo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5638800"/>
            <a:ext cx="1066800" cy="32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840706"/>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74000" cy="762000"/>
          </a:xfrm>
        </p:spPr>
        <p:txBody>
          <a:bodyPr/>
          <a:lstStyle/>
          <a:p>
            <a:r>
              <a:rPr lang="en-US" sz="2800" dirty="0" err="1"/>
              <a:t>Boku</a:t>
            </a:r>
            <a:r>
              <a:rPr lang="en-US" sz="2800" dirty="0"/>
              <a:t> (</a:t>
            </a:r>
            <a:r>
              <a:rPr lang="en-US" sz="2800" dirty="0" err="1"/>
              <a:t>Danal</a:t>
            </a:r>
            <a:r>
              <a:rPr lang="en-US" sz="2800" dirty="0"/>
              <a:t>)</a:t>
            </a:r>
            <a:br>
              <a:rPr lang="en-US" sz="2800" dirty="0"/>
            </a:br>
            <a:r>
              <a:rPr lang="en-US" sz="1800" dirty="0" err="1"/>
              <a:t>GetPhoneId</a:t>
            </a:r>
            <a:r>
              <a:rPr lang="en-US" sz="1800" dirty="0"/>
              <a:t> API response</a:t>
            </a:r>
            <a:r>
              <a:rPr lang="en-US" sz="2800" dirty="0"/>
              <a:t> </a:t>
            </a:r>
          </a:p>
        </p:txBody>
      </p:sp>
      <p:sp>
        <p:nvSpPr>
          <p:cNvPr id="3" name="Text Placeholder 2"/>
          <p:cNvSpPr>
            <a:spLocks noGrp="1"/>
          </p:cNvSpPr>
          <p:nvPr>
            <p:ph type="body" sz="quarter" idx="11"/>
          </p:nvPr>
        </p:nvSpPr>
        <p:spPr>
          <a:xfrm>
            <a:off x="268287" y="1371600"/>
            <a:ext cx="8580437" cy="4937697"/>
          </a:xfrm>
        </p:spPr>
        <p:txBody>
          <a:bodyPr/>
          <a:lstStyle/>
          <a:p>
            <a:pPr marL="0" indent="0">
              <a:buNone/>
            </a:pPr>
            <a:endParaRPr lang="en-US" dirty="0"/>
          </a:p>
        </p:txBody>
      </p:sp>
      <p:graphicFrame>
        <p:nvGraphicFramePr>
          <p:cNvPr id="4" name="Table 3"/>
          <p:cNvGraphicFramePr>
            <a:graphicFrameLocks noGrp="1"/>
          </p:cNvGraphicFramePr>
          <p:nvPr/>
        </p:nvGraphicFramePr>
        <p:xfrm>
          <a:off x="228600" y="1371600"/>
          <a:ext cx="8620124" cy="3206742"/>
        </p:xfrm>
        <a:graphic>
          <a:graphicData uri="http://schemas.openxmlformats.org/drawingml/2006/table">
            <a:tbl>
              <a:tblPr>
                <a:tableStyleId>{3C2FFA5D-87B4-456A-9821-1D502468CF0F}</a:tableStyleId>
              </a:tblPr>
              <a:tblGrid>
                <a:gridCol w="1647410">
                  <a:extLst>
                    <a:ext uri="{9D8B030D-6E8A-4147-A177-3AD203B41FA5}">
                      <a16:colId xmlns:a16="http://schemas.microsoft.com/office/drawing/2014/main" val="20000"/>
                    </a:ext>
                  </a:extLst>
                </a:gridCol>
                <a:gridCol w="6972714">
                  <a:extLst>
                    <a:ext uri="{9D8B030D-6E8A-4147-A177-3AD203B41FA5}">
                      <a16:colId xmlns:a16="http://schemas.microsoft.com/office/drawing/2014/main" val="20001"/>
                    </a:ext>
                  </a:extLst>
                </a:gridCol>
              </a:tblGrid>
              <a:tr h="214099">
                <a:tc>
                  <a:txBody>
                    <a:bodyPr/>
                    <a:lstStyle/>
                    <a:p>
                      <a:r>
                        <a:rPr lang="en-US" sz="1100" b="1" kern="1200" dirty="0">
                          <a:solidFill>
                            <a:srgbClr val="000000"/>
                          </a:solidFill>
                          <a:effectLst/>
                          <a:latin typeface="+mn-lt"/>
                          <a:ea typeface="+mn-ea"/>
                          <a:cs typeface="+mn-cs"/>
                        </a:rPr>
                        <a:t>Method</a:t>
                      </a:r>
                    </a:p>
                  </a:txBody>
                  <a:tcPr anchor="ctr"/>
                </a:tc>
                <a:tc>
                  <a:txBody>
                    <a:bodyPr/>
                    <a:lstStyle/>
                    <a:p>
                      <a:r>
                        <a:rPr lang="en-US" sz="1100" b="1" kern="1200" dirty="0">
                          <a:solidFill>
                            <a:srgbClr val="000000"/>
                          </a:solidFill>
                          <a:effectLst/>
                          <a:latin typeface="+mn-lt"/>
                          <a:ea typeface="+mn-ea"/>
                          <a:cs typeface="+mn-cs"/>
                        </a:rPr>
                        <a:t>Name of the API – GetPhoneIDRes</a:t>
                      </a:r>
                    </a:p>
                  </a:txBody>
                  <a:tcPr anchor="ctr"/>
                </a:tc>
                <a:extLst>
                  <a:ext uri="{0D108BD9-81ED-4DB2-BD59-A6C34878D82A}">
                    <a16:rowId xmlns:a16="http://schemas.microsoft.com/office/drawing/2014/main" val="10000"/>
                  </a:ext>
                </a:extLst>
              </a:tr>
              <a:tr h="214099">
                <a:tc>
                  <a:txBody>
                    <a:bodyPr/>
                    <a:lstStyle/>
                    <a:p>
                      <a:r>
                        <a:rPr lang="en-US" sz="1100" b="1" kern="1200" dirty="0">
                          <a:solidFill>
                            <a:srgbClr val="000000"/>
                          </a:solidFill>
                          <a:effectLst/>
                          <a:latin typeface="+mn-lt"/>
                          <a:ea typeface="+mn-ea"/>
                          <a:cs typeface="+mn-cs"/>
                        </a:rPr>
                        <a:t>Version</a:t>
                      </a:r>
                    </a:p>
                  </a:txBody>
                  <a:tcPr anchor="ctr"/>
                </a:tc>
                <a:tc>
                  <a:txBody>
                    <a:bodyPr/>
                    <a:lstStyle/>
                    <a:p>
                      <a:r>
                        <a:rPr lang="en-US" sz="1100" b="1" kern="1200" dirty="0">
                          <a:solidFill>
                            <a:srgbClr val="000000"/>
                          </a:solidFill>
                          <a:effectLst/>
                          <a:latin typeface="+mn-lt"/>
                          <a:ea typeface="+mn-ea"/>
                          <a:cs typeface="+mn-cs"/>
                        </a:rPr>
                        <a:t>1.0.0</a:t>
                      </a:r>
                    </a:p>
                  </a:txBody>
                  <a:tcPr anchor="ctr"/>
                </a:tc>
                <a:extLst>
                  <a:ext uri="{0D108BD9-81ED-4DB2-BD59-A6C34878D82A}">
                    <a16:rowId xmlns:a16="http://schemas.microsoft.com/office/drawing/2014/main" val="10001"/>
                  </a:ext>
                </a:extLst>
              </a:tr>
              <a:tr h="352634">
                <a:tc>
                  <a:txBody>
                    <a:bodyPr/>
                    <a:lstStyle/>
                    <a:p>
                      <a:r>
                        <a:rPr lang="en-US" sz="1100" b="1" kern="1200" dirty="0">
                          <a:solidFill>
                            <a:srgbClr val="000000"/>
                          </a:solidFill>
                          <a:effectLst/>
                          <a:latin typeface="+mn-lt"/>
                          <a:ea typeface="+mn-ea"/>
                          <a:cs typeface="+mn-cs"/>
                        </a:rPr>
                        <a:t>Error code</a:t>
                      </a:r>
                    </a:p>
                  </a:txBody>
                  <a:tcPr anchor="ctr"/>
                </a:tc>
                <a:tc>
                  <a:txBody>
                    <a:bodyPr/>
                    <a:lstStyle/>
                    <a:p>
                      <a:r>
                        <a:rPr lang="en-US" sz="1100" b="1" kern="1200" dirty="0">
                          <a:solidFill>
                            <a:srgbClr val="000000"/>
                          </a:solidFill>
                          <a:effectLst/>
                          <a:latin typeface="+mn-lt"/>
                          <a:ea typeface="+mn-ea"/>
                          <a:cs typeface="+mn-cs"/>
                        </a:rPr>
                        <a:t>If 0,</a:t>
                      </a:r>
                      <a:r>
                        <a:rPr lang="en-US" sz="1100" b="1" kern="1200" baseline="0" dirty="0">
                          <a:solidFill>
                            <a:srgbClr val="000000"/>
                          </a:solidFill>
                          <a:effectLst/>
                          <a:latin typeface="+mn-lt"/>
                          <a:ea typeface="+mn-ea"/>
                          <a:cs typeface="+mn-cs"/>
                        </a:rPr>
                        <a:t> the command was successful, If not then error code indicates the reason the call failed – Eg. </a:t>
                      </a:r>
                      <a:r>
                        <a:rPr lang="en-US" sz="1100" b="1" kern="1200" dirty="0">
                          <a:solidFill>
                            <a:srgbClr val="000000"/>
                          </a:solidFill>
                          <a:effectLst/>
                          <a:latin typeface="+mn-lt"/>
                          <a:ea typeface="+mn-ea"/>
                          <a:cs typeface="+mn-cs"/>
                        </a:rPr>
                        <a:t>Error code = -1001</a:t>
                      </a:r>
                    </a:p>
                  </a:txBody>
                  <a:tcPr anchor="ctr"/>
                </a:tc>
                <a:extLst>
                  <a:ext uri="{0D108BD9-81ED-4DB2-BD59-A6C34878D82A}">
                    <a16:rowId xmlns:a16="http://schemas.microsoft.com/office/drawing/2014/main" val="10002"/>
                  </a:ext>
                </a:extLst>
              </a:tr>
              <a:tr h="214099">
                <a:tc>
                  <a:txBody>
                    <a:bodyPr/>
                    <a:lstStyle/>
                    <a:p>
                      <a:r>
                        <a:rPr lang="en-US" sz="1100" b="1" kern="1200" dirty="0">
                          <a:solidFill>
                            <a:srgbClr val="000000"/>
                          </a:solidFill>
                          <a:effectLst/>
                          <a:latin typeface="+mn-lt"/>
                          <a:ea typeface="+mn-ea"/>
                          <a:cs typeface="+mn-cs"/>
                        </a:rPr>
                        <a:t>Error description</a:t>
                      </a:r>
                    </a:p>
                  </a:txBody>
                  <a:tcPr anchor="ctr"/>
                </a:tc>
                <a:tc>
                  <a:txBody>
                    <a:bodyPr/>
                    <a:lstStyle/>
                    <a:p>
                      <a:r>
                        <a:rPr lang="en-US" sz="1100" b="1" kern="1200" dirty="0">
                          <a:solidFill>
                            <a:srgbClr val="000000"/>
                          </a:solidFill>
                          <a:effectLst/>
                          <a:latin typeface="+mn-lt"/>
                          <a:ea typeface="+mn-ea"/>
                          <a:cs typeface="+mn-cs"/>
                        </a:rPr>
                        <a:t>Additional information regarding the error condition – Eg. Authentication failed</a:t>
                      </a:r>
                    </a:p>
                  </a:txBody>
                  <a:tcPr anchor="ctr"/>
                </a:tc>
                <a:extLst>
                  <a:ext uri="{0D108BD9-81ED-4DB2-BD59-A6C34878D82A}">
                    <a16:rowId xmlns:a16="http://schemas.microsoft.com/office/drawing/2014/main" val="10003"/>
                  </a:ext>
                </a:extLst>
              </a:tr>
              <a:tr h="214099">
                <a:tc>
                  <a:txBody>
                    <a:bodyPr/>
                    <a:lstStyle/>
                    <a:p>
                      <a:r>
                        <a:rPr lang="en-US" sz="1100" b="1" kern="1200" dirty="0">
                          <a:solidFill>
                            <a:srgbClr val="000000"/>
                          </a:solidFill>
                          <a:effectLst/>
                          <a:latin typeface="+mn-lt"/>
                          <a:ea typeface="+mn-ea"/>
                          <a:cs typeface="+mn-cs"/>
                        </a:rPr>
                        <a:t>Correlation id</a:t>
                      </a:r>
                    </a:p>
                  </a:txBody>
                  <a:tcPr anchor="ctr"/>
                </a:tc>
                <a:tc>
                  <a:txBody>
                    <a:bodyPr/>
                    <a:lstStyle/>
                    <a:p>
                      <a:r>
                        <a:rPr lang="en-US" sz="1100" b="1" kern="1200" dirty="0">
                          <a:solidFill>
                            <a:srgbClr val="000000"/>
                          </a:solidFill>
                          <a:effectLst/>
                          <a:latin typeface="+mn-lt"/>
                          <a:ea typeface="+mn-ea"/>
                          <a:cs typeface="+mn-cs"/>
                        </a:rPr>
                        <a:t>Merchant’s transaction identifier</a:t>
                      </a:r>
                      <a:r>
                        <a:rPr lang="en-US" sz="1100" b="1" kern="1200" baseline="0" dirty="0">
                          <a:solidFill>
                            <a:srgbClr val="000000"/>
                          </a:solidFill>
                          <a:effectLst/>
                          <a:latin typeface="+mn-lt"/>
                          <a:ea typeface="+mn-ea"/>
                          <a:cs typeface="+mn-cs"/>
                        </a:rPr>
                        <a:t> that uniquely identifies this transaction. Eg. 1310881973286793</a:t>
                      </a:r>
                      <a:endParaRPr lang="en-US" sz="1100" b="1" kern="1200" dirty="0">
                        <a:solidFill>
                          <a:srgbClr val="000000"/>
                        </a:solidFill>
                        <a:effectLst/>
                        <a:latin typeface="+mn-lt"/>
                        <a:ea typeface="+mn-ea"/>
                        <a:cs typeface="+mn-cs"/>
                      </a:endParaRPr>
                    </a:p>
                  </a:txBody>
                  <a:tcPr anchor="ctr"/>
                </a:tc>
                <a:extLst>
                  <a:ext uri="{0D108BD9-81ED-4DB2-BD59-A6C34878D82A}">
                    <a16:rowId xmlns:a16="http://schemas.microsoft.com/office/drawing/2014/main" val="10004"/>
                  </a:ext>
                </a:extLst>
              </a:tr>
              <a:tr h="214099">
                <a:tc>
                  <a:txBody>
                    <a:bodyPr/>
                    <a:lstStyle/>
                    <a:p>
                      <a:r>
                        <a:rPr lang="en-US" sz="1100" b="1" kern="1200" dirty="0">
                          <a:solidFill>
                            <a:srgbClr val="000000"/>
                          </a:solidFill>
                          <a:effectLst/>
                          <a:latin typeface="+mn-lt"/>
                          <a:ea typeface="+mn-ea"/>
                          <a:cs typeface="+mn-cs"/>
                        </a:rPr>
                        <a:t>AuthenticationKey</a:t>
                      </a:r>
                    </a:p>
                  </a:txBody>
                  <a:tcPr anchor="ctr"/>
                </a:tc>
                <a:tc>
                  <a:txBody>
                    <a:bodyPr/>
                    <a:lstStyle/>
                    <a:p>
                      <a:r>
                        <a:rPr lang="en-US" sz="1100" b="1" kern="1200" dirty="0">
                          <a:solidFill>
                            <a:srgbClr val="000000"/>
                          </a:solidFill>
                          <a:effectLst/>
                          <a:latin typeface="+mn-lt"/>
                          <a:ea typeface="+mn-ea"/>
                          <a:cs typeface="+mn-cs"/>
                        </a:rPr>
                        <a:t>AuthenticationKey is echoed</a:t>
                      </a:r>
                      <a:r>
                        <a:rPr lang="en-US" sz="1100" b="1" kern="1200" baseline="0" dirty="0">
                          <a:solidFill>
                            <a:srgbClr val="000000"/>
                          </a:solidFill>
                          <a:effectLst/>
                          <a:latin typeface="+mn-lt"/>
                          <a:ea typeface="+mn-ea"/>
                          <a:cs typeface="+mn-cs"/>
                        </a:rPr>
                        <a:t> back from the request. Eg. AuthenticationKey = abc0123456789</a:t>
                      </a:r>
                      <a:endParaRPr lang="en-US" sz="1100" b="1" kern="1200" dirty="0">
                        <a:solidFill>
                          <a:srgbClr val="000000"/>
                        </a:solidFill>
                        <a:effectLst/>
                        <a:latin typeface="+mn-lt"/>
                        <a:ea typeface="+mn-ea"/>
                        <a:cs typeface="+mn-cs"/>
                      </a:endParaRPr>
                    </a:p>
                  </a:txBody>
                  <a:tcPr anchor="ctr"/>
                </a:tc>
                <a:extLst>
                  <a:ext uri="{0D108BD9-81ED-4DB2-BD59-A6C34878D82A}">
                    <a16:rowId xmlns:a16="http://schemas.microsoft.com/office/drawing/2014/main" val="10005"/>
                  </a:ext>
                </a:extLst>
              </a:tr>
              <a:tr h="352634">
                <a:tc>
                  <a:txBody>
                    <a:bodyPr/>
                    <a:lstStyle/>
                    <a:p>
                      <a:r>
                        <a:rPr lang="en-US" sz="1100" b="1" kern="1200" dirty="0">
                          <a:solidFill>
                            <a:srgbClr val="000000"/>
                          </a:solidFill>
                          <a:effectLst/>
                          <a:latin typeface="+mn-lt"/>
                          <a:ea typeface="+mn-ea"/>
                          <a:cs typeface="+mn-cs"/>
                        </a:rPr>
                        <a:t>MobileNumberToken</a:t>
                      </a:r>
                    </a:p>
                  </a:txBody>
                  <a:tcPr anchor="ctr"/>
                </a:tc>
                <a:tc>
                  <a:txBody>
                    <a:bodyPr/>
                    <a:lstStyle/>
                    <a:p>
                      <a:r>
                        <a:rPr lang="en-US" sz="1100" b="1" kern="1200" dirty="0">
                          <a:solidFill>
                            <a:srgbClr val="000000"/>
                          </a:solidFill>
                          <a:effectLst/>
                          <a:latin typeface="+mn-lt"/>
                          <a:ea typeface="+mn-ea"/>
                          <a:cs typeface="+mn-cs"/>
                        </a:rPr>
                        <a:t>A unique</a:t>
                      </a:r>
                      <a:r>
                        <a:rPr lang="en-US" sz="1100" b="1" kern="1200" baseline="0" dirty="0">
                          <a:solidFill>
                            <a:srgbClr val="000000"/>
                          </a:solidFill>
                          <a:effectLst/>
                          <a:latin typeface="+mn-lt"/>
                          <a:ea typeface="+mn-ea"/>
                          <a:cs typeface="+mn-cs"/>
                        </a:rPr>
                        <a:t> hashed value for the MDN.</a:t>
                      </a:r>
                      <a:endParaRPr lang="en-US" sz="1100" b="1" kern="1200" dirty="0">
                        <a:solidFill>
                          <a:srgbClr val="000000"/>
                        </a:solidFill>
                        <a:effectLst/>
                        <a:latin typeface="+mn-lt"/>
                        <a:ea typeface="+mn-ea"/>
                        <a:cs typeface="+mn-cs"/>
                      </a:endParaRPr>
                    </a:p>
                  </a:txBody>
                  <a:tcPr anchor="ctr"/>
                </a:tc>
                <a:extLst>
                  <a:ext uri="{0D108BD9-81ED-4DB2-BD59-A6C34878D82A}">
                    <a16:rowId xmlns:a16="http://schemas.microsoft.com/office/drawing/2014/main" val="10006"/>
                  </a:ext>
                </a:extLst>
              </a:tr>
              <a:tr h="352634">
                <a:tc>
                  <a:txBody>
                    <a:bodyPr/>
                    <a:lstStyle/>
                    <a:p>
                      <a:r>
                        <a:rPr lang="en-US" sz="1100" b="1" kern="1200" dirty="0">
                          <a:solidFill>
                            <a:srgbClr val="000000"/>
                          </a:solidFill>
                          <a:effectLst/>
                          <a:latin typeface="+mn-lt"/>
                          <a:ea typeface="+mn-ea"/>
                          <a:cs typeface="+mn-cs"/>
                        </a:rPr>
                        <a:t>AccountToken</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rgbClr val="000000"/>
                          </a:solidFill>
                          <a:effectLst/>
                          <a:latin typeface="+mn-lt"/>
                          <a:ea typeface="+mn-ea"/>
                          <a:cs typeface="+mn-cs"/>
                        </a:rPr>
                        <a:t>A unique hashed value</a:t>
                      </a:r>
                      <a:r>
                        <a:rPr lang="en-US" sz="1100" b="1" kern="1200" baseline="0" dirty="0">
                          <a:solidFill>
                            <a:srgbClr val="000000"/>
                          </a:solidFill>
                          <a:effectLst/>
                          <a:latin typeface="+mn-lt"/>
                          <a:ea typeface="+mn-ea"/>
                          <a:cs typeface="+mn-cs"/>
                        </a:rPr>
                        <a:t> for the user’s carrier account.</a:t>
                      </a:r>
                      <a:endParaRPr lang="en-US" sz="1100" b="1" kern="1200" dirty="0">
                        <a:solidFill>
                          <a:srgbClr val="000000"/>
                        </a:solidFill>
                        <a:effectLst/>
                        <a:latin typeface="+mn-lt"/>
                        <a:ea typeface="+mn-ea"/>
                        <a:cs typeface="+mn-cs"/>
                      </a:endParaRPr>
                    </a:p>
                  </a:txBody>
                  <a:tcPr anchor="ctr"/>
                </a:tc>
                <a:extLst>
                  <a:ext uri="{0D108BD9-81ED-4DB2-BD59-A6C34878D82A}">
                    <a16:rowId xmlns:a16="http://schemas.microsoft.com/office/drawing/2014/main" val="10007"/>
                  </a:ext>
                </a:extLst>
              </a:tr>
              <a:tr h="352634">
                <a:tc>
                  <a:txBody>
                    <a:bodyPr/>
                    <a:lstStyle/>
                    <a:p>
                      <a:pPr marL="0" algn="l" defTabSz="914400" rtl="0" eaLnBrk="1" latinLnBrk="0" hangingPunct="1"/>
                      <a:r>
                        <a:rPr lang="en-US" sz="1100" b="1" kern="1200" dirty="0">
                          <a:solidFill>
                            <a:srgbClr val="000000"/>
                          </a:solidFill>
                          <a:effectLst/>
                          <a:latin typeface="+mn-lt"/>
                          <a:ea typeface="+mn-ea"/>
                          <a:cs typeface="+mn-cs"/>
                        </a:rPr>
                        <a:t>UserToken</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rgbClr val="000000"/>
                          </a:solidFill>
                          <a:effectLst/>
                          <a:latin typeface="+mn-lt"/>
                          <a:ea typeface="+mn-ea"/>
                          <a:cs typeface="+mn-cs"/>
                        </a:rPr>
                        <a:t>A unique identifier for the mobile phone.</a:t>
                      </a:r>
                    </a:p>
                  </a:txBody>
                  <a:tcPr anchor="ctr"/>
                </a:tc>
                <a:extLst>
                  <a:ext uri="{0D108BD9-81ED-4DB2-BD59-A6C34878D82A}">
                    <a16:rowId xmlns:a16="http://schemas.microsoft.com/office/drawing/2014/main" val="10008"/>
                  </a:ext>
                </a:extLst>
              </a:tr>
              <a:tr h="352634">
                <a:tc>
                  <a:txBody>
                    <a:bodyPr/>
                    <a:lstStyle/>
                    <a:p>
                      <a:pPr marL="0" algn="l" defTabSz="914400" rtl="0" eaLnBrk="1" latinLnBrk="0" hangingPunct="1"/>
                      <a:r>
                        <a:rPr lang="en-US" sz="1100" b="1" kern="1200" dirty="0">
                          <a:solidFill>
                            <a:srgbClr val="000000"/>
                          </a:solidFill>
                          <a:effectLst/>
                          <a:latin typeface="+mn-lt"/>
                          <a:ea typeface="+mn-ea"/>
                          <a:cs typeface="+mn-cs"/>
                        </a:rPr>
                        <a:t>Carrier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rgbClr val="000000"/>
                          </a:solidFill>
                          <a:effectLst/>
                          <a:latin typeface="+mn-lt"/>
                          <a:ea typeface="+mn-ea"/>
                          <a:cs typeface="+mn-cs"/>
                        </a:rPr>
                        <a:t>Three character carrier</a:t>
                      </a:r>
                      <a:r>
                        <a:rPr lang="en-US" sz="1100" b="1" kern="1200" baseline="0" dirty="0">
                          <a:solidFill>
                            <a:srgbClr val="000000"/>
                          </a:solidFill>
                          <a:effectLst/>
                          <a:latin typeface="+mn-lt"/>
                          <a:ea typeface="+mn-ea"/>
                          <a:cs typeface="+mn-cs"/>
                        </a:rPr>
                        <a:t> code to indicate the carrier for the consumer’s mobile number. Eg. Carrier = VZW</a:t>
                      </a:r>
                      <a:endParaRPr lang="en-US" sz="1100" b="1" kern="1200" dirty="0">
                        <a:solidFill>
                          <a:srgbClr val="000000"/>
                        </a:solidFill>
                        <a:effectLst/>
                        <a:latin typeface="+mn-lt"/>
                        <a:ea typeface="+mn-ea"/>
                        <a:cs typeface="+mn-cs"/>
                      </a:endParaRPr>
                    </a:p>
                  </a:txBody>
                  <a:tcPr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79094442"/>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74000" cy="688513"/>
          </a:xfrm>
        </p:spPr>
        <p:txBody>
          <a:bodyPr/>
          <a:lstStyle/>
          <a:p>
            <a:pPr>
              <a:tabLst>
                <a:tab pos="4865688" algn="l"/>
              </a:tabLst>
            </a:pPr>
            <a:r>
              <a:rPr lang="en-US" sz="2800" dirty="0" err="1"/>
              <a:t>Boku</a:t>
            </a:r>
            <a:r>
              <a:rPr lang="en-US" sz="2800" dirty="0"/>
              <a:t> (</a:t>
            </a:r>
            <a:r>
              <a:rPr lang="en-US" sz="2800" dirty="0" err="1"/>
              <a:t>Danal</a:t>
            </a:r>
            <a:r>
              <a:rPr lang="en-US" sz="2800" dirty="0"/>
              <a:t>)</a:t>
            </a:r>
            <a:br>
              <a:rPr lang="en-US" sz="2800" dirty="0"/>
            </a:br>
            <a:r>
              <a:rPr lang="en-US" sz="1800" dirty="0"/>
              <a:t>Validate with smartphone (Sample screen – not the actual)</a:t>
            </a:r>
            <a:endParaRPr lang="en-US" sz="28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47" y="1261641"/>
            <a:ext cx="5891041" cy="49078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7825" y="1469984"/>
            <a:ext cx="2818853" cy="4155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1640269"/>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8686800" cy="990600"/>
          </a:xfrm>
        </p:spPr>
        <p:txBody>
          <a:bodyPr anchor="ctr">
            <a:normAutofit/>
          </a:bodyPr>
          <a:lstStyle/>
          <a:p>
            <a:r>
              <a:rPr lang="en-US" sz="2800" dirty="0"/>
              <a:t>Cardinal Commerce</a:t>
            </a:r>
          </a:p>
        </p:txBody>
      </p:sp>
      <p:graphicFrame>
        <p:nvGraphicFramePr>
          <p:cNvPr id="2" name="Table 1"/>
          <p:cNvGraphicFramePr>
            <a:graphicFrameLocks noGrp="1"/>
          </p:cNvGraphicFramePr>
          <p:nvPr/>
        </p:nvGraphicFramePr>
        <p:xfrm>
          <a:off x="115888" y="1273174"/>
          <a:ext cx="8875712" cy="4441826"/>
        </p:xfrm>
        <a:graphic>
          <a:graphicData uri="http://schemas.openxmlformats.org/drawingml/2006/table">
            <a:tbl>
              <a:tblPr firstRow="1" bandRow="1">
                <a:tableStyleId>{073A0DAA-6AF3-43AB-8588-CEC1D06C72B9}</a:tableStyleId>
              </a:tblPr>
              <a:tblGrid>
                <a:gridCol w="2488517">
                  <a:extLst>
                    <a:ext uri="{9D8B030D-6E8A-4147-A177-3AD203B41FA5}">
                      <a16:colId xmlns:a16="http://schemas.microsoft.com/office/drawing/2014/main" val="20000"/>
                    </a:ext>
                  </a:extLst>
                </a:gridCol>
                <a:gridCol w="6387195">
                  <a:extLst>
                    <a:ext uri="{9D8B030D-6E8A-4147-A177-3AD203B41FA5}">
                      <a16:colId xmlns:a16="http://schemas.microsoft.com/office/drawing/2014/main" val="20001"/>
                    </a:ext>
                  </a:extLst>
                </a:gridCol>
              </a:tblGrid>
              <a:tr h="505720">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000"/>
                  </a:ext>
                </a:extLst>
              </a:tr>
              <a:tr h="1487505">
                <a:tc>
                  <a:txBody>
                    <a:bodyPr/>
                    <a:lstStyle/>
                    <a:p>
                      <a:r>
                        <a:rPr lang="en-US" sz="1400" i="1" kern="1200" dirty="0">
                          <a:solidFill>
                            <a:schemeClr val="dk1"/>
                          </a:solidFill>
                          <a:effectLst/>
                          <a:latin typeface="+mn-lt"/>
                          <a:ea typeface="+mn-ea"/>
                          <a:cs typeface="+mn-cs"/>
                        </a:rPr>
                        <a:t>Vendor</a:t>
                      </a:r>
                      <a:r>
                        <a:rPr lang="en-US" sz="1400" i="1" kern="1200" baseline="0" dirty="0">
                          <a:solidFill>
                            <a:schemeClr val="dk1"/>
                          </a:solidFill>
                          <a:effectLst/>
                          <a:latin typeface="+mn-lt"/>
                          <a:ea typeface="+mn-ea"/>
                          <a:cs typeface="+mn-cs"/>
                        </a:rPr>
                        <a:t> Description</a:t>
                      </a:r>
                      <a:endParaRPr lang="en-US" sz="1200" b="1" i="1" dirty="0"/>
                    </a:p>
                  </a:txBody>
                  <a:tcPr/>
                </a:tc>
                <a:tc>
                  <a:txBody>
                    <a:bodyPr/>
                    <a:lstStyle/>
                    <a:p>
                      <a:pPr lvl="0"/>
                      <a:r>
                        <a:rPr lang="en-US" sz="1100" kern="1200" dirty="0">
                          <a:solidFill>
                            <a:schemeClr val="dk1"/>
                          </a:solidFill>
                          <a:latin typeface="+mn-lt"/>
                          <a:ea typeface="+mn-ea"/>
                          <a:cs typeface="+mn-cs"/>
                        </a:rPr>
                        <a:t>Cardinal Commerce provides</a:t>
                      </a:r>
                      <a:r>
                        <a:rPr lang="en-US" sz="1100" kern="1200" baseline="0" dirty="0">
                          <a:solidFill>
                            <a:schemeClr val="dk1"/>
                          </a:solidFill>
                          <a:latin typeface="+mn-lt"/>
                          <a:ea typeface="+mn-ea"/>
                          <a:cs typeface="+mn-cs"/>
                        </a:rPr>
                        <a:t> </a:t>
                      </a:r>
                      <a:r>
                        <a:rPr lang="en-US" sz="1100" kern="1200" dirty="0">
                          <a:solidFill>
                            <a:schemeClr val="dk1"/>
                          </a:solidFill>
                          <a:latin typeface="+mn-lt"/>
                          <a:ea typeface="+mn-ea"/>
                          <a:cs typeface="+mn-cs"/>
                        </a:rPr>
                        <a:t>3D-Secure (3DS) Cardinal Commerce’s New Platform (CCNP) keeps us on guidelines to do business in various geographies and provide the following: </a:t>
                      </a:r>
                    </a:p>
                    <a:p>
                      <a:pPr marL="171450" lvl="0" indent="-171450">
                        <a:buFont typeface="Arial" panose="020B0604020202020204" pitchFamily="34" charset="0"/>
                        <a:buChar char="•"/>
                      </a:pPr>
                      <a:r>
                        <a:rPr lang="en-US" sz="1100" kern="1200" dirty="0">
                          <a:solidFill>
                            <a:schemeClr val="dk1"/>
                          </a:solidFill>
                          <a:latin typeface="+mn-lt"/>
                          <a:ea typeface="+mn-ea"/>
                          <a:cs typeface="+mn-cs"/>
                        </a:rPr>
                        <a:t>3DS Authentication Coverage.</a:t>
                      </a:r>
                    </a:p>
                    <a:p>
                      <a:pPr marL="171450" lvl="0" indent="-171450">
                        <a:buFont typeface="Arial" panose="020B0604020202020204" pitchFamily="34" charset="0"/>
                        <a:buChar char="•"/>
                      </a:pPr>
                      <a:r>
                        <a:rPr lang="en-US" sz="1100" kern="1200" dirty="0">
                          <a:solidFill>
                            <a:schemeClr val="dk1"/>
                          </a:solidFill>
                          <a:latin typeface="+mn-lt"/>
                          <a:ea typeface="+mn-ea"/>
                          <a:cs typeface="+mn-cs"/>
                        </a:rPr>
                        <a:t>Usage of Cardinal Commerce APIs. Integrate to CCNP utilizing Cardinal Commerce specifications what would establish better transparency and control.</a:t>
                      </a:r>
                    </a:p>
                    <a:p>
                      <a:pPr marL="171450" lvl="0" indent="-171450">
                        <a:buFont typeface="Arial" panose="020B0604020202020204" pitchFamily="34" charset="0"/>
                        <a:buChar char="•"/>
                      </a:pPr>
                      <a:r>
                        <a:rPr lang="en-US" sz="1100" kern="1200" dirty="0">
                          <a:solidFill>
                            <a:schemeClr val="dk1"/>
                          </a:solidFill>
                          <a:latin typeface="+mn-lt"/>
                          <a:ea typeface="+mn-ea"/>
                          <a:cs typeface="+mn-cs"/>
                        </a:rPr>
                        <a:t>Verify service for 3DS detection</a:t>
                      </a:r>
                    </a:p>
                    <a:p>
                      <a:pPr marL="171450" lvl="0" indent="-171450">
                        <a:buFont typeface="Arial" panose="020B0604020202020204" pitchFamily="34" charset="0"/>
                        <a:buChar char="•"/>
                      </a:pPr>
                      <a:r>
                        <a:rPr lang="en-US" sz="1100" kern="1200" dirty="0">
                          <a:solidFill>
                            <a:schemeClr val="dk1"/>
                          </a:solidFill>
                          <a:latin typeface="+mn-lt"/>
                          <a:ea typeface="+mn-ea"/>
                          <a:cs typeface="+mn-cs"/>
                        </a:rPr>
                        <a:t>Offers service to determine the enrollment status of a payment card in the 3D Secure program</a:t>
                      </a:r>
                    </a:p>
                    <a:p>
                      <a:pPr marL="171450" lvl="0" indent="-171450">
                        <a:buFont typeface="Arial" panose="020B0604020202020204" pitchFamily="34" charset="0"/>
                        <a:buChar char="•"/>
                      </a:pPr>
                      <a:r>
                        <a:rPr lang="en-US" sz="1100" kern="1200" dirty="0">
                          <a:solidFill>
                            <a:schemeClr val="dk1"/>
                          </a:solidFill>
                          <a:latin typeface="+mn-lt"/>
                          <a:ea typeface="+mn-ea"/>
                          <a:cs typeface="+mn-cs"/>
                        </a:rPr>
                        <a:t>Authentication services available for both web and mobile transactions.</a:t>
                      </a:r>
                    </a:p>
                  </a:txBody>
                  <a:tcPr/>
                </a:tc>
                <a:extLst>
                  <a:ext uri="{0D108BD9-81ED-4DB2-BD59-A6C34878D82A}">
                    <a16:rowId xmlns:a16="http://schemas.microsoft.com/office/drawing/2014/main" val="10001"/>
                  </a:ext>
                </a:extLst>
              </a:tr>
              <a:tr h="415661">
                <a:tc>
                  <a:txBody>
                    <a:bodyPr/>
                    <a:lstStyle/>
                    <a:p>
                      <a:pPr marL="0" lvl="1" algn="l" defTabSz="914400" rtl="0" eaLnBrk="1" latinLnBrk="0" hangingPunct="1"/>
                      <a:r>
                        <a:rPr lang="en-US" sz="1400" i="1" kern="1200" dirty="0">
                          <a:solidFill>
                            <a:schemeClr val="dk1"/>
                          </a:solidFill>
                          <a:effectLst/>
                          <a:latin typeface="+mn-lt"/>
                          <a:ea typeface="+mn-ea"/>
                          <a:cs typeface="+mn-cs"/>
                        </a:rPr>
                        <a:t>Services we use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Provides Secondary Authentication</a:t>
                      </a:r>
                      <a:r>
                        <a:rPr lang="en-US" sz="1100" kern="1200" baseline="0" dirty="0">
                          <a:solidFill>
                            <a:schemeClr val="dk1"/>
                          </a:solidFill>
                          <a:latin typeface="+mn-lt"/>
                          <a:ea typeface="+mn-ea"/>
                          <a:cs typeface="+mn-cs"/>
                        </a:rPr>
                        <a:t> – 3D Secure service</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10002"/>
                  </a:ext>
                </a:extLst>
              </a:tr>
              <a:tr h="2032940">
                <a:tc>
                  <a:txBody>
                    <a:bodyPr/>
                    <a:lstStyle/>
                    <a:p>
                      <a:pPr marL="0" lvl="1" algn="l" defTabSz="914400" rtl="0" eaLnBrk="1" latinLnBrk="0" hangingPunct="1"/>
                      <a:r>
                        <a:rPr lang="en-US" sz="1400" i="1" kern="1200" dirty="0">
                          <a:solidFill>
                            <a:schemeClr val="dk1"/>
                          </a:solidFill>
                          <a:effectLst/>
                          <a:latin typeface="+mn-lt"/>
                          <a:ea typeface="+mn-ea"/>
                          <a:cs typeface="+mn-cs"/>
                        </a:rPr>
                        <a:t>How those services are used (in rules or models / etc.)</a:t>
                      </a:r>
                    </a:p>
                  </a:txBody>
                  <a:tcPr/>
                </a:tc>
                <a:tc>
                  <a:txBody>
                    <a:bodyPr/>
                    <a:lstStyle/>
                    <a:p>
                      <a:r>
                        <a:rPr lang="en-US" sz="1100" kern="1200" dirty="0">
                          <a:solidFill>
                            <a:schemeClr val="dk1"/>
                          </a:solidFill>
                          <a:latin typeface="+mn-lt"/>
                          <a:ea typeface="+mn-ea"/>
                          <a:cs typeface="+mn-cs"/>
                        </a:rPr>
                        <a:t>Blaze will consume following cardinal commerce response</a:t>
                      </a:r>
                      <a:r>
                        <a:rPr lang="en-US" sz="1100" kern="1200" baseline="0" dirty="0">
                          <a:solidFill>
                            <a:schemeClr val="dk1"/>
                          </a:solidFill>
                          <a:latin typeface="+mn-lt"/>
                          <a:ea typeface="+mn-ea"/>
                          <a:cs typeface="+mn-cs"/>
                        </a:rPr>
                        <a:t> at TRD for Risk decisioning</a:t>
                      </a:r>
                    </a:p>
                    <a:p>
                      <a:endParaRPr lang="en-US" sz="1100" kern="1200" baseline="0" dirty="0">
                        <a:solidFill>
                          <a:schemeClr val="dk1"/>
                        </a:solidFill>
                        <a:latin typeface="+mn-lt"/>
                        <a:ea typeface="+mn-ea"/>
                        <a:cs typeface="+mn-cs"/>
                      </a:endParaRPr>
                    </a:p>
                    <a:p>
                      <a:endParaRPr lang="en-US" sz="1100" kern="1200" baseline="0" dirty="0">
                        <a:solidFill>
                          <a:schemeClr val="dk1"/>
                        </a:solidFill>
                        <a:latin typeface="+mn-lt"/>
                        <a:ea typeface="+mn-ea"/>
                        <a:cs typeface="+mn-cs"/>
                      </a:endParaRPr>
                    </a:p>
                    <a:p>
                      <a:endParaRPr lang="en-US" sz="1100" kern="1200" baseline="0" dirty="0">
                        <a:solidFill>
                          <a:schemeClr val="dk1"/>
                        </a:solidFill>
                        <a:latin typeface="+mn-lt"/>
                        <a:ea typeface="+mn-ea"/>
                        <a:cs typeface="+mn-cs"/>
                      </a:endParaRPr>
                    </a:p>
                    <a:p>
                      <a:endParaRPr lang="en-US" sz="1100" kern="1200" baseline="0" dirty="0">
                        <a:solidFill>
                          <a:schemeClr val="dk1"/>
                        </a:solidFill>
                        <a:latin typeface="+mn-lt"/>
                        <a:ea typeface="+mn-ea"/>
                        <a:cs typeface="+mn-cs"/>
                      </a:endParaRPr>
                    </a:p>
                    <a:p>
                      <a:endParaRPr lang="en-US" sz="1100" kern="1200" baseline="0" dirty="0">
                        <a:solidFill>
                          <a:schemeClr val="dk1"/>
                        </a:solidFill>
                        <a:latin typeface="+mn-lt"/>
                        <a:ea typeface="+mn-ea"/>
                        <a:cs typeface="+mn-cs"/>
                      </a:endParaRPr>
                    </a:p>
                    <a:p>
                      <a:endParaRPr lang="en-US" sz="1100" kern="1200" baseline="0" dirty="0">
                        <a:solidFill>
                          <a:schemeClr val="dk1"/>
                        </a:solidFill>
                        <a:latin typeface="+mn-lt"/>
                        <a:ea typeface="+mn-ea"/>
                        <a:cs typeface="+mn-cs"/>
                      </a:endParaRPr>
                    </a:p>
                    <a:p>
                      <a:endParaRPr lang="en-US" sz="1100" kern="1200" baseline="0" dirty="0">
                        <a:solidFill>
                          <a:schemeClr val="dk1"/>
                        </a:solidFill>
                        <a:latin typeface="+mn-lt"/>
                        <a:ea typeface="+mn-ea"/>
                        <a:cs typeface="+mn-cs"/>
                      </a:endParaRPr>
                    </a:p>
                    <a:p>
                      <a:endParaRPr lang="en-US" sz="1100" kern="1200" baseline="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*The Vendor results are currently not being used in Models as the vendor integration is in progress</a:t>
                      </a:r>
                    </a:p>
                  </a:txBody>
                  <a:tcPr/>
                </a:tc>
                <a:extLst>
                  <a:ext uri="{0D108BD9-81ED-4DB2-BD59-A6C34878D82A}">
                    <a16:rowId xmlns:a16="http://schemas.microsoft.com/office/drawing/2014/main" val="10003"/>
                  </a:ext>
                </a:extLst>
              </a:tr>
            </a:tbl>
          </a:graphicData>
        </a:graphic>
      </p:graphicFrame>
      <p:graphicFrame>
        <p:nvGraphicFramePr>
          <p:cNvPr id="4" name="Table 3"/>
          <p:cNvGraphicFramePr>
            <a:graphicFrameLocks noGrp="1"/>
          </p:cNvGraphicFramePr>
          <p:nvPr/>
        </p:nvGraphicFramePr>
        <p:xfrm>
          <a:off x="2743200" y="4038600"/>
          <a:ext cx="3694112" cy="1032612"/>
        </p:xfrm>
        <a:graphic>
          <a:graphicData uri="http://schemas.openxmlformats.org/drawingml/2006/table">
            <a:tbl>
              <a:tblPr firstRow="1" firstCol="1" bandRow="1"/>
              <a:tblGrid>
                <a:gridCol w="1636712">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172102">
                <a:tc>
                  <a:txBody>
                    <a:bodyPr/>
                    <a:lstStyle/>
                    <a:p>
                      <a:pPr marL="0" marR="0">
                        <a:spcBef>
                          <a:spcPts val="0"/>
                        </a:spcBef>
                        <a:spcAft>
                          <a:spcPts val="0"/>
                        </a:spcAft>
                      </a:pPr>
                      <a:r>
                        <a:rPr lang="en-US" sz="1000" b="1" dirty="0">
                          <a:solidFill>
                            <a:srgbClr val="000000"/>
                          </a:solidFill>
                          <a:effectLst/>
                          <a:latin typeface="Calibri"/>
                          <a:ea typeface="Calibri"/>
                        </a:rPr>
                        <a:t>Key</a:t>
                      </a:r>
                      <a:endParaRPr lang="en-US" sz="1100" dirty="0">
                        <a:effectLst/>
                        <a:latin typeface="Times New Roman"/>
                        <a:ea typeface="Calibri"/>
                      </a:endParaRPr>
                    </a:p>
                  </a:txBody>
                  <a:tcPr marL="61957" marR="619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0"/>
                        </a:spcBef>
                        <a:spcAft>
                          <a:spcPts val="0"/>
                        </a:spcAft>
                      </a:pPr>
                      <a:r>
                        <a:rPr lang="en-US" sz="1000" b="1">
                          <a:solidFill>
                            <a:srgbClr val="000000"/>
                          </a:solidFill>
                          <a:effectLst/>
                          <a:latin typeface="Calibri"/>
                          <a:ea typeface="Calibri"/>
                        </a:rPr>
                        <a:t>Description</a:t>
                      </a:r>
                      <a:endParaRPr lang="en-US" sz="1100">
                        <a:effectLst/>
                        <a:latin typeface="Times New Roman"/>
                        <a:ea typeface="Calibri"/>
                      </a:endParaRPr>
                    </a:p>
                  </a:txBody>
                  <a:tcPr marL="61957" marR="619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172102">
                <a:tc>
                  <a:txBody>
                    <a:bodyPr/>
                    <a:lstStyle/>
                    <a:p>
                      <a:pPr marL="0" marR="0">
                        <a:spcBef>
                          <a:spcPts val="0"/>
                        </a:spcBef>
                        <a:spcAft>
                          <a:spcPts val="0"/>
                        </a:spcAft>
                      </a:pPr>
                      <a:r>
                        <a:rPr lang="en-US" sz="1000">
                          <a:effectLst/>
                          <a:latin typeface="Calibri"/>
                          <a:ea typeface="Calibri"/>
                        </a:rPr>
                        <a:t>ThreeDSResponseCode</a:t>
                      </a:r>
                      <a:endParaRPr lang="en-US" sz="1100">
                        <a:effectLst/>
                        <a:latin typeface="Times New Roman"/>
                        <a:ea typeface="Calibri"/>
                      </a:endParaRPr>
                    </a:p>
                  </a:txBody>
                  <a:tcPr marL="61957" marR="619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Calibri"/>
                          <a:ea typeface="Calibri"/>
                        </a:rPr>
                        <a:t>Cardinal Commerce Response code</a:t>
                      </a:r>
                      <a:endParaRPr lang="en-US" sz="1100">
                        <a:effectLst/>
                        <a:latin typeface="Times New Roman"/>
                        <a:ea typeface="Calibri"/>
                      </a:endParaRPr>
                    </a:p>
                  </a:txBody>
                  <a:tcPr marL="61957" marR="619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2102">
                <a:tc>
                  <a:txBody>
                    <a:bodyPr/>
                    <a:lstStyle/>
                    <a:p>
                      <a:pPr marL="0" marR="0">
                        <a:spcBef>
                          <a:spcPts val="0"/>
                        </a:spcBef>
                        <a:spcAft>
                          <a:spcPts val="0"/>
                        </a:spcAft>
                      </a:pPr>
                      <a:r>
                        <a:rPr lang="en-US" sz="1000">
                          <a:effectLst/>
                          <a:latin typeface="Calibri"/>
                          <a:ea typeface="Calibri"/>
                        </a:rPr>
                        <a:t>ThreeDSECIIndicator</a:t>
                      </a:r>
                      <a:endParaRPr lang="en-US" sz="1100">
                        <a:effectLst/>
                        <a:latin typeface="Times New Roman"/>
                        <a:ea typeface="Calibri"/>
                      </a:endParaRPr>
                    </a:p>
                  </a:txBody>
                  <a:tcPr marL="61957" marR="619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Calibri"/>
                          <a:ea typeface="Calibri"/>
                        </a:rPr>
                        <a:t>ECI</a:t>
                      </a:r>
                      <a:endParaRPr lang="en-US" sz="1100">
                        <a:effectLst/>
                        <a:latin typeface="Times New Roman"/>
                        <a:ea typeface="Calibri"/>
                      </a:endParaRPr>
                    </a:p>
                  </a:txBody>
                  <a:tcPr marL="61957" marR="619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2102">
                <a:tc>
                  <a:txBody>
                    <a:bodyPr/>
                    <a:lstStyle/>
                    <a:p>
                      <a:pPr marL="0" marR="0">
                        <a:spcBef>
                          <a:spcPts val="0"/>
                        </a:spcBef>
                        <a:spcAft>
                          <a:spcPts val="0"/>
                        </a:spcAft>
                      </a:pPr>
                      <a:r>
                        <a:rPr lang="en-US" sz="1000">
                          <a:effectLst/>
                          <a:latin typeface="Calibri"/>
                          <a:ea typeface="Calibri"/>
                        </a:rPr>
                        <a:t>ThreeDSExternalProcessor</a:t>
                      </a:r>
                      <a:endParaRPr lang="en-US" sz="1100">
                        <a:effectLst/>
                        <a:latin typeface="Times New Roman"/>
                        <a:ea typeface="Calibri"/>
                      </a:endParaRPr>
                    </a:p>
                  </a:txBody>
                  <a:tcPr marL="61957" marR="619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Calibri"/>
                          <a:ea typeface="Calibri"/>
                        </a:rPr>
                        <a:t>External Processor</a:t>
                      </a:r>
                      <a:endParaRPr lang="en-US" sz="1100">
                        <a:effectLst/>
                        <a:latin typeface="Times New Roman"/>
                        <a:ea typeface="Calibri"/>
                      </a:endParaRPr>
                    </a:p>
                  </a:txBody>
                  <a:tcPr marL="61957" marR="619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72102">
                <a:tc>
                  <a:txBody>
                    <a:bodyPr/>
                    <a:lstStyle/>
                    <a:p>
                      <a:pPr marL="0" marR="0">
                        <a:spcBef>
                          <a:spcPts val="0"/>
                        </a:spcBef>
                        <a:spcAft>
                          <a:spcPts val="0"/>
                        </a:spcAft>
                      </a:pPr>
                      <a:r>
                        <a:rPr lang="en-US" sz="1000">
                          <a:effectLst/>
                          <a:latin typeface="Calibri"/>
                          <a:ea typeface="Calibri"/>
                        </a:rPr>
                        <a:t>ThreeDSSignatureStatus</a:t>
                      </a:r>
                      <a:endParaRPr lang="en-US" sz="1100">
                        <a:effectLst/>
                        <a:latin typeface="Times New Roman"/>
                        <a:ea typeface="Calibri"/>
                      </a:endParaRPr>
                    </a:p>
                  </a:txBody>
                  <a:tcPr marL="61957" marR="619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Calibri"/>
                          <a:ea typeface="Calibri"/>
                        </a:rPr>
                        <a:t>Signature Status</a:t>
                      </a:r>
                      <a:endParaRPr lang="en-US" sz="1100">
                        <a:effectLst/>
                        <a:latin typeface="Times New Roman"/>
                        <a:ea typeface="Calibri"/>
                      </a:endParaRPr>
                    </a:p>
                  </a:txBody>
                  <a:tcPr marL="61957" marR="619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72102">
                <a:tc>
                  <a:txBody>
                    <a:bodyPr/>
                    <a:lstStyle/>
                    <a:p>
                      <a:pPr marL="0" marR="0">
                        <a:spcBef>
                          <a:spcPts val="0"/>
                        </a:spcBef>
                        <a:spcAft>
                          <a:spcPts val="0"/>
                        </a:spcAft>
                      </a:pPr>
                      <a:r>
                        <a:rPr lang="en-US" sz="1000">
                          <a:effectLst/>
                          <a:latin typeface="Calibri"/>
                          <a:ea typeface="Calibri"/>
                        </a:rPr>
                        <a:t>ThreeDSCardinalPAResStatus</a:t>
                      </a:r>
                      <a:endParaRPr lang="en-US" sz="1100">
                        <a:effectLst/>
                        <a:latin typeface="Times New Roman"/>
                        <a:ea typeface="Calibri"/>
                      </a:endParaRPr>
                    </a:p>
                  </a:txBody>
                  <a:tcPr marL="61957" marR="619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dirty="0">
                          <a:solidFill>
                            <a:srgbClr val="000000"/>
                          </a:solidFill>
                          <a:effectLst/>
                          <a:latin typeface="Calibri"/>
                          <a:ea typeface="Calibri"/>
                        </a:rPr>
                        <a:t>Payer Authentication Responses</a:t>
                      </a:r>
                      <a:endParaRPr lang="en-US" sz="1100" dirty="0">
                        <a:effectLst/>
                        <a:latin typeface="Times New Roman"/>
                        <a:ea typeface="Calibri"/>
                      </a:endParaRPr>
                    </a:p>
                  </a:txBody>
                  <a:tcPr marL="61957" marR="6195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89357842"/>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228600"/>
            <a:ext cx="2097829" cy="523220"/>
          </a:xfrm>
          <a:prstGeom prst="rect">
            <a:avLst/>
          </a:prstGeom>
          <a:noFill/>
        </p:spPr>
        <p:txBody>
          <a:bodyPr wrap="square" rtlCol="0">
            <a:spAutoFit/>
          </a:bodyPr>
          <a:lstStyle/>
          <a:p>
            <a:r>
              <a:rPr lang="en-US" sz="2800" b="1" dirty="0" err="1">
                <a:ln w="1905"/>
                <a:solidFill>
                  <a:srgbClr val="000000"/>
                </a:solidFill>
                <a:effectLst>
                  <a:innerShdw blurRad="69850" dist="43180" dir="5400000">
                    <a:srgbClr val="000000">
                      <a:alpha val="65000"/>
                    </a:srgbClr>
                  </a:innerShdw>
                </a:effectLst>
                <a:latin typeface="+mj-lt"/>
              </a:rPr>
              <a:t>DataVisor</a:t>
            </a:r>
            <a:endParaRPr lang="en-US" sz="2800" b="1" dirty="0">
              <a:ln w="1905"/>
              <a:solidFill>
                <a:srgbClr val="000000"/>
              </a:solidFill>
              <a:effectLst>
                <a:innerShdw blurRad="69850" dist="43180" dir="5400000">
                  <a:srgbClr val="000000">
                    <a:alpha val="65000"/>
                  </a:srgbClr>
                </a:innerShdw>
              </a:effectLst>
              <a:latin typeface="+mj-lt"/>
            </a:endParaRPr>
          </a:p>
        </p:txBody>
      </p:sp>
      <p:graphicFrame>
        <p:nvGraphicFramePr>
          <p:cNvPr id="6" name="Table 5"/>
          <p:cNvGraphicFramePr>
            <a:graphicFrameLocks noGrp="1"/>
          </p:cNvGraphicFramePr>
          <p:nvPr/>
        </p:nvGraphicFramePr>
        <p:xfrm>
          <a:off x="241295" y="1219201"/>
          <a:ext cx="8656072" cy="4952999"/>
        </p:xfrm>
        <a:graphic>
          <a:graphicData uri="http://schemas.openxmlformats.org/drawingml/2006/table">
            <a:tbl>
              <a:tblPr firstRow="1" bandRow="1">
                <a:tableStyleId>{073A0DAA-6AF3-43AB-8588-CEC1D06C72B9}</a:tableStyleId>
              </a:tblPr>
              <a:tblGrid>
                <a:gridCol w="2426936">
                  <a:extLst>
                    <a:ext uri="{9D8B030D-6E8A-4147-A177-3AD203B41FA5}">
                      <a16:colId xmlns:a16="http://schemas.microsoft.com/office/drawing/2014/main" val="20000"/>
                    </a:ext>
                  </a:extLst>
                </a:gridCol>
                <a:gridCol w="6229136">
                  <a:extLst>
                    <a:ext uri="{9D8B030D-6E8A-4147-A177-3AD203B41FA5}">
                      <a16:colId xmlns:a16="http://schemas.microsoft.com/office/drawing/2014/main" val="20001"/>
                    </a:ext>
                  </a:extLst>
                </a:gridCol>
              </a:tblGrid>
              <a:tr h="444188">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000"/>
                  </a:ext>
                </a:extLst>
              </a:tr>
              <a:tr h="2318296">
                <a:tc>
                  <a:txBody>
                    <a:bodyPr/>
                    <a:lstStyle/>
                    <a:p>
                      <a:r>
                        <a:rPr lang="en-US" sz="1400" i="1" kern="1200" dirty="0">
                          <a:solidFill>
                            <a:schemeClr val="dk1"/>
                          </a:solidFill>
                          <a:effectLst/>
                          <a:latin typeface="+mn-lt"/>
                          <a:ea typeface="+mn-ea"/>
                          <a:cs typeface="+mn-cs"/>
                        </a:rPr>
                        <a:t>Vendor</a:t>
                      </a:r>
                      <a:r>
                        <a:rPr lang="en-US" sz="1400" i="1" kern="1200" baseline="0" dirty="0">
                          <a:solidFill>
                            <a:schemeClr val="dk1"/>
                          </a:solidFill>
                          <a:effectLst/>
                          <a:latin typeface="+mn-lt"/>
                          <a:ea typeface="+mn-ea"/>
                          <a:cs typeface="+mn-cs"/>
                        </a:rPr>
                        <a:t> Description</a:t>
                      </a:r>
                      <a:endParaRPr lang="en-US" sz="1200" b="1" i="1" dirty="0"/>
                    </a:p>
                  </a:txBody>
                  <a:tcPr/>
                </a:tc>
                <a:tc>
                  <a:txBody>
                    <a:bodyPr/>
                    <a:lstStyle/>
                    <a:p>
                      <a:pPr fontAlgn="t"/>
                      <a:r>
                        <a:rPr lang="en-US" sz="1100" kern="1200" dirty="0">
                          <a:solidFill>
                            <a:schemeClr val="dk1"/>
                          </a:solidFill>
                          <a:latin typeface="+mn-lt"/>
                          <a:ea typeface="+mn-ea"/>
                          <a:cs typeface="+mn-cs"/>
                        </a:rPr>
                        <a:t>Western</a:t>
                      </a:r>
                      <a:r>
                        <a:rPr lang="en-US" sz="1100" kern="1200" baseline="0" dirty="0">
                          <a:solidFill>
                            <a:schemeClr val="dk1"/>
                          </a:solidFill>
                          <a:latin typeface="+mn-lt"/>
                          <a:ea typeface="+mn-ea"/>
                          <a:cs typeface="+mn-cs"/>
                        </a:rPr>
                        <a:t> Unions will send various pieces of information to </a:t>
                      </a:r>
                      <a:r>
                        <a:rPr lang="en-US" sz="1100" kern="1200" baseline="0" dirty="0" err="1">
                          <a:solidFill>
                            <a:schemeClr val="dk1"/>
                          </a:solidFill>
                          <a:latin typeface="+mn-lt"/>
                          <a:ea typeface="+mn-ea"/>
                          <a:cs typeface="+mn-cs"/>
                        </a:rPr>
                        <a:t>DataVisor</a:t>
                      </a:r>
                      <a:r>
                        <a:rPr lang="en-US" sz="1100" kern="1200" baseline="0" dirty="0">
                          <a:solidFill>
                            <a:schemeClr val="dk1"/>
                          </a:solidFill>
                          <a:latin typeface="+mn-lt"/>
                          <a:ea typeface="+mn-ea"/>
                          <a:cs typeface="+mn-cs"/>
                        </a:rPr>
                        <a:t> as the consumer interacts with the WU website or mobile app.  Information will be sent when events such as profile creation, profile update, log in and send money occur. </a:t>
                      </a:r>
                      <a:r>
                        <a:rPr lang="en-US" sz="1100" kern="1200" baseline="0" dirty="0" err="1">
                          <a:solidFill>
                            <a:schemeClr val="dk1"/>
                          </a:solidFill>
                          <a:latin typeface="+mn-lt"/>
                          <a:ea typeface="+mn-ea"/>
                          <a:cs typeface="+mn-cs"/>
                        </a:rPr>
                        <a:t>DataVisor</a:t>
                      </a:r>
                      <a:r>
                        <a:rPr lang="en-US" sz="1100" kern="1200" baseline="0" dirty="0">
                          <a:solidFill>
                            <a:schemeClr val="dk1"/>
                          </a:solidFill>
                          <a:latin typeface="+mn-lt"/>
                          <a:ea typeface="+mn-ea"/>
                          <a:cs typeface="+mn-cs"/>
                        </a:rPr>
                        <a:t> will use the information provided by Western Union to conduct semi-supervised machine learning and create mathematical models to identify fraud based on the idea of cluster analysis.  The cluster analysis focus is unique to this vendor.  When Western Union makes a transaction risk decision we will contact this vendor via an API call and </a:t>
                      </a:r>
                      <a:r>
                        <a:rPr lang="en-US" sz="1100" kern="1200" baseline="0" dirty="0" err="1">
                          <a:solidFill>
                            <a:schemeClr val="dk1"/>
                          </a:solidFill>
                          <a:latin typeface="+mn-lt"/>
                          <a:ea typeface="+mn-ea"/>
                          <a:cs typeface="+mn-cs"/>
                        </a:rPr>
                        <a:t>DataVisor</a:t>
                      </a:r>
                      <a:r>
                        <a:rPr lang="en-US" sz="1100" kern="1200" baseline="0" dirty="0">
                          <a:solidFill>
                            <a:schemeClr val="dk1"/>
                          </a:solidFill>
                          <a:latin typeface="+mn-lt"/>
                          <a:ea typeface="+mn-ea"/>
                          <a:cs typeface="+mn-cs"/>
                        </a:rPr>
                        <a:t> will provide a score indicating the likelihood the given transaction is fraudulent.  </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10001"/>
                  </a:ext>
                </a:extLst>
              </a:tr>
              <a:tr h="1314309">
                <a:tc>
                  <a:txBody>
                    <a:bodyPr/>
                    <a:lstStyle/>
                    <a:p>
                      <a:pPr marL="0" lvl="1" algn="l" defTabSz="914400" rtl="0" eaLnBrk="1" latinLnBrk="0" hangingPunct="1"/>
                      <a:r>
                        <a:rPr lang="en-US" sz="1400" i="1" kern="1200" dirty="0">
                          <a:solidFill>
                            <a:schemeClr val="dk1"/>
                          </a:solidFill>
                          <a:effectLst/>
                          <a:latin typeface="+mn-lt"/>
                          <a:ea typeface="+mn-ea"/>
                          <a:cs typeface="+mn-cs"/>
                        </a:rPr>
                        <a:t>Services we use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1" kern="1200" dirty="0" err="1">
                          <a:solidFill>
                            <a:schemeClr val="dk1"/>
                          </a:solidFill>
                          <a:latin typeface="+mn-lt"/>
                          <a:ea typeface="+mn-ea"/>
                          <a:cs typeface="+mn-cs"/>
                        </a:rPr>
                        <a:t>DataVisor</a:t>
                      </a:r>
                      <a:r>
                        <a:rPr lang="en-US" sz="1100" b="1" kern="1200" baseline="0" dirty="0">
                          <a:solidFill>
                            <a:schemeClr val="dk1"/>
                          </a:solidFill>
                          <a:latin typeface="+mn-lt"/>
                          <a:ea typeface="+mn-ea"/>
                          <a:cs typeface="+mn-cs"/>
                        </a:rPr>
                        <a:t> Real-Time User Analytics Service</a:t>
                      </a:r>
                      <a:r>
                        <a:rPr lang="en-US" sz="1100" b="1" kern="1200" dirty="0">
                          <a:solidFill>
                            <a:schemeClr val="dk1"/>
                          </a:solidFill>
                          <a:latin typeface="+mn-lt"/>
                          <a:ea typeface="+mn-ea"/>
                          <a:cs typeface="+mn-cs"/>
                        </a:rPr>
                        <a:t>:</a:t>
                      </a:r>
                      <a:r>
                        <a:rPr lang="en-US" sz="1100" kern="1200" dirty="0">
                          <a:solidFill>
                            <a:schemeClr val="dk1"/>
                          </a:solidFill>
                          <a:latin typeface="+mn-lt"/>
                          <a:ea typeface="+mn-ea"/>
                          <a:cs typeface="+mn-cs"/>
                        </a:rPr>
                        <a:t> Provides a score</a:t>
                      </a:r>
                      <a:r>
                        <a:rPr lang="en-US" sz="1100" kern="1200" baseline="0" dirty="0">
                          <a:solidFill>
                            <a:schemeClr val="dk1"/>
                          </a:solidFill>
                          <a:latin typeface="+mn-lt"/>
                          <a:ea typeface="+mn-ea"/>
                          <a:cs typeface="+mn-cs"/>
                        </a:rPr>
                        <a:t> from 0-1 indicating the </a:t>
                      </a:r>
                      <a:r>
                        <a:rPr lang="en-US" sz="1100" kern="1200" baseline="0" dirty="0" err="1">
                          <a:solidFill>
                            <a:schemeClr val="dk1"/>
                          </a:solidFill>
                          <a:latin typeface="+mn-lt"/>
                          <a:ea typeface="+mn-ea"/>
                          <a:cs typeface="+mn-cs"/>
                        </a:rPr>
                        <a:t>likelyhood</a:t>
                      </a:r>
                      <a:r>
                        <a:rPr lang="en-US" sz="1100" kern="1200" baseline="0" dirty="0">
                          <a:solidFill>
                            <a:schemeClr val="dk1"/>
                          </a:solidFill>
                          <a:latin typeface="+mn-lt"/>
                          <a:ea typeface="+mn-ea"/>
                          <a:cs typeface="+mn-cs"/>
                        </a:rPr>
                        <a:t> a transaction is fraudulent.  </a:t>
                      </a:r>
                      <a:endParaRPr lang="en" sz="1100" kern="1200" dirty="0">
                        <a:solidFill>
                          <a:schemeClr val="dk1"/>
                        </a:solidFill>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 sz="1100" dirty="0">
                        <a:solidFill>
                          <a:srgbClr val="666666"/>
                        </a:solidFill>
                        <a:latin typeface="Proxima Nova"/>
                        <a:ea typeface="Proxima Nova"/>
                        <a:cs typeface="Proxima Nova"/>
                        <a:sym typeface="Proxima Nova"/>
                      </a:endParaRPr>
                    </a:p>
                  </a:txBody>
                  <a:tcPr/>
                </a:tc>
                <a:extLst>
                  <a:ext uri="{0D108BD9-81ED-4DB2-BD59-A6C34878D82A}">
                    <a16:rowId xmlns:a16="http://schemas.microsoft.com/office/drawing/2014/main" val="10002"/>
                  </a:ext>
                </a:extLst>
              </a:tr>
              <a:tr h="876206">
                <a:tc>
                  <a:txBody>
                    <a:bodyPr/>
                    <a:lstStyle/>
                    <a:p>
                      <a:pPr marL="0" lvl="1" algn="l" defTabSz="914400" rtl="0" eaLnBrk="1" latinLnBrk="0" hangingPunct="1"/>
                      <a:r>
                        <a:rPr lang="en-US" sz="1400" b="0" i="1" kern="1200" dirty="0">
                          <a:solidFill>
                            <a:schemeClr val="dk1"/>
                          </a:solidFill>
                          <a:effectLst/>
                          <a:latin typeface="+mn-lt"/>
                          <a:ea typeface="+mn-ea"/>
                          <a:cs typeface="+mn-cs"/>
                        </a:rPr>
                        <a:t>How those services are used (in rules or models / etc.)</a:t>
                      </a:r>
                    </a:p>
                  </a:txBody>
                  <a:tcPr/>
                </a:tc>
                <a:tc>
                  <a:txBody>
                    <a:bodyPr/>
                    <a:lstStyle/>
                    <a:p>
                      <a:r>
                        <a:rPr lang="en-US" sz="1100" dirty="0"/>
                        <a:t>This vendor is not yet integrated</a:t>
                      </a:r>
                      <a:r>
                        <a:rPr lang="en-US" sz="1100" baseline="0" dirty="0"/>
                        <a:t> so no data is being sent and no services are being used at this time.  We expect to have multiple rules and models that  will leverage their score to identify fraudulent behavior.  </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84534362"/>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8686800" cy="990600"/>
          </a:xfrm>
        </p:spPr>
        <p:txBody>
          <a:bodyPr anchor="ctr">
            <a:normAutofit/>
          </a:bodyPr>
          <a:lstStyle/>
          <a:p>
            <a:r>
              <a:rPr lang="en-US" sz="2800" dirty="0" err="1"/>
              <a:t>EmailAge</a:t>
            </a:r>
            <a:endParaRPr lang="en-US" sz="2800" dirty="0"/>
          </a:p>
        </p:txBody>
      </p:sp>
      <p:graphicFrame>
        <p:nvGraphicFramePr>
          <p:cNvPr id="4" name="Table 3">
            <a:extLst>
              <a:ext uri="{FF2B5EF4-FFF2-40B4-BE49-F238E27FC236}">
                <a16:creationId xmlns:a16="http://schemas.microsoft.com/office/drawing/2014/main" id="{D1F787CD-FB06-4C59-8C5B-0DCC2DB7F6E2}"/>
              </a:ext>
            </a:extLst>
          </p:cNvPr>
          <p:cNvGraphicFramePr>
            <a:graphicFrameLocks noGrp="1"/>
          </p:cNvGraphicFramePr>
          <p:nvPr>
            <p:extLst>
              <p:ext uri="{D42A27DB-BD31-4B8C-83A1-F6EECF244321}">
                <p14:modId xmlns:p14="http://schemas.microsoft.com/office/powerpoint/2010/main" val="3677540365"/>
              </p:ext>
            </p:extLst>
          </p:nvPr>
        </p:nvGraphicFramePr>
        <p:xfrm>
          <a:off x="333305" y="1295400"/>
          <a:ext cx="8477390" cy="4800600"/>
        </p:xfrm>
        <a:graphic>
          <a:graphicData uri="http://schemas.openxmlformats.org/drawingml/2006/table">
            <a:tbl>
              <a:tblPr firstRow="1" bandRow="1">
                <a:tableStyleId>{0505E3EF-67EA-436B-97B2-0124C06EBD24}</a:tableStyleId>
              </a:tblPr>
              <a:tblGrid>
                <a:gridCol w="2376838">
                  <a:extLst>
                    <a:ext uri="{9D8B030D-6E8A-4147-A177-3AD203B41FA5}">
                      <a16:colId xmlns:a16="http://schemas.microsoft.com/office/drawing/2014/main" val="20000"/>
                    </a:ext>
                  </a:extLst>
                </a:gridCol>
                <a:gridCol w="6100552">
                  <a:extLst>
                    <a:ext uri="{9D8B030D-6E8A-4147-A177-3AD203B41FA5}">
                      <a16:colId xmlns:a16="http://schemas.microsoft.com/office/drawing/2014/main" val="20001"/>
                    </a:ext>
                  </a:extLst>
                </a:gridCol>
              </a:tblGrid>
              <a:tr h="1353985">
                <a:tc>
                  <a:txBody>
                    <a:bodyPr/>
                    <a:lstStyle/>
                    <a:p>
                      <a:r>
                        <a:rPr lang="en-US" sz="1600" b="1" i="1" kern="1200" dirty="0">
                          <a:effectLst/>
                        </a:rPr>
                        <a:t>Vendor</a:t>
                      </a:r>
                      <a:r>
                        <a:rPr lang="en-US" sz="1600" b="1" i="1" kern="1200" baseline="0" dirty="0">
                          <a:effectLst/>
                        </a:rPr>
                        <a:t> Description</a:t>
                      </a:r>
                      <a:endParaRPr lang="en-US" sz="1400" b="1" i="1" dirty="0"/>
                    </a:p>
                  </a:txBody>
                  <a:tcPr/>
                </a:tc>
                <a:tc>
                  <a:txBody>
                    <a:bodyPr/>
                    <a:lstStyle/>
                    <a:p>
                      <a:pPr lvl="0"/>
                      <a:r>
                        <a:rPr lang="en-US" sz="1400" b="0" dirty="0" err="1"/>
                        <a:t>Emal</a:t>
                      </a:r>
                      <a:r>
                        <a:rPr lang="en-US" sz="1400" b="0" dirty="0"/>
                        <a:t> reputation vendor. Provides email attribute information and history with a risk score. </a:t>
                      </a:r>
                    </a:p>
                  </a:txBody>
                  <a:tcPr/>
                </a:tc>
                <a:extLst>
                  <a:ext uri="{0D108BD9-81ED-4DB2-BD59-A6C34878D82A}">
                    <a16:rowId xmlns:a16="http://schemas.microsoft.com/office/drawing/2014/main" val="10001"/>
                  </a:ext>
                </a:extLst>
              </a:tr>
              <a:tr h="1356410">
                <a:tc>
                  <a:txBody>
                    <a:bodyPr/>
                    <a:lstStyle/>
                    <a:p>
                      <a:pPr marL="0" lvl="1" algn="l" defTabSz="914400" rtl="0" eaLnBrk="1" latinLnBrk="0" hangingPunct="1"/>
                      <a:r>
                        <a:rPr lang="en-US" sz="1600" b="1" i="1" kern="1200" dirty="0">
                          <a:effectLst/>
                        </a:rPr>
                        <a:t>Services we use</a:t>
                      </a:r>
                      <a:endParaRPr lang="en-US" sz="1600" b="1" i="1" kern="1200" dirty="0">
                        <a:solidFill>
                          <a:schemeClr val="dk1"/>
                        </a:solidFill>
                        <a:effectLst/>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err="1"/>
                        <a:t>EmailRisk</a:t>
                      </a:r>
                      <a:endParaRPr lang="en-US" sz="1400" dirty="0"/>
                    </a:p>
                  </a:txBody>
                  <a:tcPr/>
                </a:tc>
                <a:extLst>
                  <a:ext uri="{0D108BD9-81ED-4DB2-BD59-A6C34878D82A}">
                    <a16:rowId xmlns:a16="http://schemas.microsoft.com/office/drawing/2014/main" val="10002"/>
                  </a:ext>
                </a:extLst>
              </a:tr>
              <a:tr h="2090205">
                <a:tc>
                  <a:txBody>
                    <a:bodyPr/>
                    <a:lstStyle/>
                    <a:p>
                      <a:pPr marL="0" lvl="1" algn="l" defTabSz="914400" rtl="0" eaLnBrk="1" latinLnBrk="0" hangingPunct="1"/>
                      <a:r>
                        <a:rPr lang="en-US" sz="1600" b="1" i="1" kern="1200" dirty="0">
                          <a:effectLst/>
                        </a:rPr>
                        <a:t>How those services are used (in rules or models / etc.)</a:t>
                      </a:r>
                      <a:endParaRPr lang="en-US" sz="1600" b="1" i="1" kern="1200" dirty="0">
                        <a:solidFill>
                          <a:schemeClr val="dk1"/>
                        </a:solidFill>
                        <a:effectLst/>
                        <a:latin typeface="+mn-lt"/>
                        <a:ea typeface="+mn-ea"/>
                        <a:cs typeface="+mn-cs"/>
                      </a:endParaRPr>
                    </a:p>
                  </a:txBody>
                  <a:tcPr/>
                </a:tc>
                <a:tc>
                  <a:txBody>
                    <a:bodyPr/>
                    <a:lstStyle/>
                    <a:p>
                      <a:pPr marL="0" lvl="0" indent="0">
                        <a:buFont typeface="Arial" panose="020B0604020202020204" pitchFamily="34" charset="0"/>
                        <a:buNone/>
                      </a:pPr>
                      <a:r>
                        <a:rPr lang="en-US" sz="1400" baseline="0" dirty="0"/>
                        <a:t>Used in real time decisioning and DRT for all new customers. </a:t>
                      </a:r>
                      <a:r>
                        <a:rPr lang="en-US" sz="1400" baseline="0" dirty="0" err="1"/>
                        <a:t>Emailage</a:t>
                      </a:r>
                      <a:r>
                        <a:rPr lang="en-US" sz="1400" baseline="0" dirty="0"/>
                        <a:t> data is also provided in MRT.</a:t>
                      </a:r>
                    </a:p>
                  </a:txBody>
                  <a:tcPr/>
                </a:tc>
                <a:extLst>
                  <a:ext uri="{0D108BD9-81ED-4DB2-BD59-A6C34878D82A}">
                    <a16:rowId xmlns:a16="http://schemas.microsoft.com/office/drawing/2014/main" val="10003"/>
                  </a:ext>
                </a:extLst>
              </a:tr>
            </a:tbl>
          </a:graphicData>
        </a:graphic>
      </p:graphicFrame>
      <p:pic>
        <p:nvPicPr>
          <p:cNvPr id="3" name="Picture 2">
            <a:extLst>
              <a:ext uri="{FF2B5EF4-FFF2-40B4-BE49-F238E27FC236}">
                <a16:creationId xmlns:a16="http://schemas.microsoft.com/office/drawing/2014/main" id="{F7F98FAB-62BB-44E0-A234-2DC76145C6F3}"/>
              </a:ext>
            </a:extLst>
          </p:cNvPr>
          <p:cNvPicPr>
            <a:picLocks noChangeAspect="1"/>
          </p:cNvPicPr>
          <p:nvPr/>
        </p:nvPicPr>
        <p:blipFill>
          <a:blip r:embed="rId2"/>
          <a:stretch>
            <a:fillRect/>
          </a:stretch>
        </p:blipFill>
        <p:spPr>
          <a:xfrm>
            <a:off x="6553200" y="5048250"/>
            <a:ext cx="1676400" cy="514350"/>
          </a:xfrm>
          <a:prstGeom prst="rect">
            <a:avLst/>
          </a:prstGeom>
        </p:spPr>
      </p:pic>
    </p:spTree>
    <p:extLst>
      <p:ext uri="{BB962C8B-B14F-4D97-AF65-F5344CB8AC3E}">
        <p14:creationId xmlns:p14="http://schemas.microsoft.com/office/powerpoint/2010/main" val="2840050075"/>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8686800" cy="990600"/>
          </a:xfrm>
        </p:spPr>
        <p:txBody>
          <a:bodyPr anchor="ctr">
            <a:normAutofit/>
          </a:bodyPr>
          <a:lstStyle/>
          <a:p>
            <a:r>
              <a:rPr lang="en-US" sz="2800" dirty="0"/>
              <a:t>Equifax</a:t>
            </a:r>
          </a:p>
        </p:txBody>
      </p:sp>
      <p:graphicFrame>
        <p:nvGraphicFramePr>
          <p:cNvPr id="4" name="Table 3">
            <a:extLst>
              <a:ext uri="{FF2B5EF4-FFF2-40B4-BE49-F238E27FC236}">
                <a16:creationId xmlns:a16="http://schemas.microsoft.com/office/drawing/2014/main" id="{D1F787CD-FB06-4C59-8C5B-0DCC2DB7F6E2}"/>
              </a:ext>
            </a:extLst>
          </p:cNvPr>
          <p:cNvGraphicFramePr>
            <a:graphicFrameLocks noGrp="1"/>
          </p:cNvGraphicFramePr>
          <p:nvPr>
            <p:extLst>
              <p:ext uri="{D42A27DB-BD31-4B8C-83A1-F6EECF244321}">
                <p14:modId xmlns:p14="http://schemas.microsoft.com/office/powerpoint/2010/main" val="3853548069"/>
              </p:ext>
            </p:extLst>
          </p:nvPr>
        </p:nvGraphicFramePr>
        <p:xfrm>
          <a:off x="333305" y="1295401"/>
          <a:ext cx="8477390" cy="4841193"/>
        </p:xfrm>
        <a:graphic>
          <a:graphicData uri="http://schemas.openxmlformats.org/drawingml/2006/table">
            <a:tbl>
              <a:tblPr firstRow="1" bandRow="1">
                <a:tableStyleId>{0505E3EF-67EA-436B-97B2-0124C06EBD24}</a:tableStyleId>
              </a:tblPr>
              <a:tblGrid>
                <a:gridCol w="2376838">
                  <a:extLst>
                    <a:ext uri="{9D8B030D-6E8A-4147-A177-3AD203B41FA5}">
                      <a16:colId xmlns:a16="http://schemas.microsoft.com/office/drawing/2014/main" val="20000"/>
                    </a:ext>
                  </a:extLst>
                </a:gridCol>
                <a:gridCol w="6100552">
                  <a:extLst>
                    <a:ext uri="{9D8B030D-6E8A-4147-A177-3AD203B41FA5}">
                      <a16:colId xmlns:a16="http://schemas.microsoft.com/office/drawing/2014/main" val="20001"/>
                    </a:ext>
                  </a:extLst>
                </a:gridCol>
              </a:tblGrid>
              <a:tr h="533399">
                <a:tc>
                  <a:txBody>
                    <a:bodyPr/>
                    <a:lstStyle/>
                    <a:p>
                      <a:r>
                        <a:rPr lang="en-US" sz="1600" b="1" i="1" kern="1200" dirty="0">
                          <a:effectLst/>
                        </a:rPr>
                        <a:t>Vendor</a:t>
                      </a:r>
                      <a:r>
                        <a:rPr lang="en-US" sz="1600" b="1" i="1" kern="1200" baseline="0" dirty="0">
                          <a:effectLst/>
                        </a:rPr>
                        <a:t> Description</a:t>
                      </a:r>
                      <a:endParaRPr lang="en-US" sz="1400" b="1" i="1" dirty="0"/>
                    </a:p>
                  </a:txBody>
                  <a:tcPr/>
                </a:tc>
                <a:tc>
                  <a:txBody>
                    <a:bodyPr/>
                    <a:lstStyle/>
                    <a:p>
                      <a:pPr lvl="0"/>
                      <a:r>
                        <a:rPr lang="en-US" sz="900" b="1" dirty="0"/>
                        <a:t>Financial transactions and reports analysis center of Canada</a:t>
                      </a:r>
                    </a:p>
                    <a:p>
                      <a:pPr lvl="0"/>
                      <a:endParaRPr lang="en-US" sz="700" b="0" dirty="0"/>
                    </a:p>
                  </a:txBody>
                  <a:tcPr/>
                </a:tc>
                <a:extLst>
                  <a:ext uri="{0D108BD9-81ED-4DB2-BD59-A6C34878D82A}">
                    <a16:rowId xmlns:a16="http://schemas.microsoft.com/office/drawing/2014/main" val="10001"/>
                  </a:ext>
                </a:extLst>
              </a:tr>
              <a:tr h="786722">
                <a:tc>
                  <a:txBody>
                    <a:bodyPr/>
                    <a:lstStyle/>
                    <a:p>
                      <a:pPr marL="0" lvl="1" algn="l" defTabSz="914400" rtl="0" eaLnBrk="1" latinLnBrk="0" hangingPunct="1"/>
                      <a:r>
                        <a:rPr lang="en-US" sz="1600" b="1" i="1" kern="1200" dirty="0">
                          <a:effectLst/>
                        </a:rPr>
                        <a:t>Services we use</a:t>
                      </a:r>
                      <a:endParaRPr lang="en-US" sz="1600" b="1" i="1" kern="1200" dirty="0">
                        <a:solidFill>
                          <a:schemeClr val="dk1"/>
                        </a:solidFill>
                        <a:effectLst/>
                        <a:latin typeface="+mn-lt"/>
                        <a:ea typeface="+mn-ea"/>
                        <a:cs typeface="+mn-cs"/>
                      </a:endParaRPr>
                    </a:p>
                  </a:txBody>
                  <a:tcPr/>
                </a:tc>
                <a:tc>
                  <a:txBody>
                    <a:bodyPr/>
                    <a:lstStyle/>
                    <a:p>
                      <a:r>
                        <a:rPr lang="en-US" sz="1000" b="1" kern="1200" dirty="0">
                          <a:solidFill>
                            <a:schemeClr val="dk1"/>
                          </a:solidFill>
                          <a:effectLst/>
                          <a:latin typeface="+mn-lt"/>
                          <a:ea typeface="+mn-ea"/>
                          <a:cs typeface="+mn-cs"/>
                        </a:rPr>
                        <a:t>Designed to align with FINTRAC’s intent and expectations, AML Assist empowers reporting entities in the following areas:</a:t>
                      </a:r>
                    </a:p>
                    <a:p>
                      <a:r>
                        <a:rPr lang="en-US" sz="1000" b="1" u="sng" kern="1200" dirty="0">
                          <a:solidFill>
                            <a:schemeClr val="dk1"/>
                          </a:solidFill>
                          <a:effectLst/>
                          <a:latin typeface="+mn-lt"/>
                          <a:ea typeface="+mn-ea"/>
                          <a:cs typeface="+mn-cs"/>
                        </a:rPr>
                        <a:t>Compliance</a:t>
                      </a:r>
                    </a:p>
                    <a:p>
                      <a:pPr marL="171450" indent="-171450">
                        <a:buFont typeface="Arial" panose="020B0604020202020204" pitchFamily="34" charset="0"/>
                        <a:buChar char="•"/>
                      </a:pPr>
                      <a:r>
                        <a:rPr lang="en-US" sz="1000" b="1" kern="1200" dirty="0">
                          <a:solidFill>
                            <a:schemeClr val="dk1"/>
                          </a:solidFill>
                          <a:effectLst/>
                          <a:latin typeface="+mn-lt"/>
                          <a:ea typeface="+mn-ea"/>
                          <a:cs typeface="+mn-cs"/>
                        </a:rPr>
                        <a:t>Implement your compliance strategies and address requirements with ease and greater flexibility for identity verification.</a:t>
                      </a:r>
                    </a:p>
                    <a:p>
                      <a:r>
                        <a:rPr lang="en-US" sz="1000" b="1" u="sng" kern="1200" dirty="0">
                          <a:solidFill>
                            <a:schemeClr val="dk1"/>
                          </a:solidFill>
                          <a:effectLst/>
                          <a:latin typeface="+mn-lt"/>
                          <a:ea typeface="+mn-ea"/>
                          <a:cs typeface="+mn-cs"/>
                        </a:rPr>
                        <a:t>Actionable results</a:t>
                      </a:r>
                    </a:p>
                    <a:p>
                      <a:pPr marL="171450" indent="-171450">
                        <a:buFont typeface="Arial" panose="020B0604020202020204" pitchFamily="34" charset="0"/>
                        <a:buChar char="•"/>
                      </a:pPr>
                      <a:r>
                        <a:rPr lang="en-US" sz="1000" b="1" kern="1200" dirty="0">
                          <a:solidFill>
                            <a:schemeClr val="dk1"/>
                          </a:solidFill>
                          <a:effectLst/>
                          <a:latin typeface="+mn-lt"/>
                          <a:ea typeface="+mn-ea"/>
                          <a:cs typeface="+mn-cs"/>
                        </a:rPr>
                        <a:t>Gain insight to identify risks to take the needed action for compliance.</a:t>
                      </a:r>
                    </a:p>
                    <a:p>
                      <a:r>
                        <a:rPr lang="en-US" sz="1000" b="1" u="sng" kern="1200" dirty="0">
                          <a:solidFill>
                            <a:schemeClr val="dk1"/>
                          </a:solidFill>
                          <a:effectLst/>
                          <a:latin typeface="+mn-lt"/>
                          <a:ea typeface="+mn-ea"/>
                          <a:cs typeface="+mn-cs"/>
                        </a:rPr>
                        <a:t>Reliable source</a:t>
                      </a:r>
                    </a:p>
                    <a:p>
                      <a:pPr marL="171450" indent="-171450">
                        <a:buFont typeface="Arial" panose="020B0604020202020204" pitchFamily="34" charset="0"/>
                        <a:buChar char="•"/>
                      </a:pPr>
                      <a:r>
                        <a:rPr lang="en-US" sz="1000" b="1" kern="1200" dirty="0">
                          <a:solidFill>
                            <a:schemeClr val="dk1"/>
                          </a:solidFill>
                          <a:effectLst/>
                          <a:latin typeface="+mn-lt"/>
                          <a:ea typeface="+mn-ea"/>
                          <a:cs typeface="+mn-cs"/>
                        </a:rPr>
                        <a:t>Get the separate and reliable sources you need to fulfill your identity verification obligations.</a:t>
                      </a:r>
                    </a:p>
                    <a:p>
                      <a:r>
                        <a:rPr lang="en-US" sz="1000" b="1" u="sng" kern="1200" dirty="0">
                          <a:solidFill>
                            <a:schemeClr val="dk1"/>
                          </a:solidFill>
                          <a:effectLst/>
                          <a:latin typeface="+mn-lt"/>
                          <a:ea typeface="+mn-ea"/>
                          <a:cs typeface="+mn-cs"/>
                        </a:rPr>
                        <a:t>Reporting</a:t>
                      </a:r>
                    </a:p>
                    <a:p>
                      <a:pPr marL="171450" indent="-171450">
                        <a:buFont typeface="Arial" panose="020B0604020202020204" pitchFamily="34" charset="0"/>
                        <a:buChar char="•"/>
                      </a:pPr>
                      <a:r>
                        <a:rPr lang="en-US" sz="1000" b="1" kern="1200" dirty="0">
                          <a:solidFill>
                            <a:schemeClr val="dk1"/>
                          </a:solidFill>
                          <a:effectLst/>
                          <a:latin typeface="+mn-lt"/>
                          <a:ea typeface="+mn-ea"/>
                          <a:cs typeface="+mn-cs"/>
                        </a:rPr>
                        <a:t>Obtain a unique ID to assist you with record-keeping requirements for audit purposes.</a:t>
                      </a:r>
                    </a:p>
                    <a:p>
                      <a:pPr marL="171450" indent="-171450">
                        <a:buFont typeface="Arial" panose="020B0604020202020204" pitchFamily="34" charset="0"/>
                        <a:buChar char="•"/>
                      </a:pPr>
                      <a:r>
                        <a:rPr lang="en-US" sz="1000" b="1" kern="1200" dirty="0">
                          <a:solidFill>
                            <a:schemeClr val="dk1"/>
                          </a:solidFill>
                          <a:effectLst/>
                          <a:latin typeface="+mn-lt"/>
                          <a:ea typeface="+mn-ea"/>
                          <a:cs typeface="+mn-cs"/>
                        </a:rPr>
                        <a:t>With AML Assist, you have the option to subscribe to a Single Source verification solution, Dual Source verification solution or an automated cascade from Single to Dual Source. Smart markers match logic results on the search criteria as well as other critical indicators.</a:t>
                      </a:r>
                    </a:p>
                    <a:p>
                      <a:pPr marL="171450" indent="-171450">
                        <a:buFont typeface="Arial" panose="020B0604020202020204" pitchFamily="34" charset="0"/>
                        <a:buChar char="•"/>
                      </a:pPr>
                      <a:r>
                        <a:rPr lang="en-US" sz="1000" b="1" kern="1200" dirty="0">
                          <a:solidFill>
                            <a:schemeClr val="dk1"/>
                          </a:solidFill>
                          <a:effectLst/>
                          <a:latin typeface="+mn-lt"/>
                          <a:ea typeface="+mn-ea"/>
                          <a:cs typeface="+mn-cs"/>
                        </a:rPr>
                        <a:t>Comprehensive and actionable, AML Assist helps you identify risks and fulfil your verification and reporting obligations.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400" dirty="0"/>
                    </a:p>
                  </a:txBody>
                  <a:tcPr/>
                </a:tc>
                <a:extLst>
                  <a:ext uri="{0D108BD9-81ED-4DB2-BD59-A6C34878D82A}">
                    <a16:rowId xmlns:a16="http://schemas.microsoft.com/office/drawing/2014/main" val="10002"/>
                  </a:ext>
                </a:extLst>
              </a:tr>
              <a:tr h="1564594">
                <a:tc>
                  <a:txBody>
                    <a:bodyPr/>
                    <a:lstStyle/>
                    <a:p>
                      <a:pPr marL="0" lvl="1" algn="l" defTabSz="914400" rtl="0" eaLnBrk="1" latinLnBrk="0" hangingPunct="1"/>
                      <a:r>
                        <a:rPr lang="en-US" sz="1600" b="1" i="1" kern="1200" dirty="0">
                          <a:effectLst/>
                        </a:rPr>
                        <a:t>How those services are used (in rules or models / etc.)</a:t>
                      </a:r>
                      <a:endParaRPr lang="en-US" sz="1600" b="1" i="1" kern="1200" dirty="0">
                        <a:solidFill>
                          <a:schemeClr val="dk1"/>
                        </a:solidFill>
                        <a:effectLst/>
                        <a:latin typeface="+mn-lt"/>
                        <a:ea typeface="+mn-ea"/>
                        <a:cs typeface="+mn-cs"/>
                      </a:endParaRPr>
                    </a:p>
                  </a:txBody>
                  <a:tcPr/>
                </a:tc>
                <a:tc>
                  <a:txBody>
                    <a:bodyPr/>
                    <a:lstStyle/>
                    <a:p>
                      <a:pPr marL="0" lvl="0" indent="0">
                        <a:buFont typeface="Arial" panose="020B0604020202020204" pitchFamily="34" charset="0"/>
                        <a:buNone/>
                      </a:pPr>
                      <a:r>
                        <a:rPr lang="en-US" sz="1100" b="1" baseline="0" dirty="0"/>
                        <a:t>Used in Canada</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4148886"/>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228600"/>
            <a:ext cx="5472574" cy="523220"/>
          </a:xfrm>
          <a:prstGeom prst="rect">
            <a:avLst/>
          </a:prstGeom>
          <a:noFill/>
        </p:spPr>
        <p:txBody>
          <a:bodyPr wrap="square" rtlCol="0">
            <a:spAutoFit/>
          </a:bodyPr>
          <a:lstStyle/>
          <a:p>
            <a:r>
              <a:rPr lang="en-US" sz="2800" b="1" dirty="0">
                <a:ln w="1905"/>
                <a:solidFill>
                  <a:srgbClr val="000000"/>
                </a:solidFill>
                <a:effectLst>
                  <a:innerShdw blurRad="69850" dist="43180" dir="5400000">
                    <a:srgbClr val="000000">
                      <a:alpha val="65000"/>
                    </a:srgbClr>
                  </a:innerShdw>
                </a:effectLst>
                <a:latin typeface="+mj-lt"/>
              </a:rPr>
              <a:t>Early Warning Systems (EWS)</a:t>
            </a:r>
          </a:p>
        </p:txBody>
      </p:sp>
      <p:graphicFrame>
        <p:nvGraphicFramePr>
          <p:cNvPr id="6" name="Table 5"/>
          <p:cNvGraphicFramePr>
            <a:graphicFrameLocks noGrp="1"/>
          </p:cNvGraphicFramePr>
          <p:nvPr/>
        </p:nvGraphicFramePr>
        <p:xfrm>
          <a:off x="241295" y="1219201"/>
          <a:ext cx="8656072" cy="5033150"/>
        </p:xfrm>
        <a:graphic>
          <a:graphicData uri="http://schemas.openxmlformats.org/drawingml/2006/table">
            <a:tbl>
              <a:tblPr firstRow="1" bandRow="1">
                <a:tableStyleId>{073A0DAA-6AF3-43AB-8588-CEC1D06C72B9}</a:tableStyleId>
              </a:tblPr>
              <a:tblGrid>
                <a:gridCol w="2426936">
                  <a:extLst>
                    <a:ext uri="{9D8B030D-6E8A-4147-A177-3AD203B41FA5}">
                      <a16:colId xmlns:a16="http://schemas.microsoft.com/office/drawing/2014/main" val="20000"/>
                    </a:ext>
                  </a:extLst>
                </a:gridCol>
                <a:gridCol w="6229136">
                  <a:extLst>
                    <a:ext uri="{9D8B030D-6E8A-4147-A177-3AD203B41FA5}">
                      <a16:colId xmlns:a16="http://schemas.microsoft.com/office/drawing/2014/main" val="20001"/>
                    </a:ext>
                  </a:extLst>
                </a:gridCol>
              </a:tblGrid>
              <a:tr h="444188">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000"/>
                  </a:ext>
                </a:extLst>
              </a:tr>
              <a:tr h="2318296">
                <a:tc>
                  <a:txBody>
                    <a:bodyPr/>
                    <a:lstStyle/>
                    <a:p>
                      <a:r>
                        <a:rPr lang="en-US" sz="1400" i="1" kern="1200" dirty="0">
                          <a:solidFill>
                            <a:schemeClr val="dk1"/>
                          </a:solidFill>
                          <a:effectLst/>
                          <a:latin typeface="+mn-lt"/>
                          <a:ea typeface="+mn-ea"/>
                          <a:cs typeface="+mn-cs"/>
                        </a:rPr>
                        <a:t>Vendor</a:t>
                      </a:r>
                      <a:r>
                        <a:rPr lang="en-US" sz="1400" i="1" kern="1200" baseline="0" dirty="0">
                          <a:solidFill>
                            <a:schemeClr val="dk1"/>
                          </a:solidFill>
                          <a:effectLst/>
                          <a:latin typeface="+mn-lt"/>
                          <a:ea typeface="+mn-ea"/>
                          <a:cs typeface="+mn-cs"/>
                        </a:rPr>
                        <a:t> Description</a:t>
                      </a:r>
                      <a:endParaRPr lang="en-US" sz="1200" b="1" i="1" dirty="0"/>
                    </a:p>
                  </a:txBody>
                  <a:tcPr/>
                </a:tc>
                <a:tc>
                  <a:txBody>
                    <a:bodyPr/>
                    <a:lstStyle/>
                    <a:p>
                      <a:pPr fontAlgn="t"/>
                      <a:r>
                        <a:rPr lang="en-US" sz="1400" b="0" i="0" kern="1200" dirty="0">
                          <a:solidFill>
                            <a:schemeClr val="dk1"/>
                          </a:solidFill>
                          <a:effectLst/>
                          <a:latin typeface="+mn-lt"/>
                          <a:ea typeface="+mn-ea"/>
                          <a:cs typeface="+mn-cs"/>
                        </a:rPr>
                        <a:t>Early Warning provides innovative risk management solutions to a diverse network of 2,300 financial institutions, government entities and payment companies, enabling businesses and consumers to transact with security and convenience. Owned and governed by seven of the largest banks in the United States; </a:t>
                      </a:r>
                      <a:r>
                        <a:rPr lang="en-US" sz="1400" dirty="0"/>
                        <a:t>Bank of America, BB&amp;T, Capital One, JPMorgan Chase, PNC, U.S. Bank and Wells Fargo. Each day hundreds of Financia</a:t>
                      </a:r>
                      <a:r>
                        <a:rPr lang="en-US" sz="1400" baseline="0" dirty="0"/>
                        <a:t>l Service Organizations (</a:t>
                      </a:r>
                      <a:r>
                        <a:rPr lang="en-US" sz="1400" dirty="0"/>
                        <a:t>FSOs) contribute timely, accurate and relevant transactional data. Early Warning serves as custodian to this immense database, which reflects the activity of approximately 50 percent of the country’s eligible banking population.</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val="10001"/>
                  </a:ext>
                </a:extLst>
              </a:tr>
              <a:tr h="1314309">
                <a:tc>
                  <a:txBody>
                    <a:bodyPr/>
                    <a:lstStyle/>
                    <a:p>
                      <a:pPr marL="0" lvl="1" algn="l" defTabSz="914400" rtl="0" eaLnBrk="1" latinLnBrk="0" hangingPunct="1"/>
                      <a:r>
                        <a:rPr lang="en-US" sz="1400" i="1" kern="1200" dirty="0">
                          <a:solidFill>
                            <a:schemeClr val="dk1"/>
                          </a:solidFill>
                          <a:effectLst/>
                          <a:latin typeface="+mn-lt"/>
                          <a:ea typeface="+mn-ea"/>
                          <a:cs typeface="+mn-cs"/>
                        </a:rPr>
                        <a:t>Services we use</a:t>
                      </a:r>
                    </a:p>
                  </a:txBody>
                  <a:tcPr/>
                </a:tc>
                <a:tc>
                  <a:txBody>
                    <a:bodyPr/>
                    <a:lstStyle/>
                    <a:p>
                      <a:pPr fontAlgn="t"/>
                      <a:r>
                        <a:rPr lang="en-US" sz="1100" b="1" kern="1200" dirty="0">
                          <a:solidFill>
                            <a:schemeClr val="dk1"/>
                          </a:solidFill>
                          <a:latin typeface="+mn-lt"/>
                          <a:ea typeface="+mn-ea"/>
                          <a:cs typeface="+mn-cs"/>
                        </a:rPr>
                        <a:t>Real-time</a:t>
                      </a:r>
                      <a:r>
                        <a:rPr lang="en-US" sz="1100" b="1" kern="1200" baseline="0" dirty="0">
                          <a:solidFill>
                            <a:schemeClr val="dk1"/>
                          </a:solidFill>
                          <a:latin typeface="+mn-lt"/>
                          <a:ea typeface="+mn-ea"/>
                          <a:cs typeface="+mn-cs"/>
                        </a:rPr>
                        <a:t> Payment </a:t>
                      </a:r>
                      <a:r>
                        <a:rPr lang="en-US" sz="1100" b="1" kern="1200" baseline="0" dirty="0" err="1">
                          <a:solidFill>
                            <a:schemeClr val="dk1"/>
                          </a:solidFill>
                          <a:latin typeface="+mn-lt"/>
                          <a:ea typeface="+mn-ea"/>
                          <a:cs typeface="+mn-cs"/>
                        </a:rPr>
                        <a:t>Chek</a:t>
                      </a:r>
                      <a:r>
                        <a:rPr lang="en-US" sz="1100" b="1" kern="1200" baseline="0" dirty="0">
                          <a:solidFill>
                            <a:schemeClr val="dk1"/>
                          </a:solidFill>
                          <a:latin typeface="+mn-lt"/>
                          <a:ea typeface="+mn-ea"/>
                          <a:cs typeface="+mn-cs"/>
                        </a:rPr>
                        <a:t> Service with Account Owner Authentication Inquiry: </a:t>
                      </a:r>
                    </a:p>
                    <a:p>
                      <a:pPr fontAlgn="t"/>
                      <a:endParaRPr lang="en-US" sz="1050" b="1" kern="1200" baseline="0" dirty="0">
                        <a:solidFill>
                          <a:schemeClr val="dk1"/>
                        </a:solidFill>
                        <a:latin typeface="+mn-lt"/>
                        <a:ea typeface="+mn-ea"/>
                        <a:cs typeface="+mn-cs"/>
                      </a:endParaRPr>
                    </a:p>
                    <a:p>
                      <a:pPr fontAlgn="t"/>
                      <a:r>
                        <a:rPr lang="en-US" sz="1050" dirty="0"/>
                        <a:t>Identity-to-account matching is performed using the Account Owner Authentication capability within the Payment </a:t>
                      </a:r>
                      <a:r>
                        <a:rPr lang="en-US" sz="1050" dirty="0" err="1"/>
                        <a:t>Chek</a:t>
                      </a:r>
                      <a:r>
                        <a:rPr lang="en-US" sz="1050" dirty="0"/>
                        <a:t> Service. Account Owner Authentication enables payment processors and check acceptance companies to confirm an account owner or authorized user by inquiring against account owner data contributed to the National Shared Database.</a:t>
                      </a:r>
                      <a:endParaRPr lang="en-US" sz="1050" kern="1200" dirty="0">
                        <a:solidFill>
                          <a:schemeClr val="dk1"/>
                        </a:solidFill>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 sz="1100" kern="1200" dirty="0">
                        <a:solidFill>
                          <a:schemeClr val="dk1"/>
                        </a:solidFill>
                        <a:latin typeface="+mn-lt"/>
                        <a:ea typeface="+mn-ea"/>
                        <a:cs typeface="+mn-cs"/>
                        <a:sym typeface="Proxima Nova"/>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 sz="1100" dirty="0">
                        <a:solidFill>
                          <a:srgbClr val="666666"/>
                        </a:solidFill>
                        <a:latin typeface="Proxima Nova"/>
                        <a:ea typeface="Proxima Nova"/>
                        <a:cs typeface="Proxima Nova"/>
                        <a:sym typeface="Proxima Nova"/>
                      </a:endParaRPr>
                    </a:p>
                  </a:txBody>
                  <a:tcPr/>
                </a:tc>
                <a:extLst>
                  <a:ext uri="{0D108BD9-81ED-4DB2-BD59-A6C34878D82A}">
                    <a16:rowId xmlns:a16="http://schemas.microsoft.com/office/drawing/2014/main" val="10002"/>
                  </a:ext>
                </a:extLst>
              </a:tr>
              <a:tr h="876206">
                <a:tc>
                  <a:txBody>
                    <a:bodyPr/>
                    <a:lstStyle/>
                    <a:p>
                      <a:pPr marL="0" lvl="1" algn="l" defTabSz="914400" rtl="0" eaLnBrk="1" latinLnBrk="0" hangingPunct="1"/>
                      <a:r>
                        <a:rPr lang="en-US" sz="1400" b="0" i="1" kern="1200" dirty="0">
                          <a:solidFill>
                            <a:schemeClr val="dk1"/>
                          </a:solidFill>
                          <a:effectLst/>
                          <a:latin typeface="+mn-lt"/>
                          <a:ea typeface="+mn-ea"/>
                          <a:cs typeface="+mn-cs"/>
                        </a:rPr>
                        <a:t>How those services are used (in rules or models / etc.)</a:t>
                      </a:r>
                    </a:p>
                  </a:txBody>
                  <a:tcPr/>
                </a:tc>
                <a:tc>
                  <a:txBody>
                    <a:bodyPr/>
                    <a:lstStyle/>
                    <a:p>
                      <a:r>
                        <a:rPr lang="en-US" sz="1100" dirty="0"/>
                        <a:t>Multiple</a:t>
                      </a:r>
                      <a:r>
                        <a:rPr lang="en-US" sz="1100" baseline="0" dirty="0"/>
                        <a:t> rules in production to approve/decline/refer to DRT for </a:t>
                      </a:r>
                      <a:r>
                        <a:rPr lang="en-US" sz="1100" kern="1200" baseline="0" dirty="0">
                          <a:solidFill>
                            <a:schemeClr val="dk1"/>
                          </a:solidFill>
                          <a:latin typeface="+mn-lt"/>
                          <a:ea typeface="+mn-ea"/>
                          <a:cs typeface="+mn-cs"/>
                        </a:rPr>
                        <a:t>ACH transactions </a:t>
                      </a:r>
                      <a:r>
                        <a:rPr lang="en-US" sz="1100" kern="1200" dirty="0">
                          <a:solidFill>
                            <a:schemeClr val="dk1"/>
                          </a:solidFill>
                          <a:latin typeface="+mn-lt"/>
                          <a:ea typeface="+mn-ea"/>
                          <a:cs typeface="+mn-cs"/>
                        </a:rPr>
                        <a:t>based on various</a:t>
                      </a:r>
                      <a:r>
                        <a:rPr lang="en-US" sz="1100" kern="1200" baseline="0" dirty="0">
                          <a:solidFill>
                            <a:schemeClr val="dk1"/>
                          </a:solidFill>
                          <a:latin typeface="+mn-lt"/>
                          <a:ea typeface="+mn-ea"/>
                          <a:cs typeface="+mn-cs"/>
                        </a:rPr>
                        <a:t> scores and </a:t>
                      </a:r>
                      <a:r>
                        <a:rPr lang="en-US" sz="1100" kern="1200" baseline="0">
                          <a:solidFill>
                            <a:schemeClr val="dk1"/>
                          </a:solidFill>
                          <a:latin typeface="+mn-lt"/>
                          <a:ea typeface="+mn-ea"/>
                          <a:cs typeface="+mn-cs"/>
                        </a:rPr>
                        <a:t>account information.</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98713194"/>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74000" cy="762000"/>
          </a:xfrm>
        </p:spPr>
        <p:txBody>
          <a:bodyPr/>
          <a:lstStyle/>
          <a:p>
            <a:r>
              <a:rPr lang="en-US" sz="2800" dirty="0"/>
              <a:t>Early Warning Systems (EWS)</a:t>
            </a:r>
          </a:p>
        </p:txBody>
      </p:sp>
      <p:pic>
        <p:nvPicPr>
          <p:cNvPr id="4" name="Picture 3"/>
          <p:cNvPicPr>
            <a:picLocks noChangeAspect="1"/>
          </p:cNvPicPr>
          <p:nvPr/>
        </p:nvPicPr>
        <p:blipFill>
          <a:blip r:embed="rId2"/>
          <a:stretch>
            <a:fillRect/>
          </a:stretch>
        </p:blipFill>
        <p:spPr>
          <a:xfrm>
            <a:off x="1828800" y="1143000"/>
            <a:ext cx="5233987" cy="5110350"/>
          </a:xfrm>
          <a:prstGeom prst="rect">
            <a:avLst/>
          </a:prstGeom>
        </p:spPr>
      </p:pic>
    </p:spTree>
    <p:extLst>
      <p:ext uri="{BB962C8B-B14F-4D97-AF65-F5344CB8AC3E}">
        <p14:creationId xmlns:p14="http://schemas.microsoft.com/office/powerpoint/2010/main" val="2610912522"/>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0467"/>
            <a:ext cx="3048000" cy="523220"/>
          </a:xfrm>
          <a:prstGeom prst="rect">
            <a:avLst/>
          </a:prstGeom>
          <a:noFill/>
        </p:spPr>
        <p:txBody>
          <a:bodyPr wrap="square" rtlCol="0">
            <a:spAutoFit/>
          </a:bodyPr>
          <a:lstStyle/>
          <a:p>
            <a:r>
              <a:rPr lang="en-US" sz="2800" b="1" dirty="0">
                <a:latin typeface="+mj-lt"/>
              </a:rPr>
              <a:t>EWS Response</a:t>
            </a:r>
          </a:p>
        </p:txBody>
      </p:sp>
      <p:graphicFrame>
        <p:nvGraphicFramePr>
          <p:cNvPr id="3" name="Table 2"/>
          <p:cNvGraphicFramePr>
            <a:graphicFrameLocks noGrp="1"/>
          </p:cNvGraphicFramePr>
          <p:nvPr>
            <p:extLst>
              <p:ext uri="{D42A27DB-BD31-4B8C-83A1-F6EECF244321}">
                <p14:modId xmlns:p14="http://schemas.microsoft.com/office/powerpoint/2010/main" val="1516812137"/>
              </p:ext>
            </p:extLst>
          </p:nvPr>
        </p:nvGraphicFramePr>
        <p:xfrm>
          <a:off x="304800" y="1219200"/>
          <a:ext cx="3886200" cy="5116723"/>
        </p:xfrm>
        <a:graphic>
          <a:graphicData uri="http://schemas.openxmlformats.org/drawingml/2006/table">
            <a:tbl>
              <a:tblPr>
                <a:tableStyleId>{5C22544A-7EE6-4342-B048-85BDC9FD1C3A}</a:tableStyleId>
              </a:tblPr>
              <a:tblGrid>
                <a:gridCol w="706582">
                  <a:extLst>
                    <a:ext uri="{9D8B030D-6E8A-4147-A177-3AD203B41FA5}">
                      <a16:colId xmlns:a16="http://schemas.microsoft.com/office/drawing/2014/main" val="20000"/>
                    </a:ext>
                  </a:extLst>
                </a:gridCol>
                <a:gridCol w="3179618">
                  <a:extLst>
                    <a:ext uri="{9D8B030D-6E8A-4147-A177-3AD203B41FA5}">
                      <a16:colId xmlns:a16="http://schemas.microsoft.com/office/drawing/2014/main" val="20001"/>
                    </a:ext>
                  </a:extLst>
                </a:gridCol>
              </a:tblGrid>
              <a:tr h="173833">
                <a:tc>
                  <a:txBody>
                    <a:bodyPr/>
                    <a:lstStyle/>
                    <a:p>
                      <a:pPr algn="l" fontAlgn="b"/>
                      <a:r>
                        <a:rPr lang="en-US" sz="600" u="none" strike="noStrike" dirty="0" err="1">
                          <a:effectLst/>
                        </a:rPr>
                        <a:t>ClientRecID</a:t>
                      </a:r>
                      <a:r>
                        <a:rPr lang="en-US" sz="600" u="none" strike="noStrike" dirty="0">
                          <a:effectLst/>
                        </a:rPr>
                        <a:t> </a:t>
                      </a:r>
                      <a:endParaRPr lang="en-US" sz="600" b="0" i="0" u="none" strike="noStrike" dirty="0">
                        <a:solidFill>
                          <a:srgbClr val="000000"/>
                        </a:solidFill>
                        <a:effectLst/>
                        <a:latin typeface="Calibri" panose="020F0502020204030204" pitchFamily="34" charset="0"/>
                      </a:endParaRPr>
                    </a:p>
                  </a:txBody>
                  <a:tcPr marL="6248" marR="6248" marT="43733" marB="43733" anchor="b"/>
                </a:tc>
                <a:tc>
                  <a:txBody>
                    <a:bodyPr/>
                    <a:lstStyle/>
                    <a:p>
                      <a:pPr algn="l" fontAlgn="b"/>
                      <a:r>
                        <a:rPr lang="en-US" sz="600" u="none" strike="noStrike">
                          <a:effectLst/>
                        </a:rPr>
                        <a:t>Client-assigned record ID </a:t>
                      </a:r>
                      <a:endParaRPr lang="en-US" sz="600" b="0" i="0" u="none" strike="noStrike">
                        <a:solidFill>
                          <a:srgbClr val="000000"/>
                        </a:solidFill>
                        <a:effectLst/>
                        <a:latin typeface="Calibri" panose="020F0502020204030204" pitchFamily="34" charset="0"/>
                      </a:endParaRPr>
                    </a:p>
                  </a:txBody>
                  <a:tcPr marL="6248" marR="6248" marT="6248" marB="0" anchor="b"/>
                </a:tc>
                <a:extLst>
                  <a:ext uri="{0D108BD9-81ED-4DB2-BD59-A6C34878D82A}">
                    <a16:rowId xmlns:a16="http://schemas.microsoft.com/office/drawing/2014/main" val="10000"/>
                  </a:ext>
                </a:extLst>
              </a:tr>
              <a:tr h="173833">
                <a:tc>
                  <a:txBody>
                    <a:bodyPr/>
                    <a:lstStyle/>
                    <a:p>
                      <a:pPr algn="l" fontAlgn="b"/>
                      <a:r>
                        <a:rPr lang="en-US" sz="600" u="none" strike="noStrike">
                          <a:effectLst/>
                        </a:rPr>
                        <a:t>ClientAPI </a:t>
                      </a:r>
                      <a:endParaRPr lang="en-US" sz="600" b="0" i="0" u="none" strike="noStrike">
                        <a:solidFill>
                          <a:srgbClr val="000000"/>
                        </a:solidFill>
                        <a:effectLst/>
                        <a:latin typeface="Calibri" panose="020F0502020204030204" pitchFamily="34" charset="0"/>
                      </a:endParaRPr>
                    </a:p>
                  </a:txBody>
                  <a:tcPr marL="6248" marR="6248" marT="43733" marB="43733" anchor="b"/>
                </a:tc>
                <a:tc>
                  <a:txBody>
                    <a:bodyPr/>
                    <a:lstStyle/>
                    <a:p>
                      <a:pPr algn="l" fontAlgn="b"/>
                      <a:r>
                        <a:rPr lang="en-US" sz="600" u="none" strike="noStrike">
                          <a:effectLst/>
                        </a:rPr>
                        <a:t>Client API </a:t>
                      </a:r>
                      <a:endParaRPr lang="en-US" sz="600" b="0" i="0" u="none" strike="noStrike">
                        <a:solidFill>
                          <a:srgbClr val="000000"/>
                        </a:solidFill>
                        <a:effectLst/>
                        <a:latin typeface="Calibri" panose="020F0502020204030204" pitchFamily="34" charset="0"/>
                      </a:endParaRPr>
                    </a:p>
                  </a:txBody>
                  <a:tcPr marL="6248" marR="6248" marT="6248" marB="0" anchor="b"/>
                </a:tc>
                <a:extLst>
                  <a:ext uri="{0D108BD9-81ED-4DB2-BD59-A6C34878D82A}">
                    <a16:rowId xmlns:a16="http://schemas.microsoft.com/office/drawing/2014/main" val="10001"/>
                  </a:ext>
                </a:extLst>
              </a:tr>
              <a:tr h="173833">
                <a:tc>
                  <a:txBody>
                    <a:bodyPr/>
                    <a:lstStyle/>
                    <a:p>
                      <a:pPr algn="l" fontAlgn="b"/>
                      <a:r>
                        <a:rPr lang="en-US" sz="600" u="none" strike="noStrike">
                          <a:effectLst/>
                        </a:rPr>
                        <a:t>SysRecID </a:t>
                      </a:r>
                      <a:endParaRPr lang="en-US" sz="600" b="0" i="0" u="none" strike="noStrike">
                        <a:solidFill>
                          <a:srgbClr val="000000"/>
                        </a:solidFill>
                        <a:effectLst/>
                        <a:latin typeface="Calibri" panose="020F0502020204030204" pitchFamily="34" charset="0"/>
                      </a:endParaRPr>
                    </a:p>
                  </a:txBody>
                  <a:tcPr marL="6248" marR="6248" marT="43733" marB="43733" anchor="b"/>
                </a:tc>
                <a:tc>
                  <a:txBody>
                    <a:bodyPr/>
                    <a:lstStyle/>
                    <a:p>
                      <a:pPr algn="l" fontAlgn="b"/>
                      <a:r>
                        <a:rPr lang="en-US" sz="600" u="none" strike="noStrike">
                          <a:effectLst/>
                        </a:rPr>
                        <a:t>Unique Transaction ID </a:t>
                      </a:r>
                      <a:endParaRPr lang="en-US" sz="600" b="0" i="0" u="none" strike="noStrike">
                        <a:solidFill>
                          <a:srgbClr val="000000"/>
                        </a:solidFill>
                        <a:effectLst/>
                        <a:latin typeface="Calibri" panose="020F0502020204030204" pitchFamily="34" charset="0"/>
                      </a:endParaRPr>
                    </a:p>
                  </a:txBody>
                  <a:tcPr marL="6248" marR="6248" marT="6248" marB="0" anchor="b"/>
                </a:tc>
                <a:extLst>
                  <a:ext uri="{0D108BD9-81ED-4DB2-BD59-A6C34878D82A}">
                    <a16:rowId xmlns:a16="http://schemas.microsoft.com/office/drawing/2014/main" val="10002"/>
                  </a:ext>
                </a:extLst>
              </a:tr>
              <a:tr h="173833">
                <a:tc>
                  <a:txBody>
                    <a:bodyPr/>
                    <a:lstStyle/>
                    <a:p>
                      <a:pPr algn="l" fontAlgn="b"/>
                      <a:r>
                        <a:rPr lang="en-US" sz="600" u="none" strike="noStrike">
                          <a:effectLst/>
                        </a:rPr>
                        <a:t>ErrorCd </a:t>
                      </a:r>
                      <a:endParaRPr lang="en-US" sz="600" b="0" i="0" u="none" strike="noStrike">
                        <a:solidFill>
                          <a:srgbClr val="000000"/>
                        </a:solidFill>
                        <a:effectLst/>
                        <a:latin typeface="Calibri" panose="020F0502020204030204" pitchFamily="34" charset="0"/>
                      </a:endParaRPr>
                    </a:p>
                  </a:txBody>
                  <a:tcPr marL="6248" marR="6248" marT="43733" marB="43733" anchor="b"/>
                </a:tc>
                <a:tc>
                  <a:txBody>
                    <a:bodyPr/>
                    <a:lstStyle/>
                    <a:p>
                      <a:pPr algn="l" fontAlgn="b"/>
                      <a:r>
                        <a:rPr lang="en-US" sz="600" u="none" strike="noStrike" dirty="0">
                          <a:effectLst/>
                        </a:rPr>
                        <a:t>Error Code </a:t>
                      </a:r>
                      <a:endParaRPr lang="en-US" sz="600" b="0" i="0" u="none" strike="noStrike" dirty="0">
                        <a:solidFill>
                          <a:srgbClr val="000000"/>
                        </a:solidFill>
                        <a:effectLst/>
                        <a:latin typeface="Calibri" panose="020F0502020204030204" pitchFamily="34" charset="0"/>
                      </a:endParaRPr>
                    </a:p>
                  </a:txBody>
                  <a:tcPr marL="6248" marR="6248" marT="6248" marB="0" anchor="b"/>
                </a:tc>
                <a:extLst>
                  <a:ext uri="{0D108BD9-81ED-4DB2-BD59-A6C34878D82A}">
                    <a16:rowId xmlns:a16="http://schemas.microsoft.com/office/drawing/2014/main" val="10003"/>
                  </a:ext>
                </a:extLst>
              </a:tr>
              <a:tr h="173833">
                <a:tc>
                  <a:txBody>
                    <a:bodyPr/>
                    <a:lstStyle/>
                    <a:p>
                      <a:pPr algn="l" fontAlgn="b"/>
                      <a:r>
                        <a:rPr lang="en-US" sz="600" u="none" strike="noStrike">
                          <a:effectLst/>
                        </a:rPr>
                        <a:t>PrimID </a:t>
                      </a:r>
                      <a:endParaRPr lang="en-US" sz="600" b="0" i="0" u="none" strike="noStrike">
                        <a:solidFill>
                          <a:srgbClr val="000000"/>
                        </a:solidFill>
                        <a:effectLst/>
                        <a:latin typeface="Calibri" panose="020F0502020204030204" pitchFamily="34" charset="0"/>
                      </a:endParaRPr>
                    </a:p>
                  </a:txBody>
                  <a:tcPr marL="6248" marR="6248" marT="43733" marB="43733" anchor="b"/>
                </a:tc>
                <a:tc>
                  <a:txBody>
                    <a:bodyPr/>
                    <a:lstStyle/>
                    <a:p>
                      <a:pPr algn="l" fontAlgn="b"/>
                      <a:r>
                        <a:rPr lang="en-US" sz="600" u="none" strike="noStrike">
                          <a:effectLst/>
                        </a:rPr>
                        <a:t>Primary Client ID </a:t>
                      </a:r>
                      <a:endParaRPr lang="en-US" sz="600" b="0" i="0" u="none" strike="noStrike">
                        <a:solidFill>
                          <a:srgbClr val="000000"/>
                        </a:solidFill>
                        <a:effectLst/>
                        <a:latin typeface="Calibri" panose="020F0502020204030204" pitchFamily="34" charset="0"/>
                      </a:endParaRPr>
                    </a:p>
                  </a:txBody>
                  <a:tcPr marL="6248" marR="6248" marT="6248" marB="0" anchor="b"/>
                </a:tc>
                <a:extLst>
                  <a:ext uri="{0D108BD9-81ED-4DB2-BD59-A6C34878D82A}">
                    <a16:rowId xmlns:a16="http://schemas.microsoft.com/office/drawing/2014/main" val="10004"/>
                  </a:ext>
                </a:extLst>
              </a:tr>
              <a:tr h="173833">
                <a:tc>
                  <a:txBody>
                    <a:bodyPr/>
                    <a:lstStyle/>
                    <a:p>
                      <a:pPr algn="l" fontAlgn="b"/>
                      <a:r>
                        <a:rPr lang="en-US" sz="600" u="none" strike="noStrike">
                          <a:effectLst/>
                        </a:rPr>
                        <a:t>SecID </a:t>
                      </a:r>
                      <a:endParaRPr lang="en-US" sz="600" b="0" i="0" u="none" strike="noStrike">
                        <a:solidFill>
                          <a:srgbClr val="000000"/>
                        </a:solidFill>
                        <a:effectLst/>
                        <a:latin typeface="Calibri" panose="020F0502020204030204" pitchFamily="34" charset="0"/>
                      </a:endParaRPr>
                    </a:p>
                  </a:txBody>
                  <a:tcPr marL="6248" marR="6248" marT="43733" marB="43733" anchor="b"/>
                </a:tc>
                <a:tc>
                  <a:txBody>
                    <a:bodyPr/>
                    <a:lstStyle/>
                    <a:p>
                      <a:pPr algn="l" fontAlgn="b"/>
                      <a:r>
                        <a:rPr lang="en-US" sz="600" u="none" strike="noStrike">
                          <a:effectLst/>
                        </a:rPr>
                        <a:t>Secondary Client ID </a:t>
                      </a:r>
                      <a:endParaRPr lang="en-US" sz="600" b="0" i="0" u="none" strike="noStrike">
                        <a:solidFill>
                          <a:srgbClr val="000000"/>
                        </a:solidFill>
                        <a:effectLst/>
                        <a:latin typeface="Calibri" panose="020F0502020204030204" pitchFamily="34" charset="0"/>
                      </a:endParaRPr>
                    </a:p>
                  </a:txBody>
                  <a:tcPr marL="6248" marR="6248" marT="6248" marB="0" anchor="b"/>
                </a:tc>
                <a:extLst>
                  <a:ext uri="{0D108BD9-81ED-4DB2-BD59-A6C34878D82A}">
                    <a16:rowId xmlns:a16="http://schemas.microsoft.com/office/drawing/2014/main" val="10005"/>
                  </a:ext>
                </a:extLst>
              </a:tr>
              <a:tr h="173833">
                <a:tc>
                  <a:txBody>
                    <a:bodyPr/>
                    <a:lstStyle/>
                    <a:p>
                      <a:pPr algn="l" fontAlgn="b"/>
                      <a:r>
                        <a:rPr lang="en-US" sz="600" u="none" strike="noStrike">
                          <a:effectLst/>
                        </a:rPr>
                        <a:t>AddID </a:t>
                      </a:r>
                      <a:endParaRPr lang="en-US" sz="600" b="0" i="0" u="none" strike="noStrike">
                        <a:solidFill>
                          <a:srgbClr val="000000"/>
                        </a:solidFill>
                        <a:effectLst/>
                        <a:latin typeface="Calibri" panose="020F0502020204030204" pitchFamily="34" charset="0"/>
                      </a:endParaRPr>
                    </a:p>
                  </a:txBody>
                  <a:tcPr marL="6248" marR="6248" marT="43733" marB="43733" anchor="b"/>
                </a:tc>
                <a:tc>
                  <a:txBody>
                    <a:bodyPr/>
                    <a:lstStyle/>
                    <a:p>
                      <a:pPr algn="l" fontAlgn="b"/>
                      <a:r>
                        <a:rPr lang="en-US" sz="600" u="none" strike="noStrike">
                          <a:effectLst/>
                        </a:rPr>
                        <a:t>Additional Client ID </a:t>
                      </a:r>
                      <a:endParaRPr lang="en-US" sz="600" b="0" i="0" u="none" strike="noStrike">
                        <a:solidFill>
                          <a:srgbClr val="000000"/>
                        </a:solidFill>
                        <a:effectLst/>
                        <a:latin typeface="Calibri" panose="020F0502020204030204" pitchFamily="34" charset="0"/>
                      </a:endParaRPr>
                    </a:p>
                  </a:txBody>
                  <a:tcPr marL="6248" marR="6248" marT="6248" marB="0" anchor="b"/>
                </a:tc>
                <a:extLst>
                  <a:ext uri="{0D108BD9-81ED-4DB2-BD59-A6C34878D82A}">
                    <a16:rowId xmlns:a16="http://schemas.microsoft.com/office/drawing/2014/main" val="10006"/>
                  </a:ext>
                </a:extLst>
              </a:tr>
              <a:tr h="173833">
                <a:tc>
                  <a:txBody>
                    <a:bodyPr/>
                    <a:lstStyle/>
                    <a:p>
                      <a:pPr algn="l" fontAlgn="b"/>
                      <a:r>
                        <a:rPr lang="en-US" sz="600" u="none" strike="noStrike">
                          <a:effectLst/>
                        </a:rPr>
                        <a:t>UserID </a:t>
                      </a:r>
                      <a:endParaRPr lang="en-US" sz="600" b="0" i="0" u="none" strike="noStrike">
                        <a:solidFill>
                          <a:srgbClr val="000000"/>
                        </a:solidFill>
                        <a:effectLst/>
                        <a:latin typeface="Calibri" panose="020F0502020204030204" pitchFamily="34" charset="0"/>
                      </a:endParaRPr>
                    </a:p>
                  </a:txBody>
                  <a:tcPr marL="6248" marR="6248" marT="43733" marB="43733" anchor="b"/>
                </a:tc>
                <a:tc>
                  <a:txBody>
                    <a:bodyPr/>
                    <a:lstStyle/>
                    <a:p>
                      <a:pPr algn="l" fontAlgn="b"/>
                      <a:r>
                        <a:rPr lang="en-US" sz="600" u="none" strike="noStrike">
                          <a:effectLst/>
                        </a:rPr>
                        <a:t>User ID </a:t>
                      </a:r>
                      <a:endParaRPr lang="en-US" sz="600" b="0" i="0" u="none" strike="noStrike">
                        <a:solidFill>
                          <a:srgbClr val="000000"/>
                        </a:solidFill>
                        <a:effectLst/>
                        <a:latin typeface="Calibri" panose="020F0502020204030204" pitchFamily="34" charset="0"/>
                      </a:endParaRPr>
                    </a:p>
                  </a:txBody>
                  <a:tcPr marL="6248" marR="6248" marT="6248" marB="0" anchor="b"/>
                </a:tc>
                <a:extLst>
                  <a:ext uri="{0D108BD9-81ED-4DB2-BD59-A6C34878D82A}">
                    <a16:rowId xmlns:a16="http://schemas.microsoft.com/office/drawing/2014/main" val="10007"/>
                  </a:ext>
                </a:extLst>
              </a:tr>
              <a:tr h="173833">
                <a:tc>
                  <a:txBody>
                    <a:bodyPr/>
                    <a:lstStyle/>
                    <a:p>
                      <a:pPr algn="l" fontAlgn="b"/>
                      <a:r>
                        <a:rPr lang="en-US" sz="600" u="none" strike="noStrike" dirty="0">
                          <a:effectLst/>
                        </a:rPr>
                        <a:t>RTN </a:t>
                      </a:r>
                      <a:endParaRPr lang="en-US" sz="600" b="0" i="0" u="none" strike="noStrike" dirty="0">
                        <a:solidFill>
                          <a:srgbClr val="000000"/>
                        </a:solidFill>
                        <a:effectLst/>
                        <a:latin typeface="Calibri" panose="020F0502020204030204" pitchFamily="34" charset="0"/>
                      </a:endParaRPr>
                    </a:p>
                  </a:txBody>
                  <a:tcPr marL="6248" marR="6248" marT="43733" marB="43733" anchor="b"/>
                </a:tc>
                <a:tc>
                  <a:txBody>
                    <a:bodyPr/>
                    <a:lstStyle/>
                    <a:p>
                      <a:pPr algn="l" fontAlgn="b"/>
                      <a:r>
                        <a:rPr lang="en-US" sz="600" u="none" strike="noStrike">
                          <a:effectLst/>
                        </a:rPr>
                        <a:t>Routing/Transit Number </a:t>
                      </a:r>
                      <a:endParaRPr lang="en-US" sz="600" b="0" i="0" u="none" strike="noStrike">
                        <a:solidFill>
                          <a:srgbClr val="000000"/>
                        </a:solidFill>
                        <a:effectLst/>
                        <a:latin typeface="Calibri" panose="020F0502020204030204" pitchFamily="34" charset="0"/>
                      </a:endParaRPr>
                    </a:p>
                  </a:txBody>
                  <a:tcPr marL="6248" marR="6248" marT="6248" marB="0" anchor="b"/>
                </a:tc>
                <a:extLst>
                  <a:ext uri="{0D108BD9-81ED-4DB2-BD59-A6C34878D82A}">
                    <a16:rowId xmlns:a16="http://schemas.microsoft.com/office/drawing/2014/main" val="10008"/>
                  </a:ext>
                </a:extLst>
              </a:tr>
              <a:tr h="173833">
                <a:tc>
                  <a:txBody>
                    <a:bodyPr/>
                    <a:lstStyle/>
                    <a:p>
                      <a:pPr algn="l" fontAlgn="b"/>
                      <a:r>
                        <a:rPr lang="en-US" sz="600" u="none" strike="noStrike">
                          <a:effectLst/>
                        </a:rPr>
                        <a:t>AcctNo </a:t>
                      </a:r>
                      <a:endParaRPr lang="en-US" sz="600" b="0" i="0" u="none" strike="noStrike">
                        <a:solidFill>
                          <a:srgbClr val="000000"/>
                        </a:solidFill>
                        <a:effectLst/>
                        <a:latin typeface="Calibri" panose="020F0502020204030204" pitchFamily="34" charset="0"/>
                      </a:endParaRPr>
                    </a:p>
                  </a:txBody>
                  <a:tcPr marL="6248" marR="6248" marT="43733" marB="43733" anchor="b"/>
                </a:tc>
                <a:tc>
                  <a:txBody>
                    <a:bodyPr/>
                    <a:lstStyle/>
                    <a:p>
                      <a:pPr algn="l" fontAlgn="b"/>
                      <a:r>
                        <a:rPr lang="en-US" sz="600" u="none" strike="noStrike">
                          <a:effectLst/>
                        </a:rPr>
                        <a:t>Account Number </a:t>
                      </a:r>
                      <a:endParaRPr lang="en-US" sz="600" b="0" i="0" u="none" strike="noStrike">
                        <a:solidFill>
                          <a:srgbClr val="000000"/>
                        </a:solidFill>
                        <a:effectLst/>
                        <a:latin typeface="Calibri" panose="020F0502020204030204" pitchFamily="34" charset="0"/>
                      </a:endParaRPr>
                    </a:p>
                  </a:txBody>
                  <a:tcPr marL="6248" marR="6248" marT="6248" marB="0" anchor="b"/>
                </a:tc>
                <a:extLst>
                  <a:ext uri="{0D108BD9-81ED-4DB2-BD59-A6C34878D82A}">
                    <a16:rowId xmlns:a16="http://schemas.microsoft.com/office/drawing/2014/main" val="10009"/>
                  </a:ext>
                </a:extLst>
              </a:tr>
              <a:tr h="173833">
                <a:tc>
                  <a:txBody>
                    <a:bodyPr/>
                    <a:lstStyle/>
                    <a:p>
                      <a:pPr algn="l" fontAlgn="b"/>
                      <a:r>
                        <a:rPr lang="en-US" sz="600" u="none" strike="noStrike">
                          <a:effectLst/>
                        </a:rPr>
                        <a:t>FeeAttrib </a:t>
                      </a:r>
                      <a:endParaRPr lang="en-US" sz="600" b="0" i="0" u="none" strike="noStrike">
                        <a:solidFill>
                          <a:srgbClr val="000000"/>
                        </a:solidFill>
                        <a:effectLst/>
                        <a:latin typeface="Calibri" panose="020F0502020204030204" pitchFamily="34" charset="0"/>
                      </a:endParaRPr>
                    </a:p>
                  </a:txBody>
                  <a:tcPr marL="6248" marR="6248" marT="43733" marB="43733" anchor="b"/>
                </a:tc>
                <a:tc>
                  <a:txBody>
                    <a:bodyPr/>
                    <a:lstStyle/>
                    <a:p>
                      <a:pPr algn="l" fontAlgn="b"/>
                      <a:r>
                        <a:rPr lang="en-US" sz="600" u="none" strike="noStrike">
                          <a:effectLst/>
                        </a:rPr>
                        <a:t>Fee Attribute </a:t>
                      </a:r>
                      <a:endParaRPr lang="en-US" sz="600" b="0" i="0" u="none" strike="noStrike">
                        <a:solidFill>
                          <a:srgbClr val="000000"/>
                        </a:solidFill>
                        <a:effectLst/>
                        <a:latin typeface="Calibri" panose="020F0502020204030204" pitchFamily="34" charset="0"/>
                      </a:endParaRPr>
                    </a:p>
                  </a:txBody>
                  <a:tcPr marL="6248" marR="6248" marT="6248" marB="0" anchor="b"/>
                </a:tc>
                <a:extLst>
                  <a:ext uri="{0D108BD9-81ED-4DB2-BD59-A6C34878D82A}">
                    <a16:rowId xmlns:a16="http://schemas.microsoft.com/office/drawing/2014/main" val="10010"/>
                  </a:ext>
                </a:extLst>
              </a:tr>
              <a:tr h="173833">
                <a:tc>
                  <a:txBody>
                    <a:bodyPr/>
                    <a:lstStyle/>
                    <a:p>
                      <a:pPr algn="l" fontAlgn="b"/>
                      <a:r>
                        <a:rPr lang="en-US" sz="600" u="none" strike="noStrike">
                          <a:effectLst/>
                        </a:rPr>
                        <a:t>PCTranCode </a:t>
                      </a:r>
                      <a:endParaRPr lang="en-US" sz="600" b="0" i="0" u="none" strike="noStrike">
                        <a:solidFill>
                          <a:srgbClr val="000000"/>
                        </a:solidFill>
                        <a:effectLst/>
                        <a:latin typeface="Calibri" panose="020F0502020204030204" pitchFamily="34" charset="0"/>
                      </a:endParaRPr>
                    </a:p>
                  </a:txBody>
                  <a:tcPr marL="6248" marR="6248" marT="43733" marB="43733" anchor="b"/>
                </a:tc>
                <a:tc>
                  <a:txBody>
                    <a:bodyPr/>
                    <a:lstStyle/>
                    <a:p>
                      <a:pPr algn="l" fontAlgn="b"/>
                      <a:r>
                        <a:rPr lang="en-US" sz="600" u="none" strike="noStrike">
                          <a:effectLst/>
                        </a:rPr>
                        <a:t>Process Control Transaction Code </a:t>
                      </a:r>
                      <a:endParaRPr lang="en-US" sz="600" b="0" i="0" u="none" strike="noStrike">
                        <a:solidFill>
                          <a:srgbClr val="000000"/>
                        </a:solidFill>
                        <a:effectLst/>
                        <a:latin typeface="Calibri" panose="020F0502020204030204" pitchFamily="34" charset="0"/>
                      </a:endParaRPr>
                    </a:p>
                  </a:txBody>
                  <a:tcPr marL="6248" marR="6248" marT="6248" marB="0" anchor="b"/>
                </a:tc>
                <a:extLst>
                  <a:ext uri="{0D108BD9-81ED-4DB2-BD59-A6C34878D82A}">
                    <a16:rowId xmlns:a16="http://schemas.microsoft.com/office/drawing/2014/main" val="10011"/>
                  </a:ext>
                </a:extLst>
              </a:tr>
              <a:tr h="173833">
                <a:tc>
                  <a:txBody>
                    <a:bodyPr/>
                    <a:lstStyle/>
                    <a:p>
                      <a:pPr algn="l" fontAlgn="b"/>
                      <a:r>
                        <a:rPr lang="en-US" sz="600" u="none" strike="noStrike">
                          <a:effectLst/>
                        </a:rPr>
                        <a:t>Amount </a:t>
                      </a:r>
                      <a:endParaRPr lang="en-US" sz="600" b="0" i="0" u="none" strike="noStrike">
                        <a:solidFill>
                          <a:srgbClr val="000000"/>
                        </a:solidFill>
                        <a:effectLst/>
                        <a:latin typeface="Calibri" panose="020F0502020204030204" pitchFamily="34" charset="0"/>
                      </a:endParaRPr>
                    </a:p>
                  </a:txBody>
                  <a:tcPr marL="6248" marR="6248" marT="43733" marB="43733" anchor="b"/>
                </a:tc>
                <a:tc>
                  <a:txBody>
                    <a:bodyPr/>
                    <a:lstStyle/>
                    <a:p>
                      <a:pPr algn="l" fontAlgn="b"/>
                      <a:r>
                        <a:rPr lang="en-US" sz="600" u="none" strike="noStrike" dirty="0">
                          <a:effectLst/>
                        </a:rPr>
                        <a:t>Amount </a:t>
                      </a:r>
                      <a:endParaRPr lang="en-US" sz="600" b="0" i="0" u="none" strike="noStrike" dirty="0">
                        <a:solidFill>
                          <a:srgbClr val="000000"/>
                        </a:solidFill>
                        <a:effectLst/>
                        <a:latin typeface="Calibri" panose="020F0502020204030204" pitchFamily="34" charset="0"/>
                      </a:endParaRPr>
                    </a:p>
                  </a:txBody>
                  <a:tcPr marL="6248" marR="6248" marT="6248" marB="0" anchor="b"/>
                </a:tc>
                <a:extLst>
                  <a:ext uri="{0D108BD9-81ED-4DB2-BD59-A6C34878D82A}">
                    <a16:rowId xmlns:a16="http://schemas.microsoft.com/office/drawing/2014/main" val="10012"/>
                  </a:ext>
                </a:extLst>
              </a:tr>
              <a:tr h="173833">
                <a:tc>
                  <a:txBody>
                    <a:bodyPr/>
                    <a:lstStyle/>
                    <a:p>
                      <a:pPr algn="l" fontAlgn="b"/>
                      <a:r>
                        <a:rPr lang="en-US" sz="600" u="none" strike="noStrike">
                          <a:effectLst/>
                        </a:rPr>
                        <a:t>SerialNo </a:t>
                      </a:r>
                      <a:endParaRPr lang="en-US" sz="600" b="0" i="0" u="none" strike="noStrike">
                        <a:solidFill>
                          <a:srgbClr val="000000"/>
                        </a:solidFill>
                        <a:effectLst/>
                        <a:latin typeface="Calibri" panose="020F0502020204030204" pitchFamily="34" charset="0"/>
                      </a:endParaRPr>
                    </a:p>
                  </a:txBody>
                  <a:tcPr marL="6248" marR="6248" marT="43733" marB="43733" anchor="b"/>
                </a:tc>
                <a:tc>
                  <a:txBody>
                    <a:bodyPr/>
                    <a:lstStyle/>
                    <a:p>
                      <a:pPr algn="l" fontAlgn="b"/>
                      <a:r>
                        <a:rPr lang="en-US" sz="600" u="none" strike="noStrike" dirty="0">
                          <a:effectLst/>
                        </a:rPr>
                        <a:t>Serial Number </a:t>
                      </a:r>
                      <a:endParaRPr lang="en-US" sz="600" b="0" i="0" u="none" strike="noStrike" dirty="0">
                        <a:solidFill>
                          <a:srgbClr val="000000"/>
                        </a:solidFill>
                        <a:effectLst/>
                        <a:latin typeface="Calibri" panose="020F0502020204030204" pitchFamily="34" charset="0"/>
                      </a:endParaRPr>
                    </a:p>
                  </a:txBody>
                  <a:tcPr marL="6248" marR="6248" marT="6248" marB="0" anchor="b"/>
                </a:tc>
                <a:extLst>
                  <a:ext uri="{0D108BD9-81ED-4DB2-BD59-A6C34878D82A}">
                    <a16:rowId xmlns:a16="http://schemas.microsoft.com/office/drawing/2014/main" val="10013"/>
                  </a:ext>
                </a:extLst>
              </a:tr>
              <a:tr h="173833">
                <a:tc>
                  <a:txBody>
                    <a:bodyPr/>
                    <a:lstStyle/>
                    <a:p>
                      <a:pPr algn="l" fontAlgn="b"/>
                      <a:r>
                        <a:rPr lang="en-US" sz="600" u="none" strike="noStrike">
                          <a:effectLst/>
                        </a:rPr>
                        <a:t>DataSource1</a:t>
                      </a:r>
                      <a:endParaRPr lang="en-US" sz="600" b="0" i="0" u="none" strike="noStrike">
                        <a:solidFill>
                          <a:srgbClr val="000000"/>
                        </a:solidFill>
                        <a:effectLst/>
                        <a:latin typeface="Calibri" panose="020F0502020204030204" pitchFamily="34" charset="0"/>
                      </a:endParaRPr>
                    </a:p>
                  </a:txBody>
                  <a:tcPr marL="6248" marR="6248" marT="43733" marB="43733" anchor="b"/>
                </a:tc>
                <a:tc>
                  <a:txBody>
                    <a:bodyPr/>
                    <a:lstStyle/>
                    <a:p>
                      <a:pPr algn="l" fontAlgn="b"/>
                      <a:r>
                        <a:rPr lang="en-US" sz="600" u="none" strike="noStrike">
                          <a:effectLst/>
                        </a:rPr>
                        <a:t>Name of the contributing bank</a:t>
                      </a:r>
                      <a:endParaRPr lang="en-US" sz="600" b="0" i="0" u="none" strike="noStrike">
                        <a:solidFill>
                          <a:srgbClr val="000000"/>
                        </a:solidFill>
                        <a:effectLst/>
                        <a:latin typeface="Calibri" panose="020F0502020204030204" pitchFamily="34" charset="0"/>
                      </a:endParaRPr>
                    </a:p>
                  </a:txBody>
                  <a:tcPr marL="6248" marR="6248" marT="6248" marB="0" anchor="b"/>
                </a:tc>
                <a:extLst>
                  <a:ext uri="{0D108BD9-81ED-4DB2-BD59-A6C34878D82A}">
                    <a16:rowId xmlns:a16="http://schemas.microsoft.com/office/drawing/2014/main" val="10014"/>
                  </a:ext>
                </a:extLst>
              </a:tr>
              <a:tr h="173833">
                <a:tc>
                  <a:txBody>
                    <a:bodyPr/>
                    <a:lstStyle/>
                    <a:p>
                      <a:pPr algn="l" fontAlgn="b"/>
                      <a:r>
                        <a:rPr lang="en-US" sz="600" u="none" strike="noStrike">
                          <a:effectLst/>
                        </a:rPr>
                        <a:t>AccountType2</a:t>
                      </a:r>
                      <a:endParaRPr lang="en-US" sz="600" b="0" i="0" u="none" strike="noStrike">
                        <a:solidFill>
                          <a:srgbClr val="000000"/>
                        </a:solidFill>
                        <a:effectLst/>
                        <a:latin typeface="Calibri" panose="020F0502020204030204" pitchFamily="34" charset="0"/>
                      </a:endParaRPr>
                    </a:p>
                  </a:txBody>
                  <a:tcPr marL="6248" marR="6248" marT="43733" marB="43733" anchor="b"/>
                </a:tc>
                <a:tc>
                  <a:txBody>
                    <a:bodyPr/>
                    <a:lstStyle/>
                    <a:p>
                      <a:pPr algn="l" fontAlgn="b"/>
                      <a:r>
                        <a:rPr lang="en-US" sz="600" u="none" strike="noStrike">
                          <a:effectLst/>
                        </a:rPr>
                        <a:t>Type of account</a:t>
                      </a:r>
                      <a:endParaRPr lang="en-US" sz="600" b="0" i="0" u="none" strike="noStrike">
                        <a:solidFill>
                          <a:srgbClr val="000000"/>
                        </a:solidFill>
                        <a:effectLst/>
                        <a:latin typeface="Calibri" panose="020F0502020204030204" pitchFamily="34" charset="0"/>
                      </a:endParaRPr>
                    </a:p>
                  </a:txBody>
                  <a:tcPr marL="6248" marR="6248" marT="6248" marB="0" anchor="b"/>
                </a:tc>
                <a:extLst>
                  <a:ext uri="{0D108BD9-81ED-4DB2-BD59-A6C34878D82A}">
                    <a16:rowId xmlns:a16="http://schemas.microsoft.com/office/drawing/2014/main" val="10015"/>
                  </a:ext>
                </a:extLst>
              </a:tr>
              <a:tr h="173833">
                <a:tc>
                  <a:txBody>
                    <a:bodyPr/>
                    <a:lstStyle/>
                    <a:p>
                      <a:pPr algn="l" fontAlgn="b"/>
                      <a:r>
                        <a:rPr lang="en-US" sz="600" u="none" strike="noStrike">
                          <a:effectLst/>
                        </a:rPr>
                        <a:t>CondCd</a:t>
                      </a:r>
                      <a:endParaRPr lang="en-US" sz="600" b="0" i="0" u="none" strike="noStrike">
                        <a:solidFill>
                          <a:srgbClr val="000000"/>
                        </a:solidFill>
                        <a:effectLst/>
                        <a:latin typeface="Calibri" panose="020F0502020204030204" pitchFamily="34" charset="0"/>
                      </a:endParaRPr>
                    </a:p>
                  </a:txBody>
                  <a:tcPr marL="6248" marR="6248" marT="43733" marB="43733" anchor="b"/>
                </a:tc>
                <a:tc>
                  <a:txBody>
                    <a:bodyPr/>
                    <a:lstStyle/>
                    <a:p>
                      <a:pPr algn="l" fontAlgn="b"/>
                      <a:r>
                        <a:rPr lang="en-US" sz="600" u="none" strike="noStrike">
                          <a:effectLst/>
                        </a:rPr>
                        <a:t>Condition Code</a:t>
                      </a:r>
                      <a:endParaRPr lang="en-US" sz="600" b="0" i="0" u="none" strike="noStrike">
                        <a:solidFill>
                          <a:srgbClr val="000000"/>
                        </a:solidFill>
                        <a:effectLst/>
                        <a:latin typeface="Calibri" panose="020F0502020204030204" pitchFamily="34" charset="0"/>
                      </a:endParaRPr>
                    </a:p>
                  </a:txBody>
                  <a:tcPr marL="6248" marR="6248" marT="6248" marB="0" anchor="b"/>
                </a:tc>
                <a:extLst>
                  <a:ext uri="{0D108BD9-81ED-4DB2-BD59-A6C34878D82A}">
                    <a16:rowId xmlns:a16="http://schemas.microsoft.com/office/drawing/2014/main" val="10016"/>
                  </a:ext>
                </a:extLst>
              </a:tr>
              <a:tr h="173833">
                <a:tc>
                  <a:txBody>
                    <a:bodyPr/>
                    <a:lstStyle/>
                    <a:p>
                      <a:pPr algn="l" fontAlgn="b"/>
                      <a:r>
                        <a:rPr lang="en-US" sz="600" u="none" strike="noStrike">
                          <a:effectLst/>
                        </a:rPr>
                        <a:t>NameMtch</a:t>
                      </a:r>
                      <a:endParaRPr lang="en-US" sz="600" b="0" i="0" u="none" strike="noStrike">
                        <a:solidFill>
                          <a:srgbClr val="000000"/>
                        </a:solidFill>
                        <a:effectLst/>
                        <a:latin typeface="Calibri" panose="020F0502020204030204" pitchFamily="34" charset="0"/>
                      </a:endParaRPr>
                    </a:p>
                  </a:txBody>
                  <a:tcPr marL="6248" marR="6248" marT="43733" marB="43733" anchor="b"/>
                </a:tc>
                <a:tc>
                  <a:txBody>
                    <a:bodyPr/>
                    <a:lstStyle/>
                    <a:p>
                      <a:pPr algn="l" fontAlgn="b"/>
                      <a:r>
                        <a:rPr lang="en-US" sz="600" u="none" strike="noStrike" dirty="0">
                          <a:effectLst/>
                        </a:rPr>
                        <a:t>First, Last and Middle Name</a:t>
                      </a:r>
                      <a:endParaRPr lang="en-US" sz="600" b="0" i="0" u="none" strike="noStrike" dirty="0">
                        <a:solidFill>
                          <a:srgbClr val="000000"/>
                        </a:solidFill>
                        <a:effectLst/>
                        <a:latin typeface="Calibri" panose="020F0502020204030204" pitchFamily="34" charset="0"/>
                      </a:endParaRPr>
                    </a:p>
                  </a:txBody>
                  <a:tcPr marL="6248" marR="6248" marT="6248" marB="0" anchor="b"/>
                </a:tc>
                <a:extLst>
                  <a:ext uri="{0D108BD9-81ED-4DB2-BD59-A6C34878D82A}">
                    <a16:rowId xmlns:a16="http://schemas.microsoft.com/office/drawing/2014/main" val="10017"/>
                  </a:ext>
                </a:extLst>
              </a:tr>
              <a:tr h="173833">
                <a:tc>
                  <a:txBody>
                    <a:bodyPr/>
                    <a:lstStyle/>
                    <a:p>
                      <a:pPr algn="l" fontAlgn="b"/>
                      <a:r>
                        <a:rPr lang="en-US" sz="600" u="none" strike="noStrike">
                          <a:effectLst/>
                        </a:rPr>
                        <a:t>FNameMtch</a:t>
                      </a:r>
                      <a:endParaRPr lang="en-US" sz="600" b="0" i="0" u="none" strike="noStrike">
                        <a:solidFill>
                          <a:srgbClr val="000000"/>
                        </a:solidFill>
                        <a:effectLst/>
                        <a:latin typeface="Calibri" panose="020F0502020204030204" pitchFamily="34" charset="0"/>
                      </a:endParaRPr>
                    </a:p>
                  </a:txBody>
                  <a:tcPr marL="6248" marR="6248" marT="43733" marB="43733" anchor="b"/>
                </a:tc>
                <a:tc>
                  <a:txBody>
                    <a:bodyPr/>
                    <a:lstStyle/>
                    <a:p>
                      <a:pPr algn="l" fontAlgn="b"/>
                      <a:r>
                        <a:rPr lang="en-US" sz="600" u="none" strike="noStrike">
                          <a:effectLst/>
                        </a:rPr>
                        <a:t>First Name</a:t>
                      </a:r>
                      <a:endParaRPr lang="en-US" sz="600" b="0" i="0" u="none" strike="noStrike">
                        <a:solidFill>
                          <a:srgbClr val="000000"/>
                        </a:solidFill>
                        <a:effectLst/>
                        <a:latin typeface="Calibri" panose="020F0502020204030204" pitchFamily="34" charset="0"/>
                      </a:endParaRPr>
                    </a:p>
                  </a:txBody>
                  <a:tcPr marL="6248" marR="6248" marT="6248" marB="0" anchor="b"/>
                </a:tc>
                <a:extLst>
                  <a:ext uri="{0D108BD9-81ED-4DB2-BD59-A6C34878D82A}">
                    <a16:rowId xmlns:a16="http://schemas.microsoft.com/office/drawing/2014/main" val="10018"/>
                  </a:ext>
                </a:extLst>
              </a:tr>
              <a:tr h="173833">
                <a:tc>
                  <a:txBody>
                    <a:bodyPr/>
                    <a:lstStyle/>
                    <a:p>
                      <a:pPr algn="l" fontAlgn="b"/>
                      <a:r>
                        <a:rPr lang="en-US" sz="600" u="none" strike="noStrike">
                          <a:effectLst/>
                        </a:rPr>
                        <a:t>LNameMtch</a:t>
                      </a:r>
                      <a:endParaRPr lang="en-US" sz="600" b="0" i="0" u="none" strike="noStrike">
                        <a:solidFill>
                          <a:srgbClr val="000000"/>
                        </a:solidFill>
                        <a:effectLst/>
                        <a:latin typeface="Calibri" panose="020F0502020204030204" pitchFamily="34" charset="0"/>
                      </a:endParaRPr>
                    </a:p>
                  </a:txBody>
                  <a:tcPr marL="6248" marR="6248" marT="43733" marB="43733" anchor="b"/>
                </a:tc>
                <a:tc>
                  <a:txBody>
                    <a:bodyPr/>
                    <a:lstStyle/>
                    <a:p>
                      <a:pPr algn="l" fontAlgn="b"/>
                      <a:r>
                        <a:rPr lang="en-US" sz="600" u="none" strike="noStrike">
                          <a:effectLst/>
                        </a:rPr>
                        <a:t>Last Name</a:t>
                      </a:r>
                      <a:endParaRPr lang="en-US" sz="600" b="0" i="0" u="none" strike="noStrike">
                        <a:solidFill>
                          <a:srgbClr val="000000"/>
                        </a:solidFill>
                        <a:effectLst/>
                        <a:latin typeface="Calibri" panose="020F0502020204030204" pitchFamily="34" charset="0"/>
                      </a:endParaRPr>
                    </a:p>
                  </a:txBody>
                  <a:tcPr marL="6248" marR="6248" marT="6248" marB="0" anchor="b"/>
                </a:tc>
                <a:extLst>
                  <a:ext uri="{0D108BD9-81ED-4DB2-BD59-A6C34878D82A}">
                    <a16:rowId xmlns:a16="http://schemas.microsoft.com/office/drawing/2014/main" val="10019"/>
                  </a:ext>
                </a:extLst>
              </a:tr>
              <a:tr h="173833">
                <a:tc>
                  <a:txBody>
                    <a:bodyPr/>
                    <a:lstStyle/>
                    <a:p>
                      <a:pPr algn="l" fontAlgn="b"/>
                      <a:r>
                        <a:rPr lang="en-US" sz="600" u="none" strike="noStrike">
                          <a:effectLst/>
                        </a:rPr>
                        <a:t>MNameMtch</a:t>
                      </a:r>
                      <a:endParaRPr lang="en-US" sz="600" b="0" i="0" u="none" strike="noStrike">
                        <a:solidFill>
                          <a:srgbClr val="000000"/>
                        </a:solidFill>
                        <a:effectLst/>
                        <a:latin typeface="Calibri" panose="020F0502020204030204" pitchFamily="34" charset="0"/>
                      </a:endParaRPr>
                    </a:p>
                  </a:txBody>
                  <a:tcPr marL="6248" marR="6248" marT="43733" marB="43733" anchor="b"/>
                </a:tc>
                <a:tc>
                  <a:txBody>
                    <a:bodyPr/>
                    <a:lstStyle/>
                    <a:p>
                      <a:pPr algn="l" fontAlgn="b"/>
                      <a:r>
                        <a:rPr lang="en-US" sz="600" u="none" strike="noStrike">
                          <a:effectLst/>
                        </a:rPr>
                        <a:t>Middle Name or Initial</a:t>
                      </a:r>
                      <a:endParaRPr lang="en-US" sz="600" b="0" i="0" u="none" strike="noStrike">
                        <a:solidFill>
                          <a:srgbClr val="000000"/>
                        </a:solidFill>
                        <a:effectLst/>
                        <a:latin typeface="Calibri" panose="020F0502020204030204" pitchFamily="34" charset="0"/>
                      </a:endParaRPr>
                    </a:p>
                  </a:txBody>
                  <a:tcPr marL="6248" marR="6248" marT="6248" marB="0" anchor="b"/>
                </a:tc>
                <a:extLst>
                  <a:ext uri="{0D108BD9-81ED-4DB2-BD59-A6C34878D82A}">
                    <a16:rowId xmlns:a16="http://schemas.microsoft.com/office/drawing/2014/main" val="10020"/>
                  </a:ext>
                </a:extLst>
              </a:tr>
              <a:tr h="173833">
                <a:tc>
                  <a:txBody>
                    <a:bodyPr/>
                    <a:lstStyle/>
                    <a:p>
                      <a:pPr algn="l" fontAlgn="b"/>
                      <a:r>
                        <a:rPr lang="en-US" sz="600" u="none" strike="noStrike">
                          <a:effectLst/>
                        </a:rPr>
                        <a:t>NamePfxMtch</a:t>
                      </a:r>
                      <a:endParaRPr lang="en-US" sz="600" b="0" i="0" u="none" strike="noStrike">
                        <a:solidFill>
                          <a:srgbClr val="000000"/>
                        </a:solidFill>
                        <a:effectLst/>
                        <a:latin typeface="Calibri" panose="020F0502020204030204" pitchFamily="34" charset="0"/>
                      </a:endParaRPr>
                    </a:p>
                  </a:txBody>
                  <a:tcPr marL="6248" marR="6248" marT="43733" marB="43733" anchor="b"/>
                </a:tc>
                <a:tc>
                  <a:txBody>
                    <a:bodyPr/>
                    <a:lstStyle/>
                    <a:p>
                      <a:pPr algn="l" fontAlgn="b"/>
                      <a:r>
                        <a:rPr lang="en-US" sz="600" u="none" strike="noStrike">
                          <a:effectLst/>
                        </a:rPr>
                        <a:t>Name Prefix</a:t>
                      </a:r>
                      <a:endParaRPr lang="en-US" sz="600" b="0" i="0" u="none" strike="noStrike">
                        <a:solidFill>
                          <a:srgbClr val="000000"/>
                        </a:solidFill>
                        <a:effectLst/>
                        <a:latin typeface="Calibri" panose="020F0502020204030204" pitchFamily="34" charset="0"/>
                      </a:endParaRPr>
                    </a:p>
                  </a:txBody>
                  <a:tcPr marL="6248" marR="6248" marT="6248" marB="0" anchor="b"/>
                </a:tc>
                <a:extLst>
                  <a:ext uri="{0D108BD9-81ED-4DB2-BD59-A6C34878D82A}">
                    <a16:rowId xmlns:a16="http://schemas.microsoft.com/office/drawing/2014/main" val="10021"/>
                  </a:ext>
                </a:extLst>
              </a:tr>
              <a:tr h="173833">
                <a:tc>
                  <a:txBody>
                    <a:bodyPr/>
                    <a:lstStyle/>
                    <a:p>
                      <a:pPr algn="l" fontAlgn="b"/>
                      <a:r>
                        <a:rPr lang="en-US" sz="600" u="none" strike="noStrike">
                          <a:effectLst/>
                        </a:rPr>
                        <a:t>NameSfxMtch</a:t>
                      </a:r>
                      <a:endParaRPr lang="en-US" sz="600" b="0" i="0" u="none" strike="noStrike">
                        <a:solidFill>
                          <a:srgbClr val="000000"/>
                        </a:solidFill>
                        <a:effectLst/>
                        <a:latin typeface="Calibri" panose="020F0502020204030204" pitchFamily="34" charset="0"/>
                      </a:endParaRPr>
                    </a:p>
                  </a:txBody>
                  <a:tcPr marL="6248" marR="6248" marT="43733" marB="43733" anchor="b"/>
                </a:tc>
                <a:tc>
                  <a:txBody>
                    <a:bodyPr/>
                    <a:lstStyle/>
                    <a:p>
                      <a:pPr algn="l" fontAlgn="b"/>
                      <a:r>
                        <a:rPr lang="en-US" sz="600" u="none" strike="noStrike">
                          <a:effectLst/>
                        </a:rPr>
                        <a:t>Name Suffix</a:t>
                      </a:r>
                      <a:endParaRPr lang="en-US" sz="600" b="0" i="0" u="none" strike="noStrike">
                        <a:solidFill>
                          <a:srgbClr val="000000"/>
                        </a:solidFill>
                        <a:effectLst/>
                        <a:latin typeface="Calibri" panose="020F0502020204030204" pitchFamily="34" charset="0"/>
                      </a:endParaRPr>
                    </a:p>
                  </a:txBody>
                  <a:tcPr marL="6248" marR="6248" marT="6248" marB="0" anchor="b"/>
                </a:tc>
                <a:extLst>
                  <a:ext uri="{0D108BD9-81ED-4DB2-BD59-A6C34878D82A}">
                    <a16:rowId xmlns:a16="http://schemas.microsoft.com/office/drawing/2014/main" val="10022"/>
                  </a:ext>
                </a:extLst>
              </a:tr>
              <a:tr h="173833">
                <a:tc>
                  <a:txBody>
                    <a:bodyPr/>
                    <a:lstStyle/>
                    <a:p>
                      <a:pPr algn="l" fontAlgn="b"/>
                      <a:r>
                        <a:rPr lang="en-US" sz="600" u="none" strike="noStrike">
                          <a:effectLst/>
                        </a:rPr>
                        <a:t>BusNameMtch</a:t>
                      </a:r>
                      <a:endParaRPr lang="en-US" sz="600" b="0" i="0" u="none" strike="noStrike">
                        <a:solidFill>
                          <a:srgbClr val="000000"/>
                        </a:solidFill>
                        <a:effectLst/>
                        <a:latin typeface="Calibri" panose="020F0502020204030204" pitchFamily="34" charset="0"/>
                      </a:endParaRPr>
                    </a:p>
                  </a:txBody>
                  <a:tcPr marL="6248" marR="6248" marT="43733" marB="43733" anchor="b"/>
                </a:tc>
                <a:tc>
                  <a:txBody>
                    <a:bodyPr/>
                    <a:lstStyle/>
                    <a:p>
                      <a:pPr algn="l" fontAlgn="b"/>
                      <a:r>
                        <a:rPr lang="en-US" sz="600" u="none" strike="noStrike">
                          <a:effectLst/>
                        </a:rPr>
                        <a:t>Business Name</a:t>
                      </a:r>
                      <a:endParaRPr lang="en-US" sz="600" b="0" i="0" u="none" strike="noStrike">
                        <a:solidFill>
                          <a:srgbClr val="000000"/>
                        </a:solidFill>
                        <a:effectLst/>
                        <a:latin typeface="Calibri" panose="020F0502020204030204" pitchFamily="34" charset="0"/>
                      </a:endParaRPr>
                    </a:p>
                  </a:txBody>
                  <a:tcPr marL="6248" marR="6248" marT="6248" marB="0" anchor="b"/>
                </a:tc>
                <a:extLst>
                  <a:ext uri="{0D108BD9-81ED-4DB2-BD59-A6C34878D82A}">
                    <a16:rowId xmlns:a16="http://schemas.microsoft.com/office/drawing/2014/main" val="10023"/>
                  </a:ext>
                </a:extLst>
              </a:tr>
              <a:tr h="269352">
                <a:tc>
                  <a:txBody>
                    <a:bodyPr/>
                    <a:lstStyle/>
                    <a:p>
                      <a:pPr algn="l" fontAlgn="b"/>
                      <a:r>
                        <a:rPr lang="en-US" sz="600" u="none" strike="noStrike">
                          <a:effectLst/>
                        </a:rPr>
                        <a:t>FullAddressMtch1</a:t>
                      </a:r>
                      <a:endParaRPr lang="en-US" sz="600" b="0" i="0" u="none" strike="noStrike">
                        <a:solidFill>
                          <a:srgbClr val="000000"/>
                        </a:solidFill>
                        <a:effectLst/>
                        <a:latin typeface="Calibri" panose="020F0502020204030204" pitchFamily="34" charset="0"/>
                      </a:endParaRPr>
                    </a:p>
                  </a:txBody>
                  <a:tcPr marL="6248" marR="6248" marT="43733" marB="43733" anchor="b"/>
                </a:tc>
                <a:tc>
                  <a:txBody>
                    <a:bodyPr/>
                    <a:lstStyle/>
                    <a:p>
                      <a:pPr algn="l" fontAlgn="b"/>
                      <a:r>
                        <a:rPr lang="en-US" sz="600" u="none" strike="noStrike" dirty="0">
                          <a:effectLst/>
                        </a:rPr>
                        <a:t>Address1+Address2+City+State+first five characters of ZIP</a:t>
                      </a:r>
                      <a:endParaRPr lang="en-US" sz="600" b="0" i="0" u="none" strike="noStrike" dirty="0">
                        <a:solidFill>
                          <a:srgbClr val="000000"/>
                        </a:solidFill>
                        <a:effectLst/>
                        <a:latin typeface="Calibri" panose="020F0502020204030204" pitchFamily="34" charset="0"/>
                      </a:endParaRPr>
                    </a:p>
                  </a:txBody>
                  <a:tcPr marL="6248" marR="6248" marT="6248" marB="0" anchor="b"/>
                </a:tc>
                <a:extLst>
                  <a:ext uri="{0D108BD9-81ED-4DB2-BD59-A6C34878D82A}">
                    <a16:rowId xmlns:a16="http://schemas.microsoft.com/office/drawing/2014/main" val="10024"/>
                  </a:ext>
                </a:extLst>
              </a:tr>
              <a:tr h="214917">
                <a:tc>
                  <a:txBody>
                    <a:bodyPr/>
                    <a:lstStyle/>
                    <a:p>
                      <a:pPr algn="l" fontAlgn="b"/>
                      <a:r>
                        <a:rPr lang="en-US" sz="600" u="none" strike="noStrike" dirty="0" err="1">
                          <a:effectLst/>
                        </a:rPr>
                        <a:t>ClientDt</a:t>
                      </a:r>
                      <a:r>
                        <a:rPr lang="en-US" sz="600" u="none" strike="noStrike" dirty="0">
                          <a:effectLst/>
                        </a:rPr>
                        <a:t> </a:t>
                      </a:r>
                      <a:endParaRPr lang="en-US" sz="600" b="0" i="0" u="none" strike="noStrike" dirty="0">
                        <a:solidFill>
                          <a:srgbClr val="000000"/>
                        </a:solidFill>
                        <a:effectLst/>
                        <a:latin typeface="Calibri" panose="020F0502020204030204" pitchFamily="34" charset="0"/>
                      </a:endParaRPr>
                    </a:p>
                  </a:txBody>
                  <a:tcPr marL="9525" marR="9525" marT="66675" marB="66675" anchor="b"/>
                </a:tc>
                <a:tc>
                  <a:txBody>
                    <a:bodyPr/>
                    <a:lstStyle/>
                    <a:p>
                      <a:pPr algn="l" fontAlgn="b"/>
                      <a:r>
                        <a:rPr lang="en-US" sz="600" u="none" strike="noStrike">
                          <a:effectLst/>
                        </a:rPr>
                        <a:t>Client Date </a:t>
                      </a:r>
                      <a:endParaRPr lang="en-US" sz="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25"/>
                  </a:ext>
                </a:extLst>
              </a:tr>
              <a:tr h="214917">
                <a:tc>
                  <a:txBody>
                    <a:bodyPr/>
                    <a:lstStyle/>
                    <a:p>
                      <a:pPr algn="l" fontAlgn="b"/>
                      <a:r>
                        <a:rPr lang="en-US" sz="600" u="none" strike="noStrike">
                          <a:effectLst/>
                        </a:rPr>
                        <a:t>ClientTime </a:t>
                      </a:r>
                      <a:endParaRPr lang="en-US" sz="600" b="0" i="0" u="none" strike="noStrike">
                        <a:solidFill>
                          <a:srgbClr val="000000"/>
                        </a:solidFill>
                        <a:effectLst/>
                        <a:latin typeface="Calibri" panose="020F0502020204030204" pitchFamily="34" charset="0"/>
                      </a:endParaRPr>
                    </a:p>
                  </a:txBody>
                  <a:tcPr marL="9525" marR="9525" marT="66675" marB="66675" anchor="b"/>
                </a:tc>
                <a:tc>
                  <a:txBody>
                    <a:bodyPr/>
                    <a:lstStyle/>
                    <a:p>
                      <a:pPr algn="l" fontAlgn="b"/>
                      <a:r>
                        <a:rPr lang="en-US" sz="600" u="none" strike="noStrike" dirty="0">
                          <a:effectLst/>
                        </a:rPr>
                        <a:t>Client Time </a:t>
                      </a:r>
                      <a:endParaRPr lang="en-US" sz="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26"/>
                  </a:ext>
                </a:extLst>
              </a:tr>
              <a:tr h="104047">
                <a:tc>
                  <a:txBody>
                    <a:bodyPr/>
                    <a:lstStyle/>
                    <a:p>
                      <a:pPr algn="l" fontAlgn="b"/>
                      <a:r>
                        <a:rPr lang="en-US" sz="600" u="none" strike="noStrike">
                          <a:effectLst/>
                        </a:rPr>
                        <a:t>UserDef </a:t>
                      </a:r>
                      <a:endParaRPr lang="en-US" sz="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600" u="none" strike="noStrike" dirty="0">
                          <a:effectLst/>
                        </a:rPr>
                        <a:t>User-defined </a:t>
                      </a:r>
                      <a:endParaRPr lang="en-US" sz="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27"/>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524205250"/>
              </p:ext>
            </p:extLst>
          </p:nvPr>
        </p:nvGraphicFramePr>
        <p:xfrm>
          <a:off x="4648200" y="1219200"/>
          <a:ext cx="4191000" cy="5232298"/>
        </p:xfrm>
        <a:graphic>
          <a:graphicData uri="http://schemas.openxmlformats.org/drawingml/2006/table">
            <a:tbl>
              <a:tblPr>
                <a:tableStyleId>{5C22544A-7EE6-4342-B048-85BDC9FD1C3A}</a:tableStyleId>
              </a:tblPr>
              <a:tblGrid>
                <a:gridCol w="891702">
                  <a:extLst>
                    <a:ext uri="{9D8B030D-6E8A-4147-A177-3AD203B41FA5}">
                      <a16:colId xmlns:a16="http://schemas.microsoft.com/office/drawing/2014/main" val="20000"/>
                    </a:ext>
                  </a:extLst>
                </a:gridCol>
                <a:gridCol w="3299298">
                  <a:extLst>
                    <a:ext uri="{9D8B030D-6E8A-4147-A177-3AD203B41FA5}">
                      <a16:colId xmlns:a16="http://schemas.microsoft.com/office/drawing/2014/main" val="20001"/>
                    </a:ext>
                  </a:extLst>
                </a:gridCol>
              </a:tblGrid>
              <a:tr h="174213">
                <a:tc>
                  <a:txBody>
                    <a:bodyPr/>
                    <a:lstStyle/>
                    <a:p>
                      <a:pPr algn="l" fontAlgn="b"/>
                      <a:r>
                        <a:rPr lang="en-US" sz="600" u="none" strike="noStrike" dirty="0" err="1">
                          <a:effectLst/>
                        </a:rPr>
                        <a:t>AddressMtch</a:t>
                      </a:r>
                      <a:endParaRPr lang="en-US" sz="600" b="0" i="0" u="none" strike="noStrike" dirty="0">
                        <a:solidFill>
                          <a:srgbClr val="000000"/>
                        </a:solidFill>
                        <a:effectLst/>
                        <a:latin typeface="Calibri" panose="020F0502020204030204" pitchFamily="34" charset="0"/>
                      </a:endParaRPr>
                    </a:p>
                  </a:txBody>
                  <a:tcPr marL="6117" marR="6117" marT="42822" marB="42822" anchor="b"/>
                </a:tc>
                <a:tc>
                  <a:txBody>
                    <a:bodyPr/>
                    <a:lstStyle/>
                    <a:p>
                      <a:pPr algn="l" fontAlgn="b"/>
                      <a:r>
                        <a:rPr lang="en-US" sz="600" u="none" strike="noStrike">
                          <a:effectLst/>
                        </a:rPr>
                        <a:t>Combined address 1 &amp; 2</a:t>
                      </a:r>
                      <a:endParaRPr lang="en-US" sz="600" b="0" i="0" u="none" strike="noStrike">
                        <a:solidFill>
                          <a:srgbClr val="000000"/>
                        </a:solidFill>
                        <a:effectLst/>
                        <a:latin typeface="Calibri" panose="020F0502020204030204" pitchFamily="34" charset="0"/>
                      </a:endParaRPr>
                    </a:p>
                  </a:txBody>
                  <a:tcPr marL="6117" marR="6117" marT="6117" marB="0" anchor="b"/>
                </a:tc>
                <a:extLst>
                  <a:ext uri="{0D108BD9-81ED-4DB2-BD59-A6C34878D82A}">
                    <a16:rowId xmlns:a16="http://schemas.microsoft.com/office/drawing/2014/main" val="10000"/>
                  </a:ext>
                </a:extLst>
              </a:tr>
              <a:tr h="174213">
                <a:tc>
                  <a:txBody>
                    <a:bodyPr/>
                    <a:lstStyle/>
                    <a:p>
                      <a:pPr algn="l" fontAlgn="b"/>
                      <a:r>
                        <a:rPr lang="en-US" sz="600" u="none" strike="noStrike">
                          <a:effectLst/>
                        </a:rPr>
                        <a:t>CityMtch</a:t>
                      </a:r>
                      <a:endParaRPr lang="en-US" sz="600" b="0" i="0" u="none" strike="noStrike">
                        <a:solidFill>
                          <a:srgbClr val="000000"/>
                        </a:solidFill>
                        <a:effectLst/>
                        <a:latin typeface="Calibri" panose="020F0502020204030204" pitchFamily="34" charset="0"/>
                      </a:endParaRPr>
                    </a:p>
                  </a:txBody>
                  <a:tcPr marL="6117" marR="6117" marT="42822" marB="42822" anchor="b"/>
                </a:tc>
                <a:tc>
                  <a:txBody>
                    <a:bodyPr/>
                    <a:lstStyle/>
                    <a:p>
                      <a:pPr algn="l" fontAlgn="b"/>
                      <a:r>
                        <a:rPr lang="en-US" sz="600" u="none" strike="noStrike">
                          <a:effectLst/>
                        </a:rPr>
                        <a:t>City</a:t>
                      </a:r>
                      <a:endParaRPr lang="en-US" sz="600" b="0" i="0" u="none" strike="noStrike">
                        <a:solidFill>
                          <a:srgbClr val="000000"/>
                        </a:solidFill>
                        <a:effectLst/>
                        <a:latin typeface="Calibri" panose="020F0502020204030204" pitchFamily="34" charset="0"/>
                      </a:endParaRPr>
                    </a:p>
                  </a:txBody>
                  <a:tcPr marL="6117" marR="6117" marT="6117" marB="0" anchor="b"/>
                </a:tc>
                <a:extLst>
                  <a:ext uri="{0D108BD9-81ED-4DB2-BD59-A6C34878D82A}">
                    <a16:rowId xmlns:a16="http://schemas.microsoft.com/office/drawing/2014/main" val="10001"/>
                  </a:ext>
                </a:extLst>
              </a:tr>
              <a:tr h="174213">
                <a:tc>
                  <a:txBody>
                    <a:bodyPr/>
                    <a:lstStyle/>
                    <a:p>
                      <a:pPr algn="l" fontAlgn="b"/>
                      <a:r>
                        <a:rPr lang="en-US" sz="600" u="none" strike="noStrike">
                          <a:effectLst/>
                        </a:rPr>
                        <a:t>StateMtch</a:t>
                      </a:r>
                      <a:endParaRPr lang="en-US" sz="600" b="0" i="0" u="none" strike="noStrike">
                        <a:solidFill>
                          <a:srgbClr val="000000"/>
                        </a:solidFill>
                        <a:effectLst/>
                        <a:latin typeface="Calibri" panose="020F0502020204030204" pitchFamily="34" charset="0"/>
                      </a:endParaRPr>
                    </a:p>
                  </a:txBody>
                  <a:tcPr marL="6117" marR="6117" marT="42822" marB="42822" anchor="b"/>
                </a:tc>
                <a:tc>
                  <a:txBody>
                    <a:bodyPr/>
                    <a:lstStyle/>
                    <a:p>
                      <a:pPr algn="l" fontAlgn="b"/>
                      <a:r>
                        <a:rPr lang="en-US" sz="600" u="none" strike="noStrike">
                          <a:effectLst/>
                        </a:rPr>
                        <a:t>State</a:t>
                      </a:r>
                      <a:endParaRPr lang="en-US" sz="600" b="0" i="0" u="none" strike="noStrike">
                        <a:solidFill>
                          <a:srgbClr val="000000"/>
                        </a:solidFill>
                        <a:effectLst/>
                        <a:latin typeface="Calibri" panose="020F0502020204030204" pitchFamily="34" charset="0"/>
                      </a:endParaRPr>
                    </a:p>
                  </a:txBody>
                  <a:tcPr marL="6117" marR="6117" marT="6117" marB="0" anchor="b"/>
                </a:tc>
                <a:extLst>
                  <a:ext uri="{0D108BD9-81ED-4DB2-BD59-A6C34878D82A}">
                    <a16:rowId xmlns:a16="http://schemas.microsoft.com/office/drawing/2014/main" val="10002"/>
                  </a:ext>
                </a:extLst>
              </a:tr>
              <a:tr h="174213">
                <a:tc>
                  <a:txBody>
                    <a:bodyPr/>
                    <a:lstStyle/>
                    <a:p>
                      <a:pPr algn="l" fontAlgn="b"/>
                      <a:r>
                        <a:rPr lang="en-US" sz="600" u="none" strike="noStrike">
                          <a:effectLst/>
                        </a:rPr>
                        <a:t>ZipMtch</a:t>
                      </a:r>
                      <a:endParaRPr lang="en-US" sz="600" b="0" i="0" u="none" strike="noStrike">
                        <a:solidFill>
                          <a:srgbClr val="000000"/>
                        </a:solidFill>
                        <a:effectLst/>
                        <a:latin typeface="Calibri" panose="020F0502020204030204" pitchFamily="34" charset="0"/>
                      </a:endParaRPr>
                    </a:p>
                  </a:txBody>
                  <a:tcPr marL="6117" marR="6117" marT="42822" marB="42822" anchor="b"/>
                </a:tc>
                <a:tc>
                  <a:txBody>
                    <a:bodyPr/>
                    <a:lstStyle/>
                    <a:p>
                      <a:pPr algn="l" fontAlgn="b"/>
                      <a:r>
                        <a:rPr lang="en-US" sz="600" u="none" strike="noStrike">
                          <a:effectLst/>
                        </a:rPr>
                        <a:t>ZIP Code</a:t>
                      </a:r>
                      <a:endParaRPr lang="en-US" sz="600" b="0" i="0" u="none" strike="noStrike">
                        <a:solidFill>
                          <a:srgbClr val="000000"/>
                        </a:solidFill>
                        <a:effectLst/>
                        <a:latin typeface="Calibri" panose="020F0502020204030204" pitchFamily="34" charset="0"/>
                      </a:endParaRPr>
                    </a:p>
                  </a:txBody>
                  <a:tcPr marL="6117" marR="6117" marT="6117" marB="0" anchor="b"/>
                </a:tc>
                <a:extLst>
                  <a:ext uri="{0D108BD9-81ED-4DB2-BD59-A6C34878D82A}">
                    <a16:rowId xmlns:a16="http://schemas.microsoft.com/office/drawing/2014/main" val="10003"/>
                  </a:ext>
                </a:extLst>
              </a:tr>
              <a:tr h="174213">
                <a:tc>
                  <a:txBody>
                    <a:bodyPr/>
                    <a:lstStyle/>
                    <a:p>
                      <a:pPr algn="l" fontAlgn="b"/>
                      <a:r>
                        <a:rPr lang="en-US" sz="600" u="none" strike="noStrike">
                          <a:effectLst/>
                        </a:rPr>
                        <a:t>HmPhoneMtch</a:t>
                      </a:r>
                      <a:endParaRPr lang="en-US" sz="600" b="0" i="0" u="none" strike="noStrike">
                        <a:solidFill>
                          <a:srgbClr val="000000"/>
                        </a:solidFill>
                        <a:effectLst/>
                        <a:latin typeface="Calibri" panose="020F0502020204030204" pitchFamily="34" charset="0"/>
                      </a:endParaRPr>
                    </a:p>
                  </a:txBody>
                  <a:tcPr marL="6117" marR="6117" marT="42822" marB="42822" anchor="b"/>
                </a:tc>
                <a:tc>
                  <a:txBody>
                    <a:bodyPr/>
                    <a:lstStyle/>
                    <a:p>
                      <a:pPr algn="l" fontAlgn="b"/>
                      <a:r>
                        <a:rPr lang="en-US" sz="600" u="none" strike="noStrike">
                          <a:effectLst/>
                        </a:rPr>
                        <a:t>Home Phone Number</a:t>
                      </a:r>
                      <a:endParaRPr lang="en-US" sz="600" b="0" i="0" u="none" strike="noStrike">
                        <a:solidFill>
                          <a:srgbClr val="000000"/>
                        </a:solidFill>
                        <a:effectLst/>
                        <a:latin typeface="Calibri" panose="020F0502020204030204" pitchFamily="34" charset="0"/>
                      </a:endParaRPr>
                    </a:p>
                  </a:txBody>
                  <a:tcPr marL="6117" marR="6117" marT="6117" marB="0" anchor="b"/>
                </a:tc>
                <a:extLst>
                  <a:ext uri="{0D108BD9-81ED-4DB2-BD59-A6C34878D82A}">
                    <a16:rowId xmlns:a16="http://schemas.microsoft.com/office/drawing/2014/main" val="10004"/>
                  </a:ext>
                </a:extLst>
              </a:tr>
              <a:tr h="174213">
                <a:tc>
                  <a:txBody>
                    <a:bodyPr/>
                    <a:lstStyle/>
                    <a:p>
                      <a:pPr algn="l" fontAlgn="b"/>
                      <a:r>
                        <a:rPr lang="en-US" sz="600" u="none" strike="noStrike">
                          <a:effectLst/>
                        </a:rPr>
                        <a:t>WkPhoneMtch</a:t>
                      </a:r>
                      <a:endParaRPr lang="en-US" sz="600" b="0" i="0" u="none" strike="noStrike">
                        <a:solidFill>
                          <a:srgbClr val="000000"/>
                        </a:solidFill>
                        <a:effectLst/>
                        <a:latin typeface="Calibri" panose="020F0502020204030204" pitchFamily="34" charset="0"/>
                      </a:endParaRPr>
                    </a:p>
                  </a:txBody>
                  <a:tcPr marL="6117" marR="6117" marT="42822" marB="42822" anchor="b"/>
                </a:tc>
                <a:tc>
                  <a:txBody>
                    <a:bodyPr/>
                    <a:lstStyle/>
                    <a:p>
                      <a:pPr algn="l" fontAlgn="b"/>
                      <a:r>
                        <a:rPr lang="en-US" sz="600" u="none" strike="noStrike">
                          <a:effectLst/>
                        </a:rPr>
                        <a:t>Work Phone Number</a:t>
                      </a:r>
                      <a:endParaRPr lang="en-US" sz="600" b="0" i="0" u="none" strike="noStrike">
                        <a:solidFill>
                          <a:srgbClr val="000000"/>
                        </a:solidFill>
                        <a:effectLst/>
                        <a:latin typeface="Calibri" panose="020F0502020204030204" pitchFamily="34" charset="0"/>
                      </a:endParaRPr>
                    </a:p>
                  </a:txBody>
                  <a:tcPr marL="6117" marR="6117" marT="6117" marB="0" anchor="b"/>
                </a:tc>
                <a:extLst>
                  <a:ext uri="{0D108BD9-81ED-4DB2-BD59-A6C34878D82A}">
                    <a16:rowId xmlns:a16="http://schemas.microsoft.com/office/drawing/2014/main" val="10005"/>
                  </a:ext>
                </a:extLst>
              </a:tr>
              <a:tr h="174213">
                <a:tc>
                  <a:txBody>
                    <a:bodyPr/>
                    <a:lstStyle/>
                    <a:p>
                      <a:pPr algn="l" fontAlgn="b"/>
                      <a:r>
                        <a:rPr lang="en-US" sz="600" u="none" strike="noStrike">
                          <a:effectLst/>
                        </a:rPr>
                        <a:t>SSNMtch</a:t>
                      </a:r>
                      <a:endParaRPr lang="en-US" sz="600" b="0" i="0" u="none" strike="noStrike">
                        <a:solidFill>
                          <a:srgbClr val="000000"/>
                        </a:solidFill>
                        <a:effectLst/>
                        <a:latin typeface="Calibri" panose="020F0502020204030204" pitchFamily="34" charset="0"/>
                      </a:endParaRPr>
                    </a:p>
                  </a:txBody>
                  <a:tcPr marL="6117" marR="6117" marT="42822" marB="42822" anchor="b"/>
                </a:tc>
                <a:tc>
                  <a:txBody>
                    <a:bodyPr/>
                    <a:lstStyle/>
                    <a:p>
                      <a:pPr algn="l" fontAlgn="b"/>
                      <a:r>
                        <a:rPr lang="en-US" sz="600" u="none" strike="noStrike">
                          <a:effectLst/>
                        </a:rPr>
                        <a:t>SSN/TIN or last 4 of SSN</a:t>
                      </a:r>
                      <a:endParaRPr lang="en-US" sz="600" b="0" i="0" u="none" strike="noStrike">
                        <a:solidFill>
                          <a:srgbClr val="000000"/>
                        </a:solidFill>
                        <a:effectLst/>
                        <a:latin typeface="Calibri" panose="020F0502020204030204" pitchFamily="34" charset="0"/>
                      </a:endParaRPr>
                    </a:p>
                  </a:txBody>
                  <a:tcPr marL="6117" marR="6117" marT="6117" marB="0" anchor="b"/>
                </a:tc>
                <a:extLst>
                  <a:ext uri="{0D108BD9-81ED-4DB2-BD59-A6C34878D82A}">
                    <a16:rowId xmlns:a16="http://schemas.microsoft.com/office/drawing/2014/main" val="10006"/>
                  </a:ext>
                </a:extLst>
              </a:tr>
              <a:tr h="174213">
                <a:tc>
                  <a:txBody>
                    <a:bodyPr/>
                    <a:lstStyle/>
                    <a:p>
                      <a:pPr algn="l" fontAlgn="b"/>
                      <a:r>
                        <a:rPr lang="en-US" sz="600" u="none" strike="noStrike">
                          <a:effectLst/>
                        </a:rPr>
                        <a:t>DOBMtch</a:t>
                      </a:r>
                      <a:endParaRPr lang="en-US" sz="600" b="0" i="0" u="none" strike="noStrike">
                        <a:solidFill>
                          <a:srgbClr val="000000"/>
                        </a:solidFill>
                        <a:effectLst/>
                        <a:latin typeface="Calibri" panose="020F0502020204030204" pitchFamily="34" charset="0"/>
                      </a:endParaRPr>
                    </a:p>
                  </a:txBody>
                  <a:tcPr marL="6117" marR="6117" marT="42822" marB="42822" anchor="b"/>
                </a:tc>
                <a:tc>
                  <a:txBody>
                    <a:bodyPr/>
                    <a:lstStyle/>
                    <a:p>
                      <a:pPr algn="l" fontAlgn="b"/>
                      <a:r>
                        <a:rPr lang="en-US" sz="600" u="none" strike="noStrike">
                          <a:effectLst/>
                        </a:rPr>
                        <a:t>Date of Birth</a:t>
                      </a:r>
                      <a:endParaRPr lang="en-US" sz="600" b="0" i="0" u="none" strike="noStrike">
                        <a:solidFill>
                          <a:srgbClr val="000000"/>
                        </a:solidFill>
                        <a:effectLst/>
                        <a:latin typeface="Calibri" panose="020F0502020204030204" pitchFamily="34" charset="0"/>
                      </a:endParaRPr>
                    </a:p>
                  </a:txBody>
                  <a:tcPr marL="6117" marR="6117" marT="6117" marB="0" anchor="b"/>
                </a:tc>
                <a:extLst>
                  <a:ext uri="{0D108BD9-81ED-4DB2-BD59-A6C34878D82A}">
                    <a16:rowId xmlns:a16="http://schemas.microsoft.com/office/drawing/2014/main" val="10007"/>
                  </a:ext>
                </a:extLst>
              </a:tr>
              <a:tr h="174213">
                <a:tc>
                  <a:txBody>
                    <a:bodyPr/>
                    <a:lstStyle/>
                    <a:p>
                      <a:pPr algn="l" fontAlgn="b"/>
                      <a:r>
                        <a:rPr lang="en-US" sz="600" u="none" strike="noStrike">
                          <a:effectLst/>
                        </a:rPr>
                        <a:t>IDTypeMtch</a:t>
                      </a:r>
                      <a:endParaRPr lang="en-US" sz="600" b="0" i="0" u="none" strike="noStrike">
                        <a:solidFill>
                          <a:srgbClr val="000000"/>
                        </a:solidFill>
                        <a:effectLst/>
                        <a:latin typeface="Calibri" panose="020F0502020204030204" pitchFamily="34" charset="0"/>
                      </a:endParaRPr>
                    </a:p>
                  </a:txBody>
                  <a:tcPr marL="6117" marR="6117" marT="42822" marB="42822" anchor="b"/>
                </a:tc>
                <a:tc>
                  <a:txBody>
                    <a:bodyPr/>
                    <a:lstStyle/>
                    <a:p>
                      <a:pPr algn="l" fontAlgn="b"/>
                      <a:r>
                        <a:rPr lang="en-US" sz="600" u="none" strike="noStrike" dirty="0">
                          <a:effectLst/>
                        </a:rPr>
                        <a:t>ID Type</a:t>
                      </a:r>
                      <a:endParaRPr lang="en-US" sz="600" b="0" i="0" u="none" strike="noStrike" dirty="0">
                        <a:solidFill>
                          <a:srgbClr val="000000"/>
                        </a:solidFill>
                        <a:effectLst/>
                        <a:latin typeface="Calibri" panose="020F0502020204030204" pitchFamily="34" charset="0"/>
                      </a:endParaRPr>
                    </a:p>
                  </a:txBody>
                  <a:tcPr marL="6117" marR="6117" marT="6117" marB="0" anchor="b"/>
                </a:tc>
                <a:extLst>
                  <a:ext uri="{0D108BD9-81ED-4DB2-BD59-A6C34878D82A}">
                    <a16:rowId xmlns:a16="http://schemas.microsoft.com/office/drawing/2014/main" val="10008"/>
                  </a:ext>
                </a:extLst>
              </a:tr>
              <a:tr h="174213">
                <a:tc>
                  <a:txBody>
                    <a:bodyPr/>
                    <a:lstStyle/>
                    <a:p>
                      <a:pPr algn="l" fontAlgn="b"/>
                      <a:r>
                        <a:rPr lang="en-US" sz="600" u="none" strike="noStrike" dirty="0" err="1">
                          <a:effectLst/>
                        </a:rPr>
                        <a:t>IDNoMtch</a:t>
                      </a:r>
                      <a:endParaRPr lang="en-US" sz="600" b="0" i="0" u="none" strike="noStrike" dirty="0">
                        <a:solidFill>
                          <a:srgbClr val="000000"/>
                        </a:solidFill>
                        <a:effectLst/>
                        <a:latin typeface="Calibri" panose="020F0502020204030204" pitchFamily="34" charset="0"/>
                      </a:endParaRPr>
                    </a:p>
                  </a:txBody>
                  <a:tcPr marL="6117" marR="6117" marT="42822" marB="42822" anchor="b"/>
                </a:tc>
                <a:tc>
                  <a:txBody>
                    <a:bodyPr/>
                    <a:lstStyle/>
                    <a:p>
                      <a:pPr algn="l" fontAlgn="b"/>
                      <a:r>
                        <a:rPr lang="en-US" sz="600" u="none" strike="noStrike">
                          <a:effectLst/>
                        </a:rPr>
                        <a:t>ID Number</a:t>
                      </a:r>
                      <a:endParaRPr lang="en-US" sz="600" b="0" i="0" u="none" strike="noStrike">
                        <a:solidFill>
                          <a:srgbClr val="000000"/>
                        </a:solidFill>
                        <a:effectLst/>
                        <a:latin typeface="Calibri" panose="020F0502020204030204" pitchFamily="34" charset="0"/>
                      </a:endParaRPr>
                    </a:p>
                  </a:txBody>
                  <a:tcPr marL="6117" marR="6117" marT="6117" marB="0" anchor="b"/>
                </a:tc>
                <a:extLst>
                  <a:ext uri="{0D108BD9-81ED-4DB2-BD59-A6C34878D82A}">
                    <a16:rowId xmlns:a16="http://schemas.microsoft.com/office/drawing/2014/main" val="10009"/>
                  </a:ext>
                </a:extLst>
              </a:tr>
              <a:tr h="174213">
                <a:tc>
                  <a:txBody>
                    <a:bodyPr/>
                    <a:lstStyle/>
                    <a:p>
                      <a:pPr algn="l" fontAlgn="b"/>
                      <a:r>
                        <a:rPr lang="en-US" sz="600" u="none" strike="noStrike">
                          <a:effectLst/>
                        </a:rPr>
                        <a:t>IDStateMtch</a:t>
                      </a:r>
                      <a:endParaRPr lang="en-US" sz="600" b="0" i="0" u="none" strike="noStrike">
                        <a:solidFill>
                          <a:srgbClr val="000000"/>
                        </a:solidFill>
                        <a:effectLst/>
                        <a:latin typeface="Calibri" panose="020F0502020204030204" pitchFamily="34" charset="0"/>
                      </a:endParaRPr>
                    </a:p>
                  </a:txBody>
                  <a:tcPr marL="6117" marR="6117" marT="42822" marB="42822" anchor="b"/>
                </a:tc>
                <a:tc>
                  <a:txBody>
                    <a:bodyPr/>
                    <a:lstStyle/>
                    <a:p>
                      <a:pPr algn="l" fontAlgn="b"/>
                      <a:r>
                        <a:rPr lang="en-US" sz="600" u="none" strike="noStrike">
                          <a:effectLst/>
                        </a:rPr>
                        <a:t>State or place of Issuance</a:t>
                      </a:r>
                      <a:endParaRPr lang="en-US" sz="600" b="0" i="0" u="none" strike="noStrike">
                        <a:solidFill>
                          <a:srgbClr val="000000"/>
                        </a:solidFill>
                        <a:effectLst/>
                        <a:latin typeface="Calibri" panose="020F0502020204030204" pitchFamily="34" charset="0"/>
                      </a:endParaRPr>
                    </a:p>
                  </a:txBody>
                  <a:tcPr marL="6117" marR="6117" marT="6117" marB="0" anchor="b"/>
                </a:tc>
                <a:extLst>
                  <a:ext uri="{0D108BD9-81ED-4DB2-BD59-A6C34878D82A}">
                    <a16:rowId xmlns:a16="http://schemas.microsoft.com/office/drawing/2014/main" val="10010"/>
                  </a:ext>
                </a:extLst>
              </a:tr>
              <a:tr h="441046">
                <a:tc>
                  <a:txBody>
                    <a:bodyPr/>
                    <a:lstStyle/>
                    <a:p>
                      <a:pPr algn="l" fontAlgn="b"/>
                      <a:r>
                        <a:rPr lang="en-US" sz="600" u="none" strike="noStrike">
                          <a:effectLst/>
                        </a:rPr>
                        <a:t>OverallMtchScore</a:t>
                      </a:r>
                      <a:endParaRPr lang="en-US" sz="600" b="0" i="0" u="none" strike="noStrike">
                        <a:solidFill>
                          <a:srgbClr val="000000"/>
                        </a:solidFill>
                        <a:effectLst/>
                        <a:latin typeface="Calibri" panose="020F0502020204030204" pitchFamily="34" charset="0"/>
                      </a:endParaRPr>
                    </a:p>
                  </a:txBody>
                  <a:tcPr marL="6117" marR="6117" marT="42822" marB="42822" anchor="b"/>
                </a:tc>
                <a:tc>
                  <a:txBody>
                    <a:bodyPr/>
                    <a:lstStyle/>
                    <a:p>
                      <a:pPr algn="l" fontAlgn="b"/>
                      <a:r>
                        <a:rPr lang="en-US" sz="600" u="none" strike="noStrike" dirty="0">
                          <a:effectLst/>
                        </a:rPr>
                        <a:t>Measure of how closely the inquiry attributes match the information in the Account Owner Elements database. Derived by examining all information sent; incorporates name variations (for name fields), edit distance, abbreviations, phonetic encoding and other matching algorithms.</a:t>
                      </a:r>
                      <a:endParaRPr lang="en-US" sz="600" b="0" i="0" u="none" strike="noStrike" dirty="0">
                        <a:solidFill>
                          <a:srgbClr val="000000"/>
                        </a:solidFill>
                        <a:effectLst/>
                        <a:latin typeface="Calibri" panose="020F0502020204030204" pitchFamily="34" charset="0"/>
                      </a:endParaRPr>
                    </a:p>
                  </a:txBody>
                  <a:tcPr marL="6117" marR="6117" marT="6117" marB="0" anchor="b"/>
                </a:tc>
                <a:extLst>
                  <a:ext uri="{0D108BD9-81ED-4DB2-BD59-A6C34878D82A}">
                    <a16:rowId xmlns:a16="http://schemas.microsoft.com/office/drawing/2014/main" val="10011"/>
                  </a:ext>
                </a:extLst>
              </a:tr>
              <a:tr h="174213">
                <a:tc>
                  <a:txBody>
                    <a:bodyPr/>
                    <a:lstStyle/>
                    <a:p>
                      <a:pPr algn="l" fontAlgn="b"/>
                      <a:r>
                        <a:rPr lang="en-US" sz="600" u="none" strike="noStrike">
                          <a:effectLst/>
                        </a:rPr>
                        <a:t>PrimStatusCd </a:t>
                      </a:r>
                      <a:endParaRPr lang="en-US" sz="600" b="0" i="0" u="none" strike="noStrike">
                        <a:solidFill>
                          <a:srgbClr val="000000"/>
                        </a:solidFill>
                        <a:effectLst/>
                        <a:latin typeface="Calibri" panose="020F0502020204030204" pitchFamily="34" charset="0"/>
                      </a:endParaRPr>
                    </a:p>
                  </a:txBody>
                  <a:tcPr marL="6117" marR="6117" marT="42822" marB="42822" anchor="b"/>
                </a:tc>
                <a:tc>
                  <a:txBody>
                    <a:bodyPr/>
                    <a:lstStyle/>
                    <a:p>
                      <a:pPr algn="l" fontAlgn="b"/>
                      <a:r>
                        <a:rPr lang="en-US" sz="600" u="none" strike="noStrike" dirty="0">
                          <a:effectLst/>
                        </a:rPr>
                        <a:t>Primary Status Code </a:t>
                      </a:r>
                      <a:endParaRPr lang="en-US" sz="600" b="0" i="0" u="none" strike="noStrike" dirty="0">
                        <a:solidFill>
                          <a:srgbClr val="000000"/>
                        </a:solidFill>
                        <a:effectLst/>
                        <a:latin typeface="Calibri" panose="020F0502020204030204" pitchFamily="34" charset="0"/>
                      </a:endParaRPr>
                    </a:p>
                  </a:txBody>
                  <a:tcPr marL="6117" marR="6117" marT="6117" marB="0" anchor="b"/>
                </a:tc>
                <a:extLst>
                  <a:ext uri="{0D108BD9-81ED-4DB2-BD59-A6C34878D82A}">
                    <a16:rowId xmlns:a16="http://schemas.microsoft.com/office/drawing/2014/main" val="10012"/>
                  </a:ext>
                </a:extLst>
              </a:tr>
              <a:tr h="174213">
                <a:tc>
                  <a:txBody>
                    <a:bodyPr/>
                    <a:lstStyle/>
                    <a:p>
                      <a:pPr algn="l" fontAlgn="b"/>
                      <a:r>
                        <a:rPr lang="en-US" sz="600" u="none" strike="noStrike">
                          <a:effectLst/>
                        </a:rPr>
                        <a:t>SecStatusCd </a:t>
                      </a:r>
                      <a:endParaRPr lang="en-US" sz="600" b="0" i="0" u="none" strike="noStrike">
                        <a:solidFill>
                          <a:srgbClr val="000000"/>
                        </a:solidFill>
                        <a:effectLst/>
                        <a:latin typeface="Calibri" panose="020F0502020204030204" pitchFamily="34" charset="0"/>
                      </a:endParaRPr>
                    </a:p>
                  </a:txBody>
                  <a:tcPr marL="6117" marR="6117" marT="42822" marB="42822" anchor="b"/>
                </a:tc>
                <a:tc>
                  <a:txBody>
                    <a:bodyPr/>
                    <a:lstStyle/>
                    <a:p>
                      <a:pPr algn="l" fontAlgn="b"/>
                      <a:r>
                        <a:rPr lang="en-US" sz="600" u="none" strike="noStrike" dirty="0">
                          <a:effectLst/>
                        </a:rPr>
                        <a:t>Secondary Status Code </a:t>
                      </a:r>
                      <a:endParaRPr lang="en-US" sz="600" b="0" i="0" u="none" strike="noStrike" dirty="0">
                        <a:solidFill>
                          <a:srgbClr val="000000"/>
                        </a:solidFill>
                        <a:effectLst/>
                        <a:latin typeface="Calibri" panose="020F0502020204030204" pitchFamily="34" charset="0"/>
                      </a:endParaRPr>
                    </a:p>
                  </a:txBody>
                  <a:tcPr marL="6117" marR="6117" marT="6117" marB="0" anchor="b"/>
                </a:tc>
                <a:extLst>
                  <a:ext uri="{0D108BD9-81ED-4DB2-BD59-A6C34878D82A}">
                    <a16:rowId xmlns:a16="http://schemas.microsoft.com/office/drawing/2014/main" val="10013"/>
                  </a:ext>
                </a:extLst>
              </a:tr>
              <a:tr h="174213">
                <a:tc>
                  <a:txBody>
                    <a:bodyPr/>
                    <a:lstStyle/>
                    <a:p>
                      <a:pPr algn="l" fontAlgn="b"/>
                      <a:r>
                        <a:rPr lang="en-US" sz="600" u="none" strike="noStrike">
                          <a:effectLst/>
                        </a:rPr>
                        <a:t>AddStatusCd </a:t>
                      </a:r>
                      <a:endParaRPr lang="en-US" sz="600" b="0" i="0" u="none" strike="noStrike">
                        <a:solidFill>
                          <a:srgbClr val="000000"/>
                        </a:solidFill>
                        <a:effectLst/>
                        <a:latin typeface="Calibri" panose="020F0502020204030204" pitchFamily="34" charset="0"/>
                      </a:endParaRPr>
                    </a:p>
                  </a:txBody>
                  <a:tcPr marL="6117" marR="6117" marT="42822" marB="42822" anchor="b"/>
                </a:tc>
                <a:tc>
                  <a:txBody>
                    <a:bodyPr/>
                    <a:lstStyle/>
                    <a:p>
                      <a:pPr algn="l" fontAlgn="b"/>
                      <a:r>
                        <a:rPr lang="en-US" sz="600" u="none" strike="noStrike" dirty="0">
                          <a:effectLst/>
                        </a:rPr>
                        <a:t>Additional Status Code </a:t>
                      </a:r>
                      <a:endParaRPr lang="en-US" sz="600" b="0" i="0" u="none" strike="noStrike" dirty="0">
                        <a:solidFill>
                          <a:srgbClr val="000000"/>
                        </a:solidFill>
                        <a:effectLst/>
                        <a:latin typeface="Calibri" panose="020F0502020204030204" pitchFamily="34" charset="0"/>
                      </a:endParaRPr>
                    </a:p>
                  </a:txBody>
                  <a:tcPr marL="6117" marR="6117" marT="6117" marB="0" anchor="b"/>
                </a:tc>
                <a:extLst>
                  <a:ext uri="{0D108BD9-81ED-4DB2-BD59-A6C34878D82A}">
                    <a16:rowId xmlns:a16="http://schemas.microsoft.com/office/drawing/2014/main" val="10014"/>
                  </a:ext>
                </a:extLst>
              </a:tr>
              <a:tr h="174213">
                <a:tc>
                  <a:txBody>
                    <a:bodyPr/>
                    <a:lstStyle/>
                    <a:p>
                      <a:pPr algn="l" fontAlgn="b"/>
                      <a:r>
                        <a:rPr lang="en-US" sz="600" u="none" strike="noStrike" dirty="0" err="1">
                          <a:effectLst/>
                        </a:rPr>
                        <a:t>NumRet</a:t>
                      </a:r>
                      <a:r>
                        <a:rPr lang="en-US" sz="600" u="none" strike="noStrike" dirty="0">
                          <a:effectLst/>
                        </a:rPr>
                        <a:t> </a:t>
                      </a:r>
                      <a:endParaRPr lang="en-US" sz="600" b="0" i="0" u="none" strike="noStrike" dirty="0">
                        <a:solidFill>
                          <a:srgbClr val="000000"/>
                        </a:solidFill>
                        <a:effectLst/>
                        <a:latin typeface="Calibri" panose="020F0502020204030204" pitchFamily="34" charset="0"/>
                      </a:endParaRPr>
                    </a:p>
                  </a:txBody>
                  <a:tcPr marL="6117" marR="6117" marT="42822" marB="42822" anchor="b"/>
                </a:tc>
                <a:tc>
                  <a:txBody>
                    <a:bodyPr/>
                    <a:lstStyle/>
                    <a:p>
                      <a:pPr algn="l" fontAlgn="b"/>
                      <a:r>
                        <a:rPr lang="en-US" sz="600" u="none" strike="noStrike">
                          <a:effectLst/>
                        </a:rPr>
                        <a:t>Number of Returns </a:t>
                      </a:r>
                      <a:endParaRPr lang="en-US" sz="600" b="0" i="0" u="none" strike="noStrike">
                        <a:solidFill>
                          <a:srgbClr val="000000"/>
                        </a:solidFill>
                        <a:effectLst/>
                        <a:latin typeface="Calibri" panose="020F0502020204030204" pitchFamily="34" charset="0"/>
                      </a:endParaRPr>
                    </a:p>
                  </a:txBody>
                  <a:tcPr marL="6117" marR="6117" marT="6117" marB="0" anchor="b"/>
                </a:tc>
                <a:extLst>
                  <a:ext uri="{0D108BD9-81ED-4DB2-BD59-A6C34878D82A}">
                    <a16:rowId xmlns:a16="http://schemas.microsoft.com/office/drawing/2014/main" val="10015"/>
                  </a:ext>
                </a:extLst>
              </a:tr>
              <a:tr h="174213">
                <a:tc>
                  <a:txBody>
                    <a:bodyPr/>
                    <a:lstStyle/>
                    <a:p>
                      <a:pPr algn="l" fontAlgn="b"/>
                      <a:r>
                        <a:rPr lang="en-US" sz="600" u="none" strike="noStrike">
                          <a:effectLst/>
                        </a:rPr>
                        <a:t>LstRetDt </a:t>
                      </a:r>
                      <a:endParaRPr lang="en-US" sz="600" b="0" i="0" u="none" strike="noStrike">
                        <a:solidFill>
                          <a:srgbClr val="000000"/>
                        </a:solidFill>
                        <a:effectLst/>
                        <a:latin typeface="Calibri" panose="020F0502020204030204" pitchFamily="34" charset="0"/>
                      </a:endParaRPr>
                    </a:p>
                  </a:txBody>
                  <a:tcPr marL="6117" marR="6117" marT="42822" marB="42822" anchor="b"/>
                </a:tc>
                <a:tc>
                  <a:txBody>
                    <a:bodyPr/>
                    <a:lstStyle/>
                    <a:p>
                      <a:pPr algn="l" fontAlgn="b"/>
                      <a:r>
                        <a:rPr lang="en-US" sz="600" u="none" strike="noStrike" dirty="0">
                          <a:effectLst/>
                        </a:rPr>
                        <a:t>Last Return Date </a:t>
                      </a:r>
                      <a:endParaRPr lang="en-US" sz="600" b="0" i="0" u="none" strike="noStrike" dirty="0">
                        <a:solidFill>
                          <a:srgbClr val="000000"/>
                        </a:solidFill>
                        <a:effectLst/>
                        <a:latin typeface="Calibri" panose="020F0502020204030204" pitchFamily="34" charset="0"/>
                      </a:endParaRPr>
                    </a:p>
                  </a:txBody>
                  <a:tcPr marL="6117" marR="6117" marT="6117" marB="0" anchor="b"/>
                </a:tc>
                <a:extLst>
                  <a:ext uri="{0D108BD9-81ED-4DB2-BD59-A6C34878D82A}">
                    <a16:rowId xmlns:a16="http://schemas.microsoft.com/office/drawing/2014/main" val="10016"/>
                  </a:ext>
                </a:extLst>
              </a:tr>
              <a:tr h="174213">
                <a:tc>
                  <a:txBody>
                    <a:bodyPr/>
                    <a:lstStyle/>
                    <a:p>
                      <a:pPr algn="l" fontAlgn="b"/>
                      <a:r>
                        <a:rPr lang="en-US" sz="600" u="none" strike="noStrike">
                          <a:effectLst/>
                        </a:rPr>
                        <a:t>LstRetReason </a:t>
                      </a:r>
                      <a:endParaRPr lang="en-US" sz="600" b="0" i="0" u="none" strike="noStrike">
                        <a:solidFill>
                          <a:srgbClr val="000000"/>
                        </a:solidFill>
                        <a:effectLst/>
                        <a:latin typeface="Calibri" panose="020F0502020204030204" pitchFamily="34" charset="0"/>
                      </a:endParaRPr>
                    </a:p>
                  </a:txBody>
                  <a:tcPr marL="6117" marR="6117" marT="42822" marB="42822" anchor="b"/>
                </a:tc>
                <a:tc>
                  <a:txBody>
                    <a:bodyPr/>
                    <a:lstStyle/>
                    <a:p>
                      <a:pPr algn="l" fontAlgn="b"/>
                      <a:r>
                        <a:rPr lang="en-US" sz="600" u="none" strike="noStrike">
                          <a:effectLst/>
                        </a:rPr>
                        <a:t>Last Return Reason </a:t>
                      </a:r>
                      <a:endParaRPr lang="en-US" sz="600" b="0" i="0" u="none" strike="noStrike">
                        <a:solidFill>
                          <a:srgbClr val="000000"/>
                        </a:solidFill>
                        <a:effectLst/>
                        <a:latin typeface="Calibri" panose="020F0502020204030204" pitchFamily="34" charset="0"/>
                      </a:endParaRPr>
                    </a:p>
                  </a:txBody>
                  <a:tcPr marL="6117" marR="6117" marT="6117" marB="0" anchor="b"/>
                </a:tc>
                <a:extLst>
                  <a:ext uri="{0D108BD9-81ED-4DB2-BD59-A6C34878D82A}">
                    <a16:rowId xmlns:a16="http://schemas.microsoft.com/office/drawing/2014/main" val="10017"/>
                  </a:ext>
                </a:extLst>
              </a:tr>
              <a:tr h="174213">
                <a:tc>
                  <a:txBody>
                    <a:bodyPr/>
                    <a:lstStyle/>
                    <a:p>
                      <a:pPr algn="l" fontAlgn="b"/>
                      <a:r>
                        <a:rPr lang="en-US" sz="600" u="none" strike="noStrike">
                          <a:effectLst/>
                        </a:rPr>
                        <a:t>LastUpdate </a:t>
                      </a:r>
                      <a:endParaRPr lang="en-US" sz="600" b="0" i="0" u="none" strike="noStrike">
                        <a:solidFill>
                          <a:srgbClr val="000000"/>
                        </a:solidFill>
                        <a:effectLst/>
                        <a:latin typeface="Calibri" panose="020F0502020204030204" pitchFamily="34" charset="0"/>
                      </a:endParaRPr>
                    </a:p>
                  </a:txBody>
                  <a:tcPr marL="6117" marR="6117" marT="42822" marB="42822" anchor="b"/>
                </a:tc>
                <a:tc>
                  <a:txBody>
                    <a:bodyPr/>
                    <a:lstStyle/>
                    <a:p>
                      <a:pPr algn="l" fontAlgn="b"/>
                      <a:r>
                        <a:rPr lang="en-US" sz="600" u="none" strike="noStrike">
                          <a:effectLst/>
                        </a:rPr>
                        <a:t>Last Update </a:t>
                      </a:r>
                      <a:endParaRPr lang="en-US" sz="600" b="0" i="0" u="none" strike="noStrike">
                        <a:solidFill>
                          <a:srgbClr val="000000"/>
                        </a:solidFill>
                        <a:effectLst/>
                        <a:latin typeface="Calibri" panose="020F0502020204030204" pitchFamily="34" charset="0"/>
                      </a:endParaRPr>
                    </a:p>
                  </a:txBody>
                  <a:tcPr marL="6117" marR="6117" marT="6117" marB="0" anchor="b"/>
                </a:tc>
                <a:extLst>
                  <a:ext uri="{0D108BD9-81ED-4DB2-BD59-A6C34878D82A}">
                    <a16:rowId xmlns:a16="http://schemas.microsoft.com/office/drawing/2014/main" val="10018"/>
                  </a:ext>
                </a:extLst>
              </a:tr>
              <a:tr h="174213">
                <a:tc>
                  <a:txBody>
                    <a:bodyPr/>
                    <a:lstStyle/>
                    <a:p>
                      <a:pPr algn="l" fontAlgn="b"/>
                      <a:r>
                        <a:rPr lang="en-US" sz="600" u="none" strike="noStrike">
                          <a:effectLst/>
                        </a:rPr>
                        <a:t>AddClosedDt </a:t>
                      </a:r>
                      <a:endParaRPr lang="en-US" sz="600" b="0" i="0" u="none" strike="noStrike">
                        <a:solidFill>
                          <a:srgbClr val="000000"/>
                        </a:solidFill>
                        <a:effectLst/>
                        <a:latin typeface="Calibri" panose="020F0502020204030204" pitchFamily="34" charset="0"/>
                      </a:endParaRPr>
                    </a:p>
                  </a:txBody>
                  <a:tcPr marL="6117" marR="6117" marT="42822" marB="42822" anchor="b"/>
                </a:tc>
                <a:tc>
                  <a:txBody>
                    <a:bodyPr/>
                    <a:lstStyle/>
                    <a:p>
                      <a:pPr algn="l" fontAlgn="b"/>
                      <a:r>
                        <a:rPr lang="en-US" sz="600" u="none" strike="noStrike">
                          <a:effectLst/>
                        </a:rPr>
                        <a:t>Add Closed Date </a:t>
                      </a:r>
                      <a:endParaRPr lang="en-US" sz="600" b="0" i="0" u="none" strike="noStrike">
                        <a:solidFill>
                          <a:srgbClr val="000000"/>
                        </a:solidFill>
                        <a:effectLst/>
                        <a:latin typeface="Calibri" panose="020F0502020204030204" pitchFamily="34" charset="0"/>
                      </a:endParaRPr>
                    </a:p>
                  </a:txBody>
                  <a:tcPr marL="6117" marR="6117" marT="6117" marB="0" anchor="b"/>
                </a:tc>
                <a:extLst>
                  <a:ext uri="{0D108BD9-81ED-4DB2-BD59-A6C34878D82A}">
                    <a16:rowId xmlns:a16="http://schemas.microsoft.com/office/drawing/2014/main" val="10019"/>
                  </a:ext>
                </a:extLst>
              </a:tr>
              <a:tr h="174213">
                <a:tc>
                  <a:txBody>
                    <a:bodyPr/>
                    <a:lstStyle/>
                    <a:p>
                      <a:pPr algn="l" fontAlgn="b"/>
                      <a:r>
                        <a:rPr lang="en-US" sz="600" u="none" strike="noStrike">
                          <a:effectLst/>
                        </a:rPr>
                        <a:t>PrevStatus </a:t>
                      </a:r>
                      <a:endParaRPr lang="en-US" sz="600" b="0" i="0" u="none" strike="noStrike">
                        <a:solidFill>
                          <a:srgbClr val="000000"/>
                        </a:solidFill>
                        <a:effectLst/>
                        <a:latin typeface="Calibri" panose="020F0502020204030204" pitchFamily="34" charset="0"/>
                      </a:endParaRPr>
                    </a:p>
                  </a:txBody>
                  <a:tcPr marL="6117" marR="6117" marT="42822" marB="42822" anchor="b"/>
                </a:tc>
                <a:tc>
                  <a:txBody>
                    <a:bodyPr/>
                    <a:lstStyle/>
                    <a:p>
                      <a:pPr algn="l" fontAlgn="b"/>
                      <a:r>
                        <a:rPr lang="en-US" sz="600" u="none" strike="noStrike">
                          <a:effectLst/>
                        </a:rPr>
                        <a:t>Previous Status </a:t>
                      </a:r>
                      <a:endParaRPr lang="en-US" sz="600" b="0" i="0" u="none" strike="noStrike">
                        <a:solidFill>
                          <a:srgbClr val="000000"/>
                        </a:solidFill>
                        <a:effectLst/>
                        <a:latin typeface="Calibri" panose="020F0502020204030204" pitchFamily="34" charset="0"/>
                      </a:endParaRPr>
                    </a:p>
                  </a:txBody>
                  <a:tcPr marL="6117" marR="6117" marT="6117" marB="0" anchor="b"/>
                </a:tc>
                <a:extLst>
                  <a:ext uri="{0D108BD9-81ED-4DB2-BD59-A6C34878D82A}">
                    <a16:rowId xmlns:a16="http://schemas.microsoft.com/office/drawing/2014/main" val="10020"/>
                  </a:ext>
                </a:extLst>
              </a:tr>
              <a:tr h="221034">
                <a:tc>
                  <a:txBody>
                    <a:bodyPr/>
                    <a:lstStyle/>
                    <a:p>
                      <a:pPr algn="l" fontAlgn="b"/>
                      <a:r>
                        <a:rPr lang="en-US" sz="600" u="none" strike="noStrike">
                          <a:effectLst/>
                        </a:rPr>
                        <a:t>FCRADispute </a:t>
                      </a:r>
                      <a:endParaRPr lang="en-US" sz="600" b="0" i="0" u="none" strike="noStrike">
                        <a:solidFill>
                          <a:srgbClr val="000000"/>
                        </a:solidFill>
                        <a:effectLst/>
                        <a:latin typeface="Calibri" panose="020F0502020204030204" pitchFamily="34" charset="0"/>
                      </a:endParaRPr>
                    </a:p>
                  </a:txBody>
                  <a:tcPr marL="6117" marR="6117" marT="42822" marB="42822" anchor="b"/>
                </a:tc>
                <a:tc>
                  <a:txBody>
                    <a:bodyPr/>
                    <a:lstStyle/>
                    <a:p>
                      <a:pPr algn="l" fontAlgn="b"/>
                      <a:r>
                        <a:rPr lang="en-US" sz="600" u="none" strike="noStrike">
                          <a:effectLst/>
                        </a:rPr>
                        <a:t>FCRA Dispute </a:t>
                      </a:r>
                      <a:endParaRPr lang="en-US" sz="600" b="0" i="0" u="none" strike="noStrike">
                        <a:solidFill>
                          <a:srgbClr val="000000"/>
                        </a:solidFill>
                        <a:effectLst/>
                        <a:latin typeface="Calibri" panose="020F0502020204030204" pitchFamily="34" charset="0"/>
                      </a:endParaRPr>
                    </a:p>
                  </a:txBody>
                  <a:tcPr marL="6117" marR="6117" marT="6117" marB="0" anchor="b"/>
                </a:tc>
                <a:extLst>
                  <a:ext uri="{0D108BD9-81ED-4DB2-BD59-A6C34878D82A}">
                    <a16:rowId xmlns:a16="http://schemas.microsoft.com/office/drawing/2014/main" val="10021"/>
                  </a:ext>
                </a:extLst>
              </a:tr>
              <a:tr h="174213">
                <a:tc>
                  <a:txBody>
                    <a:bodyPr/>
                    <a:lstStyle/>
                    <a:p>
                      <a:pPr algn="l" fontAlgn="b"/>
                      <a:r>
                        <a:rPr lang="en-US" sz="600" u="none" strike="noStrike">
                          <a:effectLst/>
                        </a:rPr>
                        <a:t>SAReason1 </a:t>
                      </a:r>
                      <a:endParaRPr lang="en-US" sz="600" b="0" i="0" u="none" strike="noStrike">
                        <a:solidFill>
                          <a:srgbClr val="000000"/>
                        </a:solidFill>
                        <a:effectLst/>
                        <a:latin typeface="Calibri" panose="020F0502020204030204" pitchFamily="34" charset="0"/>
                      </a:endParaRPr>
                    </a:p>
                  </a:txBody>
                  <a:tcPr marL="6117" marR="6117" marT="42822" marB="42822" anchor="b"/>
                </a:tc>
                <a:tc>
                  <a:txBody>
                    <a:bodyPr/>
                    <a:lstStyle/>
                    <a:p>
                      <a:pPr algn="l" fontAlgn="b"/>
                      <a:r>
                        <a:rPr lang="en-US" sz="600" u="none" strike="noStrike">
                          <a:effectLst/>
                        </a:rPr>
                        <a:t>Scored Accounts Reason 1 </a:t>
                      </a:r>
                      <a:endParaRPr lang="en-US" sz="600" b="0" i="0" u="none" strike="noStrike">
                        <a:solidFill>
                          <a:srgbClr val="000000"/>
                        </a:solidFill>
                        <a:effectLst/>
                        <a:latin typeface="Calibri" panose="020F0502020204030204" pitchFamily="34" charset="0"/>
                      </a:endParaRPr>
                    </a:p>
                  </a:txBody>
                  <a:tcPr marL="6117" marR="6117" marT="6117" marB="0" anchor="b"/>
                </a:tc>
                <a:extLst>
                  <a:ext uri="{0D108BD9-81ED-4DB2-BD59-A6C34878D82A}">
                    <a16:rowId xmlns:a16="http://schemas.microsoft.com/office/drawing/2014/main" val="10022"/>
                  </a:ext>
                </a:extLst>
              </a:tr>
              <a:tr h="174213">
                <a:tc>
                  <a:txBody>
                    <a:bodyPr/>
                    <a:lstStyle/>
                    <a:p>
                      <a:pPr algn="l" fontAlgn="b"/>
                      <a:r>
                        <a:rPr lang="en-US" sz="600" u="none" strike="noStrike">
                          <a:effectLst/>
                        </a:rPr>
                        <a:t>SAReason2 </a:t>
                      </a:r>
                      <a:endParaRPr lang="en-US" sz="600" b="0" i="0" u="none" strike="noStrike">
                        <a:solidFill>
                          <a:srgbClr val="000000"/>
                        </a:solidFill>
                        <a:effectLst/>
                        <a:latin typeface="Calibri" panose="020F0502020204030204" pitchFamily="34" charset="0"/>
                      </a:endParaRPr>
                    </a:p>
                  </a:txBody>
                  <a:tcPr marL="6117" marR="6117" marT="42822" marB="42822" anchor="b"/>
                </a:tc>
                <a:tc>
                  <a:txBody>
                    <a:bodyPr/>
                    <a:lstStyle/>
                    <a:p>
                      <a:pPr algn="l" fontAlgn="b"/>
                      <a:r>
                        <a:rPr lang="en-US" sz="600" u="none" strike="noStrike" dirty="0">
                          <a:effectLst/>
                        </a:rPr>
                        <a:t>Scored Accounts Reason 2 </a:t>
                      </a:r>
                      <a:endParaRPr lang="en-US" sz="600" b="0" i="0" u="none" strike="noStrike" dirty="0">
                        <a:solidFill>
                          <a:srgbClr val="000000"/>
                        </a:solidFill>
                        <a:effectLst/>
                        <a:latin typeface="Calibri" panose="020F0502020204030204" pitchFamily="34" charset="0"/>
                      </a:endParaRPr>
                    </a:p>
                  </a:txBody>
                  <a:tcPr marL="6117" marR="6117" marT="6117" marB="0" anchor="b"/>
                </a:tc>
                <a:extLst>
                  <a:ext uri="{0D108BD9-81ED-4DB2-BD59-A6C34878D82A}">
                    <a16:rowId xmlns:a16="http://schemas.microsoft.com/office/drawing/2014/main" val="10023"/>
                  </a:ext>
                </a:extLst>
              </a:tr>
              <a:tr h="207317">
                <a:tc>
                  <a:txBody>
                    <a:bodyPr/>
                    <a:lstStyle/>
                    <a:p>
                      <a:pPr algn="l" fontAlgn="b"/>
                      <a:r>
                        <a:rPr lang="en-US" sz="600" u="none" strike="noStrike" dirty="0">
                          <a:effectLst/>
                        </a:rPr>
                        <a:t>SAReason3 </a:t>
                      </a:r>
                      <a:endParaRPr lang="en-US" sz="600" b="0" i="0" u="none" strike="noStrike" dirty="0">
                        <a:solidFill>
                          <a:srgbClr val="000000"/>
                        </a:solidFill>
                        <a:effectLst/>
                        <a:latin typeface="Calibri" panose="020F0502020204030204" pitchFamily="34" charset="0"/>
                      </a:endParaRPr>
                    </a:p>
                  </a:txBody>
                  <a:tcPr marL="9525" marR="9525" marT="66675" marB="66675" anchor="b"/>
                </a:tc>
                <a:tc>
                  <a:txBody>
                    <a:bodyPr/>
                    <a:lstStyle/>
                    <a:p>
                      <a:pPr algn="l" fontAlgn="b"/>
                      <a:r>
                        <a:rPr lang="en-US" sz="600" u="none" strike="noStrike" dirty="0">
                          <a:effectLst/>
                        </a:rPr>
                        <a:t>Scored Accounts Reason 3 </a:t>
                      </a:r>
                      <a:endParaRPr lang="en-US" sz="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24"/>
                  </a:ext>
                </a:extLst>
              </a:tr>
              <a:tr h="207317">
                <a:tc>
                  <a:txBody>
                    <a:bodyPr/>
                    <a:lstStyle/>
                    <a:p>
                      <a:pPr algn="l" fontAlgn="b"/>
                      <a:r>
                        <a:rPr lang="en-US" sz="600" u="none" strike="noStrike">
                          <a:effectLst/>
                        </a:rPr>
                        <a:t>SAReason4 </a:t>
                      </a:r>
                      <a:endParaRPr lang="en-US" sz="600" b="0" i="0" u="none" strike="noStrike">
                        <a:solidFill>
                          <a:srgbClr val="000000"/>
                        </a:solidFill>
                        <a:effectLst/>
                        <a:latin typeface="Calibri" panose="020F0502020204030204" pitchFamily="34" charset="0"/>
                      </a:endParaRPr>
                    </a:p>
                  </a:txBody>
                  <a:tcPr marL="9525" marR="9525" marT="66675" marB="66675" anchor="b"/>
                </a:tc>
                <a:tc>
                  <a:txBody>
                    <a:bodyPr/>
                    <a:lstStyle/>
                    <a:p>
                      <a:pPr algn="l" fontAlgn="b"/>
                      <a:r>
                        <a:rPr lang="en-US" sz="600" u="none" strike="noStrike" dirty="0">
                          <a:effectLst/>
                        </a:rPr>
                        <a:t>Scored Accounts Reason 4 </a:t>
                      </a:r>
                      <a:endParaRPr lang="en-US" sz="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25"/>
                  </a:ext>
                </a:extLst>
              </a:tr>
              <a:tr h="207317">
                <a:tc>
                  <a:txBody>
                    <a:bodyPr/>
                    <a:lstStyle/>
                    <a:p>
                      <a:pPr algn="l" fontAlgn="b"/>
                      <a:r>
                        <a:rPr lang="en-US" sz="600" u="none" strike="noStrike">
                          <a:effectLst/>
                        </a:rPr>
                        <a:t>SAReason5 </a:t>
                      </a:r>
                      <a:endParaRPr lang="en-US" sz="600" b="0" i="0" u="none" strike="noStrike">
                        <a:solidFill>
                          <a:srgbClr val="000000"/>
                        </a:solidFill>
                        <a:effectLst/>
                        <a:latin typeface="Calibri" panose="020F0502020204030204" pitchFamily="34" charset="0"/>
                      </a:endParaRPr>
                    </a:p>
                  </a:txBody>
                  <a:tcPr marL="9525" marR="9525" marT="66675" marB="66675" anchor="b"/>
                </a:tc>
                <a:tc>
                  <a:txBody>
                    <a:bodyPr/>
                    <a:lstStyle/>
                    <a:p>
                      <a:pPr algn="l" fontAlgn="b"/>
                      <a:r>
                        <a:rPr lang="en-US" sz="600" u="none" strike="noStrike" dirty="0">
                          <a:effectLst/>
                        </a:rPr>
                        <a:t>Scored Accounts Reason 5 </a:t>
                      </a:r>
                      <a:endParaRPr lang="en-US" sz="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26"/>
                  </a:ext>
                </a:extLst>
              </a:tr>
            </a:tbl>
          </a:graphicData>
        </a:graphic>
      </p:graphicFrame>
    </p:spTree>
    <p:extLst>
      <p:ext uri="{BB962C8B-B14F-4D97-AF65-F5344CB8AC3E}">
        <p14:creationId xmlns:p14="http://schemas.microsoft.com/office/powerpoint/2010/main" val="2901373285"/>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8686800" cy="990600"/>
          </a:xfrm>
        </p:spPr>
        <p:txBody>
          <a:bodyPr anchor="ctr">
            <a:normAutofit/>
          </a:bodyPr>
          <a:lstStyle/>
          <a:p>
            <a:r>
              <a:rPr lang="en-US" sz="2800" dirty="0"/>
              <a:t>FICO (Blaze)</a:t>
            </a:r>
          </a:p>
        </p:txBody>
      </p:sp>
      <p:graphicFrame>
        <p:nvGraphicFramePr>
          <p:cNvPr id="4" name="Table 3">
            <a:extLst>
              <a:ext uri="{FF2B5EF4-FFF2-40B4-BE49-F238E27FC236}">
                <a16:creationId xmlns:a16="http://schemas.microsoft.com/office/drawing/2014/main" id="{8CB6ABCB-4E57-47D7-A791-B0B9904910C4}"/>
              </a:ext>
            </a:extLst>
          </p:cNvPr>
          <p:cNvGraphicFramePr>
            <a:graphicFrameLocks noGrp="1"/>
          </p:cNvGraphicFramePr>
          <p:nvPr>
            <p:extLst>
              <p:ext uri="{D42A27DB-BD31-4B8C-83A1-F6EECF244321}">
                <p14:modId xmlns:p14="http://schemas.microsoft.com/office/powerpoint/2010/main" val="2568230488"/>
              </p:ext>
            </p:extLst>
          </p:nvPr>
        </p:nvGraphicFramePr>
        <p:xfrm>
          <a:off x="333305" y="1295400"/>
          <a:ext cx="8477390" cy="4389811"/>
        </p:xfrm>
        <a:graphic>
          <a:graphicData uri="http://schemas.openxmlformats.org/drawingml/2006/table">
            <a:tbl>
              <a:tblPr firstRow="1" bandRow="1">
                <a:tableStyleId>{0505E3EF-67EA-436B-97B2-0124C06EBD24}</a:tableStyleId>
              </a:tblPr>
              <a:tblGrid>
                <a:gridCol w="2376838">
                  <a:extLst>
                    <a:ext uri="{9D8B030D-6E8A-4147-A177-3AD203B41FA5}">
                      <a16:colId xmlns:a16="http://schemas.microsoft.com/office/drawing/2014/main" val="20000"/>
                    </a:ext>
                  </a:extLst>
                </a:gridCol>
                <a:gridCol w="6100552">
                  <a:extLst>
                    <a:ext uri="{9D8B030D-6E8A-4147-A177-3AD203B41FA5}">
                      <a16:colId xmlns:a16="http://schemas.microsoft.com/office/drawing/2014/main" val="20001"/>
                    </a:ext>
                  </a:extLst>
                </a:gridCol>
              </a:tblGrid>
              <a:tr h="1423286">
                <a:tc>
                  <a:txBody>
                    <a:bodyPr/>
                    <a:lstStyle/>
                    <a:p>
                      <a:r>
                        <a:rPr lang="en-US" sz="1600" b="1" i="1" kern="1200" dirty="0">
                          <a:effectLst/>
                        </a:rPr>
                        <a:t>Vendor</a:t>
                      </a:r>
                      <a:r>
                        <a:rPr lang="en-US" sz="1600" b="1" i="1" kern="1200" baseline="0" dirty="0">
                          <a:effectLst/>
                        </a:rPr>
                        <a:t> Description</a:t>
                      </a:r>
                      <a:endParaRPr lang="en-US" sz="1400" b="1" i="1" dirty="0"/>
                    </a:p>
                  </a:txBody>
                  <a:tcPr/>
                </a:tc>
                <a:tc>
                  <a:txBody>
                    <a:bodyPr/>
                    <a:lstStyle/>
                    <a:p>
                      <a:pPr lvl="0"/>
                      <a:r>
                        <a:rPr lang="en-US" sz="1400" b="0" dirty="0"/>
                        <a:t>Decision rules management system, maximizes control over high-volume operational decisions. Provides companies with a scalable solution that delivers agility and actionability for smarter business decisions. </a:t>
                      </a:r>
                    </a:p>
                  </a:txBody>
                  <a:tcPr/>
                </a:tc>
                <a:extLst>
                  <a:ext uri="{0D108BD9-81ED-4DB2-BD59-A6C34878D82A}">
                    <a16:rowId xmlns:a16="http://schemas.microsoft.com/office/drawing/2014/main" val="10001"/>
                  </a:ext>
                </a:extLst>
              </a:tr>
              <a:tr h="1167472">
                <a:tc>
                  <a:txBody>
                    <a:bodyPr/>
                    <a:lstStyle/>
                    <a:p>
                      <a:pPr marL="0" lvl="1" algn="l" defTabSz="914400" rtl="0" eaLnBrk="1" latinLnBrk="0" hangingPunct="1"/>
                      <a:r>
                        <a:rPr lang="en-US" sz="1600" b="1" i="1" kern="1200" dirty="0">
                          <a:effectLst/>
                        </a:rPr>
                        <a:t>Services we use</a:t>
                      </a:r>
                      <a:endParaRPr lang="en-US" sz="1600" b="1" i="1" kern="1200" dirty="0">
                        <a:solidFill>
                          <a:schemeClr val="dk1"/>
                        </a:solidFill>
                        <a:effectLst/>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t>FICO Blaze Advisor Decision Rules Management System</a:t>
                      </a:r>
                    </a:p>
                  </a:txBody>
                  <a:tcPr/>
                </a:tc>
                <a:extLst>
                  <a:ext uri="{0D108BD9-81ED-4DB2-BD59-A6C34878D82A}">
                    <a16:rowId xmlns:a16="http://schemas.microsoft.com/office/drawing/2014/main" val="10002"/>
                  </a:ext>
                </a:extLst>
              </a:tr>
              <a:tr h="1799053">
                <a:tc>
                  <a:txBody>
                    <a:bodyPr/>
                    <a:lstStyle/>
                    <a:p>
                      <a:pPr marL="0" lvl="1" algn="l" defTabSz="914400" rtl="0" eaLnBrk="1" latinLnBrk="0" hangingPunct="1"/>
                      <a:r>
                        <a:rPr lang="en-US" sz="1600" b="1" i="1" kern="1200" dirty="0">
                          <a:effectLst/>
                        </a:rPr>
                        <a:t>How those services are used (in rules or models / etc.)</a:t>
                      </a:r>
                      <a:endParaRPr lang="en-US" sz="1600" b="1" i="1" kern="1200" dirty="0">
                        <a:solidFill>
                          <a:schemeClr val="dk1"/>
                        </a:solidFill>
                        <a:effectLst/>
                        <a:latin typeface="+mn-lt"/>
                        <a:ea typeface="+mn-ea"/>
                        <a:cs typeface="+mn-cs"/>
                      </a:endParaRPr>
                    </a:p>
                  </a:txBody>
                  <a:tcPr/>
                </a:tc>
                <a:tc>
                  <a:txBody>
                    <a:bodyPr/>
                    <a:lstStyle/>
                    <a:p>
                      <a:pPr marL="0" lvl="0" indent="0">
                        <a:buFont typeface="Arial" panose="020B0604020202020204" pitchFamily="34" charset="0"/>
                        <a:buNone/>
                      </a:pPr>
                      <a:r>
                        <a:rPr lang="en-US" sz="1400" baseline="0" dirty="0"/>
                        <a:t>Blaze is our digital rules management system</a:t>
                      </a:r>
                    </a:p>
                    <a:p>
                      <a:pPr marL="0" lvl="0" indent="0">
                        <a:buFont typeface="Arial" panose="020B0604020202020204" pitchFamily="34" charset="0"/>
                        <a:buNone/>
                      </a:pPr>
                      <a:r>
                        <a:rPr lang="en-US" sz="1400" baseline="0" dirty="0"/>
                        <a:t>All digital transactions flow through Blaze</a:t>
                      </a:r>
                    </a:p>
                  </a:txBody>
                  <a:tcPr/>
                </a:tc>
                <a:extLst>
                  <a:ext uri="{0D108BD9-81ED-4DB2-BD59-A6C34878D82A}">
                    <a16:rowId xmlns:a16="http://schemas.microsoft.com/office/drawing/2014/main" val="10003"/>
                  </a:ext>
                </a:extLst>
              </a:tr>
            </a:tbl>
          </a:graphicData>
        </a:graphic>
      </p:graphicFrame>
      <p:pic>
        <p:nvPicPr>
          <p:cNvPr id="3" name="Picture 2">
            <a:extLst>
              <a:ext uri="{FF2B5EF4-FFF2-40B4-BE49-F238E27FC236}">
                <a16:creationId xmlns:a16="http://schemas.microsoft.com/office/drawing/2014/main" id="{8108A563-0A17-477D-8919-97B9CABC4CD6}"/>
              </a:ext>
            </a:extLst>
          </p:cNvPr>
          <p:cNvPicPr>
            <a:picLocks noChangeAspect="1"/>
          </p:cNvPicPr>
          <p:nvPr/>
        </p:nvPicPr>
        <p:blipFill>
          <a:blip r:embed="rId2"/>
          <a:stretch>
            <a:fillRect/>
          </a:stretch>
        </p:blipFill>
        <p:spPr>
          <a:xfrm>
            <a:off x="6629400" y="4343400"/>
            <a:ext cx="1562100" cy="638175"/>
          </a:xfrm>
          <a:prstGeom prst="rect">
            <a:avLst/>
          </a:prstGeom>
        </p:spPr>
      </p:pic>
      <p:pic>
        <p:nvPicPr>
          <p:cNvPr id="6" name="Picture 5">
            <a:extLst>
              <a:ext uri="{FF2B5EF4-FFF2-40B4-BE49-F238E27FC236}">
                <a16:creationId xmlns:a16="http://schemas.microsoft.com/office/drawing/2014/main" id="{60FD6015-E527-4CAB-9880-732811B8AC4C}"/>
              </a:ext>
            </a:extLst>
          </p:cNvPr>
          <p:cNvPicPr>
            <a:picLocks noChangeAspect="1"/>
          </p:cNvPicPr>
          <p:nvPr/>
        </p:nvPicPr>
        <p:blipFill>
          <a:blip r:embed="rId3"/>
          <a:stretch>
            <a:fillRect/>
          </a:stretch>
        </p:blipFill>
        <p:spPr>
          <a:xfrm>
            <a:off x="5334000" y="5100637"/>
            <a:ext cx="3200400" cy="371475"/>
          </a:xfrm>
          <a:prstGeom prst="rect">
            <a:avLst/>
          </a:prstGeom>
        </p:spPr>
      </p:pic>
    </p:spTree>
    <p:extLst>
      <p:ext uri="{BB962C8B-B14F-4D97-AF65-F5344CB8AC3E}">
        <p14:creationId xmlns:p14="http://schemas.microsoft.com/office/powerpoint/2010/main" val="25863523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214650"/>
            <a:ext cx="3838140" cy="523220"/>
          </a:xfrm>
          <a:prstGeom prst="rect">
            <a:avLst/>
          </a:prstGeom>
          <a:noFill/>
        </p:spPr>
        <p:txBody>
          <a:bodyPr wrap="square" rtlCol="0">
            <a:spAutoFit/>
          </a:bodyPr>
          <a:lstStyle/>
          <a:p>
            <a:r>
              <a:rPr lang="en-US" sz="2800" b="1" dirty="0">
                <a:ln w="1905"/>
                <a:solidFill>
                  <a:srgbClr val="000000"/>
                </a:solidFill>
                <a:effectLst>
                  <a:innerShdw blurRad="69850" dist="43180" dir="5400000">
                    <a:srgbClr val="000000">
                      <a:alpha val="65000"/>
                    </a:srgbClr>
                  </a:innerShdw>
                </a:effectLst>
                <a:cs typeface="Calibri" panose="020F0502020204030204" pitchFamily="34" charset="0"/>
              </a:rPr>
              <a:t>Vendors A - Z</a:t>
            </a:r>
          </a:p>
        </p:txBody>
      </p:sp>
      <p:graphicFrame>
        <p:nvGraphicFramePr>
          <p:cNvPr id="3" name="Table 2">
            <a:extLst>
              <a:ext uri="{FF2B5EF4-FFF2-40B4-BE49-F238E27FC236}">
                <a16:creationId xmlns:a16="http://schemas.microsoft.com/office/drawing/2014/main" id="{FD10E554-9BE5-40C4-9E5D-C9C71000DFDB}"/>
              </a:ext>
            </a:extLst>
          </p:cNvPr>
          <p:cNvGraphicFramePr>
            <a:graphicFrameLocks noGrp="1"/>
          </p:cNvGraphicFramePr>
          <p:nvPr>
            <p:extLst>
              <p:ext uri="{D42A27DB-BD31-4B8C-83A1-F6EECF244321}">
                <p14:modId xmlns:p14="http://schemas.microsoft.com/office/powerpoint/2010/main" val="3148581011"/>
              </p:ext>
            </p:extLst>
          </p:nvPr>
        </p:nvGraphicFramePr>
        <p:xfrm>
          <a:off x="381000" y="1143000"/>
          <a:ext cx="8382000" cy="4761230"/>
        </p:xfrm>
        <a:graphic>
          <a:graphicData uri="http://schemas.openxmlformats.org/drawingml/2006/table">
            <a:tbl>
              <a:tblPr firstRow="1" bandRow="1">
                <a:tableStyleId>{7DF18680-E054-41AD-8BC1-D1AEF772440D}</a:tableStyleId>
              </a:tblPr>
              <a:tblGrid>
                <a:gridCol w="1676400">
                  <a:extLst>
                    <a:ext uri="{9D8B030D-6E8A-4147-A177-3AD203B41FA5}">
                      <a16:colId xmlns:a16="http://schemas.microsoft.com/office/drawing/2014/main" val="3915155282"/>
                    </a:ext>
                  </a:extLst>
                </a:gridCol>
                <a:gridCol w="1066800">
                  <a:extLst>
                    <a:ext uri="{9D8B030D-6E8A-4147-A177-3AD203B41FA5}">
                      <a16:colId xmlns:a16="http://schemas.microsoft.com/office/drawing/2014/main" val="559086275"/>
                    </a:ext>
                  </a:extLst>
                </a:gridCol>
                <a:gridCol w="5638800">
                  <a:extLst>
                    <a:ext uri="{9D8B030D-6E8A-4147-A177-3AD203B41FA5}">
                      <a16:colId xmlns:a16="http://schemas.microsoft.com/office/drawing/2014/main" val="257569846"/>
                    </a:ext>
                  </a:extLst>
                </a:gridCol>
              </a:tblGrid>
              <a:tr h="587375">
                <a:tc>
                  <a:txBody>
                    <a:bodyPr/>
                    <a:lstStyle/>
                    <a:p>
                      <a:pPr algn="ctr"/>
                      <a:r>
                        <a:rPr lang="en-US" sz="1600" dirty="0">
                          <a:latin typeface="+mn-lt"/>
                          <a:cs typeface="Calibri" panose="020F0502020204030204" pitchFamily="34" charset="0"/>
                        </a:rPr>
                        <a:t>Vendor</a:t>
                      </a:r>
                      <a:endParaRPr lang="en-US" sz="1600" dirty="0">
                        <a:solidFill>
                          <a:schemeClr val="tx1"/>
                        </a:solidFill>
                        <a:latin typeface="+mn-lt"/>
                        <a:cs typeface="Calibri" panose="020F0502020204030204" pitchFamily="34" charset="0"/>
                      </a:endParaRPr>
                    </a:p>
                  </a:txBody>
                  <a:tcPr anchor="ctr"/>
                </a:tc>
                <a:tc>
                  <a:txBody>
                    <a:bodyPr/>
                    <a:lstStyle/>
                    <a:p>
                      <a:pPr algn="ctr"/>
                      <a:r>
                        <a:rPr lang="en-US" sz="1600" dirty="0">
                          <a:latin typeface="+mn-lt"/>
                          <a:cs typeface="Calibri" panose="020F0502020204030204" pitchFamily="34" charset="0"/>
                        </a:rPr>
                        <a:t>Status</a:t>
                      </a:r>
                      <a:endParaRPr lang="en-US" sz="1600" dirty="0">
                        <a:solidFill>
                          <a:schemeClr val="tx1"/>
                        </a:solidFill>
                        <a:latin typeface="+mn-lt"/>
                        <a:cs typeface="Calibri" panose="020F0502020204030204" pitchFamily="34" charset="0"/>
                      </a:endParaRPr>
                    </a:p>
                  </a:txBody>
                  <a:tcPr anchor="ctr"/>
                </a:tc>
                <a:tc>
                  <a:txBody>
                    <a:bodyPr/>
                    <a:lstStyle/>
                    <a:p>
                      <a:pPr algn="ctr"/>
                      <a:r>
                        <a:rPr lang="en-US" sz="1600" dirty="0">
                          <a:latin typeface="+mn-lt"/>
                          <a:cs typeface="Calibri" panose="020F0502020204030204" pitchFamily="34" charset="0"/>
                        </a:rPr>
                        <a:t>Description</a:t>
                      </a:r>
                      <a:endParaRPr lang="en-US" sz="1600" dirty="0">
                        <a:solidFill>
                          <a:schemeClr val="tx1"/>
                        </a:solidFill>
                        <a:latin typeface="+mn-lt"/>
                        <a:cs typeface="Calibri" panose="020F0502020204030204" pitchFamily="34" charset="0"/>
                      </a:endParaRPr>
                    </a:p>
                  </a:txBody>
                  <a:tcPr anchor="ctr"/>
                </a:tc>
                <a:extLst>
                  <a:ext uri="{0D108BD9-81ED-4DB2-BD59-A6C34878D82A}">
                    <a16:rowId xmlns:a16="http://schemas.microsoft.com/office/drawing/2014/main" val="354895422"/>
                  </a:ext>
                </a:extLst>
              </a:tr>
              <a:tr h="587375">
                <a:tc>
                  <a:txBody>
                    <a:bodyPr/>
                    <a:lstStyle/>
                    <a:p>
                      <a:pPr algn="ctr" fontAlgn="b"/>
                      <a:r>
                        <a:rPr lang="en-US" sz="1400" u="none" strike="noStrike" dirty="0" err="1">
                          <a:effectLst/>
                          <a:latin typeface="+mn-lt"/>
                          <a:cs typeface="Calibri" panose="020F0502020204030204" pitchFamily="34" charset="0"/>
                        </a:rPr>
                        <a:t>Accertify</a:t>
                      </a:r>
                      <a:endParaRPr lang="en-US" sz="1400" b="0" i="0" u="none" strike="noStrike" dirty="0">
                        <a:solidFill>
                          <a:srgbClr val="000000"/>
                        </a:solidFill>
                        <a:effectLst/>
                        <a:latin typeface="+mn-lt"/>
                        <a:cs typeface="Calibri" panose="020F0502020204030204" pitchFamily="34" charset="0"/>
                      </a:endParaRPr>
                    </a:p>
                  </a:txBody>
                  <a:tcPr marL="9525" marR="9525" marT="9525" marB="0" anchor="ctr"/>
                </a:tc>
                <a:tc>
                  <a:txBody>
                    <a:bodyPr/>
                    <a:lstStyle/>
                    <a:p>
                      <a:pPr algn="ctr" fontAlgn="b"/>
                      <a:r>
                        <a:rPr lang="en-US" sz="1400" u="none" strike="noStrike" dirty="0">
                          <a:effectLst/>
                          <a:latin typeface="+mn-lt"/>
                          <a:cs typeface="Calibri" panose="020F0502020204030204" pitchFamily="34" charset="0"/>
                        </a:rPr>
                        <a:t>Sunsetting</a:t>
                      </a:r>
                      <a:endParaRPr lang="en-US" sz="1400" b="0" i="0" u="none" strike="noStrike" dirty="0">
                        <a:solidFill>
                          <a:srgbClr val="000000"/>
                        </a:solidFill>
                        <a:effectLst/>
                        <a:latin typeface="+mn-lt"/>
                        <a:cs typeface="Calibri" panose="020F0502020204030204" pitchFamily="34" charset="0"/>
                      </a:endParaRPr>
                    </a:p>
                  </a:txBody>
                  <a:tcPr marL="9525" marR="9525" marT="9525" marB="0" anchor="ctr"/>
                </a:tc>
                <a:tc>
                  <a:txBody>
                    <a:bodyPr/>
                    <a:lstStyle/>
                    <a:p>
                      <a:pPr lvl="0" algn="l" fontAlgn="b"/>
                      <a:r>
                        <a:rPr lang="en-US" sz="1400" u="none" strike="noStrike" dirty="0">
                          <a:effectLst/>
                          <a:latin typeface="+mn-lt"/>
                          <a:cs typeface="Calibri" panose="020F0502020204030204" pitchFamily="34" charset="0"/>
                        </a:rPr>
                        <a:t>Serves as Vendor pass-through, Sunsetting</a:t>
                      </a:r>
                      <a:endParaRPr lang="en-US" sz="1400" b="0" i="0" u="none" strike="noStrike" dirty="0">
                        <a:solidFill>
                          <a:srgbClr val="000000"/>
                        </a:solidFill>
                        <a:effectLst/>
                        <a:latin typeface="+mn-lt"/>
                        <a:cs typeface="Calibri" panose="020F0502020204030204" pitchFamily="34" charset="0"/>
                      </a:endParaRPr>
                    </a:p>
                  </a:txBody>
                  <a:tcPr marL="9525" marR="9525" marT="9525" marB="0" anchor="ctr"/>
                </a:tc>
                <a:extLst>
                  <a:ext uri="{0D108BD9-81ED-4DB2-BD59-A6C34878D82A}">
                    <a16:rowId xmlns:a16="http://schemas.microsoft.com/office/drawing/2014/main" val="238369104"/>
                  </a:ext>
                </a:extLst>
              </a:tr>
              <a:tr h="587375">
                <a:tc>
                  <a:txBody>
                    <a:bodyPr/>
                    <a:lstStyle/>
                    <a:p>
                      <a:pPr algn="ctr" fontAlgn="b"/>
                      <a:r>
                        <a:rPr lang="en-US" sz="1400" u="none" strike="noStrike" dirty="0">
                          <a:effectLst/>
                          <a:latin typeface="+mn-lt"/>
                          <a:cs typeface="Calibri" panose="020F0502020204030204" pitchFamily="34" charset="0"/>
                        </a:rPr>
                        <a:t>Aristotle</a:t>
                      </a:r>
                      <a:endParaRPr lang="en-US" sz="1400" b="0" i="0" u="none" strike="noStrike" dirty="0">
                        <a:solidFill>
                          <a:srgbClr val="000000"/>
                        </a:solidFill>
                        <a:effectLst/>
                        <a:latin typeface="+mn-lt"/>
                        <a:cs typeface="Calibri" panose="020F0502020204030204" pitchFamily="34" charset="0"/>
                      </a:endParaRPr>
                    </a:p>
                  </a:txBody>
                  <a:tcPr marL="9525" marR="9525" marT="9525" marB="0" anchor="ctr"/>
                </a:tc>
                <a:tc>
                  <a:txBody>
                    <a:bodyPr/>
                    <a:lstStyle/>
                    <a:p>
                      <a:pPr algn="ctr" fontAlgn="b"/>
                      <a:r>
                        <a:rPr lang="en-US" sz="1400" u="none" strike="noStrike" dirty="0">
                          <a:effectLst/>
                          <a:latin typeface="+mn-lt"/>
                          <a:cs typeface="Calibri" panose="020F0502020204030204" pitchFamily="34" charset="0"/>
                        </a:rPr>
                        <a:t>Active</a:t>
                      </a:r>
                      <a:endParaRPr lang="en-US" sz="1400" b="0" i="0" u="none" strike="noStrike" dirty="0">
                        <a:solidFill>
                          <a:srgbClr val="000000"/>
                        </a:solidFill>
                        <a:effectLst/>
                        <a:latin typeface="+mn-lt"/>
                        <a:cs typeface="Calibri" panose="020F0502020204030204" pitchFamily="34" charset="0"/>
                      </a:endParaRPr>
                    </a:p>
                  </a:txBody>
                  <a:tcPr marL="9525" marR="9525" marT="9525" marB="0" anchor="ctr"/>
                </a:tc>
                <a:tc>
                  <a:txBody>
                    <a:bodyPr/>
                    <a:lstStyle/>
                    <a:p>
                      <a:pPr lvl="0" algn="l" fontAlgn="b"/>
                      <a:r>
                        <a:rPr lang="en-US" sz="1400" u="none" strike="noStrike" dirty="0">
                          <a:effectLst/>
                          <a:latin typeface="+mn-lt"/>
                          <a:cs typeface="Calibri" panose="020F0502020204030204" pitchFamily="34" charset="0"/>
                        </a:rPr>
                        <a:t>Provides the capability to perform NAP in US &amp; international countries, PEP check in Nordics and Compliance check in Australia.</a:t>
                      </a:r>
                      <a:endParaRPr lang="en-US" sz="1400" b="0" i="0" u="none" strike="noStrike" dirty="0">
                        <a:solidFill>
                          <a:srgbClr val="000000"/>
                        </a:solidFill>
                        <a:effectLst/>
                        <a:latin typeface="+mn-lt"/>
                        <a:cs typeface="Calibri" panose="020F0502020204030204" pitchFamily="34" charset="0"/>
                      </a:endParaRPr>
                    </a:p>
                  </a:txBody>
                  <a:tcPr marL="9525" marR="9525" marT="9525" marB="0" anchor="ctr"/>
                </a:tc>
                <a:extLst>
                  <a:ext uri="{0D108BD9-81ED-4DB2-BD59-A6C34878D82A}">
                    <a16:rowId xmlns:a16="http://schemas.microsoft.com/office/drawing/2014/main" val="1677939484"/>
                  </a:ext>
                </a:extLst>
              </a:tr>
              <a:tr h="587375">
                <a:tc>
                  <a:txBody>
                    <a:bodyPr/>
                    <a:lstStyle/>
                    <a:p>
                      <a:pPr algn="ctr" fontAlgn="b"/>
                      <a:r>
                        <a:rPr lang="en-US" sz="1400" b="0" i="0" u="none" strike="noStrike" dirty="0" err="1">
                          <a:solidFill>
                            <a:srgbClr val="000000"/>
                          </a:solidFill>
                          <a:effectLst/>
                          <a:latin typeface="+mn-lt"/>
                          <a:cs typeface="Calibri" panose="020F0502020204030204" pitchFamily="34" charset="0"/>
                        </a:rPr>
                        <a:t>Boku</a:t>
                      </a:r>
                      <a:r>
                        <a:rPr lang="en-US" sz="1400" b="0" i="0" u="none" strike="noStrike" dirty="0">
                          <a:solidFill>
                            <a:srgbClr val="000000"/>
                          </a:solidFill>
                          <a:effectLst/>
                          <a:latin typeface="+mn-lt"/>
                          <a:cs typeface="Calibri" panose="020F0502020204030204" pitchFamily="34" charset="0"/>
                        </a:rPr>
                        <a:t> (</a:t>
                      </a:r>
                      <a:r>
                        <a:rPr lang="en-US" sz="1400" b="0" i="0" u="none" strike="noStrike" dirty="0" err="1">
                          <a:solidFill>
                            <a:srgbClr val="000000"/>
                          </a:solidFill>
                          <a:effectLst/>
                          <a:latin typeface="+mn-lt"/>
                          <a:cs typeface="Calibri" panose="020F0502020204030204" pitchFamily="34" charset="0"/>
                        </a:rPr>
                        <a:t>Danal</a:t>
                      </a:r>
                      <a:r>
                        <a:rPr lang="en-US" sz="1400" b="0" i="0" u="none" strike="noStrike" dirty="0">
                          <a:solidFill>
                            <a:srgbClr val="000000"/>
                          </a:solidFill>
                          <a:effectLst/>
                          <a:latin typeface="+mn-lt"/>
                          <a:cs typeface="Calibri" panose="020F0502020204030204" pitchFamily="34" charset="0"/>
                        </a:rPr>
                        <a:t>)</a:t>
                      </a:r>
                    </a:p>
                  </a:txBody>
                  <a:tcPr marL="9525" marR="9525" marT="9525" marB="0" anchor="ctr"/>
                </a:tc>
                <a:tc>
                  <a:txBody>
                    <a:bodyPr/>
                    <a:lstStyle/>
                    <a:p>
                      <a:pPr algn="ctr" fontAlgn="b"/>
                      <a:r>
                        <a:rPr lang="en-US" sz="1400" b="0" i="0" u="none" strike="noStrike" dirty="0">
                          <a:solidFill>
                            <a:srgbClr val="000000"/>
                          </a:solidFill>
                          <a:effectLst/>
                          <a:latin typeface="+mn-lt"/>
                          <a:cs typeface="Calibri" panose="020F0502020204030204" pitchFamily="34" charset="0"/>
                        </a:rPr>
                        <a:t>Active</a:t>
                      </a:r>
                    </a:p>
                  </a:txBody>
                  <a:tcPr marL="9525" marR="9525" marT="9525" marB="0" anchor="ctr"/>
                </a:tc>
                <a:tc>
                  <a:txBody>
                    <a:bodyPr/>
                    <a:lstStyle/>
                    <a:p>
                      <a:pPr lvl="0" algn="l" fontAlgn="b"/>
                      <a:r>
                        <a:rPr lang="en-US" sz="1400" b="0" i="0" u="none" strike="noStrike" dirty="0">
                          <a:solidFill>
                            <a:srgbClr val="000000"/>
                          </a:solidFill>
                          <a:effectLst/>
                          <a:latin typeface="+mn-lt"/>
                          <a:cs typeface="Calibri" panose="020F0502020204030204" pitchFamily="34" charset="0"/>
                        </a:rPr>
                        <a:t>Authenticates mobile device ownership and validates the mobile owner’s carrier information</a:t>
                      </a:r>
                    </a:p>
                  </a:txBody>
                  <a:tcPr marL="9525" marR="9525" marT="9525" marB="0" anchor="ctr"/>
                </a:tc>
                <a:extLst>
                  <a:ext uri="{0D108BD9-81ED-4DB2-BD59-A6C34878D82A}">
                    <a16:rowId xmlns:a16="http://schemas.microsoft.com/office/drawing/2014/main" val="2345138046"/>
                  </a:ext>
                </a:extLst>
              </a:tr>
              <a:tr h="587375">
                <a:tc>
                  <a:txBody>
                    <a:bodyPr/>
                    <a:lstStyle/>
                    <a:p>
                      <a:pPr algn="ctr" fontAlgn="b"/>
                      <a:r>
                        <a:rPr lang="en-US" sz="1400" u="none" strike="noStrike" dirty="0">
                          <a:effectLst/>
                          <a:latin typeface="+mn-lt"/>
                          <a:cs typeface="Calibri" panose="020F0502020204030204" pitchFamily="34" charset="0"/>
                        </a:rPr>
                        <a:t>Cardinal Commerce</a:t>
                      </a:r>
                      <a:endParaRPr lang="en-US" sz="1400" b="0" i="0" u="none" strike="noStrike" dirty="0">
                        <a:solidFill>
                          <a:srgbClr val="000000"/>
                        </a:solidFill>
                        <a:effectLst/>
                        <a:latin typeface="+mn-lt"/>
                        <a:cs typeface="Calibri" panose="020F0502020204030204" pitchFamily="34" charset="0"/>
                      </a:endParaRPr>
                    </a:p>
                  </a:txBody>
                  <a:tcPr marL="9525" marR="9525" marT="9525" marB="0" anchor="ctr"/>
                </a:tc>
                <a:tc>
                  <a:txBody>
                    <a:bodyPr/>
                    <a:lstStyle/>
                    <a:p>
                      <a:pPr algn="ctr" fontAlgn="b"/>
                      <a:r>
                        <a:rPr lang="en-US" sz="1400" u="none" strike="noStrike" dirty="0">
                          <a:effectLst/>
                          <a:latin typeface="+mn-lt"/>
                          <a:cs typeface="Calibri" panose="020F0502020204030204" pitchFamily="34" charset="0"/>
                        </a:rPr>
                        <a:t>Active</a:t>
                      </a:r>
                      <a:endParaRPr lang="en-US" sz="1400" b="0" i="0" u="none" strike="noStrike" dirty="0">
                        <a:solidFill>
                          <a:srgbClr val="000000"/>
                        </a:solidFill>
                        <a:effectLst/>
                        <a:latin typeface="+mn-lt"/>
                        <a:cs typeface="Calibri" panose="020F0502020204030204" pitchFamily="34" charset="0"/>
                      </a:endParaRPr>
                    </a:p>
                  </a:txBody>
                  <a:tcPr marL="9525" marR="9525" marT="9525" marB="0" anchor="ctr"/>
                </a:tc>
                <a:tc>
                  <a:txBody>
                    <a:bodyPr/>
                    <a:lstStyle/>
                    <a:p>
                      <a:pPr lvl="0" algn="l" fontAlgn="b"/>
                      <a:r>
                        <a:rPr lang="en-US" sz="1400" u="none" strike="noStrike" dirty="0">
                          <a:effectLst/>
                          <a:latin typeface="+mn-lt"/>
                          <a:cs typeface="Calibri" panose="020F0502020204030204" pitchFamily="34" charset="0"/>
                        </a:rPr>
                        <a:t>Provides us the capability to do payment verification – 3DS, Zero Dollar Auth.</a:t>
                      </a:r>
                      <a:endParaRPr lang="en-US" sz="1400" b="0" i="0" u="none" strike="noStrike" dirty="0">
                        <a:solidFill>
                          <a:srgbClr val="000000"/>
                        </a:solidFill>
                        <a:effectLst/>
                        <a:latin typeface="+mn-lt"/>
                        <a:cs typeface="Calibri" panose="020F0502020204030204" pitchFamily="34" charset="0"/>
                      </a:endParaRPr>
                    </a:p>
                  </a:txBody>
                  <a:tcPr marL="9525" marR="9525" marT="9525" marB="0" anchor="ctr"/>
                </a:tc>
                <a:extLst>
                  <a:ext uri="{0D108BD9-81ED-4DB2-BD59-A6C34878D82A}">
                    <a16:rowId xmlns:a16="http://schemas.microsoft.com/office/drawing/2014/main" val="4018816571"/>
                  </a:ext>
                </a:extLst>
              </a:tr>
              <a:tr h="587375">
                <a:tc>
                  <a:txBody>
                    <a:bodyPr/>
                    <a:lstStyle/>
                    <a:p>
                      <a:pPr algn="ctr" fontAlgn="b"/>
                      <a:r>
                        <a:rPr lang="en-US" sz="1400" b="0" i="0" u="none" strike="noStrike" dirty="0">
                          <a:solidFill>
                            <a:srgbClr val="000000"/>
                          </a:solidFill>
                          <a:effectLst/>
                          <a:latin typeface="+mn-lt"/>
                          <a:cs typeface="Calibri" panose="020F0502020204030204" pitchFamily="34" charset="0"/>
                        </a:rPr>
                        <a:t>Data Visor</a:t>
                      </a:r>
                    </a:p>
                  </a:txBody>
                  <a:tcPr marL="9525" marR="9525" marT="9525" marB="0" anchor="ctr"/>
                </a:tc>
                <a:tc>
                  <a:txBody>
                    <a:bodyPr/>
                    <a:lstStyle/>
                    <a:p>
                      <a:pPr algn="ctr" fontAlgn="b"/>
                      <a:r>
                        <a:rPr lang="en-US" sz="1400" b="0" i="0" u="none" strike="noStrike" dirty="0">
                          <a:solidFill>
                            <a:srgbClr val="000000"/>
                          </a:solidFill>
                          <a:effectLst/>
                          <a:latin typeface="+mn-lt"/>
                          <a:cs typeface="Calibri" panose="020F0502020204030204" pitchFamily="34" charset="0"/>
                        </a:rPr>
                        <a:t>Active</a:t>
                      </a:r>
                    </a:p>
                  </a:txBody>
                  <a:tcPr marL="9525" marR="9525" marT="9525" marB="0" anchor="ctr"/>
                </a:tc>
                <a:tc>
                  <a:txBody>
                    <a:bodyPr/>
                    <a:lstStyle/>
                    <a:p>
                      <a:pPr lvl="0" algn="l" fontAlgn="b"/>
                      <a:r>
                        <a:rPr lang="en-US" sz="1400" b="0" i="0" u="none" strike="noStrike" dirty="0">
                          <a:solidFill>
                            <a:srgbClr val="000000"/>
                          </a:solidFill>
                          <a:effectLst/>
                          <a:latin typeface="+mn-lt"/>
                          <a:cs typeface="Calibri" panose="020F0502020204030204" pitchFamily="34" charset="0"/>
                        </a:rPr>
                        <a:t>Machine Learning / Cluster Analysis</a:t>
                      </a:r>
                    </a:p>
                  </a:txBody>
                  <a:tcPr marL="9525" marR="9525" marT="9525" marB="0" anchor="ctr"/>
                </a:tc>
                <a:extLst>
                  <a:ext uri="{0D108BD9-81ED-4DB2-BD59-A6C34878D82A}">
                    <a16:rowId xmlns:a16="http://schemas.microsoft.com/office/drawing/2014/main" val="2381351696"/>
                  </a:ext>
                </a:extLst>
              </a:tr>
              <a:tr h="587375">
                <a:tc>
                  <a:txBody>
                    <a:bodyPr/>
                    <a:lstStyle/>
                    <a:p>
                      <a:pPr algn="ctr" fontAlgn="b"/>
                      <a:r>
                        <a:rPr lang="en-US" sz="1400" u="none" strike="noStrike" dirty="0" err="1">
                          <a:effectLst/>
                          <a:latin typeface="+mn-lt"/>
                          <a:cs typeface="Calibri" panose="020F0502020204030204" pitchFamily="34" charset="0"/>
                        </a:rPr>
                        <a:t>Emailage</a:t>
                      </a:r>
                      <a:endParaRPr lang="en-US" sz="1400" b="0" i="0" u="none" strike="noStrike" dirty="0">
                        <a:solidFill>
                          <a:srgbClr val="000000"/>
                        </a:solidFill>
                        <a:effectLst/>
                        <a:latin typeface="+mn-lt"/>
                        <a:cs typeface="Calibri" panose="020F0502020204030204" pitchFamily="34" charset="0"/>
                      </a:endParaRPr>
                    </a:p>
                  </a:txBody>
                  <a:tcPr marL="9525" marR="9525" marT="9525" marB="0" anchor="ctr"/>
                </a:tc>
                <a:tc>
                  <a:txBody>
                    <a:bodyPr/>
                    <a:lstStyle/>
                    <a:p>
                      <a:pPr algn="ctr" fontAlgn="b"/>
                      <a:r>
                        <a:rPr lang="en-US" sz="1400" u="none" strike="noStrike" dirty="0">
                          <a:effectLst/>
                          <a:latin typeface="+mn-lt"/>
                          <a:cs typeface="Calibri" panose="020F0502020204030204" pitchFamily="34" charset="0"/>
                        </a:rPr>
                        <a:t>Active</a:t>
                      </a:r>
                      <a:endParaRPr lang="en-US" sz="1400" b="0" i="0" u="none" strike="noStrike" dirty="0">
                        <a:solidFill>
                          <a:srgbClr val="000000"/>
                        </a:solidFill>
                        <a:effectLst/>
                        <a:latin typeface="+mn-lt"/>
                        <a:cs typeface="Calibri" panose="020F0502020204030204" pitchFamily="34" charset="0"/>
                      </a:endParaRPr>
                    </a:p>
                  </a:txBody>
                  <a:tcPr marL="9525" marR="9525" marT="9525" marB="0" anchor="ctr"/>
                </a:tc>
                <a:tc>
                  <a:txBody>
                    <a:bodyPr/>
                    <a:lstStyle/>
                    <a:p>
                      <a:pPr algn="l" fontAlgn="b"/>
                      <a:r>
                        <a:rPr lang="en-US" sz="1400" u="none" strike="noStrike" dirty="0">
                          <a:effectLst/>
                          <a:latin typeface="+mn-lt"/>
                          <a:cs typeface="Calibri" panose="020F0502020204030204" pitchFamily="34" charset="0"/>
                        </a:rPr>
                        <a:t>Provides email attribute information and history with a risk score. Used in real time decisioning and DRT for all new customers.</a:t>
                      </a:r>
                      <a:endParaRPr lang="en-US" sz="1400" b="0" i="0" u="none" strike="noStrike" dirty="0">
                        <a:solidFill>
                          <a:srgbClr val="000000"/>
                        </a:solidFill>
                        <a:effectLst/>
                        <a:latin typeface="+mn-lt"/>
                        <a:cs typeface="Calibri" panose="020F0502020204030204" pitchFamily="34" charset="0"/>
                      </a:endParaRPr>
                    </a:p>
                  </a:txBody>
                  <a:tcPr marL="9525" marR="9525" marT="9525" marB="0" anchor="ctr"/>
                </a:tc>
                <a:extLst>
                  <a:ext uri="{0D108BD9-81ED-4DB2-BD59-A6C34878D82A}">
                    <a16:rowId xmlns:a16="http://schemas.microsoft.com/office/drawing/2014/main" val="167118695"/>
                  </a:ext>
                </a:extLst>
              </a:tr>
              <a:tr h="587375">
                <a:tc>
                  <a:txBody>
                    <a:bodyPr/>
                    <a:lstStyle/>
                    <a:p>
                      <a:pPr algn="ctr" fontAlgn="b"/>
                      <a:r>
                        <a:rPr lang="en-US" sz="1400" u="none" strike="noStrike" dirty="0">
                          <a:effectLst/>
                          <a:latin typeface="+mn-lt"/>
                          <a:cs typeface="Calibri" panose="020F0502020204030204" pitchFamily="34" charset="0"/>
                        </a:rPr>
                        <a:t>Equifax</a:t>
                      </a:r>
                      <a:endParaRPr lang="en-US" sz="1400" b="0" i="0" u="none" strike="noStrike" dirty="0">
                        <a:solidFill>
                          <a:srgbClr val="000000"/>
                        </a:solidFill>
                        <a:effectLst/>
                        <a:latin typeface="+mn-lt"/>
                        <a:cs typeface="Calibri" panose="020F0502020204030204" pitchFamily="34" charset="0"/>
                      </a:endParaRPr>
                    </a:p>
                  </a:txBody>
                  <a:tcPr marL="9525" marR="9525" marT="9525" marB="0" anchor="ctr"/>
                </a:tc>
                <a:tc>
                  <a:txBody>
                    <a:bodyPr/>
                    <a:lstStyle/>
                    <a:p>
                      <a:pPr algn="ctr" fontAlgn="b"/>
                      <a:r>
                        <a:rPr lang="en-US" sz="1400" u="none" strike="noStrike" dirty="0">
                          <a:effectLst/>
                          <a:latin typeface="+mn-lt"/>
                          <a:cs typeface="Calibri" panose="020F0502020204030204" pitchFamily="34" charset="0"/>
                        </a:rPr>
                        <a:t>Active</a:t>
                      </a:r>
                      <a:endParaRPr lang="en-US" sz="1400" b="0" i="0" u="none" strike="noStrike" dirty="0">
                        <a:solidFill>
                          <a:srgbClr val="000000"/>
                        </a:solidFill>
                        <a:effectLst/>
                        <a:latin typeface="+mn-lt"/>
                        <a:cs typeface="Calibri" panose="020F0502020204030204" pitchFamily="34" charset="0"/>
                      </a:endParaRPr>
                    </a:p>
                  </a:txBody>
                  <a:tcPr marL="9525" marR="9525" marT="9525" marB="0" anchor="ctr"/>
                </a:tc>
                <a:tc>
                  <a:txBody>
                    <a:bodyPr/>
                    <a:lstStyle/>
                    <a:p>
                      <a:pPr lvl="0" algn="l" fontAlgn="b"/>
                      <a:r>
                        <a:rPr lang="en-US" sz="1400" b="0" i="0" u="none" strike="noStrike" dirty="0">
                          <a:solidFill>
                            <a:srgbClr val="000000"/>
                          </a:solidFill>
                          <a:effectLst/>
                          <a:latin typeface="+mn-lt"/>
                          <a:cs typeface="Calibri" panose="020F0502020204030204" pitchFamily="34" charset="0"/>
                        </a:rPr>
                        <a:t>Consumer credit reporting agency – collects and aggregates information on over 800 million consumers and 88 million businesses world wide</a:t>
                      </a:r>
                    </a:p>
                  </a:txBody>
                  <a:tcPr marL="9525" marR="9525" marT="9525" marB="0" anchor="ctr"/>
                </a:tc>
                <a:extLst>
                  <a:ext uri="{0D108BD9-81ED-4DB2-BD59-A6C34878D82A}">
                    <a16:rowId xmlns:a16="http://schemas.microsoft.com/office/drawing/2014/main" val="3296032710"/>
                  </a:ext>
                </a:extLst>
              </a:tr>
            </a:tbl>
          </a:graphicData>
        </a:graphic>
      </p:graphicFrame>
    </p:spTree>
    <p:extLst>
      <p:ext uri="{BB962C8B-B14F-4D97-AF65-F5344CB8AC3E}">
        <p14:creationId xmlns:p14="http://schemas.microsoft.com/office/powerpoint/2010/main" val="406754966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8686800" cy="990600"/>
          </a:xfrm>
        </p:spPr>
        <p:txBody>
          <a:bodyPr anchor="ctr">
            <a:normAutofit/>
          </a:bodyPr>
          <a:lstStyle/>
          <a:p>
            <a:r>
              <a:rPr lang="en-US" sz="2800" dirty="0"/>
              <a:t>GB Group</a:t>
            </a:r>
          </a:p>
        </p:txBody>
      </p:sp>
      <p:graphicFrame>
        <p:nvGraphicFramePr>
          <p:cNvPr id="2" name="Table 1"/>
          <p:cNvGraphicFramePr>
            <a:graphicFrameLocks noGrp="1"/>
          </p:cNvGraphicFramePr>
          <p:nvPr/>
        </p:nvGraphicFramePr>
        <p:xfrm>
          <a:off x="268288" y="1273175"/>
          <a:ext cx="8656072" cy="4881880"/>
        </p:xfrm>
        <a:graphic>
          <a:graphicData uri="http://schemas.openxmlformats.org/drawingml/2006/table">
            <a:tbl>
              <a:tblPr firstRow="1" bandRow="1">
                <a:tableStyleId>{073A0DAA-6AF3-43AB-8588-CEC1D06C72B9}</a:tableStyleId>
              </a:tblPr>
              <a:tblGrid>
                <a:gridCol w="2426936">
                  <a:extLst>
                    <a:ext uri="{9D8B030D-6E8A-4147-A177-3AD203B41FA5}">
                      <a16:colId xmlns:a16="http://schemas.microsoft.com/office/drawing/2014/main" val="20000"/>
                    </a:ext>
                  </a:extLst>
                </a:gridCol>
                <a:gridCol w="6229136">
                  <a:extLst>
                    <a:ext uri="{9D8B030D-6E8A-4147-A177-3AD203B41FA5}">
                      <a16:colId xmlns:a16="http://schemas.microsoft.com/office/drawing/2014/main" val="20001"/>
                    </a:ext>
                  </a:extLst>
                </a:gridCol>
              </a:tblGrid>
              <a:tr h="370840">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000"/>
                  </a:ext>
                </a:extLst>
              </a:tr>
              <a:tr h="370840">
                <a:tc>
                  <a:txBody>
                    <a:bodyPr/>
                    <a:lstStyle/>
                    <a:p>
                      <a:r>
                        <a:rPr lang="en-US" sz="1400" i="1" kern="1200" dirty="0">
                          <a:solidFill>
                            <a:schemeClr val="dk1"/>
                          </a:solidFill>
                          <a:effectLst/>
                          <a:latin typeface="+mn-lt"/>
                          <a:ea typeface="+mn-ea"/>
                          <a:cs typeface="+mn-cs"/>
                        </a:rPr>
                        <a:t>Vendor</a:t>
                      </a:r>
                      <a:r>
                        <a:rPr lang="en-US" sz="1400" i="1" kern="1200" baseline="0" dirty="0">
                          <a:solidFill>
                            <a:schemeClr val="dk1"/>
                          </a:solidFill>
                          <a:effectLst/>
                          <a:latin typeface="+mn-lt"/>
                          <a:ea typeface="+mn-ea"/>
                          <a:cs typeface="+mn-cs"/>
                        </a:rPr>
                        <a:t> Description</a:t>
                      </a:r>
                      <a:endParaRPr lang="en-US" sz="1200" b="1" i="1" dirty="0"/>
                    </a:p>
                  </a:txBody>
                  <a:tcPr/>
                </a:tc>
                <a:tc>
                  <a:txBody>
                    <a:bodyPr/>
                    <a:lstStyle/>
                    <a:p>
                      <a:pPr lvl="0"/>
                      <a:r>
                        <a:rPr lang="en-US" sz="1100" kern="1200" dirty="0">
                          <a:solidFill>
                            <a:schemeClr val="dk1"/>
                          </a:solidFill>
                          <a:latin typeface="+mn-lt"/>
                          <a:ea typeface="+mn-ea"/>
                          <a:cs typeface="+mn-cs"/>
                        </a:rPr>
                        <a:t>GB Group provides services to do customer data verification in international countries like Australia, UK, Canada, Germany, Spain, etc. This will help us improve customer verification rates and also reduce the cost of performing these verifications.</a:t>
                      </a:r>
                    </a:p>
                    <a:p>
                      <a:pPr lvl="0"/>
                      <a:r>
                        <a:rPr lang="en-US" sz="1100" kern="1200" dirty="0">
                          <a:solidFill>
                            <a:schemeClr val="dk1"/>
                          </a:solidFill>
                          <a:latin typeface="+mn-lt"/>
                          <a:ea typeface="+mn-ea"/>
                          <a:cs typeface="+mn-cs"/>
                        </a:rPr>
                        <a:t>We will be using this service at various geographies at different scenarios like during Customer/Sender registration and transaction. We will send GB Group specified NAP data to them during above mentioned scenarios real-time. GB Group will consume these information and verifies identity against various data sources like postal address, utility data, credit information etc. They in response return with scores and match/no match info against NAP data. We plan to use these information for our risk decisioning.</a:t>
                      </a:r>
                    </a:p>
                    <a:p>
                      <a:pPr lvl="0"/>
                      <a:endParaRPr lang="en-US" sz="1100" kern="1200" dirty="0">
                        <a:solidFill>
                          <a:schemeClr val="dk1"/>
                        </a:solidFill>
                        <a:latin typeface="+mn-lt"/>
                        <a:ea typeface="+mn-ea"/>
                        <a:cs typeface="+mn-cs"/>
                      </a:endParaRPr>
                    </a:p>
                    <a:p>
                      <a:pPr lvl="0"/>
                      <a:r>
                        <a:rPr lang="en-US" sz="1100" kern="1200" dirty="0">
                          <a:solidFill>
                            <a:schemeClr val="dk1"/>
                          </a:solidFill>
                          <a:latin typeface="+mn-lt"/>
                          <a:ea typeface="+mn-ea"/>
                          <a:cs typeface="+mn-cs"/>
                        </a:rPr>
                        <a:t>Business Justification</a:t>
                      </a:r>
                    </a:p>
                    <a:p>
                      <a:pPr marL="285750" lvl="0" indent="-285750">
                        <a:buFont typeface="Arial" panose="020B0604020202020204" pitchFamily="34" charset="0"/>
                        <a:buChar char="•"/>
                      </a:pPr>
                      <a:r>
                        <a:rPr lang="en-US" sz="1100" kern="1200" dirty="0">
                          <a:solidFill>
                            <a:schemeClr val="dk1"/>
                          </a:solidFill>
                          <a:latin typeface="+mn-lt"/>
                          <a:ea typeface="+mn-ea"/>
                          <a:cs typeface="+mn-cs"/>
                        </a:rPr>
                        <a:t>Helps in detecting fraudulent transactions/customers</a:t>
                      </a:r>
                    </a:p>
                    <a:p>
                      <a:pPr marL="285750" lvl="0" indent="-285750">
                        <a:buFont typeface="Arial" panose="020B0604020202020204" pitchFamily="34" charset="0"/>
                        <a:buChar char="•"/>
                      </a:pPr>
                      <a:r>
                        <a:rPr lang="en-US" sz="1100" kern="1200" dirty="0">
                          <a:solidFill>
                            <a:schemeClr val="dk1"/>
                          </a:solidFill>
                          <a:latin typeface="+mn-lt"/>
                          <a:ea typeface="+mn-ea"/>
                          <a:cs typeface="+mn-cs"/>
                        </a:rPr>
                        <a:t>Reduces fraud rate and thereby lowers financial losses</a:t>
                      </a:r>
                    </a:p>
                    <a:p>
                      <a:pPr marL="285750" lvl="0" indent="-285750">
                        <a:buFont typeface="Arial" panose="020B0604020202020204" pitchFamily="34" charset="0"/>
                        <a:buChar char="•"/>
                      </a:pPr>
                      <a:r>
                        <a:rPr lang="en-US" sz="1100" kern="1200" dirty="0">
                          <a:solidFill>
                            <a:schemeClr val="dk1"/>
                          </a:solidFill>
                          <a:latin typeface="+mn-lt"/>
                          <a:ea typeface="+mn-ea"/>
                          <a:cs typeface="+mn-cs"/>
                        </a:rPr>
                        <a:t>Lower vendor request call rates and better NAP match rates justifies this vendor</a:t>
                      </a:r>
                    </a:p>
                  </a:txBody>
                  <a:tcPr/>
                </a:tc>
                <a:extLst>
                  <a:ext uri="{0D108BD9-81ED-4DB2-BD59-A6C34878D82A}">
                    <a16:rowId xmlns:a16="http://schemas.microsoft.com/office/drawing/2014/main" val="10001"/>
                  </a:ext>
                </a:extLst>
              </a:tr>
              <a:tr h="185420">
                <a:tc>
                  <a:txBody>
                    <a:bodyPr/>
                    <a:lstStyle/>
                    <a:p>
                      <a:pPr marL="0" lvl="1" algn="l" defTabSz="914400" rtl="0" eaLnBrk="1" latinLnBrk="0" hangingPunct="1"/>
                      <a:r>
                        <a:rPr lang="en-US" sz="1400" i="1" kern="1200" dirty="0">
                          <a:solidFill>
                            <a:schemeClr val="dk1"/>
                          </a:solidFill>
                          <a:effectLst/>
                          <a:latin typeface="+mn-lt"/>
                          <a:ea typeface="+mn-ea"/>
                          <a:cs typeface="+mn-cs"/>
                        </a:rPr>
                        <a:t>Services we use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NAP Data Verification service and Regulatory</a:t>
                      </a:r>
                      <a:r>
                        <a:rPr lang="en-US" sz="1100" kern="1200" baseline="0" dirty="0">
                          <a:solidFill>
                            <a:schemeClr val="dk1"/>
                          </a:solidFill>
                          <a:latin typeface="+mn-lt"/>
                          <a:ea typeface="+mn-ea"/>
                          <a:cs typeface="+mn-cs"/>
                        </a:rPr>
                        <a:t> Compliance check </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10002"/>
                  </a:ext>
                </a:extLst>
              </a:tr>
              <a:tr h="185420">
                <a:tc>
                  <a:txBody>
                    <a:bodyPr/>
                    <a:lstStyle/>
                    <a:p>
                      <a:pPr marL="0" lvl="1" algn="l" defTabSz="914400" rtl="0" eaLnBrk="1" latinLnBrk="0" hangingPunct="1"/>
                      <a:r>
                        <a:rPr lang="en-US" sz="1400" i="1" kern="1200" dirty="0">
                          <a:solidFill>
                            <a:schemeClr val="dk1"/>
                          </a:solidFill>
                          <a:effectLst/>
                          <a:latin typeface="+mn-lt"/>
                          <a:ea typeface="+mn-ea"/>
                          <a:cs typeface="+mn-cs"/>
                        </a:rPr>
                        <a:t>How those services are used (in rules or models / etc.)</a:t>
                      </a:r>
                    </a:p>
                  </a:txBody>
                  <a:tcPr/>
                </a:tc>
                <a:tc>
                  <a:txBody>
                    <a:bodyPr/>
                    <a:lstStyle/>
                    <a:p>
                      <a:r>
                        <a:rPr lang="en-US" sz="1100" kern="1200" dirty="0">
                          <a:solidFill>
                            <a:schemeClr val="dk1"/>
                          </a:solidFill>
                          <a:latin typeface="+mn-lt"/>
                          <a:ea typeface="+mn-ea"/>
                          <a:cs typeface="+mn-cs"/>
                        </a:rPr>
                        <a:t>GB Group API Call will be made during registration under CIV (for AU) and during transaction part of PRD/TRD for various countries like Australia, UK, Canada, Germany, Spain, etc.</a:t>
                      </a:r>
                    </a:p>
                    <a:p>
                      <a:r>
                        <a:rPr lang="en-US" sz="1100" kern="1200" dirty="0">
                          <a:solidFill>
                            <a:schemeClr val="dk1"/>
                          </a:solidFill>
                          <a:latin typeface="+mn-lt"/>
                          <a:ea typeface="+mn-ea"/>
                          <a:cs typeface="+mn-cs"/>
                        </a:rPr>
                        <a:t>Blaze will send following data </a:t>
                      </a:r>
                      <a:r>
                        <a:rPr lang="en-US" sz="1100" kern="1200" baseline="0" dirty="0">
                          <a:solidFill>
                            <a:schemeClr val="dk1"/>
                          </a:solidFill>
                          <a:latin typeface="+mn-lt"/>
                          <a:ea typeface="+mn-ea"/>
                          <a:cs typeface="+mn-cs"/>
                        </a:rPr>
                        <a:t>to GBG and in response blaze receives match result </a:t>
                      </a:r>
                    </a:p>
                    <a:p>
                      <a:pPr marL="171450" lvl="0" indent="-171450">
                        <a:buFont typeface="Arial" panose="020B0604020202020204" pitchFamily="34" charset="0"/>
                        <a:buChar char="•"/>
                      </a:pPr>
                      <a:r>
                        <a:rPr lang="en-US" sz="1100" kern="1200" dirty="0">
                          <a:solidFill>
                            <a:schemeClr val="dk1"/>
                          </a:solidFill>
                          <a:latin typeface="+mn-lt"/>
                          <a:ea typeface="+mn-ea"/>
                          <a:cs typeface="+mn-cs"/>
                        </a:rPr>
                        <a:t>Name</a:t>
                      </a:r>
                    </a:p>
                    <a:p>
                      <a:pPr marL="171450" lvl="0" indent="-171450">
                        <a:buFont typeface="Arial" panose="020B0604020202020204" pitchFamily="34" charset="0"/>
                        <a:buChar char="•"/>
                      </a:pPr>
                      <a:r>
                        <a:rPr lang="en-US" sz="1100" kern="1200" dirty="0">
                          <a:solidFill>
                            <a:schemeClr val="dk1"/>
                          </a:solidFill>
                          <a:latin typeface="+mn-lt"/>
                          <a:ea typeface="+mn-ea"/>
                          <a:cs typeface="+mn-cs"/>
                        </a:rPr>
                        <a:t>Address</a:t>
                      </a:r>
                    </a:p>
                    <a:p>
                      <a:pPr marL="171450" lvl="0" indent="-171450">
                        <a:buFont typeface="Arial" panose="020B0604020202020204" pitchFamily="34" charset="0"/>
                        <a:buChar char="•"/>
                      </a:pPr>
                      <a:r>
                        <a:rPr lang="en-US" sz="1100" kern="1200" dirty="0">
                          <a:solidFill>
                            <a:schemeClr val="dk1"/>
                          </a:solidFill>
                          <a:latin typeface="+mn-lt"/>
                          <a:ea typeface="+mn-ea"/>
                          <a:cs typeface="+mn-cs"/>
                        </a:rPr>
                        <a:t>Phone / Telephone</a:t>
                      </a:r>
                      <a:r>
                        <a:rPr lang="en-US" sz="1100" kern="1200" baseline="0" dirty="0">
                          <a:solidFill>
                            <a:schemeClr val="dk1"/>
                          </a:solidFill>
                          <a:latin typeface="+mn-lt"/>
                          <a:ea typeface="+mn-ea"/>
                          <a:cs typeface="+mn-cs"/>
                        </a:rPr>
                        <a:t> Number</a:t>
                      </a:r>
                    </a:p>
                    <a:p>
                      <a:pPr marL="171450" lvl="0" indent="-171450">
                        <a:buFont typeface="Arial" panose="020B0604020202020204" pitchFamily="34" charset="0"/>
                        <a:buChar char="•"/>
                      </a:pPr>
                      <a:r>
                        <a:rPr lang="en-US" sz="1100" kern="1200" baseline="0" dirty="0">
                          <a:solidFill>
                            <a:schemeClr val="dk1"/>
                          </a:solidFill>
                          <a:latin typeface="+mn-lt"/>
                          <a:ea typeface="+mn-ea"/>
                          <a:cs typeface="+mn-cs"/>
                        </a:rPr>
                        <a:t>National ID</a:t>
                      </a:r>
                      <a:endParaRPr lang="en-US" sz="1100" kern="1200" dirty="0">
                        <a:solidFill>
                          <a:schemeClr val="dk1"/>
                        </a:solidFill>
                        <a:latin typeface="+mn-lt"/>
                        <a:ea typeface="+mn-ea"/>
                        <a:cs typeface="+mn-cs"/>
                      </a:endParaRPr>
                    </a:p>
                    <a:p>
                      <a:endParaRPr lang="en-US" sz="1100" kern="12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*The Vendor results are currently not being used in Models as the vendor integration is in progress</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71523253"/>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8686800" cy="990600"/>
          </a:xfrm>
        </p:spPr>
        <p:txBody>
          <a:bodyPr anchor="ctr">
            <a:normAutofit/>
          </a:bodyPr>
          <a:lstStyle/>
          <a:p>
            <a:r>
              <a:rPr lang="en-US" sz="2800" dirty="0" err="1"/>
              <a:t>Giact</a:t>
            </a:r>
            <a:endParaRPr lang="en-US" sz="2800" dirty="0"/>
          </a:p>
        </p:txBody>
      </p:sp>
      <p:graphicFrame>
        <p:nvGraphicFramePr>
          <p:cNvPr id="4" name="Table 3">
            <a:extLst>
              <a:ext uri="{FF2B5EF4-FFF2-40B4-BE49-F238E27FC236}">
                <a16:creationId xmlns:a16="http://schemas.microsoft.com/office/drawing/2014/main" id="{AE5591CC-E8B0-4607-B5EE-70D451FE239D}"/>
              </a:ext>
            </a:extLst>
          </p:cNvPr>
          <p:cNvGraphicFramePr>
            <a:graphicFrameLocks noGrp="1"/>
          </p:cNvGraphicFramePr>
          <p:nvPr>
            <p:extLst>
              <p:ext uri="{D42A27DB-BD31-4B8C-83A1-F6EECF244321}">
                <p14:modId xmlns:p14="http://schemas.microsoft.com/office/powerpoint/2010/main" val="1607914789"/>
              </p:ext>
            </p:extLst>
          </p:nvPr>
        </p:nvGraphicFramePr>
        <p:xfrm>
          <a:off x="333305" y="1295400"/>
          <a:ext cx="8477390" cy="4800599"/>
        </p:xfrm>
        <a:graphic>
          <a:graphicData uri="http://schemas.openxmlformats.org/drawingml/2006/table">
            <a:tbl>
              <a:tblPr firstRow="1" bandRow="1">
                <a:tableStyleId>{0505E3EF-67EA-436B-97B2-0124C06EBD24}</a:tableStyleId>
              </a:tblPr>
              <a:tblGrid>
                <a:gridCol w="2376838">
                  <a:extLst>
                    <a:ext uri="{9D8B030D-6E8A-4147-A177-3AD203B41FA5}">
                      <a16:colId xmlns:a16="http://schemas.microsoft.com/office/drawing/2014/main" val="20000"/>
                    </a:ext>
                  </a:extLst>
                </a:gridCol>
                <a:gridCol w="6100552">
                  <a:extLst>
                    <a:ext uri="{9D8B030D-6E8A-4147-A177-3AD203B41FA5}">
                      <a16:colId xmlns:a16="http://schemas.microsoft.com/office/drawing/2014/main" val="20001"/>
                    </a:ext>
                  </a:extLst>
                </a:gridCol>
              </a:tblGrid>
              <a:tr h="1442813">
                <a:tc>
                  <a:txBody>
                    <a:bodyPr/>
                    <a:lstStyle/>
                    <a:p>
                      <a:r>
                        <a:rPr lang="en-US" sz="1600" b="1" i="1" kern="1200" dirty="0">
                          <a:effectLst/>
                        </a:rPr>
                        <a:t>Vendor</a:t>
                      </a:r>
                      <a:r>
                        <a:rPr lang="en-US" sz="1600" b="1" i="1" kern="1200" baseline="0" dirty="0">
                          <a:effectLst/>
                        </a:rPr>
                        <a:t> Description</a:t>
                      </a:r>
                      <a:endParaRPr lang="en-US" sz="1400" b="1" i="1" dirty="0"/>
                    </a:p>
                  </a:txBody>
                  <a:tcPr/>
                </a:tc>
                <a:tc>
                  <a:txBody>
                    <a:bodyPr/>
                    <a:lstStyle/>
                    <a:p>
                      <a:pPr lvl="0"/>
                      <a:r>
                        <a:rPr lang="en-US" sz="1400" b="0" dirty="0"/>
                        <a:t>Early warning services reseller. Account owner authentication. Real-time account verification and check verification for consumers and businesses</a:t>
                      </a:r>
                    </a:p>
                  </a:txBody>
                  <a:tcPr/>
                </a:tc>
                <a:extLst>
                  <a:ext uri="{0D108BD9-81ED-4DB2-BD59-A6C34878D82A}">
                    <a16:rowId xmlns:a16="http://schemas.microsoft.com/office/drawing/2014/main" val="10001"/>
                  </a:ext>
                </a:extLst>
              </a:tr>
              <a:tr h="1445397">
                <a:tc>
                  <a:txBody>
                    <a:bodyPr/>
                    <a:lstStyle/>
                    <a:p>
                      <a:pPr marL="0" lvl="1" algn="l" defTabSz="914400" rtl="0" eaLnBrk="1" latinLnBrk="0" hangingPunct="1"/>
                      <a:r>
                        <a:rPr lang="en-US" sz="1600" b="1" i="1" kern="1200" dirty="0">
                          <a:effectLst/>
                        </a:rPr>
                        <a:t>Services we use</a:t>
                      </a:r>
                      <a:endParaRPr lang="en-US" sz="1600" b="1" i="1" kern="1200" dirty="0">
                        <a:solidFill>
                          <a:schemeClr val="dk1"/>
                        </a:solidFill>
                        <a:effectLst/>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err="1"/>
                        <a:t>gVerify</a:t>
                      </a:r>
                      <a:r>
                        <a:rPr lang="en-US" sz="1400" dirty="0"/>
                        <a:t>, </a:t>
                      </a:r>
                      <a:r>
                        <a:rPr lang="en-US" sz="1400" dirty="0" err="1"/>
                        <a:t>CustomerId</a:t>
                      </a:r>
                      <a:endParaRPr lang="en-US" sz="1400" dirty="0"/>
                    </a:p>
                  </a:txBody>
                  <a:tcPr/>
                </a:tc>
                <a:extLst>
                  <a:ext uri="{0D108BD9-81ED-4DB2-BD59-A6C34878D82A}">
                    <a16:rowId xmlns:a16="http://schemas.microsoft.com/office/drawing/2014/main" val="10002"/>
                  </a:ext>
                </a:extLst>
              </a:tr>
              <a:tr h="1912389">
                <a:tc>
                  <a:txBody>
                    <a:bodyPr/>
                    <a:lstStyle/>
                    <a:p>
                      <a:pPr marL="0" lvl="1" algn="l" defTabSz="914400" rtl="0" eaLnBrk="1" latinLnBrk="0" hangingPunct="1"/>
                      <a:r>
                        <a:rPr lang="en-US" sz="1600" b="1" i="1" kern="1200" dirty="0">
                          <a:effectLst/>
                        </a:rPr>
                        <a:t>How those services are used (in rules or models / etc.)</a:t>
                      </a:r>
                      <a:endParaRPr lang="en-US" sz="1600" b="1" i="1" kern="1200" dirty="0">
                        <a:solidFill>
                          <a:schemeClr val="dk1"/>
                        </a:solidFill>
                        <a:effectLst/>
                        <a:latin typeface="+mn-lt"/>
                        <a:ea typeface="+mn-ea"/>
                        <a:cs typeface="+mn-cs"/>
                      </a:endParaRPr>
                    </a:p>
                  </a:txBody>
                  <a:tcPr/>
                </a:tc>
                <a:tc>
                  <a:txBody>
                    <a:bodyPr/>
                    <a:lstStyle/>
                    <a:p>
                      <a:pPr marL="0" lvl="0" indent="0">
                        <a:buFont typeface="Arial" panose="020B0604020202020204" pitchFamily="34" charset="0"/>
                        <a:buNone/>
                      </a:pPr>
                      <a:r>
                        <a:rPr lang="en-US" sz="1400" baseline="0" dirty="0"/>
                        <a:t>Real time decisioning for ACH transactions</a:t>
                      </a:r>
                    </a:p>
                  </a:txBody>
                  <a:tcPr/>
                </a:tc>
                <a:extLst>
                  <a:ext uri="{0D108BD9-81ED-4DB2-BD59-A6C34878D82A}">
                    <a16:rowId xmlns:a16="http://schemas.microsoft.com/office/drawing/2014/main" val="10003"/>
                  </a:ext>
                </a:extLst>
              </a:tr>
            </a:tbl>
          </a:graphicData>
        </a:graphic>
      </p:graphicFrame>
      <p:pic>
        <p:nvPicPr>
          <p:cNvPr id="3" name="Picture 2">
            <a:extLst>
              <a:ext uri="{FF2B5EF4-FFF2-40B4-BE49-F238E27FC236}">
                <a16:creationId xmlns:a16="http://schemas.microsoft.com/office/drawing/2014/main" id="{8EE07226-7F69-4316-B40A-D3ED8844CD03}"/>
              </a:ext>
            </a:extLst>
          </p:cNvPr>
          <p:cNvPicPr>
            <a:picLocks noChangeAspect="1"/>
          </p:cNvPicPr>
          <p:nvPr/>
        </p:nvPicPr>
        <p:blipFill>
          <a:blip r:embed="rId2"/>
          <a:stretch>
            <a:fillRect/>
          </a:stretch>
        </p:blipFill>
        <p:spPr>
          <a:xfrm>
            <a:off x="6019800" y="5257800"/>
            <a:ext cx="2438400" cy="695325"/>
          </a:xfrm>
          <a:prstGeom prst="rect">
            <a:avLst/>
          </a:prstGeom>
        </p:spPr>
      </p:pic>
    </p:spTree>
    <p:extLst>
      <p:ext uri="{BB962C8B-B14F-4D97-AF65-F5344CB8AC3E}">
        <p14:creationId xmlns:p14="http://schemas.microsoft.com/office/powerpoint/2010/main" val="3507698470"/>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304800"/>
            <a:ext cx="1762021" cy="458587"/>
          </a:xfrm>
          <a:prstGeom prst="rect">
            <a:avLst/>
          </a:prstGeom>
          <a:noFill/>
        </p:spPr>
        <p:txBody>
          <a:bodyPr wrap="none" rtlCol="0">
            <a:spAutoFit/>
          </a:bodyPr>
          <a:lstStyle/>
          <a:p>
            <a:pPr eaLnBrk="0" fontAlgn="base" hangingPunct="0">
              <a:lnSpc>
                <a:spcPct val="85000"/>
              </a:lnSpc>
              <a:spcBef>
                <a:spcPct val="30000"/>
              </a:spcBef>
              <a:spcAft>
                <a:spcPct val="0"/>
              </a:spcAft>
            </a:pPr>
            <a:r>
              <a:rPr lang="en-US" sz="2800" b="1" dirty="0" err="1">
                <a:latin typeface="+mj-lt"/>
                <a:ea typeface="+mj-ea"/>
                <a:cs typeface="+mj-cs"/>
              </a:rPr>
              <a:t>Iovation</a:t>
            </a:r>
            <a:r>
              <a:rPr lang="en-US" sz="2800" b="1" dirty="0">
                <a:latin typeface="+mj-lt"/>
                <a:ea typeface="+mj-ea"/>
                <a:cs typeface="+mj-cs"/>
              </a:rPr>
              <a:t>  </a:t>
            </a:r>
          </a:p>
        </p:txBody>
      </p:sp>
      <p:graphicFrame>
        <p:nvGraphicFramePr>
          <p:cNvPr id="6" name="Table 5"/>
          <p:cNvGraphicFramePr>
            <a:graphicFrameLocks noGrp="1"/>
          </p:cNvGraphicFramePr>
          <p:nvPr/>
        </p:nvGraphicFramePr>
        <p:xfrm>
          <a:off x="241295" y="1219201"/>
          <a:ext cx="8656072" cy="4284668"/>
        </p:xfrm>
        <a:graphic>
          <a:graphicData uri="http://schemas.openxmlformats.org/drawingml/2006/table">
            <a:tbl>
              <a:tblPr firstRow="1" bandRow="1">
                <a:tableStyleId>{073A0DAA-6AF3-43AB-8588-CEC1D06C72B9}</a:tableStyleId>
              </a:tblPr>
              <a:tblGrid>
                <a:gridCol w="2426936">
                  <a:extLst>
                    <a:ext uri="{9D8B030D-6E8A-4147-A177-3AD203B41FA5}">
                      <a16:colId xmlns:a16="http://schemas.microsoft.com/office/drawing/2014/main" val="20000"/>
                    </a:ext>
                  </a:extLst>
                </a:gridCol>
                <a:gridCol w="6229136">
                  <a:extLst>
                    <a:ext uri="{9D8B030D-6E8A-4147-A177-3AD203B41FA5}">
                      <a16:colId xmlns:a16="http://schemas.microsoft.com/office/drawing/2014/main" val="20001"/>
                    </a:ext>
                  </a:extLst>
                </a:gridCol>
              </a:tblGrid>
              <a:tr h="444188">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000"/>
                  </a:ext>
                </a:extLst>
              </a:tr>
              <a:tr h="1689411">
                <a:tc>
                  <a:txBody>
                    <a:bodyPr/>
                    <a:lstStyle/>
                    <a:p>
                      <a:r>
                        <a:rPr lang="en-US" sz="1400" i="1" kern="1200" dirty="0">
                          <a:solidFill>
                            <a:schemeClr val="dk1"/>
                          </a:solidFill>
                          <a:effectLst/>
                          <a:latin typeface="+mn-lt"/>
                          <a:ea typeface="+mn-ea"/>
                          <a:cs typeface="+mn-cs"/>
                        </a:rPr>
                        <a:t>Vendor</a:t>
                      </a:r>
                      <a:r>
                        <a:rPr lang="en-US" sz="1400" i="1" kern="1200" baseline="0" dirty="0">
                          <a:solidFill>
                            <a:schemeClr val="dk1"/>
                          </a:solidFill>
                          <a:effectLst/>
                          <a:latin typeface="+mn-lt"/>
                          <a:ea typeface="+mn-ea"/>
                          <a:cs typeface="+mn-cs"/>
                        </a:rPr>
                        <a:t> Description</a:t>
                      </a:r>
                      <a:endParaRPr lang="en-US" sz="1200" b="1" i="1" dirty="0"/>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kern="1200" dirty="0" err="1">
                          <a:solidFill>
                            <a:schemeClr val="dk1"/>
                          </a:solidFill>
                          <a:effectLst/>
                          <a:latin typeface="+mn-lt"/>
                          <a:ea typeface="+mn-ea"/>
                          <a:cs typeface="+mn-cs"/>
                        </a:rPr>
                        <a:t>Iovation</a:t>
                      </a:r>
                      <a:r>
                        <a:rPr lang="en-US" sz="1100" b="0" i="0" kern="1200" dirty="0">
                          <a:solidFill>
                            <a:schemeClr val="dk1"/>
                          </a:solidFill>
                          <a:effectLst/>
                          <a:latin typeface="+mn-lt"/>
                          <a:ea typeface="+mn-ea"/>
                          <a:cs typeface="+mn-cs"/>
                        </a:rPr>
                        <a:t> provides a real-time service that exposes online fraudsters, and more specifically, the computers they are using to damage online businesses. Their SaaS solution exposes the reputation of devices (computer, tablet or mobile phone) connecting to online businesses. </a:t>
                      </a:r>
                      <a:r>
                        <a:rPr lang="en-US" sz="1100" b="0" i="0" kern="1200" dirty="0" err="1">
                          <a:solidFill>
                            <a:schemeClr val="dk1"/>
                          </a:solidFill>
                          <a:effectLst/>
                          <a:latin typeface="+mn-lt"/>
                          <a:ea typeface="+mn-ea"/>
                          <a:cs typeface="+mn-cs"/>
                        </a:rPr>
                        <a:t>Iovation</a:t>
                      </a:r>
                      <a:r>
                        <a:rPr lang="en-US" sz="1100" b="0" i="0" kern="1200" dirty="0">
                          <a:solidFill>
                            <a:schemeClr val="dk1"/>
                          </a:solidFill>
                          <a:effectLst/>
                          <a:latin typeface="+mn-lt"/>
                          <a:ea typeface="+mn-ea"/>
                          <a:cs typeface="+mn-cs"/>
                        </a:rPr>
                        <a:t> manages the reputations of billions of devices that have touched their customers from all over the world,</a:t>
                      </a:r>
                      <a:r>
                        <a:rPr lang="en-US" sz="1100" b="0" i="0" kern="1200" baseline="0" dirty="0">
                          <a:solidFill>
                            <a:schemeClr val="dk1"/>
                          </a:solidFill>
                          <a:effectLst/>
                          <a:latin typeface="+mn-lt"/>
                          <a:ea typeface="+mn-ea"/>
                          <a:cs typeface="+mn-cs"/>
                        </a:rPr>
                        <a:t> which </a:t>
                      </a:r>
                      <a:r>
                        <a:rPr lang="en-US" sz="1100" b="0" i="0" kern="1200" dirty="0">
                          <a:solidFill>
                            <a:schemeClr val="dk1"/>
                          </a:solidFill>
                          <a:effectLst/>
                          <a:latin typeface="+mn-lt"/>
                          <a:ea typeface="+mn-ea"/>
                          <a:cs typeface="+mn-cs"/>
                        </a:rPr>
                        <a:t>helps Western</a:t>
                      </a:r>
                      <a:r>
                        <a:rPr lang="en-US" sz="1100" b="0" i="0" kern="1200" baseline="0" dirty="0">
                          <a:solidFill>
                            <a:schemeClr val="dk1"/>
                          </a:solidFill>
                          <a:effectLst/>
                          <a:latin typeface="+mn-lt"/>
                          <a:ea typeface="+mn-ea"/>
                          <a:cs typeface="+mn-cs"/>
                        </a:rPr>
                        <a:t> Union</a:t>
                      </a:r>
                      <a:r>
                        <a:rPr lang="en-US" sz="1100" b="0" i="0" kern="1200" dirty="0">
                          <a:solidFill>
                            <a:schemeClr val="dk1"/>
                          </a:solidFill>
                          <a:effectLst/>
                          <a:latin typeface="+mn-lt"/>
                          <a:ea typeface="+mn-ea"/>
                          <a:cs typeface="+mn-cs"/>
                        </a:rPr>
                        <a:t> understand how devices in their network and outside of their network are related. </a:t>
                      </a:r>
                      <a:r>
                        <a:rPr lang="en-US" sz="1100" b="0" i="0" kern="1200" dirty="0" err="1">
                          <a:solidFill>
                            <a:schemeClr val="dk1"/>
                          </a:solidFill>
                          <a:effectLst/>
                          <a:latin typeface="+mn-lt"/>
                          <a:ea typeface="+mn-ea"/>
                          <a:cs typeface="+mn-cs"/>
                        </a:rPr>
                        <a:t>Iovation</a:t>
                      </a:r>
                      <a:r>
                        <a:rPr lang="en-US" sz="1100" b="0" i="0" kern="1200" dirty="0">
                          <a:solidFill>
                            <a:schemeClr val="dk1"/>
                          </a:solidFill>
                          <a:effectLst/>
                          <a:latin typeface="+mn-lt"/>
                          <a:ea typeface="+mn-ea"/>
                          <a:cs typeface="+mn-cs"/>
                        </a:rPr>
                        <a:t> provides a shared platform that enables businesses to benefit from the collective experience of others. Every single day, </a:t>
                      </a:r>
                      <a:r>
                        <a:rPr lang="en-US" sz="1100" b="0" i="0" kern="1200" dirty="0" err="1">
                          <a:solidFill>
                            <a:schemeClr val="dk1"/>
                          </a:solidFill>
                          <a:effectLst/>
                          <a:latin typeface="+mn-lt"/>
                          <a:ea typeface="+mn-ea"/>
                          <a:cs typeface="+mn-cs"/>
                        </a:rPr>
                        <a:t>iovation</a:t>
                      </a:r>
                      <a:r>
                        <a:rPr lang="en-US" sz="1100" b="0" i="0" kern="1200" dirty="0">
                          <a:solidFill>
                            <a:schemeClr val="dk1"/>
                          </a:solidFill>
                          <a:effectLst/>
                          <a:latin typeface="+mn-lt"/>
                          <a:ea typeface="+mn-ea"/>
                          <a:cs typeface="+mn-cs"/>
                        </a:rPr>
                        <a:t> screens 12 million transactions and stops 250,000 fraudulent and risky transactions within a variety of online industries including financial services, retail, travel, gaming and online communities. </a:t>
                      </a:r>
                      <a:br>
                        <a:rPr lang="en-US" sz="1100" dirty="0"/>
                      </a:br>
                      <a:endParaRPr lang="en-US" sz="11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1"/>
                  </a:ext>
                </a:extLst>
              </a:tr>
              <a:tr h="1143000">
                <a:tc>
                  <a:txBody>
                    <a:bodyPr/>
                    <a:lstStyle/>
                    <a:p>
                      <a:pPr marL="0" lvl="1" algn="l" defTabSz="914400" rtl="0" eaLnBrk="1" latinLnBrk="0" hangingPunct="1"/>
                      <a:r>
                        <a:rPr lang="en-US" sz="1400" i="1" kern="1200" dirty="0">
                          <a:solidFill>
                            <a:schemeClr val="dk1"/>
                          </a:solidFill>
                          <a:effectLst/>
                          <a:latin typeface="+mn-lt"/>
                          <a:ea typeface="+mn-ea"/>
                          <a:cs typeface="+mn-cs"/>
                        </a:rPr>
                        <a:t>Services we use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solidFill>
                            <a:schemeClr val="tx1"/>
                          </a:solidFill>
                        </a:rPr>
                        <a:t>Reputation 360:</a:t>
                      </a:r>
                      <a:r>
                        <a:rPr lang="en-US" sz="1100" baseline="0" dirty="0">
                          <a:solidFill>
                            <a:schemeClr val="tx1"/>
                          </a:solidFill>
                        </a:rPr>
                        <a:t> </a:t>
                      </a:r>
                      <a:r>
                        <a:rPr lang="en-US" sz="1100" b="0" i="0" kern="1200" dirty="0">
                          <a:solidFill>
                            <a:schemeClr val="dk1"/>
                          </a:solidFill>
                          <a:effectLst/>
                          <a:latin typeface="+mn-lt"/>
                          <a:ea typeface="+mn-ea"/>
                          <a:cs typeface="+mn-cs"/>
                        </a:rPr>
                        <a:t>Establishes fraud risk and the need for further transaction review based on suspicious behavior and inconsistent data elements. Device anomalies help us accurately separate the fraudsters from the good customers.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dirty="0">
                        <a:solidFill>
                          <a:schemeClr val="accent2">
                            <a:lumMod val="75000"/>
                            <a:lumOff val="25000"/>
                          </a:schemeClr>
                        </a:solidFill>
                      </a:endParaRPr>
                    </a:p>
                  </a:txBody>
                  <a:tcPr/>
                </a:tc>
                <a:extLst>
                  <a:ext uri="{0D108BD9-81ED-4DB2-BD59-A6C34878D82A}">
                    <a16:rowId xmlns:a16="http://schemas.microsoft.com/office/drawing/2014/main" val="10002"/>
                  </a:ext>
                </a:extLst>
              </a:tr>
              <a:tr h="876206">
                <a:tc>
                  <a:txBody>
                    <a:bodyPr/>
                    <a:lstStyle/>
                    <a:p>
                      <a:pPr marL="0" lvl="1" algn="l" defTabSz="914400" rtl="0" eaLnBrk="1" latinLnBrk="0" hangingPunct="1"/>
                      <a:r>
                        <a:rPr lang="en-US" sz="1400" b="0" i="1" kern="1200" dirty="0">
                          <a:solidFill>
                            <a:schemeClr val="dk1"/>
                          </a:solidFill>
                          <a:effectLst/>
                          <a:latin typeface="+mn-lt"/>
                          <a:ea typeface="+mn-ea"/>
                          <a:cs typeface="+mn-cs"/>
                        </a:rPr>
                        <a:t>How those services are used (in rules or models / etc.)</a:t>
                      </a:r>
                    </a:p>
                  </a:txBody>
                  <a:tcPr/>
                </a:tc>
                <a:tc>
                  <a:txBody>
                    <a:bodyPr/>
                    <a:lstStyle/>
                    <a:p>
                      <a:pPr marL="171450" indent="-171450">
                        <a:buFont typeface="Arial" panose="020B0604020202020204" pitchFamily="34" charset="0"/>
                        <a:buChar char="•"/>
                      </a:pPr>
                      <a:r>
                        <a:rPr lang="en-US" sz="1100" kern="1200" baseline="0" dirty="0">
                          <a:solidFill>
                            <a:schemeClr val="dk1"/>
                          </a:solidFill>
                          <a:latin typeface="+mn-lt"/>
                          <a:ea typeface="+mn-ea"/>
                          <a:cs typeface="+mn-cs"/>
                        </a:rPr>
                        <a:t>Rules </a:t>
                      </a:r>
                    </a:p>
                    <a:p>
                      <a:pPr marL="171450" indent="-171450">
                        <a:buFont typeface="Arial" panose="020B0604020202020204" pitchFamily="34" charset="0"/>
                        <a:buChar char="•"/>
                      </a:pPr>
                      <a:r>
                        <a:rPr lang="en-US" sz="1100" kern="1200" baseline="0" dirty="0">
                          <a:solidFill>
                            <a:schemeClr val="dk1"/>
                          </a:solidFill>
                          <a:latin typeface="+mn-lt"/>
                          <a:ea typeface="+mn-ea"/>
                          <a:cs typeface="+mn-cs"/>
                        </a:rPr>
                        <a:t>Models </a:t>
                      </a:r>
                    </a:p>
                    <a:p>
                      <a:pPr marL="171450" indent="-171450">
                        <a:buFont typeface="Arial" panose="020B0604020202020204" pitchFamily="34" charset="0"/>
                        <a:buChar char="•"/>
                      </a:pPr>
                      <a:r>
                        <a:rPr lang="en-US" sz="1100" kern="1200" baseline="0" dirty="0">
                          <a:solidFill>
                            <a:schemeClr val="dk1"/>
                          </a:solidFill>
                          <a:latin typeface="+mn-lt"/>
                          <a:ea typeface="+mn-ea"/>
                          <a:cs typeface="+mn-cs"/>
                        </a:rPr>
                        <a:t>Age Variable/Velocity Variables</a:t>
                      </a:r>
                    </a:p>
                    <a:p>
                      <a:pPr marL="171450" indent="-171450">
                        <a:buFont typeface="Arial" panose="020B0604020202020204" pitchFamily="34" charset="0"/>
                        <a:buChar char="•"/>
                      </a:pPr>
                      <a:r>
                        <a:rPr lang="en-US" sz="1100" kern="1200" baseline="0" dirty="0" err="1">
                          <a:solidFill>
                            <a:schemeClr val="dk1"/>
                          </a:solidFill>
                          <a:latin typeface="+mn-lt"/>
                          <a:ea typeface="+mn-ea"/>
                          <a:cs typeface="+mn-cs"/>
                        </a:rPr>
                        <a:t>Iovation</a:t>
                      </a:r>
                      <a:r>
                        <a:rPr lang="en-US" sz="1100" kern="1200" baseline="0" dirty="0">
                          <a:solidFill>
                            <a:schemeClr val="dk1"/>
                          </a:solidFill>
                          <a:latin typeface="+mn-lt"/>
                          <a:ea typeface="+mn-ea"/>
                          <a:cs typeface="+mn-cs"/>
                        </a:rPr>
                        <a:t> Web Portal- Monitoring team </a:t>
                      </a:r>
                    </a:p>
                    <a:p>
                      <a:pPr marL="171450" indent="-171450">
                        <a:buFont typeface="Arial" panose="020B0604020202020204" pitchFamily="34" charset="0"/>
                        <a:buChar char="•"/>
                      </a:pPr>
                      <a:endParaRPr lang="en-US" sz="1100" kern="1200" baseline="0" dirty="0">
                        <a:solidFill>
                          <a:schemeClr val="dk1"/>
                        </a:solidFill>
                        <a:latin typeface="+mn-lt"/>
                        <a:ea typeface="+mn-ea"/>
                        <a:cs typeface="+mn-cs"/>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01465603"/>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6936"/>
            <a:ext cx="7874000" cy="762000"/>
          </a:xfrm>
        </p:spPr>
        <p:txBody>
          <a:bodyPr/>
          <a:lstStyle/>
          <a:p>
            <a:r>
              <a:rPr lang="en-US" sz="2800" dirty="0" err="1"/>
              <a:t>Iovation</a:t>
            </a:r>
            <a:r>
              <a:rPr lang="en-US" sz="2800" dirty="0"/>
              <a:t> </a:t>
            </a:r>
            <a:br>
              <a:rPr lang="en-US" sz="2800" dirty="0"/>
            </a:br>
            <a:r>
              <a:rPr lang="en-US" sz="1800" dirty="0"/>
              <a:t>API response </a:t>
            </a:r>
          </a:p>
        </p:txBody>
      </p:sp>
      <p:sp>
        <p:nvSpPr>
          <p:cNvPr id="3" name="Text Placeholder 2"/>
          <p:cNvSpPr>
            <a:spLocks noGrp="1"/>
          </p:cNvSpPr>
          <p:nvPr>
            <p:ph type="body" sz="quarter" idx="11"/>
          </p:nvPr>
        </p:nvSpPr>
        <p:spPr/>
        <p:txBody>
          <a:bodyPr/>
          <a:lstStyle/>
          <a:p>
            <a:endParaRPr lang="en-US"/>
          </a:p>
        </p:txBody>
      </p:sp>
      <p:graphicFrame>
        <p:nvGraphicFramePr>
          <p:cNvPr id="4" name="Table 3"/>
          <p:cNvGraphicFramePr>
            <a:graphicFrameLocks noGrp="1"/>
          </p:cNvGraphicFramePr>
          <p:nvPr/>
        </p:nvGraphicFramePr>
        <p:xfrm>
          <a:off x="268288" y="1273176"/>
          <a:ext cx="8580436" cy="4972648"/>
        </p:xfrm>
        <a:graphic>
          <a:graphicData uri="http://schemas.openxmlformats.org/drawingml/2006/table">
            <a:tbl>
              <a:tblPr>
                <a:tableStyleId>{3C2FFA5D-87B4-456A-9821-1D502468CF0F}</a:tableStyleId>
              </a:tblPr>
              <a:tblGrid>
                <a:gridCol w="4290218">
                  <a:extLst>
                    <a:ext uri="{9D8B030D-6E8A-4147-A177-3AD203B41FA5}">
                      <a16:colId xmlns:a16="http://schemas.microsoft.com/office/drawing/2014/main" val="20000"/>
                    </a:ext>
                  </a:extLst>
                </a:gridCol>
                <a:gridCol w="4290218">
                  <a:extLst>
                    <a:ext uri="{9D8B030D-6E8A-4147-A177-3AD203B41FA5}">
                      <a16:colId xmlns:a16="http://schemas.microsoft.com/office/drawing/2014/main" val="20001"/>
                    </a:ext>
                  </a:extLst>
                </a:gridCol>
              </a:tblGrid>
              <a:tr h="175815">
                <a:tc>
                  <a:txBody>
                    <a:bodyPr/>
                    <a:lstStyle/>
                    <a:p>
                      <a:pPr marL="0" marR="0">
                        <a:lnSpc>
                          <a:spcPct val="107000"/>
                        </a:lnSpc>
                        <a:spcBef>
                          <a:spcPts val="0"/>
                        </a:spcBef>
                        <a:spcAft>
                          <a:spcPts val="0"/>
                        </a:spcAft>
                      </a:pPr>
                      <a:r>
                        <a:rPr lang="en-US" sz="700" dirty="0">
                          <a:effectLst/>
                        </a:rPr>
                        <a:t>POST_DECISIONING_IND</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tc>
                  <a:txBody>
                    <a:bodyPr/>
                    <a:lstStyle/>
                    <a:p>
                      <a:pPr marL="0" marR="0">
                        <a:lnSpc>
                          <a:spcPct val="107000"/>
                        </a:lnSpc>
                        <a:spcBef>
                          <a:spcPts val="0"/>
                        </a:spcBef>
                        <a:spcAft>
                          <a:spcPts val="0"/>
                        </a:spcAft>
                      </a:pPr>
                      <a:r>
                        <a:rPr lang="en-US" sz="700" dirty="0">
                          <a:effectLst/>
                        </a:rPr>
                        <a:t>false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extLst>
                  <a:ext uri="{0D108BD9-81ED-4DB2-BD59-A6C34878D82A}">
                    <a16:rowId xmlns:a16="http://schemas.microsoft.com/office/drawing/2014/main" val="10000"/>
                  </a:ext>
                </a:extLst>
              </a:tr>
              <a:tr h="175815">
                <a:tc>
                  <a:txBody>
                    <a:bodyPr/>
                    <a:lstStyle/>
                    <a:p>
                      <a:pPr marL="0" marR="0">
                        <a:lnSpc>
                          <a:spcPct val="107000"/>
                        </a:lnSpc>
                        <a:spcBef>
                          <a:spcPts val="0"/>
                        </a:spcBef>
                        <a:spcAft>
                          <a:spcPts val="0"/>
                        </a:spcAft>
                      </a:pPr>
                      <a:r>
                        <a:rPr lang="en-US" sz="700" dirty="0">
                          <a:effectLst/>
                        </a:rPr>
                        <a:t>NO_BLACKBOX_DATA_IND</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tc>
                  <a:txBody>
                    <a:bodyPr/>
                    <a:lstStyle/>
                    <a:p>
                      <a:pPr marL="0" marR="0">
                        <a:lnSpc>
                          <a:spcPct val="107000"/>
                        </a:lnSpc>
                        <a:spcBef>
                          <a:spcPts val="0"/>
                        </a:spcBef>
                        <a:spcAft>
                          <a:spcPts val="0"/>
                        </a:spcAft>
                      </a:pPr>
                      <a:r>
                        <a:rPr lang="en-US" sz="700">
                          <a:effectLst/>
                        </a:rPr>
                        <a:t>false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extLst>
                  <a:ext uri="{0D108BD9-81ED-4DB2-BD59-A6C34878D82A}">
                    <a16:rowId xmlns:a16="http://schemas.microsoft.com/office/drawing/2014/main" val="10001"/>
                  </a:ext>
                </a:extLst>
              </a:tr>
              <a:tr h="175815">
                <a:tc>
                  <a:txBody>
                    <a:bodyPr/>
                    <a:lstStyle/>
                    <a:p>
                      <a:pPr marL="0" marR="0">
                        <a:lnSpc>
                          <a:spcPct val="107000"/>
                        </a:lnSpc>
                        <a:spcBef>
                          <a:spcPts val="0"/>
                        </a:spcBef>
                        <a:spcAft>
                          <a:spcPts val="0"/>
                        </a:spcAft>
                      </a:pPr>
                      <a:r>
                        <a:rPr lang="en-US" sz="700" dirty="0">
                          <a:effectLst/>
                        </a:rPr>
                        <a:t>RESULT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tc>
                  <a:txBody>
                    <a:bodyPr/>
                    <a:lstStyle/>
                    <a:p>
                      <a:pPr marL="0" marR="0">
                        <a:lnSpc>
                          <a:spcPct val="107000"/>
                        </a:lnSpc>
                        <a:spcBef>
                          <a:spcPts val="0"/>
                        </a:spcBef>
                        <a:spcAft>
                          <a:spcPts val="0"/>
                        </a:spcAft>
                      </a:pPr>
                      <a:r>
                        <a:rPr lang="en-US" sz="700">
                          <a:effectLst/>
                        </a:rPr>
                        <a:t>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extLst>
                  <a:ext uri="{0D108BD9-81ED-4DB2-BD59-A6C34878D82A}">
                    <a16:rowId xmlns:a16="http://schemas.microsoft.com/office/drawing/2014/main" val="10002"/>
                  </a:ext>
                </a:extLst>
              </a:tr>
              <a:tr h="175815">
                <a:tc>
                  <a:txBody>
                    <a:bodyPr/>
                    <a:lstStyle/>
                    <a:p>
                      <a:pPr marL="0" marR="0">
                        <a:lnSpc>
                          <a:spcPct val="107000"/>
                        </a:lnSpc>
                        <a:spcBef>
                          <a:spcPts val="0"/>
                        </a:spcBef>
                        <a:spcAft>
                          <a:spcPts val="0"/>
                        </a:spcAft>
                      </a:pPr>
                      <a:r>
                        <a:rPr lang="en-US" sz="700" dirty="0">
                          <a:effectLst/>
                        </a:rPr>
                        <a:t>TRACKINGNUMBER</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tc>
                  <a:txBody>
                    <a:bodyPr/>
                    <a:lstStyle/>
                    <a:p>
                      <a:pPr marL="0" marR="0">
                        <a:lnSpc>
                          <a:spcPct val="107000"/>
                        </a:lnSpc>
                        <a:spcBef>
                          <a:spcPts val="0"/>
                        </a:spcBef>
                        <a:spcAft>
                          <a:spcPts val="0"/>
                        </a:spcAft>
                      </a:pPr>
                      <a:r>
                        <a:rPr lang="en-US" sz="700" dirty="0">
                          <a:effectLst/>
                        </a:rPr>
                        <a:t>231194980610533492</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extLst>
                  <a:ext uri="{0D108BD9-81ED-4DB2-BD59-A6C34878D82A}">
                    <a16:rowId xmlns:a16="http://schemas.microsoft.com/office/drawing/2014/main" val="10003"/>
                  </a:ext>
                </a:extLst>
              </a:tr>
              <a:tr h="175815">
                <a:tc>
                  <a:txBody>
                    <a:bodyPr/>
                    <a:lstStyle/>
                    <a:p>
                      <a:pPr marL="0" marR="0">
                        <a:lnSpc>
                          <a:spcPct val="107000"/>
                        </a:lnSpc>
                        <a:spcBef>
                          <a:spcPts val="0"/>
                        </a:spcBef>
                        <a:spcAft>
                          <a:spcPts val="0"/>
                        </a:spcAft>
                      </a:pPr>
                      <a:r>
                        <a:rPr lang="en-US" sz="700" dirty="0" err="1">
                          <a:effectLst/>
                        </a:rPr>
                        <a:t>device.alias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tc>
                  <a:txBody>
                    <a:bodyPr/>
                    <a:lstStyle/>
                    <a:p>
                      <a:pPr marL="0" marR="0">
                        <a:lnSpc>
                          <a:spcPct val="107000"/>
                        </a:lnSpc>
                        <a:spcBef>
                          <a:spcPts val="0"/>
                        </a:spcBef>
                        <a:spcAft>
                          <a:spcPts val="0"/>
                        </a:spcAft>
                      </a:pPr>
                      <a:r>
                        <a:rPr lang="en-US" sz="700" dirty="0">
                          <a:effectLst/>
                        </a:rPr>
                        <a:t>543075518572821726</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extLst>
                  <a:ext uri="{0D108BD9-81ED-4DB2-BD59-A6C34878D82A}">
                    <a16:rowId xmlns:a16="http://schemas.microsoft.com/office/drawing/2014/main" val="10004"/>
                  </a:ext>
                </a:extLst>
              </a:tr>
              <a:tr h="175815">
                <a:tc>
                  <a:txBody>
                    <a:bodyPr/>
                    <a:lstStyle/>
                    <a:p>
                      <a:pPr marL="0" marR="0">
                        <a:lnSpc>
                          <a:spcPct val="107000"/>
                        </a:lnSpc>
                        <a:spcBef>
                          <a:spcPts val="0"/>
                        </a:spcBef>
                        <a:spcAft>
                          <a:spcPts val="0"/>
                        </a:spcAft>
                      </a:pPr>
                      <a:r>
                        <a:rPr lang="en-US" sz="700" dirty="0" err="1">
                          <a:effectLst/>
                        </a:rPr>
                        <a:t>device.browser.configuredlang</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tc>
                  <a:txBody>
                    <a:bodyPr/>
                    <a:lstStyle/>
                    <a:p>
                      <a:pPr marL="0" marR="0">
                        <a:lnSpc>
                          <a:spcPct val="107000"/>
                        </a:lnSpc>
                        <a:spcBef>
                          <a:spcPts val="0"/>
                        </a:spcBef>
                        <a:spcAft>
                          <a:spcPts val="0"/>
                        </a:spcAft>
                      </a:pPr>
                      <a:r>
                        <a:rPr lang="en-US" sz="700" dirty="0">
                          <a:effectLst/>
                        </a:rPr>
                        <a:t>EN-US,EN;Q=0.5</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extLst>
                  <a:ext uri="{0D108BD9-81ED-4DB2-BD59-A6C34878D82A}">
                    <a16:rowId xmlns:a16="http://schemas.microsoft.com/office/drawing/2014/main" val="10005"/>
                  </a:ext>
                </a:extLst>
              </a:tr>
              <a:tr h="175815">
                <a:tc>
                  <a:txBody>
                    <a:bodyPr/>
                    <a:lstStyle/>
                    <a:p>
                      <a:pPr marL="0" marR="0">
                        <a:lnSpc>
                          <a:spcPct val="107000"/>
                        </a:lnSpc>
                        <a:spcBef>
                          <a:spcPts val="0"/>
                        </a:spcBef>
                        <a:spcAft>
                          <a:spcPts val="0"/>
                        </a:spcAft>
                      </a:pPr>
                      <a:r>
                        <a:rPr lang="en-US" sz="700">
                          <a:effectLst/>
                        </a:rPr>
                        <a:t>device.browser.lang</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tc>
                  <a:txBody>
                    <a:bodyPr/>
                    <a:lstStyle/>
                    <a:p>
                      <a:pPr marL="0" marR="0">
                        <a:lnSpc>
                          <a:spcPct val="107000"/>
                        </a:lnSpc>
                        <a:spcBef>
                          <a:spcPts val="0"/>
                        </a:spcBef>
                        <a:spcAft>
                          <a:spcPts val="0"/>
                        </a:spcAft>
                      </a:pPr>
                      <a:r>
                        <a:rPr lang="en-US" sz="700" dirty="0">
                          <a:effectLst/>
                        </a:rPr>
                        <a:t>EN-US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extLst>
                  <a:ext uri="{0D108BD9-81ED-4DB2-BD59-A6C34878D82A}">
                    <a16:rowId xmlns:a16="http://schemas.microsoft.com/office/drawing/2014/main" val="10006"/>
                  </a:ext>
                </a:extLst>
              </a:tr>
              <a:tr h="175815">
                <a:tc>
                  <a:txBody>
                    <a:bodyPr/>
                    <a:lstStyle/>
                    <a:p>
                      <a:pPr marL="0" marR="0">
                        <a:lnSpc>
                          <a:spcPct val="107000"/>
                        </a:lnSpc>
                        <a:spcBef>
                          <a:spcPts val="0"/>
                        </a:spcBef>
                        <a:spcAft>
                          <a:spcPts val="0"/>
                        </a:spcAft>
                      </a:pPr>
                      <a:r>
                        <a:rPr lang="en-US" sz="700">
                          <a:effectLst/>
                        </a:rPr>
                        <a:t>device.browser.type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tc>
                  <a:txBody>
                    <a:bodyPr/>
                    <a:lstStyle/>
                    <a:p>
                      <a:pPr marL="0" marR="0">
                        <a:lnSpc>
                          <a:spcPct val="107000"/>
                        </a:lnSpc>
                        <a:spcBef>
                          <a:spcPts val="0"/>
                        </a:spcBef>
                        <a:spcAft>
                          <a:spcPts val="0"/>
                        </a:spcAft>
                      </a:pPr>
                      <a:r>
                        <a:rPr lang="en-US" sz="700" dirty="0">
                          <a:effectLst/>
                        </a:rPr>
                        <a:t>FIREFOX</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extLst>
                  <a:ext uri="{0D108BD9-81ED-4DB2-BD59-A6C34878D82A}">
                    <a16:rowId xmlns:a16="http://schemas.microsoft.com/office/drawing/2014/main" val="10007"/>
                  </a:ext>
                </a:extLst>
              </a:tr>
              <a:tr h="175815">
                <a:tc>
                  <a:txBody>
                    <a:bodyPr/>
                    <a:lstStyle/>
                    <a:p>
                      <a:pPr marL="0" marR="0">
                        <a:lnSpc>
                          <a:spcPct val="107000"/>
                        </a:lnSpc>
                        <a:spcBef>
                          <a:spcPts val="0"/>
                        </a:spcBef>
                        <a:spcAft>
                          <a:spcPts val="0"/>
                        </a:spcAft>
                      </a:pPr>
                      <a:r>
                        <a:rPr lang="en-US" sz="700" dirty="0" err="1">
                          <a:effectLst/>
                        </a:rPr>
                        <a:t>device.browser.version</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tc>
                  <a:txBody>
                    <a:bodyPr/>
                    <a:lstStyle/>
                    <a:p>
                      <a:pPr marL="0" marR="0">
                        <a:lnSpc>
                          <a:spcPct val="107000"/>
                        </a:lnSpc>
                        <a:spcBef>
                          <a:spcPts val="0"/>
                        </a:spcBef>
                        <a:spcAft>
                          <a:spcPts val="0"/>
                        </a:spcAft>
                      </a:pPr>
                      <a:r>
                        <a:rPr lang="en-US" sz="700" dirty="0">
                          <a:effectLst/>
                        </a:rPr>
                        <a:t>45.0</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extLst>
                  <a:ext uri="{0D108BD9-81ED-4DB2-BD59-A6C34878D82A}">
                    <a16:rowId xmlns:a16="http://schemas.microsoft.com/office/drawing/2014/main" val="10008"/>
                  </a:ext>
                </a:extLst>
              </a:tr>
              <a:tr h="175815">
                <a:tc>
                  <a:txBody>
                    <a:bodyPr/>
                    <a:lstStyle/>
                    <a:p>
                      <a:pPr marL="0" marR="0">
                        <a:lnSpc>
                          <a:spcPct val="107000"/>
                        </a:lnSpc>
                        <a:spcBef>
                          <a:spcPts val="0"/>
                        </a:spcBef>
                        <a:spcAft>
                          <a:spcPts val="0"/>
                        </a:spcAft>
                      </a:pPr>
                      <a:r>
                        <a:rPr lang="en-US" sz="700">
                          <a:effectLst/>
                        </a:rPr>
                        <a:t>device.cookie.enabled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tc>
                  <a:txBody>
                    <a:bodyPr/>
                    <a:lstStyle/>
                    <a:p>
                      <a:pPr marL="0" marR="0">
                        <a:lnSpc>
                          <a:spcPct val="107000"/>
                        </a:lnSpc>
                        <a:spcBef>
                          <a:spcPts val="0"/>
                        </a:spcBef>
                        <a:spcAft>
                          <a:spcPts val="0"/>
                        </a:spcAft>
                      </a:pPr>
                      <a:r>
                        <a:rPr lang="en-US" sz="700" dirty="0">
                          <a:effectLst/>
                        </a:rPr>
                        <a:t>true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extLst>
                  <a:ext uri="{0D108BD9-81ED-4DB2-BD59-A6C34878D82A}">
                    <a16:rowId xmlns:a16="http://schemas.microsoft.com/office/drawing/2014/main" val="10009"/>
                  </a:ext>
                </a:extLst>
              </a:tr>
              <a:tr h="175815">
                <a:tc>
                  <a:txBody>
                    <a:bodyPr/>
                    <a:lstStyle/>
                    <a:p>
                      <a:pPr marL="0" marR="0">
                        <a:lnSpc>
                          <a:spcPct val="107000"/>
                        </a:lnSpc>
                        <a:spcBef>
                          <a:spcPts val="0"/>
                        </a:spcBef>
                        <a:spcAft>
                          <a:spcPts val="0"/>
                        </a:spcAft>
                      </a:pPr>
                      <a:r>
                        <a:rPr lang="en-US" sz="700" dirty="0" err="1">
                          <a:effectLst/>
                        </a:rPr>
                        <a:t>device.firstseen</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tc>
                  <a:txBody>
                    <a:bodyPr/>
                    <a:lstStyle/>
                    <a:p>
                      <a:pPr marL="0" marR="0">
                        <a:lnSpc>
                          <a:spcPct val="107000"/>
                        </a:lnSpc>
                        <a:spcBef>
                          <a:spcPts val="0"/>
                        </a:spcBef>
                        <a:spcAft>
                          <a:spcPts val="0"/>
                        </a:spcAft>
                      </a:pPr>
                      <a:r>
                        <a:rPr lang="en-US" sz="700" dirty="0">
                          <a:effectLst/>
                        </a:rPr>
                        <a:t>2016-04-06T10:20:44.102Z</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extLst>
                  <a:ext uri="{0D108BD9-81ED-4DB2-BD59-A6C34878D82A}">
                    <a16:rowId xmlns:a16="http://schemas.microsoft.com/office/drawing/2014/main" val="10010"/>
                  </a:ext>
                </a:extLst>
              </a:tr>
              <a:tr h="175815">
                <a:tc>
                  <a:txBody>
                    <a:bodyPr/>
                    <a:lstStyle/>
                    <a:p>
                      <a:pPr marL="0" marR="0">
                        <a:lnSpc>
                          <a:spcPct val="107000"/>
                        </a:lnSpc>
                        <a:spcBef>
                          <a:spcPts val="0"/>
                        </a:spcBef>
                        <a:spcAft>
                          <a:spcPts val="0"/>
                        </a:spcAft>
                      </a:pPr>
                      <a:r>
                        <a:rPr lang="en-US" sz="700">
                          <a:effectLst/>
                        </a:rPr>
                        <a:t>device.flash.enabled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tc>
                  <a:txBody>
                    <a:bodyPr/>
                    <a:lstStyle/>
                    <a:p>
                      <a:pPr marL="0" marR="0">
                        <a:lnSpc>
                          <a:spcPct val="107000"/>
                        </a:lnSpc>
                        <a:spcBef>
                          <a:spcPts val="0"/>
                        </a:spcBef>
                        <a:spcAft>
                          <a:spcPts val="0"/>
                        </a:spcAft>
                      </a:pPr>
                      <a:r>
                        <a:rPr lang="en-US" sz="700">
                          <a:effectLst/>
                        </a:rPr>
                        <a:t>false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extLst>
                  <a:ext uri="{0D108BD9-81ED-4DB2-BD59-A6C34878D82A}">
                    <a16:rowId xmlns:a16="http://schemas.microsoft.com/office/drawing/2014/main" val="10011"/>
                  </a:ext>
                </a:extLst>
              </a:tr>
              <a:tr h="175815">
                <a:tc>
                  <a:txBody>
                    <a:bodyPr/>
                    <a:lstStyle/>
                    <a:p>
                      <a:pPr marL="0" marR="0">
                        <a:lnSpc>
                          <a:spcPct val="107000"/>
                        </a:lnSpc>
                        <a:spcBef>
                          <a:spcPts val="0"/>
                        </a:spcBef>
                        <a:spcAft>
                          <a:spcPts val="0"/>
                        </a:spcAft>
                      </a:pPr>
                      <a:r>
                        <a:rPr lang="en-US" sz="700">
                          <a:effectLst/>
                        </a:rPr>
                        <a:t>device.flash.installed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tc>
                  <a:txBody>
                    <a:bodyPr/>
                    <a:lstStyle/>
                    <a:p>
                      <a:pPr marL="0" marR="0">
                        <a:lnSpc>
                          <a:spcPct val="107000"/>
                        </a:lnSpc>
                        <a:spcBef>
                          <a:spcPts val="0"/>
                        </a:spcBef>
                        <a:spcAft>
                          <a:spcPts val="0"/>
                        </a:spcAft>
                      </a:pPr>
                      <a:r>
                        <a:rPr lang="en-US" sz="700" dirty="0">
                          <a:effectLst/>
                        </a:rPr>
                        <a:t>false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extLst>
                  <a:ext uri="{0D108BD9-81ED-4DB2-BD59-A6C34878D82A}">
                    <a16:rowId xmlns:a16="http://schemas.microsoft.com/office/drawing/2014/main" val="10012"/>
                  </a:ext>
                </a:extLst>
              </a:tr>
              <a:tr h="175815">
                <a:tc>
                  <a:txBody>
                    <a:bodyPr/>
                    <a:lstStyle/>
                    <a:p>
                      <a:pPr marL="0" marR="0">
                        <a:lnSpc>
                          <a:spcPct val="107000"/>
                        </a:lnSpc>
                        <a:spcBef>
                          <a:spcPts val="0"/>
                        </a:spcBef>
                        <a:spcAft>
                          <a:spcPts val="0"/>
                        </a:spcAft>
                      </a:pPr>
                      <a:r>
                        <a:rPr lang="en-US" sz="700">
                          <a:effectLst/>
                        </a:rPr>
                        <a:t>device.js.enabled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tc>
                  <a:txBody>
                    <a:bodyPr/>
                    <a:lstStyle/>
                    <a:p>
                      <a:pPr marL="0" marR="0">
                        <a:lnSpc>
                          <a:spcPct val="107000"/>
                        </a:lnSpc>
                        <a:spcBef>
                          <a:spcPts val="0"/>
                        </a:spcBef>
                        <a:spcAft>
                          <a:spcPts val="0"/>
                        </a:spcAft>
                      </a:pPr>
                      <a:r>
                        <a:rPr lang="en-US" sz="700" dirty="0">
                          <a:effectLst/>
                        </a:rPr>
                        <a:t>true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extLst>
                  <a:ext uri="{0D108BD9-81ED-4DB2-BD59-A6C34878D82A}">
                    <a16:rowId xmlns:a16="http://schemas.microsoft.com/office/drawing/2014/main" val="10013"/>
                  </a:ext>
                </a:extLst>
              </a:tr>
              <a:tr h="175815">
                <a:tc>
                  <a:txBody>
                    <a:bodyPr/>
                    <a:lstStyle/>
                    <a:p>
                      <a:pPr marL="0" marR="0">
                        <a:lnSpc>
                          <a:spcPct val="107000"/>
                        </a:lnSpc>
                        <a:spcBef>
                          <a:spcPts val="0"/>
                        </a:spcBef>
                        <a:spcAft>
                          <a:spcPts val="0"/>
                        </a:spcAft>
                      </a:pPr>
                      <a:r>
                        <a:rPr lang="en-US" sz="700">
                          <a:effectLst/>
                        </a:rPr>
                        <a:t>device.new</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tc>
                  <a:txBody>
                    <a:bodyPr/>
                    <a:lstStyle/>
                    <a:p>
                      <a:pPr marL="0" marR="0">
                        <a:lnSpc>
                          <a:spcPct val="107000"/>
                        </a:lnSpc>
                        <a:spcBef>
                          <a:spcPts val="0"/>
                        </a:spcBef>
                        <a:spcAft>
                          <a:spcPts val="0"/>
                        </a:spcAft>
                      </a:pPr>
                      <a:r>
                        <a:rPr lang="en-US" sz="700" dirty="0">
                          <a:effectLst/>
                        </a:rPr>
                        <a:t>true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extLst>
                  <a:ext uri="{0D108BD9-81ED-4DB2-BD59-A6C34878D82A}">
                    <a16:rowId xmlns:a16="http://schemas.microsoft.com/office/drawing/2014/main" val="10014"/>
                  </a:ext>
                </a:extLst>
              </a:tr>
              <a:tr h="175815">
                <a:tc>
                  <a:txBody>
                    <a:bodyPr/>
                    <a:lstStyle/>
                    <a:p>
                      <a:pPr marL="0" marR="0">
                        <a:lnSpc>
                          <a:spcPct val="107000"/>
                        </a:lnSpc>
                        <a:spcBef>
                          <a:spcPts val="0"/>
                        </a:spcBef>
                        <a:spcAft>
                          <a:spcPts val="0"/>
                        </a:spcAft>
                      </a:pPr>
                      <a:r>
                        <a:rPr lang="en-US" sz="700">
                          <a:effectLst/>
                        </a:rPr>
                        <a:t>device.os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tc>
                  <a:txBody>
                    <a:bodyPr/>
                    <a:lstStyle/>
                    <a:p>
                      <a:pPr marL="0" marR="0">
                        <a:lnSpc>
                          <a:spcPct val="107000"/>
                        </a:lnSpc>
                        <a:spcBef>
                          <a:spcPts val="0"/>
                        </a:spcBef>
                        <a:spcAft>
                          <a:spcPts val="0"/>
                        </a:spcAft>
                      </a:pPr>
                      <a:r>
                        <a:rPr lang="en-US" sz="700" dirty="0">
                          <a:effectLst/>
                        </a:rPr>
                        <a:t>WINDOWS NT 6.1; WOW64</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extLst>
                  <a:ext uri="{0D108BD9-81ED-4DB2-BD59-A6C34878D82A}">
                    <a16:rowId xmlns:a16="http://schemas.microsoft.com/office/drawing/2014/main" val="10015"/>
                  </a:ext>
                </a:extLst>
              </a:tr>
              <a:tr h="175815">
                <a:tc>
                  <a:txBody>
                    <a:bodyPr/>
                    <a:lstStyle/>
                    <a:p>
                      <a:pPr marL="0" marR="0">
                        <a:lnSpc>
                          <a:spcPct val="107000"/>
                        </a:lnSpc>
                        <a:spcBef>
                          <a:spcPts val="0"/>
                        </a:spcBef>
                        <a:spcAft>
                          <a:spcPts val="0"/>
                        </a:spcAft>
                      </a:pPr>
                      <a:r>
                        <a:rPr lang="en-US" sz="700">
                          <a:effectLst/>
                        </a:rPr>
                        <a:t>device.screen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tc>
                  <a:txBody>
                    <a:bodyPr/>
                    <a:lstStyle/>
                    <a:p>
                      <a:pPr marL="0" marR="0">
                        <a:lnSpc>
                          <a:spcPct val="107000"/>
                        </a:lnSpc>
                        <a:spcBef>
                          <a:spcPts val="0"/>
                        </a:spcBef>
                        <a:spcAft>
                          <a:spcPts val="0"/>
                        </a:spcAft>
                      </a:pPr>
                      <a:r>
                        <a:rPr lang="en-US" sz="700" dirty="0">
                          <a:effectLst/>
                        </a:rPr>
                        <a:t>768X1364</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extLst>
                  <a:ext uri="{0D108BD9-81ED-4DB2-BD59-A6C34878D82A}">
                    <a16:rowId xmlns:a16="http://schemas.microsoft.com/office/drawing/2014/main" val="10016"/>
                  </a:ext>
                </a:extLst>
              </a:tr>
              <a:tr h="165675">
                <a:tc>
                  <a:txBody>
                    <a:bodyPr/>
                    <a:lstStyle/>
                    <a:p>
                      <a:pPr marL="0" marR="0">
                        <a:lnSpc>
                          <a:spcPct val="107000"/>
                        </a:lnSpc>
                        <a:spcBef>
                          <a:spcPts val="0"/>
                        </a:spcBef>
                        <a:spcAft>
                          <a:spcPts val="0"/>
                        </a:spcAft>
                      </a:pPr>
                      <a:r>
                        <a:rPr lang="en-US" sz="700">
                          <a:effectLst/>
                        </a:rPr>
                        <a:t>device.type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tc>
                  <a:txBody>
                    <a:bodyPr/>
                    <a:lstStyle/>
                    <a:p>
                      <a:pPr marL="0" marR="0">
                        <a:lnSpc>
                          <a:spcPct val="107000"/>
                        </a:lnSpc>
                        <a:spcBef>
                          <a:spcPts val="0"/>
                        </a:spcBef>
                        <a:spcAft>
                          <a:spcPts val="0"/>
                        </a:spcAft>
                      </a:pPr>
                      <a:r>
                        <a:rPr lang="en-US" sz="700" dirty="0">
                          <a:effectLst/>
                        </a:rPr>
                        <a:t>WINDOWS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extLst>
                  <a:ext uri="{0D108BD9-81ED-4DB2-BD59-A6C34878D82A}">
                    <a16:rowId xmlns:a16="http://schemas.microsoft.com/office/drawing/2014/main" val="10017"/>
                  </a:ext>
                </a:extLst>
              </a:tr>
              <a:tr h="165675">
                <a:tc>
                  <a:txBody>
                    <a:bodyPr/>
                    <a:lstStyle/>
                    <a:p>
                      <a:pPr marL="0" marR="0">
                        <a:lnSpc>
                          <a:spcPct val="107000"/>
                        </a:lnSpc>
                        <a:spcBef>
                          <a:spcPts val="0"/>
                        </a:spcBef>
                        <a:spcAft>
                          <a:spcPts val="0"/>
                        </a:spcAft>
                      </a:pPr>
                      <a:r>
                        <a:rPr lang="en-US" sz="700">
                          <a:effectLst/>
                        </a:rPr>
                        <a:t>device.tz</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tc>
                  <a:txBody>
                    <a:bodyPr/>
                    <a:lstStyle/>
                    <a:p>
                      <a:pPr marL="0" marR="0">
                        <a:lnSpc>
                          <a:spcPct val="107000"/>
                        </a:lnSpc>
                        <a:spcBef>
                          <a:spcPts val="0"/>
                        </a:spcBef>
                        <a:spcAft>
                          <a:spcPts val="0"/>
                        </a:spcAft>
                      </a:pPr>
                      <a:r>
                        <a:rPr lang="en-US" sz="700" dirty="0">
                          <a:effectLst/>
                        </a:rPr>
                        <a:t>300</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extLst>
                  <a:ext uri="{0D108BD9-81ED-4DB2-BD59-A6C34878D82A}">
                    <a16:rowId xmlns:a16="http://schemas.microsoft.com/office/drawing/2014/main" val="10018"/>
                  </a:ext>
                </a:extLst>
              </a:tr>
              <a:tr h="165675">
                <a:tc>
                  <a:txBody>
                    <a:bodyPr/>
                    <a:lstStyle/>
                    <a:p>
                      <a:pPr marL="0" marR="0">
                        <a:lnSpc>
                          <a:spcPct val="107000"/>
                        </a:lnSpc>
                        <a:spcBef>
                          <a:spcPts val="0"/>
                        </a:spcBef>
                        <a:spcAft>
                          <a:spcPts val="0"/>
                        </a:spcAft>
                      </a:pPr>
                      <a:r>
                        <a:rPr lang="en-US" sz="700">
                          <a:effectLst/>
                        </a:rPr>
                        <a:t>ipaddress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tc>
                  <a:txBody>
                    <a:bodyPr/>
                    <a:lstStyle/>
                    <a:p>
                      <a:pPr marL="0" marR="0">
                        <a:lnSpc>
                          <a:spcPct val="107000"/>
                        </a:lnSpc>
                        <a:spcBef>
                          <a:spcPts val="0"/>
                        </a:spcBef>
                        <a:spcAft>
                          <a:spcPts val="0"/>
                        </a:spcAft>
                      </a:pPr>
                      <a:r>
                        <a:rPr lang="en-US" sz="700" dirty="0">
                          <a:effectLst/>
                        </a:rPr>
                        <a:t>199114223019</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extLst>
                  <a:ext uri="{0D108BD9-81ED-4DB2-BD59-A6C34878D82A}">
                    <a16:rowId xmlns:a16="http://schemas.microsoft.com/office/drawing/2014/main" val="10019"/>
                  </a:ext>
                </a:extLst>
              </a:tr>
              <a:tr h="165675">
                <a:tc>
                  <a:txBody>
                    <a:bodyPr/>
                    <a:lstStyle/>
                    <a:p>
                      <a:pPr marL="0" marR="0">
                        <a:lnSpc>
                          <a:spcPct val="107000"/>
                        </a:lnSpc>
                        <a:spcBef>
                          <a:spcPts val="0"/>
                        </a:spcBef>
                        <a:spcAft>
                          <a:spcPts val="0"/>
                        </a:spcAft>
                      </a:pPr>
                      <a:r>
                        <a:rPr lang="en-US" sz="700">
                          <a:effectLst/>
                        </a:rPr>
                        <a:t>ipaddress.isp</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tc>
                  <a:txBody>
                    <a:bodyPr/>
                    <a:lstStyle/>
                    <a:p>
                      <a:pPr marL="0" marR="0">
                        <a:lnSpc>
                          <a:spcPct val="107000"/>
                        </a:lnSpc>
                        <a:spcBef>
                          <a:spcPts val="0"/>
                        </a:spcBef>
                        <a:spcAft>
                          <a:spcPts val="0"/>
                        </a:spcAft>
                      </a:pPr>
                      <a:r>
                        <a:rPr lang="en-US" sz="700" dirty="0">
                          <a:effectLst/>
                        </a:rPr>
                        <a:t>MADEIT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extLst>
                  <a:ext uri="{0D108BD9-81ED-4DB2-BD59-A6C34878D82A}">
                    <a16:rowId xmlns:a16="http://schemas.microsoft.com/office/drawing/2014/main" val="10020"/>
                  </a:ext>
                </a:extLst>
              </a:tr>
              <a:tr h="165675">
                <a:tc>
                  <a:txBody>
                    <a:bodyPr/>
                    <a:lstStyle/>
                    <a:p>
                      <a:pPr marL="0" marR="0">
                        <a:lnSpc>
                          <a:spcPct val="107000"/>
                        </a:lnSpc>
                        <a:spcBef>
                          <a:spcPts val="0"/>
                        </a:spcBef>
                        <a:spcAft>
                          <a:spcPts val="0"/>
                        </a:spcAft>
                      </a:pPr>
                      <a:r>
                        <a:rPr lang="en-US" sz="700">
                          <a:effectLst/>
                        </a:rPr>
                        <a:t>ipaddress.proxy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tc>
                  <a:txBody>
                    <a:bodyPr/>
                    <a:lstStyle/>
                    <a:p>
                      <a:pPr marL="0" marR="0">
                        <a:lnSpc>
                          <a:spcPct val="107000"/>
                        </a:lnSpc>
                        <a:spcBef>
                          <a:spcPts val="0"/>
                        </a:spcBef>
                        <a:spcAft>
                          <a:spcPts val="0"/>
                        </a:spcAft>
                      </a:pPr>
                      <a:r>
                        <a:rPr lang="en-US" sz="700" dirty="0">
                          <a:effectLst/>
                        </a:rPr>
                        <a:t>PROXY</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extLst>
                  <a:ext uri="{0D108BD9-81ED-4DB2-BD59-A6C34878D82A}">
                    <a16:rowId xmlns:a16="http://schemas.microsoft.com/office/drawing/2014/main" val="10021"/>
                  </a:ext>
                </a:extLst>
              </a:tr>
              <a:tr h="165675">
                <a:tc>
                  <a:txBody>
                    <a:bodyPr/>
                    <a:lstStyle/>
                    <a:p>
                      <a:pPr marL="0" marR="0">
                        <a:lnSpc>
                          <a:spcPct val="107000"/>
                        </a:lnSpc>
                        <a:spcBef>
                          <a:spcPts val="0"/>
                        </a:spcBef>
                        <a:spcAft>
                          <a:spcPts val="0"/>
                        </a:spcAft>
                      </a:pPr>
                      <a:r>
                        <a:rPr lang="en-US" sz="700">
                          <a:effectLst/>
                        </a:rPr>
                        <a:t>ipaddress.org</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tc>
                  <a:txBody>
                    <a:bodyPr/>
                    <a:lstStyle/>
                    <a:p>
                      <a:pPr marL="0" marR="0">
                        <a:lnSpc>
                          <a:spcPct val="107000"/>
                        </a:lnSpc>
                        <a:spcBef>
                          <a:spcPts val="0"/>
                        </a:spcBef>
                        <a:spcAft>
                          <a:spcPts val="0"/>
                        </a:spcAft>
                      </a:pPr>
                      <a:r>
                        <a:rPr lang="en-US" sz="700" dirty="0">
                          <a:effectLst/>
                        </a:rPr>
                        <a:t>MADEIT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extLst>
                  <a:ext uri="{0D108BD9-81ED-4DB2-BD59-A6C34878D82A}">
                    <a16:rowId xmlns:a16="http://schemas.microsoft.com/office/drawing/2014/main" val="10022"/>
                  </a:ext>
                </a:extLst>
              </a:tr>
              <a:tr h="165675">
                <a:tc>
                  <a:txBody>
                    <a:bodyPr/>
                    <a:lstStyle/>
                    <a:p>
                      <a:pPr marL="0" marR="0">
                        <a:lnSpc>
                          <a:spcPct val="107000"/>
                        </a:lnSpc>
                        <a:spcBef>
                          <a:spcPts val="0"/>
                        </a:spcBef>
                        <a:spcAft>
                          <a:spcPts val="0"/>
                        </a:spcAft>
                      </a:pPr>
                      <a:r>
                        <a:rPr lang="en-US" sz="700">
                          <a:effectLst/>
                        </a:rPr>
                        <a:t>realipaddress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tc>
                  <a:txBody>
                    <a:bodyPr/>
                    <a:lstStyle/>
                    <a:p>
                      <a:pPr marL="0" marR="0">
                        <a:lnSpc>
                          <a:spcPct val="107000"/>
                        </a:lnSpc>
                        <a:spcBef>
                          <a:spcPts val="0"/>
                        </a:spcBef>
                        <a:spcAft>
                          <a:spcPts val="0"/>
                        </a:spcAft>
                      </a:pPr>
                      <a:r>
                        <a:rPr lang="en-US" sz="700" dirty="0">
                          <a:effectLst/>
                        </a:rPr>
                        <a:t>199114223019</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extLst>
                  <a:ext uri="{0D108BD9-81ED-4DB2-BD59-A6C34878D82A}">
                    <a16:rowId xmlns:a16="http://schemas.microsoft.com/office/drawing/2014/main" val="10023"/>
                  </a:ext>
                </a:extLst>
              </a:tr>
              <a:tr h="165675">
                <a:tc>
                  <a:txBody>
                    <a:bodyPr/>
                    <a:lstStyle/>
                    <a:p>
                      <a:pPr marL="0" marR="0">
                        <a:lnSpc>
                          <a:spcPct val="107000"/>
                        </a:lnSpc>
                        <a:spcBef>
                          <a:spcPts val="0"/>
                        </a:spcBef>
                        <a:spcAft>
                          <a:spcPts val="0"/>
                        </a:spcAft>
                      </a:pPr>
                      <a:r>
                        <a:rPr lang="en-US" sz="700">
                          <a:effectLst/>
                        </a:rPr>
                        <a:t>realipaddress.isp</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tc>
                  <a:txBody>
                    <a:bodyPr/>
                    <a:lstStyle/>
                    <a:p>
                      <a:pPr marL="0" marR="0">
                        <a:lnSpc>
                          <a:spcPct val="107000"/>
                        </a:lnSpc>
                        <a:spcBef>
                          <a:spcPts val="0"/>
                        </a:spcBef>
                        <a:spcAft>
                          <a:spcPts val="0"/>
                        </a:spcAft>
                      </a:pPr>
                      <a:r>
                        <a:rPr lang="en-US" sz="700" dirty="0">
                          <a:effectLst/>
                        </a:rPr>
                        <a:t>MADEIT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extLst>
                  <a:ext uri="{0D108BD9-81ED-4DB2-BD59-A6C34878D82A}">
                    <a16:rowId xmlns:a16="http://schemas.microsoft.com/office/drawing/2014/main" val="10024"/>
                  </a:ext>
                </a:extLst>
              </a:tr>
              <a:tr h="165675">
                <a:tc>
                  <a:txBody>
                    <a:bodyPr/>
                    <a:lstStyle/>
                    <a:p>
                      <a:pPr marL="0" marR="0">
                        <a:lnSpc>
                          <a:spcPct val="107000"/>
                        </a:lnSpc>
                        <a:spcBef>
                          <a:spcPts val="0"/>
                        </a:spcBef>
                        <a:spcAft>
                          <a:spcPts val="0"/>
                        </a:spcAft>
                      </a:pPr>
                      <a:r>
                        <a:rPr lang="en-US" sz="700">
                          <a:effectLst/>
                        </a:rPr>
                        <a:t>realipaddress.org</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tc>
                  <a:txBody>
                    <a:bodyPr/>
                    <a:lstStyle/>
                    <a:p>
                      <a:pPr marL="0" marR="0">
                        <a:lnSpc>
                          <a:spcPct val="107000"/>
                        </a:lnSpc>
                        <a:spcBef>
                          <a:spcPts val="0"/>
                        </a:spcBef>
                        <a:spcAft>
                          <a:spcPts val="0"/>
                        </a:spcAft>
                      </a:pPr>
                      <a:r>
                        <a:rPr lang="en-US" sz="700" dirty="0">
                          <a:effectLst/>
                        </a:rPr>
                        <a:t>MADEIT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extLst>
                  <a:ext uri="{0D108BD9-81ED-4DB2-BD59-A6C34878D82A}">
                    <a16:rowId xmlns:a16="http://schemas.microsoft.com/office/drawing/2014/main" val="10025"/>
                  </a:ext>
                </a:extLst>
              </a:tr>
              <a:tr h="165675">
                <a:tc>
                  <a:txBody>
                    <a:bodyPr/>
                    <a:lstStyle/>
                    <a:p>
                      <a:pPr marL="0" marR="0">
                        <a:lnSpc>
                          <a:spcPct val="107000"/>
                        </a:lnSpc>
                        <a:spcBef>
                          <a:spcPts val="0"/>
                        </a:spcBef>
                        <a:spcAft>
                          <a:spcPts val="0"/>
                        </a:spcAft>
                      </a:pPr>
                      <a:r>
                        <a:rPr lang="en-US" sz="700">
                          <a:effectLst/>
                        </a:rPr>
                        <a:t>realipaddress.source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tc>
                  <a:txBody>
                    <a:bodyPr/>
                    <a:lstStyle/>
                    <a:p>
                      <a:pPr marL="0" marR="0">
                        <a:lnSpc>
                          <a:spcPct val="107000"/>
                        </a:lnSpc>
                        <a:spcBef>
                          <a:spcPts val="0"/>
                        </a:spcBef>
                        <a:spcAft>
                          <a:spcPts val="0"/>
                        </a:spcAft>
                      </a:pPr>
                      <a:r>
                        <a:rPr lang="en-US" sz="700" dirty="0">
                          <a:effectLst/>
                        </a:rPr>
                        <a:t>subscriber</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extLst>
                  <a:ext uri="{0D108BD9-81ED-4DB2-BD59-A6C34878D82A}">
                    <a16:rowId xmlns:a16="http://schemas.microsoft.com/office/drawing/2014/main" val="10026"/>
                  </a:ext>
                </a:extLst>
              </a:tr>
              <a:tr h="289933">
                <a:tc>
                  <a:txBody>
                    <a:bodyPr/>
                    <a:lstStyle/>
                    <a:p>
                      <a:pPr marL="0" marR="0">
                        <a:lnSpc>
                          <a:spcPct val="107000"/>
                        </a:lnSpc>
                        <a:spcBef>
                          <a:spcPts val="0"/>
                        </a:spcBef>
                        <a:spcAft>
                          <a:spcPts val="0"/>
                        </a:spcAft>
                      </a:pPr>
                      <a:r>
                        <a:rPr lang="en-US" sz="700">
                          <a:effectLst/>
                        </a:rPr>
                        <a:t>realipaddress.proxy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tc>
                  <a:txBody>
                    <a:bodyPr/>
                    <a:lstStyle/>
                    <a:p>
                      <a:pPr marL="0" marR="0">
                        <a:lnSpc>
                          <a:spcPct val="107000"/>
                        </a:lnSpc>
                        <a:spcBef>
                          <a:spcPts val="0"/>
                        </a:spcBef>
                        <a:spcAft>
                          <a:spcPts val="0"/>
                        </a:spcAft>
                      </a:pPr>
                      <a:r>
                        <a:rPr lang="en-US" sz="700" dirty="0">
                          <a:effectLst/>
                        </a:rPr>
                        <a:t>PROXY</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928" marR="30464" marT="30464" marB="30464" anchor="ctr"/>
                </a:tc>
                <a:extLst>
                  <a:ext uri="{0D108BD9-81ED-4DB2-BD59-A6C34878D82A}">
                    <a16:rowId xmlns:a16="http://schemas.microsoft.com/office/drawing/2014/main" val="10027"/>
                  </a:ext>
                </a:extLst>
              </a:tr>
            </a:tbl>
          </a:graphicData>
        </a:graphic>
      </p:graphicFrame>
    </p:spTree>
    <p:extLst>
      <p:ext uri="{BB962C8B-B14F-4D97-AF65-F5344CB8AC3E}">
        <p14:creationId xmlns:p14="http://schemas.microsoft.com/office/powerpoint/2010/main" val="1879689195"/>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74000" cy="990600"/>
          </a:xfrm>
        </p:spPr>
        <p:txBody>
          <a:bodyPr/>
          <a:lstStyle/>
          <a:p>
            <a:r>
              <a:rPr lang="en-US" sz="2800" dirty="0" err="1"/>
              <a:t>Iovation</a:t>
            </a:r>
            <a:r>
              <a:rPr lang="en-US" sz="2800" dirty="0"/>
              <a:t> </a:t>
            </a:r>
            <a:br>
              <a:rPr lang="en-US" sz="2800" dirty="0"/>
            </a:br>
            <a:r>
              <a:rPr lang="en-US" sz="1800" dirty="0"/>
              <a:t>Dashboard</a:t>
            </a:r>
          </a:p>
        </p:txBody>
      </p:sp>
      <p:pic>
        <p:nvPicPr>
          <p:cNvPr id="5" name="Picture 4"/>
          <p:cNvPicPr>
            <a:picLocks noChangeAspect="1"/>
          </p:cNvPicPr>
          <p:nvPr/>
        </p:nvPicPr>
        <p:blipFill>
          <a:blip r:embed="rId2"/>
          <a:stretch>
            <a:fillRect/>
          </a:stretch>
        </p:blipFill>
        <p:spPr>
          <a:xfrm>
            <a:off x="265176" y="1219200"/>
            <a:ext cx="8663564" cy="4392154"/>
          </a:xfrm>
          <a:prstGeom prst="rect">
            <a:avLst/>
          </a:prstGeom>
        </p:spPr>
      </p:pic>
    </p:spTree>
    <p:extLst>
      <p:ext uri="{BB962C8B-B14F-4D97-AF65-F5344CB8AC3E}">
        <p14:creationId xmlns:p14="http://schemas.microsoft.com/office/powerpoint/2010/main" val="135130909"/>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8686800" cy="990600"/>
          </a:xfrm>
        </p:spPr>
        <p:txBody>
          <a:bodyPr anchor="ctr">
            <a:normAutofit/>
          </a:bodyPr>
          <a:lstStyle/>
          <a:p>
            <a:r>
              <a:rPr lang="en-US" sz="2800" dirty="0"/>
              <a:t>Key Lines (</a:t>
            </a:r>
            <a:r>
              <a:rPr lang="en-US" sz="2700" dirty="0"/>
              <a:t>Cambridge Intelligence Limited</a:t>
            </a:r>
            <a:r>
              <a:rPr lang="en-US" sz="2800" dirty="0"/>
              <a:t>)</a:t>
            </a:r>
          </a:p>
        </p:txBody>
      </p:sp>
      <p:graphicFrame>
        <p:nvGraphicFramePr>
          <p:cNvPr id="2" name="Table 1">
            <a:extLst>
              <a:ext uri="{FF2B5EF4-FFF2-40B4-BE49-F238E27FC236}">
                <a16:creationId xmlns:a16="http://schemas.microsoft.com/office/drawing/2014/main" id="{CEEF3F2A-6BB4-4FE9-9B02-49BB311F6915}"/>
              </a:ext>
            </a:extLst>
          </p:cNvPr>
          <p:cNvGraphicFramePr>
            <a:graphicFrameLocks noGrp="1"/>
          </p:cNvGraphicFramePr>
          <p:nvPr>
            <p:extLst>
              <p:ext uri="{D42A27DB-BD31-4B8C-83A1-F6EECF244321}">
                <p14:modId xmlns:p14="http://schemas.microsoft.com/office/powerpoint/2010/main" val="3672940476"/>
              </p:ext>
            </p:extLst>
          </p:nvPr>
        </p:nvGraphicFramePr>
        <p:xfrm>
          <a:off x="381000" y="1295401"/>
          <a:ext cx="8382000" cy="2666998"/>
        </p:xfrm>
        <a:graphic>
          <a:graphicData uri="http://schemas.openxmlformats.org/drawingml/2006/table">
            <a:tbl>
              <a:tblPr firstRow="1" bandRow="1">
                <a:tableStyleId>{0505E3EF-67EA-436B-97B2-0124C06EBD24}</a:tableStyleId>
              </a:tblPr>
              <a:tblGrid>
                <a:gridCol w="2514600">
                  <a:extLst>
                    <a:ext uri="{9D8B030D-6E8A-4147-A177-3AD203B41FA5}">
                      <a16:colId xmlns:a16="http://schemas.microsoft.com/office/drawing/2014/main" val="2778312011"/>
                    </a:ext>
                  </a:extLst>
                </a:gridCol>
                <a:gridCol w="5867400">
                  <a:extLst>
                    <a:ext uri="{9D8B030D-6E8A-4147-A177-3AD203B41FA5}">
                      <a16:colId xmlns:a16="http://schemas.microsoft.com/office/drawing/2014/main" val="3035511525"/>
                    </a:ext>
                  </a:extLst>
                </a:gridCol>
              </a:tblGrid>
              <a:tr h="748811">
                <a:tc>
                  <a:txBody>
                    <a:bodyPr/>
                    <a:lstStyle/>
                    <a:p>
                      <a:r>
                        <a:rPr lang="en-US" sz="1600" b="1" i="1" dirty="0"/>
                        <a:t>Vendor Description</a:t>
                      </a:r>
                    </a:p>
                  </a:txBody>
                  <a:tcPr/>
                </a:tc>
                <a:tc>
                  <a:txBody>
                    <a:bodyPr/>
                    <a:lstStyle/>
                    <a:p>
                      <a:r>
                        <a:rPr lang="en-US" sz="1400" b="0" dirty="0"/>
                        <a:t>Interactive visualization that turns data into insight. Used to build powerful customer network visualization applications. </a:t>
                      </a:r>
                    </a:p>
                  </a:txBody>
                  <a:tcPr/>
                </a:tc>
                <a:extLst>
                  <a:ext uri="{0D108BD9-81ED-4DB2-BD59-A6C34878D82A}">
                    <a16:rowId xmlns:a16="http://schemas.microsoft.com/office/drawing/2014/main" val="2923825978"/>
                  </a:ext>
                </a:extLst>
              </a:tr>
              <a:tr h="748811">
                <a:tc>
                  <a:txBody>
                    <a:bodyPr/>
                    <a:lstStyle/>
                    <a:p>
                      <a:r>
                        <a:rPr lang="en-US" sz="1600" b="1" i="1" dirty="0"/>
                        <a:t>Services we use</a:t>
                      </a:r>
                    </a:p>
                  </a:txBody>
                  <a:tcPr/>
                </a:tc>
                <a:tc>
                  <a:txBody>
                    <a:bodyPr/>
                    <a:lstStyle/>
                    <a:p>
                      <a:r>
                        <a:rPr lang="en-US" sz="1400" dirty="0" err="1"/>
                        <a:t>KeyLines</a:t>
                      </a:r>
                      <a:r>
                        <a:rPr lang="en-US" sz="1400" dirty="0"/>
                        <a:t> Toolkit</a:t>
                      </a:r>
                    </a:p>
                  </a:txBody>
                  <a:tcPr/>
                </a:tc>
                <a:extLst>
                  <a:ext uri="{0D108BD9-81ED-4DB2-BD59-A6C34878D82A}">
                    <a16:rowId xmlns:a16="http://schemas.microsoft.com/office/drawing/2014/main" val="1824194552"/>
                  </a:ext>
                </a:extLst>
              </a:tr>
              <a:tr h="1169376">
                <a:tc>
                  <a:txBody>
                    <a:bodyPr/>
                    <a:lstStyle/>
                    <a:p>
                      <a:r>
                        <a:rPr lang="en-US" sz="1600" b="1" i="1" dirty="0"/>
                        <a:t>How these services are used (in rules or models, </a:t>
                      </a:r>
                      <a:r>
                        <a:rPr lang="en-US" sz="1600" b="1" i="1" dirty="0" err="1"/>
                        <a:t>etc</a:t>
                      </a:r>
                      <a:r>
                        <a:rPr lang="en-US" sz="1600" b="1" i="1" dirty="0"/>
                        <a:t>)</a:t>
                      </a:r>
                    </a:p>
                  </a:txBody>
                  <a:tcPr/>
                </a:tc>
                <a:tc>
                  <a:txBody>
                    <a:bodyPr/>
                    <a:lstStyle/>
                    <a:p>
                      <a:r>
                        <a:rPr lang="en-US" sz="1400" dirty="0" err="1"/>
                        <a:t>KeyLines</a:t>
                      </a:r>
                      <a:r>
                        <a:rPr lang="en-US" sz="1400" dirty="0"/>
                        <a:t> is used with Neo4j graph display feature in DRT and used also used by MRT, Fraud Investigations, and Collections teams to name a few</a:t>
                      </a:r>
                    </a:p>
                  </a:txBody>
                  <a:tcPr/>
                </a:tc>
                <a:extLst>
                  <a:ext uri="{0D108BD9-81ED-4DB2-BD59-A6C34878D82A}">
                    <a16:rowId xmlns:a16="http://schemas.microsoft.com/office/drawing/2014/main" val="3074838484"/>
                  </a:ext>
                </a:extLst>
              </a:tr>
            </a:tbl>
          </a:graphicData>
        </a:graphic>
      </p:graphicFrame>
      <p:pic>
        <p:nvPicPr>
          <p:cNvPr id="4" name="Picture 3">
            <a:extLst>
              <a:ext uri="{FF2B5EF4-FFF2-40B4-BE49-F238E27FC236}">
                <a16:creationId xmlns:a16="http://schemas.microsoft.com/office/drawing/2014/main" id="{C2825989-C901-499D-91AC-7F8C312A3CFB}"/>
              </a:ext>
            </a:extLst>
          </p:cNvPr>
          <p:cNvPicPr>
            <a:picLocks noChangeAspect="1"/>
          </p:cNvPicPr>
          <p:nvPr/>
        </p:nvPicPr>
        <p:blipFill>
          <a:blip r:embed="rId2"/>
          <a:stretch>
            <a:fillRect/>
          </a:stretch>
        </p:blipFill>
        <p:spPr>
          <a:xfrm>
            <a:off x="1882458" y="4114800"/>
            <a:ext cx="4921883" cy="2057400"/>
          </a:xfrm>
          <a:prstGeom prst="rect">
            <a:avLst/>
          </a:prstGeom>
        </p:spPr>
      </p:pic>
    </p:spTree>
    <p:extLst>
      <p:ext uri="{BB962C8B-B14F-4D97-AF65-F5344CB8AC3E}">
        <p14:creationId xmlns:p14="http://schemas.microsoft.com/office/powerpoint/2010/main" val="2038522683"/>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 y="228600"/>
            <a:ext cx="2405670" cy="523220"/>
          </a:xfrm>
          <a:prstGeom prst="rect">
            <a:avLst/>
          </a:prstGeom>
          <a:noFill/>
        </p:spPr>
        <p:txBody>
          <a:bodyPr wrap="square" rtlCol="0">
            <a:spAutoFit/>
          </a:bodyPr>
          <a:lstStyle/>
          <a:p>
            <a:r>
              <a:rPr lang="en-US" sz="2800" b="1" dirty="0">
                <a:ln w="1905"/>
                <a:solidFill>
                  <a:srgbClr val="000000"/>
                </a:solidFill>
                <a:effectLst>
                  <a:innerShdw blurRad="69850" dist="43180" dir="5400000">
                    <a:srgbClr val="000000">
                      <a:alpha val="65000"/>
                    </a:srgbClr>
                  </a:innerShdw>
                </a:effectLst>
              </a:rPr>
              <a:t>Lexis Nexis</a:t>
            </a:r>
          </a:p>
        </p:txBody>
      </p:sp>
      <p:graphicFrame>
        <p:nvGraphicFramePr>
          <p:cNvPr id="6" name="Table 5"/>
          <p:cNvGraphicFramePr>
            <a:graphicFrameLocks noGrp="1"/>
          </p:cNvGraphicFramePr>
          <p:nvPr/>
        </p:nvGraphicFramePr>
        <p:xfrm>
          <a:off x="241295" y="1447800"/>
          <a:ext cx="8656072" cy="4894756"/>
        </p:xfrm>
        <a:graphic>
          <a:graphicData uri="http://schemas.openxmlformats.org/drawingml/2006/table">
            <a:tbl>
              <a:tblPr firstRow="1" bandRow="1">
                <a:tableStyleId>{073A0DAA-6AF3-43AB-8588-CEC1D06C72B9}</a:tableStyleId>
              </a:tblPr>
              <a:tblGrid>
                <a:gridCol w="2426936">
                  <a:extLst>
                    <a:ext uri="{9D8B030D-6E8A-4147-A177-3AD203B41FA5}">
                      <a16:colId xmlns:a16="http://schemas.microsoft.com/office/drawing/2014/main" val="20000"/>
                    </a:ext>
                  </a:extLst>
                </a:gridCol>
                <a:gridCol w="6229136">
                  <a:extLst>
                    <a:ext uri="{9D8B030D-6E8A-4147-A177-3AD203B41FA5}">
                      <a16:colId xmlns:a16="http://schemas.microsoft.com/office/drawing/2014/main" val="20001"/>
                    </a:ext>
                  </a:extLst>
                </a:gridCol>
              </a:tblGrid>
              <a:tr h="368476">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000"/>
                  </a:ext>
                </a:extLst>
              </a:tr>
              <a:tr h="1423426">
                <a:tc>
                  <a:txBody>
                    <a:bodyPr/>
                    <a:lstStyle/>
                    <a:p>
                      <a:r>
                        <a:rPr lang="en-US" sz="1400" i="1" kern="1200" dirty="0">
                          <a:solidFill>
                            <a:schemeClr val="dk1"/>
                          </a:solidFill>
                          <a:effectLst/>
                          <a:latin typeface="+mn-lt"/>
                          <a:ea typeface="+mn-ea"/>
                          <a:cs typeface="+mn-cs"/>
                        </a:rPr>
                        <a:t>Vendor</a:t>
                      </a:r>
                      <a:r>
                        <a:rPr lang="en-US" sz="1400" i="1" kern="1200" baseline="0" dirty="0">
                          <a:solidFill>
                            <a:schemeClr val="dk1"/>
                          </a:solidFill>
                          <a:effectLst/>
                          <a:latin typeface="+mn-lt"/>
                          <a:ea typeface="+mn-ea"/>
                          <a:cs typeface="+mn-cs"/>
                        </a:rPr>
                        <a:t> Description</a:t>
                      </a:r>
                      <a:endParaRPr lang="en-US" sz="1200" b="1" i="1" dirty="0"/>
                    </a:p>
                  </a:txBody>
                  <a:tcPr/>
                </a:tc>
                <a:tc>
                  <a:txBody>
                    <a:bodyPr/>
                    <a:lstStyle/>
                    <a:p>
                      <a:pPr lvl="0"/>
                      <a:r>
                        <a:rPr lang="en-US" sz="1100" dirty="0"/>
                        <a:t>Lexis Nexis offers a fast, convenient and effective solution to verify the identity of individuals and businesses and to assist with USA PATRIOT Act compliance.</a:t>
                      </a:r>
                    </a:p>
                    <a:p>
                      <a:pPr lvl="0"/>
                      <a:r>
                        <a:rPr lang="en-US" sz="1100" dirty="0"/>
                        <a:t>This powerful tool simultaneously searches multiple independent databases — containing 4 billion consumer and 300 million business records — for information that can verify and validate a person's identity. Lexis</a:t>
                      </a:r>
                      <a:r>
                        <a:rPr lang="en-US" sz="1100" baseline="0" dirty="0"/>
                        <a:t> Nexis </a:t>
                      </a:r>
                      <a:r>
                        <a:rPr lang="en-US" sz="1100" baseline="0" dirty="0" err="1"/>
                        <a:t>InstantID</a:t>
                      </a:r>
                      <a:r>
                        <a:rPr lang="en-US" sz="1100" dirty="0"/>
                        <a:t> is the only identity verification solution endorsed by the American Bankers Association. Access to Lexis</a:t>
                      </a:r>
                      <a:r>
                        <a:rPr lang="en-US" sz="1100" baseline="0" dirty="0"/>
                        <a:t> Nexis </a:t>
                      </a:r>
                      <a:r>
                        <a:rPr lang="en-US" sz="1100" dirty="0"/>
                        <a:t>is provided by a system-to-system interface, commonly known as “Web Services.” These services can be accessed using the industry-standard Simple Object Access Protocol (SOAP).</a:t>
                      </a:r>
                    </a:p>
                  </a:txBody>
                  <a:tcPr/>
                </a:tc>
                <a:extLst>
                  <a:ext uri="{0D108BD9-81ED-4DB2-BD59-A6C34878D82A}">
                    <a16:rowId xmlns:a16="http://schemas.microsoft.com/office/drawing/2014/main" val="10001"/>
                  </a:ext>
                </a:extLst>
              </a:tr>
              <a:tr h="923713">
                <a:tc>
                  <a:txBody>
                    <a:bodyPr/>
                    <a:lstStyle/>
                    <a:p>
                      <a:pPr marL="0" lvl="1" algn="l" defTabSz="914400" rtl="0" eaLnBrk="1" latinLnBrk="0" hangingPunct="1"/>
                      <a:r>
                        <a:rPr lang="en-US" sz="1400" i="1" kern="1200" dirty="0">
                          <a:solidFill>
                            <a:schemeClr val="dk1"/>
                          </a:solidFill>
                          <a:effectLst/>
                          <a:latin typeface="+mn-lt"/>
                          <a:ea typeface="+mn-ea"/>
                          <a:cs typeface="+mn-cs"/>
                        </a:rPr>
                        <a:t>Services we use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a:t>We use Lexis Nexis Flex ID product to validate and verify a consumer’s identity information (name, address, phone, SSN, State ID and date-of-birth) across multiple databases using a powerful proprietary search and comparison process. It also identifies potentially high-risk data elements, such as prison addresses, campground addresses, disconnected phone</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a:t>numbers, Social Security Numbers of deceased persons, </a:t>
                      </a:r>
                      <a:r>
                        <a:rPr lang="en-US" sz="1100" dirty="0" err="1"/>
                        <a:t>etc</a:t>
                      </a:r>
                      <a:endParaRPr lang="en-US" sz="1100" dirty="0"/>
                    </a:p>
                  </a:txBody>
                  <a:tcPr/>
                </a:tc>
                <a:extLst>
                  <a:ext uri="{0D108BD9-81ED-4DB2-BD59-A6C34878D82A}">
                    <a16:rowId xmlns:a16="http://schemas.microsoft.com/office/drawing/2014/main" val="10002"/>
                  </a:ext>
                </a:extLst>
              </a:tr>
              <a:tr h="1325518">
                <a:tc>
                  <a:txBody>
                    <a:bodyPr/>
                    <a:lstStyle/>
                    <a:p>
                      <a:pPr marL="0" lvl="1" algn="l" defTabSz="914400" rtl="0" eaLnBrk="1" latinLnBrk="0" hangingPunct="1"/>
                      <a:r>
                        <a:rPr lang="en-US" sz="1400" i="1" kern="1200" dirty="0">
                          <a:solidFill>
                            <a:schemeClr val="dk1"/>
                          </a:solidFill>
                          <a:effectLst/>
                          <a:latin typeface="+mn-lt"/>
                          <a:ea typeface="+mn-ea"/>
                          <a:cs typeface="+mn-cs"/>
                        </a:rPr>
                        <a:t>How those services are used (in rules or models / etc.)</a:t>
                      </a:r>
                    </a:p>
                  </a:txBody>
                  <a:tcPr/>
                </a:tc>
                <a:tc>
                  <a:txBody>
                    <a:bodyPr/>
                    <a:lstStyle/>
                    <a:p>
                      <a:pPr marL="0" lvl="0" indent="0">
                        <a:buFont typeface="Arial" panose="020B0604020202020204" pitchFamily="34" charset="0"/>
                        <a:buNone/>
                      </a:pPr>
                      <a:r>
                        <a:rPr lang="en-US" sz="1100" dirty="0"/>
                        <a:t>We use Lexis</a:t>
                      </a:r>
                      <a:r>
                        <a:rPr lang="en-US" sz="1100" baseline="0" dirty="0"/>
                        <a:t> Nexis in the following way –</a:t>
                      </a:r>
                    </a:p>
                    <a:p>
                      <a:pPr marL="171450" lvl="0" indent="-171450">
                        <a:buFontTx/>
                        <a:buChar char="-"/>
                      </a:pPr>
                      <a:r>
                        <a:rPr lang="en-US" sz="1100" baseline="0" dirty="0"/>
                        <a:t>Lexis Nexis Flex ID is used for performing Compliance Verification for High Principal Transactions (&gt;$2,999) in US, where we verify the Name, Address, DOB, SSN or State ID of the customer.</a:t>
                      </a:r>
                    </a:p>
                    <a:p>
                      <a:pPr marL="171450" lvl="0" indent="-171450">
                        <a:buFontTx/>
                        <a:buChar char="-"/>
                      </a:pPr>
                      <a:r>
                        <a:rPr lang="en-US" sz="1100" baseline="0" dirty="0"/>
                        <a:t>Lexis Nexis Flex ID is used for Risk based Name, Address, Phone (NAP) verification, used in real time </a:t>
                      </a:r>
                      <a:r>
                        <a:rPr lang="en-US" sz="1100" baseline="0" dirty="0" err="1"/>
                        <a:t>decisioning</a:t>
                      </a:r>
                      <a:r>
                        <a:rPr lang="en-US" sz="1100" baseline="0" dirty="0"/>
                        <a:t>.</a:t>
                      </a:r>
                    </a:p>
                    <a:p>
                      <a:pPr marL="171450" lvl="0" indent="-171450">
                        <a:buFontTx/>
                        <a:buChar char="-"/>
                      </a:pPr>
                      <a:r>
                        <a:rPr lang="en-US" sz="1100" baseline="0" dirty="0"/>
                        <a:t>Lexis Nexis results are used by DRT/Monitoring Analysts to understand the level of customer information verification.</a:t>
                      </a:r>
                    </a:p>
                  </a:txBody>
                  <a:tcPr/>
                </a:tc>
                <a:extLst>
                  <a:ext uri="{0D108BD9-81ED-4DB2-BD59-A6C34878D82A}">
                    <a16:rowId xmlns:a16="http://schemas.microsoft.com/office/drawing/2014/main" val="10003"/>
                  </a:ext>
                </a:extLst>
              </a:tr>
              <a:tr h="676860">
                <a:tc>
                  <a:txBody>
                    <a:bodyPr/>
                    <a:lstStyle/>
                    <a:p>
                      <a:pPr marL="0" lvl="1" algn="l" defTabSz="914400" rtl="0" eaLnBrk="1" latinLnBrk="0" hangingPunct="1"/>
                      <a:r>
                        <a:rPr lang="en-US" sz="1400" i="1" kern="1200" dirty="0">
                          <a:solidFill>
                            <a:schemeClr val="dk1"/>
                          </a:solidFill>
                          <a:effectLst/>
                          <a:latin typeface="+mn-lt"/>
                          <a:ea typeface="+mn-ea"/>
                          <a:cs typeface="+mn-cs"/>
                        </a:rPr>
                        <a:t>Response</a:t>
                      </a:r>
                      <a:r>
                        <a:rPr lang="en-US" sz="1400" i="1" kern="1200" baseline="0" dirty="0">
                          <a:solidFill>
                            <a:schemeClr val="dk1"/>
                          </a:solidFill>
                          <a:effectLst/>
                          <a:latin typeface="+mn-lt"/>
                          <a:ea typeface="+mn-ea"/>
                          <a:cs typeface="+mn-cs"/>
                        </a:rPr>
                        <a:t> Field Details</a:t>
                      </a:r>
                    </a:p>
                    <a:p>
                      <a:pPr marL="0" lvl="1" algn="l" defTabSz="914400" rtl="0" eaLnBrk="1" latinLnBrk="0" hangingPunct="1"/>
                      <a:endParaRPr lang="en-US" sz="1400" i="1" kern="1200" baseline="0" dirty="0">
                        <a:solidFill>
                          <a:schemeClr val="dk1"/>
                        </a:solidFill>
                        <a:effectLst/>
                        <a:latin typeface="+mn-lt"/>
                        <a:ea typeface="+mn-ea"/>
                        <a:cs typeface="+mn-cs"/>
                      </a:endParaRPr>
                    </a:p>
                    <a:p>
                      <a:pPr marL="0" lvl="1" algn="l" defTabSz="914400" rtl="0" eaLnBrk="1" latinLnBrk="0" hangingPunct="1"/>
                      <a:endParaRPr lang="en-US" sz="1400" i="1" kern="1200" dirty="0">
                        <a:solidFill>
                          <a:schemeClr val="dk1"/>
                        </a:solidFill>
                        <a:effectLst/>
                        <a:latin typeface="+mn-lt"/>
                        <a:ea typeface="+mn-ea"/>
                        <a:cs typeface="+mn-cs"/>
                      </a:endParaRPr>
                    </a:p>
                  </a:txBody>
                  <a:tcPr/>
                </a:tc>
                <a:tc>
                  <a:txBody>
                    <a:bodyPr/>
                    <a:lstStyle/>
                    <a:p>
                      <a:pPr marL="171450" lvl="0" indent="-171450">
                        <a:buFontTx/>
                        <a:buChar char="-"/>
                      </a:pPr>
                      <a:endParaRPr lang="en-US" sz="1100" baseline="0" dirty="0"/>
                    </a:p>
                  </a:txBody>
                  <a:tcPr/>
                </a:tc>
                <a:extLst>
                  <a:ext uri="{0D108BD9-81ED-4DB2-BD59-A6C34878D82A}">
                    <a16:rowId xmlns:a16="http://schemas.microsoft.com/office/drawing/2014/main" val="10004"/>
                  </a:ext>
                </a:extLst>
              </a:tr>
            </a:tbl>
          </a:graphicData>
        </a:graphic>
      </p:graphicFrame>
      <p:graphicFrame>
        <p:nvGraphicFramePr>
          <p:cNvPr id="3" name="Object 2"/>
          <p:cNvGraphicFramePr>
            <a:graphicFrameLocks noChangeAspect="1"/>
          </p:cNvGraphicFramePr>
          <p:nvPr/>
        </p:nvGraphicFramePr>
        <p:xfrm>
          <a:off x="3276600" y="5638800"/>
          <a:ext cx="914400" cy="792163"/>
        </p:xfrm>
        <a:graphic>
          <a:graphicData uri="http://schemas.openxmlformats.org/presentationml/2006/ole">
            <mc:AlternateContent xmlns:mc="http://schemas.openxmlformats.org/markup-compatibility/2006">
              <mc:Choice xmlns:v="urn:schemas-microsoft-com:vml" Requires="v">
                <p:oleObj spid="_x0000_s1084" name="Worksheet" showAsIcon="1" r:id="rId3" imgW="914400" imgH="792360" progId="Excel.Sheet.12">
                  <p:embed/>
                </p:oleObj>
              </mc:Choice>
              <mc:Fallback>
                <p:oleObj name="Worksheet" showAsIcon="1" r:id="rId3" imgW="914400" imgH="792360" progId="Excel.Sheet.12">
                  <p:embed/>
                  <p:pic>
                    <p:nvPicPr>
                      <p:cNvPr id="0" name=""/>
                      <p:cNvPicPr/>
                      <p:nvPr/>
                    </p:nvPicPr>
                    <p:blipFill>
                      <a:blip r:embed="rId4"/>
                      <a:stretch>
                        <a:fillRect/>
                      </a:stretch>
                    </p:blipFill>
                    <p:spPr>
                      <a:xfrm>
                        <a:off x="3276600" y="5638800"/>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3599024484"/>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74000" cy="747094"/>
          </a:xfrm>
        </p:spPr>
        <p:txBody>
          <a:bodyPr/>
          <a:lstStyle/>
          <a:p>
            <a:r>
              <a:rPr lang="en-US" sz="2800" dirty="0"/>
              <a:t>Lexis Nexis OOW</a:t>
            </a:r>
          </a:p>
        </p:txBody>
      </p:sp>
      <p:graphicFrame>
        <p:nvGraphicFramePr>
          <p:cNvPr id="5" name="Table 4"/>
          <p:cNvGraphicFramePr>
            <a:graphicFrameLocks noGrp="1"/>
          </p:cNvGraphicFramePr>
          <p:nvPr/>
        </p:nvGraphicFramePr>
        <p:xfrm>
          <a:off x="265722" y="1295400"/>
          <a:ext cx="8655525" cy="1875854"/>
        </p:xfrm>
        <a:graphic>
          <a:graphicData uri="http://schemas.openxmlformats.org/drawingml/2006/table">
            <a:tbl>
              <a:tblPr firstRow="1" bandRow="1">
                <a:tableStyleId>{073A0DAA-6AF3-43AB-8588-CEC1D06C72B9}</a:tableStyleId>
              </a:tblPr>
              <a:tblGrid>
                <a:gridCol w="2426783">
                  <a:extLst>
                    <a:ext uri="{9D8B030D-6E8A-4147-A177-3AD203B41FA5}">
                      <a16:colId xmlns:a16="http://schemas.microsoft.com/office/drawing/2014/main" val="20000"/>
                    </a:ext>
                  </a:extLst>
                </a:gridCol>
                <a:gridCol w="6228742">
                  <a:extLst>
                    <a:ext uri="{9D8B030D-6E8A-4147-A177-3AD203B41FA5}">
                      <a16:colId xmlns:a16="http://schemas.microsoft.com/office/drawing/2014/main" val="20001"/>
                    </a:ext>
                  </a:extLst>
                </a:gridCol>
              </a:tblGrid>
              <a:tr h="373805">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000"/>
                  </a:ext>
                </a:extLst>
              </a:tr>
              <a:tr h="373805">
                <a:tc>
                  <a:txBody>
                    <a:bodyPr/>
                    <a:lstStyle/>
                    <a:p>
                      <a:r>
                        <a:rPr lang="en-US" sz="1400" i="1" kern="1200" dirty="0">
                          <a:solidFill>
                            <a:schemeClr val="dk1"/>
                          </a:solidFill>
                          <a:effectLst/>
                          <a:latin typeface="+mn-lt"/>
                          <a:ea typeface="+mn-ea"/>
                          <a:cs typeface="+mn-cs"/>
                        </a:rPr>
                        <a:t>Vendor</a:t>
                      </a:r>
                      <a:r>
                        <a:rPr lang="en-US" sz="1400" i="1" kern="1200" baseline="0" dirty="0">
                          <a:solidFill>
                            <a:schemeClr val="dk1"/>
                          </a:solidFill>
                          <a:effectLst/>
                          <a:latin typeface="+mn-lt"/>
                          <a:ea typeface="+mn-ea"/>
                          <a:cs typeface="+mn-cs"/>
                        </a:rPr>
                        <a:t> Description</a:t>
                      </a:r>
                      <a:endParaRPr lang="en-US" sz="1200" b="1" i="1" dirty="0"/>
                    </a:p>
                  </a:txBody>
                  <a:tcPr/>
                </a:tc>
                <a:tc>
                  <a:txBody>
                    <a:bodyPr/>
                    <a:lstStyle/>
                    <a:p>
                      <a:pPr lvl="0"/>
                      <a:r>
                        <a:rPr lang="en-US" sz="1100" kern="1200" dirty="0">
                          <a:solidFill>
                            <a:schemeClr val="dk1"/>
                          </a:solidFill>
                          <a:latin typeface="+mn-lt"/>
                          <a:ea typeface="+mn-ea"/>
                          <a:cs typeface="+mn-cs"/>
                        </a:rPr>
                        <a:t>Lexis</a:t>
                      </a:r>
                      <a:r>
                        <a:rPr lang="en-US" sz="1100" kern="1200" baseline="0" dirty="0">
                          <a:solidFill>
                            <a:schemeClr val="dk1"/>
                          </a:solidFill>
                          <a:latin typeface="+mn-lt"/>
                          <a:ea typeface="+mn-ea"/>
                          <a:cs typeface="+mn-cs"/>
                        </a:rPr>
                        <a:t>Nexis it’s a vendor that provides identity checks through APIs and Web checks, amongst other services.</a:t>
                      </a:r>
                    </a:p>
                  </a:txBody>
                  <a:tcPr/>
                </a:tc>
                <a:extLst>
                  <a:ext uri="{0D108BD9-81ED-4DB2-BD59-A6C34878D82A}">
                    <a16:rowId xmlns:a16="http://schemas.microsoft.com/office/drawing/2014/main" val="10001"/>
                  </a:ext>
                </a:extLst>
              </a:tr>
              <a:tr h="768092">
                <a:tc>
                  <a:txBody>
                    <a:bodyPr/>
                    <a:lstStyle/>
                    <a:p>
                      <a:pPr marL="0" lvl="1" algn="l" defTabSz="914400" rtl="0" eaLnBrk="1" latinLnBrk="0" hangingPunct="1"/>
                      <a:r>
                        <a:rPr lang="en-US" sz="1400" i="1" kern="1200" dirty="0">
                          <a:solidFill>
                            <a:schemeClr val="dk1"/>
                          </a:solidFill>
                          <a:effectLst/>
                          <a:latin typeface="+mn-lt"/>
                          <a:ea typeface="+mn-ea"/>
                          <a:cs typeface="+mn-cs"/>
                        </a:rPr>
                        <a:t>Services we use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Within Lexis Nexis</a:t>
                      </a:r>
                      <a:r>
                        <a:rPr lang="en-US" sz="1100" kern="1200" baseline="0" dirty="0">
                          <a:solidFill>
                            <a:schemeClr val="dk1"/>
                          </a:solidFill>
                          <a:latin typeface="+mn-lt"/>
                          <a:ea typeface="+mn-ea"/>
                          <a:cs typeface="+mn-cs"/>
                        </a:rPr>
                        <a:t> products we can find a KBA solution that enables users with questionnaires to interview customers, these questions can be potentially answered by the true owners of the information.</a:t>
                      </a:r>
                      <a:endParaRPr lang="en-US" sz="1100" kern="1200" dirty="0">
                        <a:solidFill>
                          <a:schemeClr val="dk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100" dirty="0"/>
                    </a:p>
                  </a:txBody>
                  <a:tcPr/>
                </a:tc>
                <a:extLst>
                  <a:ext uri="{0D108BD9-81ED-4DB2-BD59-A6C34878D82A}">
                    <a16:rowId xmlns:a16="http://schemas.microsoft.com/office/drawing/2014/main" val="10002"/>
                  </a:ext>
                </a:extLst>
              </a:tr>
              <a:tr h="307237">
                <a:tc>
                  <a:txBody>
                    <a:bodyPr/>
                    <a:lstStyle/>
                    <a:p>
                      <a:pPr marL="0" lvl="1" algn="l" defTabSz="914400" rtl="0" eaLnBrk="1" latinLnBrk="0" hangingPunct="1"/>
                      <a:endParaRPr lang="en-US" sz="1400" i="1" kern="1200" dirty="0">
                        <a:solidFill>
                          <a:schemeClr val="dk1"/>
                        </a:solidFill>
                        <a:effectLst/>
                        <a:latin typeface="+mn-lt"/>
                        <a:ea typeface="+mn-ea"/>
                        <a:cs typeface="+mn-cs"/>
                      </a:endParaRPr>
                    </a:p>
                  </a:txBody>
                  <a:tcPr>
                    <a:lnL w="12700" cmpd="sng">
                      <a:noFill/>
                    </a:lnL>
                  </a:tcPr>
                </a:tc>
                <a:tc>
                  <a:txBody>
                    <a:bodyPr/>
                    <a:lstStyle/>
                    <a:p>
                      <a:pPr marL="0" lvl="0" indent="0">
                        <a:buFont typeface="Arial" panose="020B0604020202020204" pitchFamily="34" charset="0"/>
                        <a:buNone/>
                      </a:pPr>
                      <a:endParaRPr lang="en-US" sz="1100" baseline="0" dirty="0"/>
                    </a:p>
                  </a:txBody>
                  <a:tcPr/>
                </a:tc>
                <a:extLst>
                  <a:ext uri="{0D108BD9-81ED-4DB2-BD59-A6C34878D82A}">
                    <a16:rowId xmlns:a16="http://schemas.microsoft.com/office/drawing/2014/main" val="10003"/>
                  </a:ext>
                </a:extLst>
              </a:tr>
            </a:tbl>
          </a:graphicData>
        </a:graphic>
      </p:graphicFrame>
      <p:pic>
        <p:nvPicPr>
          <p:cNvPr id="3" name="Picture 2"/>
          <p:cNvPicPr>
            <a:picLocks noChangeAspect="1"/>
          </p:cNvPicPr>
          <p:nvPr/>
        </p:nvPicPr>
        <p:blipFill>
          <a:blip r:embed="rId2"/>
          <a:stretch>
            <a:fillRect/>
          </a:stretch>
        </p:blipFill>
        <p:spPr>
          <a:xfrm>
            <a:off x="685800" y="2914135"/>
            <a:ext cx="2957512" cy="3196771"/>
          </a:xfrm>
          <a:prstGeom prst="rect">
            <a:avLst/>
          </a:prstGeom>
        </p:spPr>
      </p:pic>
      <p:pic>
        <p:nvPicPr>
          <p:cNvPr id="6" name="Picture 5"/>
          <p:cNvPicPr>
            <a:picLocks noChangeAspect="1"/>
          </p:cNvPicPr>
          <p:nvPr/>
        </p:nvPicPr>
        <p:blipFill>
          <a:blip r:embed="rId3"/>
          <a:stretch>
            <a:fillRect/>
          </a:stretch>
        </p:blipFill>
        <p:spPr>
          <a:xfrm>
            <a:off x="5257800" y="2914135"/>
            <a:ext cx="2886075" cy="3301814"/>
          </a:xfrm>
          <a:prstGeom prst="rect">
            <a:avLst/>
          </a:prstGeom>
        </p:spPr>
      </p:pic>
      <p:sp>
        <p:nvSpPr>
          <p:cNvPr id="7" name="Right Arrow 6"/>
          <p:cNvSpPr/>
          <p:nvPr/>
        </p:nvSpPr>
        <p:spPr bwMode="auto">
          <a:xfrm>
            <a:off x="3657600" y="4114800"/>
            <a:ext cx="1752600" cy="5334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Arial" pitchFamily="34" charset="0"/>
            </a:endParaRPr>
          </a:p>
        </p:txBody>
      </p:sp>
    </p:spTree>
    <p:extLst>
      <p:ext uri="{BB962C8B-B14F-4D97-AF65-F5344CB8AC3E}">
        <p14:creationId xmlns:p14="http://schemas.microsoft.com/office/powerpoint/2010/main" val="3671104186"/>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168023"/>
            <a:ext cx="1984080" cy="523220"/>
          </a:xfrm>
          <a:prstGeom prst="rect">
            <a:avLst/>
          </a:prstGeom>
          <a:noFill/>
        </p:spPr>
        <p:txBody>
          <a:bodyPr wrap="square" rtlCol="0">
            <a:spAutoFit/>
          </a:bodyPr>
          <a:lstStyle/>
          <a:p>
            <a:r>
              <a:rPr lang="en-US" sz="2800" b="1" dirty="0" err="1">
                <a:ln w="1905"/>
                <a:solidFill>
                  <a:srgbClr val="000000"/>
                </a:solidFill>
                <a:effectLst>
                  <a:innerShdw blurRad="69850" dist="43180" dir="5400000">
                    <a:srgbClr val="000000">
                      <a:alpha val="65000"/>
                    </a:srgbClr>
                  </a:innerShdw>
                </a:effectLst>
              </a:rPr>
              <a:t>Maxmind</a:t>
            </a:r>
            <a:endParaRPr lang="en-US" sz="2800" b="1" dirty="0">
              <a:ln w="1905"/>
              <a:solidFill>
                <a:srgbClr val="000000"/>
              </a:solidFill>
              <a:effectLst>
                <a:innerShdw blurRad="69850" dist="43180" dir="5400000">
                  <a:srgbClr val="000000">
                    <a:alpha val="65000"/>
                  </a:srgbClr>
                </a:innerShdw>
              </a:effectLst>
            </a:endParaRPr>
          </a:p>
        </p:txBody>
      </p:sp>
      <p:graphicFrame>
        <p:nvGraphicFramePr>
          <p:cNvPr id="6" name="Table 5"/>
          <p:cNvGraphicFramePr>
            <a:graphicFrameLocks noGrp="1"/>
          </p:cNvGraphicFramePr>
          <p:nvPr/>
        </p:nvGraphicFramePr>
        <p:xfrm>
          <a:off x="241295" y="1219201"/>
          <a:ext cx="8656072" cy="4952999"/>
        </p:xfrm>
        <a:graphic>
          <a:graphicData uri="http://schemas.openxmlformats.org/drawingml/2006/table">
            <a:tbl>
              <a:tblPr firstRow="1" bandRow="1">
                <a:tableStyleId>{073A0DAA-6AF3-43AB-8588-CEC1D06C72B9}</a:tableStyleId>
              </a:tblPr>
              <a:tblGrid>
                <a:gridCol w="2426936">
                  <a:extLst>
                    <a:ext uri="{9D8B030D-6E8A-4147-A177-3AD203B41FA5}">
                      <a16:colId xmlns:a16="http://schemas.microsoft.com/office/drawing/2014/main" val="20000"/>
                    </a:ext>
                  </a:extLst>
                </a:gridCol>
                <a:gridCol w="6229136">
                  <a:extLst>
                    <a:ext uri="{9D8B030D-6E8A-4147-A177-3AD203B41FA5}">
                      <a16:colId xmlns:a16="http://schemas.microsoft.com/office/drawing/2014/main" val="20001"/>
                    </a:ext>
                  </a:extLst>
                </a:gridCol>
              </a:tblGrid>
              <a:tr h="444188">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000"/>
                  </a:ext>
                </a:extLst>
              </a:tr>
              <a:tr h="2318296">
                <a:tc>
                  <a:txBody>
                    <a:bodyPr/>
                    <a:lstStyle/>
                    <a:p>
                      <a:r>
                        <a:rPr lang="en-US" sz="1400" i="1" kern="1200" dirty="0">
                          <a:solidFill>
                            <a:schemeClr val="dk1"/>
                          </a:solidFill>
                          <a:effectLst/>
                          <a:latin typeface="+mn-lt"/>
                          <a:ea typeface="+mn-ea"/>
                          <a:cs typeface="+mn-cs"/>
                        </a:rPr>
                        <a:t>Vendor</a:t>
                      </a:r>
                      <a:r>
                        <a:rPr lang="en-US" sz="1400" i="1" kern="1200" baseline="0" dirty="0">
                          <a:solidFill>
                            <a:schemeClr val="dk1"/>
                          </a:solidFill>
                          <a:effectLst/>
                          <a:latin typeface="+mn-lt"/>
                          <a:ea typeface="+mn-ea"/>
                          <a:cs typeface="+mn-cs"/>
                        </a:rPr>
                        <a:t> Description</a:t>
                      </a:r>
                      <a:endParaRPr lang="en-US" sz="1200" b="1" i="1" dirty="0"/>
                    </a:p>
                  </a:txBody>
                  <a:tcPr/>
                </a:tc>
                <a:tc>
                  <a:txBody>
                    <a:bodyPr/>
                    <a:lstStyle/>
                    <a:p>
                      <a:pPr fontAlgn="t"/>
                      <a:r>
                        <a:rPr lang="en-US" sz="1800" b="0" i="0" kern="1200" dirty="0" err="1">
                          <a:solidFill>
                            <a:schemeClr val="dk1"/>
                          </a:solidFill>
                          <a:effectLst/>
                          <a:latin typeface="+mn-lt"/>
                          <a:ea typeface="+mn-ea"/>
                          <a:cs typeface="+mn-cs"/>
                        </a:rPr>
                        <a:t>MaxMind</a:t>
                      </a:r>
                      <a:r>
                        <a:rPr lang="en-US" sz="1800" b="0" i="0" kern="1200" dirty="0">
                          <a:solidFill>
                            <a:schemeClr val="dk1"/>
                          </a:solidFill>
                          <a:effectLst/>
                          <a:latin typeface="+mn-lt"/>
                          <a:ea typeface="+mn-ea"/>
                          <a:cs typeface="+mn-cs"/>
                        </a:rPr>
                        <a:t> provides IP intelligence through the </a:t>
                      </a:r>
                      <a:r>
                        <a:rPr lang="en-US" sz="1800" b="0" i="0" kern="1200" dirty="0" err="1">
                          <a:solidFill>
                            <a:schemeClr val="dk1"/>
                          </a:solidFill>
                          <a:effectLst/>
                          <a:latin typeface="+mn-lt"/>
                          <a:ea typeface="+mn-ea"/>
                          <a:cs typeface="+mn-cs"/>
                        </a:rPr>
                        <a:t>GeoIP</a:t>
                      </a:r>
                      <a:r>
                        <a:rPr lang="en-US" sz="1800" b="0" i="0" kern="1200" dirty="0">
                          <a:solidFill>
                            <a:schemeClr val="dk1"/>
                          </a:solidFill>
                          <a:effectLst/>
                          <a:latin typeface="+mn-lt"/>
                          <a:ea typeface="+mn-ea"/>
                          <a:cs typeface="+mn-cs"/>
                        </a:rPr>
                        <a:t> brand. Over 5,000 companies use </a:t>
                      </a:r>
                      <a:r>
                        <a:rPr lang="en-US" sz="1800" b="0" i="0" kern="1200" dirty="0" err="1">
                          <a:solidFill>
                            <a:schemeClr val="dk1"/>
                          </a:solidFill>
                          <a:effectLst/>
                          <a:latin typeface="+mn-lt"/>
                          <a:ea typeface="+mn-ea"/>
                          <a:cs typeface="+mn-cs"/>
                        </a:rPr>
                        <a:t>GeoIP</a:t>
                      </a:r>
                      <a:r>
                        <a:rPr lang="en-US" sz="1800" b="0" i="0" kern="1200" dirty="0">
                          <a:solidFill>
                            <a:schemeClr val="dk1"/>
                          </a:solidFill>
                          <a:effectLst/>
                          <a:latin typeface="+mn-lt"/>
                          <a:ea typeface="+mn-ea"/>
                          <a:cs typeface="+mn-cs"/>
                        </a:rPr>
                        <a:t> data to locate their Internet visitors and show them relevant content and ads, perform analytics, enforce digital rights, and efficiently route Internet traffic. Businesses can obtain additional insights into their customers' connection speeds, ISPs, and more using </a:t>
                      </a:r>
                      <a:r>
                        <a:rPr lang="en-US" sz="1800" b="0" i="0" kern="1200" dirty="0" err="1">
                          <a:solidFill>
                            <a:schemeClr val="dk1"/>
                          </a:solidFill>
                          <a:effectLst/>
                          <a:latin typeface="+mn-lt"/>
                          <a:ea typeface="+mn-ea"/>
                          <a:cs typeface="+mn-cs"/>
                        </a:rPr>
                        <a:t>GeoIP</a:t>
                      </a:r>
                      <a:r>
                        <a:rPr lang="en-US" sz="1800" b="0" i="0" kern="1200" dirty="0">
                          <a:solidFill>
                            <a:schemeClr val="dk1"/>
                          </a:solidFill>
                          <a:effectLst/>
                          <a:latin typeface="+mn-lt"/>
                          <a:ea typeface="+mn-ea"/>
                          <a:cs typeface="+mn-cs"/>
                        </a:rPr>
                        <a:t> data. WU uses </a:t>
                      </a:r>
                      <a:r>
                        <a:rPr lang="en-US" sz="1800" b="0" i="0" kern="1200" dirty="0" err="1">
                          <a:solidFill>
                            <a:schemeClr val="dk1"/>
                          </a:solidFill>
                          <a:effectLst/>
                          <a:latin typeface="+mn-lt"/>
                          <a:ea typeface="+mn-ea"/>
                          <a:cs typeface="+mn-cs"/>
                        </a:rPr>
                        <a:t>Maxmind</a:t>
                      </a:r>
                      <a:r>
                        <a:rPr lang="en-US" sz="1800" b="0" i="0" kern="1200" dirty="0">
                          <a:solidFill>
                            <a:schemeClr val="dk1"/>
                          </a:solidFill>
                          <a:effectLst/>
                          <a:latin typeface="+mn-lt"/>
                          <a:ea typeface="+mn-ea"/>
                          <a:cs typeface="+mn-cs"/>
                        </a:rPr>
                        <a:t> for intelligence</a:t>
                      </a:r>
                      <a:r>
                        <a:rPr lang="en-US" sz="1800" b="0" i="0" kern="1200" baseline="0" dirty="0">
                          <a:solidFill>
                            <a:schemeClr val="dk1"/>
                          </a:solidFill>
                          <a:effectLst/>
                          <a:latin typeface="+mn-lt"/>
                          <a:ea typeface="+mn-ea"/>
                          <a:cs typeface="+mn-cs"/>
                        </a:rPr>
                        <a:t> and reputation on an IP address.</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10001"/>
                  </a:ext>
                </a:extLst>
              </a:tr>
              <a:tr h="1314309">
                <a:tc>
                  <a:txBody>
                    <a:bodyPr/>
                    <a:lstStyle/>
                    <a:p>
                      <a:pPr marL="0" lvl="1" algn="l" defTabSz="914400" rtl="0" eaLnBrk="1" latinLnBrk="0" hangingPunct="1"/>
                      <a:r>
                        <a:rPr lang="en-US" sz="1400" i="1" kern="1200" dirty="0">
                          <a:solidFill>
                            <a:schemeClr val="dk1"/>
                          </a:solidFill>
                          <a:effectLst/>
                          <a:latin typeface="+mn-lt"/>
                          <a:ea typeface="+mn-ea"/>
                          <a:cs typeface="+mn-cs"/>
                        </a:rPr>
                        <a:t>Services we use</a:t>
                      </a:r>
                    </a:p>
                  </a:txBody>
                  <a:tcPr/>
                </a:tc>
                <a:tc>
                  <a:txBody>
                    <a:bodyPr/>
                    <a:lstStyle/>
                    <a:p>
                      <a:pPr fontAlgn="t"/>
                      <a:r>
                        <a:rPr lang="en-US" sz="1100" b="1" kern="1200" dirty="0" err="1">
                          <a:solidFill>
                            <a:schemeClr val="dk1"/>
                          </a:solidFill>
                          <a:latin typeface="+mn-lt"/>
                          <a:ea typeface="+mn-ea"/>
                          <a:cs typeface="+mn-cs"/>
                        </a:rPr>
                        <a:t>Minfraud</a:t>
                      </a:r>
                      <a:r>
                        <a:rPr lang="en-US" sz="1100" b="1" kern="1200" dirty="0">
                          <a:solidFill>
                            <a:schemeClr val="dk1"/>
                          </a:solidFill>
                          <a:latin typeface="+mn-lt"/>
                          <a:ea typeface="+mn-ea"/>
                          <a:cs typeface="+mn-cs"/>
                        </a:rPr>
                        <a:t>:</a:t>
                      </a:r>
                      <a:r>
                        <a:rPr lang="en-US" sz="1100" kern="1200" dirty="0">
                          <a:solidFill>
                            <a:schemeClr val="dk1"/>
                          </a:solidFill>
                          <a:latin typeface="+mn-lt"/>
                          <a:ea typeface="+mn-ea"/>
                          <a:cs typeface="+mn-cs"/>
                        </a:rPr>
                        <a:t> </a:t>
                      </a:r>
                      <a:r>
                        <a:rPr lang="en-US" sz="1100" b="0" i="0" kern="1200" dirty="0">
                          <a:solidFill>
                            <a:schemeClr val="dk1"/>
                          </a:solidFill>
                          <a:effectLst/>
                          <a:latin typeface="+mn-lt"/>
                          <a:ea typeface="+mn-ea"/>
                          <a:cs typeface="+mn-cs"/>
                        </a:rPr>
                        <a:t>The </a:t>
                      </a:r>
                      <a:r>
                        <a:rPr lang="en-US" sz="1100" b="0" i="0" kern="1200" dirty="0" err="1">
                          <a:solidFill>
                            <a:schemeClr val="dk1"/>
                          </a:solidFill>
                          <a:effectLst/>
                          <a:latin typeface="+mn-lt"/>
                          <a:ea typeface="+mn-ea"/>
                          <a:cs typeface="+mn-cs"/>
                        </a:rPr>
                        <a:t>minFraud</a:t>
                      </a:r>
                      <a:r>
                        <a:rPr lang="en-US" sz="1100" b="0" i="0" kern="1200" dirty="0">
                          <a:solidFill>
                            <a:schemeClr val="dk1"/>
                          </a:solidFill>
                          <a:effectLst/>
                          <a:latin typeface="+mn-lt"/>
                          <a:ea typeface="+mn-ea"/>
                          <a:cs typeface="+mn-cs"/>
                        </a:rPr>
                        <a:t> service determines the likelihood that a transaction is fraudulent based on many factors, including whether an online transaction comes from a high risk IP address, high risk email, high risk device, or anonymizing proxy. One of the key features of the </a:t>
                      </a:r>
                      <a:r>
                        <a:rPr lang="en-US" sz="1100" b="0" i="0" kern="1200" dirty="0" err="1">
                          <a:solidFill>
                            <a:schemeClr val="dk1"/>
                          </a:solidFill>
                          <a:effectLst/>
                          <a:latin typeface="+mn-lt"/>
                          <a:ea typeface="+mn-ea"/>
                          <a:cs typeface="+mn-cs"/>
                        </a:rPr>
                        <a:t>minFraud</a:t>
                      </a:r>
                      <a:r>
                        <a:rPr lang="en-US" sz="1100" b="0" i="0" kern="1200" dirty="0">
                          <a:solidFill>
                            <a:schemeClr val="dk1"/>
                          </a:solidFill>
                          <a:effectLst/>
                          <a:latin typeface="+mn-lt"/>
                          <a:ea typeface="+mn-ea"/>
                          <a:cs typeface="+mn-cs"/>
                        </a:rPr>
                        <a:t> service is the </a:t>
                      </a:r>
                      <a:r>
                        <a:rPr lang="en-US" sz="1100" b="0" i="0" kern="1200" dirty="0" err="1">
                          <a:solidFill>
                            <a:schemeClr val="dk1"/>
                          </a:solidFill>
                          <a:effectLst/>
                          <a:latin typeface="+mn-lt"/>
                          <a:ea typeface="+mn-ea"/>
                          <a:cs typeface="+mn-cs"/>
                        </a:rPr>
                        <a:t>minFraud</a:t>
                      </a:r>
                      <a:r>
                        <a:rPr lang="en-US" sz="1100" b="0" i="0" kern="1200" dirty="0">
                          <a:solidFill>
                            <a:schemeClr val="dk1"/>
                          </a:solidFill>
                          <a:effectLst/>
                          <a:latin typeface="+mn-lt"/>
                          <a:ea typeface="+mn-ea"/>
                          <a:cs typeface="+mn-cs"/>
                        </a:rPr>
                        <a:t> Network, which allows </a:t>
                      </a:r>
                      <a:r>
                        <a:rPr lang="en-US" sz="1100" b="0" i="0" kern="1200" dirty="0" err="1">
                          <a:solidFill>
                            <a:schemeClr val="dk1"/>
                          </a:solidFill>
                          <a:effectLst/>
                          <a:latin typeface="+mn-lt"/>
                          <a:ea typeface="+mn-ea"/>
                          <a:cs typeface="+mn-cs"/>
                        </a:rPr>
                        <a:t>MaxMind</a:t>
                      </a:r>
                      <a:r>
                        <a:rPr lang="en-US" sz="1100" b="0" i="0" kern="1200" dirty="0">
                          <a:solidFill>
                            <a:schemeClr val="dk1"/>
                          </a:solidFill>
                          <a:effectLst/>
                          <a:latin typeface="+mn-lt"/>
                          <a:ea typeface="+mn-ea"/>
                          <a:cs typeface="+mn-cs"/>
                        </a:rPr>
                        <a:t> to establish the reputations of IP addresses, emails, and other parameters.</a:t>
                      </a:r>
                      <a:endParaRPr lang="en-US" sz="800" kern="1200" dirty="0">
                        <a:solidFill>
                          <a:schemeClr val="dk1"/>
                        </a:solidFill>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 sz="1100" kern="1200" dirty="0">
                        <a:solidFill>
                          <a:schemeClr val="dk1"/>
                        </a:solidFill>
                        <a:latin typeface="+mn-lt"/>
                        <a:ea typeface="+mn-ea"/>
                        <a:cs typeface="+mn-cs"/>
                        <a:sym typeface="Proxima Nova"/>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 sz="1100" dirty="0">
                        <a:solidFill>
                          <a:srgbClr val="666666"/>
                        </a:solidFill>
                        <a:latin typeface="Proxima Nova"/>
                        <a:ea typeface="Proxima Nova"/>
                        <a:cs typeface="Proxima Nova"/>
                        <a:sym typeface="Proxima Nova"/>
                      </a:endParaRPr>
                    </a:p>
                  </a:txBody>
                  <a:tcPr/>
                </a:tc>
                <a:extLst>
                  <a:ext uri="{0D108BD9-81ED-4DB2-BD59-A6C34878D82A}">
                    <a16:rowId xmlns:a16="http://schemas.microsoft.com/office/drawing/2014/main" val="10002"/>
                  </a:ext>
                </a:extLst>
              </a:tr>
              <a:tr h="876206">
                <a:tc>
                  <a:txBody>
                    <a:bodyPr/>
                    <a:lstStyle/>
                    <a:p>
                      <a:pPr marL="0" lvl="1" algn="l" defTabSz="914400" rtl="0" eaLnBrk="1" latinLnBrk="0" hangingPunct="1"/>
                      <a:r>
                        <a:rPr lang="en-US" sz="1400" b="0" i="1" kern="1200" dirty="0">
                          <a:solidFill>
                            <a:schemeClr val="dk1"/>
                          </a:solidFill>
                          <a:effectLst/>
                          <a:latin typeface="+mn-lt"/>
                          <a:ea typeface="+mn-ea"/>
                          <a:cs typeface="+mn-cs"/>
                        </a:rPr>
                        <a:t>How those services are used (in rules or models / etc.)</a:t>
                      </a:r>
                    </a:p>
                  </a:txBody>
                  <a:tcPr/>
                </a:tc>
                <a:tc>
                  <a:txBody>
                    <a:bodyPr/>
                    <a:lstStyle/>
                    <a:p>
                      <a:r>
                        <a:rPr lang="en-US" sz="1100" dirty="0"/>
                        <a:t>Multiple</a:t>
                      </a:r>
                      <a:r>
                        <a:rPr lang="en-US" sz="1100" baseline="0" dirty="0"/>
                        <a:t> rules in production to decline/refer to DRT for global </a:t>
                      </a:r>
                      <a:r>
                        <a:rPr lang="en-US" sz="1100" kern="1200" baseline="0" dirty="0">
                          <a:solidFill>
                            <a:schemeClr val="dk1"/>
                          </a:solidFill>
                          <a:latin typeface="+mn-lt"/>
                          <a:ea typeface="+mn-ea"/>
                          <a:cs typeface="+mn-cs"/>
                        </a:rPr>
                        <a:t>ACH/Credit card transactions </a:t>
                      </a:r>
                      <a:r>
                        <a:rPr lang="en-US" sz="1100" kern="1200" dirty="0">
                          <a:solidFill>
                            <a:schemeClr val="dk1"/>
                          </a:solidFill>
                          <a:latin typeface="+mn-lt"/>
                          <a:ea typeface="+mn-ea"/>
                          <a:cs typeface="+mn-cs"/>
                        </a:rPr>
                        <a:t>with various risk and proxy score thresholds.</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49891805"/>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76211" y="1273173"/>
          <a:ext cx="6764590" cy="4935542"/>
        </p:xfrm>
        <a:graphic>
          <a:graphicData uri="http://schemas.openxmlformats.org/drawingml/2006/table">
            <a:tbl>
              <a:tblPr>
                <a:tableStyleId>{5C22544A-7EE6-4342-B048-85BDC9FD1C3A}</a:tableStyleId>
              </a:tblPr>
              <a:tblGrid>
                <a:gridCol w="1054850">
                  <a:extLst>
                    <a:ext uri="{9D8B030D-6E8A-4147-A177-3AD203B41FA5}">
                      <a16:colId xmlns:a16="http://schemas.microsoft.com/office/drawing/2014/main" val="20000"/>
                    </a:ext>
                  </a:extLst>
                </a:gridCol>
                <a:gridCol w="1345176">
                  <a:extLst>
                    <a:ext uri="{9D8B030D-6E8A-4147-A177-3AD203B41FA5}">
                      <a16:colId xmlns:a16="http://schemas.microsoft.com/office/drawing/2014/main" val="20001"/>
                    </a:ext>
                  </a:extLst>
                </a:gridCol>
                <a:gridCol w="4364564">
                  <a:extLst>
                    <a:ext uri="{9D8B030D-6E8A-4147-A177-3AD203B41FA5}">
                      <a16:colId xmlns:a16="http://schemas.microsoft.com/office/drawing/2014/main" val="20002"/>
                    </a:ext>
                  </a:extLst>
                </a:gridCol>
              </a:tblGrid>
              <a:tr h="435489">
                <a:tc>
                  <a:txBody>
                    <a:bodyPr/>
                    <a:lstStyle/>
                    <a:p>
                      <a:pPr algn="l" fontAlgn="b"/>
                      <a:r>
                        <a:rPr lang="en-US" sz="800" u="none" strike="noStrike" dirty="0" err="1">
                          <a:effectLst/>
                        </a:rPr>
                        <a:t>riskScore</a:t>
                      </a:r>
                      <a:endParaRPr lang="en-US" sz="800" b="0" i="0" u="none" strike="noStrike" dirty="0">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decimal</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dirty="0">
                          <a:effectLst/>
                        </a:rPr>
                        <a:t>This field contains the risk score, from 0.01 to 100. A higher score indicates a higher risk of fraud. For example, a score of 20 indicates a 20% chance that a transaction is fraudulent. We never return a risk score of 0, since all transactions have the possibility of being fraudulent.</a:t>
                      </a:r>
                      <a:endParaRPr lang="en-US" sz="800" b="0" i="0" u="none" strike="noStrike" dirty="0">
                        <a:solidFill>
                          <a:srgbClr val="000000"/>
                        </a:solidFill>
                        <a:effectLst/>
                        <a:latin typeface="Calibri" panose="020F0502020204030204" pitchFamily="34" charset="0"/>
                      </a:endParaRPr>
                    </a:p>
                  </a:txBody>
                  <a:tcPr marL="7258" marR="7258" marT="7258" marB="0" anchor="b"/>
                </a:tc>
                <a:extLst>
                  <a:ext uri="{0D108BD9-81ED-4DB2-BD59-A6C34878D82A}">
                    <a16:rowId xmlns:a16="http://schemas.microsoft.com/office/drawing/2014/main" val="10000"/>
                  </a:ext>
                </a:extLst>
              </a:tr>
              <a:tr h="145163">
                <a:tc>
                  <a:txBody>
                    <a:bodyPr/>
                    <a:lstStyle/>
                    <a:p>
                      <a:pPr algn="l" fontAlgn="b"/>
                      <a:r>
                        <a:rPr lang="en-US" sz="800" u="none" strike="noStrike">
                          <a:effectLst/>
                        </a:rPr>
                        <a:t>score</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decimal</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dirty="0">
                          <a:effectLst/>
                        </a:rPr>
                        <a:t>This field has been deprecated, is not supported, and is no longer present in API version 1.3.</a:t>
                      </a:r>
                      <a:endParaRPr lang="en-US" sz="800" b="0" i="0" u="none" strike="noStrike" dirty="0">
                        <a:solidFill>
                          <a:srgbClr val="000000"/>
                        </a:solidFill>
                        <a:effectLst/>
                        <a:latin typeface="Calibri" panose="020F0502020204030204" pitchFamily="34" charset="0"/>
                      </a:endParaRPr>
                    </a:p>
                  </a:txBody>
                  <a:tcPr marL="7258" marR="7258" marT="7258" marB="0" anchor="b"/>
                </a:tc>
                <a:extLst>
                  <a:ext uri="{0D108BD9-81ED-4DB2-BD59-A6C34878D82A}">
                    <a16:rowId xmlns:a16="http://schemas.microsoft.com/office/drawing/2014/main" val="10001"/>
                  </a:ext>
                </a:extLst>
              </a:tr>
              <a:tr h="290326">
                <a:tc>
                  <a:txBody>
                    <a:bodyPr/>
                    <a:lstStyle/>
                    <a:p>
                      <a:pPr algn="l" fontAlgn="b"/>
                      <a:r>
                        <a:rPr lang="en-US" sz="800" u="none" strike="noStrike" dirty="0">
                          <a:effectLst/>
                        </a:rPr>
                        <a:t>explanation</a:t>
                      </a:r>
                      <a:endParaRPr lang="en-US" sz="800" b="0" i="0" u="none" strike="noStrike" dirty="0">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string</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dirty="0">
                          <a:effectLst/>
                        </a:rPr>
                        <a:t>This field has been deprecated, is not supported, and is no longer present in API version 1.3. This is a brief explanation of the score (not the </a:t>
                      </a:r>
                      <a:r>
                        <a:rPr lang="en-US" sz="800" u="none" strike="noStrike" dirty="0" err="1">
                          <a:effectLst/>
                        </a:rPr>
                        <a:t>riskScore</a:t>
                      </a:r>
                      <a:r>
                        <a:rPr lang="en-US" sz="800" u="none" strike="noStrike" dirty="0">
                          <a:effectLst/>
                        </a:rPr>
                        <a:t>).</a:t>
                      </a:r>
                      <a:endParaRPr lang="en-US" sz="800" b="0" i="0" u="none" strike="noStrike" dirty="0">
                        <a:solidFill>
                          <a:srgbClr val="000000"/>
                        </a:solidFill>
                        <a:effectLst/>
                        <a:latin typeface="Calibri" panose="020F0502020204030204" pitchFamily="34" charset="0"/>
                      </a:endParaRPr>
                    </a:p>
                  </a:txBody>
                  <a:tcPr marL="7258" marR="7258" marT="7258" marB="0" anchor="b"/>
                </a:tc>
                <a:extLst>
                  <a:ext uri="{0D108BD9-81ED-4DB2-BD59-A6C34878D82A}">
                    <a16:rowId xmlns:a16="http://schemas.microsoft.com/office/drawing/2014/main" val="10002"/>
                  </a:ext>
                </a:extLst>
              </a:tr>
              <a:tr h="290326">
                <a:tc>
                  <a:txBody>
                    <a:bodyPr/>
                    <a:lstStyle/>
                    <a:p>
                      <a:pPr algn="l" fontAlgn="b"/>
                      <a:r>
                        <a:rPr lang="en-US" sz="800" u="none" strike="noStrike">
                          <a:effectLst/>
                        </a:rPr>
                        <a:t>countryMatch</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enum</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dirty="0">
                          <a:effectLst/>
                        </a:rPr>
                        <a:t>This field can be either Yes or No. It indicates whether the country of the IP address matched the billing address country. A mismatch indicates a higher risk of fraud.</a:t>
                      </a:r>
                      <a:endParaRPr lang="en-US" sz="800" b="0" i="0" u="none" strike="noStrike" dirty="0">
                        <a:solidFill>
                          <a:srgbClr val="000000"/>
                        </a:solidFill>
                        <a:effectLst/>
                        <a:latin typeface="Calibri" panose="020F0502020204030204" pitchFamily="34" charset="0"/>
                      </a:endParaRPr>
                    </a:p>
                  </a:txBody>
                  <a:tcPr marL="7258" marR="7258" marT="7258" marB="0" anchor="b"/>
                </a:tc>
                <a:extLst>
                  <a:ext uri="{0D108BD9-81ED-4DB2-BD59-A6C34878D82A}">
                    <a16:rowId xmlns:a16="http://schemas.microsoft.com/office/drawing/2014/main" val="10003"/>
                  </a:ext>
                </a:extLst>
              </a:tr>
              <a:tr h="290326">
                <a:tc>
                  <a:txBody>
                    <a:bodyPr/>
                    <a:lstStyle/>
                    <a:p>
                      <a:pPr algn="l" fontAlgn="b"/>
                      <a:r>
                        <a:rPr lang="en-US" sz="800" u="none" strike="noStrike">
                          <a:effectLst/>
                        </a:rPr>
                        <a:t>highRiskCountry</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enum</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dirty="0">
                          <a:effectLst/>
                        </a:rPr>
                        <a:t>This field can be either Yes or No. It indicates whether the country is one that </a:t>
                      </a:r>
                      <a:r>
                        <a:rPr lang="en-US" sz="800" u="none" strike="noStrike" dirty="0" err="1">
                          <a:effectLst/>
                        </a:rPr>
                        <a:t>MaxMind</a:t>
                      </a:r>
                      <a:r>
                        <a:rPr lang="en-US" sz="800" u="none" strike="noStrike" dirty="0">
                          <a:effectLst/>
                        </a:rPr>
                        <a:t> considers to be especially risky, such as Ghana, Nigeria, or Vietnam.</a:t>
                      </a:r>
                      <a:endParaRPr lang="en-US" sz="800" b="0" i="0" u="none" strike="noStrike" dirty="0">
                        <a:solidFill>
                          <a:srgbClr val="000000"/>
                        </a:solidFill>
                        <a:effectLst/>
                        <a:latin typeface="Calibri" panose="020F0502020204030204" pitchFamily="34" charset="0"/>
                      </a:endParaRPr>
                    </a:p>
                  </a:txBody>
                  <a:tcPr marL="7258" marR="7258" marT="7258" marB="0" anchor="b"/>
                </a:tc>
                <a:extLst>
                  <a:ext uri="{0D108BD9-81ED-4DB2-BD59-A6C34878D82A}">
                    <a16:rowId xmlns:a16="http://schemas.microsoft.com/office/drawing/2014/main" val="10004"/>
                  </a:ext>
                </a:extLst>
              </a:tr>
              <a:tr h="290326">
                <a:tc>
                  <a:txBody>
                    <a:bodyPr/>
                    <a:lstStyle/>
                    <a:p>
                      <a:pPr algn="l" fontAlgn="b"/>
                      <a:r>
                        <a:rPr lang="en-US" sz="800" u="none" strike="noStrike">
                          <a:effectLst/>
                        </a:rPr>
                        <a:t>distance</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integer</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dirty="0">
                          <a:effectLst/>
                        </a:rPr>
                        <a:t>The distance from the IP address location to the billing location, in kilometers. A higher distance indicates a higher risk of fraud.</a:t>
                      </a:r>
                      <a:endParaRPr lang="en-US" sz="800" b="0" i="0" u="none" strike="noStrike" dirty="0">
                        <a:solidFill>
                          <a:srgbClr val="000000"/>
                        </a:solidFill>
                        <a:effectLst/>
                        <a:latin typeface="Calibri" panose="020F0502020204030204" pitchFamily="34" charset="0"/>
                      </a:endParaRPr>
                    </a:p>
                  </a:txBody>
                  <a:tcPr marL="7258" marR="7258" marT="7258" marB="0" anchor="b"/>
                </a:tc>
                <a:extLst>
                  <a:ext uri="{0D108BD9-81ED-4DB2-BD59-A6C34878D82A}">
                    <a16:rowId xmlns:a16="http://schemas.microsoft.com/office/drawing/2014/main" val="10005"/>
                  </a:ext>
                </a:extLst>
              </a:tr>
              <a:tr h="145163">
                <a:tc>
                  <a:txBody>
                    <a:bodyPr/>
                    <a:lstStyle/>
                    <a:p>
                      <a:pPr algn="l" fontAlgn="b"/>
                      <a:r>
                        <a:rPr lang="en-US" sz="800" u="none" strike="noStrike">
                          <a:effectLst/>
                        </a:rPr>
                        <a:t>ip_accuracyRadius</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integer</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dirty="0">
                          <a:effectLst/>
                        </a:rPr>
                        <a:t>The radius in kilometers around the specified location where the IP address is likely to be.</a:t>
                      </a:r>
                      <a:endParaRPr lang="en-US" sz="800" b="0" i="0" u="none" strike="noStrike" dirty="0">
                        <a:solidFill>
                          <a:srgbClr val="000000"/>
                        </a:solidFill>
                        <a:effectLst/>
                        <a:latin typeface="Calibri" panose="020F0502020204030204" pitchFamily="34" charset="0"/>
                      </a:endParaRPr>
                    </a:p>
                  </a:txBody>
                  <a:tcPr marL="7258" marR="7258" marT="7258" marB="0" anchor="b"/>
                </a:tc>
                <a:extLst>
                  <a:ext uri="{0D108BD9-81ED-4DB2-BD59-A6C34878D82A}">
                    <a16:rowId xmlns:a16="http://schemas.microsoft.com/office/drawing/2014/main" val="10006"/>
                  </a:ext>
                </a:extLst>
              </a:tr>
              <a:tr h="290326">
                <a:tc>
                  <a:txBody>
                    <a:bodyPr/>
                    <a:lstStyle/>
                    <a:p>
                      <a:pPr algn="l" fontAlgn="b"/>
                      <a:r>
                        <a:rPr lang="en-US" sz="800" u="none" strike="noStrike">
                          <a:effectLst/>
                        </a:rPr>
                        <a:t>ip_city</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string</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dirty="0">
                          <a:effectLst/>
                        </a:rPr>
                        <a:t>The city or town name associated with the IP address. See our list of cities to see all the possible return values. This list is updated on a regular basis.</a:t>
                      </a:r>
                      <a:endParaRPr lang="en-US" sz="800" b="0" i="0" u="none" strike="noStrike" dirty="0">
                        <a:solidFill>
                          <a:srgbClr val="000000"/>
                        </a:solidFill>
                        <a:effectLst/>
                        <a:latin typeface="Calibri" panose="020F0502020204030204" pitchFamily="34" charset="0"/>
                      </a:endParaRPr>
                    </a:p>
                  </a:txBody>
                  <a:tcPr marL="7258" marR="7258" marT="7258" marB="0" anchor="b"/>
                </a:tc>
                <a:extLst>
                  <a:ext uri="{0D108BD9-81ED-4DB2-BD59-A6C34878D82A}">
                    <a16:rowId xmlns:a16="http://schemas.microsoft.com/office/drawing/2014/main" val="10007"/>
                  </a:ext>
                </a:extLst>
              </a:tr>
              <a:tr h="290326">
                <a:tc>
                  <a:txBody>
                    <a:bodyPr/>
                    <a:lstStyle/>
                    <a:p>
                      <a:pPr algn="l" fontAlgn="b"/>
                      <a:r>
                        <a:rPr lang="en-US" sz="800" u="none" strike="noStrike">
                          <a:effectLst/>
                        </a:rPr>
                        <a:t>ip_region</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string (2)</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A two character ISO-3166-2 or FIPS 10-4 code for the state/region associated with the IP address.</a:t>
                      </a:r>
                      <a:endParaRPr lang="en-US" sz="800" b="0" i="0" u="none" strike="noStrike">
                        <a:solidFill>
                          <a:srgbClr val="000000"/>
                        </a:solidFill>
                        <a:effectLst/>
                        <a:latin typeface="Calibri" panose="020F0502020204030204" pitchFamily="34" charset="0"/>
                      </a:endParaRPr>
                    </a:p>
                  </a:txBody>
                  <a:tcPr marL="7258" marR="7258" marT="7258" marB="0" anchor="b"/>
                </a:tc>
                <a:extLst>
                  <a:ext uri="{0D108BD9-81ED-4DB2-BD59-A6C34878D82A}">
                    <a16:rowId xmlns:a16="http://schemas.microsoft.com/office/drawing/2014/main" val="10008"/>
                  </a:ext>
                </a:extLst>
              </a:tr>
              <a:tr h="145163">
                <a:tc>
                  <a:txBody>
                    <a:bodyPr/>
                    <a:lstStyle/>
                    <a:p>
                      <a:pPr algn="l" fontAlgn="b"/>
                      <a:r>
                        <a:rPr lang="en-US" sz="800" u="none" strike="noStrike">
                          <a:effectLst/>
                        </a:rPr>
                        <a:t>ip_regionName</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string</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The region name associated with the IP address.</a:t>
                      </a:r>
                      <a:endParaRPr lang="en-US" sz="800" b="0" i="0" u="none" strike="noStrike">
                        <a:solidFill>
                          <a:srgbClr val="000000"/>
                        </a:solidFill>
                        <a:effectLst/>
                        <a:latin typeface="Calibri" panose="020F0502020204030204" pitchFamily="34" charset="0"/>
                      </a:endParaRPr>
                    </a:p>
                  </a:txBody>
                  <a:tcPr marL="7258" marR="7258" marT="7258" marB="0" anchor="b"/>
                </a:tc>
                <a:extLst>
                  <a:ext uri="{0D108BD9-81ED-4DB2-BD59-A6C34878D82A}">
                    <a16:rowId xmlns:a16="http://schemas.microsoft.com/office/drawing/2014/main" val="10009"/>
                  </a:ext>
                </a:extLst>
              </a:tr>
              <a:tr h="580652">
                <a:tc>
                  <a:txBody>
                    <a:bodyPr/>
                    <a:lstStyle/>
                    <a:p>
                      <a:pPr algn="l" fontAlgn="b"/>
                      <a:r>
                        <a:rPr lang="en-US" sz="800" u="none" strike="noStrike">
                          <a:effectLst/>
                        </a:rPr>
                        <a:t>ip_postalCode</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string</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The postal code associated with the IP address. These are available for some IP addresses in Australia, Canada, France, Germany, Italy, Spain, Switzerland, United Kingdom, and the US. We return the first 3 characters for Canadian postal codes. We return the the first 2-4 characters (outward code) for postal codes in the United Kingdom.</a:t>
                      </a:r>
                      <a:endParaRPr lang="en-US" sz="800" b="0" i="0" u="none" strike="noStrike">
                        <a:solidFill>
                          <a:srgbClr val="000000"/>
                        </a:solidFill>
                        <a:effectLst/>
                        <a:latin typeface="Calibri" panose="020F0502020204030204" pitchFamily="34" charset="0"/>
                      </a:endParaRPr>
                    </a:p>
                  </a:txBody>
                  <a:tcPr marL="7258" marR="7258" marT="7258" marB="0" anchor="b"/>
                </a:tc>
                <a:extLst>
                  <a:ext uri="{0D108BD9-81ED-4DB2-BD59-A6C34878D82A}">
                    <a16:rowId xmlns:a16="http://schemas.microsoft.com/office/drawing/2014/main" val="10010"/>
                  </a:ext>
                </a:extLst>
              </a:tr>
              <a:tr h="290326">
                <a:tc>
                  <a:txBody>
                    <a:bodyPr/>
                    <a:lstStyle/>
                    <a:p>
                      <a:pPr algn="l" fontAlgn="b"/>
                      <a:r>
                        <a:rPr lang="en-US" sz="800" u="none" strike="noStrike">
                          <a:effectLst/>
                        </a:rPr>
                        <a:t>ip_metroCode</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integer</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The metro code associated with the IP address. These are only available for IP addresses in the US. MaxMind returns the same metro codes as the Google AdWords API.</a:t>
                      </a:r>
                      <a:endParaRPr lang="en-US" sz="800" b="0" i="0" u="none" strike="noStrike">
                        <a:solidFill>
                          <a:srgbClr val="000000"/>
                        </a:solidFill>
                        <a:effectLst/>
                        <a:latin typeface="Calibri" panose="020F0502020204030204" pitchFamily="34" charset="0"/>
                      </a:endParaRPr>
                    </a:p>
                  </a:txBody>
                  <a:tcPr marL="7258" marR="7258" marT="7258" marB="0" anchor="b"/>
                </a:tc>
                <a:extLst>
                  <a:ext uri="{0D108BD9-81ED-4DB2-BD59-A6C34878D82A}">
                    <a16:rowId xmlns:a16="http://schemas.microsoft.com/office/drawing/2014/main" val="10011"/>
                  </a:ext>
                </a:extLst>
              </a:tr>
              <a:tr h="290326">
                <a:tc>
                  <a:txBody>
                    <a:bodyPr/>
                    <a:lstStyle/>
                    <a:p>
                      <a:pPr algn="l" fontAlgn="b"/>
                      <a:r>
                        <a:rPr lang="en-US" sz="800" u="none" strike="noStrike">
                          <a:effectLst/>
                        </a:rPr>
                        <a:t>ip_areaCode</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string</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The telephone area code associated with the IP address. These are only available for IP addresses in the US. This output is deprecated, and may not reflect newer area codes.</a:t>
                      </a:r>
                      <a:endParaRPr lang="en-US" sz="800" b="0" i="0" u="none" strike="noStrike">
                        <a:solidFill>
                          <a:srgbClr val="000000"/>
                        </a:solidFill>
                        <a:effectLst/>
                        <a:latin typeface="Calibri" panose="020F0502020204030204" pitchFamily="34" charset="0"/>
                      </a:endParaRPr>
                    </a:p>
                  </a:txBody>
                  <a:tcPr marL="7258" marR="7258" marT="7258" marB="0" anchor="b"/>
                </a:tc>
                <a:extLst>
                  <a:ext uri="{0D108BD9-81ED-4DB2-BD59-A6C34878D82A}">
                    <a16:rowId xmlns:a16="http://schemas.microsoft.com/office/drawing/2014/main" val="10012"/>
                  </a:ext>
                </a:extLst>
              </a:tr>
              <a:tr h="290326">
                <a:tc>
                  <a:txBody>
                    <a:bodyPr/>
                    <a:lstStyle/>
                    <a:p>
                      <a:pPr algn="l" fontAlgn="b"/>
                      <a:r>
                        <a:rPr lang="en-US" sz="800" u="none" strike="noStrike">
                          <a:effectLst/>
                        </a:rPr>
                        <a:t>countryCode</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string (2)</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A two-character ISO 3166-1 country code for the country associated with the IP address. In addition to the standard codes, we may also return one of the following:</a:t>
                      </a:r>
                      <a:endParaRPr lang="en-US" sz="800" b="0" i="0" u="none" strike="noStrike">
                        <a:solidFill>
                          <a:srgbClr val="000000"/>
                        </a:solidFill>
                        <a:effectLst/>
                        <a:latin typeface="Calibri" panose="020F0502020204030204" pitchFamily="34" charset="0"/>
                      </a:endParaRPr>
                    </a:p>
                  </a:txBody>
                  <a:tcPr marL="7258" marR="7258" marT="7258" marB="0" anchor="b"/>
                </a:tc>
                <a:extLst>
                  <a:ext uri="{0D108BD9-81ED-4DB2-BD59-A6C34878D82A}">
                    <a16:rowId xmlns:a16="http://schemas.microsoft.com/office/drawing/2014/main" val="10013"/>
                  </a:ext>
                </a:extLst>
              </a:tr>
              <a:tr h="145163">
                <a:tc>
                  <a:txBody>
                    <a:bodyPr/>
                    <a:lstStyle/>
                    <a:p>
                      <a:pPr algn="l" fontAlgn="b"/>
                      <a:r>
                        <a:rPr lang="en-US" sz="800" u="none" strike="noStrike">
                          <a:effectLst/>
                        </a:rPr>
                        <a:t>ip_countryName</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string</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The country name associated with the IP address.</a:t>
                      </a:r>
                      <a:endParaRPr lang="en-US" sz="800" b="0" i="0" u="none" strike="noStrike">
                        <a:solidFill>
                          <a:srgbClr val="000000"/>
                        </a:solidFill>
                        <a:effectLst/>
                        <a:latin typeface="Calibri" panose="020F0502020204030204" pitchFamily="34" charset="0"/>
                      </a:endParaRPr>
                    </a:p>
                  </a:txBody>
                  <a:tcPr marL="7258" marR="7258" marT="7258" marB="0" anchor="b"/>
                </a:tc>
                <a:extLst>
                  <a:ext uri="{0D108BD9-81ED-4DB2-BD59-A6C34878D82A}">
                    <a16:rowId xmlns:a16="http://schemas.microsoft.com/office/drawing/2014/main" val="10014"/>
                  </a:ext>
                </a:extLst>
              </a:tr>
              <a:tr h="290326">
                <a:tc>
                  <a:txBody>
                    <a:bodyPr/>
                    <a:lstStyle/>
                    <a:p>
                      <a:pPr algn="l" fontAlgn="b"/>
                      <a:r>
                        <a:rPr lang="en-US" sz="800" u="none" strike="noStrike">
                          <a:effectLst/>
                        </a:rPr>
                        <a:t>ip_continentCode</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string (2)</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A two-character code for the continent associated with the IP address. The possible codes are:</a:t>
                      </a:r>
                      <a:endParaRPr lang="en-US" sz="800" b="0" i="0" u="none" strike="noStrike">
                        <a:solidFill>
                          <a:srgbClr val="000000"/>
                        </a:solidFill>
                        <a:effectLst/>
                        <a:latin typeface="Calibri" panose="020F0502020204030204" pitchFamily="34" charset="0"/>
                      </a:endParaRPr>
                    </a:p>
                  </a:txBody>
                  <a:tcPr marL="7258" marR="7258" marT="7258" marB="0" anchor="b"/>
                </a:tc>
                <a:extLst>
                  <a:ext uri="{0D108BD9-81ED-4DB2-BD59-A6C34878D82A}">
                    <a16:rowId xmlns:a16="http://schemas.microsoft.com/office/drawing/2014/main" val="10015"/>
                  </a:ext>
                </a:extLst>
              </a:tr>
              <a:tr h="290326">
                <a:tc>
                  <a:txBody>
                    <a:bodyPr/>
                    <a:lstStyle/>
                    <a:p>
                      <a:pPr algn="l" fontAlgn="b"/>
                      <a:r>
                        <a:rPr lang="en-US" sz="800" u="none" strike="noStrike">
                          <a:effectLst/>
                        </a:rPr>
                        <a:t>ip_latitude</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decimal</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The latitude associated with the IP address. The latitude and longitude are near the center of the most granular location value returned: postal code, city, region, or country.</a:t>
                      </a:r>
                      <a:endParaRPr lang="en-US" sz="800" b="0" i="0" u="none" strike="noStrike">
                        <a:solidFill>
                          <a:srgbClr val="000000"/>
                        </a:solidFill>
                        <a:effectLst/>
                        <a:latin typeface="Calibri" panose="020F0502020204030204" pitchFamily="34" charset="0"/>
                      </a:endParaRPr>
                    </a:p>
                  </a:txBody>
                  <a:tcPr marL="7258" marR="7258" marT="7258" marB="0" anchor="b"/>
                </a:tc>
                <a:extLst>
                  <a:ext uri="{0D108BD9-81ED-4DB2-BD59-A6C34878D82A}">
                    <a16:rowId xmlns:a16="http://schemas.microsoft.com/office/drawing/2014/main" val="10016"/>
                  </a:ext>
                </a:extLst>
              </a:tr>
              <a:tr h="145163">
                <a:tc>
                  <a:txBody>
                    <a:bodyPr/>
                    <a:lstStyle/>
                    <a:p>
                      <a:pPr algn="l" fontAlgn="b"/>
                      <a:r>
                        <a:rPr lang="en-US" sz="800" u="none" strike="noStrike">
                          <a:effectLst/>
                        </a:rPr>
                        <a:t>ip_longitude</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decimal</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dirty="0">
                          <a:effectLst/>
                        </a:rPr>
                        <a:t>The longitude associated with the IP address.</a:t>
                      </a:r>
                      <a:endParaRPr lang="en-US" sz="800" b="0" i="0" u="none" strike="noStrike" dirty="0">
                        <a:solidFill>
                          <a:srgbClr val="000000"/>
                        </a:solidFill>
                        <a:effectLst/>
                        <a:latin typeface="Calibri" panose="020F0502020204030204" pitchFamily="34" charset="0"/>
                      </a:endParaRPr>
                    </a:p>
                  </a:txBody>
                  <a:tcPr marL="7258" marR="7258" marT="7258" marB="0" anchor="b"/>
                </a:tc>
                <a:extLst>
                  <a:ext uri="{0D108BD9-81ED-4DB2-BD59-A6C34878D82A}">
                    <a16:rowId xmlns:a16="http://schemas.microsoft.com/office/drawing/2014/main" val="10017"/>
                  </a:ext>
                </a:extLst>
              </a:tr>
            </a:tbl>
          </a:graphicData>
        </a:graphic>
      </p:graphicFrame>
      <p:sp>
        <p:nvSpPr>
          <p:cNvPr id="5" name="TextBox 4"/>
          <p:cNvSpPr txBox="1"/>
          <p:nvPr/>
        </p:nvSpPr>
        <p:spPr>
          <a:xfrm>
            <a:off x="0" y="220179"/>
            <a:ext cx="3886200" cy="830997"/>
          </a:xfrm>
          <a:prstGeom prst="rect">
            <a:avLst/>
          </a:prstGeom>
          <a:noFill/>
        </p:spPr>
        <p:txBody>
          <a:bodyPr wrap="square" rtlCol="0">
            <a:spAutoFit/>
          </a:bodyPr>
          <a:lstStyle/>
          <a:p>
            <a:r>
              <a:rPr lang="en-US" sz="2800" b="1" dirty="0" err="1"/>
              <a:t>Maxmind</a:t>
            </a:r>
            <a:r>
              <a:rPr lang="en-US" sz="2800" b="1" dirty="0"/>
              <a:t> </a:t>
            </a:r>
          </a:p>
          <a:p>
            <a:r>
              <a:rPr lang="en-US" b="1" dirty="0"/>
              <a:t>Response</a:t>
            </a:r>
          </a:p>
        </p:txBody>
      </p:sp>
    </p:spTree>
    <p:extLst>
      <p:ext uri="{BB962C8B-B14F-4D97-AF65-F5344CB8AC3E}">
        <p14:creationId xmlns:p14="http://schemas.microsoft.com/office/powerpoint/2010/main" val="2617755082"/>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214650"/>
            <a:ext cx="3838140" cy="523220"/>
          </a:xfrm>
          <a:prstGeom prst="rect">
            <a:avLst/>
          </a:prstGeom>
          <a:noFill/>
        </p:spPr>
        <p:txBody>
          <a:bodyPr wrap="square" rtlCol="0">
            <a:spAutoFit/>
          </a:bodyPr>
          <a:lstStyle/>
          <a:p>
            <a:r>
              <a:rPr lang="en-US" sz="2800" b="1" dirty="0">
                <a:ln w="1905"/>
                <a:solidFill>
                  <a:srgbClr val="000000"/>
                </a:solidFill>
                <a:effectLst>
                  <a:innerShdw blurRad="69850" dist="43180" dir="5400000">
                    <a:srgbClr val="000000">
                      <a:alpha val="65000"/>
                    </a:srgbClr>
                  </a:innerShdw>
                </a:effectLst>
                <a:cs typeface="Calibri" panose="020F0502020204030204" pitchFamily="34" charset="0"/>
              </a:rPr>
              <a:t>Vendors A - Z</a:t>
            </a:r>
          </a:p>
        </p:txBody>
      </p:sp>
      <p:graphicFrame>
        <p:nvGraphicFramePr>
          <p:cNvPr id="3" name="Table 2">
            <a:extLst>
              <a:ext uri="{FF2B5EF4-FFF2-40B4-BE49-F238E27FC236}">
                <a16:creationId xmlns:a16="http://schemas.microsoft.com/office/drawing/2014/main" id="{FD10E554-9BE5-40C4-9E5D-C9C71000DFDB}"/>
              </a:ext>
            </a:extLst>
          </p:cNvPr>
          <p:cNvGraphicFramePr>
            <a:graphicFrameLocks noGrp="1"/>
          </p:cNvGraphicFramePr>
          <p:nvPr>
            <p:extLst>
              <p:ext uri="{D42A27DB-BD31-4B8C-83A1-F6EECF244321}">
                <p14:modId xmlns:p14="http://schemas.microsoft.com/office/powerpoint/2010/main" val="96698666"/>
              </p:ext>
            </p:extLst>
          </p:nvPr>
        </p:nvGraphicFramePr>
        <p:xfrm>
          <a:off x="381000" y="1143000"/>
          <a:ext cx="8382000" cy="4885690"/>
        </p:xfrm>
        <a:graphic>
          <a:graphicData uri="http://schemas.openxmlformats.org/drawingml/2006/table">
            <a:tbl>
              <a:tblPr firstRow="1" bandRow="1">
                <a:tableStyleId>{7DF18680-E054-41AD-8BC1-D1AEF772440D}</a:tableStyleId>
              </a:tblPr>
              <a:tblGrid>
                <a:gridCol w="1676400">
                  <a:extLst>
                    <a:ext uri="{9D8B030D-6E8A-4147-A177-3AD203B41FA5}">
                      <a16:colId xmlns:a16="http://schemas.microsoft.com/office/drawing/2014/main" val="3915155282"/>
                    </a:ext>
                  </a:extLst>
                </a:gridCol>
                <a:gridCol w="1066800">
                  <a:extLst>
                    <a:ext uri="{9D8B030D-6E8A-4147-A177-3AD203B41FA5}">
                      <a16:colId xmlns:a16="http://schemas.microsoft.com/office/drawing/2014/main" val="559086275"/>
                    </a:ext>
                  </a:extLst>
                </a:gridCol>
                <a:gridCol w="5638800">
                  <a:extLst>
                    <a:ext uri="{9D8B030D-6E8A-4147-A177-3AD203B41FA5}">
                      <a16:colId xmlns:a16="http://schemas.microsoft.com/office/drawing/2014/main" val="257569846"/>
                    </a:ext>
                  </a:extLst>
                </a:gridCol>
              </a:tblGrid>
              <a:tr h="587375">
                <a:tc>
                  <a:txBody>
                    <a:bodyPr/>
                    <a:lstStyle/>
                    <a:p>
                      <a:pPr algn="ctr"/>
                      <a:r>
                        <a:rPr lang="en-US" sz="1600" dirty="0">
                          <a:latin typeface="+mn-lt"/>
                          <a:cs typeface="Calibri" panose="020F0502020204030204" pitchFamily="34" charset="0"/>
                        </a:rPr>
                        <a:t>Vendor</a:t>
                      </a:r>
                      <a:endParaRPr lang="en-US" sz="1600" dirty="0">
                        <a:solidFill>
                          <a:schemeClr val="tx1"/>
                        </a:solidFill>
                        <a:latin typeface="+mn-lt"/>
                        <a:cs typeface="Calibri" panose="020F0502020204030204" pitchFamily="34" charset="0"/>
                      </a:endParaRPr>
                    </a:p>
                  </a:txBody>
                  <a:tcPr anchor="ctr"/>
                </a:tc>
                <a:tc>
                  <a:txBody>
                    <a:bodyPr/>
                    <a:lstStyle/>
                    <a:p>
                      <a:pPr algn="ctr"/>
                      <a:r>
                        <a:rPr lang="en-US" sz="1600" dirty="0">
                          <a:latin typeface="+mn-lt"/>
                          <a:cs typeface="Calibri" panose="020F0502020204030204" pitchFamily="34" charset="0"/>
                        </a:rPr>
                        <a:t>Status</a:t>
                      </a:r>
                      <a:endParaRPr lang="en-US" sz="1600" dirty="0">
                        <a:solidFill>
                          <a:schemeClr val="tx1"/>
                        </a:solidFill>
                        <a:latin typeface="+mn-lt"/>
                        <a:cs typeface="Calibri" panose="020F0502020204030204" pitchFamily="34" charset="0"/>
                      </a:endParaRPr>
                    </a:p>
                  </a:txBody>
                  <a:tcPr anchor="ctr"/>
                </a:tc>
                <a:tc>
                  <a:txBody>
                    <a:bodyPr/>
                    <a:lstStyle/>
                    <a:p>
                      <a:pPr algn="ctr"/>
                      <a:r>
                        <a:rPr lang="en-US" sz="1600" dirty="0">
                          <a:latin typeface="+mn-lt"/>
                          <a:cs typeface="Calibri" panose="020F0502020204030204" pitchFamily="34" charset="0"/>
                        </a:rPr>
                        <a:t>Description</a:t>
                      </a:r>
                      <a:endParaRPr lang="en-US" sz="1600" dirty="0">
                        <a:solidFill>
                          <a:schemeClr val="tx1"/>
                        </a:solidFill>
                        <a:latin typeface="+mn-lt"/>
                        <a:cs typeface="Calibri" panose="020F0502020204030204" pitchFamily="34" charset="0"/>
                      </a:endParaRPr>
                    </a:p>
                  </a:txBody>
                  <a:tcPr anchor="ctr"/>
                </a:tc>
                <a:extLst>
                  <a:ext uri="{0D108BD9-81ED-4DB2-BD59-A6C34878D82A}">
                    <a16:rowId xmlns:a16="http://schemas.microsoft.com/office/drawing/2014/main" val="354895422"/>
                  </a:ext>
                </a:extLst>
              </a:tr>
              <a:tr h="587375">
                <a:tc>
                  <a:txBody>
                    <a:bodyPr/>
                    <a:lstStyle/>
                    <a:p>
                      <a:pPr algn="ctr" fontAlgn="b"/>
                      <a:r>
                        <a:rPr lang="en-US" sz="1400" b="0" i="0" u="none" strike="noStrike" dirty="0">
                          <a:solidFill>
                            <a:srgbClr val="000000"/>
                          </a:solidFill>
                          <a:effectLst/>
                          <a:latin typeface="+mn-lt"/>
                          <a:cs typeface="Calibri" panose="020F0502020204030204" pitchFamily="34" charset="0"/>
                        </a:rPr>
                        <a:t>EWS</a:t>
                      </a:r>
                    </a:p>
                  </a:txBody>
                  <a:tcPr marL="9525" marR="9525" marT="9525" marB="0" anchor="ctr"/>
                </a:tc>
                <a:tc>
                  <a:txBody>
                    <a:bodyPr/>
                    <a:lstStyle/>
                    <a:p>
                      <a:pPr algn="ctr" fontAlgn="b"/>
                      <a:r>
                        <a:rPr lang="en-US" sz="1400" b="0" i="0" u="none" strike="noStrike" dirty="0">
                          <a:solidFill>
                            <a:srgbClr val="000000"/>
                          </a:solidFill>
                          <a:effectLst/>
                          <a:latin typeface="+mn-lt"/>
                          <a:cs typeface="Calibri" panose="020F0502020204030204" pitchFamily="34" charset="0"/>
                        </a:rPr>
                        <a:t>Active</a:t>
                      </a:r>
                    </a:p>
                  </a:txBody>
                  <a:tcPr marL="9525" marR="9525" marT="9525" marB="0" anchor="ctr"/>
                </a:tc>
                <a:tc>
                  <a:txBody>
                    <a:bodyPr/>
                    <a:lstStyle/>
                    <a:p>
                      <a:pPr lvl="0" algn="l" fontAlgn="b"/>
                      <a:r>
                        <a:rPr lang="en-US" sz="1400" b="0" i="0" u="none" strike="noStrike" dirty="0">
                          <a:solidFill>
                            <a:srgbClr val="000000"/>
                          </a:solidFill>
                          <a:effectLst/>
                          <a:latin typeface="+mn-lt"/>
                          <a:cs typeface="Calibri" panose="020F0502020204030204" pitchFamily="34" charset="0"/>
                        </a:rPr>
                        <a:t>Provides bank account verification and bank account status for ACH transaction for US customers</a:t>
                      </a:r>
                    </a:p>
                  </a:txBody>
                  <a:tcPr marL="9525" marR="9525" marT="9525" marB="0" anchor="ctr"/>
                </a:tc>
                <a:extLst>
                  <a:ext uri="{0D108BD9-81ED-4DB2-BD59-A6C34878D82A}">
                    <a16:rowId xmlns:a16="http://schemas.microsoft.com/office/drawing/2014/main" val="238369104"/>
                  </a:ext>
                </a:extLst>
              </a:tr>
              <a:tr h="587375">
                <a:tc>
                  <a:txBody>
                    <a:bodyPr/>
                    <a:lstStyle/>
                    <a:p>
                      <a:pPr algn="ctr" fontAlgn="b"/>
                      <a:r>
                        <a:rPr lang="en-US" sz="1400" b="0" i="0" u="none" strike="noStrike" dirty="0">
                          <a:solidFill>
                            <a:srgbClr val="000000"/>
                          </a:solidFill>
                          <a:effectLst/>
                          <a:latin typeface="+mn-lt"/>
                          <a:cs typeface="Calibri" panose="020F0502020204030204" pitchFamily="34" charset="0"/>
                        </a:rPr>
                        <a:t>FICO (BLAZE)</a:t>
                      </a:r>
                    </a:p>
                  </a:txBody>
                  <a:tcPr marL="9525" marR="9525" marT="9525" marB="0" anchor="ctr"/>
                </a:tc>
                <a:tc>
                  <a:txBody>
                    <a:bodyPr/>
                    <a:lstStyle/>
                    <a:p>
                      <a:pPr algn="ctr" fontAlgn="b"/>
                      <a:r>
                        <a:rPr lang="en-US" sz="1400" u="none" strike="noStrike" dirty="0">
                          <a:effectLst/>
                          <a:latin typeface="+mn-lt"/>
                          <a:cs typeface="Calibri" panose="020F0502020204030204" pitchFamily="34" charset="0"/>
                        </a:rPr>
                        <a:t>Active</a:t>
                      </a:r>
                      <a:endParaRPr lang="en-US" sz="1400" b="0" i="0" u="none" strike="noStrike" dirty="0">
                        <a:solidFill>
                          <a:srgbClr val="000000"/>
                        </a:solidFill>
                        <a:effectLst/>
                        <a:latin typeface="+mn-lt"/>
                        <a:cs typeface="Calibri" panose="020F0502020204030204" pitchFamily="34" charset="0"/>
                      </a:endParaRPr>
                    </a:p>
                  </a:txBody>
                  <a:tcPr marL="9525" marR="9525" marT="9525" marB="0" anchor="ctr"/>
                </a:tc>
                <a:tc>
                  <a:txBody>
                    <a:bodyPr/>
                    <a:lstStyle/>
                    <a:p>
                      <a:pPr lvl="0" algn="l" fontAlgn="b"/>
                      <a:r>
                        <a:rPr lang="en-US" sz="1400" b="0" i="0" u="none" strike="noStrike" dirty="0">
                          <a:solidFill>
                            <a:srgbClr val="000000"/>
                          </a:solidFill>
                          <a:effectLst/>
                          <a:latin typeface="+mn-lt"/>
                          <a:cs typeface="Calibri" panose="020F0502020204030204" pitchFamily="34" charset="0"/>
                        </a:rPr>
                        <a:t>FICO’s Blaze Advisor is used as our Risk Platform, providing real- time decision engine capability. RTDE.</a:t>
                      </a:r>
                    </a:p>
                  </a:txBody>
                  <a:tcPr marL="9525" marR="9525" marT="9525" marB="0" anchor="ctr"/>
                </a:tc>
                <a:extLst>
                  <a:ext uri="{0D108BD9-81ED-4DB2-BD59-A6C34878D82A}">
                    <a16:rowId xmlns:a16="http://schemas.microsoft.com/office/drawing/2014/main" val="1677939484"/>
                  </a:ext>
                </a:extLst>
              </a:tr>
              <a:tr h="587375">
                <a:tc>
                  <a:txBody>
                    <a:bodyPr/>
                    <a:lstStyle/>
                    <a:p>
                      <a:pPr algn="ctr" fontAlgn="b"/>
                      <a:r>
                        <a:rPr lang="en-US" sz="1400" b="0" i="0" u="none" strike="noStrike" dirty="0">
                          <a:solidFill>
                            <a:srgbClr val="000000"/>
                          </a:solidFill>
                          <a:effectLst/>
                          <a:latin typeface="+mn-lt"/>
                          <a:cs typeface="Calibri" panose="020F0502020204030204" pitchFamily="34" charset="0"/>
                        </a:rPr>
                        <a:t>GB Group</a:t>
                      </a:r>
                    </a:p>
                  </a:txBody>
                  <a:tcPr marL="9525" marR="9525" marT="9525" marB="0" anchor="ctr"/>
                </a:tc>
                <a:tc>
                  <a:txBody>
                    <a:bodyPr/>
                    <a:lstStyle/>
                    <a:p>
                      <a:pPr algn="ctr" fontAlgn="b"/>
                      <a:r>
                        <a:rPr lang="en-US" sz="1400" b="0" i="0" u="none" strike="noStrike" dirty="0">
                          <a:solidFill>
                            <a:srgbClr val="000000"/>
                          </a:solidFill>
                          <a:effectLst/>
                          <a:latin typeface="+mn-lt"/>
                          <a:cs typeface="Calibri" panose="020F0502020204030204" pitchFamily="34" charset="0"/>
                        </a:rPr>
                        <a:t>Active</a:t>
                      </a:r>
                    </a:p>
                  </a:txBody>
                  <a:tcPr marL="9525" marR="9525" marT="9525" marB="0" anchor="ctr"/>
                </a:tc>
                <a:tc>
                  <a:txBody>
                    <a:bodyPr/>
                    <a:lstStyle/>
                    <a:p>
                      <a:pPr lvl="0" algn="l" fontAlgn="b"/>
                      <a:r>
                        <a:rPr lang="en-US" sz="1400" b="0" i="0" u="none" strike="noStrike" dirty="0">
                          <a:solidFill>
                            <a:srgbClr val="000000"/>
                          </a:solidFill>
                          <a:effectLst/>
                          <a:latin typeface="+mn-lt"/>
                          <a:cs typeface="Calibri" panose="020F0502020204030204" pitchFamily="34" charset="0"/>
                        </a:rPr>
                        <a:t>NAP and Compliance Vendor (replaced Veda for AU compliance) and NAP in UK and Canada</a:t>
                      </a:r>
                    </a:p>
                  </a:txBody>
                  <a:tcPr marL="9525" marR="9525" marT="9525" marB="0" anchor="ctr"/>
                </a:tc>
                <a:extLst>
                  <a:ext uri="{0D108BD9-81ED-4DB2-BD59-A6C34878D82A}">
                    <a16:rowId xmlns:a16="http://schemas.microsoft.com/office/drawing/2014/main" val="2345138046"/>
                  </a:ext>
                </a:extLst>
              </a:tr>
              <a:tr h="587375">
                <a:tc>
                  <a:txBody>
                    <a:bodyPr/>
                    <a:lstStyle/>
                    <a:p>
                      <a:pPr algn="ctr" fontAlgn="b"/>
                      <a:r>
                        <a:rPr lang="en-US" sz="1400" b="0" i="0" u="none" strike="noStrike" dirty="0" err="1">
                          <a:solidFill>
                            <a:srgbClr val="000000"/>
                          </a:solidFill>
                          <a:effectLst/>
                          <a:latin typeface="+mn-lt"/>
                          <a:cs typeface="Calibri" panose="020F0502020204030204" pitchFamily="34" charset="0"/>
                        </a:rPr>
                        <a:t>Giact</a:t>
                      </a:r>
                      <a:endParaRPr lang="en-US" sz="1400" b="0" i="0" u="none" strike="noStrike" dirty="0">
                        <a:solidFill>
                          <a:srgbClr val="000000"/>
                        </a:solidFill>
                        <a:effectLst/>
                        <a:latin typeface="+mn-lt"/>
                        <a:cs typeface="Calibri" panose="020F0502020204030204" pitchFamily="34" charset="0"/>
                      </a:endParaRPr>
                    </a:p>
                  </a:txBody>
                  <a:tcPr marL="9525" marR="9525" marT="9525" marB="0" anchor="ctr"/>
                </a:tc>
                <a:tc>
                  <a:txBody>
                    <a:bodyPr/>
                    <a:lstStyle/>
                    <a:p>
                      <a:pPr algn="ctr" fontAlgn="b"/>
                      <a:r>
                        <a:rPr lang="en-US" sz="1400" u="none" strike="noStrike" dirty="0">
                          <a:effectLst/>
                          <a:latin typeface="+mn-lt"/>
                          <a:cs typeface="Calibri" panose="020F0502020204030204" pitchFamily="34" charset="0"/>
                        </a:rPr>
                        <a:t>Active</a:t>
                      </a:r>
                      <a:endParaRPr lang="en-US" sz="1400" b="0" i="0" u="none" strike="noStrike" dirty="0">
                        <a:solidFill>
                          <a:srgbClr val="000000"/>
                        </a:solidFill>
                        <a:effectLst/>
                        <a:latin typeface="+mn-lt"/>
                        <a:cs typeface="Calibri" panose="020F0502020204030204" pitchFamily="34" charset="0"/>
                      </a:endParaRPr>
                    </a:p>
                  </a:txBody>
                  <a:tcPr marL="9525" marR="9525" marT="9525" marB="0" anchor="ctr"/>
                </a:tc>
                <a:tc>
                  <a:txBody>
                    <a:bodyPr/>
                    <a:lstStyle/>
                    <a:p>
                      <a:pPr lvl="0" algn="l" fontAlgn="b"/>
                      <a:r>
                        <a:rPr lang="en-US" sz="1400" b="0" i="0" u="none" strike="noStrike" dirty="0">
                          <a:solidFill>
                            <a:srgbClr val="000000"/>
                          </a:solidFill>
                          <a:effectLst/>
                          <a:latin typeface="+mn-lt"/>
                          <a:cs typeface="Calibri" panose="020F0502020204030204" pitchFamily="34" charset="0"/>
                        </a:rPr>
                        <a:t>Account Owner Authentication</a:t>
                      </a:r>
                    </a:p>
                  </a:txBody>
                  <a:tcPr marL="9525" marR="9525" marT="9525" marB="0" anchor="ctr"/>
                </a:tc>
                <a:extLst>
                  <a:ext uri="{0D108BD9-81ED-4DB2-BD59-A6C34878D82A}">
                    <a16:rowId xmlns:a16="http://schemas.microsoft.com/office/drawing/2014/main" val="4018816571"/>
                  </a:ext>
                </a:extLst>
              </a:tr>
              <a:tr h="587375">
                <a:tc>
                  <a:txBody>
                    <a:bodyPr/>
                    <a:lstStyle/>
                    <a:p>
                      <a:pPr algn="ctr" fontAlgn="b"/>
                      <a:r>
                        <a:rPr lang="en-US" sz="1400" b="0" i="0" u="none" strike="noStrike" dirty="0" err="1">
                          <a:solidFill>
                            <a:srgbClr val="000000"/>
                          </a:solidFill>
                          <a:effectLst/>
                          <a:latin typeface="+mn-lt"/>
                          <a:cs typeface="Calibri" panose="020F0502020204030204" pitchFamily="34" charset="0"/>
                        </a:rPr>
                        <a:t>iOvation</a:t>
                      </a:r>
                      <a:endParaRPr lang="en-US" sz="1400" b="0" i="0" u="none" strike="noStrike" dirty="0">
                        <a:solidFill>
                          <a:srgbClr val="000000"/>
                        </a:solidFill>
                        <a:effectLst/>
                        <a:latin typeface="+mn-lt"/>
                        <a:cs typeface="Calibri" panose="020F0502020204030204" pitchFamily="34" charset="0"/>
                      </a:endParaRPr>
                    </a:p>
                  </a:txBody>
                  <a:tcPr marL="9525" marR="9525" marT="9525" marB="0" anchor="ctr"/>
                </a:tc>
                <a:tc>
                  <a:txBody>
                    <a:bodyPr/>
                    <a:lstStyle/>
                    <a:p>
                      <a:pPr algn="ctr" fontAlgn="b"/>
                      <a:r>
                        <a:rPr lang="en-US" sz="1400" b="0" i="0" u="none" strike="noStrike" dirty="0">
                          <a:solidFill>
                            <a:srgbClr val="000000"/>
                          </a:solidFill>
                          <a:effectLst/>
                          <a:latin typeface="+mn-lt"/>
                          <a:cs typeface="Calibri" panose="020F0502020204030204" pitchFamily="34" charset="0"/>
                        </a:rPr>
                        <a:t>Active</a:t>
                      </a:r>
                    </a:p>
                  </a:txBody>
                  <a:tcPr marL="9525" marR="9525" marT="9525" marB="0" anchor="ctr"/>
                </a:tc>
                <a:tc>
                  <a:txBody>
                    <a:bodyPr/>
                    <a:lstStyle/>
                    <a:p>
                      <a:pPr lvl="0" algn="l" fontAlgn="b"/>
                      <a:r>
                        <a:rPr lang="en-US" sz="1400" b="0" i="0" u="none" strike="noStrike" dirty="0">
                          <a:solidFill>
                            <a:srgbClr val="000000"/>
                          </a:solidFill>
                          <a:effectLst/>
                          <a:latin typeface="+mn-lt"/>
                          <a:cs typeface="Calibri" panose="020F0502020204030204" pitchFamily="34" charset="0"/>
                        </a:rPr>
                        <a:t>Tracks physical device profiles and allows us to identify fraudulent devices by leveraging information reported by other merchants in the </a:t>
                      </a:r>
                      <a:r>
                        <a:rPr lang="en-US" sz="1400" b="0" i="0" u="none" strike="noStrike" dirty="0" err="1">
                          <a:solidFill>
                            <a:srgbClr val="000000"/>
                          </a:solidFill>
                          <a:effectLst/>
                          <a:latin typeface="+mn-lt"/>
                          <a:cs typeface="Calibri" panose="020F0502020204030204" pitchFamily="34" charset="0"/>
                        </a:rPr>
                        <a:t>iOvation</a:t>
                      </a:r>
                      <a:r>
                        <a:rPr lang="en-US" sz="1400" b="0" i="0" u="none" strike="noStrike" dirty="0">
                          <a:solidFill>
                            <a:srgbClr val="000000"/>
                          </a:solidFill>
                          <a:effectLst/>
                          <a:latin typeface="+mn-lt"/>
                          <a:cs typeface="Calibri" panose="020F0502020204030204" pitchFamily="34" charset="0"/>
                        </a:rPr>
                        <a:t> network</a:t>
                      </a:r>
                    </a:p>
                  </a:txBody>
                  <a:tcPr marL="9525" marR="9525" marT="9525" marB="0" anchor="ctr"/>
                </a:tc>
                <a:extLst>
                  <a:ext uri="{0D108BD9-81ED-4DB2-BD59-A6C34878D82A}">
                    <a16:rowId xmlns:a16="http://schemas.microsoft.com/office/drawing/2014/main" val="2381351696"/>
                  </a:ext>
                </a:extLst>
              </a:tr>
              <a:tr h="587375">
                <a:tc>
                  <a:txBody>
                    <a:bodyPr/>
                    <a:lstStyle/>
                    <a:p>
                      <a:pPr algn="ctr" fontAlgn="b"/>
                      <a:r>
                        <a:rPr lang="en-US" sz="1400" b="0" i="0" u="none" strike="noStrike" dirty="0">
                          <a:solidFill>
                            <a:srgbClr val="000000"/>
                          </a:solidFill>
                          <a:effectLst/>
                          <a:latin typeface="+mn-lt"/>
                          <a:cs typeface="Calibri" panose="020F0502020204030204" pitchFamily="34" charset="0"/>
                        </a:rPr>
                        <a:t>Key Lines (</a:t>
                      </a:r>
                      <a:r>
                        <a:rPr lang="en-US" sz="1400" b="0" i="0" u="none" strike="noStrike" dirty="0" err="1">
                          <a:solidFill>
                            <a:srgbClr val="000000"/>
                          </a:solidFill>
                          <a:effectLst/>
                          <a:latin typeface="+mn-lt"/>
                          <a:cs typeface="Calibri" panose="020F0502020204030204" pitchFamily="34" charset="0"/>
                        </a:rPr>
                        <a:t>Caimbridge</a:t>
                      </a:r>
                      <a:r>
                        <a:rPr lang="en-US" sz="1400" b="0" i="0" u="none" strike="noStrike" dirty="0">
                          <a:solidFill>
                            <a:srgbClr val="000000"/>
                          </a:solidFill>
                          <a:effectLst/>
                          <a:latin typeface="+mn-lt"/>
                          <a:cs typeface="Calibri" panose="020F0502020204030204" pitchFamily="34" charset="0"/>
                        </a:rPr>
                        <a:t> Intelligence)</a:t>
                      </a:r>
                    </a:p>
                  </a:txBody>
                  <a:tcPr marL="9525" marR="9525" marT="9525" marB="0" anchor="ctr"/>
                </a:tc>
                <a:tc>
                  <a:txBody>
                    <a:bodyPr/>
                    <a:lstStyle/>
                    <a:p>
                      <a:pPr algn="ctr" fontAlgn="b"/>
                      <a:r>
                        <a:rPr lang="en-US" sz="1400" u="none" strike="noStrike" dirty="0">
                          <a:effectLst/>
                          <a:latin typeface="+mn-lt"/>
                          <a:cs typeface="Calibri" panose="020F0502020204030204" pitchFamily="34" charset="0"/>
                        </a:rPr>
                        <a:t>Active</a:t>
                      </a:r>
                      <a:endParaRPr lang="en-US" sz="1400" b="0" i="0" u="none" strike="noStrike" dirty="0">
                        <a:solidFill>
                          <a:srgbClr val="000000"/>
                        </a:solidFill>
                        <a:effectLst/>
                        <a:latin typeface="+mn-lt"/>
                        <a:cs typeface="Calibri" panose="020F0502020204030204" pitchFamily="34" charset="0"/>
                      </a:endParaRPr>
                    </a:p>
                  </a:txBody>
                  <a:tcPr marL="9525" marR="9525" marT="9525" marB="0" anchor="ctr"/>
                </a:tc>
                <a:tc>
                  <a:txBody>
                    <a:bodyPr/>
                    <a:lstStyle/>
                    <a:p>
                      <a:pPr algn="l" fontAlgn="b"/>
                      <a:r>
                        <a:rPr lang="en-US" sz="1400" b="0" i="0" u="none" strike="noStrike" dirty="0">
                          <a:solidFill>
                            <a:srgbClr val="000000"/>
                          </a:solidFill>
                          <a:effectLst/>
                          <a:latin typeface="+mn-lt"/>
                          <a:cs typeface="Calibri" panose="020F0502020204030204" pitchFamily="34" charset="0"/>
                        </a:rPr>
                        <a:t>Graph display for Neo4j graph database</a:t>
                      </a:r>
                    </a:p>
                  </a:txBody>
                  <a:tcPr marL="9525" marR="9525" marT="9525" marB="0" anchor="ctr"/>
                </a:tc>
                <a:extLst>
                  <a:ext uri="{0D108BD9-81ED-4DB2-BD59-A6C34878D82A}">
                    <a16:rowId xmlns:a16="http://schemas.microsoft.com/office/drawing/2014/main" val="167118695"/>
                  </a:ext>
                </a:extLst>
              </a:tr>
              <a:tr h="587375">
                <a:tc>
                  <a:txBody>
                    <a:bodyPr/>
                    <a:lstStyle/>
                    <a:p>
                      <a:pPr algn="ctr" fontAlgn="b"/>
                      <a:r>
                        <a:rPr lang="en-US" sz="1400" b="0" i="0" u="none" strike="noStrike" dirty="0">
                          <a:solidFill>
                            <a:srgbClr val="000000"/>
                          </a:solidFill>
                          <a:effectLst/>
                          <a:latin typeface="+mn-lt"/>
                          <a:cs typeface="Calibri" panose="020F0502020204030204" pitchFamily="34" charset="0"/>
                        </a:rPr>
                        <a:t>Lexis Nexis</a:t>
                      </a:r>
                    </a:p>
                  </a:txBody>
                  <a:tcPr marL="9525" marR="9525" marT="9525" marB="0" anchor="ctr"/>
                </a:tc>
                <a:tc>
                  <a:txBody>
                    <a:bodyPr/>
                    <a:lstStyle/>
                    <a:p>
                      <a:pPr algn="ctr" fontAlgn="b"/>
                      <a:r>
                        <a:rPr lang="en-US" sz="1400" u="none" strike="noStrike" dirty="0">
                          <a:effectLst/>
                          <a:latin typeface="+mn-lt"/>
                          <a:cs typeface="Calibri" panose="020F0502020204030204" pitchFamily="34" charset="0"/>
                        </a:rPr>
                        <a:t>Active</a:t>
                      </a:r>
                      <a:endParaRPr lang="en-US" sz="1400" b="0" i="0" u="none" strike="noStrike" dirty="0">
                        <a:solidFill>
                          <a:srgbClr val="000000"/>
                        </a:solidFill>
                        <a:effectLst/>
                        <a:latin typeface="+mn-lt"/>
                        <a:cs typeface="Calibri" panose="020F0502020204030204" pitchFamily="34" charset="0"/>
                      </a:endParaRPr>
                    </a:p>
                  </a:txBody>
                  <a:tcPr marL="9525" marR="9525" marT="9525" marB="0" anchor="ctr"/>
                </a:tc>
                <a:tc>
                  <a:txBody>
                    <a:bodyPr/>
                    <a:lstStyle/>
                    <a:p>
                      <a:pPr lvl="0" algn="l" fontAlgn="b"/>
                      <a:r>
                        <a:rPr lang="en-US" sz="1400" b="0" i="0" u="none" strike="noStrike" dirty="0">
                          <a:solidFill>
                            <a:srgbClr val="000000"/>
                          </a:solidFill>
                          <a:effectLst/>
                          <a:latin typeface="+mn-lt"/>
                          <a:cs typeface="Calibri" panose="020F0502020204030204" pitchFamily="34" charset="0"/>
                        </a:rPr>
                        <a:t>NAP verification vendor. Provides name, address, phone, </a:t>
                      </a:r>
                      <a:r>
                        <a:rPr lang="en-US" sz="1400" b="0" i="0" u="none" strike="noStrike" dirty="0" err="1">
                          <a:solidFill>
                            <a:srgbClr val="000000"/>
                          </a:solidFill>
                          <a:effectLst/>
                          <a:latin typeface="+mn-lt"/>
                          <a:cs typeface="Calibri" panose="020F0502020204030204" pitchFamily="34" charset="0"/>
                        </a:rPr>
                        <a:t>ssn</a:t>
                      </a:r>
                      <a:r>
                        <a:rPr lang="en-US" sz="1400" b="0" i="0" u="none" strike="noStrike" dirty="0">
                          <a:solidFill>
                            <a:srgbClr val="000000"/>
                          </a:solidFill>
                          <a:effectLst/>
                          <a:latin typeface="+mn-lt"/>
                          <a:cs typeface="Calibri" panose="020F0502020204030204" pitchFamily="34" charset="0"/>
                        </a:rPr>
                        <a:t> and DOB verification. More comprehensive than Neustar. Used for high principle transactions.</a:t>
                      </a:r>
                    </a:p>
                  </a:txBody>
                  <a:tcPr marL="9525" marR="9525" marT="9525" marB="0" anchor="ctr"/>
                </a:tc>
                <a:extLst>
                  <a:ext uri="{0D108BD9-81ED-4DB2-BD59-A6C34878D82A}">
                    <a16:rowId xmlns:a16="http://schemas.microsoft.com/office/drawing/2014/main" val="3296032710"/>
                  </a:ext>
                </a:extLst>
              </a:tr>
            </a:tbl>
          </a:graphicData>
        </a:graphic>
      </p:graphicFrame>
    </p:spTree>
    <p:extLst>
      <p:ext uri="{BB962C8B-B14F-4D97-AF65-F5344CB8AC3E}">
        <p14:creationId xmlns:p14="http://schemas.microsoft.com/office/powerpoint/2010/main" val="381538954"/>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850164535"/>
              </p:ext>
            </p:extLst>
          </p:nvPr>
        </p:nvGraphicFramePr>
        <p:xfrm>
          <a:off x="1176211" y="1273173"/>
          <a:ext cx="6764590" cy="4935542"/>
        </p:xfrm>
        <a:graphic>
          <a:graphicData uri="http://schemas.openxmlformats.org/drawingml/2006/table">
            <a:tbl>
              <a:tblPr>
                <a:tableStyleId>{5C22544A-7EE6-4342-B048-85BDC9FD1C3A}</a:tableStyleId>
              </a:tblPr>
              <a:tblGrid>
                <a:gridCol w="1054850">
                  <a:extLst>
                    <a:ext uri="{9D8B030D-6E8A-4147-A177-3AD203B41FA5}">
                      <a16:colId xmlns:a16="http://schemas.microsoft.com/office/drawing/2014/main" val="20000"/>
                    </a:ext>
                  </a:extLst>
                </a:gridCol>
                <a:gridCol w="1345176">
                  <a:extLst>
                    <a:ext uri="{9D8B030D-6E8A-4147-A177-3AD203B41FA5}">
                      <a16:colId xmlns:a16="http://schemas.microsoft.com/office/drawing/2014/main" val="20001"/>
                    </a:ext>
                  </a:extLst>
                </a:gridCol>
                <a:gridCol w="4364564">
                  <a:extLst>
                    <a:ext uri="{9D8B030D-6E8A-4147-A177-3AD203B41FA5}">
                      <a16:colId xmlns:a16="http://schemas.microsoft.com/office/drawing/2014/main" val="20002"/>
                    </a:ext>
                  </a:extLst>
                </a:gridCol>
              </a:tblGrid>
              <a:tr h="290326">
                <a:tc>
                  <a:txBody>
                    <a:bodyPr/>
                    <a:lstStyle/>
                    <a:p>
                      <a:pPr algn="l" fontAlgn="b"/>
                      <a:r>
                        <a:rPr lang="en-US" sz="800" u="none" strike="noStrike">
                          <a:effectLst/>
                        </a:rPr>
                        <a:t>ip_timeZone</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string</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The time zone associated with the IP address. Time zone names are taken from the IANA time zone database. See the list of possible values.</a:t>
                      </a:r>
                      <a:endParaRPr lang="en-US" sz="800" b="0" i="0" u="none" strike="noStrike">
                        <a:solidFill>
                          <a:srgbClr val="000000"/>
                        </a:solidFill>
                        <a:effectLst/>
                        <a:latin typeface="Calibri" panose="020F0502020204030204" pitchFamily="34" charset="0"/>
                      </a:endParaRPr>
                    </a:p>
                  </a:txBody>
                  <a:tcPr marL="7258" marR="7258" marT="7258" marB="0" anchor="b"/>
                </a:tc>
                <a:extLst>
                  <a:ext uri="{0D108BD9-81ED-4DB2-BD59-A6C34878D82A}">
                    <a16:rowId xmlns:a16="http://schemas.microsoft.com/office/drawing/2014/main" val="10000"/>
                  </a:ext>
                </a:extLst>
              </a:tr>
              <a:tr h="145163">
                <a:tc>
                  <a:txBody>
                    <a:bodyPr/>
                    <a:lstStyle/>
                    <a:p>
                      <a:pPr algn="l" fontAlgn="b"/>
                      <a:r>
                        <a:rPr lang="en-US" sz="800" u="none" strike="noStrike">
                          <a:effectLst/>
                        </a:rPr>
                        <a:t>ip_asnum</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string</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The autonomous system number associated with the IP address.</a:t>
                      </a:r>
                      <a:endParaRPr lang="en-US" sz="800" b="0" i="0" u="none" strike="noStrike">
                        <a:solidFill>
                          <a:srgbClr val="000000"/>
                        </a:solidFill>
                        <a:effectLst/>
                        <a:latin typeface="Calibri" panose="020F0502020204030204" pitchFamily="34" charset="0"/>
                      </a:endParaRPr>
                    </a:p>
                  </a:txBody>
                  <a:tcPr marL="7258" marR="7258" marT="7258" marB="0" anchor="b"/>
                </a:tc>
                <a:extLst>
                  <a:ext uri="{0D108BD9-81ED-4DB2-BD59-A6C34878D82A}">
                    <a16:rowId xmlns:a16="http://schemas.microsoft.com/office/drawing/2014/main" val="10001"/>
                  </a:ext>
                </a:extLst>
              </a:tr>
              <a:tr h="145163">
                <a:tc>
                  <a:txBody>
                    <a:bodyPr/>
                    <a:lstStyle/>
                    <a:p>
                      <a:pPr algn="l" fontAlgn="b"/>
                      <a:r>
                        <a:rPr lang="en-US" sz="800" u="none" strike="noStrike">
                          <a:effectLst/>
                        </a:rPr>
                        <a:t>ip_userType</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enum</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The user type associated with the IP address. This will be one of the following values.</a:t>
                      </a:r>
                      <a:endParaRPr lang="en-US" sz="800" b="0" i="0" u="none" strike="noStrike">
                        <a:solidFill>
                          <a:srgbClr val="000000"/>
                        </a:solidFill>
                        <a:effectLst/>
                        <a:latin typeface="Calibri" panose="020F0502020204030204" pitchFamily="34" charset="0"/>
                      </a:endParaRPr>
                    </a:p>
                  </a:txBody>
                  <a:tcPr marL="7258" marR="7258" marT="7258" marB="0" anchor="b"/>
                </a:tc>
                <a:extLst>
                  <a:ext uri="{0D108BD9-81ED-4DB2-BD59-A6C34878D82A}">
                    <a16:rowId xmlns:a16="http://schemas.microsoft.com/office/drawing/2014/main" val="10002"/>
                  </a:ext>
                </a:extLst>
              </a:tr>
              <a:tr h="145163">
                <a:tc>
                  <a:txBody>
                    <a:bodyPr/>
                    <a:lstStyle/>
                    <a:p>
                      <a:pPr algn="l" fontAlgn="b"/>
                      <a:r>
                        <a:rPr lang="en-US" sz="800" u="none" strike="noStrike">
                          <a:effectLst/>
                        </a:rPr>
                        <a:t>ip_netSpeedCell</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enum</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The network speed associated with the IP address. This can be one of the following values:</a:t>
                      </a:r>
                      <a:endParaRPr lang="en-US" sz="800" b="0" i="0" u="none" strike="noStrike">
                        <a:solidFill>
                          <a:srgbClr val="000000"/>
                        </a:solidFill>
                        <a:effectLst/>
                        <a:latin typeface="Calibri" panose="020F0502020204030204" pitchFamily="34" charset="0"/>
                      </a:endParaRPr>
                    </a:p>
                  </a:txBody>
                  <a:tcPr marL="7258" marR="7258" marT="7258" marB="0" anchor="b"/>
                </a:tc>
                <a:extLst>
                  <a:ext uri="{0D108BD9-81ED-4DB2-BD59-A6C34878D82A}">
                    <a16:rowId xmlns:a16="http://schemas.microsoft.com/office/drawing/2014/main" val="10003"/>
                  </a:ext>
                </a:extLst>
              </a:tr>
              <a:tr h="290326">
                <a:tc>
                  <a:txBody>
                    <a:bodyPr/>
                    <a:lstStyle/>
                    <a:p>
                      <a:pPr algn="l" fontAlgn="b"/>
                      <a:r>
                        <a:rPr lang="en-US" sz="800" u="none" strike="noStrike">
                          <a:effectLst/>
                        </a:rPr>
                        <a:t>ip_domain</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string</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The second level domain associated with the IP address. This will be something like “example.com” or “example.co.uk”, not “foo.example.com”.</a:t>
                      </a:r>
                      <a:endParaRPr lang="en-US" sz="800" b="0" i="0" u="none" strike="noStrike">
                        <a:solidFill>
                          <a:srgbClr val="000000"/>
                        </a:solidFill>
                        <a:effectLst/>
                        <a:latin typeface="Calibri" panose="020F0502020204030204" pitchFamily="34" charset="0"/>
                      </a:endParaRPr>
                    </a:p>
                  </a:txBody>
                  <a:tcPr marL="7258" marR="7258" marT="7258" marB="0" anchor="b"/>
                </a:tc>
                <a:extLst>
                  <a:ext uri="{0D108BD9-81ED-4DB2-BD59-A6C34878D82A}">
                    <a16:rowId xmlns:a16="http://schemas.microsoft.com/office/drawing/2014/main" val="10004"/>
                  </a:ext>
                </a:extLst>
              </a:tr>
              <a:tr h="145163">
                <a:tc>
                  <a:txBody>
                    <a:bodyPr/>
                    <a:lstStyle/>
                    <a:p>
                      <a:pPr algn="l" fontAlgn="b"/>
                      <a:r>
                        <a:rPr lang="en-US" sz="800" u="none" strike="noStrike">
                          <a:effectLst/>
                        </a:rPr>
                        <a:t>ip_isp</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string</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The name of the ISP associated with the IP address.</a:t>
                      </a:r>
                      <a:endParaRPr lang="en-US" sz="800" b="0" i="0" u="none" strike="noStrike">
                        <a:solidFill>
                          <a:srgbClr val="000000"/>
                        </a:solidFill>
                        <a:effectLst/>
                        <a:latin typeface="Calibri" panose="020F0502020204030204" pitchFamily="34" charset="0"/>
                      </a:endParaRPr>
                    </a:p>
                  </a:txBody>
                  <a:tcPr marL="7258" marR="7258" marT="7258" marB="0" anchor="b"/>
                </a:tc>
                <a:extLst>
                  <a:ext uri="{0D108BD9-81ED-4DB2-BD59-A6C34878D82A}">
                    <a16:rowId xmlns:a16="http://schemas.microsoft.com/office/drawing/2014/main" val="10005"/>
                  </a:ext>
                </a:extLst>
              </a:tr>
              <a:tr h="145163">
                <a:tc>
                  <a:txBody>
                    <a:bodyPr/>
                    <a:lstStyle/>
                    <a:p>
                      <a:pPr algn="l" fontAlgn="b"/>
                      <a:r>
                        <a:rPr lang="en-US" sz="800" u="none" strike="noStrike">
                          <a:effectLst/>
                        </a:rPr>
                        <a:t>ip_org</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string</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The name of the organization associated with the IP address.</a:t>
                      </a:r>
                      <a:endParaRPr lang="en-US" sz="800" b="0" i="0" u="none" strike="noStrike">
                        <a:solidFill>
                          <a:srgbClr val="000000"/>
                        </a:solidFill>
                        <a:effectLst/>
                        <a:latin typeface="Calibri" panose="020F0502020204030204" pitchFamily="34" charset="0"/>
                      </a:endParaRPr>
                    </a:p>
                  </a:txBody>
                  <a:tcPr marL="7258" marR="7258" marT="7258" marB="0" anchor="b"/>
                </a:tc>
                <a:extLst>
                  <a:ext uri="{0D108BD9-81ED-4DB2-BD59-A6C34878D82A}">
                    <a16:rowId xmlns:a16="http://schemas.microsoft.com/office/drawing/2014/main" val="10006"/>
                  </a:ext>
                </a:extLst>
              </a:tr>
              <a:tr h="145163">
                <a:tc>
                  <a:txBody>
                    <a:bodyPr/>
                    <a:lstStyle/>
                    <a:p>
                      <a:pPr algn="l" fontAlgn="b"/>
                      <a:r>
                        <a:rPr lang="en-US" sz="800" u="none" strike="noStrike">
                          <a:effectLst/>
                        </a:rPr>
                        <a:t>ip_cityConf</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decimal</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A value from 0-100 representing our confidence that the city is correct.</a:t>
                      </a:r>
                      <a:endParaRPr lang="en-US" sz="800" b="0" i="0" u="none" strike="noStrike">
                        <a:solidFill>
                          <a:srgbClr val="000000"/>
                        </a:solidFill>
                        <a:effectLst/>
                        <a:latin typeface="Calibri" panose="020F0502020204030204" pitchFamily="34" charset="0"/>
                      </a:endParaRPr>
                    </a:p>
                  </a:txBody>
                  <a:tcPr marL="7258" marR="7258" marT="7258" marB="0" anchor="b"/>
                </a:tc>
                <a:extLst>
                  <a:ext uri="{0D108BD9-81ED-4DB2-BD59-A6C34878D82A}">
                    <a16:rowId xmlns:a16="http://schemas.microsoft.com/office/drawing/2014/main" val="10007"/>
                  </a:ext>
                </a:extLst>
              </a:tr>
              <a:tr h="145163">
                <a:tc>
                  <a:txBody>
                    <a:bodyPr/>
                    <a:lstStyle/>
                    <a:p>
                      <a:pPr algn="l" fontAlgn="b"/>
                      <a:r>
                        <a:rPr lang="en-US" sz="800" u="none" strike="noStrike">
                          <a:effectLst/>
                        </a:rPr>
                        <a:t>ip_regionConf</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decimal</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A value from 0-100 representing our confidence that the region is correct.</a:t>
                      </a:r>
                      <a:endParaRPr lang="en-US" sz="800" b="0" i="0" u="none" strike="noStrike">
                        <a:solidFill>
                          <a:srgbClr val="000000"/>
                        </a:solidFill>
                        <a:effectLst/>
                        <a:latin typeface="Calibri" panose="020F0502020204030204" pitchFamily="34" charset="0"/>
                      </a:endParaRPr>
                    </a:p>
                  </a:txBody>
                  <a:tcPr marL="7258" marR="7258" marT="7258" marB="0" anchor="b"/>
                </a:tc>
                <a:extLst>
                  <a:ext uri="{0D108BD9-81ED-4DB2-BD59-A6C34878D82A}">
                    <a16:rowId xmlns:a16="http://schemas.microsoft.com/office/drawing/2014/main" val="10008"/>
                  </a:ext>
                </a:extLst>
              </a:tr>
              <a:tr h="145163">
                <a:tc>
                  <a:txBody>
                    <a:bodyPr/>
                    <a:lstStyle/>
                    <a:p>
                      <a:pPr algn="l" fontAlgn="b"/>
                      <a:r>
                        <a:rPr lang="en-US" sz="800" u="none" strike="noStrike">
                          <a:effectLst/>
                        </a:rPr>
                        <a:t>ip_postalConf</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decimal</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A value from 0-100 representing our confidence that the postal code is correct.</a:t>
                      </a:r>
                      <a:endParaRPr lang="en-US" sz="800" b="0" i="0" u="none" strike="noStrike">
                        <a:solidFill>
                          <a:srgbClr val="000000"/>
                        </a:solidFill>
                        <a:effectLst/>
                        <a:latin typeface="Calibri" panose="020F0502020204030204" pitchFamily="34" charset="0"/>
                      </a:endParaRPr>
                    </a:p>
                  </a:txBody>
                  <a:tcPr marL="7258" marR="7258" marT="7258" marB="0" anchor="b"/>
                </a:tc>
                <a:extLst>
                  <a:ext uri="{0D108BD9-81ED-4DB2-BD59-A6C34878D82A}">
                    <a16:rowId xmlns:a16="http://schemas.microsoft.com/office/drawing/2014/main" val="10009"/>
                  </a:ext>
                </a:extLst>
              </a:tr>
              <a:tr h="145163">
                <a:tc>
                  <a:txBody>
                    <a:bodyPr/>
                    <a:lstStyle/>
                    <a:p>
                      <a:pPr algn="l" fontAlgn="b"/>
                      <a:r>
                        <a:rPr lang="en-US" sz="800" u="none" strike="noStrike">
                          <a:effectLst/>
                        </a:rPr>
                        <a:t>ip_countryConf</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decimal</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A value from 0-100 representing our confidence that the country is correct.</a:t>
                      </a:r>
                      <a:endParaRPr lang="en-US" sz="800" b="0" i="0" u="none" strike="noStrike">
                        <a:solidFill>
                          <a:srgbClr val="000000"/>
                        </a:solidFill>
                        <a:effectLst/>
                        <a:latin typeface="Calibri" panose="020F0502020204030204" pitchFamily="34" charset="0"/>
                      </a:endParaRPr>
                    </a:p>
                  </a:txBody>
                  <a:tcPr marL="7258" marR="7258" marT="7258" marB="0" anchor="b"/>
                </a:tc>
                <a:extLst>
                  <a:ext uri="{0D108BD9-81ED-4DB2-BD59-A6C34878D82A}">
                    <a16:rowId xmlns:a16="http://schemas.microsoft.com/office/drawing/2014/main" val="10010"/>
                  </a:ext>
                </a:extLst>
              </a:tr>
              <a:tr h="290326">
                <a:tc>
                  <a:txBody>
                    <a:bodyPr/>
                    <a:lstStyle/>
                    <a:p>
                      <a:pPr algn="l" fontAlgn="b"/>
                      <a:r>
                        <a:rPr lang="en-US" sz="800" u="none" strike="noStrike">
                          <a:effectLst/>
                        </a:rPr>
                        <a:t>anonymousProxy</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enum</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This field can be either Yes or No. It indicates whether the user’s IP address is an anonymous proxy. An anonymous proxy indicates a high risk of fraud.</a:t>
                      </a:r>
                      <a:endParaRPr lang="en-US" sz="800" b="0" i="0" u="none" strike="noStrike">
                        <a:solidFill>
                          <a:srgbClr val="000000"/>
                        </a:solidFill>
                        <a:effectLst/>
                        <a:latin typeface="Calibri" panose="020F0502020204030204" pitchFamily="34" charset="0"/>
                      </a:endParaRPr>
                    </a:p>
                  </a:txBody>
                  <a:tcPr marL="7258" marR="7258" marT="7258" marB="0" anchor="b"/>
                </a:tc>
                <a:extLst>
                  <a:ext uri="{0D108BD9-81ED-4DB2-BD59-A6C34878D82A}">
                    <a16:rowId xmlns:a16="http://schemas.microsoft.com/office/drawing/2014/main" val="10011"/>
                  </a:ext>
                </a:extLst>
              </a:tr>
              <a:tr h="145163">
                <a:tc>
                  <a:txBody>
                    <a:bodyPr/>
                    <a:lstStyle/>
                    <a:p>
                      <a:pPr algn="l" fontAlgn="b"/>
                      <a:r>
                        <a:rPr lang="en-US" sz="800" u="none" strike="noStrike">
                          <a:effectLst/>
                        </a:rPr>
                        <a:t>proxyScore</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decimal</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A score from 0.00-4.00 indicating the likelihood that the user’s IP address is an open proxy.</a:t>
                      </a:r>
                      <a:endParaRPr lang="en-US" sz="800" b="0" i="0" u="none" strike="noStrike">
                        <a:solidFill>
                          <a:srgbClr val="000000"/>
                        </a:solidFill>
                        <a:effectLst/>
                        <a:latin typeface="Calibri" panose="020F0502020204030204" pitchFamily="34" charset="0"/>
                      </a:endParaRPr>
                    </a:p>
                  </a:txBody>
                  <a:tcPr marL="7258" marR="7258" marT="7258" marB="0" anchor="b"/>
                </a:tc>
                <a:extLst>
                  <a:ext uri="{0D108BD9-81ED-4DB2-BD59-A6C34878D82A}">
                    <a16:rowId xmlns:a16="http://schemas.microsoft.com/office/drawing/2014/main" val="10012"/>
                  </a:ext>
                </a:extLst>
              </a:tr>
              <a:tr h="435489">
                <a:tc>
                  <a:txBody>
                    <a:bodyPr/>
                    <a:lstStyle/>
                    <a:p>
                      <a:pPr algn="l" fontAlgn="b"/>
                      <a:r>
                        <a:rPr lang="en-US" sz="800" u="none" strike="noStrike">
                          <a:effectLst/>
                        </a:rPr>
                        <a:t>isTransProxy</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enum</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This field can be either Yes or No. It indicates whether the user’s IP address is in our database of known transparent proxy servers. This is only returned if the forwardedIP field was set in the input.</a:t>
                      </a:r>
                      <a:endParaRPr lang="en-US" sz="800" b="0" i="0" u="none" strike="noStrike">
                        <a:solidFill>
                          <a:srgbClr val="000000"/>
                        </a:solidFill>
                        <a:effectLst/>
                        <a:latin typeface="Calibri" panose="020F0502020204030204" pitchFamily="34" charset="0"/>
                      </a:endParaRPr>
                    </a:p>
                  </a:txBody>
                  <a:tcPr marL="7258" marR="7258" marT="7258" marB="0" anchor="b"/>
                </a:tc>
                <a:extLst>
                  <a:ext uri="{0D108BD9-81ED-4DB2-BD59-A6C34878D82A}">
                    <a16:rowId xmlns:a16="http://schemas.microsoft.com/office/drawing/2014/main" val="10013"/>
                  </a:ext>
                </a:extLst>
              </a:tr>
              <a:tr h="290326">
                <a:tc>
                  <a:txBody>
                    <a:bodyPr/>
                    <a:lstStyle/>
                    <a:p>
                      <a:pPr algn="l" fontAlgn="b"/>
                      <a:r>
                        <a:rPr lang="en-US" sz="800" u="none" strike="noStrike">
                          <a:effectLst/>
                        </a:rPr>
                        <a:t>ip_corporateProxy</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dirty="0" err="1">
                          <a:effectLst/>
                        </a:rPr>
                        <a:t>enum</a:t>
                      </a:r>
                      <a:endParaRPr lang="en-US" sz="800" b="0" i="0" u="none" strike="noStrike" dirty="0">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This field can be either Yes or No. It indicates whether the user’s IP address is a known corporate proxy.</a:t>
                      </a:r>
                      <a:endParaRPr lang="en-US" sz="800" b="0" i="0" u="none" strike="noStrike">
                        <a:solidFill>
                          <a:srgbClr val="000000"/>
                        </a:solidFill>
                        <a:effectLst/>
                        <a:latin typeface="Calibri" panose="020F0502020204030204" pitchFamily="34" charset="0"/>
                      </a:endParaRPr>
                    </a:p>
                  </a:txBody>
                  <a:tcPr marL="7258" marR="7258" marT="7258" marB="0" anchor="b"/>
                </a:tc>
                <a:extLst>
                  <a:ext uri="{0D108BD9-81ED-4DB2-BD59-A6C34878D82A}">
                    <a16:rowId xmlns:a16="http://schemas.microsoft.com/office/drawing/2014/main" val="10014"/>
                  </a:ext>
                </a:extLst>
              </a:tr>
              <a:tr h="290326">
                <a:tc>
                  <a:txBody>
                    <a:bodyPr/>
                    <a:lstStyle/>
                    <a:p>
                      <a:pPr algn="l" fontAlgn="b"/>
                      <a:r>
                        <a:rPr lang="en-US" sz="800" u="none" strike="noStrike">
                          <a:effectLst/>
                        </a:rPr>
                        <a:t>freeMail</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enum</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This field can be either Yes or No. It indicates whether the user’s email address is from a free email provider. Note that this will be set to “No” if no domain is passed in the input.</a:t>
                      </a:r>
                      <a:endParaRPr lang="en-US" sz="800" b="0" i="0" u="none" strike="noStrike">
                        <a:solidFill>
                          <a:srgbClr val="000000"/>
                        </a:solidFill>
                        <a:effectLst/>
                        <a:latin typeface="Calibri" panose="020F0502020204030204" pitchFamily="34" charset="0"/>
                      </a:endParaRPr>
                    </a:p>
                  </a:txBody>
                  <a:tcPr marL="7258" marR="7258" marT="7258" marB="0" anchor="b"/>
                </a:tc>
                <a:extLst>
                  <a:ext uri="{0D108BD9-81ED-4DB2-BD59-A6C34878D82A}">
                    <a16:rowId xmlns:a16="http://schemas.microsoft.com/office/drawing/2014/main" val="10015"/>
                  </a:ext>
                </a:extLst>
              </a:tr>
              <a:tr h="290326">
                <a:tc>
                  <a:txBody>
                    <a:bodyPr/>
                    <a:lstStyle/>
                    <a:p>
                      <a:pPr algn="l" fontAlgn="b"/>
                      <a:r>
                        <a:rPr lang="en-US" sz="800" u="none" strike="noStrike">
                          <a:effectLst/>
                        </a:rPr>
                        <a:t>carderEmail</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enum</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This field can be either Yes or No. It indicates whether the user’s email address is in a database of known high risk emails.</a:t>
                      </a:r>
                      <a:endParaRPr lang="en-US" sz="800" b="0" i="0" u="none" strike="noStrike">
                        <a:solidFill>
                          <a:srgbClr val="000000"/>
                        </a:solidFill>
                        <a:effectLst/>
                        <a:latin typeface="Calibri" panose="020F0502020204030204" pitchFamily="34" charset="0"/>
                      </a:endParaRPr>
                    </a:p>
                  </a:txBody>
                  <a:tcPr marL="7258" marR="7258" marT="7258" marB="0" anchor="b"/>
                </a:tc>
                <a:extLst>
                  <a:ext uri="{0D108BD9-81ED-4DB2-BD59-A6C34878D82A}">
                    <a16:rowId xmlns:a16="http://schemas.microsoft.com/office/drawing/2014/main" val="10016"/>
                  </a:ext>
                </a:extLst>
              </a:tr>
              <a:tr h="145163">
                <a:tc>
                  <a:txBody>
                    <a:bodyPr/>
                    <a:lstStyle/>
                    <a:p>
                      <a:pPr algn="l" fontAlgn="b"/>
                      <a:r>
                        <a:rPr lang="en-US" sz="800" u="none" strike="noStrike">
                          <a:effectLst/>
                        </a:rPr>
                        <a:t>highRiskUsername</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This field does not return useful data. It will be removed in a future release.</a:t>
                      </a:r>
                      <a:endParaRPr lang="en-US" sz="800" b="0" i="0" u="none" strike="noStrike">
                        <a:solidFill>
                          <a:srgbClr val="000000"/>
                        </a:solidFill>
                        <a:effectLst/>
                        <a:latin typeface="Calibri" panose="020F0502020204030204" pitchFamily="34" charset="0"/>
                      </a:endParaRPr>
                    </a:p>
                  </a:txBody>
                  <a:tcPr marL="7258" marR="7258" marT="7258" marB="0" anchor="b"/>
                </a:tc>
                <a:extLst>
                  <a:ext uri="{0D108BD9-81ED-4DB2-BD59-A6C34878D82A}">
                    <a16:rowId xmlns:a16="http://schemas.microsoft.com/office/drawing/2014/main" val="10017"/>
                  </a:ext>
                </a:extLst>
              </a:tr>
              <a:tr h="145163">
                <a:tc>
                  <a:txBody>
                    <a:bodyPr/>
                    <a:lstStyle/>
                    <a:p>
                      <a:pPr algn="l" fontAlgn="b"/>
                      <a:r>
                        <a:rPr lang="en-US" sz="800" u="none" strike="noStrike">
                          <a:effectLst/>
                        </a:rPr>
                        <a:t>highRiskPassword</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This field does not return useful data. It will be removed in a future release.</a:t>
                      </a:r>
                      <a:endParaRPr lang="en-US" sz="800" b="0" i="0" u="none" strike="noStrike">
                        <a:solidFill>
                          <a:srgbClr val="000000"/>
                        </a:solidFill>
                        <a:effectLst/>
                        <a:latin typeface="Calibri" panose="020F0502020204030204" pitchFamily="34" charset="0"/>
                      </a:endParaRPr>
                    </a:p>
                  </a:txBody>
                  <a:tcPr marL="7258" marR="7258" marT="7258" marB="0" anchor="b"/>
                </a:tc>
                <a:extLst>
                  <a:ext uri="{0D108BD9-81ED-4DB2-BD59-A6C34878D82A}">
                    <a16:rowId xmlns:a16="http://schemas.microsoft.com/office/drawing/2014/main" val="10018"/>
                  </a:ext>
                </a:extLst>
              </a:tr>
              <a:tr h="290326">
                <a:tc>
                  <a:txBody>
                    <a:bodyPr/>
                    <a:lstStyle/>
                    <a:p>
                      <a:pPr algn="l" fontAlgn="b"/>
                      <a:r>
                        <a:rPr lang="en-US" sz="800" u="none" strike="noStrike">
                          <a:effectLst/>
                        </a:rPr>
                        <a:t>binMatch</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enum</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This field can be either Yes, No, NotFound, or NA It indicates whether the credit card’s bank is in the same country as the user’s billing address.</a:t>
                      </a:r>
                      <a:endParaRPr lang="en-US" sz="800" b="0" i="0" u="none" strike="noStrike">
                        <a:solidFill>
                          <a:srgbClr val="000000"/>
                        </a:solidFill>
                        <a:effectLst/>
                        <a:latin typeface="Calibri" panose="020F0502020204030204" pitchFamily="34" charset="0"/>
                      </a:endParaRPr>
                    </a:p>
                  </a:txBody>
                  <a:tcPr marL="7258" marR="7258" marT="7258" marB="0" anchor="b"/>
                </a:tc>
                <a:extLst>
                  <a:ext uri="{0D108BD9-81ED-4DB2-BD59-A6C34878D82A}">
                    <a16:rowId xmlns:a16="http://schemas.microsoft.com/office/drawing/2014/main" val="10019"/>
                  </a:ext>
                </a:extLst>
              </a:tr>
              <a:tr h="435489">
                <a:tc>
                  <a:txBody>
                    <a:bodyPr/>
                    <a:lstStyle/>
                    <a:p>
                      <a:pPr algn="l" fontAlgn="b"/>
                      <a:r>
                        <a:rPr lang="en-US" sz="800" u="none" strike="noStrike">
                          <a:effectLst/>
                        </a:rPr>
                        <a:t>binCountry</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string (2)</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The two letter ISO 3166 country code for the bank. This is available for approximately 99% of all BIN numbers. This field is returned for premium service level queries. For standard service level queries the field is only returned if the binMatch is Yes.</a:t>
                      </a:r>
                      <a:endParaRPr lang="en-US" sz="800" b="0" i="0" u="none" strike="noStrike">
                        <a:solidFill>
                          <a:srgbClr val="000000"/>
                        </a:solidFill>
                        <a:effectLst/>
                        <a:latin typeface="Calibri" panose="020F0502020204030204" pitchFamily="34" charset="0"/>
                      </a:endParaRPr>
                    </a:p>
                  </a:txBody>
                  <a:tcPr marL="7258" marR="7258" marT="7258" marB="0" anchor="b"/>
                </a:tc>
                <a:extLst>
                  <a:ext uri="{0D108BD9-81ED-4DB2-BD59-A6C34878D82A}">
                    <a16:rowId xmlns:a16="http://schemas.microsoft.com/office/drawing/2014/main" val="10020"/>
                  </a:ext>
                </a:extLst>
              </a:tr>
              <a:tr h="290326">
                <a:tc>
                  <a:txBody>
                    <a:bodyPr/>
                    <a:lstStyle/>
                    <a:p>
                      <a:pPr algn="l" fontAlgn="b"/>
                      <a:r>
                        <a:rPr lang="en-US" sz="800" u="none" strike="noStrike">
                          <a:effectLst/>
                        </a:rPr>
                        <a:t>binNameMatch</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a:effectLst/>
                        </a:rPr>
                        <a:t>enum</a:t>
                      </a:r>
                      <a:endParaRPr lang="en-US" sz="800" b="0" i="0" u="none" strike="noStrike">
                        <a:solidFill>
                          <a:srgbClr val="000000"/>
                        </a:solidFill>
                        <a:effectLst/>
                        <a:latin typeface="Calibri" panose="020F0502020204030204" pitchFamily="34" charset="0"/>
                      </a:endParaRPr>
                    </a:p>
                  </a:txBody>
                  <a:tcPr marL="7258" marR="7258" marT="7258" marB="0" anchor="b"/>
                </a:tc>
                <a:tc>
                  <a:txBody>
                    <a:bodyPr/>
                    <a:lstStyle/>
                    <a:p>
                      <a:pPr algn="l" fontAlgn="b"/>
                      <a:r>
                        <a:rPr lang="en-US" sz="800" u="none" strike="noStrike" dirty="0">
                          <a:effectLst/>
                        </a:rPr>
                        <a:t>This field can be either Yes, No, </a:t>
                      </a:r>
                      <a:r>
                        <a:rPr lang="en-US" sz="800" u="none" strike="noStrike" dirty="0" err="1">
                          <a:effectLst/>
                        </a:rPr>
                        <a:t>NotFound</a:t>
                      </a:r>
                      <a:r>
                        <a:rPr lang="en-US" sz="800" u="none" strike="noStrike" dirty="0">
                          <a:effectLst/>
                        </a:rPr>
                        <a:t>, or NA It indicates whether the credit card’s bank name matches the </a:t>
                      </a:r>
                      <a:r>
                        <a:rPr lang="en-US" sz="800" u="none" strike="noStrike" dirty="0" err="1">
                          <a:effectLst/>
                        </a:rPr>
                        <a:t>binName</a:t>
                      </a:r>
                      <a:r>
                        <a:rPr lang="en-US" sz="800" u="none" strike="noStrike" dirty="0">
                          <a:effectLst/>
                        </a:rPr>
                        <a:t> input field.</a:t>
                      </a:r>
                      <a:endParaRPr lang="en-US" sz="800" b="0" i="0" u="none" strike="noStrike" dirty="0">
                        <a:solidFill>
                          <a:srgbClr val="000000"/>
                        </a:solidFill>
                        <a:effectLst/>
                        <a:latin typeface="Calibri" panose="020F0502020204030204" pitchFamily="34" charset="0"/>
                      </a:endParaRPr>
                    </a:p>
                  </a:txBody>
                  <a:tcPr marL="7258" marR="7258" marT="7258" marB="0" anchor="b"/>
                </a:tc>
                <a:extLst>
                  <a:ext uri="{0D108BD9-81ED-4DB2-BD59-A6C34878D82A}">
                    <a16:rowId xmlns:a16="http://schemas.microsoft.com/office/drawing/2014/main" val="10021"/>
                  </a:ext>
                </a:extLst>
              </a:tr>
            </a:tbl>
          </a:graphicData>
        </a:graphic>
      </p:graphicFrame>
      <p:sp>
        <p:nvSpPr>
          <p:cNvPr id="7" name="TextBox 6"/>
          <p:cNvSpPr txBox="1"/>
          <p:nvPr/>
        </p:nvSpPr>
        <p:spPr>
          <a:xfrm>
            <a:off x="21771" y="228600"/>
            <a:ext cx="5029200" cy="830997"/>
          </a:xfrm>
          <a:prstGeom prst="rect">
            <a:avLst/>
          </a:prstGeom>
          <a:noFill/>
        </p:spPr>
        <p:txBody>
          <a:bodyPr wrap="square" rtlCol="0">
            <a:spAutoFit/>
          </a:bodyPr>
          <a:lstStyle/>
          <a:p>
            <a:r>
              <a:rPr lang="en-US" sz="2800" b="1" dirty="0" err="1"/>
              <a:t>Maxmind</a:t>
            </a:r>
            <a:r>
              <a:rPr lang="en-US" sz="2800" b="1" dirty="0"/>
              <a:t> </a:t>
            </a:r>
          </a:p>
          <a:p>
            <a:r>
              <a:rPr lang="en-US" b="1" dirty="0"/>
              <a:t>Response cont’d</a:t>
            </a:r>
          </a:p>
        </p:txBody>
      </p:sp>
    </p:spTree>
    <p:extLst>
      <p:ext uri="{BB962C8B-B14F-4D97-AF65-F5344CB8AC3E}">
        <p14:creationId xmlns:p14="http://schemas.microsoft.com/office/powerpoint/2010/main" val="3594577753"/>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1433" y="1273175"/>
          <a:ext cx="8214146" cy="4935537"/>
        </p:xfrm>
        <a:graphic>
          <a:graphicData uri="http://schemas.openxmlformats.org/drawingml/2006/table">
            <a:tbl>
              <a:tblPr>
                <a:tableStyleId>{5C22544A-7EE6-4342-B048-85BDC9FD1C3A}</a:tableStyleId>
              </a:tblPr>
              <a:tblGrid>
                <a:gridCol w="1280890">
                  <a:extLst>
                    <a:ext uri="{9D8B030D-6E8A-4147-A177-3AD203B41FA5}">
                      <a16:colId xmlns:a16="http://schemas.microsoft.com/office/drawing/2014/main" val="20000"/>
                    </a:ext>
                  </a:extLst>
                </a:gridCol>
                <a:gridCol w="1633428">
                  <a:extLst>
                    <a:ext uri="{9D8B030D-6E8A-4147-A177-3AD203B41FA5}">
                      <a16:colId xmlns:a16="http://schemas.microsoft.com/office/drawing/2014/main" val="20001"/>
                    </a:ext>
                  </a:extLst>
                </a:gridCol>
                <a:gridCol w="5299828">
                  <a:extLst>
                    <a:ext uri="{9D8B030D-6E8A-4147-A177-3AD203B41FA5}">
                      <a16:colId xmlns:a16="http://schemas.microsoft.com/office/drawing/2014/main" val="20002"/>
                    </a:ext>
                  </a:extLst>
                </a:gridCol>
              </a:tblGrid>
              <a:tr h="352538">
                <a:tc>
                  <a:txBody>
                    <a:bodyPr/>
                    <a:lstStyle/>
                    <a:p>
                      <a:pPr algn="l" fontAlgn="b"/>
                      <a:r>
                        <a:rPr lang="en-US" sz="1000" u="none" strike="noStrike">
                          <a:effectLst/>
                        </a:rPr>
                        <a:t>binName</a:t>
                      </a:r>
                      <a:endParaRPr lang="en-US" sz="1000" b="0" i="0" u="none" strike="noStrike">
                        <a:solidFill>
                          <a:srgbClr val="000000"/>
                        </a:solidFill>
                        <a:effectLst/>
                        <a:latin typeface="Calibri" panose="020F0502020204030204" pitchFamily="34" charset="0"/>
                      </a:endParaRPr>
                    </a:p>
                  </a:txBody>
                  <a:tcPr marL="8813" marR="8813" marT="8813" marB="0" anchor="b"/>
                </a:tc>
                <a:tc>
                  <a:txBody>
                    <a:bodyPr/>
                    <a:lstStyle/>
                    <a:p>
                      <a:pPr algn="l" fontAlgn="b"/>
                      <a:r>
                        <a:rPr lang="en-US" sz="1000" u="none" strike="noStrike">
                          <a:effectLst/>
                        </a:rPr>
                        <a:t>string</a:t>
                      </a:r>
                      <a:endParaRPr lang="en-US" sz="1000" b="0" i="0" u="none" strike="noStrike">
                        <a:solidFill>
                          <a:srgbClr val="000000"/>
                        </a:solidFill>
                        <a:effectLst/>
                        <a:latin typeface="Calibri" panose="020F0502020204030204" pitchFamily="34" charset="0"/>
                      </a:endParaRPr>
                    </a:p>
                  </a:txBody>
                  <a:tcPr marL="8813" marR="8813" marT="8813" marB="0" anchor="b"/>
                </a:tc>
                <a:tc>
                  <a:txBody>
                    <a:bodyPr/>
                    <a:lstStyle/>
                    <a:p>
                      <a:pPr algn="l" fontAlgn="b"/>
                      <a:r>
                        <a:rPr lang="en-US" sz="1000" u="none" strike="noStrike">
                          <a:effectLst/>
                        </a:rPr>
                        <a:t>The name of the bank which issued the credit card. This is available for approximately 96% of all BIN numbers. This field is only returned for premium service level queries.</a:t>
                      </a:r>
                      <a:endParaRPr lang="en-US" sz="1000" b="0" i="0" u="none" strike="noStrike">
                        <a:solidFill>
                          <a:srgbClr val="000000"/>
                        </a:solidFill>
                        <a:effectLst/>
                        <a:latin typeface="Calibri" panose="020F0502020204030204" pitchFamily="34" charset="0"/>
                      </a:endParaRPr>
                    </a:p>
                  </a:txBody>
                  <a:tcPr marL="8813" marR="8813" marT="8813" marB="0" anchor="b"/>
                </a:tc>
                <a:extLst>
                  <a:ext uri="{0D108BD9-81ED-4DB2-BD59-A6C34878D82A}">
                    <a16:rowId xmlns:a16="http://schemas.microsoft.com/office/drawing/2014/main" val="10000"/>
                  </a:ext>
                </a:extLst>
              </a:tr>
              <a:tr h="352538">
                <a:tc>
                  <a:txBody>
                    <a:bodyPr/>
                    <a:lstStyle/>
                    <a:p>
                      <a:pPr algn="l" fontAlgn="b"/>
                      <a:r>
                        <a:rPr lang="en-US" sz="1000" u="none" strike="noStrike">
                          <a:effectLst/>
                        </a:rPr>
                        <a:t>binPhoneMatch</a:t>
                      </a:r>
                      <a:endParaRPr lang="en-US" sz="1000" b="0" i="0" u="none" strike="noStrike">
                        <a:solidFill>
                          <a:srgbClr val="000000"/>
                        </a:solidFill>
                        <a:effectLst/>
                        <a:latin typeface="Calibri" panose="020F0502020204030204" pitchFamily="34" charset="0"/>
                      </a:endParaRPr>
                    </a:p>
                  </a:txBody>
                  <a:tcPr marL="8813" marR="8813" marT="8813" marB="0" anchor="b"/>
                </a:tc>
                <a:tc>
                  <a:txBody>
                    <a:bodyPr/>
                    <a:lstStyle/>
                    <a:p>
                      <a:pPr algn="l" fontAlgn="b"/>
                      <a:r>
                        <a:rPr lang="en-US" sz="1000" u="none" strike="noStrike">
                          <a:effectLst/>
                        </a:rPr>
                        <a:t>enum</a:t>
                      </a:r>
                      <a:endParaRPr lang="en-US" sz="1000" b="0" i="0" u="none" strike="noStrike">
                        <a:solidFill>
                          <a:srgbClr val="000000"/>
                        </a:solidFill>
                        <a:effectLst/>
                        <a:latin typeface="Calibri" panose="020F0502020204030204" pitchFamily="34" charset="0"/>
                      </a:endParaRPr>
                    </a:p>
                  </a:txBody>
                  <a:tcPr marL="8813" marR="8813" marT="8813" marB="0" anchor="b"/>
                </a:tc>
                <a:tc>
                  <a:txBody>
                    <a:bodyPr/>
                    <a:lstStyle/>
                    <a:p>
                      <a:pPr algn="l" fontAlgn="b"/>
                      <a:r>
                        <a:rPr lang="en-US" sz="1000" u="none" strike="noStrike">
                          <a:effectLst/>
                        </a:rPr>
                        <a:t>This field can be either Yes, No, NotFound, or NA It indicates whether the credit card’s bank name matches the binPhone input field.</a:t>
                      </a:r>
                      <a:endParaRPr lang="en-US" sz="1000" b="0" i="0" u="none" strike="noStrike">
                        <a:solidFill>
                          <a:srgbClr val="000000"/>
                        </a:solidFill>
                        <a:effectLst/>
                        <a:latin typeface="Calibri" panose="020F0502020204030204" pitchFamily="34" charset="0"/>
                      </a:endParaRPr>
                    </a:p>
                  </a:txBody>
                  <a:tcPr marL="8813" marR="8813" marT="8813" marB="0" anchor="b"/>
                </a:tc>
                <a:extLst>
                  <a:ext uri="{0D108BD9-81ED-4DB2-BD59-A6C34878D82A}">
                    <a16:rowId xmlns:a16="http://schemas.microsoft.com/office/drawing/2014/main" val="10001"/>
                  </a:ext>
                </a:extLst>
              </a:tr>
              <a:tr h="528808">
                <a:tc>
                  <a:txBody>
                    <a:bodyPr/>
                    <a:lstStyle/>
                    <a:p>
                      <a:pPr algn="l" fontAlgn="b"/>
                      <a:r>
                        <a:rPr lang="en-US" sz="1000" u="none" strike="noStrike">
                          <a:effectLst/>
                        </a:rPr>
                        <a:t>binPhone</a:t>
                      </a:r>
                      <a:endParaRPr lang="en-US" sz="1000" b="0" i="0" u="none" strike="noStrike">
                        <a:solidFill>
                          <a:srgbClr val="000000"/>
                        </a:solidFill>
                        <a:effectLst/>
                        <a:latin typeface="Calibri" panose="020F0502020204030204" pitchFamily="34" charset="0"/>
                      </a:endParaRPr>
                    </a:p>
                  </a:txBody>
                  <a:tcPr marL="8813" marR="8813" marT="8813" marB="0" anchor="b"/>
                </a:tc>
                <a:tc>
                  <a:txBody>
                    <a:bodyPr/>
                    <a:lstStyle/>
                    <a:p>
                      <a:pPr algn="l" fontAlgn="b"/>
                      <a:r>
                        <a:rPr lang="en-US" sz="1000" u="none" strike="noStrike">
                          <a:effectLst/>
                        </a:rPr>
                        <a:t>string</a:t>
                      </a:r>
                      <a:endParaRPr lang="en-US" sz="1000" b="0" i="0" u="none" strike="noStrike">
                        <a:solidFill>
                          <a:srgbClr val="000000"/>
                        </a:solidFill>
                        <a:effectLst/>
                        <a:latin typeface="Calibri" panose="020F0502020204030204" pitchFamily="34" charset="0"/>
                      </a:endParaRPr>
                    </a:p>
                  </a:txBody>
                  <a:tcPr marL="8813" marR="8813" marT="8813" marB="0" anchor="b"/>
                </a:tc>
                <a:tc>
                  <a:txBody>
                    <a:bodyPr/>
                    <a:lstStyle/>
                    <a:p>
                      <a:pPr algn="l" fontAlgn="b"/>
                      <a:r>
                        <a:rPr lang="en-US" sz="1000" u="none" strike="noStrike">
                          <a:effectLst/>
                        </a:rPr>
                        <a:t>The phone number of the bank which issued the credit card. This is available for approximately 75% of all BIN numbers. In some cases the phone number we return may be out of date. This field is only returned for premium service level queries.</a:t>
                      </a:r>
                      <a:endParaRPr lang="en-US" sz="1000" b="0" i="0" u="none" strike="noStrike">
                        <a:solidFill>
                          <a:srgbClr val="000000"/>
                        </a:solidFill>
                        <a:effectLst/>
                        <a:latin typeface="Calibri" panose="020F0502020204030204" pitchFamily="34" charset="0"/>
                      </a:endParaRPr>
                    </a:p>
                  </a:txBody>
                  <a:tcPr marL="8813" marR="8813" marT="8813" marB="0" anchor="b"/>
                </a:tc>
                <a:extLst>
                  <a:ext uri="{0D108BD9-81ED-4DB2-BD59-A6C34878D82A}">
                    <a16:rowId xmlns:a16="http://schemas.microsoft.com/office/drawing/2014/main" val="10002"/>
                  </a:ext>
                </a:extLst>
              </a:tr>
              <a:tr h="352538">
                <a:tc>
                  <a:txBody>
                    <a:bodyPr/>
                    <a:lstStyle/>
                    <a:p>
                      <a:pPr algn="l" fontAlgn="b"/>
                      <a:r>
                        <a:rPr lang="en-US" sz="1000" u="none" strike="noStrike">
                          <a:effectLst/>
                        </a:rPr>
                        <a:t>prepaid</a:t>
                      </a:r>
                      <a:endParaRPr lang="en-US" sz="1000" b="0" i="0" u="none" strike="noStrike">
                        <a:solidFill>
                          <a:srgbClr val="000000"/>
                        </a:solidFill>
                        <a:effectLst/>
                        <a:latin typeface="Calibri" panose="020F0502020204030204" pitchFamily="34" charset="0"/>
                      </a:endParaRPr>
                    </a:p>
                  </a:txBody>
                  <a:tcPr marL="8813" marR="8813" marT="8813" marB="0" anchor="b"/>
                </a:tc>
                <a:tc>
                  <a:txBody>
                    <a:bodyPr/>
                    <a:lstStyle/>
                    <a:p>
                      <a:pPr algn="l" fontAlgn="b"/>
                      <a:r>
                        <a:rPr lang="en-US" sz="1000" u="none" strike="noStrike">
                          <a:effectLst/>
                        </a:rPr>
                        <a:t>enum</a:t>
                      </a:r>
                      <a:endParaRPr lang="en-US" sz="1000" b="0" i="0" u="none" strike="noStrike">
                        <a:solidFill>
                          <a:srgbClr val="000000"/>
                        </a:solidFill>
                        <a:effectLst/>
                        <a:latin typeface="Calibri" panose="020F0502020204030204" pitchFamily="34" charset="0"/>
                      </a:endParaRPr>
                    </a:p>
                  </a:txBody>
                  <a:tcPr marL="8813" marR="8813" marT="8813" marB="0" anchor="b"/>
                </a:tc>
                <a:tc>
                  <a:txBody>
                    <a:bodyPr/>
                    <a:lstStyle/>
                    <a:p>
                      <a:pPr algn="l" fontAlgn="b"/>
                      <a:r>
                        <a:rPr lang="en-US" sz="1000" u="none" strike="noStrike">
                          <a:effectLst/>
                        </a:rPr>
                        <a:t>This field can be either Yes or No. This indicates whether the card is a prepaid or gift card. If no bin input was provided, this field will be left blank.</a:t>
                      </a:r>
                      <a:endParaRPr lang="en-US" sz="1000" b="0" i="0" u="none" strike="noStrike">
                        <a:solidFill>
                          <a:srgbClr val="000000"/>
                        </a:solidFill>
                        <a:effectLst/>
                        <a:latin typeface="Calibri" panose="020F0502020204030204" pitchFamily="34" charset="0"/>
                      </a:endParaRPr>
                    </a:p>
                  </a:txBody>
                  <a:tcPr marL="8813" marR="8813" marT="8813" marB="0" anchor="b"/>
                </a:tc>
                <a:extLst>
                  <a:ext uri="{0D108BD9-81ED-4DB2-BD59-A6C34878D82A}">
                    <a16:rowId xmlns:a16="http://schemas.microsoft.com/office/drawing/2014/main" val="10003"/>
                  </a:ext>
                </a:extLst>
              </a:tr>
              <a:tr h="352538">
                <a:tc>
                  <a:txBody>
                    <a:bodyPr/>
                    <a:lstStyle/>
                    <a:p>
                      <a:pPr algn="l" fontAlgn="b"/>
                      <a:r>
                        <a:rPr lang="en-US" sz="1000" u="none" strike="noStrike">
                          <a:effectLst/>
                        </a:rPr>
                        <a:t>custPhoneInBillingLoc</a:t>
                      </a:r>
                      <a:endParaRPr lang="en-US" sz="1000" b="0" i="0" u="none" strike="noStrike">
                        <a:solidFill>
                          <a:srgbClr val="000000"/>
                        </a:solidFill>
                        <a:effectLst/>
                        <a:latin typeface="Calibri" panose="020F0502020204030204" pitchFamily="34" charset="0"/>
                      </a:endParaRPr>
                    </a:p>
                  </a:txBody>
                  <a:tcPr marL="8813" marR="8813" marT="8813" marB="0" anchor="b"/>
                </a:tc>
                <a:tc>
                  <a:txBody>
                    <a:bodyPr/>
                    <a:lstStyle/>
                    <a:p>
                      <a:pPr algn="l" fontAlgn="b"/>
                      <a:r>
                        <a:rPr lang="en-US" sz="1000" u="none" strike="noStrike">
                          <a:effectLst/>
                        </a:rPr>
                        <a:t>enum</a:t>
                      </a:r>
                      <a:endParaRPr lang="en-US" sz="1000" b="0" i="0" u="none" strike="noStrike">
                        <a:solidFill>
                          <a:srgbClr val="000000"/>
                        </a:solidFill>
                        <a:effectLst/>
                        <a:latin typeface="Calibri" panose="020F0502020204030204" pitchFamily="34" charset="0"/>
                      </a:endParaRPr>
                    </a:p>
                  </a:txBody>
                  <a:tcPr marL="8813" marR="8813" marT="8813" marB="0" anchor="b"/>
                </a:tc>
                <a:tc>
                  <a:txBody>
                    <a:bodyPr/>
                    <a:lstStyle/>
                    <a:p>
                      <a:pPr algn="l" fontAlgn="b"/>
                      <a:r>
                        <a:rPr lang="en-US" sz="1000" u="none" strike="noStrike">
                          <a:effectLst/>
                        </a:rPr>
                        <a:t>This field can be either Yes, No, or NotFound. This indicates whether the customer’s phone number is in the billing address’s postal code.</a:t>
                      </a:r>
                      <a:endParaRPr lang="en-US" sz="1000" b="0" i="0" u="none" strike="noStrike">
                        <a:solidFill>
                          <a:srgbClr val="000000"/>
                        </a:solidFill>
                        <a:effectLst/>
                        <a:latin typeface="Calibri" panose="020F0502020204030204" pitchFamily="34" charset="0"/>
                      </a:endParaRPr>
                    </a:p>
                  </a:txBody>
                  <a:tcPr marL="8813" marR="8813" marT="8813" marB="0" anchor="b"/>
                </a:tc>
                <a:extLst>
                  <a:ext uri="{0D108BD9-81ED-4DB2-BD59-A6C34878D82A}">
                    <a16:rowId xmlns:a16="http://schemas.microsoft.com/office/drawing/2014/main" val="10004"/>
                  </a:ext>
                </a:extLst>
              </a:tr>
              <a:tr h="528808">
                <a:tc>
                  <a:txBody>
                    <a:bodyPr/>
                    <a:lstStyle/>
                    <a:p>
                      <a:pPr algn="l" fontAlgn="b"/>
                      <a:r>
                        <a:rPr lang="en-US" sz="1000" u="none" strike="noStrike">
                          <a:effectLst/>
                        </a:rPr>
                        <a:t>shipForward</a:t>
                      </a:r>
                      <a:endParaRPr lang="en-US" sz="1000" b="0" i="0" u="none" strike="noStrike">
                        <a:solidFill>
                          <a:srgbClr val="000000"/>
                        </a:solidFill>
                        <a:effectLst/>
                        <a:latin typeface="Calibri" panose="020F0502020204030204" pitchFamily="34" charset="0"/>
                      </a:endParaRPr>
                    </a:p>
                  </a:txBody>
                  <a:tcPr marL="8813" marR="8813" marT="8813" marB="0" anchor="b"/>
                </a:tc>
                <a:tc>
                  <a:txBody>
                    <a:bodyPr/>
                    <a:lstStyle/>
                    <a:p>
                      <a:pPr algn="l" fontAlgn="b"/>
                      <a:r>
                        <a:rPr lang="en-US" sz="1000" u="none" strike="noStrike">
                          <a:effectLst/>
                        </a:rPr>
                        <a:t>enum</a:t>
                      </a:r>
                      <a:endParaRPr lang="en-US" sz="1000" b="0" i="0" u="none" strike="noStrike">
                        <a:solidFill>
                          <a:srgbClr val="000000"/>
                        </a:solidFill>
                        <a:effectLst/>
                        <a:latin typeface="Calibri" panose="020F0502020204030204" pitchFamily="34" charset="0"/>
                      </a:endParaRPr>
                    </a:p>
                  </a:txBody>
                  <a:tcPr marL="8813" marR="8813" marT="8813" marB="0" anchor="b"/>
                </a:tc>
                <a:tc>
                  <a:txBody>
                    <a:bodyPr/>
                    <a:lstStyle/>
                    <a:p>
                      <a:pPr algn="l" fontAlgn="b"/>
                      <a:r>
                        <a:rPr lang="en-US" sz="1000" u="none" strike="noStrike">
                          <a:effectLst/>
                        </a:rPr>
                        <a:t>This field can be either Yes, No, or NA. This indicates whether the customer’s shipping address is in a database of known high risk shipping addresses. The NA response indicates that we could not parse the shipping address.</a:t>
                      </a:r>
                      <a:endParaRPr lang="en-US" sz="1000" b="0" i="0" u="none" strike="noStrike">
                        <a:solidFill>
                          <a:srgbClr val="000000"/>
                        </a:solidFill>
                        <a:effectLst/>
                        <a:latin typeface="Calibri" panose="020F0502020204030204" pitchFamily="34" charset="0"/>
                      </a:endParaRPr>
                    </a:p>
                  </a:txBody>
                  <a:tcPr marL="8813" marR="8813" marT="8813" marB="0" anchor="b"/>
                </a:tc>
                <a:extLst>
                  <a:ext uri="{0D108BD9-81ED-4DB2-BD59-A6C34878D82A}">
                    <a16:rowId xmlns:a16="http://schemas.microsoft.com/office/drawing/2014/main" val="10005"/>
                  </a:ext>
                </a:extLst>
              </a:tr>
              <a:tr h="528808">
                <a:tc>
                  <a:txBody>
                    <a:bodyPr/>
                    <a:lstStyle/>
                    <a:p>
                      <a:pPr algn="l" fontAlgn="b"/>
                      <a:r>
                        <a:rPr lang="en-US" sz="1000" u="none" strike="noStrike">
                          <a:effectLst/>
                        </a:rPr>
                        <a:t>cityPostalMatch</a:t>
                      </a:r>
                      <a:endParaRPr lang="en-US" sz="1000" b="0" i="0" u="none" strike="noStrike">
                        <a:solidFill>
                          <a:srgbClr val="000000"/>
                        </a:solidFill>
                        <a:effectLst/>
                        <a:latin typeface="Calibri" panose="020F0502020204030204" pitchFamily="34" charset="0"/>
                      </a:endParaRPr>
                    </a:p>
                  </a:txBody>
                  <a:tcPr marL="8813" marR="8813" marT="8813" marB="0" anchor="b"/>
                </a:tc>
                <a:tc>
                  <a:txBody>
                    <a:bodyPr/>
                    <a:lstStyle/>
                    <a:p>
                      <a:pPr algn="l" fontAlgn="b"/>
                      <a:r>
                        <a:rPr lang="en-US" sz="1000" u="none" strike="noStrike">
                          <a:effectLst/>
                        </a:rPr>
                        <a:t>enum</a:t>
                      </a:r>
                      <a:endParaRPr lang="en-US" sz="1000" b="0" i="0" u="none" strike="noStrike">
                        <a:solidFill>
                          <a:srgbClr val="000000"/>
                        </a:solidFill>
                        <a:effectLst/>
                        <a:latin typeface="Calibri" panose="020F0502020204030204" pitchFamily="34" charset="0"/>
                      </a:endParaRPr>
                    </a:p>
                  </a:txBody>
                  <a:tcPr marL="8813" marR="8813" marT="8813" marB="0" anchor="b"/>
                </a:tc>
                <a:tc>
                  <a:txBody>
                    <a:bodyPr/>
                    <a:lstStyle/>
                    <a:p>
                      <a:pPr algn="l" fontAlgn="b"/>
                      <a:r>
                        <a:rPr lang="en-US" sz="1000" u="none" strike="noStrike">
                          <a:effectLst/>
                        </a:rPr>
                        <a:t>This field can be either Yes or No. This indicates whether the customer’s billing city and state match their postal code. This is currently only available for US addresses. For addresses outside the US, this field is empty.</a:t>
                      </a:r>
                      <a:endParaRPr lang="en-US" sz="1000" b="0" i="0" u="none" strike="noStrike">
                        <a:solidFill>
                          <a:srgbClr val="000000"/>
                        </a:solidFill>
                        <a:effectLst/>
                        <a:latin typeface="Calibri" panose="020F0502020204030204" pitchFamily="34" charset="0"/>
                      </a:endParaRPr>
                    </a:p>
                  </a:txBody>
                  <a:tcPr marL="8813" marR="8813" marT="8813" marB="0" anchor="b"/>
                </a:tc>
                <a:extLst>
                  <a:ext uri="{0D108BD9-81ED-4DB2-BD59-A6C34878D82A}">
                    <a16:rowId xmlns:a16="http://schemas.microsoft.com/office/drawing/2014/main" val="10006"/>
                  </a:ext>
                </a:extLst>
              </a:tr>
              <a:tr h="528808">
                <a:tc>
                  <a:txBody>
                    <a:bodyPr/>
                    <a:lstStyle/>
                    <a:p>
                      <a:pPr algn="l" fontAlgn="b"/>
                      <a:r>
                        <a:rPr lang="en-US" sz="1000" u="none" strike="noStrike">
                          <a:effectLst/>
                        </a:rPr>
                        <a:t>shipCityPostalMatch</a:t>
                      </a:r>
                      <a:endParaRPr lang="en-US" sz="1000" b="0" i="0" u="none" strike="noStrike">
                        <a:solidFill>
                          <a:srgbClr val="000000"/>
                        </a:solidFill>
                        <a:effectLst/>
                        <a:latin typeface="Calibri" panose="020F0502020204030204" pitchFamily="34" charset="0"/>
                      </a:endParaRPr>
                    </a:p>
                  </a:txBody>
                  <a:tcPr marL="8813" marR="8813" marT="8813" marB="0" anchor="b"/>
                </a:tc>
                <a:tc>
                  <a:txBody>
                    <a:bodyPr/>
                    <a:lstStyle/>
                    <a:p>
                      <a:pPr algn="l" fontAlgn="b"/>
                      <a:r>
                        <a:rPr lang="en-US" sz="1000" u="none" strike="noStrike">
                          <a:effectLst/>
                        </a:rPr>
                        <a:t>enum</a:t>
                      </a:r>
                      <a:endParaRPr lang="en-US" sz="1000" b="0" i="0" u="none" strike="noStrike">
                        <a:solidFill>
                          <a:srgbClr val="000000"/>
                        </a:solidFill>
                        <a:effectLst/>
                        <a:latin typeface="Calibri" panose="020F0502020204030204" pitchFamily="34" charset="0"/>
                      </a:endParaRPr>
                    </a:p>
                  </a:txBody>
                  <a:tcPr marL="8813" marR="8813" marT="8813" marB="0" anchor="b"/>
                </a:tc>
                <a:tc>
                  <a:txBody>
                    <a:bodyPr/>
                    <a:lstStyle/>
                    <a:p>
                      <a:pPr algn="l" fontAlgn="b"/>
                      <a:r>
                        <a:rPr lang="en-US" sz="1000" u="none" strike="noStrike">
                          <a:effectLst/>
                        </a:rPr>
                        <a:t>This field can be either Yes or No. This indicates whether the customer’s shipping city and state match their postal code. This is currently only available for US addresses. For addresses outside the US, this field is empty.</a:t>
                      </a:r>
                      <a:endParaRPr lang="en-US" sz="1000" b="0" i="0" u="none" strike="noStrike">
                        <a:solidFill>
                          <a:srgbClr val="000000"/>
                        </a:solidFill>
                        <a:effectLst/>
                        <a:latin typeface="Calibri" panose="020F0502020204030204" pitchFamily="34" charset="0"/>
                      </a:endParaRPr>
                    </a:p>
                  </a:txBody>
                  <a:tcPr marL="8813" marR="8813" marT="8813" marB="0" anchor="b"/>
                </a:tc>
                <a:extLst>
                  <a:ext uri="{0D108BD9-81ED-4DB2-BD59-A6C34878D82A}">
                    <a16:rowId xmlns:a16="http://schemas.microsoft.com/office/drawing/2014/main" val="10007"/>
                  </a:ext>
                </a:extLst>
              </a:tr>
              <a:tr h="176269">
                <a:tc>
                  <a:txBody>
                    <a:bodyPr/>
                    <a:lstStyle/>
                    <a:p>
                      <a:pPr algn="l" fontAlgn="b"/>
                      <a:r>
                        <a:rPr lang="en-US" sz="1000" u="none" strike="noStrike">
                          <a:effectLst/>
                        </a:rPr>
                        <a:t>queriesRemaining</a:t>
                      </a:r>
                      <a:endParaRPr lang="en-US" sz="1000" b="0" i="0" u="none" strike="noStrike">
                        <a:solidFill>
                          <a:srgbClr val="000000"/>
                        </a:solidFill>
                        <a:effectLst/>
                        <a:latin typeface="Calibri" panose="020F0502020204030204" pitchFamily="34" charset="0"/>
                      </a:endParaRPr>
                    </a:p>
                  </a:txBody>
                  <a:tcPr marL="8813" marR="8813" marT="8813" marB="0" anchor="b"/>
                </a:tc>
                <a:tc>
                  <a:txBody>
                    <a:bodyPr/>
                    <a:lstStyle/>
                    <a:p>
                      <a:pPr algn="l" fontAlgn="b"/>
                      <a:r>
                        <a:rPr lang="en-US" sz="1000" u="none" strike="noStrike">
                          <a:effectLst/>
                        </a:rPr>
                        <a:t>integer</a:t>
                      </a:r>
                      <a:endParaRPr lang="en-US" sz="1000" b="0" i="0" u="none" strike="noStrike">
                        <a:solidFill>
                          <a:srgbClr val="000000"/>
                        </a:solidFill>
                        <a:effectLst/>
                        <a:latin typeface="Calibri" panose="020F0502020204030204" pitchFamily="34" charset="0"/>
                      </a:endParaRPr>
                    </a:p>
                  </a:txBody>
                  <a:tcPr marL="8813" marR="8813" marT="8813" marB="0" anchor="b"/>
                </a:tc>
                <a:tc>
                  <a:txBody>
                    <a:bodyPr/>
                    <a:lstStyle/>
                    <a:p>
                      <a:pPr algn="l" fontAlgn="b"/>
                      <a:r>
                        <a:rPr lang="en-US" sz="1000" u="none" strike="noStrike">
                          <a:effectLst/>
                        </a:rPr>
                        <a:t>This is the number of minFraud queries remaining in your account.</a:t>
                      </a:r>
                      <a:endParaRPr lang="en-US" sz="1000" b="0" i="0" u="none" strike="noStrike">
                        <a:solidFill>
                          <a:srgbClr val="000000"/>
                        </a:solidFill>
                        <a:effectLst/>
                        <a:latin typeface="Calibri" panose="020F0502020204030204" pitchFamily="34" charset="0"/>
                      </a:endParaRPr>
                    </a:p>
                  </a:txBody>
                  <a:tcPr marL="8813" marR="8813" marT="8813" marB="0" anchor="b"/>
                </a:tc>
                <a:extLst>
                  <a:ext uri="{0D108BD9-81ED-4DB2-BD59-A6C34878D82A}">
                    <a16:rowId xmlns:a16="http://schemas.microsoft.com/office/drawing/2014/main" val="10008"/>
                  </a:ext>
                </a:extLst>
              </a:tr>
              <a:tr h="528808">
                <a:tc>
                  <a:txBody>
                    <a:bodyPr/>
                    <a:lstStyle/>
                    <a:p>
                      <a:pPr algn="l" fontAlgn="b"/>
                      <a:r>
                        <a:rPr lang="en-US" sz="1000" u="none" strike="noStrike">
                          <a:effectLst/>
                        </a:rPr>
                        <a:t>maxmindID</a:t>
                      </a:r>
                      <a:endParaRPr lang="en-US" sz="1000" b="0" i="0" u="none" strike="noStrike">
                        <a:solidFill>
                          <a:srgbClr val="000000"/>
                        </a:solidFill>
                        <a:effectLst/>
                        <a:latin typeface="Calibri" panose="020F0502020204030204" pitchFamily="34" charset="0"/>
                      </a:endParaRPr>
                    </a:p>
                  </a:txBody>
                  <a:tcPr marL="8813" marR="8813" marT="8813" marB="0" anchor="b"/>
                </a:tc>
                <a:tc>
                  <a:txBody>
                    <a:bodyPr/>
                    <a:lstStyle/>
                    <a:p>
                      <a:pPr algn="l" fontAlgn="b"/>
                      <a:r>
                        <a:rPr lang="en-US" sz="1000" u="none" strike="noStrike">
                          <a:effectLst/>
                        </a:rPr>
                        <a:t>string (8)</a:t>
                      </a:r>
                      <a:endParaRPr lang="en-US" sz="1000" b="0" i="0" u="none" strike="noStrike">
                        <a:solidFill>
                          <a:srgbClr val="000000"/>
                        </a:solidFill>
                        <a:effectLst/>
                        <a:latin typeface="Calibri" panose="020F0502020204030204" pitchFamily="34" charset="0"/>
                      </a:endParaRPr>
                    </a:p>
                  </a:txBody>
                  <a:tcPr marL="8813" marR="8813" marT="8813" marB="0" anchor="b"/>
                </a:tc>
                <a:tc>
                  <a:txBody>
                    <a:bodyPr/>
                    <a:lstStyle/>
                    <a:p>
                      <a:pPr algn="l" fontAlgn="b"/>
                      <a:r>
                        <a:rPr lang="en-US" sz="1000" u="none" strike="noStrike">
                          <a:effectLst/>
                        </a:rPr>
                        <a:t>This is a unique eight character string identifying this minFraud request. Please use this ID in bug reports or support requests to MaxMind so that we can easily identify a particular request.</a:t>
                      </a:r>
                      <a:endParaRPr lang="en-US" sz="1000" b="0" i="0" u="none" strike="noStrike">
                        <a:solidFill>
                          <a:srgbClr val="000000"/>
                        </a:solidFill>
                        <a:effectLst/>
                        <a:latin typeface="Calibri" panose="020F0502020204030204" pitchFamily="34" charset="0"/>
                      </a:endParaRPr>
                    </a:p>
                  </a:txBody>
                  <a:tcPr marL="8813" marR="8813" marT="8813" marB="0" anchor="b"/>
                </a:tc>
                <a:extLst>
                  <a:ext uri="{0D108BD9-81ED-4DB2-BD59-A6C34878D82A}">
                    <a16:rowId xmlns:a16="http://schemas.microsoft.com/office/drawing/2014/main" val="10009"/>
                  </a:ext>
                </a:extLst>
              </a:tr>
              <a:tr h="176269">
                <a:tc>
                  <a:txBody>
                    <a:bodyPr/>
                    <a:lstStyle/>
                    <a:p>
                      <a:pPr algn="l" fontAlgn="b"/>
                      <a:r>
                        <a:rPr lang="en-US" sz="1000" u="none" strike="noStrike">
                          <a:effectLst/>
                        </a:rPr>
                        <a:t>minfraud_version</a:t>
                      </a:r>
                      <a:endParaRPr lang="en-US" sz="1000" b="0" i="0" u="none" strike="noStrike">
                        <a:solidFill>
                          <a:srgbClr val="000000"/>
                        </a:solidFill>
                        <a:effectLst/>
                        <a:latin typeface="Calibri" panose="020F0502020204030204" pitchFamily="34" charset="0"/>
                      </a:endParaRPr>
                    </a:p>
                  </a:txBody>
                  <a:tcPr marL="8813" marR="8813" marT="8813" marB="0" anchor="b"/>
                </a:tc>
                <a:tc>
                  <a:txBody>
                    <a:bodyPr/>
                    <a:lstStyle/>
                    <a:p>
                      <a:pPr algn="l" fontAlgn="b"/>
                      <a:r>
                        <a:rPr lang="en-US" sz="1000" u="none" strike="noStrike">
                          <a:effectLst/>
                        </a:rPr>
                        <a:t>string</a:t>
                      </a:r>
                      <a:endParaRPr lang="en-US" sz="1000" b="0" i="0" u="none" strike="noStrike">
                        <a:solidFill>
                          <a:srgbClr val="000000"/>
                        </a:solidFill>
                        <a:effectLst/>
                        <a:latin typeface="Calibri" panose="020F0502020204030204" pitchFamily="34" charset="0"/>
                      </a:endParaRPr>
                    </a:p>
                  </a:txBody>
                  <a:tcPr marL="8813" marR="8813" marT="8813" marB="0" anchor="b"/>
                </a:tc>
                <a:tc>
                  <a:txBody>
                    <a:bodyPr/>
                    <a:lstStyle/>
                    <a:p>
                      <a:pPr algn="l" fontAlgn="b"/>
                      <a:r>
                        <a:rPr lang="en-US" sz="1000" u="none" strike="noStrike">
                          <a:effectLst/>
                        </a:rPr>
                        <a:t>This returns the API version that was used for this request.</a:t>
                      </a:r>
                      <a:endParaRPr lang="en-US" sz="1000" b="0" i="0" u="none" strike="noStrike">
                        <a:solidFill>
                          <a:srgbClr val="000000"/>
                        </a:solidFill>
                        <a:effectLst/>
                        <a:latin typeface="Calibri" panose="020F0502020204030204" pitchFamily="34" charset="0"/>
                      </a:endParaRPr>
                    </a:p>
                  </a:txBody>
                  <a:tcPr marL="8813" marR="8813" marT="8813" marB="0" anchor="b"/>
                </a:tc>
                <a:extLst>
                  <a:ext uri="{0D108BD9-81ED-4DB2-BD59-A6C34878D82A}">
                    <a16:rowId xmlns:a16="http://schemas.microsoft.com/office/drawing/2014/main" val="10010"/>
                  </a:ext>
                </a:extLst>
              </a:tr>
              <a:tr h="352538">
                <a:tc>
                  <a:txBody>
                    <a:bodyPr/>
                    <a:lstStyle/>
                    <a:p>
                      <a:pPr algn="l" fontAlgn="b"/>
                      <a:r>
                        <a:rPr lang="en-US" sz="1000" u="none" strike="noStrike">
                          <a:effectLst/>
                        </a:rPr>
                        <a:t>service_level</a:t>
                      </a:r>
                      <a:endParaRPr lang="en-US" sz="1000" b="0" i="0" u="none" strike="noStrike">
                        <a:solidFill>
                          <a:srgbClr val="000000"/>
                        </a:solidFill>
                        <a:effectLst/>
                        <a:latin typeface="Calibri" panose="020F0502020204030204" pitchFamily="34" charset="0"/>
                      </a:endParaRPr>
                    </a:p>
                  </a:txBody>
                  <a:tcPr marL="8813" marR="8813" marT="8813" marB="0" anchor="b"/>
                </a:tc>
                <a:tc>
                  <a:txBody>
                    <a:bodyPr/>
                    <a:lstStyle/>
                    <a:p>
                      <a:pPr algn="l" fontAlgn="b"/>
                      <a:r>
                        <a:rPr lang="en-US" sz="1000" u="none" strike="noStrike">
                          <a:effectLst/>
                        </a:rPr>
                        <a:t>enum</a:t>
                      </a:r>
                      <a:endParaRPr lang="en-US" sz="1000" b="0" i="0" u="none" strike="noStrike">
                        <a:solidFill>
                          <a:srgbClr val="000000"/>
                        </a:solidFill>
                        <a:effectLst/>
                        <a:latin typeface="Calibri" panose="020F0502020204030204" pitchFamily="34" charset="0"/>
                      </a:endParaRPr>
                    </a:p>
                  </a:txBody>
                  <a:tcPr marL="8813" marR="8813" marT="8813" marB="0" anchor="b"/>
                </a:tc>
                <a:tc>
                  <a:txBody>
                    <a:bodyPr/>
                    <a:lstStyle/>
                    <a:p>
                      <a:pPr algn="l" fontAlgn="b"/>
                      <a:r>
                        <a:rPr lang="en-US" sz="1000" u="none" strike="noStrike">
                          <a:effectLst/>
                        </a:rPr>
                        <a:t>This returns the service level that was used for this request. This can be either standard or premium.</a:t>
                      </a:r>
                      <a:endParaRPr lang="en-US" sz="1000" b="0" i="0" u="none" strike="noStrike">
                        <a:solidFill>
                          <a:srgbClr val="000000"/>
                        </a:solidFill>
                        <a:effectLst/>
                        <a:latin typeface="Calibri" panose="020F0502020204030204" pitchFamily="34" charset="0"/>
                      </a:endParaRPr>
                    </a:p>
                  </a:txBody>
                  <a:tcPr marL="8813" marR="8813" marT="8813" marB="0" anchor="b"/>
                </a:tc>
                <a:extLst>
                  <a:ext uri="{0D108BD9-81ED-4DB2-BD59-A6C34878D82A}">
                    <a16:rowId xmlns:a16="http://schemas.microsoft.com/office/drawing/2014/main" val="10011"/>
                  </a:ext>
                </a:extLst>
              </a:tr>
              <a:tr h="176269">
                <a:tc>
                  <a:txBody>
                    <a:bodyPr/>
                    <a:lstStyle/>
                    <a:p>
                      <a:pPr algn="l" fontAlgn="b"/>
                      <a:r>
                        <a:rPr lang="en-US" sz="1000" u="none" strike="noStrike">
                          <a:effectLst/>
                        </a:rPr>
                        <a:t>err</a:t>
                      </a:r>
                      <a:endParaRPr lang="en-US" sz="1000" b="0" i="0" u="none" strike="noStrike">
                        <a:solidFill>
                          <a:srgbClr val="000000"/>
                        </a:solidFill>
                        <a:effectLst/>
                        <a:latin typeface="Calibri" panose="020F0502020204030204" pitchFamily="34" charset="0"/>
                      </a:endParaRPr>
                    </a:p>
                  </a:txBody>
                  <a:tcPr marL="8813" marR="8813" marT="8813" marB="0" anchor="b"/>
                </a:tc>
                <a:tc>
                  <a:txBody>
                    <a:bodyPr/>
                    <a:lstStyle/>
                    <a:p>
                      <a:pPr algn="l" fontAlgn="b"/>
                      <a:r>
                        <a:rPr lang="en-US" sz="1000" u="none" strike="noStrike">
                          <a:effectLst/>
                        </a:rPr>
                        <a:t>enum</a:t>
                      </a:r>
                      <a:endParaRPr lang="en-US" sz="1000" b="0" i="0" u="none" strike="noStrike">
                        <a:solidFill>
                          <a:srgbClr val="000000"/>
                        </a:solidFill>
                        <a:effectLst/>
                        <a:latin typeface="Calibri" panose="020F0502020204030204" pitchFamily="34" charset="0"/>
                      </a:endParaRPr>
                    </a:p>
                  </a:txBody>
                  <a:tcPr marL="8813" marR="8813" marT="8813" marB="0" anchor="b"/>
                </a:tc>
                <a:tc>
                  <a:txBody>
                    <a:bodyPr/>
                    <a:lstStyle/>
                    <a:p>
                      <a:pPr algn="l" fontAlgn="b"/>
                      <a:r>
                        <a:rPr lang="en-US" sz="1000" u="none" strike="noStrike" dirty="0">
                          <a:effectLst/>
                        </a:rPr>
                        <a:t>If there was an error or warning with this request, this field contains an error code string.</a:t>
                      </a:r>
                      <a:endParaRPr lang="en-US" sz="1000" b="0" i="0" u="none" strike="noStrike" dirty="0">
                        <a:solidFill>
                          <a:srgbClr val="000000"/>
                        </a:solidFill>
                        <a:effectLst/>
                        <a:latin typeface="Calibri" panose="020F0502020204030204" pitchFamily="34" charset="0"/>
                      </a:endParaRPr>
                    </a:p>
                  </a:txBody>
                  <a:tcPr marL="8813" marR="8813" marT="8813" marB="0" anchor="b"/>
                </a:tc>
                <a:extLst>
                  <a:ext uri="{0D108BD9-81ED-4DB2-BD59-A6C34878D82A}">
                    <a16:rowId xmlns:a16="http://schemas.microsoft.com/office/drawing/2014/main" val="10012"/>
                  </a:ext>
                </a:extLst>
              </a:tr>
            </a:tbl>
          </a:graphicData>
        </a:graphic>
      </p:graphicFrame>
      <p:sp>
        <p:nvSpPr>
          <p:cNvPr id="3" name="TextBox 2"/>
          <p:cNvSpPr txBox="1"/>
          <p:nvPr/>
        </p:nvSpPr>
        <p:spPr>
          <a:xfrm>
            <a:off x="0" y="228600"/>
            <a:ext cx="5415967" cy="830997"/>
          </a:xfrm>
          <a:prstGeom prst="rect">
            <a:avLst/>
          </a:prstGeom>
          <a:noFill/>
        </p:spPr>
        <p:txBody>
          <a:bodyPr wrap="square" rtlCol="0">
            <a:spAutoFit/>
          </a:bodyPr>
          <a:lstStyle/>
          <a:p>
            <a:r>
              <a:rPr lang="en-US" sz="2800" b="1" dirty="0" err="1"/>
              <a:t>Maxmind</a:t>
            </a:r>
            <a:r>
              <a:rPr lang="en-US" sz="2800" b="1" dirty="0"/>
              <a:t> </a:t>
            </a:r>
          </a:p>
          <a:p>
            <a:r>
              <a:rPr lang="en-US" b="1" dirty="0"/>
              <a:t>Response cont’d</a:t>
            </a:r>
          </a:p>
        </p:txBody>
      </p:sp>
    </p:spTree>
    <p:extLst>
      <p:ext uri="{BB962C8B-B14F-4D97-AF65-F5344CB8AC3E}">
        <p14:creationId xmlns:p14="http://schemas.microsoft.com/office/powerpoint/2010/main" val="2277173095"/>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228600"/>
            <a:ext cx="6163354" cy="523220"/>
          </a:xfrm>
          <a:prstGeom prst="rect">
            <a:avLst/>
          </a:prstGeom>
          <a:noFill/>
        </p:spPr>
        <p:txBody>
          <a:bodyPr wrap="none" rtlCol="0">
            <a:spAutoFit/>
          </a:bodyPr>
          <a:lstStyle/>
          <a:p>
            <a:r>
              <a:rPr lang="en-US" sz="2800" b="1" dirty="0">
                <a:ln w="1905"/>
                <a:solidFill>
                  <a:srgbClr val="000000"/>
                </a:solidFill>
                <a:effectLst>
                  <a:innerShdw blurRad="69850" dist="43180" dir="5400000">
                    <a:srgbClr val="000000">
                      <a:alpha val="65000"/>
                    </a:srgbClr>
                  </a:innerShdw>
                </a:effectLst>
              </a:rPr>
              <a:t>Neo4j for Link Analysis (Graph DB)</a:t>
            </a:r>
          </a:p>
        </p:txBody>
      </p:sp>
      <p:graphicFrame>
        <p:nvGraphicFramePr>
          <p:cNvPr id="6" name="Table 5"/>
          <p:cNvGraphicFramePr>
            <a:graphicFrameLocks noGrp="1"/>
          </p:cNvGraphicFramePr>
          <p:nvPr/>
        </p:nvGraphicFramePr>
        <p:xfrm>
          <a:off x="241295" y="1295400"/>
          <a:ext cx="8656072" cy="4287261"/>
        </p:xfrm>
        <a:graphic>
          <a:graphicData uri="http://schemas.openxmlformats.org/drawingml/2006/table">
            <a:tbl>
              <a:tblPr firstRow="1" bandRow="1">
                <a:tableStyleId>{073A0DAA-6AF3-43AB-8588-CEC1D06C72B9}</a:tableStyleId>
              </a:tblPr>
              <a:tblGrid>
                <a:gridCol w="2426936">
                  <a:extLst>
                    <a:ext uri="{9D8B030D-6E8A-4147-A177-3AD203B41FA5}">
                      <a16:colId xmlns:a16="http://schemas.microsoft.com/office/drawing/2014/main" val="20000"/>
                    </a:ext>
                  </a:extLst>
                </a:gridCol>
                <a:gridCol w="6229136">
                  <a:extLst>
                    <a:ext uri="{9D8B030D-6E8A-4147-A177-3AD203B41FA5}">
                      <a16:colId xmlns:a16="http://schemas.microsoft.com/office/drawing/2014/main" val="20001"/>
                    </a:ext>
                  </a:extLst>
                </a:gridCol>
              </a:tblGrid>
              <a:tr h="324861">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000"/>
                  </a:ext>
                </a:extLst>
              </a:tr>
              <a:tr h="818139">
                <a:tc>
                  <a:txBody>
                    <a:bodyPr/>
                    <a:lstStyle/>
                    <a:p>
                      <a:r>
                        <a:rPr lang="en-US" sz="1400" i="1" kern="1200" dirty="0">
                          <a:solidFill>
                            <a:schemeClr val="dk1"/>
                          </a:solidFill>
                          <a:effectLst/>
                          <a:latin typeface="+mn-lt"/>
                          <a:ea typeface="+mn-ea"/>
                          <a:cs typeface="+mn-cs"/>
                        </a:rPr>
                        <a:t>Vendor</a:t>
                      </a:r>
                      <a:r>
                        <a:rPr lang="en-US" sz="1400" i="1" kern="1200" baseline="0" dirty="0">
                          <a:solidFill>
                            <a:schemeClr val="dk1"/>
                          </a:solidFill>
                          <a:effectLst/>
                          <a:latin typeface="+mn-lt"/>
                          <a:ea typeface="+mn-ea"/>
                          <a:cs typeface="+mn-cs"/>
                        </a:rPr>
                        <a:t> Description</a:t>
                      </a:r>
                      <a:endParaRPr lang="en-US" sz="1200" b="1" i="1" dirty="0"/>
                    </a:p>
                  </a:txBody>
                  <a:tcPr/>
                </a:tc>
                <a:tc>
                  <a:txBody>
                    <a:bodyPr/>
                    <a:lstStyle/>
                    <a:p>
                      <a:pPr lvl="0"/>
                      <a:r>
                        <a:rPr lang="en-US" sz="1100" dirty="0"/>
                        <a:t>Neo4j is a graph database management system developed by Neo Technology, Inc. Described by its developers as an ACID-compliant transactional database with native graph storage and processing,</a:t>
                      </a:r>
                      <a:r>
                        <a:rPr lang="en-US" sz="1100" baseline="0" dirty="0"/>
                        <a:t> </a:t>
                      </a:r>
                      <a:r>
                        <a:rPr lang="en-US" sz="1100" dirty="0"/>
                        <a:t>Neo4j is the most popular graph database according to db-engines.com.</a:t>
                      </a:r>
                    </a:p>
                    <a:p>
                      <a:pPr lvl="0"/>
                      <a:endParaRPr lang="en-US" sz="1100" dirty="0"/>
                    </a:p>
                    <a:p>
                      <a:pPr lvl="0"/>
                      <a:r>
                        <a:rPr lang="en-US" sz="1100" dirty="0"/>
                        <a:t>Neo4j is implemented in Java and accessible from software written in other languages using the Cypher Query Language through a transactional HTTP endpoint.</a:t>
                      </a:r>
                    </a:p>
                  </a:txBody>
                  <a:tcPr/>
                </a:tc>
                <a:extLst>
                  <a:ext uri="{0D108BD9-81ED-4DB2-BD59-A6C34878D82A}">
                    <a16:rowId xmlns:a16="http://schemas.microsoft.com/office/drawing/2014/main" val="10001"/>
                  </a:ext>
                </a:extLst>
              </a:tr>
              <a:tr h="819604">
                <a:tc>
                  <a:txBody>
                    <a:bodyPr/>
                    <a:lstStyle/>
                    <a:p>
                      <a:pPr marL="0" lvl="1" algn="l" defTabSz="914400" rtl="0" eaLnBrk="1" latinLnBrk="0" hangingPunct="1"/>
                      <a:r>
                        <a:rPr lang="en-US" sz="1400" i="1" kern="1200" dirty="0">
                          <a:solidFill>
                            <a:schemeClr val="dk1"/>
                          </a:solidFill>
                          <a:effectLst/>
                          <a:latin typeface="+mn-lt"/>
                          <a:ea typeface="+mn-ea"/>
                          <a:cs typeface="+mn-cs"/>
                        </a:rPr>
                        <a:t>Services we use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a:t>We have</a:t>
                      </a:r>
                      <a:r>
                        <a:rPr lang="en-US" sz="1100" baseline="0" dirty="0"/>
                        <a:t> stood up Neo4j graph database in the production environment and are publishing events in real time - Registration, Login, Transaction, Payout, Track a Transfer and Adverse events like Chargebacks, Blacklist, etc. Neo4j ingests the data attributes from these events stores them in the graph database. We can use the Cypher Query language to query the database in real time and pull all the related transactions/clusters as needed.</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baseline="0" dirty="0"/>
                        <a:t>We have also developed a visualization layer for showcasing the linked graph using </a:t>
                      </a:r>
                      <a:r>
                        <a:rPr lang="en-US" sz="1100" baseline="0" dirty="0" err="1"/>
                        <a:t>Keylines</a:t>
                      </a:r>
                      <a:r>
                        <a:rPr lang="en-US" sz="1100" baseline="0" dirty="0"/>
                        <a:t> technology.</a:t>
                      </a:r>
                    </a:p>
                  </a:txBody>
                  <a:tcPr/>
                </a:tc>
                <a:extLst>
                  <a:ext uri="{0D108BD9-81ED-4DB2-BD59-A6C34878D82A}">
                    <a16:rowId xmlns:a16="http://schemas.microsoft.com/office/drawing/2014/main" val="10002"/>
                  </a:ext>
                </a:extLst>
              </a:tr>
              <a:tr h="1262996">
                <a:tc>
                  <a:txBody>
                    <a:bodyPr/>
                    <a:lstStyle/>
                    <a:p>
                      <a:pPr marL="0" lvl="1" algn="l" defTabSz="914400" rtl="0" eaLnBrk="1" latinLnBrk="0" hangingPunct="1"/>
                      <a:r>
                        <a:rPr lang="en-US" sz="1400" i="1" kern="1200" dirty="0">
                          <a:solidFill>
                            <a:schemeClr val="dk1"/>
                          </a:solidFill>
                          <a:effectLst/>
                          <a:latin typeface="+mn-lt"/>
                          <a:ea typeface="+mn-ea"/>
                          <a:cs typeface="+mn-cs"/>
                        </a:rPr>
                        <a:t>How those services are used (in rules or models / etc.)</a:t>
                      </a:r>
                    </a:p>
                  </a:txBody>
                  <a:tcPr/>
                </a:tc>
                <a:tc>
                  <a:txBody>
                    <a:bodyPr/>
                    <a:lstStyle/>
                    <a:p>
                      <a:pPr marL="0" lvl="0" indent="0">
                        <a:buFont typeface="Arial" panose="020B0604020202020204" pitchFamily="34" charset="0"/>
                        <a:buNone/>
                      </a:pPr>
                      <a:r>
                        <a:rPr lang="en-US" sz="1100" dirty="0"/>
                        <a:t>We use Neo4j graph </a:t>
                      </a:r>
                      <a:r>
                        <a:rPr lang="en-US" sz="1100" dirty="0" err="1"/>
                        <a:t>db</a:t>
                      </a:r>
                      <a:r>
                        <a:rPr lang="en-US" sz="1100" dirty="0"/>
                        <a:t> </a:t>
                      </a:r>
                      <a:r>
                        <a:rPr lang="en-US" sz="1100" baseline="0" dirty="0"/>
                        <a:t>in the following way –</a:t>
                      </a:r>
                    </a:p>
                    <a:p>
                      <a:pPr marL="171450" lvl="0" indent="-171450">
                        <a:buFontTx/>
                        <a:buChar char="-"/>
                      </a:pPr>
                      <a:r>
                        <a:rPr lang="en-US" sz="1100" baseline="0" dirty="0"/>
                        <a:t>DRT/Monitoring Analysts will use it to visualize transactions and associated attributes/clusters in a graphical manner on a custom portal developed using </a:t>
                      </a:r>
                      <a:r>
                        <a:rPr lang="en-US" sz="1100" baseline="0" dirty="0" err="1"/>
                        <a:t>Keylines</a:t>
                      </a:r>
                      <a:endParaRPr lang="en-US" sz="1100" baseline="0" dirty="0"/>
                    </a:p>
                    <a:p>
                      <a:pPr marL="171450" lvl="0" indent="-171450">
                        <a:buFontTx/>
                        <a:buChar char="-"/>
                      </a:pPr>
                      <a:r>
                        <a:rPr lang="en-US" sz="1100" baseline="0" dirty="0"/>
                        <a:t>Neo4j can be used for Real time </a:t>
                      </a:r>
                      <a:r>
                        <a:rPr lang="en-US" sz="1100" baseline="0" dirty="0" err="1"/>
                        <a:t>decisioning</a:t>
                      </a:r>
                      <a:r>
                        <a:rPr lang="en-US" sz="1100" baseline="0" dirty="0"/>
                        <a:t>, to check if a given transaction is part of a bad cluster</a:t>
                      </a:r>
                    </a:p>
                    <a:p>
                      <a:pPr marL="171450" lvl="0" indent="-171450">
                        <a:buFontTx/>
                        <a:buChar char="-"/>
                      </a:pPr>
                      <a:r>
                        <a:rPr lang="en-US" sz="1100" baseline="0" dirty="0"/>
                        <a:t>Since all the different customer touchpoint events are published in real time to Neo4j, if a new event results in forming a bad cluster then those transactions can be re-</a:t>
                      </a:r>
                      <a:r>
                        <a:rPr lang="en-US" sz="1100" baseline="0" dirty="0" err="1"/>
                        <a:t>decisioned</a:t>
                      </a:r>
                      <a:r>
                        <a:rPr lang="en-US" sz="1100" baseline="0" dirty="0"/>
                        <a:t>.</a:t>
                      </a:r>
                    </a:p>
                    <a:p>
                      <a:pPr marL="171450" lvl="0" indent="-171450">
                        <a:buFontTx/>
                        <a:buChar char="-"/>
                      </a:pPr>
                      <a:r>
                        <a:rPr lang="en-US" sz="1100" baseline="0" dirty="0" err="1"/>
                        <a:t>Redecisioned</a:t>
                      </a:r>
                      <a:r>
                        <a:rPr lang="en-US" sz="1100" baseline="0" dirty="0"/>
                        <a:t> transactions can be published to MRT in real time, where Monitoring Analysts will be able to review and decision the transactions accordingly.</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82061211"/>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7874000" cy="544633"/>
          </a:xfrm>
        </p:spPr>
        <p:txBody>
          <a:bodyPr/>
          <a:lstStyle/>
          <a:p>
            <a:r>
              <a:rPr lang="en-US" sz="2800" dirty="0"/>
              <a:t>Neo4j for Link Analysis</a:t>
            </a:r>
          </a:p>
        </p:txBody>
      </p:sp>
      <p:sp>
        <p:nvSpPr>
          <p:cNvPr id="4" name="Slide Number Placeholder 3"/>
          <p:cNvSpPr>
            <a:spLocks noGrp="1"/>
          </p:cNvSpPr>
          <p:nvPr>
            <p:ph type="sldNum" sz="quarter" idx="4294967295"/>
          </p:nvPr>
        </p:nvSpPr>
        <p:spPr>
          <a:xfrm>
            <a:off x="-136525" y="6396038"/>
            <a:ext cx="441325" cy="260350"/>
          </a:xfrm>
          <a:prstGeom prst="rect">
            <a:avLst/>
          </a:prstGeom>
        </p:spPr>
        <p:txBody>
          <a:bodyPr/>
          <a:lstStyle/>
          <a:p>
            <a:pPr>
              <a:defRPr/>
            </a:pPr>
            <a:fld id="{9DD6D610-7F9A-42AE-B7D9-5A5C27787E78}" type="slidenum">
              <a:rPr lang="en-US" smtClean="0"/>
              <a:pPr>
                <a:defRPr/>
              </a:pPr>
              <a:t>33</a:t>
            </a:fld>
            <a:endParaRPr lang="en-US"/>
          </a:p>
        </p:txBody>
      </p:sp>
      <p:sp>
        <p:nvSpPr>
          <p:cNvPr id="6" name="Pentagon 5"/>
          <p:cNvSpPr/>
          <p:nvPr/>
        </p:nvSpPr>
        <p:spPr bwMode="auto">
          <a:xfrm>
            <a:off x="367154" y="1241222"/>
            <a:ext cx="1911928" cy="304800"/>
          </a:xfrm>
          <a:prstGeom prst="homePlate">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bg1"/>
                </a:solidFill>
                <a:effectLst/>
                <a:latin typeface="Arial" pitchFamily="34" charset="0"/>
              </a:rPr>
              <a:t>Register/Login</a:t>
            </a:r>
          </a:p>
        </p:txBody>
      </p:sp>
      <p:sp>
        <p:nvSpPr>
          <p:cNvPr id="7" name="Chevron 6"/>
          <p:cNvSpPr/>
          <p:nvPr/>
        </p:nvSpPr>
        <p:spPr bwMode="auto">
          <a:xfrm>
            <a:off x="2279082" y="1241222"/>
            <a:ext cx="2193858" cy="304800"/>
          </a:xfrm>
          <a:prstGeom prst="chevron">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bg1"/>
                </a:solidFill>
                <a:effectLst/>
                <a:latin typeface="Arial" pitchFamily="34" charset="0"/>
              </a:rPr>
              <a:t>Transaction</a:t>
            </a:r>
          </a:p>
        </p:txBody>
      </p:sp>
      <p:sp>
        <p:nvSpPr>
          <p:cNvPr id="8" name="Chevron 7"/>
          <p:cNvSpPr/>
          <p:nvPr/>
        </p:nvSpPr>
        <p:spPr bwMode="auto">
          <a:xfrm>
            <a:off x="4472940" y="1241222"/>
            <a:ext cx="1295400" cy="304800"/>
          </a:xfrm>
          <a:prstGeom prst="chevron">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b="1" dirty="0">
                <a:solidFill>
                  <a:schemeClr val="bg1"/>
                </a:solidFill>
                <a:latin typeface="Arial" pitchFamily="34" charset="0"/>
              </a:rPr>
              <a:t>Track</a:t>
            </a:r>
            <a:endParaRPr kumimoji="0" lang="en-US" sz="1200" b="1" i="0" u="none" strike="noStrike" cap="none" normalizeH="0" baseline="0" dirty="0">
              <a:ln>
                <a:noFill/>
              </a:ln>
              <a:solidFill>
                <a:schemeClr val="bg1"/>
              </a:solidFill>
              <a:effectLst/>
              <a:latin typeface="Arial" pitchFamily="34" charset="0"/>
            </a:endParaRPr>
          </a:p>
        </p:txBody>
      </p:sp>
      <p:sp>
        <p:nvSpPr>
          <p:cNvPr id="9" name="Chevron 8"/>
          <p:cNvSpPr/>
          <p:nvPr/>
        </p:nvSpPr>
        <p:spPr bwMode="auto">
          <a:xfrm>
            <a:off x="5768340" y="1241222"/>
            <a:ext cx="1295400" cy="304800"/>
          </a:xfrm>
          <a:prstGeom prst="chevron">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b="1" dirty="0">
                <a:solidFill>
                  <a:schemeClr val="bg1"/>
                </a:solidFill>
                <a:latin typeface="Arial" pitchFamily="34" charset="0"/>
              </a:rPr>
              <a:t>Payout</a:t>
            </a:r>
            <a:endParaRPr kumimoji="0" lang="en-US" sz="1200" b="1" i="0" u="none" strike="noStrike" cap="none" normalizeH="0" baseline="0" dirty="0">
              <a:ln>
                <a:noFill/>
              </a:ln>
              <a:solidFill>
                <a:schemeClr val="bg1"/>
              </a:solidFill>
              <a:effectLst/>
              <a:latin typeface="Arial" pitchFamily="34" charset="0"/>
            </a:endParaRPr>
          </a:p>
        </p:txBody>
      </p:sp>
      <p:sp>
        <p:nvSpPr>
          <p:cNvPr id="11" name="Chevron 10"/>
          <p:cNvSpPr/>
          <p:nvPr/>
        </p:nvSpPr>
        <p:spPr bwMode="auto">
          <a:xfrm flipH="1">
            <a:off x="7153526" y="1241222"/>
            <a:ext cx="1617344" cy="304800"/>
          </a:xfrm>
          <a:prstGeom prst="chevron">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b="1" dirty="0">
                <a:solidFill>
                  <a:schemeClr val="bg1"/>
                </a:solidFill>
                <a:latin typeface="Arial" pitchFamily="34" charset="0"/>
              </a:rPr>
              <a:t>CB/ACH Return</a:t>
            </a:r>
            <a:endParaRPr kumimoji="0" lang="en-US" sz="1200" b="1" i="0" u="none" strike="noStrike" cap="none" normalizeH="0" baseline="0" dirty="0">
              <a:ln>
                <a:noFill/>
              </a:ln>
              <a:solidFill>
                <a:schemeClr val="bg1"/>
              </a:solidFill>
              <a:effectLst/>
              <a:latin typeface="Arial"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12532" y="2744203"/>
            <a:ext cx="678066" cy="678066"/>
          </a:xfrm>
          <a:prstGeom prst="rect">
            <a:avLst/>
          </a:prstGeom>
        </p:spPr>
      </p:pic>
      <p:sp>
        <p:nvSpPr>
          <p:cNvPr id="12" name="Left Brace 11"/>
          <p:cNvSpPr/>
          <p:nvPr/>
        </p:nvSpPr>
        <p:spPr bwMode="auto">
          <a:xfrm rot="16200000">
            <a:off x="4198620" y="-1882864"/>
            <a:ext cx="548640" cy="7520940"/>
          </a:xfrm>
          <a:prstGeom prst="leftBrace">
            <a:avLst>
              <a:gd name="adj1" fmla="val 11962"/>
              <a:gd name="adj2" fmla="val 48956"/>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Arial" pitchFamily="34" charset="0"/>
            </a:endParaRPr>
          </a:p>
        </p:txBody>
      </p:sp>
      <p:sp>
        <p:nvSpPr>
          <p:cNvPr id="13" name="Left Brace 12"/>
          <p:cNvSpPr/>
          <p:nvPr/>
        </p:nvSpPr>
        <p:spPr bwMode="auto">
          <a:xfrm>
            <a:off x="2728311" y="2331720"/>
            <a:ext cx="571149" cy="216408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Arial" pitchFamily="34" charset="0"/>
            </a:endParaRPr>
          </a:p>
        </p:txBody>
      </p:sp>
      <p:sp>
        <p:nvSpPr>
          <p:cNvPr id="14" name="Left Brace 13"/>
          <p:cNvSpPr/>
          <p:nvPr/>
        </p:nvSpPr>
        <p:spPr bwMode="auto">
          <a:xfrm flipH="1">
            <a:off x="5387691" y="2331720"/>
            <a:ext cx="571149" cy="216408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Arial" pitchFamily="34" charset="0"/>
            </a:endParaRPr>
          </a:p>
        </p:txBody>
      </p:sp>
      <p:sp>
        <p:nvSpPr>
          <p:cNvPr id="15" name="Flowchart: Magnetic Disk 14"/>
          <p:cNvSpPr/>
          <p:nvPr/>
        </p:nvSpPr>
        <p:spPr bwMode="auto">
          <a:xfrm>
            <a:off x="3532641" y="4795888"/>
            <a:ext cx="1661160" cy="1249680"/>
          </a:xfrm>
          <a:prstGeom prst="flowChartMagneticDisk">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Neo4j Graph DB</a:t>
            </a:r>
          </a:p>
        </p:txBody>
      </p:sp>
      <p:sp>
        <p:nvSpPr>
          <p:cNvPr id="16" name="Down Arrow 15"/>
          <p:cNvSpPr/>
          <p:nvPr/>
        </p:nvSpPr>
        <p:spPr bwMode="auto">
          <a:xfrm>
            <a:off x="4202430" y="4278630"/>
            <a:ext cx="327660" cy="434340"/>
          </a:xfrm>
          <a:prstGeom prst="down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Arial" pitchFamily="34" charset="0"/>
            </a:endParaRPr>
          </a:p>
        </p:txBody>
      </p:sp>
      <p:sp>
        <p:nvSpPr>
          <p:cNvPr id="17" name="Right Arrow 16"/>
          <p:cNvSpPr/>
          <p:nvPr/>
        </p:nvSpPr>
        <p:spPr bwMode="auto">
          <a:xfrm>
            <a:off x="5804059" y="5139264"/>
            <a:ext cx="430355" cy="312420"/>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Arial" pitchFamily="34" charset="0"/>
            </a:endParaRP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15684" y="2546137"/>
            <a:ext cx="327660" cy="32766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32641" y="3083236"/>
            <a:ext cx="327660" cy="327660"/>
          </a:xfrm>
          <a:prstGeom prst="rect">
            <a:avLst/>
          </a:prstGeom>
        </p:spPr>
      </p:pic>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29708" y="3621161"/>
            <a:ext cx="327660" cy="327660"/>
          </a:xfrm>
          <a:prstGeom prst="rect">
            <a:avLst/>
          </a:prstGeom>
        </p:spPr>
      </p:pic>
      <p:pic>
        <p:nvPicPr>
          <p:cNvPr id="22" name="Pictur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55454" y="3617354"/>
            <a:ext cx="327660" cy="327660"/>
          </a:xfrm>
          <a:prstGeom prst="rect">
            <a:avLst/>
          </a:prstGeom>
        </p:spPr>
      </p:pic>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41313" y="3086100"/>
            <a:ext cx="327660" cy="327660"/>
          </a:xfrm>
          <a:prstGeom prst="rect">
            <a:avLst/>
          </a:prstGeom>
        </p:spPr>
      </p:pic>
      <p:pic>
        <p:nvPicPr>
          <p:cNvPr id="24" name="Picture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41313" y="2546137"/>
            <a:ext cx="327660" cy="327660"/>
          </a:xfrm>
          <a:prstGeom prst="rect">
            <a:avLst/>
          </a:prstGeom>
        </p:spPr>
      </p:pic>
      <p:pic>
        <p:nvPicPr>
          <p:cNvPr id="25" name="Pictur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69180" y="2546137"/>
            <a:ext cx="327660" cy="327660"/>
          </a:xfrm>
          <a:prstGeom prst="rect">
            <a:avLst/>
          </a:prstGeom>
        </p:spPr>
      </p:pic>
      <p:pic>
        <p:nvPicPr>
          <p:cNvPr id="26" name="Picture 2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565782" y="3623833"/>
            <a:ext cx="329184" cy="329184"/>
          </a:xfrm>
          <a:prstGeom prst="rect">
            <a:avLst/>
          </a:prstGeom>
        </p:spPr>
      </p:pic>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846305" y="3102489"/>
            <a:ext cx="329184" cy="329184"/>
          </a:xfrm>
          <a:prstGeom prst="rect">
            <a:avLst/>
          </a:prstGeom>
        </p:spPr>
      </p:pic>
      <p:sp>
        <p:nvSpPr>
          <p:cNvPr id="28" name="TextBox 27"/>
          <p:cNvSpPr txBox="1"/>
          <p:nvPr/>
        </p:nvSpPr>
        <p:spPr>
          <a:xfrm>
            <a:off x="6914324" y="3463176"/>
            <a:ext cx="1462245" cy="400110"/>
          </a:xfrm>
          <a:prstGeom prst="rect">
            <a:avLst/>
          </a:prstGeom>
          <a:noFill/>
        </p:spPr>
        <p:txBody>
          <a:bodyPr wrap="square" rtlCol="0">
            <a:spAutoFit/>
          </a:bodyPr>
          <a:lstStyle/>
          <a:p>
            <a:r>
              <a:rPr lang="en-US" sz="1000" dirty="0" err="1"/>
              <a:t>Keylines</a:t>
            </a:r>
            <a:r>
              <a:rPr lang="en-US" sz="1000" dirty="0"/>
              <a:t> based Visualization - DRT</a:t>
            </a:r>
          </a:p>
        </p:txBody>
      </p:sp>
      <p:sp>
        <p:nvSpPr>
          <p:cNvPr id="29" name="Flowchart: Predefined Process 28"/>
          <p:cNvSpPr/>
          <p:nvPr/>
        </p:nvSpPr>
        <p:spPr bwMode="auto">
          <a:xfrm>
            <a:off x="6914324" y="4925361"/>
            <a:ext cx="1223759" cy="586247"/>
          </a:xfrm>
          <a:prstGeom prst="flowChartPredefinedProcess">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Arial" pitchFamily="34" charset="0"/>
              </a:rPr>
              <a:t>Risk</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Arial" pitchFamily="34" charset="0"/>
              </a:rPr>
              <a:t>Re-decision</a:t>
            </a:r>
          </a:p>
        </p:txBody>
      </p:sp>
      <p:sp>
        <p:nvSpPr>
          <p:cNvPr id="30" name="Flowchart: Predefined Process 29"/>
          <p:cNvSpPr/>
          <p:nvPr/>
        </p:nvSpPr>
        <p:spPr bwMode="auto">
          <a:xfrm>
            <a:off x="6919086" y="4069080"/>
            <a:ext cx="1223759" cy="586247"/>
          </a:xfrm>
          <a:prstGeom prst="flowChartPredefinedProcess">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solidFill>
                  <a:srgbClr val="000000"/>
                </a:solidFill>
                <a:latin typeface="Arial" pitchFamily="34" charset="0"/>
              </a:rPr>
              <a:t>Real Time Risk Decision</a:t>
            </a:r>
            <a:endParaRPr kumimoji="0" lang="en-US" sz="1000" b="0" i="0" u="none" strike="noStrike" cap="none" normalizeH="0" baseline="0" dirty="0">
              <a:ln>
                <a:noFill/>
              </a:ln>
              <a:solidFill>
                <a:srgbClr val="000000"/>
              </a:solidFill>
              <a:effectLst/>
              <a:latin typeface="Arial" pitchFamily="34" charset="0"/>
            </a:endParaRPr>
          </a:p>
        </p:txBody>
      </p:sp>
      <p:pic>
        <p:nvPicPr>
          <p:cNvPr id="31" name="Picture 3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108275" y="5655183"/>
            <a:ext cx="476743" cy="476743"/>
          </a:xfrm>
          <a:prstGeom prst="rect">
            <a:avLst/>
          </a:prstGeom>
        </p:spPr>
      </p:pic>
      <p:sp>
        <p:nvSpPr>
          <p:cNvPr id="32" name="TextBox 31"/>
          <p:cNvSpPr txBox="1"/>
          <p:nvPr/>
        </p:nvSpPr>
        <p:spPr>
          <a:xfrm>
            <a:off x="6914324" y="6098796"/>
            <a:ext cx="885616" cy="246221"/>
          </a:xfrm>
          <a:prstGeom prst="rect">
            <a:avLst/>
          </a:prstGeom>
          <a:noFill/>
        </p:spPr>
        <p:txBody>
          <a:bodyPr wrap="square" rtlCol="0">
            <a:spAutoFit/>
          </a:bodyPr>
          <a:lstStyle/>
          <a:p>
            <a:pPr algn="ctr"/>
            <a:r>
              <a:rPr lang="en-US" sz="1000" dirty="0"/>
              <a:t>MRT</a:t>
            </a:r>
          </a:p>
        </p:txBody>
      </p:sp>
      <p:sp>
        <p:nvSpPr>
          <p:cNvPr id="5" name="Flowchart: Connector 4"/>
          <p:cNvSpPr/>
          <p:nvPr/>
        </p:nvSpPr>
        <p:spPr bwMode="auto">
          <a:xfrm>
            <a:off x="6596646" y="3407716"/>
            <a:ext cx="284924" cy="261833"/>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A</a:t>
            </a:r>
          </a:p>
        </p:txBody>
      </p:sp>
      <p:sp>
        <p:nvSpPr>
          <p:cNvPr id="33" name="Flowchart: Connector 32"/>
          <p:cNvSpPr/>
          <p:nvPr/>
        </p:nvSpPr>
        <p:spPr bwMode="auto">
          <a:xfrm>
            <a:off x="6629400" y="3953017"/>
            <a:ext cx="284924" cy="261833"/>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B</a:t>
            </a:r>
          </a:p>
        </p:txBody>
      </p:sp>
      <p:sp>
        <p:nvSpPr>
          <p:cNvPr id="34" name="Flowchart: Connector 33"/>
          <p:cNvSpPr/>
          <p:nvPr/>
        </p:nvSpPr>
        <p:spPr bwMode="auto">
          <a:xfrm>
            <a:off x="6635177" y="4781786"/>
            <a:ext cx="284924" cy="261833"/>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rPr>
              <a:t>C</a:t>
            </a:r>
          </a:p>
        </p:txBody>
      </p:sp>
      <p:sp>
        <p:nvSpPr>
          <p:cNvPr id="35" name="Flowchart: Connector 34"/>
          <p:cNvSpPr/>
          <p:nvPr/>
        </p:nvSpPr>
        <p:spPr bwMode="auto">
          <a:xfrm>
            <a:off x="6668214" y="5580385"/>
            <a:ext cx="284924" cy="261833"/>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a:solidFill>
                  <a:srgbClr val="000000"/>
                </a:solidFill>
                <a:latin typeface="Arial" pitchFamily="34" charset="0"/>
              </a:rPr>
              <a:t>D</a:t>
            </a:r>
            <a:endParaRPr kumimoji="0" lang="en-US" sz="1200" b="0" i="0" u="none" strike="noStrike" cap="none" normalizeH="0" baseline="0" dirty="0">
              <a:ln>
                <a:noFill/>
              </a:ln>
              <a:solidFill>
                <a:srgbClr val="000000"/>
              </a:solidFill>
              <a:effectLst/>
              <a:latin typeface="Arial" pitchFamily="34" charset="0"/>
            </a:endParaRPr>
          </a:p>
        </p:txBody>
      </p:sp>
    </p:spTree>
    <p:extLst>
      <p:ext uri="{BB962C8B-B14F-4D97-AF65-F5344CB8AC3E}">
        <p14:creationId xmlns:p14="http://schemas.microsoft.com/office/powerpoint/2010/main" val="3341677605"/>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9156"/>
            <a:ext cx="7874000" cy="533400"/>
          </a:xfrm>
        </p:spPr>
        <p:txBody>
          <a:bodyPr/>
          <a:lstStyle/>
          <a:p>
            <a:r>
              <a:rPr lang="en-US" sz="2800" dirty="0"/>
              <a:t>Neo4j</a:t>
            </a:r>
            <a:br>
              <a:rPr lang="en-US" sz="2800" dirty="0"/>
            </a:br>
            <a:r>
              <a:rPr lang="en-US" sz="1800" dirty="0"/>
              <a:t>Case of Account Take Over (ATO)</a:t>
            </a:r>
          </a:p>
        </p:txBody>
      </p:sp>
      <p:sp>
        <p:nvSpPr>
          <p:cNvPr id="4" name="Slide Number Placeholder 3"/>
          <p:cNvSpPr>
            <a:spLocks noGrp="1"/>
          </p:cNvSpPr>
          <p:nvPr>
            <p:ph type="sldNum" sz="quarter" idx="4294967295"/>
          </p:nvPr>
        </p:nvSpPr>
        <p:spPr>
          <a:xfrm>
            <a:off x="-136525" y="6396038"/>
            <a:ext cx="441325" cy="260350"/>
          </a:xfrm>
          <a:prstGeom prst="rect">
            <a:avLst/>
          </a:prstGeom>
        </p:spPr>
        <p:txBody>
          <a:bodyPr/>
          <a:lstStyle/>
          <a:p>
            <a:pPr>
              <a:defRPr/>
            </a:pPr>
            <a:fld id="{9DD6D610-7F9A-42AE-B7D9-5A5C27787E78}" type="slidenum">
              <a:rPr lang="en-US" smtClean="0"/>
              <a:pPr>
                <a:defRPr/>
              </a:pPr>
              <a:t>34</a:t>
            </a:fld>
            <a:endParaRPr lang="en-US"/>
          </a:p>
        </p:txBody>
      </p:sp>
      <p:graphicFrame>
        <p:nvGraphicFramePr>
          <p:cNvPr id="11" name="Table 10"/>
          <p:cNvGraphicFramePr>
            <a:graphicFrameLocks noGrp="1"/>
          </p:cNvGraphicFramePr>
          <p:nvPr/>
        </p:nvGraphicFramePr>
        <p:xfrm>
          <a:off x="5972521" y="1267460"/>
          <a:ext cx="2876203" cy="4643120"/>
        </p:xfrm>
        <a:graphic>
          <a:graphicData uri="http://schemas.openxmlformats.org/drawingml/2006/table">
            <a:tbl>
              <a:tblPr firstRow="1" bandRow="1">
                <a:tableStyleId>{5C22544A-7EE6-4342-B048-85BDC9FD1C3A}</a:tableStyleId>
              </a:tblPr>
              <a:tblGrid>
                <a:gridCol w="2876203">
                  <a:extLst>
                    <a:ext uri="{9D8B030D-6E8A-4147-A177-3AD203B41FA5}">
                      <a16:colId xmlns:a16="http://schemas.microsoft.com/office/drawing/2014/main" val="20000"/>
                    </a:ext>
                  </a:extLst>
                </a:gridCol>
              </a:tblGrid>
              <a:tr h="370840">
                <a:tc>
                  <a:txBody>
                    <a:bodyPr/>
                    <a:lstStyle/>
                    <a:p>
                      <a:r>
                        <a:rPr lang="en-US" sz="1400" dirty="0">
                          <a:solidFill>
                            <a:schemeClr val="bg1"/>
                          </a:solidFill>
                        </a:rPr>
                        <a:t>Case - </a:t>
                      </a:r>
                      <a:r>
                        <a:rPr lang="en-US" sz="1400" b="1" kern="1200" dirty="0">
                          <a:solidFill>
                            <a:schemeClr val="bg1"/>
                          </a:solidFill>
                          <a:effectLst/>
                          <a:latin typeface="+mn-lt"/>
                          <a:ea typeface="+mn-ea"/>
                          <a:cs typeface="+mn-cs"/>
                        </a:rPr>
                        <a:t>1607583689239120</a:t>
                      </a:r>
                      <a:endParaRPr lang="en-US" sz="14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370840">
                <a:tc>
                  <a:txBody>
                    <a:bodyPr/>
                    <a:lstStyle/>
                    <a:p>
                      <a:r>
                        <a:rPr lang="en-US" sz="1400" dirty="0">
                          <a:solidFill>
                            <a:schemeClr val="tx1"/>
                          </a:solidFill>
                        </a:rPr>
                        <a:t>Symptoms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1"/>
                  </a:ext>
                </a:extLst>
              </a:tr>
              <a:tr h="741680">
                <a:tc>
                  <a:txBody>
                    <a:bodyPr/>
                    <a:lstStyle/>
                    <a:p>
                      <a:pPr marL="342900" indent="-342900">
                        <a:buFont typeface="Arial" panose="020B0604020202020204" pitchFamily="34" charset="0"/>
                        <a:buChar char="•"/>
                      </a:pPr>
                      <a:r>
                        <a:rPr lang="en-US" sz="1200" dirty="0"/>
                        <a:t>Lon</a:t>
                      </a:r>
                      <a:r>
                        <a:rPr lang="en-US" sz="1200" baseline="0" dirty="0"/>
                        <a:t>g established history of a T5 customer - has sent several transactions using the same Device and Credit Card (CC).</a:t>
                      </a:r>
                    </a:p>
                    <a:p>
                      <a:pPr marL="342900" indent="-342900">
                        <a:buFont typeface="Arial" panose="020B0604020202020204" pitchFamily="34" charset="0"/>
                        <a:buChar char="•"/>
                      </a:pPr>
                      <a:endParaRPr lang="en-US" sz="1200" baseline="0" dirty="0"/>
                    </a:p>
                    <a:p>
                      <a:pPr marL="342900" indent="-342900">
                        <a:buFont typeface="Arial" panose="020B0604020202020204" pitchFamily="34" charset="0"/>
                        <a:buChar char="•"/>
                      </a:pPr>
                      <a:r>
                        <a:rPr lang="en-US" sz="1200" baseline="0" dirty="0"/>
                        <a:t>Has generally sent transactions to Prison in the past.</a:t>
                      </a:r>
                      <a:endParaRPr lang="en-US" sz="1200" dirty="0"/>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r>
                        <a:rPr lang="en-US" sz="1200" dirty="0"/>
                        <a:t>Current transaction uses new</a:t>
                      </a:r>
                      <a:r>
                        <a:rPr lang="en-US" sz="1200" baseline="0" dirty="0"/>
                        <a:t> device, new CC, new address, new phone and sends to a new receiver in a new country (blue halos = new)</a:t>
                      </a:r>
                    </a:p>
                    <a:p>
                      <a:pPr marL="342900" indent="-342900">
                        <a:buFont typeface="Arial" panose="020B0604020202020204" pitchFamily="34" charset="0"/>
                        <a:buChar char="•"/>
                      </a:pPr>
                      <a:endParaRPr lang="en-US" sz="1200" baseline="0" dirty="0"/>
                    </a:p>
                    <a:p>
                      <a:pPr marL="342900" indent="-342900">
                        <a:buFont typeface="Arial" panose="020B0604020202020204" pitchFamily="34" charset="0"/>
                        <a:buChar char="•"/>
                      </a:pPr>
                      <a:r>
                        <a:rPr lang="en-US" sz="1200" baseline="0" dirty="0"/>
                        <a:t>4 other Senders (clusters) linked to parent cluster, have recently tried to send money to the same receiver.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2"/>
                  </a:ext>
                </a:extLst>
              </a:tr>
              <a:tr h="370840">
                <a:tc>
                  <a:txBody>
                    <a:bodyPr/>
                    <a:lstStyle/>
                    <a:p>
                      <a:r>
                        <a:rPr lang="en-US" sz="1400" dirty="0">
                          <a:solidFill>
                            <a:schemeClr val="tx1"/>
                          </a:solidFill>
                        </a:rPr>
                        <a:t>Diagnosis</a:t>
                      </a:r>
                      <a:r>
                        <a:rPr lang="en-US" sz="1400" baseline="0" dirty="0">
                          <a:solidFill>
                            <a:schemeClr val="tx1"/>
                          </a:solidFill>
                        </a:rPr>
                        <a:t> – Account Take Over (ATO)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lumOff val="50000"/>
                      </a:schemeClr>
                    </a:solidFill>
                  </a:tcPr>
                </a:tc>
                <a:extLst>
                  <a:ext uri="{0D108BD9-81ED-4DB2-BD59-A6C34878D82A}">
                    <a16:rowId xmlns:a16="http://schemas.microsoft.com/office/drawing/2014/main" val="10003"/>
                  </a:ext>
                </a:extLst>
              </a:tr>
            </a:tbl>
          </a:graphicData>
        </a:graphic>
      </p:graphicFrame>
      <p:pic>
        <p:nvPicPr>
          <p:cNvPr id="3" name="Picture 2"/>
          <p:cNvPicPr>
            <a:picLocks noChangeAspect="1"/>
          </p:cNvPicPr>
          <p:nvPr/>
        </p:nvPicPr>
        <p:blipFill>
          <a:blip r:embed="rId3"/>
          <a:stretch>
            <a:fillRect/>
          </a:stretch>
        </p:blipFill>
        <p:spPr>
          <a:xfrm>
            <a:off x="175577" y="1112016"/>
            <a:ext cx="5546406" cy="5120128"/>
          </a:xfrm>
          <a:prstGeom prst="rect">
            <a:avLst/>
          </a:prstGeom>
        </p:spPr>
      </p:pic>
    </p:spTree>
    <p:extLst>
      <p:ext uri="{BB962C8B-B14F-4D97-AF65-F5344CB8AC3E}">
        <p14:creationId xmlns:p14="http://schemas.microsoft.com/office/powerpoint/2010/main" val="3553953886"/>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6271"/>
            <a:ext cx="7874000" cy="553402"/>
          </a:xfrm>
        </p:spPr>
        <p:txBody>
          <a:bodyPr/>
          <a:lstStyle/>
          <a:p>
            <a:r>
              <a:rPr lang="en-US" sz="2800" dirty="0"/>
              <a:t>Neo4j</a:t>
            </a:r>
            <a:br>
              <a:rPr lang="en-US" sz="2800" dirty="0"/>
            </a:br>
            <a:r>
              <a:rPr lang="en-US" sz="1800" dirty="0"/>
              <a:t>Case of Stolen Financial (SF)</a:t>
            </a:r>
          </a:p>
        </p:txBody>
      </p:sp>
      <p:sp>
        <p:nvSpPr>
          <p:cNvPr id="4" name="Slide Number Placeholder 3"/>
          <p:cNvSpPr>
            <a:spLocks noGrp="1"/>
          </p:cNvSpPr>
          <p:nvPr>
            <p:ph type="sldNum" sz="quarter" idx="4294967295"/>
          </p:nvPr>
        </p:nvSpPr>
        <p:spPr>
          <a:xfrm>
            <a:off x="-136525" y="6396038"/>
            <a:ext cx="441325" cy="260350"/>
          </a:xfrm>
          <a:prstGeom prst="rect">
            <a:avLst/>
          </a:prstGeom>
        </p:spPr>
        <p:txBody>
          <a:bodyPr/>
          <a:lstStyle/>
          <a:p>
            <a:pPr>
              <a:defRPr/>
            </a:pPr>
            <a:fld id="{9DD6D610-7F9A-42AE-B7D9-5A5C27787E78}" type="slidenum">
              <a:rPr lang="en-US" smtClean="0"/>
              <a:pPr>
                <a:defRPr/>
              </a:pPr>
              <a:t>35</a:t>
            </a:fld>
            <a:endParaRPr lang="en-US"/>
          </a:p>
        </p:txBody>
      </p:sp>
      <p:graphicFrame>
        <p:nvGraphicFramePr>
          <p:cNvPr id="11" name="Table 10"/>
          <p:cNvGraphicFramePr>
            <a:graphicFrameLocks noGrp="1"/>
          </p:cNvGraphicFramePr>
          <p:nvPr/>
        </p:nvGraphicFramePr>
        <p:xfrm>
          <a:off x="5972521" y="1021398"/>
          <a:ext cx="2876203" cy="5044440"/>
        </p:xfrm>
        <a:graphic>
          <a:graphicData uri="http://schemas.openxmlformats.org/drawingml/2006/table">
            <a:tbl>
              <a:tblPr firstRow="1" bandRow="1">
                <a:tableStyleId>{5C22544A-7EE6-4342-B048-85BDC9FD1C3A}</a:tableStyleId>
              </a:tblPr>
              <a:tblGrid>
                <a:gridCol w="2876203">
                  <a:extLst>
                    <a:ext uri="{9D8B030D-6E8A-4147-A177-3AD203B41FA5}">
                      <a16:colId xmlns:a16="http://schemas.microsoft.com/office/drawing/2014/main" val="20000"/>
                    </a:ext>
                  </a:extLst>
                </a:gridCol>
              </a:tblGrid>
              <a:tr h="370840">
                <a:tc>
                  <a:txBody>
                    <a:bodyPr/>
                    <a:lstStyle/>
                    <a:p>
                      <a:r>
                        <a:rPr lang="en-US" sz="1400" dirty="0">
                          <a:solidFill>
                            <a:schemeClr val="bg1"/>
                          </a:solidFill>
                        </a:rPr>
                        <a:t>Case - </a:t>
                      </a:r>
                      <a:r>
                        <a:rPr lang="en-US" sz="1400" b="1" kern="1200" dirty="0">
                          <a:solidFill>
                            <a:schemeClr val="bg1"/>
                          </a:solidFill>
                          <a:effectLst/>
                          <a:latin typeface="+mn-lt"/>
                          <a:ea typeface="+mn-ea"/>
                          <a:cs typeface="+mn-cs"/>
                        </a:rPr>
                        <a:t>1607886658316670</a:t>
                      </a:r>
                      <a:endParaRPr lang="en-US" sz="14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370840">
                <a:tc>
                  <a:txBody>
                    <a:bodyPr/>
                    <a:lstStyle/>
                    <a:p>
                      <a:r>
                        <a:rPr lang="en-US" sz="1400" dirty="0">
                          <a:solidFill>
                            <a:schemeClr val="tx1"/>
                          </a:solidFill>
                        </a:rPr>
                        <a:t>Symptoms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1"/>
                  </a:ext>
                </a:extLst>
              </a:tr>
              <a:tr h="741680">
                <a:tc>
                  <a:txBody>
                    <a:bodyPr/>
                    <a:lstStyle/>
                    <a:p>
                      <a:pPr marL="342900" indent="-342900">
                        <a:buFont typeface="Arial" panose="020B0604020202020204" pitchFamily="34" charset="0"/>
                        <a:buChar char="•"/>
                      </a:pPr>
                      <a:r>
                        <a:rPr lang="en-US" sz="1200" baseline="0" dirty="0"/>
                        <a:t>Root transaction (Black Square) is linked to a T2 (New) customer.</a:t>
                      </a:r>
                    </a:p>
                    <a:p>
                      <a:pPr marL="342900" indent="-342900">
                        <a:buFont typeface="Arial" panose="020B0604020202020204" pitchFamily="34" charset="0"/>
                        <a:buChar char="•"/>
                      </a:pPr>
                      <a:endParaRPr lang="en-US" sz="1200" baseline="0" dirty="0"/>
                    </a:p>
                    <a:p>
                      <a:pPr marL="342900" indent="-342900">
                        <a:buFont typeface="Arial" panose="020B0604020202020204" pitchFamily="34" charset="0"/>
                        <a:buChar char="•"/>
                      </a:pPr>
                      <a:r>
                        <a:rPr lang="en-US" sz="1200" baseline="0" dirty="0"/>
                        <a:t>Recently 4 other Senders (clusters) are linked to the parent cluster, sharing Device &amp; IP.</a:t>
                      </a:r>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r>
                        <a:rPr lang="en-US" sz="1200" dirty="0"/>
                        <a:t>Top two</a:t>
                      </a:r>
                      <a:r>
                        <a:rPr lang="en-US" sz="1200" baseline="0" dirty="0"/>
                        <a:t> clusters also share a CC.</a:t>
                      </a:r>
                    </a:p>
                    <a:p>
                      <a:pPr marL="342900" indent="-342900">
                        <a:buFont typeface="Arial" panose="020B0604020202020204" pitchFamily="34" charset="0"/>
                        <a:buChar char="•"/>
                      </a:pPr>
                      <a:endParaRPr lang="en-US" sz="1200" baseline="0" dirty="0"/>
                    </a:p>
                    <a:p>
                      <a:pPr marL="342900" indent="-342900">
                        <a:buFont typeface="Arial" panose="020B0604020202020204" pitchFamily="34" charset="0"/>
                        <a:buChar char="•"/>
                      </a:pPr>
                      <a:r>
                        <a:rPr lang="en-US" sz="1200" baseline="0" dirty="0"/>
                        <a:t>Several declined transactions (red lines) in all the linked clusters showing low confidence</a:t>
                      </a:r>
                    </a:p>
                    <a:p>
                      <a:pPr marL="342900" indent="-342900">
                        <a:buFont typeface="Arial" panose="020B0604020202020204" pitchFamily="34" charset="0"/>
                        <a:buChar char="•"/>
                      </a:pPr>
                      <a:endParaRPr lang="en-US" sz="1200" baseline="0" dirty="0"/>
                    </a:p>
                    <a:p>
                      <a:pPr marL="342900" indent="-342900">
                        <a:buFont typeface="Arial" panose="020B0604020202020204" pitchFamily="34" charset="0"/>
                        <a:buChar char="•"/>
                      </a:pPr>
                      <a:r>
                        <a:rPr lang="en-US" sz="1200" baseline="0" dirty="0"/>
                        <a:t>Further analysis shows that all the Senders have very different names and located in different states.</a:t>
                      </a:r>
                    </a:p>
                    <a:p>
                      <a:pPr marL="342900" indent="-342900">
                        <a:buFont typeface="Arial" panose="020B0604020202020204" pitchFamily="34" charset="0"/>
                        <a:buChar char="•"/>
                      </a:pPr>
                      <a:endParaRPr lang="en-US" sz="1200" baseline="0" dirty="0"/>
                    </a:p>
                    <a:p>
                      <a:pPr marL="342900" indent="-342900">
                        <a:buFont typeface="Arial" panose="020B0604020202020204" pitchFamily="34" charset="0"/>
                        <a:buChar char="•"/>
                      </a:pPr>
                      <a:r>
                        <a:rPr lang="en-US" sz="1200" baseline="0" dirty="0"/>
                        <a:t>Receiver names in multiple clusters are very similar.</a:t>
                      </a:r>
                    </a:p>
                    <a:p>
                      <a:pPr marL="342900" indent="-342900">
                        <a:buFont typeface="Arial" panose="020B0604020202020204" pitchFamily="34" charset="0"/>
                        <a:buChar char="•"/>
                      </a:pPr>
                      <a:endParaRPr lang="en-US" sz="1200" baseline="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2"/>
                  </a:ext>
                </a:extLst>
              </a:tr>
              <a:tr h="370840">
                <a:tc>
                  <a:txBody>
                    <a:bodyPr/>
                    <a:lstStyle/>
                    <a:p>
                      <a:r>
                        <a:rPr lang="en-US" sz="1400" dirty="0">
                          <a:solidFill>
                            <a:schemeClr val="tx1"/>
                          </a:solidFill>
                        </a:rPr>
                        <a:t>Diagnosis</a:t>
                      </a:r>
                      <a:r>
                        <a:rPr lang="en-US" sz="1400" baseline="0" dirty="0">
                          <a:solidFill>
                            <a:schemeClr val="tx1"/>
                          </a:solidFill>
                        </a:rPr>
                        <a:t> – Stolen Financial (SF)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lumOff val="50000"/>
                      </a:schemeClr>
                    </a:solidFill>
                  </a:tcPr>
                </a:tc>
                <a:extLst>
                  <a:ext uri="{0D108BD9-81ED-4DB2-BD59-A6C34878D82A}">
                    <a16:rowId xmlns:a16="http://schemas.microsoft.com/office/drawing/2014/main" val="10003"/>
                  </a:ext>
                </a:extLst>
              </a:tr>
            </a:tbl>
          </a:graphicData>
        </a:graphic>
      </p:graphicFrame>
      <p:pic>
        <p:nvPicPr>
          <p:cNvPr id="5" name="Picture 4"/>
          <p:cNvPicPr>
            <a:picLocks noChangeAspect="1"/>
          </p:cNvPicPr>
          <p:nvPr/>
        </p:nvPicPr>
        <p:blipFill>
          <a:blip r:embed="rId3"/>
          <a:stretch>
            <a:fillRect/>
          </a:stretch>
        </p:blipFill>
        <p:spPr>
          <a:xfrm>
            <a:off x="265175" y="1219713"/>
            <a:ext cx="5173980" cy="4738614"/>
          </a:xfrm>
          <a:prstGeom prst="rect">
            <a:avLst/>
          </a:prstGeom>
        </p:spPr>
      </p:pic>
    </p:spTree>
    <p:extLst>
      <p:ext uri="{BB962C8B-B14F-4D97-AF65-F5344CB8AC3E}">
        <p14:creationId xmlns:p14="http://schemas.microsoft.com/office/powerpoint/2010/main" val="1551343747"/>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7874000" cy="533400"/>
          </a:xfrm>
        </p:spPr>
        <p:txBody>
          <a:bodyPr/>
          <a:lstStyle/>
          <a:p>
            <a:r>
              <a:rPr lang="en-US" sz="2800" dirty="0"/>
              <a:t>Neo4j</a:t>
            </a:r>
            <a:br>
              <a:rPr lang="en-US" sz="2800" dirty="0"/>
            </a:br>
            <a:r>
              <a:rPr lang="en-US" sz="1800" dirty="0"/>
              <a:t>Case of Scam</a:t>
            </a:r>
          </a:p>
        </p:txBody>
      </p:sp>
      <p:sp>
        <p:nvSpPr>
          <p:cNvPr id="4" name="Slide Number Placeholder 3"/>
          <p:cNvSpPr>
            <a:spLocks noGrp="1"/>
          </p:cNvSpPr>
          <p:nvPr>
            <p:ph type="sldNum" sz="quarter" idx="4294967295"/>
          </p:nvPr>
        </p:nvSpPr>
        <p:spPr>
          <a:xfrm>
            <a:off x="-136525" y="6396038"/>
            <a:ext cx="441325" cy="260350"/>
          </a:xfrm>
          <a:prstGeom prst="rect">
            <a:avLst/>
          </a:prstGeom>
        </p:spPr>
        <p:txBody>
          <a:bodyPr/>
          <a:lstStyle/>
          <a:p>
            <a:pPr>
              <a:defRPr/>
            </a:pPr>
            <a:fld id="{9DD6D610-7F9A-42AE-B7D9-5A5C27787E78}" type="slidenum">
              <a:rPr lang="en-US" smtClean="0"/>
              <a:pPr>
                <a:defRPr/>
              </a:pPr>
              <a:t>36</a:t>
            </a:fld>
            <a:endParaRPr lang="en-US"/>
          </a:p>
        </p:txBody>
      </p:sp>
      <p:graphicFrame>
        <p:nvGraphicFramePr>
          <p:cNvPr id="11" name="Table 10"/>
          <p:cNvGraphicFramePr>
            <a:graphicFrameLocks noGrp="1"/>
          </p:cNvGraphicFramePr>
          <p:nvPr/>
        </p:nvGraphicFramePr>
        <p:xfrm>
          <a:off x="5768341" y="1668780"/>
          <a:ext cx="2996564" cy="3355658"/>
        </p:xfrm>
        <a:graphic>
          <a:graphicData uri="http://schemas.openxmlformats.org/drawingml/2006/table">
            <a:tbl>
              <a:tblPr firstRow="1" bandRow="1">
                <a:tableStyleId>{5C22544A-7EE6-4342-B048-85BDC9FD1C3A}</a:tableStyleId>
              </a:tblPr>
              <a:tblGrid>
                <a:gridCol w="2996564">
                  <a:extLst>
                    <a:ext uri="{9D8B030D-6E8A-4147-A177-3AD203B41FA5}">
                      <a16:colId xmlns:a16="http://schemas.microsoft.com/office/drawing/2014/main" val="20000"/>
                    </a:ext>
                  </a:extLst>
                </a:gridCol>
              </a:tblGrid>
              <a:tr h="454978">
                <a:tc>
                  <a:txBody>
                    <a:bodyPr/>
                    <a:lstStyle/>
                    <a:p>
                      <a:r>
                        <a:rPr lang="en-US" sz="1400" dirty="0">
                          <a:solidFill>
                            <a:schemeClr val="bg1"/>
                          </a:solidFill>
                        </a:rPr>
                        <a:t>Case - </a:t>
                      </a:r>
                      <a:r>
                        <a:rPr lang="en-US" sz="1400" b="1" kern="1200" dirty="0">
                          <a:solidFill>
                            <a:schemeClr val="bg1"/>
                          </a:solidFill>
                          <a:effectLst/>
                          <a:latin typeface="+mn-lt"/>
                          <a:ea typeface="+mn-ea"/>
                          <a:cs typeface="+mn-cs"/>
                        </a:rPr>
                        <a:t>1607681174278973</a:t>
                      </a:r>
                      <a:endParaRPr lang="en-US" sz="14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370840">
                <a:tc>
                  <a:txBody>
                    <a:bodyPr/>
                    <a:lstStyle/>
                    <a:p>
                      <a:r>
                        <a:rPr lang="en-US" sz="1400" dirty="0">
                          <a:solidFill>
                            <a:schemeClr val="tx1"/>
                          </a:solidFill>
                        </a:rPr>
                        <a:t>Symptoms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1"/>
                  </a:ext>
                </a:extLst>
              </a:tr>
              <a:tr h="741680">
                <a:tc>
                  <a:txBody>
                    <a:bodyPr/>
                    <a:lstStyle/>
                    <a:p>
                      <a:pPr marL="342900" indent="-342900">
                        <a:buFont typeface="Arial" panose="020B0604020202020204" pitchFamily="34" charset="0"/>
                        <a:buChar char="•"/>
                      </a:pPr>
                      <a:r>
                        <a:rPr lang="en-US" sz="1200" baseline="0" dirty="0"/>
                        <a:t>Link Analysis at 4 degrees of separation shows a large graph – centered on the Receiver.</a:t>
                      </a:r>
                    </a:p>
                    <a:p>
                      <a:pPr marL="342900" indent="-342900">
                        <a:buFont typeface="Arial" panose="020B0604020202020204" pitchFamily="34" charset="0"/>
                        <a:buChar char="•"/>
                      </a:pPr>
                      <a:endParaRPr lang="en-US" sz="1200" baseline="0" dirty="0"/>
                    </a:p>
                    <a:p>
                      <a:pPr marL="342900" indent="-342900">
                        <a:buFont typeface="Arial" panose="020B0604020202020204" pitchFamily="34" charset="0"/>
                        <a:buChar char="•"/>
                      </a:pPr>
                      <a:r>
                        <a:rPr lang="en-US" sz="1200" baseline="0" dirty="0"/>
                        <a:t>Several new Senders sending to the same Receiver over the last couple of weeks.</a:t>
                      </a:r>
                    </a:p>
                    <a:p>
                      <a:pPr marL="342900" indent="-342900">
                        <a:buFont typeface="Arial" panose="020B0604020202020204" pitchFamily="34" charset="0"/>
                        <a:buChar char="•"/>
                      </a:pPr>
                      <a:endParaRPr lang="en-US" sz="1200" baseline="0" dirty="0"/>
                    </a:p>
                    <a:p>
                      <a:pPr marL="342900" indent="-342900">
                        <a:buFont typeface="Arial" panose="020B0604020202020204" pitchFamily="34" charset="0"/>
                        <a:buChar char="•"/>
                      </a:pPr>
                      <a:r>
                        <a:rPr lang="en-US" sz="1200" baseline="0" dirty="0"/>
                        <a:t>Further analysis shows that elderly US customers with western names sending to same receiver in India.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2"/>
                  </a:ext>
                </a:extLst>
              </a:tr>
              <a:tr h="370840">
                <a:tc>
                  <a:txBody>
                    <a:bodyPr/>
                    <a:lstStyle/>
                    <a:p>
                      <a:r>
                        <a:rPr lang="en-US" sz="1400" dirty="0">
                          <a:solidFill>
                            <a:schemeClr val="tx1"/>
                          </a:solidFill>
                        </a:rPr>
                        <a:t>Diagnosis</a:t>
                      </a:r>
                      <a:r>
                        <a:rPr lang="en-US" sz="1400" baseline="0" dirty="0">
                          <a:solidFill>
                            <a:schemeClr val="tx1"/>
                          </a:solidFill>
                        </a:rPr>
                        <a:t> – Scam</a:t>
                      </a:r>
                    </a:p>
                    <a:p>
                      <a:r>
                        <a:rPr lang="en-US" sz="800" baseline="0" dirty="0">
                          <a:solidFill>
                            <a:schemeClr val="tx1"/>
                          </a:solidFill>
                        </a:rPr>
                        <a:t>* Confirm by calling a few customers/senders.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lumOff val="50000"/>
                      </a:schemeClr>
                    </a:solidFill>
                  </a:tcPr>
                </a:tc>
                <a:extLst>
                  <a:ext uri="{0D108BD9-81ED-4DB2-BD59-A6C34878D82A}">
                    <a16:rowId xmlns:a16="http://schemas.microsoft.com/office/drawing/2014/main" val="10003"/>
                  </a:ext>
                </a:extLst>
              </a:tr>
            </a:tbl>
          </a:graphicData>
        </a:graphic>
      </p:graphicFrame>
      <p:pic>
        <p:nvPicPr>
          <p:cNvPr id="3" name="Picture 2"/>
          <p:cNvPicPr>
            <a:picLocks noChangeAspect="1"/>
          </p:cNvPicPr>
          <p:nvPr/>
        </p:nvPicPr>
        <p:blipFill>
          <a:blip r:embed="rId3"/>
          <a:stretch>
            <a:fillRect/>
          </a:stretch>
        </p:blipFill>
        <p:spPr>
          <a:xfrm>
            <a:off x="304800" y="1199833"/>
            <a:ext cx="5268008" cy="5326380"/>
          </a:xfrm>
          <a:prstGeom prst="rect">
            <a:avLst/>
          </a:prstGeom>
        </p:spPr>
      </p:pic>
    </p:spTree>
    <p:extLst>
      <p:ext uri="{BB962C8B-B14F-4D97-AF65-F5344CB8AC3E}">
        <p14:creationId xmlns:p14="http://schemas.microsoft.com/office/powerpoint/2010/main" val="1185831085"/>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304800"/>
            <a:ext cx="5181600" cy="458587"/>
          </a:xfrm>
          <a:prstGeom prst="rect">
            <a:avLst/>
          </a:prstGeom>
          <a:noFill/>
        </p:spPr>
        <p:txBody>
          <a:bodyPr wrap="square" rtlCol="0">
            <a:spAutoFit/>
          </a:bodyPr>
          <a:lstStyle/>
          <a:p>
            <a:pPr eaLnBrk="0" fontAlgn="base" hangingPunct="0">
              <a:lnSpc>
                <a:spcPct val="85000"/>
              </a:lnSpc>
              <a:spcBef>
                <a:spcPct val="30000"/>
              </a:spcBef>
              <a:spcAft>
                <a:spcPct val="0"/>
              </a:spcAft>
            </a:pPr>
            <a:r>
              <a:rPr lang="en-US" sz="2800" b="1" dirty="0">
                <a:latin typeface="+mj-lt"/>
                <a:ea typeface="+mj-ea"/>
                <a:cs typeface="+mj-cs"/>
              </a:rPr>
              <a:t>Paramount Commerce</a:t>
            </a:r>
          </a:p>
        </p:txBody>
      </p:sp>
      <p:graphicFrame>
        <p:nvGraphicFramePr>
          <p:cNvPr id="6" name="Table 5"/>
          <p:cNvGraphicFramePr>
            <a:graphicFrameLocks noGrp="1"/>
          </p:cNvGraphicFramePr>
          <p:nvPr>
            <p:extLst>
              <p:ext uri="{D42A27DB-BD31-4B8C-83A1-F6EECF244321}">
                <p14:modId xmlns:p14="http://schemas.microsoft.com/office/powerpoint/2010/main" val="1948383497"/>
              </p:ext>
            </p:extLst>
          </p:nvPr>
        </p:nvGraphicFramePr>
        <p:xfrm>
          <a:off x="241295" y="1219201"/>
          <a:ext cx="8656072" cy="4152805"/>
        </p:xfrm>
        <a:graphic>
          <a:graphicData uri="http://schemas.openxmlformats.org/drawingml/2006/table">
            <a:tbl>
              <a:tblPr firstRow="1" bandRow="1">
                <a:tableStyleId>{073A0DAA-6AF3-43AB-8588-CEC1D06C72B9}</a:tableStyleId>
              </a:tblPr>
              <a:tblGrid>
                <a:gridCol w="2426936">
                  <a:extLst>
                    <a:ext uri="{9D8B030D-6E8A-4147-A177-3AD203B41FA5}">
                      <a16:colId xmlns:a16="http://schemas.microsoft.com/office/drawing/2014/main" val="20000"/>
                    </a:ext>
                  </a:extLst>
                </a:gridCol>
                <a:gridCol w="6229136">
                  <a:extLst>
                    <a:ext uri="{9D8B030D-6E8A-4147-A177-3AD203B41FA5}">
                      <a16:colId xmlns:a16="http://schemas.microsoft.com/office/drawing/2014/main" val="20001"/>
                    </a:ext>
                  </a:extLst>
                </a:gridCol>
              </a:tblGrid>
              <a:tr h="444188">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000"/>
                  </a:ext>
                </a:extLst>
              </a:tr>
              <a:tr h="1689411">
                <a:tc>
                  <a:txBody>
                    <a:bodyPr/>
                    <a:lstStyle/>
                    <a:p>
                      <a:r>
                        <a:rPr lang="en-US" sz="1400" i="1" kern="1200" dirty="0">
                          <a:solidFill>
                            <a:schemeClr val="dk1"/>
                          </a:solidFill>
                          <a:effectLst/>
                          <a:latin typeface="+mn-lt"/>
                          <a:ea typeface="+mn-ea"/>
                          <a:cs typeface="+mn-cs"/>
                        </a:rPr>
                        <a:t>Vendor</a:t>
                      </a:r>
                      <a:r>
                        <a:rPr lang="en-US" sz="1400" i="1" kern="1200" baseline="0" dirty="0">
                          <a:solidFill>
                            <a:schemeClr val="dk1"/>
                          </a:solidFill>
                          <a:effectLst/>
                          <a:latin typeface="+mn-lt"/>
                          <a:ea typeface="+mn-ea"/>
                          <a:cs typeface="+mn-cs"/>
                        </a:rPr>
                        <a:t> Description</a:t>
                      </a:r>
                      <a:endParaRPr lang="en-US" sz="1200" b="1" i="1" dirty="0"/>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kern="1200" dirty="0">
                          <a:solidFill>
                            <a:schemeClr val="dk1"/>
                          </a:solidFill>
                          <a:effectLst/>
                          <a:latin typeface="+mn-lt"/>
                          <a:ea typeface="+mn-ea"/>
                          <a:cs typeface="+mn-cs"/>
                        </a:rPr>
                        <a:t>Consumer and bank account authentication. </a:t>
                      </a:r>
                    </a:p>
                  </a:txBody>
                  <a:tcPr/>
                </a:tc>
                <a:extLst>
                  <a:ext uri="{0D108BD9-81ED-4DB2-BD59-A6C34878D82A}">
                    <a16:rowId xmlns:a16="http://schemas.microsoft.com/office/drawing/2014/main" val="10001"/>
                  </a:ext>
                </a:extLst>
              </a:tr>
              <a:tr h="1143000">
                <a:tc>
                  <a:txBody>
                    <a:bodyPr/>
                    <a:lstStyle/>
                    <a:p>
                      <a:pPr marL="0" lvl="1" algn="l" defTabSz="914400" rtl="0" eaLnBrk="1" latinLnBrk="0" hangingPunct="1"/>
                      <a:r>
                        <a:rPr lang="en-US" sz="1400" i="1" kern="1200" dirty="0">
                          <a:solidFill>
                            <a:schemeClr val="dk1"/>
                          </a:solidFill>
                          <a:effectLst/>
                          <a:latin typeface="+mn-lt"/>
                          <a:ea typeface="+mn-ea"/>
                          <a:cs typeface="+mn-cs"/>
                        </a:rPr>
                        <a:t>Services we use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t>SAV utilizes Paramount’s patented risk management software for consumer and bank account authentication</a:t>
                      </a:r>
                    </a:p>
                  </a:txBody>
                  <a:tcPr/>
                </a:tc>
                <a:extLst>
                  <a:ext uri="{0D108BD9-81ED-4DB2-BD59-A6C34878D82A}">
                    <a16:rowId xmlns:a16="http://schemas.microsoft.com/office/drawing/2014/main" val="10002"/>
                  </a:ext>
                </a:extLst>
              </a:tr>
              <a:tr h="876206">
                <a:tc>
                  <a:txBody>
                    <a:bodyPr/>
                    <a:lstStyle/>
                    <a:p>
                      <a:pPr marL="0" lvl="1" algn="l" defTabSz="914400" rtl="0" eaLnBrk="1" latinLnBrk="0" hangingPunct="1"/>
                      <a:r>
                        <a:rPr lang="en-US" sz="1400" b="0" i="1" kern="1200" dirty="0">
                          <a:solidFill>
                            <a:schemeClr val="dk1"/>
                          </a:solidFill>
                          <a:effectLst/>
                          <a:latin typeface="+mn-lt"/>
                          <a:ea typeface="+mn-ea"/>
                          <a:cs typeface="+mn-cs"/>
                        </a:rPr>
                        <a:t>How those services are used (in rules or models / etc.)</a:t>
                      </a:r>
                    </a:p>
                  </a:txBody>
                  <a:tcPr/>
                </a:tc>
                <a:tc>
                  <a:txBody>
                    <a:bodyPr/>
                    <a:lstStyle/>
                    <a:p>
                      <a:pPr marL="0" indent="0">
                        <a:buFont typeface="Arial" panose="020B0604020202020204" pitchFamily="34" charset="0"/>
                        <a:buNone/>
                      </a:pPr>
                      <a:r>
                        <a:rPr lang="en-US" sz="1100" kern="1200" baseline="0" dirty="0">
                          <a:solidFill>
                            <a:schemeClr val="dk1"/>
                          </a:solidFill>
                          <a:latin typeface="+mn-lt"/>
                          <a:ea typeface="+mn-ea"/>
                          <a:cs typeface="+mn-cs"/>
                        </a:rPr>
                        <a:t>Used </a:t>
                      </a:r>
                      <a:r>
                        <a:rPr lang="en-US" sz="1100" kern="1200" baseline="0">
                          <a:solidFill>
                            <a:schemeClr val="dk1"/>
                          </a:solidFill>
                          <a:latin typeface="+mn-lt"/>
                          <a:ea typeface="+mn-ea"/>
                          <a:cs typeface="+mn-cs"/>
                        </a:rPr>
                        <a:t>in Canada</a:t>
                      </a:r>
                      <a:endParaRPr lang="en-US" sz="1100" kern="1200" baseline="0" dirty="0">
                        <a:solidFill>
                          <a:schemeClr val="dk1"/>
                        </a:solidFill>
                        <a:latin typeface="+mn-lt"/>
                        <a:ea typeface="+mn-ea"/>
                        <a:cs typeface="+mn-cs"/>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40865085"/>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304800"/>
            <a:ext cx="3319445" cy="458587"/>
          </a:xfrm>
          <a:prstGeom prst="rect">
            <a:avLst/>
          </a:prstGeom>
          <a:noFill/>
        </p:spPr>
        <p:txBody>
          <a:bodyPr wrap="square" rtlCol="0">
            <a:spAutoFit/>
          </a:bodyPr>
          <a:lstStyle/>
          <a:p>
            <a:pPr eaLnBrk="0" fontAlgn="base" hangingPunct="0">
              <a:lnSpc>
                <a:spcPct val="85000"/>
              </a:lnSpc>
              <a:spcBef>
                <a:spcPct val="30000"/>
              </a:spcBef>
              <a:spcAft>
                <a:spcPct val="0"/>
              </a:spcAft>
            </a:pPr>
            <a:r>
              <a:rPr lang="en-US" sz="2800" b="1" dirty="0" err="1">
                <a:latin typeface="+mj-lt"/>
                <a:ea typeface="+mj-ea"/>
                <a:cs typeface="+mj-cs"/>
              </a:rPr>
              <a:t>PayWithMyBank</a:t>
            </a:r>
            <a:r>
              <a:rPr lang="en-US" sz="2800" b="1" dirty="0">
                <a:latin typeface="+mj-lt"/>
                <a:ea typeface="+mj-ea"/>
                <a:cs typeface="+mj-cs"/>
              </a:rPr>
              <a:t> </a:t>
            </a:r>
          </a:p>
        </p:txBody>
      </p:sp>
      <p:graphicFrame>
        <p:nvGraphicFramePr>
          <p:cNvPr id="6" name="Table 5"/>
          <p:cNvGraphicFramePr>
            <a:graphicFrameLocks noGrp="1"/>
          </p:cNvGraphicFramePr>
          <p:nvPr/>
        </p:nvGraphicFramePr>
        <p:xfrm>
          <a:off x="241295" y="1219201"/>
          <a:ext cx="8656072" cy="4876799"/>
        </p:xfrm>
        <a:graphic>
          <a:graphicData uri="http://schemas.openxmlformats.org/drawingml/2006/table">
            <a:tbl>
              <a:tblPr firstRow="1" bandRow="1">
                <a:tableStyleId>{073A0DAA-6AF3-43AB-8588-CEC1D06C72B9}</a:tableStyleId>
              </a:tblPr>
              <a:tblGrid>
                <a:gridCol w="2426936">
                  <a:extLst>
                    <a:ext uri="{9D8B030D-6E8A-4147-A177-3AD203B41FA5}">
                      <a16:colId xmlns:a16="http://schemas.microsoft.com/office/drawing/2014/main" val="20000"/>
                    </a:ext>
                  </a:extLst>
                </a:gridCol>
                <a:gridCol w="6229136">
                  <a:extLst>
                    <a:ext uri="{9D8B030D-6E8A-4147-A177-3AD203B41FA5}">
                      <a16:colId xmlns:a16="http://schemas.microsoft.com/office/drawing/2014/main" val="20001"/>
                    </a:ext>
                  </a:extLst>
                </a:gridCol>
              </a:tblGrid>
              <a:tr h="444188">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000"/>
                  </a:ext>
                </a:extLst>
              </a:tr>
              <a:tr h="1689411">
                <a:tc>
                  <a:txBody>
                    <a:bodyPr/>
                    <a:lstStyle/>
                    <a:p>
                      <a:r>
                        <a:rPr lang="en-US" sz="1400" i="1" kern="1200" dirty="0">
                          <a:solidFill>
                            <a:schemeClr val="dk1"/>
                          </a:solidFill>
                          <a:effectLst/>
                          <a:latin typeface="+mn-lt"/>
                          <a:ea typeface="+mn-ea"/>
                          <a:cs typeface="+mn-cs"/>
                        </a:rPr>
                        <a:t>Vendor</a:t>
                      </a:r>
                      <a:r>
                        <a:rPr lang="en-US" sz="1400" i="1" kern="1200" baseline="0" dirty="0">
                          <a:solidFill>
                            <a:schemeClr val="dk1"/>
                          </a:solidFill>
                          <a:effectLst/>
                          <a:latin typeface="+mn-lt"/>
                          <a:ea typeface="+mn-ea"/>
                          <a:cs typeface="+mn-cs"/>
                        </a:rPr>
                        <a:t> Description</a:t>
                      </a:r>
                      <a:endParaRPr lang="en-US" sz="1200" b="1" i="1" dirty="0"/>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kern="1200" dirty="0" err="1">
                          <a:solidFill>
                            <a:schemeClr val="dk1"/>
                          </a:solidFill>
                          <a:effectLst/>
                          <a:latin typeface="+mn-lt"/>
                          <a:ea typeface="+mn-ea"/>
                          <a:cs typeface="+mn-cs"/>
                        </a:rPr>
                        <a:t>PayWithMyBank</a:t>
                      </a:r>
                      <a:r>
                        <a:rPr lang="en-US" sz="1100" b="0" i="0" kern="1200" dirty="0">
                          <a:solidFill>
                            <a:schemeClr val="dk1"/>
                          </a:solidFill>
                          <a:effectLst/>
                          <a:latin typeface="+mn-lt"/>
                          <a:ea typeface="+mn-ea"/>
                          <a:cs typeface="+mn-cs"/>
                        </a:rPr>
                        <a:t> allows US customers</a:t>
                      </a:r>
                      <a:r>
                        <a:rPr lang="en-US" sz="1100" b="0" i="0" kern="1200" baseline="0" dirty="0">
                          <a:solidFill>
                            <a:schemeClr val="dk1"/>
                          </a:solidFill>
                          <a:effectLst/>
                          <a:latin typeface="+mn-lt"/>
                          <a:ea typeface="+mn-ea"/>
                          <a:cs typeface="+mn-cs"/>
                        </a:rPr>
                        <a:t> </a:t>
                      </a:r>
                      <a:r>
                        <a:rPr lang="en-US" sz="1100" b="0" i="0" kern="1200" dirty="0">
                          <a:solidFill>
                            <a:schemeClr val="dk1"/>
                          </a:solidFill>
                          <a:effectLst/>
                          <a:latin typeface="+mn-lt"/>
                          <a:ea typeface="+mn-ea"/>
                          <a:cs typeface="+mn-cs"/>
                        </a:rPr>
                        <a:t>to send</a:t>
                      </a:r>
                      <a:r>
                        <a:rPr lang="en-US" sz="1100" b="0" i="0" kern="1200" baseline="0" dirty="0">
                          <a:solidFill>
                            <a:schemeClr val="dk1"/>
                          </a:solidFill>
                          <a:effectLst/>
                          <a:latin typeface="+mn-lt"/>
                          <a:ea typeface="+mn-ea"/>
                          <a:cs typeface="+mn-cs"/>
                        </a:rPr>
                        <a:t> money </a:t>
                      </a:r>
                      <a:r>
                        <a:rPr lang="en-US" sz="1100" b="0" i="0" kern="1200" dirty="0">
                          <a:solidFill>
                            <a:schemeClr val="dk1"/>
                          </a:solidFill>
                          <a:effectLst/>
                          <a:latin typeface="+mn-lt"/>
                          <a:ea typeface="+mn-ea"/>
                          <a:cs typeface="+mn-cs"/>
                        </a:rPr>
                        <a:t>by connecting to their online banking account without leaving the Western Unions site or app. </a:t>
                      </a:r>
                      <a:r>
                        <a:rPr lang="en-US" sz="1100" kern="1200" dirty="0">
                          <a:solidFill>
                            <a:schemeClr val="dk1"/>
                          </a:solidFill>
                          <a:effectLst/>
                          <a:latin typeface="+mn-lt"/>
                          <a:ea typeface="+mn-ea"/>
                          <a:cs typeface="+mn-cs"/>
                        </a:rPr>
                        <a:t>They enable real time instant verification (Easy Online Verification) for customers using most of WU’s top banks. </a:t>
                      </a:r>
                    </a:p>
                  </a:txBody>
                  <a:tcPr/>
                </a:tc>
                <a:extLst>
                  <a:ext uri="{0D108BD9-81ED-4DB2-BD59-A6C34878D82A}">
                    <a16:rowId xmlns:a16="http://schemas.microsoft.com/office/drawing/2014/main" val="10001"/>
                  </a:ext>
                </a:extLst>
              </a:tr>
              <a:tr h="1143000">
                <a:tc>
                  <a:txBody>
                    <a:bodyPr/>
                    <a:lstStyle/>
                    <a:p>
                      <a:pPr marL="0" lvl="1" algn="l" defTabSz="914400" rtl="0" eaLnBrk="1" latinLnBrk="0" hangingPunct="1"/>
                      <a:r>
                        <a:rPr lang="en-US" sz="1400" i="1" kern="1200" dirty="0">
                          <a:solidFill>
                            <a:schemeClr val="dk1"/>
                          </a:solidFill>
                          <a:effectLst/>
                          <a:latin typeface="+mn-lt"/>
                          <a:ea typeface="+mn-ea"/>
                          <a:cs typeface="+mn-cs"/>
                        </a:rPr>
                        <a:t>Services we use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Easy Online Verification (EOV - instant bank account verification):</a:t>
                      </a:r>
                      <a:r>
                        <a:rPr lang="en-US" sz="1100" baseline="0" dirty="0"/>
                        <a:t> </a:t>
                      </a:r>
                      <a:r>
                        <a:rPr lang="en-US" sz="1100" dirty="0"/>
                        <a:t> User verifies their account by entering their online banking credentials  (not all banks are supported)</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dirty="0"/>
                    </a:p>
                  </a:txBody>
                  <a:tcPr/>
                </a:tc>
                <a:extLst>
                  <a:ext uri="{0D108BD9-81ED-4DB2-BD59-A6C34878D82A}">
                    <a16:rowId xmlns:a16="http://schemas.microsoft.com/office/drawing/2014/main" val="10002"/>
                  </a:ext>
                </a:extLst>
              </a:tr>
              <a:tr h="876206">
                <a:tc>
                  <a:txBody>
                    <a:bodyPr/>
                    <a:lstStyle/>
                    <a:p>
                      <a:pPr marL="0" lvl="1" algn="l" defTabSz="914400" rtl="0" eaLnBrk="1" latinLnBrk="0" hangingPunct="1"/>
                      <a:r>
                        <a:rPr lang="en-US" sz="1400" b="0" i="1" kern="1200" dirty="0">
                          <a:solidFill>
                            <a:schemeClr val="dk1"/>
                          </a:solidFill>
                          <a:effectLst/>
                          <a:latin typeface="+mn-lt"/>
                          <a:ea typeface="+mn-ea"/>
                          <a:cs typeface="+mn-cs"/>
                        </a:rPr>
                        <a:t>How those services are used (in rules or models / etc.)</a:t>
                      </a:r>
                    </a:p>
                  </a:txBody>
                  <a:tcPr/>
                </a:tc>
                <a:tc>
                  <a:txBody>
                    <a:bodyPr/>
                    <a:lstStyle/>
                    <a:p>
                      <a:pPr marL="0" indent="0">
                        <a:buNone/>
                      </a:pPr>
                      <a:r>
                        <a:rPr lang="en-US" sz="1100" dirty="0"/>
                        <a:t>The Risk System (e.g. Blaze) drives an offering of Easy</a:t>
                      </a:r>
                      <a:r>
                        <a:rPr lang="en-US" sz="1100" baseline="0" dirty="0"/>
                        <a:t> online Verification for users on: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R3</a:t>
                      </a:r>
                      <a:r>
                        <a:rPr lang="en-US" sz="1100" baseline="0" dirty="0"/>
                        <a:t> US web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a:t>iOS App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a:t>Android App</a:t>
                      </a:r>
                      <a:endParaRPr lang="en-US" sz="1100" dirty="0"/>
                    </a:p>
                    <a:p>
                      <a:pPr marL="0" indent="0">
                        <a:buNone/>
                      </a:pPr>
                      <a:endParaRPr lang="en-US" sz="1100" dirty="0"/>
                    </a:p>
                    <a:p>
                      <a:pPr marL="0" indent="0">
                        <a:buNone/>
                      </a:pPr>
                      <a:r>
                        <a:rPr lang="en-US" sz="1100" dirty="0"/>
                        <a:t>The Risk System (e.g. Blaze) drives an offering of KYC options including new additions:</a:t>
                      </a:r>
                    </a:p>
                    <a:p>
                      <a:pPr>
                        <a:buFont typeface="Arial" panose="020B0604020202020204" pitchFamily="34" charset="0"/>
                        <a:buChar char="•"/>
                      </a:pPr>
                      <a:r>
                        <a:rPr lang="en-US" sz="1100" dirty="0"/>
                        <a:t>  Instant Bank Account Verification (Easy Online Verification)</a:t>
                      </a:r>
                    </a:p>
                    <a:p>
                      <a:pPr>
                        <a:buFont typeface="Arial" panose="020B0604020202020204" pitchFamily="34" charset="0"/>
                        <a:buChar char="•"/>
                      </a:pPr>
                      <a:r>
                        <a:rPr lang="en-US" sz="1100" dirty="0"/>
                        <a:t>  Deposit Verification (Manual Challenge Deposit Verification)</a:t>
                      </a:r>
                    </a:p>
                    <a:p>
                      <a:pPr marL="0" indent="0">
                        <a:buFont typeface="Arial" panose="020B0604020202020204" pitchFamily="34" charset="0"/>
                        <a:buNone/>
                      </a:pPr>
                      <a:endParaRPr lang="en-US" sz="1100" kern="1200" baseline="0" dirty="0">
                        <a:solidFill>
                          <a:schemeClr val="dk1"/>
                        </a:solidFill>
                        <a:latin typeface="+mn-lt"/>
                        <a:ea typeface="+mn-ea"/>
                        <a:cs typeface="+mn-cs"/>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03619104"/>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9" y="0"/>
            <a:ext cx="7874000" cy="687734"/>
          </a:xfrm>
        </p:spPr>
        <p:txBody>
          <a:bodyPr/>
          <a:lstStyle/>
          <a:p>
            <a:r>
              <a:rPr lang="en-US" sz="2800" dirty="0"/>
              <a:t>Pay With My Bank / Payment</a:t>
            </a:r>
          </a:p>
        </p:txBody>
      </p:sp>
      <p:sp>
        <p:nvSpPr>
          <p:cNvPr id="3" name="Text Placeholder 2"/>
          <p:cNvSpPr>
            <a:spLocks noGrp="1"/>
          </p:cNvSpPr>
          <p:nvPr>
            <p:ph type="body" sz="quarter" idx="11"/>
          </p:nvPr>
        </p:nvSpPr>
        <p:spPr/>
        <p:txBody>
          <a:bodyPr/>
          <a:lstStyle/>
          <a:p>
            <a:pPr marL="0" indent="0">
              <a:buNone/>
            </a:pPr>
            <a:r>
              <a:rPr lang="en-US" sz="1200" dirty="0"/>
              <a:t>After selecting ACH Payment:</a:t>
            </a:r>
          </a:p>
          <a:p>
            <a:pPr lvl="1">
              <a:buFont typeface="Arial" panose="020B0604020202020204" pitchFamily="34" charset="0"/>
              <a:buChar char="•"/>
            </a:pPr>
            <a:r>
              <a:rPr lang="en-US" sz="1200" dirty="0"/>
              <a:t>Provide banking credentials to validate with Easy Online Verification (EOV) or walk-away/skip</a:t>
            </a:r>
          </a:p>
          <a:p>
            <a:pPr lvl="1">
              <a:buFont typeface="Arial" panose="020B0604020202020204" pitchFamily="34" charset="0"/>
              <a:buChar char="•"/>
            </a:pPr>
            <a:r>
              <a:rPr lang="en-US" sz="1200" dirty="0"/>
              <a:t>EOV will verify their ownership, NAP, and sufficient funds in real-time</a:t>
            </a:r>
          </a:p>
          <a:p>
            <a:pPr lvl="1">
              <a:buFont typeface="Arial" panose="020B0604020202020204" pitchFamily="34" charset="0"/>
              <a:buChar char="•"/>
            </a:pPr>
            <a:r>
              <a:rPr lang="en-US" sz="1200" dirty="0"/>
              <a:t>Walk Away/Skip will be considered in Transaction Risk Decision for Blaze decision</a:t>
            </a:r>
          </a:p>
          <a:p>
            <a:pPr marL="0" indent="0">
              <a:buNone/>
            </a:pPr>
            <a:endParaRPr lang="en-US" sz="1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666999"/>
            <a:ext cx="5638800" cy="3350867"/>
          </a:xfrm>
          <a:prstGeom prst="rect">
            <a:avLst/>
          </a:prstGeom>
        </p:spPr>
      </p:pic>
    </p:spTree>
    <p:extLst>
      <p:ext uri="{BB962C8B-B14F-4D97-AF65-F5344CB8AC3E}">
        <p14:creationId xmlns:p14="http://schemas.microsoft.com/office/powerpoint/2010/main" val="2174803002"/>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214650"/>
            <a:ext cx="3838140" cy="523220"/>
          </a:xfrm>
          <a:prstGeom prst="rect">
            <a:avLst/>
          </a:prstGeom>
          <a:noFill/>
        </p:spPr>
        <p:txBody>
          <a:bodyPr wrap="square" rtlCol="0">
            <a:spAutoFit/>
          </a:bodyPr>
          <a:lstStyle/>
          <a:p>
            <a:r>
              <a:rPr lang="en-US" sz="2800" b="1" dirty="0">
                <a:ln w="1905"/>
                <a:solidFill>
                  <a:srgbClr val="000000"/>
                </a:solidFill>
                <a:effectLst>
                  <a:innerShdw blurRad="69850" dist="43180" dir="5400000">
                    <a:srgbClr val="000000">
                      <a:alpha val="65000"/>
                    </a:srgbClr>
                  </a:innerShdw>
                </a:effectLst>
                <a:cs typeface="Calibri" panose="020F0502020204030204" pitchFamily="34" charset="0"/>
              </a:rPr>
              <a:t>Vendors A - Z</a:t>
            </a:r>
          </a:p>
        </p:txBody>
      </p:sp>
      <p:graphicFrame>
        <p:nvGraphicFramePr>
          <p:cNvPr id="3" name="Table 2">
            <a:extLst>
              <a:ext uri="{FF2B5EF4-FFF2-40B4-BE49-F238E27FC236}">
                <a16:creationId xmlns:a16="http://schemas.microsoft.com/office/drawing/2014/main" id="{FD10E554-9BE5-40C4-9E5D-C9C71000DFDB}"/>
              </a:ext>
            </a:extLst>
          </p:cNvPr>
          <p:cNvGraphicFramePr>
            <a:graphicFrameLocks noGrp="1"/>
          </p:cNvGraphicFramePr>
          <p:nvPr>
            <p:extLst>
              <p:ext uri="{D42A27DB-BD31-4B8C-83A1-F6EECF244321}">
                <p14:modId xmlns:p14="http://schemas.microsoft.com/office/powerpoint/2010/main" val="4102696387"/>
              </p:ext>
            </p:extLst>
          </p:nvPr>
        </p:nvGraphicFramePr>
        <p:xfrm>
          <a:off x="381000" y="1143000"/>
          <a:ext cx="8382000" cy="4761230"/>
        </p:xfrm>
        <a:graphic>
          <a:graphicData uri="http://schemas.openxmlformats.org/drawingml/2006/table">
            <a:tbl>
              <a:tblPr firstRow="1" bandRow="1">
                <a:tableStyleId>{7DF18680-E054-41AD-8BC1-D1AEF772440D}</a:tableStyleId>
              </a:tblPr>
              <a:tblGrid>
                <a:gridCol w="1676400">
                  <a:extLst>
                    <a:ext uri="{9D8B030D-6E8A-4147-A177-3AD203B41FA5}">
                      <a16:colId xmlns:a16="http://schemas.microsoft.com/office/drawing/2014/main" val="3915155282"/>
                    </a:ext>
                  </a:extLst>
                </a:gridCol>
                <a:gridCol w="1066800">
                  <a:extLst>
                    <a:ext uri="{9D8B030D-6E8A-4147-A177-3AD203B41FA5}">
                      <a16:colId xmlns:a16="http://schemas.microsoft.com/office/drawing/2014/main" val="559086275"/>
                    </a:ext>
                  </a:extLst>
                </a:gridCol>
                <a:gridCol w="5638800">
                  <a:extLst>
                    <a:ext uri="{9D8B030D-6E8A-4147-A177-3AD203B41FA5}">
                      <a16:colId xmlns:a16="http://schemas.microsoft.com/office/drawing/2014/main" val="257569846"/>
                    </a:ext>
                  </a:extLst>
                </a:gridCol>
              </a:tblGrid>
              <a:tr h="587375">
                <a:tc>
                  <a:txBody>
                    <a:bodyPr/>
                    <a:lstStyle/>
                    <a:p>
                      <a:pPr algn="ctr"/>
                      <a:r>
                        <a:rPr lang="en-US" sz="1600" dirty="0">
                          <a:latin typeface="+mn-lt"/>
                          <a:cs typeface="Calibri" panose="020F0502020204030204" pitchFamily="34" charset="0"/>
                        </a:rPr>
                        <a:t>Vendor</a:t>
                      </a:r>
                      <a:endParaRPr lang="en-US" sz="1600" dirty="0">
                        <a:solidFill>
                          <a:schemeClr val="tx1"/>
                        </a:solidFill>
                        <a:latin typeface="+mn-lt"/>
                        <a:cs typeface="Calibri" panose="020F0502020204030204" pitchFamily="34" charset="0"/>
                      </a:endParaRPr>
                    </a:p>
                  </a:txBody>
                  <a:tcPr anchor="ctr"/>
                </a:tc>
                <a:tc>
                  <a:txBody>
                    <a:bodyPr/>
                    <a:lstStyle/>
                    <a:p>
                      <a:pPr algn="ctr"/>
                      <a:r>
                        <a:rPr lang="en-US" sz="1600" dirty="0">
                          <a:latin typeface="+mn-lt"/>
                          <a:cs typeface="Calibri" panose="020F0502020204030204" pitchFamily="34" charset="0"/>
                        </a:rPr>
                        <a:t>Status</a:t>
                      </a:r>
                      <a:endParaRPr lang="en-US" sz="1600" dirty="0">
                        <a:solidFill>
                          <a:schemeClr val="tx1"/>
                        </a:solidFill>
                        <a:latin typeface="+mn-lt"/>
                        <a:cs typeface="Calibri" panose="020F0502020204030204" pitchFamily="34" charset="0"/>
                      </a:endParaRPr>
                    </a:p>
                  </a:txBody>
                  <a:tcPr anchor="ctr"/>
                </a:tc>
                <a:tc>
                  <a:txBody>
                    <a:bodyPr/>
                    <a:lstStyle/>
                    <a:p>
                      <a:pPr algn="ctr"/>
                      <a:r>
                        <a:rPr lang="en-US" sz="1600" dirty="0">
                          <a:latin typeface="+mn-lt"/>
                          <a:cs typeface="Calibri" panose="020F0502020204030204" pitchFamily="34" charset="0"/>
                        </a:rPr>
                        <a:t>Description</a:t>
                      </a:r>
                      <a:endParaRPr lang="en-US" sz="1600" dirty="0">
                        <a:solidFill>
                          <a:schemeClr val="tx1"/>
                        </a:solidFill>
                        <a:latin typeface="+mn-lt"/>
                        <a:cs typeface="Calibri" panose="020F0502020204030204" pitchFamily="34" charset="0"/>
                      </a:endParaRPr>
                    </a:p>
                  </a:txBody>
                  <a:tcPr anchor="ctr"/>
                </a:tc>
                <a:extLst>
                  <a:ext uri="{0D108BD9-81ED-4DB2-BD59-A6C34878D82A}">
                    <a16:rowId xmlns:a16="http://schemas.microsoft.com/office/drawing/2014/main" val="354895422"/>
                  </a:ext>
                </a:extLst>
              </a:tr>
              <a:tr h="587375">
                <a:tc>
                  <a:txBody>
                    <a:bodyPr/>
                    <a:lstStyle/>
                    <a:p>
                      <a:pPr algn="ctr" fontAlgn="b"/>
                      <a:r>
                        <a:rPr lang="en-US" sz="1400" b="0" i="0" u="none" strike="noStrike" dirty="0">
                          <a:solidFill>
                            <a:srgbClr val="000000"/>
                          </a:solidFill>
                          <a:effectLst/>
                          <a:latin typeface="+mn-lt"/>
                          <a:cs typeface="Calibri" panose="020F0502020204030204" pitchFamily="34" charset="0"/>
                        </a:rPr>
                        <a:t>Lexis Nexis KBA</a:t>
                      </a:r>
                    </a:p>
                  </a:txBody>
                  <a:tcPr marL="9525" marR="9525" marT="9525" marB="0" anchor="ctr"/>
                </a:tc>
                <a:tc>
                  <a:txBody>
                    <a:bodyPr/>
                    <a:lstStyle/>
                    <a:p>
                      <a:pPr algn="ctr" fontAlgn="b"/>
                      <a:r>
                        <a:rPr lang="en-US" sz="1400" b="0" i="0" u="none" strike="noStrike" dirty="0">
                          <a:solidFill>
                            <a:srgbClr val="000000"/>
                          </a:solidFill>
                          <a:effectLst/>
                          <a:latin typeface="+mn-lt"/>
                          <a:cs typeface="Calibri" panose="020F0502020204030204" pitchFamily="34" charset="0"/>
                        </a:rPr>
                        <a:t>Active</a:t>
                      </a:r>
                    </a:p>
                  </a:txBody>
                  <a:tcPr marL="9525" marR="9525" marT="9525" marB="0" anchor="ctr"/>
                </a:tc>
                <a:tc>
                  <a:txBody>
                    <a:bodyPr/>
                    <a:lstStyle/>
                    <a:p>
                      <a:pPr lvl="0" algn="l" fontAlgn="b"/>
                      <a:r>
                        <a:rPr lang="en-US" sz="1400" b="0" i="0" u="none" strike="noStrike" dirty="0">
                          <a:solidFill>
                            <a:srgbClr val="000000"/>
                          </a:solidFill>
                          <a:effectLst/>
                          <a:latin typeface="+mn-lt"/>
                          <a:cs typeface="Calibri" panose="020F0502020204030204" pitchFamily="34" charset="0"/>
                        </a:rPr>
                        <a:t>OOW offered to US customers only. Presents questions to challenge customers based on their credit profile.</a:t>
                      </a:r>
                    </a:p>
                  </a:txBody>
                  <a:tcPr marL="9525" marR="9525" marT="9525" marB="0" anchor="ctr"/>
                </a:tc>
                <a:extLst>
                  <a:ext uri="{0D108BD9-81ED-4DB2-BD59-A6C34878D82A}">
                    <a16:rowId xmlns:a16="http://schemas.microsoft.com/office/drawing/2014/main" val="238369104"/>
                  </a:ext>
                </a:extLst>
              </a:tr>
              <a:tr h="587375">
                <a:tc>
                  <a:txBody>
                    <a:bodyPr/>
                    <a:lstStyle/>
                    <a:p>
                      <a:pPr algn="ctr" fontAlgn="b"/>
                      <a:r>
                        <a:rPr lang="en-US" sz="1400" b="0" i="0" u="none" strike="noStrike" dirty="0">
                          <a:solidFill>
                            <a:srgbClr val="000000"/>
                          </a:solidFill>
                          <a:effectLst/>
                          <a:latin typeface="+mn-lt"/>
                          <a:cs typeface="Calibri" panose="020F0502020204030204" pitchFamily="34" charset="0"/>
                        </a:rPr>
                        <a:t>MaxMind</a:t>
                      </a:r>
                    </a:p>
                  </a:txBody>
                  <a:tcPr marL="9525" marR="9525" marT="9525" marB="0" anchor="ctr"/>
                </a:tc>
                <a:tc>
                  <a:txBody>
                    <a:bodyPr/>
                    <a:lstStyle/>
                    <a:p>
                      <a:pPr algn="ctr" fontAlgn="b"/>
                      <a:r>
                        <a:rPr lang="en-US" sz="1400" u="none" strike="noStrike" dirty="0">
                          <a:effectLst/>
                          <a:latin typeface="+mn-lt"/>
                          <a:cs typeface="Calibri" panose="020F0502020204030204" pitchFamily="34" charset="0"/>
                        </a:rPr>
                        <a:t>Active</a:t>
                      </a:r>
                      <a:endParaRPr lang="en-US" sz="1400" b="0" i="0" u="none" strike="noStrike" dirty="0">
                        <a:solidFill>
                          <a:srgbClr val="000000"/>
                        </a:solidFill>
                        <a:effectLst/>
                        <a:latin typeface="+mn-lt"/>
                        <a:cs typeface="Calibri" panose="020F0502020204030204" pitchFamily="34" charset="0"/>
                      </a:endParaRPr>
                    </a:p>
                  </a:txBody>
                  <a:tcPr marL="9525" marR="9525" marT="9525" marB="0" anchor="ctr"/>
                </a:tc>
                <a:tc>
                  <a:txBody>
                    <a:bodyPr/>
                    <a:lstStyle/>
                    <a:p>
                      <a:pPr lvl="0" algn="l" fontAlgn="b"/>
                      <a:r>
                        <a:rPr lang="en-US" sz="1400" b="0" i="0" u="none" strike="noStrike" dirty="0">
                          <a:solidFill>
                            <a:srgbClr val="000000"/>
                          </a:solidFill>
                          <a:effectLst/>
                          <a:latin typeface="+mn-lt"/>
                          <a:cs typeface="Calibri" panose="020F0502020204030204" pitchFamily="34" charset="0"/>
                        </a:rPr>
                        <a:t>Provides IP Address services that score an IP based on its reputation as well as providing the Geolocation that it originates from</a:t>
                      </a:r>
                    </a:p>
                  </a:txBody>
                  <a:tcPr marL="9525" marR="9525" marT="9525" marB="0" anchor="ctr"/>
                </a:tc>
                <a:extLst>
                  <a:ext uri="{0D108BD9-81ED-4DB2-BD59-A6C34878D82A}">
                    <a16:rowId xmlns:a16="http://schemas.microsoft.com/office/drawing/2014/main" val="1677939484"/>
                  </a:ext>
                </a:extLst>
              </a:tr>
              <a:tr h="587375">
                <a:tc>
                  <a:txBody>
                    <a:bodyPr/>
                    <a:lstStyle/>
                    <a:p>
                      <a:pPr algn="ctr" fontAlgn="b"/>
                      <a:r>
                        <a:rPr lang="en-US" sz="1400" b="0" i="0" u="none" strike="noStrike" dirty="0">
                          <a:solidFill>
                            <a:srgbClr val="000000"/>
                          </a:solidFill>
                          <a:effectLst/>
                          <a:latin typeface="+mn-lt"/>
                          <a:cs typeface="Calibri" panose="020F0502020204030204" pitchFamily="34" charset="0"/>
                        </a:rPr>
                        <a:t>Neo4j – Graph DB</a:t>
                      </a:r>
                    </a:p>
                  </a:txBody>
                  <a:tcPr marL="9525" marR="9525" marT="9525" marB="0" anchor="ctr"/>
                </a:tc>
                <a:tc>
                  <a:txBody>
                    <a:bodyPr/>
                    <a:lstStyle/>
                    <a:p>
                      <a:pPr algn="ctr" fontAlgn="b"/>
                      <a:r>
                        <a:rPr lang="en-US" sz="1400" b="0" i="0" u="none" strike="noStrike" dirty="0">
                          <a:solidFill>
                            <a:srgbClr val="000000"/>
                          </a:solidFill>
                          <a:effectLst/>
                          <a:latin typeface="+mn-lt"/>
                          <a:cs typeface="Calibri" panose="020F0502020204030204" pitchFamily="34" charset="0"/>
                        </a:rPr>
                        <a:t>Active</a:t>
                      </a:r>
                    </a:p>
                  </a:txBody>
                  <a:tcPr marL="9525" marR="9525" marT="9525" marB="0" anchor="ctr"/>
                </a:tc>
                <a:tc>
                  <a:txBody>
                    <a:bodyPr/>
                    <a:lstStyle/>
                    <a:p>
                      <a:pPr lvl="0" algn="l" fontAlgn="b"/>
                      <a:r>
                        <a:rPr lang="en-US" sz="1400" b="0" i="0" u="none" strike="noStrike" dirty="0">
                          <a:solidFill>
                            <a:srgbClr val="000000"/>
                          </a:solidFill>
                          <a:effectLst/>
                          <a:latin typeface="+mn-lt"/>
                          <a:cs typeface="Calibri" panose="020F0502020204030204" pitchFamily="34" charset="0"/>
                        </a:rPr>
                        <a:t>Graph DB for Link Analysis</a:t>
                      </a:r>
                    </a:p>
                  </a:txBody>
                  <a:tcPr marL="9525" marR="9525" marT="9525" marB="0" anchor="ctr"/>
                </a:tc>
                <a:extLst>
                  <a:ext uri="{0D108BD9-81ED-4DB2-BD59-A6C34878D82A}">
                    <a16:rowId xmlns:a16="http://schemas.microsoft.com/office/drawing/2014/main" val="2345138046"/>
                  </a:ext>
                </a:extLst>
              </a:tr>
              <a:tr h="587375">
                <a:tc>
                  <a:txBody>
                    <a:bodyPr/>
                    <a:lstStyle/>
                    <a:p>
                      <a:pPr algn="ctr" fontAlgn="b"/>
                      <a:r>
                        <a:rPr lang="en-US" sz="1400" b="0" i="0" u="none" strike="noStrike" dirty="0">
                          <a:solidFill>
                            <a:srgbClr val="000000"/>
                          </a:solidFill>
                          <a:effectLst/>
                          <a:latin typeface="+mn-lt"/>
                          <a:cs typeface="Calibri" panose="020F0502020204030204" pitchFamily="34" charset="0"/>
                        </a:rPr>
                        <a:t>Paramount Commerce</a:t>
                      </a:r>
                    </a:p>
                  </a:txBody>
                  <a:tcPr marL="9525" marR="9525" marT="9525" marB="0" anchor="ctr"/>
                </a:tc>
                <a:tc>
                  <a:txBody>
                    <a:bodyPr/>
                    <a:lstStyle/>
                    <a:p>
                      <a:pPr algn="ctr" fontAlgn="b"/>
                      <a:r>
                        <a:rPr lang="en-US" sz="1400" u="none" strike="noStrike" dirty="0">
                          <a:effectLst/>
                          <a:latin typeface="+mn-lt"/>
                          <a:cs typeface="Calibri" panose="020F0502020204030204" pitchFamily="34" charset="0"/>
                        </a:rPr>
                        <a:t>Active</a:t>
                      </a:r>
                      <a:endParaRPr lang="en-US" sz="1400" b="0" i="0" u="none" strike="noStrike" dirty="0">
                        <a:solidFill>
                          <a:srgbClr val="000000"/>
                        </a:solidFill>
                        <a:effectLst/>
                        <a:latin typeface="+mn-lt"/>
                        <a:cs typeface="Calibri" panose="020F0502020204030204" pitchFamily="34" charset="0"/>
                      </a:endParaRPr>
                    </a:p>
                  </a:txBody>
                  <a:tcPr marL="9525" marR="9525" marT="9525" marB="0" anchor="ctr"/>
                </a:tc>
                <a:tc>
                  <a:txBody>
                    <a:bodyPr/>
                    <a:lstStyle/>
                    <a:p>
                      <a:pPr lvl="0" algn="l" fontAlgn="b"/>
                      <a:r>
                        <a:rPr lang="en-US" sz="1400" b="0" i="0" u="none" strike="noStrike" dirty="0">
                          <a:solidFill>
                            <a:srgbClr val="000000"/>
                          </a:solidFill>
                          <a:effectLst/>
                          <a:latin typeface="+mn-lt"/>
                          <a:cs typeface="Calibri" panose="020F0502020204030204" pitchFamily="34" charset="0"/>
                        </a:rPr>
                        <a:t>Consumer and bank account authentication</a:t>
                      </a:r>
                    </a:p>
                  </a:txBody>
                  <a:tcPr marL="9525" marR="9525" marT="9525" marB="0" anchor="ctr"/>
                </a:tc>
                <a:extLst>
                  <a:ext uri="{0D108BD9-81ED-4DB2-BD59-A6C34878D82A}">
                    <a16:rowId xmlns:a16="http://schemas.microsoft.com/office/drawing/2014/main" val="4018816571"/>
                  </a:ext>
                </a:extLst>
              </a:tr>
              <a:tr h="587375">
                <a:tc>
                  <a:txBody>
                    <a:bodyPr/>
                    <a:lstStyle/>
                    <a:p>
                      <a:pPr algn="ctr" fontAlgn="b"/>
                      <a:r>
                        <a:rPr lang="en-US" sz="1400" b="0" i="0" u="none" strike="noStrike" dirty="0">
                          <a:solidFill>
                            <a:srgbClr val="000000"/>
                          </a:solidFill>
                          <a:effectLst/>
                          <a:latin typeface="+mn-lt"/>
                          <a:cs typeface="Calibri" panose="020F0502020204030204" pitchFamily="34" charset="0"/>
                        </a:rPr>
                        <a:t>PWMB</a:t>
                      </a:r>
                    </a:p>
                  </a:txBody>
                  <a:tcPr marL="9525" marR="9525" marT="9525" marB="0" anchor="ctr"/>
                </a:tc>
                <a:tc>
                  <a:txBody>
                    <a:bodyPr/>
                    <a:lstStyle/>
                    <a:p>
                      <a:pPr algn="ctr" fontAlgn="b"/>
                      <a:r>
                        <a:rPr lang="en-US" sz="1400" b="0" i="0" u="none" strike="noStrike" dirty="0">
                          <a:solidFill>
                            <a:srgbClr val="000000"/>
                          </a:solidFill>
                          <a:effectLst/>
                          <a:latin typeface="+mn-lt"/>
                          <a:cs typeface="Calibri" panose="020F0502020204030204" pitchFamily="34" charset="0"/>
                        </a:rPr>
                        <a:t>Active</a:t>
                      </a:r>
                    </a:p>
                  </a:txBody>
                  <a:tcPr marL="9525" marR="9525" marT="9525" marB="0" anchor="ctr"/>
                </a:tc>
                <a:tc>
                  <a:txBody>
                    <a:bodyPr/>
                    <a:lstStyle/>
                    <a:p>
                      <a:pPr lvl="0" algn="l" fontAlgn="b"/>
                      <a:r>
                        <a:rPr lang="en-US" sz="1400" b="0" i="0" u="none" strike="noStrike" dirty="0">
                          <a:solidFill>
                            <a:srgbClr val="000000"/>
                          </a:solidFill>
                          <a:effectLst/>
                          <a:latin typeface="+mn-lt"/>
                          <a:cs typeface="Calibri" panose="020F0502020204030204" pitchFamily="34" charset="0"/>
                        </a:rPr>
                        <a:t>Provides customer verification through the customers bank account through Easy Online Verification (Instant)</a:t>
                      </a:r>
                    </a:p>
                  </a:txBody>
                  <a:tcPr marL="9525" marR="9525" marT="9525" marB="0" anchor="ctr"/>
                </a:tc>
                <a:extLst>
                  <a:ext uri="{0D108BD9-81ED-4DB2-BD59-A6C34878D82A}">
                    <a16:rowId xmlns:a16="http://schemas.microsoft.com/office/drawing/2014/main" val="2381351696"/>
                  </a:ext>
                </a:extLst>
              </a:tr>
              <a:tr h="587375">
                <a:tc>
                  <a:txBody>
                    <a:bodyPr/>
                    <a:lstStyle/>
                    <a:p>
                      <a:pPr algn="ctr" fontAlgn="b"/>
                      <a:r>
                        <a:rPr lang="en-US" sz="1400" b="0" i="0" u="none" strike="noStrike" dirty="0">
                          <a:solidFill>
                            <a:srgbClr val="000000"/>
                          </a:solidFill>
                          <a:effectLst/>
                          <a:latin typeface="+mn-lt"/>
                          <a:cs typeface="Calibri" panose="020F0502020204030204" pitchFamily="34" charset="0"/>
                        </a:rPr>
                        <a:t>Sift Science</a:t>
                      </a:r>
                    </a:p>
                  </a:txBody>
                  <a:tcPr marL="9525" marR="9525" marT="9525" marB="0" anchor="ctr"/>
                </a:tc>
                <a:tc>
                  <a:txBody>
                    <a:bodyPr/>
                    <a:lstStyle/>
                    <a:p>
                      <a:pPr algn="ctr" fontAlgn="b"/>
                      <a:r>
                        <a:rPr lang="en-US" sz="1400" u="none" strike="noStrike" dirty="0">
                          <a:effectLst/>
                          <a:latin typeface="+mn-lt"/>
                          <a:cs typeface="Calibri" panose="020F0502020204030204" pitchFamily="34" charset="0"/>
                        </a:rPr>
                        <a:t>Active</a:t>
                      </a:r>
                      <a:endParaRPr lang="en-US" sz="1400" b="0" i="0" u="none" strike="noStrike" dirty="0">
                        <a:solidFill>
                          <a:srgbClr val="000000"/>
                        </a:solidFill>
                        <a:effectLst/>
                        <a:latin typeface="+mn-lt"/>
                        <a:cs typeface="Calibri" panose="020F0502020204030204" pitchFamily="34" charset="0"/>
                      </a:endParaRPr>
                    </a:p>
                  </a:txBody>
                  <a:tcPr marL="9525" marR="9525" marT="9525" marB="0" anchor="ctr"/>
                </a:tc>
                <a:tc>
                  <a:txBody>
                    <a:bodyPr/>
                    <a:lstStyle/>
                    <a:p>
                      <a:pPr algn="l" fontAlgn="b"/>
                      <a:r>
                        <a:rPr lang="en-US" sz="1400" b="0" i="0" u="none" strike="noStrike" dirty="0">
                          <a:solidFill>
                            <a:srgbClr val="000000"/>
                          </a:solidFill>
                          <a:effectLst/>
                          <a:latin typeface="+mn-lt"/>
                          <a:cs typeface="Calibri" panose="020F0502020204030204" pitchFamily="34" charset="0"/>
                        </a:rPr>
                        <a:t>Uses machine learning to identify fraud patterns automatically. It works with heavy lumps of data to analyze and predict fraud patterns based on the data.</a:t>
                      </a:r>
                    </a:p>
                  </a:txBody>
                  <a:tcPr marL="9525" marR="9525" marT="9525" marB="0" anchor="ctr"/>
                </a:tc>
                <a:extLst>
                  <a:ext uri="{0D108BD9-81ED-4DB2-BD59-A6C34878D82A}">
                    <a16:rowId xmlns:a16="http://schemas.microsoft.com/office/drawing/2014/main" val="167118695"/>
                  </a:ext>
                </a:extLst>
              </a:tr>
              <a:tr h="587375">
                <a:tc>
                  <a:txBody>
                    <a:bodyPr/>
                    <a:lstStyle/>
                    <a:p>
                      <a:pPr algn="ctr" fontAlgn="b"/>
                      <a:r>
                        <a:rPr lang="en-US" sz="1400" b="0" i="0" u="none" strike="noStrike" dirty="0" err="1">
                          <a:solidFill>
                            <a:srgbClr val="000000"/>
                          </a:solidFill>
                          <a:effectLst/>
                          <a:latin typeface="+mn-lt"/>
                          <a:cs typeface="Calibri" panose="020F0502020204030204" pitchFamily="34" charset="0"/>
                        </a:rPr>
                        <a:t>Signicat</a:t>
                      </a:r>
                      <a:endParaRPr lang="en-US" sz="1400" b="0" i="0" u="none" strike="noStrike" dirty="0">
                        <a:solidFill>
                          <a:srgbClr val="000000"/>
                        </a:solidFill>
                        <a:effectLst/>
                        <a:latin typeface="+mn-lt"/>
                        <a:cs typeface="Calibri" panose="020F0502020204030204" pitchFamily="34" charset="0"/>
                      </a:endParaRPr>
                    </a:p>
                  </a:txBody>
                  <a:tcPr marL="9525" marR="9525" marT="9525" marB="0" anchor="ctr"/>
                </a:tc>
                <a:tc>
                  <a:txBody>
                    <a:bodyPr/>
                    <a:lstStyle/>
                    <a:p>
                      <a:pPr algn="ctr" fontAlgn="b"/>
                      <a:r>
                        <a:rPr lang="en-US" sz="1400" u="none" strike="noStrike" dirty="0">
                          <a:effectLst/>
                          <a:latin typeface="+mn-lt"/>
                          <a:cs typeface="Calibri" panose="020F0502020204030204" pitchFamily="34" charset="0"/>
                        </a:rPr>
                        <a:t>Active</a:t>
                      </a:r>
                      <a:endParaRPr lang="en-US" sz="1400" b="0" i="0" u="none" strike="noStrike" dirty="0">
                        <a:solidFill>
                          <a:srgbClr val="000000"/>
                        </a:solidFill>
                        <a:effectLst/>
                        <a:latin typeface="+mn-lt"/>
                        <a:cs typeface="Calibri" panose="020F0502020204030204" pitchFamily="34" charset="0"/>
                      </a:endParaRPr>
                    </a:p>
                  </a:txBody>
                  <a:tcPr marL="9525" marR="9525" marT="9525" marB="0" anchor="ctr"/>
                </a:tc>
                <a:tc>
                  <a:txBody>
                    <a:bodyPr/>
                    <a:lstStyle/>
                    <a:p>
                      <a:pPr lvl="0" algn="l" fontAlgn="b"/>
                      <a:r>
                        <a:rPr lang="en-US" sz="1400" b="0" i="0" u="none" strike="noStrike" dirty="0">
                          <a:solidFill>
                            <a:srgbClr val="000000"/>
                          </a:solidFill>
                          <a:effectLst/>
                          <a:latin typeface="+mn-lt"/>
                          <a:cs typeface="Calibri" panose="020F0502020204030204" pitchFamily="34" charset="0"/>
                        </a:rPr>
                        <a:t>Provides Electronic ID (EID) solutions for Nordic Banks</a:t>
                      </a:r>
                    </a:p>
                  </a:txBody>
                  <a:tcPr marL="9525" marR="9525" marT="9525" marB="0" anchor="ctr"/>
                </a:tc>
                <a:extLst>
                  <a:ext uri="{0D108BD9-81ED-4DB2-BD59-A6C34878D82A}">
                    <a16:rowId xmlns:a16="http://schemas.microsoft.com/office/drawing/2014/main" val="3296032710"/>
                  </a:ext>
                </a:extLst>
              </a:tr>
            </a:tbl>
          </a:graphicData>
        </a:graphic>
      </p:graphicFrame>
    </p:spTree>
    <p:extLst>
      <p:ext uri="{BB962C8B-B14F-4D97-AF65-F5344CB8AC3E}">
        <p14:creationId xmlns:p14="http://schemas.microsoft.com/office/powerpoint/2010/main" val="3260385107"/>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200680"/>
            <a:ext cx="2222083" cy="523220"/>
          </a:xfrm>
          <a:prstGeom prst="rect">
            <a:avLst/>
          </a:prstGeom>
          <a:noFill/>
        </p:spPr>
        <p:txBody>
          <a:bodyPr wrap="none" rtlCol="0">
            <a:spAutoFit/>
          </a:bodyPr>
          <a:lstStyle/>
          <a:p>
            <a:r>
              <a:rPr lang="en-US" sz="2800" b="1" dirty="0">
                <a:ln w="1905"/>
                <a:solidFill>
                  <a:srgbClr val="000000"/>
                </a:solidFill>
                <a:effectLst>
                  <a:innerShdw blurRad="69850" dist="43180" dir="5400000">
                    <a:srgbClr val="000000">
                      <a:alpha val="65000"/>
                    </a:srgbClr>
                  </a:innerShdw>
                </a:effectLst>
              </a:rPr>
              <a:t>Sift Science</a:t>
            </a:r>
          </a:p>
        </p:txBody>
      </p:sp>
      <p:graphicFrame>
        <p:nvGraphicFramePr>
          <p:cNvPr id="6" name="Table 5"/>
          <p:cNvGraphicFramePr>
            <a:graphicFrameLocks noGrp="1"/>
          </p:cNvGraphicFramePr>
          <p:nvPr>
            <p:extLst>
              <p:ext uri="{D42A27DB-BD31-4B8C-83A1-F6EECF244321}">
                <p14:modId xmlns:p14="http://schemas.microsoft.com/office/powerpoint/2010/main" val="2946953270"/>
              </p:ext>
            </p:extLst>
          </p:nvPr>
        </p:nvGraphicFramePr>
        <p:xfrm>
          <a:off x="241295" y="1219201"/>
          <a:ext cx="8656072" cy="4952999"/>
        </p:xfrm>
        <a:graphic>
          <a:graphicData uri="http://schemas.openxmlformats.org/drawingml/2006/table">
            <a:tbl>
              <a:tblPr firstRow="1" bandRow="1">
                <a:tableStyleId>{073A0DAA-6AF3-43AB-8588-CEC1D06C72B9}</a:tableStyleId>
              </a:tblPr>
              <a:tblGrid>
                <a:gridCol w="2426936">
                  <a:extLst>
                    <a:ext uri="{9D8B030D-6E8A-4147-A177-3AD203B41FA5}">
                      <a16:colId xmlns:a16="http://schemas.microsoft.com/office/drawing/2014/main" val="20000"/>
                    </a:ext>
                  </a:extLst>
                </a:gridCol>
                <a:gridCol w="6229136">
                  <a:extLst>
                    <a:ext uri="{9D8B030D-6E8A-4147-A177-3AD203B41FA5}">
                      <a16:colId xmlns:a16="http://schemas.microsoft.com/office/drawing/2014/main" val="20001"/>
                    </a:ext>
                  </a:extLst>
                </a:gridCol>
              </a:tblGrid>
              <a:tr h="444188">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000"/>
                  </a:ext>
                </a:extLst>
              </a:tr>
              <a:tr h="2318296">
                <a:tc>
                  <a:txBody>
                    <a:bodyPr/>
                    <a:lstStyle/>
                    <a:p>
                      <a:r>
                        <a:rPr lang="en-US" sz="1400" i="1" kern="1200" dirty="0">
                          <a:solidFill>
                            <a:schemeClr val="dk1"/>
                          </a:solidFill>
                          <a:effectLst/>
                          <a:latin typeface="+mn-lt"/>
                          <a:ea typeface="+mn-ea"/>
                          <a:cs typeface="+mn-cs"/>
                        </a:rPr>
                        <a:t>Vendor</a:t>
                      </a:r>
                      <a:r>
                        <a:rPr lang="en-US" sz="1400" i="1" kern="1200" baseline="0" dirty="0">
                          <a:solidFill>
                            <a:schemeClr val="dk1"/>
                          </a:solidFill>
                          <a:effectLst/>
                          <a:latin typeface="+mn-lt"/>
                          <a:ea typeface="+mn-ea"/>
                          <a:cs typeface="+mn-cs"/>
                        </a:rPr>
                        <a:t> Description</a:t>
                      </a:r>
                      <a:endParaRPr lang="en-US" sz="1200" b="1" i="1" dirty="0"/>
                    </a:p>
                  </a:txBody>
                  <a:tcPr/>
                </a:tc>
                <a:tc>
                  <a:txBody>
                    <a:bodyPr/>
                    <a:lstStyle/>
                    <a:p>
                      <a:pPr fontAlgn="t"/>
                      <a:r>
                        <a:rPr lang="en-US" sz="1100" kern="1200" dirty="0">
                          <a:solidFill>
                            <a:schemeClr val="dk1"/>
                          </a:solidFill>
                          <a:latin typeface="+mn-lt"/>
                          <a:ea typeface="+mn-ea"/>
                          <a:cs typeface="+mn-cs"/>
                        </a:rPr>
                        <a:t>Sift Science Service collects and stores the raw data pertaining to Users</a:t>
                      </a:r>
                      <a:r>
                        <a:rPr lang="en-US" sz="1100" kern="1200" baseline="0" dirty="0">
                          <a:solidFill>
                            <a:schemeClr val="dk1"/>
                          </a:solidFill>
                          <a:latin typeface="+mn-lt"/>
                          <a:ea typeface="+mn-ea"/>
                          <a:cs typeface="+mn-cs"/>
                        </a:rPr>
                        <a:t> using various methods such as </a:t>
                      </a:r>
                      <a:r>
                        <a:rPr lang="en-US" sz="1100" kern="1200" dirty="0">
                          <a:solidFill>
                            <a:schemeClr val="dk1"/>
                          </a:solidFill>
                          <a:latin typeface="+mn-lt"/>
                          <a:ea typeface="+mn-ea"/>
                          <a:cs typeface="+mn-cs"/>
                        </a:rPr>
                        <a:t>Client-Provided Information, Automatically Collected Information(using </a:t>
                      </a:r>
                      <a:r>
                        <a:rPr lang="en-US" sz="1100" kern="1200" dirty="0" err="1">
                          <a:solidFill>
                            <a:schemeClr val="dk1"/>
                          </a:solidFill>
                          <a:latin typeface="+mn-lt"/>
                          <a:ea typeface="+mn-ea"/>
                          <a:cs typeface="+mn-cs"/>
                        </a:rPr>
                        <a:t>Javascript</a:t>
                      </a:r>
                      <a:r>
                        <a:rPr lang="en-US" sz="1100" kern="1200" dirty="0">
                          <a:solidFill>
                            <a:schemeClr val="dk1"/>
                          </a:solidFill>
                          <a:latin typeface="+mn-lt"/>
                          <a:ea typeface="+mn-ea"/>
                          <a:cs typeface="+mn-cs"/>
                        </a:rPr>
                        <a:t> code on the website), Identification Technology and Cookies including any individual identifiers and personally identifiable information (the “Raw Data”). </a:t>
                      </a:r>
                      <a:br>
                        <a:rPr lang="en-US" sz="1800" b="0" i="0" kern="1200" dirty="0">
                          <a:solidFill>
                            <a:schemeClr val="dk1"/>
                          </a:solidFill>
                          <a:effectLst/>
                          <a:latin typeface="+mn-lt"/>
                          <a:ea typeface="+mn-ea"/>
                          <a:cs typeface="+mn-cs"/>
                        </a:rPr>
                      </a:br>
                      <a:r>
                        <a:rPr lang="en-US" sz="1100" kern="1200" dirty="0">
                          <a:solidFill>
                            <a:schemeClr val="dk1"/>
                          </a:solidFill>
                          <a:latin typeface="+mn-lt"/>
                          <a:ea typeface="+mn-ea"/>
                          <a:cs typeface="+mn-cs"/>
                        </a:rPr>
                        <a:t>Sift Science's large-scale machine learning technology analyzes data instantly, connecting thousands of seemingly unconnected clues left behind by fraudsters.</a:t>
                      </a:r>
                    </a:p>
                    <a:p>
                      <a:pPr marL="0" lvl="0" algn="l" defTabSz="914400" rtl="0" eaLnBrk="1" latinLnBrk="0" hangingPunct="1"/>
                      <a:r>
                        <a:rPr lang="en-US" sz="1100" kern="1200" dirty="0">
                          <a:solidFill>
                            <a:schemeClr val="dk1"/>
                          </a:solidFill>
                          <a:latin typeface="+mn-lt"/>
                          <a:ea typeface="+mn-ea"/>
                          <a:cs typeface="+mn-cs"/>
                        </a:rPr>
                        <a:t>Based on this analysis, they provide us with an assessment of the relative risk that a particular User transaction or other User activity may be unauthorized or fraudulent ("Risk Assessment"). Pursuant to providing the Service, they combine and analyze data related to a User from multiple sources, including the data obtained across all or most of their Clients in order to compute a more comprehensive Risk Assessment.</a:t>
                      </a:r>
                    </a:p>
                  </a:txBody>
                  <a:tcPr/>
                </a:tc>
                <a:extLst>
                  <a:ext uri="{0D108BD9-81ED-4DB2-BD59-A6C34878D82A}">
                    <a16:rowId xmlns:a16="http://schemas.microsoft.com/office/drawing/2014/main" val="10001"/>
                  </a:ext>
                </a:extLst>
              </a:tr>
              <a:tr h="1314309">
                <a:tc>
                  <a:txBody>
                    <a:bodyPr/>
                    <a:lstStyle/>
                    <a:p>
                      <a:pPr marL="0" lvl="1" algn="l" defTabSz="914400" rtl="0" eaLnBrk="1" latinLnBrk="0" hangingPunct="1"/>
                      <a:r>
                        <a:rPr lang="en-US" sz="1400" i="1" kern="1200" dirty="0">
                          <a:solidFill>
                            <a:schemeClr val="dk1"/>
                          </a:solidFill>
                          <a:effectLst/>
                          <a:latin typeface="+mn-lt"/>
                          <a:ea typeface="+mn-ea"/>
                          <a:cs typeface="+mn-cs"/>
                        </a:rPr>
                        <a:t>Services we use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1" kern="1200" dirty="0" err="1">
                          <a:solidFill>
                            <a:schemeClr val="dk1"/>
                          </a:solidFill>
                          <a:latin typeface="+mn-lt"/>
                          <a:ea typeface="+mn-ea"/>
                          <a:cs typeface="+mn-cs"/>
                        </a:rPr>
                        <a:t>Getscore</a:t>
                      </a:r>
                      <a:r>
                        <a:rPr lang="en-US" sz="1100" b="1" kern="1200" dirty="0">
                          <a:solidFill>
                            <a:schemeClr val="dk1"/>
                          </a:solidFill>
                          <a:latin typeface="+mn-lt"/>
                          <a:ea typeface="+mn-ea"/>
                          <a:cs typeface="+mn-cs"/>
                        </a:rPr>
                        <a:t> API:</a:t>
                      </a:r>
                      <a:r>
                        <a:rPr lang="en-US" sz="1100" kern="1200" dirty="0">
                          <a:solidFill>
                            <a:schemeClr val="dk1"/>
                          </a:solidFill>
                          <a:latin typeface="+mn-lt"/>
                          <a:ea typeface="+mn-ea"/>
                          <a:cs typeface="+mn-cs"/>
                        </a:rPr>
                        <a:t> P</a:t>
                      </a:r>
                      <a:r>
                        <a:rPr lang="en" sz="1100" kern="1200" dirty="0">
                          <a:solidFill>
                            <a:schemeClr val="dk1"/>
                          </a:solidFill>
                          <a:latin typeface="+mn-lt"/>
                          <a:ea typeface="+mn-ea"/>
                          <a:cs typeface="+mn-cs"/>
                          <a:sym typeface="Proxima Nova"/>
                        </a:rPr>
                        <a:t>rovides a Sift Score for each user, which is a calculated probability between 0 and 100, that predicts how likely a user is to commit fraud.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 sz="1100" kern="1200" dirty="0">
                        <a:solidFill>
                          <a:schemeClr val="dk1"/>
                        </a:solidFill>
                        <a:latin typeface="+mn-lt"/>
                        <a:ea typeface="+mn-ea"/>
                        <a:cs typeface="+mn-cs"/>
                        <a:sym typeface="Proxima Nova"/>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 sz="1100" b="1" kern="1200" dirty="0">
                          <a:solidFill>
                            <a:schemeClr val="dk1"/>
                          </a:solidFill>
                          <a:latin typeface="+mn-lt"/>
                          <a:ea typeface="+mn-ea"/>
                          <a:cs typeface="+mn-cs"/>
                        </a:rPr>
                        <a:t>The Sift Science Console</a:t>
                      </a:r>
                      <a:r>
                        <a:rPr lang="en" sz="1100" kern="1200" dirty="0">
                          <a:solidFill>
                            <a:schemeClr val="dk1"/>
                          </a:solidFill>
                          <a:latin typeface="+mn-lt"/>
                          <a:ea typeface="+mn-ea"/>
                          <a:cs typeface="+mn-cs"/>
                        </a:rPr>
                        <a:t>: </a:t>
                      </a:r>
                      <a:r>
                        <a:rPr lang="en" sz="1100" kern="1200" dirty="0">
                          <a:solidFill>
                            <a:schemeClr val="dk1"/>
                          </a:solidFill>
                          <a:latin typeface="+mn-lt"/>
                          <a:ea typeface="+mn-ea"/>
                          <a:cs typeface="+mn-cs"/>
                          <a:sym typeface="Proxima Nova"/>
                        </a:rPr>
                        <a:t>The Sift Science console is a powerful tool that helps the monitoring team analyze the users and money transfers. </a:t>
                      </a:r>
                      <a:endParaRPr lang="en" sz="1100" kern="1200" dirty="0">
                        <a:solidFill>
                          <a:schemeClr val="dk1"/>
                        </a:solidFill>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 sz="1100" dirty="0">
                        <a:solidFill>
                          <a:srgbClr val="666666"/>
                        </a:solidFill>
                        <a:latin typeface="Proxima Nova"/>
                        <a:ea typeface="Proxima Nova"/>
                        <a:cs typeface="Proxima Nova"/>
                        <a:sym typeface="Proxima Nova"/>
                      </a:endParaRPr>
                    </a:p>
                  </a:txBody>
                  <a:tcPr/>
                </a:tc>
                <a:extLst>
                  <a:ext uri="{0D108BD9-81ED-4DB2-BD59-A6C34878D82A}">
                    <a16:rowId xmlns:a16="http://schemas.microsoft.com/office/drawing/2014/main" val="10002"/>
                  </a:ext>
                </a:extLst>
              </a:tr>
              <a:tr h="876206">
                <a:tc>
                  <a:txBody>
                    <a:bodyPr/>
                    <a:lstStyle/>
                    <a:p>
                      <a:pPr marL="0" lvl="1" algn="l" defTabSz="914400" rtl="0" eaLnBrk="1" latinLnBrk="0" hangingPunct="1"/>
                      <a:r>
                        <a:rPr lang="en-US" sz="1400" b="0" i="1" kern="1200" dirty="0">
                          <a:solidFill>
                            <a:schemeClr val="dk1"/>
                          </a:solidFill>
                          <a:effectLst/>
                          <a:latin typeface="+mn-lt"/>
                          <a:ea typeface="+mn-ea"/>
                          <a:cs typeface="+mn-cs"/>
                        </a:rPr>
                        <a:t>How those services are used (in rules or models / etc.)</a:t>
                      </a:r>
                    </a:p>
                  </a:txBody>
                  <a:tcPr/>
                </a:tc>
                <a:tc>
                  <a:txBody>
                    <a:bodyPr/>
                    <a:lstStyle/>
                    <a:p>
                      <a:r>
                        <a:rPr lang="en-US" sz="1100" dirty="0"/>
                        <a:t>Multiple</a:t>
                      </a:r>
                      <a:r>
                        <a:rPr lang="en-US" sz="1100" baseline="0" dirty="0"/>
                        <a:t> rules in production to decline/refer to DRT for </a:t>
                      </a:r>
                      <a:r>
                        <a:rPr lang="en-US" sz="1100" kern="1200" dirty="0">
                          <a:solidFill>
                            <a:schemeClr val="dk1"/>
                          </a:solidFill>
                          <a:latin typeface="+mn-lt"/>
                          <a:ea typeface="+mn-ea"/>
                          <a:cs typeface="+mn-cs"/>
                        </a:rPr>
                        <a:t>US card transactions with various sift score thresholds.</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57627507"/>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7874000" cy="526300"/>
          </a:xfrm>
        </p:spPr>
        <p:txBody>
          <a:bodyPr/>
          <a:lstStyle/>
          <a:p>
            <a:r>
              <a:rPr lang="en-US" sz="2800" dirty="0"/>
              <a:t>Sift Science Console</a:t>
            </a:r>
          </a:p>
        </p:txBody>
      </p:sp>
      <p:sp>
        <p:nvSpPr>
          <p:cNvPr id="3" name="Text Placeholder 2"/>
          <p:cNvSpPr>
            <a:spLocks noGrp="1"/>
          </p:cNvSpPr>
          <p:nvPr>
            <p:ph type="body" sz="quarter" idx="11"/>
          </p:nvPr>
        </p:nvSpPr>
        <p:spPr/>
        <p:txBody>
          <a:bodyPr/>
          <a:lstStyle/>
          <a:p>
            <a:endParaRPr lang="en-US" sz="1400" dirty="0">
              <a:latin typeface="Calibri" panose="020F0502020204030204" pitchFamily="34" charset="0"/>
            </a:endParaRPr>
          </a:p>
          <a:p>
            <a:endParaRPr lang="en-US" sz="1400" dirty="0">
              <a:latin typeface="Calibri" panose="020F0502020204030204" pitchFamily="34" charset="0"/>
            </a:endParaRPr>
          </a:p>
          <a:p>
            <a:endParaRPr lang="en-US" sz="1400" dirty="0">
              <a:latin typeface="Calibri" panose="020F0502020204030204" pitchFamily="34" charset="0"/>
            </a:endParaRPr>
          </a:p>
          <a:p>
            <a:endParaRPr lang="en-US" sz="1200" b="1" kern="1200" dirty="0">
              <a:solidFill>
                <a:schemeClr val="dk2"/>
              </a:solidFill>
              <a:latin typeface="Calibri" panose="020F0502020204030204" pitchFamily="34" charset="0"/>
              <a:ea typeface="Proxima Nova"/>
              <a:cs typeface="Proxima Nova"/>
            </a:endParaRPr>
          </a:p>
        </p:txBody>
      </p:sp>
      <p:pic>
        <p:nvPicPr>
          <p:cNvPr id="4" name="Shape 122"/>
          <p:cNvPicPr preferRelativeResize="0">
            <a:picLocks noChangeAspect="1"/>
          </p:cNvPicPr>
          <p:nvPr/>
        </p:nvPicPr>
        <p:blipFill>
          <a:blip r:embed="rId2">
            <a:alphaModFix/>
          </a:blip>
          <a:stretch>
            <a:fillRect/>
          </a:stretch>
        </p:blipFill>
        <p:spPr>
          <a:xfrm>
            <a:off x="297107" y="1438049"/>
            <a:ext cx="4365547" cy="640080"/>
          </a:xfrm>
          <a:prstGeom prst="rect">
            <a:avLst/>
          </a:prstGeom>
          <a:noFill/>
          <a:ln>
            <a:noFill/>
          </a:ln>
        </p:spPr>
      </p:pic>
      <p:sp>
        <p:nvSpPr>
          <p:cNvPr id="5" name="Rectangle 4"/>
          <p:cNvSpPr/>
          <p:nvPr/>
        </p:nvSpPr>
        <p:spPr>
          <a:xfrm>
            <a:off x="298164" y="1161004"/>
            <a:ext cx="4674357" cy="261610"/>
          </a:xfrm>
          <a:prstGeom prst="rect">
            <a:avLst/>
          </a:prstGeom>
        </p:spPr>
        <p:txBody>
          <a:bodyPr wrap="square">
            <a:spAutoFit/>
          </a:bodyPr>
          <a:lstStyle/>
          <a:p>
            <a:pPr fontAlgn="base">
              <a:spcBef>
                <a:spcPct val="30000"/>
              </a:spcBef>
              <a:spcAft>
                <a:spcPct val="0"/>
              </a:spcAft>
            </a:pPr>
            <a:r>
              <a:rPr lang="en" sz="1100" dirty="0">
                <a:solidFill>
                  <a:srgbClr val="666666"/>
                </a:solidFill>
                <a:latin typeface="Calibri" panose="020F0502020204030204" pitchFamily="34" charset="0"/>
                <a:ea typeface="Proxima Nova"/>
                <a:cs typeface="Proxima Nova"/>
                <a:sym typeface="Proxima Nova"/>
              </a:rPr>
              <a:t>User Details contains all of the information about a given user that is available</a:t>
            </a:r>
            <a:endParaRPr lang="en-US" sz="1100" dirty="0">
              <a:solidFill>
                <a:srgbClr val="666666"/>
              </a:solidFill>
              <a:latin typeface="Calibri" panose="020F0502020204030204" pitchFamily="34" charset="0"/>
              <a:ea typeface="Proxima Nova"/>
              <a:cs typeface="Proxima Nova"/>
            </a:endParaRPr>
          </a:p>
        </p:txBody>
      </p:sp>
      <p:sp>
        <p:nvSpPr>
          <p:cNvPr id="6" name="Rectangle 5"/>
          <p:cNvSpPr/>
          <p:nvPr/>
        </p:nvSpPr>
        <p:spPr>
          <a:xfrm>
            <a:off x="265176" y="2041730"/>
            <a:ext cx="5099276" cy="600164"/>
          </a:xfrm>
          <a:prstGeom prst="rect">
            <a:avLst/>
          </a:prstGeom>
        </p:spPr>
        <p:txBody>
          <a:bodyPr wrap="square">
            <a:spAutoFit/>
          </a:bodyPr>
          <a:lstStyle/>
          <a:p>
            <a:pPr lvl="0" fontAlgn="base">
              <a:lnSpc>
                <a:spcPct val="150000"/>
              </a:lnSpc>
              <a:spcBef>
                <a:spcPct val="30000"/>
              </a:spcBef>
              <a:spcAft>
                <a:spcPct val="0"/>
              </a:spcAft>
            </a:pPr>
            <a:r>
              <a:rPr lang="en" sz="1100" dirty="0">
                <a:solidFill>
                  <a:srgbClr val="666666"/>
                </a:solidFill>
                <a:latin typeface="Calibri" panose="020F0502020204030204" pitchFamily="34" charset="0"/>
                <a:ea typeface="Proxima Nova"/>
                <a:cs typeface="Proxima Nova"/>
                <a:sym typeface="Proxima Nova"/>
              </a:rPr>
              <a:t>Attributes allows us to easily customize and view user information, which will appear in both Lists and User Details pages</a:t>
            </a:r>
          </a:p>
        </p:txBody>
      </p:sp>
      <p:pic>
        <p:nvPicPr>
          <p:cNvPr id="7" name="Shape 133"/>
          <p:cNvPicPr preferRelativeResize="0">
            <a:picLocks noChangeAspect="1"/>
          </p:cNvPicPr>
          <p:nvPr/>
        </p:nvPicPr>
        <p:blipFill rotWithShape="1">
          <a:blip r:embed="rId3">
            <a:alphaModFix/>
          </a:blip>
          <a:srcRect t="9370" r="1293" b="13629"/>
          <a:stretch/>
        </p:blipFill>
        <p:spPr>
          <a:xfrm>
            <a:off x="265176" y="2672765"/>
            <a:ext cx="5516807" cy="1371600"/>
          </a:xfrm>
          <a:prstGeom prst="rect">
            <a:avLst/>
          </a:prstGeom>
          <a:noFill/>
          <a:ln>
            <a:noFill/>
          </a:ln>
        </p:spPr>
      </p:pic>
      <p:pic>
        <p:nvPicPr>
          <p:cNvPr id="8" name="Shape 142"/>
          <p:cNvPicPr preferRelativeResize="0">
            <a:picLocks noChangeAspect="1"/>
          </p:cNvPicPr>
          <p:nvPr/>
        </p:nvPicPr>
        <p:blipFill>
          <a:blip r:embed="rId4">
            <a:alphaModFix/>
          </a:blip>
          <a:stretch>
            <a:fillRect/>
          </a:stretch>
        </p:blipFill>
        <p:spPr>
          <a:xfrm>
            <a:off x="5540984" y="1172323"/>
            <a:ext cx="3547854" cy="2103120"/>
          </a:xfrm>
          <a:prstGeom prst="rect">
            <a:avLst/>
          </a:prstGeom>
          <a:noFill/>
          <a:ln>
            <a:noFill/>
          </a:ln>
        </p:spPr>
      </p:pic>
      <p:sp>
        <p:nvSpPr>
          <p:cNvPr id="9" name="Rectangle 8"/>
          <p:cNvSpPr/>
          <p:nvPr/>
        </p:nvSpPr>
        <p:spPr>
          <a:xfrm>
            <a:off x="5812946" y="3138436"/>
            <a:ext cx="3331054" cy="646331"/>
          </a:xfrm>
          <a:prstGeom prst="rect">
            <a:avLst/>
          </a:prstGeom>
        </p:spPr>
        <p:txBody>
          <a:bodyPr wrap="square">
            <a:spAutoFit/>
          </a:bodyPr>
          <a:lstStyle/>
          <a:p>
            <a:pPr>
              <a:lnSpc>
                <a:spcPct val="150000"/>
              </a:lnSpc>
              <a:spcBef>
                <a:spcPts val="600"/>
              </a:spcBef>
            </a:pPr>
            <a:r>
              <a:rPr lang="en" sz="1200" dirty="0">
                <a:solidFill>
                  <a:srgbClr val="666666"/>
                </a:solidFill>
                <a:latin typeface="Calibri" panose="020F0502020204030204" pitchFamily="34" charset="0"/>
                <a:ea typeface="Proxima Nova"/>
                <a:cs typeface="Proxima Nova"/>
                <a:sym typeface="Proxima Nova"/>
              </a:rPr>
              <a:t>Displays all of the orders and transactions associated with a particular user. </a:t>
            </a:r>
          </a:p>
        </p:txBody>
      </p:sp>
      <p:pic>
        <p:nvPicPr>
          <p:cNvPr id="10" name="Shape 152"/>
          <p:cNvPicPr preferRelativeResize="0">
            <a:picLocks noChangeAspect="1"/>
          </p:cNvPicPr>
          <p:nvPr/>
        </p:nvPicPr>
        <p:blipFill>
          <a:blip r:embed="rId5">
            <a:alphaModFix/>
          </a:blip>
          <a:stretch>
            <a:fillRect/>
          </a:stretch>
        </p:blipFill>
        <p:spPr>
          <a:xfrm>
            <a:off x="1175452" y="4548620"/>
            <a:ext cx="3168795" cy="1554480"/>
          </a:xfrm>
          <a:prstGeom prst="rect">
            <a:avLst/>
          </a:prstGeom>
          <a:noFill/>
          <a:ln>
            <a:noFill/>
          </a:ln>
        </p:spPr>
      </p:pic>
      <p:sp>
        <p:nvSpPr>
          <p:cNvPr id="11" name="Rectangle 10"/>
          <p:cNvSpPr/>
          <p:nvPr/>
        </p:nvSpPr>
        <p:spPr>
          <a:xfrm>
            <a:off x="1372802" y="4075236"/>
            <a:ext cx="3276600" cy="646331"/>
          </a:xfrm>
          <a:prstGeom prst="rect">
            <a:avLst/>
          </a:prstGeom>
        </p:spPr>
        <p:txBody>
          <a:bodyPr wrap="square">
            <a:spAutoFit/>
          </a:bodyPr>
          <a:lstStyle/>
          <a:p>
            <a:pPr lvl="0">
              <a:lnSpc>
                <a:spcPct val="150000"/>
              </a:lnSpc>
              <a:spcBef>
                <a:spcPts val="600"/>
              </a:spcBef>
            </a:pPr>
            <a:r>
              <a:rPr lang="en" sz="1200" dirty="0">
                <a:solidFill>
                  <a:srgbClr val="666666"/>
                </a:solidFill>
                <a:latin typeface="Calibri" panose="020F0502020204030204" pitchFamily="34" charset="0"/>
                <a:ea typeface="Proxima Nova"/>
                <a:cs typeface="Proxima Nova"/>
                <a:sym typeface="Proxima Nova"/>
              </a:rPr>
              <a:t>Consolidated data of user’s identity information that Sift found in a single location. </a:t>
            </a:r>
          </a:p>
        </p:txBody>
      </p:sp>
      <p:pic>
        <p:nvPicPr>
          <p:cNvPr id="12" name="Shape 172"/>
          <p:cNvPicPr preferRelativeResize="0">
            <a:picLocks noChangeAspect="1"/>
          </p:cNvPicPr>
          <p:nvPr/>
        </p:nvPicPr>
        <p:blipFill>
          <a:blip r:embed="rId6">
            <a:alphaModFix/>
          </a:blip>
          <a:stretch>
            <a:fillRect/>
          </a:stretch>
        </p:blipFill>
        <p:spPr>
          <a:xfrm>
            <a:off x="5687419" y="3991545"/>
            <a:ext cx="3156332" cy="1920240"/>
          </a:xfrm>
          <a:prstGeom prst="rect">
            <a:avLst/>
          </a:prstGeom>
          <a:noFill/>
          <a:ln>
            <a:noFill/>
          </a:ln>
        </p:spPr>
      </p:pic>
      <p:sp>
        <p:nvSpPr>
          <p:cNvPr id="13" name="Rectangle 12"/>
          <p:cNvSpPr/>
          <p:nvPr/>
        </p:nvSpPr>
        <p:spPr>
          <a:xfrm>
            <a:off x="6019800" y="5766030"/>
            <a:ext cx="3230832" cy="646331"/>
          </a:xfrm>
          <a:prstGeom prst="rect">
            <a:avLst/>
          </a:prstGeom>
        </p:spPr>
        <p:txBody>
          <a:bodyPr wrap="square">
            <a:spAutoFit/>
          </a:bodyPr>
          <a:lstStyle/>
          <a:p>
            <a:pPr lvl="0"/>
            <a:r>
              <a:rPr lang="en" sz="1200" dirty="0">
                <a:solidFill>
                  <a:srgbClr val="666666"/>
                </a:solidFill>
                <a:latin typeface="Calibri" panose="020F0502020204030204" pitchFamily="34" charset="0"/>
                <a:ea typeface="Proxima Nova"/>
                <a:cs typeface="Proxima Nova"/>
                <a:sym typeface="Proxima Nova"/>
              </a:rPr>
              <a:t>Network Visualization tool to look for connections between Western Union </a:t>
            </a:r>
          </a:p>
          <a:p>
            <a:pPr lvl="0"/>
            <a:r>
              <a:rPr lang="en" sz="1200" dirty="0">
                <a:solidFill>
                  <a:srgbClr val="666666"/>
                </a:solidFill>
                <a:latin typeface="Calibri" panose="020F0502020204030204" pitchFamily="34" charset="0"/>
                <a:ea typeface="Proxima Nova"/>
                <a:cs typeface="Proxima Nova"/>
                <a:sym typeface="Proxima Nova"/>
              </a:rPr>
              <a:t>users  and see how they are connected.</a:t>
            </a:r>
          </a:p>
        </p:txBody>
      </p:sp>
    </p:spTree>
    <p:extLst>
      <p:ext uri="{BB962C8B-B14F-4D97-AF65-F5344CB8AC3E}">
        <p14:creationId xmlns:p14="http://schemas.microsoft.com/office/powerpoint/2010/main" val="1800786129"/>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7874000" cy="533397"/>
          </a:xfrm>
        </p:spPr>
        <p:txBody>
          <a:bodyPr/>
          <a:lstStyle/>
          <a:p>
            <a:r>
              <a:rPr lang="en-US" sz="2800" dirty="0"/>
              <a:t>Sift Science </a:t>
            </a:r>
            <a:r>
              <a:rPr lang="en-US" sz="2800" dirty="0" err="1"/>
              <a:t>getScore</a:t>
            </a:r>
            <a:r>
              <a:rPr lang="en-US" sz="2800" dirty="0"/>
              <a:t> API response </a:t>
            </a:r>
          </a:p>
        </p:txBody>
      </p:sp>
      <p:sp>
        <p:nvSpPr>
          <p:cNvPr id="3" name="Text Placeholder 2"/>
          <p:cNvSpPr>
            <a:spLocks noGrp="1"/>
          </p:cNvSpPr>
          <p:nvPr>
            <p:ph type="body" sz="quarter" idx="11"/>
          </p:nvPr>
        </p:nvSpPr>
        <p:spPr>
          <a:xfrm>
            <a:off x="268287" y="1371600"/>
            <a:ext cx="8580437" cy="4937697"/>
          </a:xfrm>
        </p:spPr>
        <p:txBody>
          <a:bodyPr/>
          <a:lstStyle/>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70348211"/>
              </p:ext>
            </p:extLst>
          </p:nvPr>
        </p:nvGraphicFramePr>
        <p:xfrm>
          <a:off x="265176" y="1219201"/>
          <a:ext cx="8580436" cy="4876802"/>
        </p:xfrm>
        <a:graphic>
          <a:graphicData uri="http://schemas.openxmlformats.org/drawingml/2006/table">
            <a:tbl>
              <a:tblPr>
                <a:tableStyleId>{3C2FFA5D-87B4-456A-9821-1D502468CF0F}</a:tableStyleId>
              </a:tblPr>
              <a:tblGrid>
                <a:gridCol w="4290218">
                  <a:extLst>
                    <a:ext uri="{9D8B030D-6E8A-4147-A177-3AD203B41FA5}">
                      <a16:colId xmlns:a16="http://schemas.microsoft.com/office/drawing/2014/main" val="20000"/>
                    </a:ext>
                  </a:extLst>
                </a:gridCol>
                <a:gridCol w="4290218">
                  <a:extLst>
                    <a:ext uri="{9D8B030D-6E8A-4147-A177-3AD203B41FA5}">
                      <a16:colId xmlns:a16="http://schemas.microsoft.com/office/drawing/2014/main" val="20001"/>
                    </a:ext>
                  </a:extLst>
                </a:gridCol>
              </a:tblGrid>
              <a:tr h="403963">
                <a:tc>
                  <a:txBody>
                    <a:bodyPr/>
                    <a:lstStyle/>
                    <a:p>
                      <a:r>
                        <a:rPr lang="en-US" sz="700" dirty="0" err="1">
                          <a:effectLst/>
                        </a:rPr>
                        <a:t>ProviderName</a:t>
                      </a:r>
                      <a:endParaRPr lang="en-US" sz="700" dirty="0">
                        <a:solidFill>
                          <a:srgbClr val="000000"/>
                        </a:solidFill>
                        <a:effectLst/>
                        <a:latin typeface="verdana" panose="020B0604030504040204" pitchFamily="34" charset="0"/>
                      </a:endParaRPr>
                    </a:p>
                  </a:txBody>
                  <a:tcPr anchor="ctr"/>
                </a:tc>
                <a:tc>
                  <a:txBody>
                    <a:bodyPr/>
                    <a:lstStyle/>
                    <a:p>
                      <a:r>
                        <a:rPr lang="en-US" sz="700">
                          <a:effectLst/>
                        </a:rPr>
                        <a:t>SiftScience</a:t>
                      </a:r>
                      <a:endParaRPr lang="en-US" sz="700">
                        <a:solidFill>
                          <a:srgbClr val="000000"/>
                        </a:solidFill>
                        <a:effectLst/>
                        <a:latin typeface="verdana" panose="020B0604030504040204" pitchFamily="34" charset="0"/>
                      </a:endParaRPr>
                    </a:p>
                  </a:txBody>
                  <a:tcPr anchor="ctr"/>
                </a:tc>
                <a:extLst>
                  <a:ext uri="{0D108BD9-81ED-4DB2-BD59-A6C34878D82A}">
                    <a16:rowId xmlns:a16="http://schemas.microsoft.com/office/drawing/2014/main" val="10000"/>
                  </a:ext>
                </a:extLst>
              </a:tr>
              <a:tr h="380667">
                <a:tc>
                  <a:txBody>
                    <a:bodyPr/>
                    <a:lstStyle/>
                    <a:p>
                      <a:r>
                        <a:rPr lang="en-US" sz="700" dirty="0">
                          <a:effectLst/>
                        </a:rPr>
                        <a:t>USER_ID</a:t>
                      </a:r>
                      <a:endParaRPr lang="en-US" sz="700" dirty="0">
                        <a:solidFill>
                          <a:srgbClr val="000000"/>
                        </a:solidFill>
                        <a:effectLst/>
                        <a:latin typeface="verdana" panose="020B0604030504040204" pitchFamily="34" charset="0"/>
                      </a:endParaRPr>
                    </a:p>
                  </a:txBody>
                  <a:tcPr anchor="ctr"/>
                </a:tc>
                <a:tc>
                  <a:txBody>
                    <a:bodyPr/>
                    <a:lstStyle/>
                    <a:p>
                      <a:r>
                        <a:rPr lang="en-US" sz="700" dirty="0">
                          <a:effectLst/>
                        </a:rPr>
                        <a:t>241275293</a:t>
                      </a:r>
                      <a:endParaRPr lang="en-US" sz="700" dirty="0">
                        <a:solidFill>
                          <a:srgbClr val="000000"/>
                        </a:solidFill>
                        <a:effectLst/>
                        <a:latin typeface="verdana" panose="020B0604030504040204" pitchFamily="34" charset="0"/>
                      </a:endParaRPr>
                    </a:p>
                  </a:txBody>
                  <a:tcPr anchor="ctr"/>
                </a:tc>
                <a:extLst>
                  <a:ext uri="{0D108BD9-81ED-4DB2-BD59-A6C34878D82A}">
                    <a16:rowId xmlns:a16="http://schemas.microsoft.com/office/drawing/2014/main" val="10001"/>
                  </a:ext>
                </a:extLst>
              </a:tr>
              <a:tr h="380667">
                <a:tc>
                  <a:txBody>
                    <a:bodyPr/>
                    <a:lstStyle/>
                    <a:p>
                      <a:r>
                        <a:rPr lang="en-US" sz="700" b="1" dirty="0">
                          <a:effectLst/>
                        </a:rPr>
                        <a:t>SCORE</a:t>
                      </a:r>
                      <a:endParaRPr lang="en-US" sz="700" b="1" dirty="0">
                        <a:solidFill>
                          <a:srgbClr val="000000"/>
                        </a:solidFill>
                        <a:effectLst/>
                        <a:latin typeface="verdana" panose="020B0604030504040204" pitchFamily="34" charset="0"/>
                      </a:endParaRPr>
                    </a:p>
                  </a:txBody>
                  <a:tcPr anchor="ctr"/>
                </a:tc>
                <a:tc>
                  <a:txBody>
                    <a:bodyPr/>
                    <a:lstStyle/>
                    <a:p>
                      <a:r>
                        <a:rPr lang="en-US" sz="700" b="1" dirty="0">
                          <a:effectLst/>
                        </a:rPr>
                        <a:t>0.5488893</a:t>
                      </a:r>
                      <a:endParaRPr lang="en-US" sz="700" b="1" dirty="0">
                        <a:solidFill>
                          <a:srgbClr val="000000"/>
                        </a:solidFill>
                        <a:effectLst/>
                        <a:latin typeface="verdana" panose="020B0604030504040204" pitchFamily="34" charset="0"/>
                      </a:endParaRPr>
                    </a:p>
                  </a:txBody>
                  <a:tcPr anchor="ctr"/>
                </a:tc>
                <a:extLst>
                  <a:ext uri="{0D108BD9-81ED-4DB2-BD59-A6C34878D82A}">
                    <a16:rowId xmlns:a16="http://schemas.microsoft.com/office/drawing/2014/main" val="10002"/>
                  </a:ext>
                </a:extLst>
              </a:tr>
              <a:tr h="380667">
                <a:tc>
                  <a:txBody>
                    <a:bodyPr/>
                    <a:lstStyle/>
                    <a:p>
                      <a:r>
                        <a:rPr lang="en-US" sz="700" dirty="0">
                          <a:effectLst/>
                        </a:rPr>
                        <a:t>STATUS</a:t>
                      </a:r>
                      <a:endParaRPr lang="en-US" sz="700" dirty="0">
                        <a:solidFill>
                          <a:srgbClr val="000000"/>
                        </a:solidFill>
                        <a:effectLst/>
                        <a:latin typeface="verdana" panose="020B0604030504040204" pitchFamily="34" charset="0"/>
                      </a:endParaRPr>
                    </a:p>
                  </a:txBody>
                  <a:tcPr anchor="ctr"/>
                </a:tc>
                <a:tc>
                  <a:txBody>
                    <a:bodyPr/>
                    <a:lstStyle/>
                    <a:p>
                      <a:r>
                        <a:rPr lang="en-US" sz="700" dirty="0">
                          <a:effectLst/>
                        </a:rPr>
                        <a:t>0</a:t>
                      </a:r>
                      <a:endParaRPr lang="en-US" sz="700" dirty="0">
                        <a:solidFill>
                          <a:srgbClr val="000000"/>
                        </a:solidFill>
                        <a:effectLst/>
                        <a:latin typeface="verdana" panose="020B0604030504040204" pitchFamily="34" charset="0"/>
                      </a:endParaRPr>
                    </a:p>
                  </a:txBody>
                  <a:tcPr anchor="ctr"/>
                </a:tc>
                <a:extLst>
                  <a:ext uri="{0D108BD9-81ED-4DB2-BD59-A6C34878D82A}">
                    <a16:rowId xmlns:a16="http://schemas.microsoft.com/office/drawing/2014/main" val="10003"/>
                  </a:ext>
                </a:extLst>
              </a:tr>
              <a:tr h="380667">
                <a:tc>
                  <a:txBody>
                    <a:bodyPr/>
                    <a:lstStyle/>
                    <a:p>
                      <a:r>
                        <a:rPr lang="en-US" sz="700">
                          <a:effectLst/>
                        </a:rPr>
                        <a:t>ERROR_MESSAGE</a:t>
                      </a:r>
                      <a:endParaRPr lang="en-US" sz="700">
                        <a:solidFill>
                          <a:srgbClr val="000000"/>
                        </a:solidFill>
                        <a:effectLst/>
                        <a:latin typeface="verdana" panose="020B0604030504040204" pitchFamily="34" charset="0"/>
                      </a:endParaRPr>
                    </a:p>
                  </a:txBody>
                  <a:tcPr anchor="ctr"/>
                </a:tc>
                <a:tc>
                  <a:txBody>
                    <a:bodyPr/>
                    <a:lstStyle/>
                    <a:p>
                      <a:r>
                        <a:rPr lang="en-US" sz="700" dirty="0">
                          <a:effectLst/>
                        </a:rPr>
                        <a:t>OK</a:t>
                      </a:r>
                      <a:endParaRPr lang="en-US" sz="700" dirty="0">
                        <a:solidFill>
                          <a:srgbClr val="000000"/>
                        </a:solidFill>
                        <a:effectLst/>
                        <a:latin typeface="verdana" panose="020B0604030504040204" pitchFamily="34" charset="0"/>
                      </a:endParaRPr>
                    </a:p>
                  </a:txBody>
                  <a:tcPr anchor="ctr"/>
                </a:tc>
                <a:extLst>
                  <a:ext uri="{0D108BD9-81ED-4DB2-BD59-A6C34878D82A}">
                    <a16:rowId xmlns:a16="http://schemas.microsoft.com/office/drawing/2014/main" val="10004"/>
                  </a:ext>
                </a:extLst>
              </a:tr>
              <a:tr h="380667">
                <a:tc>
                  <a:txBody>
                    <a:bodyPr/>
                    <a:lstStyle/>
                    <a:p>
                      <a:r>
                        <a:rPr lang="en-US" sz="700">
                          <a:effectLst/>
                        </a:rPr>
                        <a:t>REASONS</a:t>
                      </a:r>
                      <a:endParaRPr lang="en-US" sz="700">
                        <a:solidFill>
                          <a:srgbClr val="000000"/>
                        </a:solidFill>
                        <a:effectLst/>
                        <a:latin typeface="verdana" panose="020B0604030504040204" pitchFamily="34" charset="0"/>
                      </a:endParaRPr>
                    </a:p>
                  </a:txBody>
                  <a:tcPr anchor="ctr"/>
                </a:tc>
                <a:tc>
                  <a:txBody>
                    <a:bodyPr/>
                    <a:lstStyle/>
                    <a:p>
                      <a:r>
                        <a:rPr lang="en-US" sz="700" dirty="0">
                          <a:effectLst/>
                        </a:rPr>
                        <a:t>2</a:t>
                      </a:r>
                      <a:endParaRPr lang="en-US" sz="700" dirty="0">
                        <a:solidFill>
                          <a:srgbClr val="000000"/>
                        </a:solidFill>
                        <a:effectLst/>
                        <a:latin typeface="verdana" panose="020B0604030504040204" pitchFamily="34" charset="0"/>
                      </a:endParaRPr>
                    </a:p>
                  </a:txBody>
                  <a:tcPr anchor="ctr"/>
                </a:tc>
                <a:extLst>
                  <a:ext uri="{0D108BD9-81ED-4DB2-BD59-A6C34878D82A}">
                    <a16:rowId xmlns:a16="http://schemas.microsoft.com/office/drawing/2014/main" val="10005"/>
                  </a:ext>
                </a:extLst>
              </a:tr>
              <a:tr h="380667">
                <a:tc>
                  <a:txBody>
                    <a:bodyPr/>
                    <a:lstStyle/>
                    <a:p>
                      <a:r>
                        <a:rPr lang="en-US" sz="700" dirty="0" err="1">
                          <a:effectLst/>
                        </a:rPr>
                        <a:t>Transactions_in_the_last_week</a:t>
                      </a:r>
                      <a:endParaRPr lang="en-US" sz="700" dirty="0">
                        <a:solidFill>
                          <a:srgbClr val="000000"/>
                        </a:solidFill>
                        <a:effectLst/>
                        <a:latin typeface="verdana" panose="020B0604030504040204" pitchFamily="34" charset="0"/>
                      </a:endParaRPr>
                    </a:p>
                  </a:txBody>
                  <a:tcPr anchor="ctr"/>
                </a:tc>
                <a:tc>
                  <a:txBody>
                    <a:bodyPr/>
                    <a:lstStyle/>
                    <a:p>
                      <a:r>
                        <a:rPr lang="en-US" sz="700" dirty="0">
                          <a:effectLst/>
                        </a:rPr>
                        <a:t>2</a:t>
                      </a:r>
                      <a:endParaRPr lang="en-US" sz="700" dirty="0">
                        <a:solidFill>
                          <a:srgbClr val="000000"/>
                        </a:solidFill>
                        <a:effectLst/>
                        <a:latin typeface="verdana" panose="020B0604030504040204" pitchFamily="34" charset="0"/>
                      </a:endParaRPr>
                    </a:p>
                  </a:txBody>
                  <a:tcPr anchor="ctr"/>
                </a:tc>
                <a:extLst>
                  <a:ext uri="{0D108BD9-81ED-4DB2-BD59-A6C34878D82A}">
                    <a16:rowId xmlns:a16="http://schemas.microsoft.com/office/drawing/2014/main" val="10006"/>
                  </a:ext>
                </a:extLst>
              </a:tr>
              <a:tr h="380667">
                <a:tc>
                  <a:txBody>
                    <a:bodyPr/>
                    <a:lstStyle/>
                    <a:p>
                      <a:r>
                        <a:rPr lang="en-US" sz="700" dirty="0" err="1">
                          <a:effectLst/>
                        </a:rPr>
                        <a:t>Event_sequence</a:t>
                      </a:r>
                      <a:endParaRPr lang="en-US" sz="700" dirty="0">
                        <a:solidFill>
                          <a:srgbClr val="000000"/>
                        </a:solidFill>
                        <a:effectLst/>
                        <a:latin typeface="verdana" panose="020B0604030504040204" pitchFamily="34" charset="0"/>
                      </a:endParaRPr>
                    </a:p>
                  </a:txBody>
                  <a:tcPr anchor="ctr"/>
                </a:tc>
                <a:tc>
                  <a:txBody>
                    <a:bodyPr/>
                    <a:lstStyle/>
                    <a:p>
                      <a:r>
                        <a:rPr lang="en-US" sz="700" dirty="0">
                          <a:effectLst/>
                        </a:rPr>
                        <a:t>/us, $</a:t>
                      </a:r>
                      <a:r>
                        <a:rPr lang="en-US" sz="700" dirty="0" err="1">
                          <a:effectLst/>
                        </a:rPr>
                        <a:t>update_account</a:t>
                      </a:r>
                      <a:r>
                        <a:rPr lang="en-US" sz="700" dirty="0">
                          <a:effectLst/>
                        </a:rPr>
                        <a:t>, /us, $</a:t>
                      </a:r>
                      <a:r>
                        <a:rPr lang="en-US" sz="700" dirty="0" err="1">
                          <a:effectLst/>
                        </a:rPr>
                        <a:t>create_order</a:t>
                      </a:r>
                      <a:r>
                        <a:rPr lang="en-US" sz="700" dirty="0">
                          <a:effectLst/>
                        </a:rPr>
                        <a:t>, /us</a:t>
                      </a:r>
                      <a:endParaRPr lang="en-US" sz="700" dirty="0">
                        <a:solidFill>
                          <a:srgbClr val="000000"/>
                        </a:solidFill>
                        <a:effectLst/>
                        <a:latin typeface="verdana" panose="020B0604030504040204" pitchFamily="34" charset="0"/>
                      </a:endParaRPr>
                    </a:p>
                  </a:txBody>
                  <a:tcPr anchor="ctr"/>
                </a:tc>
                <a:extLst>
                  <a:ext uri="{0D108BD9-81ED-4DB2-BD59-A6C34878D82A}">
                    <a16:rowId xmlns:a16="http://schemas.microsoft.com/office/drawing/2014/main" val="10007"/>
                  </a:ext>
                </a:extLst>
              </a:tr>
              <a:tr h="380667">
                <a:tc>
                  <a:txBody>
                    <a:bodyPr/>
                    <a:lstStyle/>
                    <a:p>
                      <a:pPr marL="0" algn="l" defTabSz="914400" rtl="0" eaLnBrk="1" latinLnBrk="0" hangingPunct="1"/>
                      <a:r>
                        <a:rPr lang="en-US" sz="700" kern="1200" dirty="0" err="1">
                          <a:solidFill>
                            <a:schemeClr val="dk1"/>
                          </a:solidFill>
                          <a:effectLst/>
                          <a:latin typeface="+mn-lt"/>
                          <a:ea typeface="+mn-ea"/>
                          <a:cs typeface="+mn-cs"/>
                        </a:rPr>
                        <a:t>Email_domain</a:t>
                      </a:r>
                      <a:endParaRPr lang="en-US" sz="7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n-US" sz="700" kern="1200">
                          <a:solidFill>
                            <a:schemeClr val="dk1"/>
                          </a:solidFill>
                          <a:effectLst/>
                          <a:latin typeface="+mn-lt"/>
                          <a:ea typeface="+mn-ea"/>
                          <a:cs typeface="+mn-cs"/>
                        </a:rPr>
                        <a:t>xtra.co.nz</a:t>
                      </a:r>
                    </a:p>
                  </a:txBody>
                  <a:tcPr anchor="ctr"/>
                </a:tc>
                <a:extLst>
                  <a:ext uri="{0D108BD9-81ED-4DB2-BD59-A6C34878D82A}">
                    <a16:rowId xmlns:a16="http://schemas.microsoft.com/office/drawing/2014/main" val="10008"/>
                  </a:ext>
                </a:extLst>
              </a:tr>
              <a:tr h="380667">
                <a:tc>
                  <a:txBody>
                    <a:bodyPr/>
                    <a:lstStyle/>
                    <a:p>
                      <a:pPr marL="0" algn="l" defTabSz="914400" rtl="0" eaLnBrk="1" latinLnBrk="0" hangingPunct="1"/>
                      <a:r>
                        <a:rPr lang="en-US" sz="700" kern="1200">
                          <a:solidFill>
                            <a:schemeClr val="dk1"/>
                          </a:solidFill>
                          <a:effectLst/>
                          <a:latin typeface="+mn-lt"/>
                          <a:ea typeface="+mn-ea"/>
                          <a:cs typeface="+mn-cs"/>
                        </a:rPr>
                        <a:t>Billing/credit_card_country_codes_pair</a:t>
                      </a:r>
                    </a:p>
                  </a:txBody>
                  <a:tcPr anchor="ctr"/>
                </a:tc>
                <a:tc>
                  <a:txBody>
                    <a:bodyPr/>
                    <a:lstStyle/>
                    <a:p>
                      <a:pPr marL="0" algn="l" defTabSz="914400" rtl="0" eaLnBrk="1" latinLnBrk="0" hangingPunct="1"/>
                      <a:r>
                        <a:rPr lang="en-US" sz="700" kern="1200">
                          <a:solidFill>
                            <a:schemeClr val="dk1"/>
                          </a:solidFill>
                          <a:effectLst/>
                          <a:latin typeface="+mn-lt"/>
                          <a:ea typeface="+mn-ea"/>
                          <a:cs typeface="+mn-cs"/>
                        </a:rPr>
                        <a:t>NZ_NZ</a:t>
                      </a:r>
                    </a:p>
                  </a:txBody>
                  <a:tcPr anchor="ctr"/>
                </a:tc>
                <a:extLst>
                  <a:ext uri="{0D108BD9-81ED-4DB2-BD59-A6C34878D82A}">
                    <a16:rowId xmlns:a16="http://schemas.microsoft.com/office/drawing/2014/main" val="10009"/>
                  </a:ext>
                </a:extLst>
              </a:tr>
              <a:tr h="380667">
                <a:tc>
                  <a:txBody>
                    <a:bodyPr/>
                    <a:lstStyle/>
                    <a:p>
                      <a:pPr marL="0" algn="l" defTabSz="914400" rtl="0" eaLnBrk="1" latinLnBrk="0" hangingPunct="1"/>
                      <a:r>
                        <a:rPr lang="en-US" sz="700" kern="1200" dirty="0" err="1">
                          <a:solidFill>
                            <a:schemeClr val="dk1"/>
                          </a:solidFill>
                          <a:effectLst/>
                          <a:latin typeface="+mn-lt"/>
                          <a:ea typeface="+mn-ea"/>
                          <a:cs typeface="+mn-cs"/>
                        </a:rPr>
                        <a:t>Credit_card_country</a:t>
                      </a:r>
                      <a:endParaRPr lang="en-US" sz="7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n-US" sz="700" kern="1200">
                          <a:solidFill>
                            <a:schemeClr val="dk1"/>
                          </a:solidFill>
                          <a:effectLst/>
                          <a:latin typeface="+mn-lt"/>
                          <a:ea typeface="+mn-ea"/>
                          <a:cs typeface="+mn-cs"/>
                        </a:rPr>
                        <a:t>New Zealand</a:t>
                      </a:r>
                    </a:p>
                  </a:txBody>
                  <a:tcPr anchor="ctr"/>
                </a:tc>
                <a:extLst>
                  <a:ext uri="{0D108BD9-81ED-4DB2-BD59-A6C34878D82A}">
                    <a16:rowId xmlns:a16="http://schemas.microsoft.com/office/drawing/2014/main" val="10010"/>
                  </a:ext>
                </a:extLst>
              </a:tr>
              <a:tr h="666169">
                <a:tc>
                  <a:txBody>
                    <a:bodyPr/>
                    <a:lstStyle/>
                    <a:p>
                      <a:pPr marL="0" algn="l" defTabSz="914400" rtl="0" eaLnBrk="1" latinLnBrk="0" hangingPunct="1"/>
                      <a:r>
                        <a:rPr lang="en-US" sz="700" kern="1200" dirty="0" err="1">
                          <a:solidFill>
                            <a:schemeClr val="dk1"/>
                          </a:solidFill>
                          <a:effectLst/>
                          <a:latin typeface="+mn-lt"/>
                          <a:ea typeface="+mn-ea"/>
                          <a:cs typeface="+mn-cs"/>
                        </a:rPr>
                        <a:t>Latest_billing_address_name_casing</a:t>
                      </a:r>
                      <a:endParaRPr lang="en-US" sz="7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n-US" sz="700" kern="1200" dirty="0">
                          <a:solidFill>
                            <a:schemeClr val="dk1"/>
                          </a:solidFill>
                          <a:effectLst/>
                          <a:latin typeface="+mn-lt"/>
                          <a:ea typeface="+mn-ea"/>
                          <a:cs typeface="+mn-cs"/>
                        </a:rPr>
                        <a:t>capitalized</a:t>
                      </a:r>
                    </a:p>
                  </a:txBody>
                  <a:tcPr anchor="ct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743482643"/>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304800"/>
            <a:ext cx="1582484" cy="523220"/>
          </a:xfrm>
          <a:prstGeom prst="rect">
            <a:avLst/>
          </a:prstGeom>
          <a:noFill/>
        </p:spPr>
        <p:txBody>
          <a:bodyPr wrap="none" rtlCol="0">
            <a:spAutoFit/>
          </a:bodyPr>
          <a:lstStyle/>
          <a:p>
            <a:r>
              <a:rPr lang="en-US" sz="2800" b="1" dirty="0" err="1">
                <a:ln w="1905"/>
                <a:solidFill>
                  <a:srgbClr val="000000"/>
                </a:solidFill>
                <a:effectLst>
                  <a:innerShdw blurRad="69850" dist="43180" dir="5400000">
                    <a:srgbClr val="000000">
                      <a:alpha val="65000"/>
                    </a:srgbClr>
                  </a:innerShdw>
                </a:effectLst>
              </a:rPr>
              <a:t>Signicat</a:t>
            </a:r>
            <a:endParaRPr lang="en-US" sz="2800" b="1" dirty="0">
              <a:ln w="1905"/>
              <a:solidFill>
                <a:srgbClr val="000000"/>
              </a:solidFill>
              <a:effectLst>
                <a:innerShdw blurRad="69850" dist="43180" dir="5400000">
                  <a:srgbClr val="000000">
                    <a:alpha val="65000"/>
                  </a:srgbClr>
                </a:innerShdw>
              </a:effectLst>
            </a:endParaRPr>
          </a:p>
        </p:txBody>
      </p:sp>
      <p:graphicFrame>
        <p:nvGraphicFramePr>
          <p:cNvPr id="6" name="Table 5"/>
          <p:cNvGraphicFramePr>
            <a:graphicFrameLocks noGrp="1"/>
          </p:cNvGraphicFramePr>
          <p:nvPr/>
        </p:nvGraphicFramePr>
        <p:xfrm>
          <a:off x="241295" y="1371600"/>
          <a:ext cx="8656072" cy="5003800"/>
        </p:xfrm>
        <a:graphic>
          <a:graphicData uri="http://schemas.openxmlformats.org/drawingml/2006/table">
            <a:tbl>
              <a:tblPr firstRow="1" bandRow="1">
                <a:tableStyleId>{073A0DAA-6AF3-43AB-8588-CEC1D06C72B9}</a:tableStyleId>
              </a:tblPr>
              <a:tblGrid>
                <a:gridCol w="2426936">
                  <a:extLst>
                    <a:ext uri="{9D8B030D-6E8A-4147-A177-3AD203B41FA5}">
                      <a16:colId xmlns:a16="http://schemas.microsoft.com/office/drawing/2014/main" val="20000"/>
                    </a:ext>
                  </a:extLst>
                </a:gridCol>
                <a:gridCol w="6229136">
                  <a:extLst>
                    <a:ext uri="{9D8B030D-6E8A-4147-A177-3AD203B41FA5}">
                      <a16:colId xmlns:a16="http://schemas.microsoft.com/office/drawing/2014/main" val="20001"/>
                    </a:ext>
                  </a:extLst>
                </a:gridCol>
              </a:tblGrid>
              <a:tr h="370840">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000"/>
                  </a:ext>
                </a:extLst>
              </a:tr>
              <a:tr h="370840">
                <a:tc>
                  <a:txBody>
                    <a:bodyPr/>
                    <a:lstStyle/>
                    <a:p>
                      <a:r>
                        <a:rPr lang="en-US" sz="1400" i="1" kern="1200" dirty="0">
                          <a:solidFill>
                            <a:schemeClr val="dk1"/>
                          </a:solidFill>
                          <a:effectLst/>
                          <a:latin typeface="+mn-lt"/>
                          <a:ea typeface="+mn-ea"/>
                          <a:cs typeface="+mn-cs"/>
                        </a:rPr>
                        <a:t>Vendor</a:t>
                      </a:r>
                      <a:r>
                        <a:rPr lang="en-US" sz="1400" i="1" kern="1200" baseline="0" dirty="0">
                          <a:solidFill>
                            <a:schemeClr val="dk1"/>
                          </a:solidFill>
                          <a:effectLst/>
                          <a:latin typeface="+mn-lt"/>
                          <a:ea typeface="+mn-ea"/>
                          <a:cs typeface="+mn-cs"/>
                        </a:rPr>
                        <a:t> Description</a:t>
                      </a:r>
                      <a:endParaRPr lang="en-US" sz="1200" b="1" i="1" dirty="0"/>
                    </a:p>
                  </a:txBody>
                  <a:tcPr/>
                </a:tc>
                <a:tc>
                  <a:txBody>
                    <a:bodyPr/>
                    <a:lstStyle/>
                    <a:p>
                      <a:pPr lvl="0"/>
                      <a:r>
                        <a:rPr lang="en-US" sz="1100" kern="1200" dirty="0" err="1">
                          <a:solidFill>
                            <a:schemeClr val="dk1"/>
                          </a:solidFill>
                          <a:latin typeface="+mn-lt"/>
                          <a:ea typeface="+mn-ea"/>
                          <a:cs typeface="+mn-cs"/>
                        </a:rPr>
                        <a:t>Signicat</a:t>
                      </a:r>
                      <a:r>
                        <a:rPr lang="en-US" sz="1100" kern="1200" dirty="0">
                          <a:solidFill>
                            <a:schemeClr val="dk1"/>
                          </a:solidFill>
                          <a:latin typeface="+mn-lt"/>
                          <a:ea typeface="+mn-ea"/>
                          <a:cs typeface="+mn-cs"/>
                        </a:rPr>
                        <a:t> is one of the leading providers of electronic identity and electronic signature solutions in Europe. Its</a:t>
                      </a:r>
                      <a:r>
                        <a:rPr lang="en-US" sz="1100" kern="1200" baseline="0" dirty="0">
                          <a:solidFill>
                            <a:schemeClr val="dk1"/>
                          </a:solidFill>
                          <a:latin typeface="+mn-lt"/>
                          <a:ea typeface="+mn-ea"/>
                          <a:cs typeface="+mn-cs"/>
                        </a:rPr>
                        <a:t> solutions fulfill operational capabilities in line with international standards and requirements, such as Privacy, Anti-Money Laundering (AML) and Anti-Terrorist legislation and regulations, as well as Know Your Customer (KYC) requirements for onboarding of new users. The goal is to enable customers to do business more effectively by delivering great user experiences for the end users and at the same time reduce the risk by using advanced security technology.</a:t>
                      </a:r>
                      <a:endParaRPr lang="en-US" sz="1100" kern="1200" dirty="0">
                        <a:solidFill>
                          <a:schemeClr val="dk1"/>
                        </a:solidFill>
                        <a:latin typeface="+mn-lt"/>
                        <a:ea typeface="+mn-ea"/>
                        <a:cs typeface="+mn-cs"/>
                      </a:endParaRPr>
                    </a:p>
                    <a:p>
                      <a:pPr lvl="0"/>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10001"/>
                  </a:ext>
                </a:extLst>
              </a:tr>
              <a:tr h="185420">
                <a:tc>
                  <a:txBody>
                    <a:bodyPr/>
                    <a:lstStyle/>
                    <a:p>
                      <a:pPr marL="0" lvl="1" algn="l" defTabSz="914400" rtl="0" eaLnBrk="1" latinLnBrk="0" hangingPunct="1"/>
                      <a:r>
                        <a:rPr lang="en-US" sz="1400" i="1" kern="1200" dirty="0">
                          <a:solidFill>
                            <a:schemeClr val="dk1"/>
                          </a:solidFill>
                          <a:effectLst/>
                          <a:latin typeface="+mn-lt"/>
                          <a:ea typeface="+mn-ea"/>
                          <a:cs typeface="+mn-cs"/>
                        </a:rPr>
                        <a:t>Services we use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a:t>The ID infrastructures services used through </a:t>
                      </a:r>
                      <a:r>
                        <a:rPr lang="en-US" sz="1100" dirty="0" err="1"/>
                        <a:t>Signicats</a:t>
                      </a:r>
                      <a:r>
                        <a:rPr lang="en-US" sz="1100" dirty="0"/>
                        <a:t> is the following</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err="1"/>
                        <a:t>BankID</a:t>
                      </a:r>
                      <a:r>
                        <a:rPr lang="en-US" sz="1100" dirty="0"/>
                        <a:t> (NO), </a:t>
                      </a:r>
                      <a:r>
                        <a:rPr lang="en-US" sz="1100" dirty="0" err="1"/>
                        <a:t>BankID</a:t>
                      </a:r>
                      <a:r>
                        <a:rPr lang="en-US" sz="1100" dirty="0"/>
                        <a:t> on Mobile (NO), </a:t>
                      </a:r>
                      <a:r>
                        <a:rPr lang="en-US" sz="1100" dirty="0" err="1"/>
                        <a:t>BankID</a:t>
                      </a:r>
                      <a:r>
                        <a:rPr lang="en-US" sz="1100" dirty="0"/>
                        <a:t> as App (NO), </a:t>
                      </a:r>
                      <a:r>
                        <a:rPr lang="en-US" sz="1100" dirty="0" err="1"/>
                        <a:t>Buypass</a:t>
                      </a:r>
                      <a:r>
                        <a:rPr lang="en-US" sz="1100" dirty="0"/>
                        <a:t> ID, TUPAS, Elisa </a:t>
                      </a:r>
                      <a:r>
                        <a:rPr lang="en-US" sz="1100" dirty="0" err="1"/>
                        <a:t>Mobiilivarmenne</a:t>
                      </a:r>
                      <a:r>
                        <a:rPr lang="en-US" sz="1100" dirty="0"/>
                        <a:t> with TUPAS interface, Elisa Mobile ID,</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a:t>Nordea e-legitimation, </a:t>
                      </a:r>
                      <a:r>
                        <a:rPr lang="en-US" sz="1100" dirty="0" err="1"/>
                        <a:t>Telia</a:t>
                      </a:r>
                      <a:r>
                        <a:rPr lang="en-US" sz="1100" dirty="0"/>
                        <a:t> e-legitimation, </a:t>
                      </a:r>
                      <a:r>
                        <a:rPr lang="en-US" sz="1100" dirty="0" err="1"/>
                        <a:t>BankID</a:t>
                      </a:r>
                      <a:r>
                        <a:rPr lang="en-US" sz="1100" dirty="0"/>
                        <a:t> (SE), </a:t>
                      </a:r>
                      <a:r>
                        <a:rPr lang="en-US" sz="1100" dirty="0" err="1"/>
                        <a:t>BankID</a:t>
                      </a:r>
                      <a:r>
                        <a:rPr lang="en-US" sz="1100" dirty="0"/>
                        <a:t> on Mobile (SE), </a:t>
                      </a:r>
                      <a:r>
                        <a:rPr lang="en-US" sz="1100" dirty="0" err="1"/>
                        <a:t>NemID</a:t>
                      </a:r>
                      <a:r>
                        <a:rPr lang="en-US" sz="1100" dirty="0"/>
                        <a:t>.</a:t>
                      </a:r>
                    </a:p>
                  </a:txBody>
                  <a:tcPr/>
                </a:tc>
                <a:extLst>
                  <a:ext uri="{0D108BD9-81ED-4DB2-BD59-A6C34878D82A}">
                    <a16:rowId xmlns:a16="http://schemas.microsoft.com/office/drawing/2014/main" val="10002"/>
                  </a:ext>
                </a:extLst>
              </a:tr>
              <a:tr h="185420">
                <a:tc>
                  <a:txBody>
                    <a:bodyPr/>
                    <a:lstStyle/>
                    <a:p>
                      <a:pPr marL="0" lvl="1" algn="l" defTabSz="914400" rtl="0" eaLnBrk="1" latinLnBrk="0" hangingPunct="1"/>
                      <a:r>
                        <a:rPr lang="en-US" sz="1400" i="1" kern="1200" dirty="0">
                          <a:solidFill>
                            <a:schemeClr val="dk1"/>
                          </a:solidFill>
                          <a:effectLst/>
                          <a:latin typeface="+mn-lt"/>
                          <a:ea typeface="+mn-ea"/>
                          <a:cs typeface="+mn-cs"/>
                        </a:rPr>
                        <a:t>How those services are used (in rules or models / etc.)</a:t>
                      </a:r>
                    </a:p>
                  </a:txBody>
                  <a:tcPr/>
                </a:tc>
                <a:tc>
                  <a:txBody>
                    <a:bodyPr/>
                    <a:lstStyle/>
                    <a:p>
                      <a:pPr marL="0" lvl="0" indent="0">
                        <a:buFont typeface="Arial" panose="020B0604020202020204" pitchFamily="34" charset="0"/>
                        <a:buNone/>
                      </a:pPr>
                      <a:r>
                        <a:rPr lang="en-US" sz="1100" dirty="0" err="1"/>
                        <a:t>Signicat</a:t>
                      </a:r>
                      <a:r>
                        <a:rPr lang="en-US" sz="1100" dirty="0"/>
                        <a:t> offers on-line identification services over the SAML protocol. </a:t>
                      </a:r>
                      <a:br>
                        <a:rPr lang="en-US" sz="1100" dirty="0"/>
                      </a:br>
                      <a:endParaRPr lang="en-US" sz="1100" dirty="0"/>
                    </a:p>
                    <a:p>
                      <a:pPr marL="0" lvl="0" indent="0">
                        <a:buFont typeface="Arial" panose="020B0604020202020204" pitchFamily="34" charset="0"/>
                        <a:buNone/>
                      </a:pPr>
                      <a:r>
                        <a:rPr lang="en-US" sz="1100" dirty="0"/>
                        <a:t>The following is a high level description of the data flow between WU and </a:t>
                      </a:r>
                      <a:r>
                        <a:rPr lang="en-US" sz="1100" dirty="0" err="1"/>
                        <a:t>Signicat</a:t>
                      </a:r>
                      <a:r>
                        <a:rPr lang="en-US" sz="1100" dirty="0"/>
                        <a:t>.</a:t>
                      </a:r>
                    </a:p>
                    <a:p>
                      <a:pPr marL="0" lvl="0" indent="0">
                        <a:buFont typeface="Arial" panose="020B0604020202020204" pitchFamily="34" charset="0"/>
                        <a:buNone/>
                      </a:pPr>
                      <a:r>
                        <a:rPr lang="en-US" sz="1100" dirty="0"/>
                        <a:t>1. The WU user is redirected to </a:t>
                      </a:r>
                      <a:r>
                        <a:rPr lang="en-US" sz="1100" dirty="0" err="1"/>
                        <a:t>Signicat</a:t>
                      </a:r>
                      <a:r>
                        <a:rPr lang="en-US" sz="1100" dirty="0"/>
                        <a:t> for identification, and he or she gives her credentials.</a:t>
                      </a:r>
                    </a:p>
                    <a:p>
                      <a:pPr marL="0" lvl="0" indent="0">
                        <a:buFont typeface="Arial" panose="020B0604020202020204" pitchFamily="34" charset="0"/>
                        <a:buNone/>
                      </a:pPr>
                      <a:r>
                        <a:rPr lang="en-US" sz="1100" dirty="0"/>
                        <a:t>2. </a:t>
                      </a:r>
                      <a:r>
                        <a:rPr lang="en-US" sz="1100" dirty="0" err="1"/>
                        <a:t>Signicat</a:t>
                      </a:r>
                      <a:r>
                        <a:rPr lang="en-US" sz="1100" dirty="0"/>
                        <a:t> collects the identification data, typically SSN and name *), from the ID infrastructure. The ID infrastructure may for example be Norwegian </a:t>
                      </a:r>
                      <a:r>
                        <a:rPr lang="en-US" sz="1100" dirty="0" err="1"/>
                        <a:t>BankID</a:t>
                      </a:r>
                      <a:r>
                        <a:rPr lang="en-US" sz="1100" dirty="0"/>
                        <a:t> or a Finnish TUPAS Bank. The data may be retrieved from a certificate provided by the user or an on-line service, depending on the infrastructure in question.</a:t>
                      </a:r>
                    </a:p>
                    <a:p>
                      <a:pPr marL="0" lvl="0" indent="0">
                        <a:buFont typeface="Arial" panose="020B0604020202020204" pitchFamily="34" charset="0"/>
                        <a:buNone/>
                      </a:pPr>
                      <a:r>
                        <a:rPr lang="en-US" sz="1100" dirty="0"/>
                        <a:t>3. </a:t>
                      </a:r>
                      <a:r>
                        <a:rPr lang="en-US" sz="1100" dirty="0" err="1"/>
                        <a:t>Signicat</a:t>
                      </a:r>
                      <a:r>
                        <a:rPr lang="en-US" sz="1100" dirty="0"/>
                        <a:t> returns the obtained identification data (SSN and name) to Western Union, in a SAML Assertion</a:t>
                      </a:r>
                      <a:r>
                        <a:rPr lang="en-US" sz="1100" baseline="0" dirty="0"/>
                        <a:t> with a confirmation that Customer was able to successfully login with their Banking ID (EID).</a:t>
                      </a:r>
                      <a:br>
                        <a:rPr lang="en-US" sz="1100" dirty="0"/>
                      </a:br>
                      <a:endParaRPr lang="en-US" sz="1100" dirty="0"/>
                    </a:p>
                    <a:p>
                      <a:r>
                        <a:rPr lang="en-US" sz="1100" baseline="0" dirty="0"/>
                        <a:t>* </a:t>
                      </a:r>
                      <a:r>
                        <a:rPr lang="en-US" sz="1100" dirty="0"/>
                        <a:t>For all ID infrastructures, with one exception for Danish </a:t>
                      </a:r>
                      <a:r>
                        <a:rPr lang="en-US" sz="1100" dirty="0" err="1"/>
                        <a:t>NemID</a:t>
                      </a:r>
                      <a:r>
                        <a:rPr lang="en-US" sz="1100" dirty="0"/>
                        <a:t>, the user ID information is not stored by </a:t>
                      </a:r>
                      <a:r>
                        <a:rPr lang="en-US" sz="1100" dirty="0" err="1"/>
                        <a:t>Signicat</a:t>
                      </a:r>
                      <a:r>
                        <a:rPr lang="en-US" sz="1100" dirty="0"/>
                        <a:t>.</a:t>
                      </a:r>
                      <a:endParaRPr lang="en-US" sz="1100" baseline="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32473398"/>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5352" y="152400"/>
            <a:ext cx="902811" cy="523220"/>
          </a:xfrm>
          <a:prstGeom prst="rect">
            <a:avLst/>
          </a:prstGeom>
          <a:noFill/>
        </p:spPr>
        <p:txBody>
          <a:bodyPr wrap="none" rtlCol="0">
            <a:spAutoFit/>
          </a:bodyPr>
          <a:lstStyle/>
          <a:p>
            <a:r>
              <a:rPr lang="en-US" sz="2800" b="1" dirty="0">
                <a:ln w="1905"/>
                <a:solidFill>
                  <a:srgbClr val="000000"/>
                </a:solidFill>
                <a:effectLst>
                  <a:innerShdw blurRad="69850" dist="43180" dir="5400000">
                    <a:srgbClr val="000000">
                      <a:alpha val="65000"/>
                    </a:srgbClr>
                  </a:innerShdw>
                </a:effectLst>
              </a:rPr>
              <a:t>TNS</a:t>
            </a:r>
            <a:endParaRPr lang="en-US" sz="2000" b="1" dirty="0">
              <a:ln w="1905"/>
              <a:solidFill>
                <a:srgbClr val="000000"/>
              </a:solidFill>
              <a:effectLst>
                <a:innerShdw blurRad="69850" dist="43180" dir="5400000">
                  <a:srgbClr val="000000">
                    <a:alpha val="65000"/>
                  </a:srgbClr>
                </a:innerShdw>
              </a:effectLst>
            </a:endParaRPr>
          </a:p>
        </p:txBody>
      </p:sp>
      <p:graphicFrame>
        <p:nvGraphicFramePr>
          <p:cNvPr id="6" name="Table 5"/>
          <p:cNvGraphicFramePr>
            <a:graphicFrameLocks noGrp="1"/>
          </p:cNvGraphicFramePr>
          <p:nvPr/>
        </p:nvGraphicFramePr>
        <p:xfrm>
          <a:off x="241295" y="1371600"/>
          <a:ext cx="8656072" cy="3662680"/>
        </p:xfrm>
        <a:graphic>
          <a:graphicData uri="http://schemas.openxmlformats.org/drawingml/2006/table">
            <a:tbl>
              <a:tblPr firstRow="1" bandRow="1">
                <a:tableStyleId>{073A0DAA-6AF3-43AB-8588-CEC1D06C72B9}</a:tableStyleId>
              </a:tblPr>
              <a:tblGrid>
                <a:gridCol w="2426936">
                  <a:extLst>
                    <a:ext uri="{9D8B030D-6E8A-4147-A177-3AD203B41FA5}">
                      <a16:colId xmlns:a16="http://schemas.microsoft.com/office/drawing/2014/main" val="20000"/>
                    </a:ext>
                  </a:extLst>
                </a:gridCol>
                <a:gridCol w="6229136">
                  <a:extLst>
                    <a:ext uri="{9D8B030D-6E8A-4147-A177-3AD203B41FA5}">
                      <a16:colId xmlns:a16="http://schemas.microsoft.com/office/drawing/2014/main" val="20001"/>
                    </a:ext>
                  </a:extLst>
                </a:gridCol>
              </a:tblGrid>
              <a:tr h="370840">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000"/>
                  </a:ext>
                </a:extLst>
              </a:tr>
              <a:tr h="370840">
                <a:tc>
                  <a:txBody>
                    <a:bodyPr/>
                    <a:lstStyle/>
                    <a:p>
                      <a:r>
                        <a:rPr lang="en-US" sz="1400" i="1" kern="1200" dirty="0">
                          <a:solidFill>
                            <a:schemeClr val="dk1"/>
                          </a:solidFill>
                          <a:effectLst/>
                          <a:latin typeface="+mn-lt"/>
                          <a:ea typeface="+mn-ea"/>
                          <a:cs typeface="+mn-cs"/>
                        </a:rPr>
                        <a:t>Vendor</a:t>
                      </a:r>
                      <a:r>
                        <a:rPr lang="en-US" sz="1400" i="1" kern="1200" baseline="0" dirty="0">
                          <a:solidFill>
                            <a:schemeClr val="dk1"/>
                          </a:solidFill>
                          <a:effectLst/>
                          <a:latin typeface="+mn-lt"/>
                          <a:ea typeface="+mn-ea"/>
                          <a:cs typeface="+mn-cs"/>
                        </a:rPr>
                        <a:t> Description</a:t>
                      </a:r>
                      <a:endParaRPr lang="en-US" sz="1200" b="1" i="1" dirty="0"/>
                    </a:p>
                  </a:txBody>
                  <a:tcPr/>
                </a:tc>
                <a:tc>
                  <a:txBody>
                    <a:bodyPr/>
                    <a:lstStyle/>
                    <a:p>
                      <a:pPr lvl="0"/>
                      <a:r>
                        <a:rPr lang="en-US" sz="1100" dirty="0" err="1"/>
                        <a:t>TNSVerify</a:t>
                      </a:r>
                      <a:r>
                        <a:rPr lang="en-US" sz="1100" dirty="0"/>
                        <a:t> provides fraud prevention systems with a single point of access to telecom data for identity verification. The TNS service eliminates the need for fraud systems to access multiple data stores using multiple protocols, each with their own unique data format and affords access to datasets that privacy laws prohibit. </a:t>
                      </a:r>
                      <a:r>
                        <a:rPr lang="en-US" sz="1100" dirty="0" err="1"/>
                        <a:t>TNSVerify</a:t>
                      </a:r>
                      <a:r>
                        <a:rPr lang="en-US" sz="1100" dirty="0"/>
                        <a:t> allows fraud prevention application to invoke callouts to verify carrier, subscription, and subscriber information. No telco information is revealed or returned, only an underlying score indicating the likelihood of a data match. </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10001"/>
                  </a:ext>
                </a:extLst>
              </a:tr>
              <a:tr h="185420">
                <a:tc>
                  <a:txBody>
                    <a:bodyPr/>
                    <a:lstStyle/>
                    <a:p>
                      <a:pPr marL="0" lvl="1" algn="l" defTabSz="914400" rtl="0" eaLnBrk="1" latinLnBrk="0" hangingPunct="1"/>
                      <a:r>
                        <a:rPr lang="en-US" sz="1400" i="1" kern="1200" dirty="0">
                          <a:solidFill>
                            <a:schemeClr val="dk1"/>
                          </a:solidFill>
                          <a:effectLst/>
                          <a:latin typeface="+mn-lt"/>
                          <a:ea typeface="+mn-ea"/>
                          <a:cs typeface="+mn-cs"/>
                        </a:rPr>
                        <a:t>Services we use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a:t>We use TNS</a:t>
                      </a:r>
                      <a:r>
                        <a:rPr lang="en-US" sz="1100" baseline="0" dirty="0"/>
                        <a:t> </a:t>
                      </a:r>
                      <a:r>
                        <a:rPr lang="en-US" sz="1100" baseline="0" dirty="0" err="1"/>
                        <a:t>Verify’s</a:t>
                      </a:r>
                      <a:r>
                        <a:rPr lang="en-US" sz="1100" baseline="0" dirty="0"/>
                        <a:t> carrier and subscription information package, where based on the phone number we get to know which carrier, information about the phone subscription – line type, last port date, service duration, service status, text capability and subscription type</a:t>
                      </a:r>
                      <a:endParaRPr lang="en-US" sz="1100" dirty="0"/>
                    </a:p>
                  </a:txBody>
                  <a:tcPr/>
                </a:tc>
                <a:extLst>
                  <a:ext uri="{0D108BD9-81ED-4DB2-BD59-A6C34878D82A}">
                    <a16:rowId xmlns:a16="http://schemas.microsoft.com/office/drawing/2014/main" val="10002"/>
                  </a:ext>
                </a:extLst>
              </a:tr>
              <a:tr h="185420">
                <a:tc>
                  <a:txBody>
                    <a:bodyPr/>
                    <a:lstStyle/>
                    <a:p>
                      <a:pPr marL="0" lvl="1" algn="l" defTabSz="914400" rtl="0" eaLnBrk="1" latinLnBrk="0" hangingPunct="1"/>
                      <a:r>
                        <a:rPr lang="en-US" sz="1400" i="1" kern="1200" dirty="0">
                          <a:solidFill>
                            <a:schemeClr val="dk1"/>
                          </a:solidFill>
                          <a:effectLst/>
                          <a:latin typeface="+mn-lt"/>
                          <a:ea typeface="+mn-ea"/>
                          <a:cs typeface="+mn-cs"/>
                        </a:rPr>
                        <a:t>How those services are used (in rules or models / etc.)</a:t>
                      </a:r>
                    </a:p>
                  </a:txBody>
                  <a:tcPr/>
                </a:tc>
                <a:tc>
                  <a:txBody>
                    <a:bodyPr/>
                    <a:lstStyle/>
                    <a:p>
                      <a:pPr marL="0" lvl="0" indent="0">
                        <a:buFont typeface="Arial" panose="020B0604020202020204" pitchFamily="34" charset="0"/>
                        <a:buNone/>
                      </a:pPr>
                      <a:r>
                        <a:rPr lang="en-US" sz="1100" dirty="0"/>
                        <a:t>We use the following services offered by</a:t>
                      </a:r>
                      <a:r>
                        <a:rPr lang="en-US" sz="1100" baseline="0" dirty="0"/>
                        <a:t> TNS</a:t>
                      </a:r>
                    </a:p>
                    <a:p>
                      <a:pPr marL="0" lvl="0" indent="0">
                        <a:buFont typeface="Arial" panose="020B0604020202020204" pitchFamily="34" charset="0"/>
                        <a:buNone/>
                      </a:pPr>
                      <a:r>
                        <a:rPr lang="en-US" sz="1100" kern="1200" baseline="0" dirty="0">
                          <a:solidFill>
                            <a:schemeClr val="dk1"/>
                          </a:solidFill>
                          <a:latin typeface="+mn-lt"/>
                          <a:ea typeface="+mn-ea"/>
                          <a:cs typeface="+mn-cs"/>
                        </a:rPr>
                        <a:t>DRT analysts can view the graphical view of the transaction and its linked attributes by going to the ID Mind UI.</a:t>
                      </a:r>
                    </a:p>
                    <a:p>
                      <a:pPr marL="171450" lvl="0" indent="-171450">
                        <a:buFontTx/>
                        <a:buChar char="-"/>
                      </a:pPr>
                      <a:r>
                        <a:rPr lang="en-US" sz="1100" baseline="0" dirty="0"/>
                        <a:t>TNS response is used in Real Time Decisions (Rules/Models) to evaluate the eligibility for KYC – text capable phone, service status</a:t>
                      </a:r>
                    </a:p>
                    <a:p>
                      <a:pPr marL="171450" lvl="0" indent="-171450">
                        <a:buFontTx/>
                        <a:buChar char="-"/>
                      </a:pPr>
                      <a:r>
                        <a:rPr lang="en-US" sz="1100" baseline="0" dirty="0"/>
                        <a:t>TNS response is used in Real Time Decisions (Rules/Models) as a signal for riskiness – line type (VOIP is more risky), service duration, last port date</a:t>
                      </a:r>
                    </a:p>
                    <a:p>
                      <a:pPr marL="171450" lvl="0" indent="-171450">
                        <a:buFontTx/>
                        <a:buChar char="-"/>
                      </a:pPr>
                      <a:r>
                        <a:rPr lang="en-US" sz="1100" baseline="0" dirty="0"/>
                        <a:t>TNS response is used by DRT Analysts on their portal to understand the phone service type of the customer.</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86040879"/>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685801" y="1523998"/>
          <a:ext cx="7391399" cy="4038600"/>
        </p:xfrm>
        <a:graphic>
          <a:graphicData uri="http://schemas.openxmlformats.org/drawingml/2006/table">
            <a:tbl>
              <a:tblPr/>
              <a:tblGrid>
                <a:gridCol w="1388780">
                  <a:extLst>
                    <a:ext uri="{9D8B030D-6E8A-4147-A177-3AD203B41FA5}">
                      <a16:colId xmlns:a16="http://schemas.microsoft.com/office/drawing/2014/main" val="20000"/>
                    </a:ext>
                  </a:extLst>
                </a:gridCol>
                <a:gridCol w="3749708">
                  <a:extLst>
                    <a:ext uri="{9D8B030D-6E8A-4147-A177-3AD203B41FA5}">
                      <a16:colId xmlns:a16="http://schemas.microsoft.com/office/drawing/2014/main" val="20001"/>
                    </a:ext>
                  </a:extLst>
                </a:gridCol>
                <a:gridCol w="2252911">
                  <a:extLst>
                    <a:ext uri="{9D8B030D-6E8A-4147-A177-3AD203B41FA5}">
                      <a16:colId xmlns:a16="http://schemas.microsoft.com/office/drawing/2014/main" val="20002"/>
                    </a:ext>
                  </a:extLst>
                </a:gridCol>
              </a:tblGrid>
              <a:tr h="314696">
                <a:tc>
                  <a:txBody>
                    <a:bodyPr/>
                    <a:lstStyle/>
                    <a:p>
                      <a:pPr algn="l" fontAlgn="ctr"/>
                      <a:r>
                        <a:rPr lang="en-US" sz="800" b="1" i="0" u="none" strike="noStrike">
                          <a:solidFill>
                            <a:srgbClr val="000000"/>
                          </a:solidFill>
                          <a:effectLst/>
                          <a:latin typeface="Arial" panose="020B0604020202020204" pitchFamily="34" charset="0"/>
                        </a:rPr>
                        <a:t>Field Name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l" fontAlgn="ctr"/>
                      <a:r>
                        <a:rPr lang="en-US" sz="800" b="1" i="0" u="none" strike="noStrike">
                          <a:solidFill>
                            <a:srgbClr val="000000"/>
                          </a:solidFill>
                          <a:effectLst/>
                          <a:latin typeface="Arial" panose="020B0604020202020204" pitchFamily="34" charset="0"/>
                        </a:rPr>
                        <a:t>Description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l" fontAlgn="ctr"/>
                      <a:r>
                        <a:rPr lang="en-US" sz="800" b="1" i="0" u="none" strike="noStrike">
                          <a:solidFill>
                            <a:srgbClr val="000000"/>
                          </a:solidFill>
                          <a:effectLst/>
                          <a:latin typeface="Arial" panose="020B0604020202020204" pitchFamily="34" charset="0"/>
                        </a:rPr>
                        <a:t>Response Examples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extLst>
                  <a:ext uri="{0D108BD9-81ED-4DB2-BD59-A6C34878D82A}">
                    <a16:rowId xmlns:a16="http://schemas.microsoft.com/office/drawing/2014/main" val="10000"/>
                  </a:ext>
                </a:extLst>
              </a:tr>
              <a:tr h="314696">
                <a:tc>
                  <a:txBody>
                    <a:bodyPr/>
                    <a:lstStyle/>
                    <a:p>
                      <a:pPr algn="l" fontAlgn="t"/>
                      <a:r>
                        <a:rPr lang="en-US" sz="800" b="0" i="0" u="none" strike="noStrike">
                          <a:solidFill>
                            <a:srgbClr val="333333"/>
                          </a:solidFill>
                          <a:effectLst/>
                          <a:latin typeface="Arial" panose="020B0604020202020204" pitchFamily="34" charset="0"/>
                        </a:rPr>
                        <a:t>Carrier Domain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333333"/>
                          </a:solidFill>
                          <a:effectLst/>
                          <a:latin typeface="Arial" panose="020B0604020202020204" pitchFamily="34" charset="0"/>
                        </a:rPr>
                        <a:t>The carrier’s Internet domain address or URL.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800" b="0" i="0" u="none" strike="noStrike">
                          <a:solidFill>
                            <a:srgbClr val="333333"/>
                          </a:solidFill>
                          <a:effectLst/>
                          <a:latin typeface="Arial" panose="020B0604020202020204" pitchFamily="34" charset="0"/>
                        </a:rPr>
                        <a:t>google.com, attwireless.com</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14696">
                <a:tc>
                  <a:txBody>
                    <a:bodyPr/>
                    <a:lstStyle/>
                    <a:p>
                      <a:pPr algn="l" fontAlgn="t"/>
                      <a:r>
                        <a:rPr lang="en-US" sz="800" b="0" i="0" u="none" strike="noStrike">
                          <a:solidFill>
                            <a:srgbClr val="333333"/>
                          </a:solidFill>
                          <a:effectLst/>
                          <a:latin typeface="Arial" panose="020B0604020202020204" pitchFamily="34" charset="0"/>
                        </a:rPr>
                        <a:t>Carrier Category</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800" b="0" i="0" u="none" strike="noStrike">
                          <a:solidFill>
                            <a:srgbClr val="333333"/>
                          </a:solidFill>
                          <a:effectLst/>
                          <a:latin typeface="Arial" panose="020B0604020202020204" pitchFamily="34" charset="0"/>
                        </a:rPr>
                        <a:t>The carrier's category type.</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pt-BR" sz="800" b="0" i="0" u="none" strike="noStrike">
                          <a:solidFill>
                            <a:srgbClr val="333333"/>
                          </a:solidFill>
                          <a:effectLst/>
                          <a:latin typeface="Arial" panose="020B0604020202020204" pitchFamily="34" charset="0"/>
                        </a:rPr>
                        <a:t>MNO, MVNO, NUVO, MSO, other.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14696">
                <a:tc>
                  <a:txBody>
                    <a:bodyPr/>
                    <a:lstStyle/>
                    <a:p>
                      <a:pPr algn="l" fontAlgn="t"/>
                      <a:r>
                        <a:rPr lang="en-US" sz="800" b="0" i="0" u="none" strike="noStrike">
                          <a:solidFill>
                            <a:srgbClr val="333333"/>
                          </a:solidFill>
                          <a:effectLst/>
                          <a:latin typeface="Arial" panose="020B0604020202020204" pitchFamily="34" charset="0"/>
                        </a:rPr>
                        <a:t>SPID OCN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800" b="0" i="0" u="none" strike="noStrike">
                          <a:solidFill>
                            <a:srgbClr val="333333"/>
                          </a:solidFill>
                          <a:effectLst/>
                          <a:latin typeface="Arial" panose="020B0604020202020204" pitchFamily="34" charset="0"/>
                        </a:rPr>
                        <a:t>Service Provider Identifier for the carrier.</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800" b="0" i="0" u="none" strike="noStrike">
                          <a:solidFill>
                            <a:srgbClr val="333333"/>
                          </a:solidFill>
                          <a:effectLst/>
                          <a:latin typeface="Arial" panose="020B0604020202020204" pitchFamily="34" charset="0"/>
                        </a:rPr>
                        <a:t>ZA81, 7380, 6529</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14696">
                <a:tc>
                  <a:txBody>
                    <a:bodyPr/>
                    <a:lstStyle/>
                    <a:p>
                      <a:pPr algn="l" fontAlgn="t"/>
                      <a:r>
                        <a:rPr lang="en-US" sz="800" b="0" i="0" u="none" strike="noStrike">
                          <a:solidFill>
                            <a:srgbClr val="333333"/>
                          </a:solidFill>
                          <a:effectLst/>
                          <a:latin typeface="Arial" panose="020B0604020202020204" pitchFamily="34" charset="0"/>
                        </a:rPr>
                        <a:t>Service Status</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800" b="0" i="0" u="none" strike="noStrike">
                          <a:solidFill>
                            <a:srgbClr val="333333"/>
                          </a:solidFill>
                          <a:effectLst/>
                          <a:latin typeface="Arial" panose="020B0604020202020204" pitchFamily="34" charset="0"/>
                        </a:rPr>
                        <a:t>Information about the telephone subscriber’s status.</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800" b="0" i="0" u="none" strike="noStrike">
                          <a:solidFill>
                            <a:srgbClr val="333333"/>
                          </a:solidFill>
                          <a:effectLst/>
                          <a:latin typeface="Arial" panose="020B0604020202020204" pitchFamily="34" charset="0"/>
                        </a:rPr>
                        <a:t>unknown, active.</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45820">
                <a:tc>
                  <a:txBody>
                    <a:bodyPr/>
                    <a:lstStyle/>
                    <a:p>
                      <a:pPr algn="l" fontAlgn="t"/>
                      <a:r>
                        <a:rPr lang="en-US" sz="800" b="0" i="0" u="none" strike="noStrike">
                          <a:solidFill>
                            <a:srgbClr val="333333"/>
                          </a:solidFill>
                          <a:effectLst/>
                          <a:latin typeface="Arial" panose="020B0604020202020204" pitchFamily="34" charset="0"/>
                        </a:rPr>
                        <a:t>Service Duration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800" b="0" i="0" u="none" strike="noStrike">
                          <a:solidFill>
                            <a:srgbClr val="333333"/>
                          </a:solidFill>
                          <a:effectLst/>
                          <a:latin typeface="Arial" panose="020B0604020202020204" pitchFamily="34" charset="0"/>
                        </a:rPr>
                        <a:t>Information regarding the length of time a telephone subscriber’s account has been open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800" b="0" i="0" u="none" strike="noStrike">
                          <a:solidFill>
                            <a:srgbClr val="333333"/>
                          </a:solidFill>
                          <a:effectLst/>
                          <a:latin typeface="Arial" panose="020B0604020202020204" pitchFamily="34" charset="0"/>
                        </a:rPr>
                        <a:t>sixMonthsOrMore, lessThanSixMonths, unknown.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14696">
                <a:tc>
                  <a:txBody>
                    <a:bodyPr/>
                    <a:lstStyle/>
                    <a:p>
                      <a:pPr algn="l" fontAlgn="t"/>
                      <a:r>
                        <a:rPr lang="en-US" sz="800" b="0" i="0" u="none" strike="noStrike">
                          <a:solidFill>
                            <a:srgbClr val="333333"/>
                          </a:solidFill>
                          <a:effectLst/>
                          <a:latin typeface="Arial" panose="020B0604020202020204" pitchFamily="34" charset="0"/>
                        </a:rPr>
                        <a:t>Line Type</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800" b="0" i="0" u="none" strike="noStrike">
                          <a:solidFill>
                            <a:srgbClr val="333333"/>
                          </a:solidFill>
                          <a:effectLst/>
                          <a:latin typeface="Arial" panose="020B0604020202020204" pitchFamily="34" charset="0"/>
                        </a:rPr>
                        <a:t>Subscriber’s type of service</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800" b="0" i="0" u="none" strike="noStrike">
                          <a:solidFill>
                            <a:srgbClr val="333333"/>
                          </a:solidFill>
                          <a:effectLst/>
                          <a:latin typeface="Arial" panose="020B0604020202020204" pitchFamily="34" charset="0"/>
                        </a:rPr>
                        <a:t>wireless, voip, wireline.</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14696">
                <a:tc>
                  <a:txBody>
                    <a:bodyPr/>
                    <a:lstStyle/>
                    <a:p>
                      <a:pPr algn="l" fontAlgn="t"/>
                      <a:r>
                        <a:rPr lang="en-US" sz="800" b="0" i="0" u="none" strike="noStrike">
                          <a:solidFill>
                            <a:srgbClr val="333333"/>
                          </a:solidFill>
                          <a:effectLst/>
                          <a:latin typeface="Arial" panose="020B0604020202020204" pitchFamily="34" charset="0"/>
                        </a:rPr>
                        <a:t>Subscription Type</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800" b="0" i="0" u="none" strike="noStrike">
                          <a:solidFill>
                            <a:srgbClr val="333333"/>
                          </a:solidFill>
                          <a:effectLst/>
                          <a:latin typeface="Arial" panose="020B0604020202020204" pitchFamily="34" charset="0"/>
                        </a:rPr>
                        <a:t>Information about the subscriber’s subscription type.</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800" b="0" i="0" u="none" strike="noStrike">
                          <a:solidFill>
                            <a:srgbClr val="333333"/>
                          </a:solidFill>
                          <a:effectLst/>
                          <a:latin typeface="Arial" panose="020B0604020202020204" pitchFamily="34" charset="0"/>
                        </a:rPr>
                        <a:t>noContract, unknown.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14696">
                <a:tc>
                  <a:txBody>
                    <a:bodyPr/>
                    <a:lstStyle/>
                    <a:p>
                      <a:pPr algn="l" fontAlgn="t"/>
                      <a:r>
                        <a:rPr lang="en-US" sz="800" b="0" i="0" u="none" strike="noStrike">
                          <a:solidFill>
                            <a:srgbClr val="333333"/>
                          </a:solidFill>
                          <a:effectLst/>
                          <a:latin typeface="Arial" panose="020B0604020202020204" pitchFamily="34" charset="0"/>
                        </a:rPr>
                        <a:t>Txt Msg Capable</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800" b="0" i="0" u="none" strike="noStrike">
                          <a:solidFill>
                            <a:srgbClr val="333333"/>
                          </a:solidFill>
                          <a:effectLst/>
                          <a:latin typeface="Arial" panose="020B0604020202020204" pitchFamily="34" charset="0"/>
                        </a:rPr>
                        <a:t>Whether the telephone number can receive text messages or not.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800" b="0" i="0" u="none" strike="noStrike">
                          <a:solidFill>
                            <a:srgbClr val="333333"/>
                          </a:solidFill>
                          <a:effectLst/>
                          <a:latin typeface="Arial" panose="020B0604020202020204" pitchFamily="34" charset="0"/>
                        </a:rPr>
                        <a:t>yes, no.</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445820">
                <a:tc>
                  <a:txBody>
                    <a:bodyPr/>
                    <a:lstStyle/>
                    <a:p>
                      <a:pPr algn="l" fontAlgn="t"/>
                      <a:r>
                        <a:rPr lang="en-US" sz="800" b="0" i="0" u="none" strike="noStrike">
                          <a:solidFill>
                            <a:srgbClr val="333333"/>
                          </a:solidFill>
                          <a:effectLst/>
                          <a:latin typeface="Arial" panose="020B0604020202020204" pitchFamily="34" charset="0"/>
                        </a:rPr>
                        <a:t>Ported Duration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800" b="0" i="0" u="none" strike="noStrike">
                          <a:solidFill>
                            <a:srgbClr val="333333"/>
                          </a:solidFill>
                          <a:effectLst/>
                          <a:latin typeface="Arial" panose="020B0604020202020204" pitchFamily="34" charset="0"/>
                        </a:rPr>
                        <a:t>Length of time since the telephone number was last ported (transferred service from one carrier to another)</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800" b="0" i="0" u="none" strike="noStrike">
                          <a:solidFill>
                            <a:srgbClr val="333333"/>
                          </a:solidFill>
                          <a:effectLst/>
                          <a:latin typeface="Arial" panose="020B0604020202020204" pitchFamily="34" charset="0"/>
                        </a:rPr>
                        <a:t>90To120Days, 3To6Years, 1To3Years. moreThan9Years</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14696">
                <a:tc>
                  <a:txBody>
                    <a:bodyPr/>
                    <a:lstStyle/>
                    <a:p>
                      <a:pPr algn="l" fontAlgn="t"/>
                      <a:r>
                        <a:rPr lang="en-US" sz="800" b="0" i="0" u="none" strike="noStrike">
                          <a:solidFill>
                            <a:srgbClr val="333333"/>
                          </a:solidFill>
                          <a:effectLst/>
                          <a:latin typeface="Arial" panose="020B0604020202020204" pitchFamily="34" charset="0"/>
                        </a:rPr>
                        <a:t>Calling Plan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800" b="0" i="0" u="none" strike="noStrike">
                          <a:solidFill>
                            <a:srgbClr val="333333"/>
                          </a:solidFill>
                          <a:effectLst/>
                          <a:latin typeface="Arial" panose="020B0604020202020204" pitchFamily="34" charset="0"/>
                        </a:rPr>
                        <a:t>Type of plan the network is associated with.</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800" b="0" i="0" u="none" strike="noStrike">
                          <a:solidFill>
                            <a:srgbClr val="333333"/>
                          </a:solidFill>
                          <a:effectLst/>
                          <a:latin typeface="Arial" panose="020B0604020202020204" pitchFamily="34" charset="0"/>
                        </a:rPr>
                        <a:t>business, familyOther, unknown.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314696">
                <a:tc>
                  <a:txBody>
                    <a:bodyPr/>
                    <a:lstStyle/>
                    <a:p>
                      <a:pPr algn="l" fontAlgn="t"/>
                      <a:r>
                        <a:rPr lang="en-US" sz="800" b="0" i="0" u="none" strike="noStrike">
                          <a:solidFill>
                            <a:srgbClr val="333333"/>
                          </a:solidFill>
                          <a:effectLst/>
                          <a:latin typeface="Arial" panose="020B0604020202020204" pitchFamily="34" charset="0"/>
                        </a:rPr>
                        <a:t>Country</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800" b="0" i="0" u="none" strike="noStrike">
                          <a:solidFill>
                            <a:srgbClr val="333333"/>
                          </a:solidFill>
                          <a:effectLst/>
                          <a:latin typeface="Arial" panose="020B0604020202020204" pitchFamily="34" charset="0"/>
                        </a:rPr>
                        <a:t>Country of the phone number.</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800" b="0" i="0" u="none" strike="noStrike" dirty="0">
                          <a:solidFill>
                            <a:srgbClr val="333333"/>
                          </a:solidFill>
                          <a:effectLst/>
                          <a:latin typeface="Arial" panose="020B0604020202020204" pitchFamily="34" charset="0"/>
                        </a:rPr>
                        <a:t>2 digit country code</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bl>
          </a:graphicData>
        </a:graphic>
      </p:graphicFrame>
      <p:sp>
        <p:nvSpPr>
          <p:cNvPr id="4" name="TextBox 3">
            <a:extLst>
              <a:ext uri="{FF2B5EF4-FFF2-40B4-BE49-F238E27FC236}">
                <a16:creationId xmlns:a16="http://schemas.microsoft.com/office/drawing/2014/main" id="{AFD12075-4F29-4B70-8234-1E29B5FAE691}"/>
              </a:ext>
            </a:extLst>
          </p:cNvPr>
          <p:cNvSpPr txBox="1"/>
          <p:nvPr/>
        </p:nvSpPr>
        <p:spPr>
          <a:xfrm>
            <a:off x="45352" y="152400"/>
            <a:ext cx="2018501" cy="800219"/>
          </a:xfrm>
          <a:prstGeom prst="rect">
            <a:avLst/>
          </a:prstGeom>
          <a:noFill/>
        </p:spPr>
        <p:txBody>
          <a:bodyPr wrap="none" rtlCol="0">
            <a:spAutoFit/>
          </a:bodyPr>
          <a:lstStyle/>
          <a:p>
            <a:r>
              <a:rPr lang="en-US" sz="2800" b="1" dirty="0">
                <a:ln w="1905"/>
                <a:solidFill>
                  <a:srgbClr val="000000"/>
                </a:solidFill>
                <a:effectLst>
                  <a:innerShdw blurRad="69850" dist="43180" dir="5400000">
                    <a:srgbClr val="000000">
                      <a:alpha val="65000"/>
                    </a:srgbClr>
                  </a:innerShdw>
                </a:effectLst>
              </a:rPr>
              <a:t>TNS </a:t>
            </a:r>
          </a:p>
          <a:p>
            <a:r>
              <a:rPr lang="en-US" b="1" dirty="0">
                <a:ln w="1905"/>
                <a:solidFill>
                  <a:srgbClr val="000000"/>
                </a:solidFill>
                <a:effectLst>
                  <a:innerShdw blurRad="69850" dist="43180" dir="5400000">
                    <a:srgbClr val="000000">
                      <a:alpha val="65000"/>
                    </a:srgbClr>
                  </a:innerShdw>
                </a:effectLst>
              </a:rPr>
              <a:t>Response Fields</a:t>
            </a:r>
            <a:endParaRPr lang="en-US" sz="1400" b="1" dirty="0">
              <a:ln w="1905"/>
              <a:solidFill>
                <a:srgbClr val="000000"/>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782591343"/>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265722" y="1295400"/>
          <a:ext cx="8655525" cy="1822939"/>
        </p:xfrm>
        <a:graphic>
          <a:graphicData uri="http://schemas.openxmlformats.org/drawingml/2006/table">
            <a:tbl>
              <a:tblPr firstRow="1" bandRow="1">
                <a:tableStyleId>{073A0DAA-6AF3-43AB-8588-CEC1D06C72B9}</a:tableStyleId>
              </a:tblPr>
              <a:tblGrid>
                <a:gridCol w="2426783">
                  <a:extLst>
                    <a:ext uri="{9D8B030D-6E8A-4147-A177-3AD203B41FA5}">
                      <a16:colId xmlns:a16="http://schemas.microsoft.com/office/drawing/2014/main" val="20000"/>
                    </a:ext>
                  </a:extLst>
                </a:gridCol>
                <a:gridCol w="6228742">
                  <a:extLst>
                    <a:ext uri="{9D8B030D-6E8A-4147-A177-3AD203B41FA5}">
                      <a16:colId xmlns:a16="http://schemas.microsoft.com/office/drawing/2014/main" val="20001"/>
                    </a:ext>
                  </a:extLst>
                </a:gridCol>
              </a:tblGrid>
              <a:tr h="373805">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000"/>
                  </a:ext>
                </a:extLst>
              </a:tr>
              <a:tr h="373805">
                <a:tc>
                  <a:txBody>
                    <a:bodyPr/>
                    <a:lstStyle/>
                    <a:p>
                      <a:r>
                        <a:rPr lang="en-US" sz="1400" i="1" kern="1200" dirty="0">
                          <a:solidFill>
                            <a:schemeClr val="dk1"/>
                          </a:solidFill>
                          <a:effectLst/>
                          <a:latin typeface="+mn-lt"/>
                          <a:ea typeface="+mn-ea"/>
                          <a:cs typeface="+mn-cs"/>
                        </a:rPr>
                        <a:t>Vendor</a:t>
                      </a:r>
                      <a:r>
                        <a:rPr lang="en-US" sz="1400" i="1" kern="1200" baseline="0" dirty="0">
                          <a:solidFill>
                            <a:schemeClr val="dk1"/>
                          </a:solidFill>
                          <a:effectLst/>
                          <a:latin typeface="+mn-lt"/>
                          <a:ea typeface="+mn-ea"/>
                          <a:cs typeface="+mn-cs"/>
                        </a:rPr>
                        <a:t> Description</a:t>
                      </a:r>
                      <a:endParaRPr lang="en-US" sz="1200" b="1" i="1" dirty="0"/>
                    </a:p>
                  </a:txBody>
                  <a:tcPr/>
                </a:tc>
                <a:tc>
                  <a:txBody>
                    <a:bodyPr/>
                    <a:lstStyle/>
                    <a:p>
                      <a:pPr lvl="0"/>
                      <a:r>
                        <a:rPr lang="en-US" sz="1100" kern="1200" dirty="0">
                          <a:solidFill>
                            <a:schemeClr val="dk1"/>
                          </a:solidFill>
                          <a:latin typeface="+mn-lt"/>
                          <a:ea typeface="+mn-ea"/>
                          <a:cs typeface="+mn-cs"/>
                        </a:rPr>
                        <a:t>Provides </a:t>
                      </a:r>
                      <a:r>
                        <a:rPr lang="en-US" sz="1100" kern="1200" baseline="0" dirty="0">
                          <a:solidFill>
                            <a:schemeClr val="dk1"/>
                          </a:solidFill>
                          <a:latin typeface="+mn-lt"/>
                          <a:ea typeface="+mn-ea"/>
                          <a:cs typeface="+mn-cs"/>
                        </a:rPr>
                        <a:t>identity checks through APIs and Web checks, amongst other services.</a:t>
                      </a:r>
                    </a:p>
                  </a:txBody>
                  <a:tcPr/>
                </a:tc>
                <a:extLst>
                  <a:ext uri="{0D108BD9-81ED-4DB2-BD59-A6C34878D82A}">
                    <a16:rowId xmlns:a16="http://schemas.microsoft.com/office/drawing/2014/main" val="10001"/>
                  </a:ext>
                </a:extLst>
              </a:tr>
              <a:tr h="768092">
                <a:tc>
                  <a:txBody>
                    <a:bodyPr/>
                    <a:lstStyle/>
                    <a:p>
                      <a:pPr marL="0" lvl="1" algn="l" defTabSz="914400" rtl="0" eaLnBrk="1" latinLnBrk="0" hangingPunct="1"/>
                      <a:r>
                        <a:rPr lang="en-US" sz="1400" i="1" kern="1200" dirty="0">
                          <a:solidFill>
                            <a:schemeClr val="dk1"/>
                          </a:solidFill>
                          <a:effectLst/>
                          <a:latin typeface="+mn-lt"/>
                          <a:ea typeface="+mn-ea"/>
                          <a:cs typeface="+mn-cs"/>
                        </a:rPr>
                        <a:t>Services we use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baseline="0" dirty="0">
                          <a:solidFill>
                            <a:schemeClr val="dk1"/>
                          </a:solidFill>
                          <a:latin typeface="+mn-lt"/>
                          <a:ea typeface="+mn-ea"/>
                          <a:cs typeface="+mn-cs"/>
                        </a:rPr>
                        <a:t>Provides a KBA solution that enables users with questionnaires to interview customers, these questions can be potentially answered by the true owners of the information.</a:t>
                      </a: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10002"/>
                  </a:ext>
                </a:extLst>
              </a:tr>
              <a:tr h="307237">
                <a:tc>
                  <a:txBody>
                    <a:bodyPr/>
                    <a:lstStyle/>
                    <a:p>
                      <a:pPr marL="0" lvl="1" algn="l" defTabSz="914400" rtl="0" eaLnBrk="1" latinLnBrk="0" hangingPunct="1"/>
                      <a:endParaRPr lang="en-US" sz="1400" i="1" kern="1200" dirty="0">
                        <a:solidFill>
                          <a:schemeClr val="dk1"/>
                        </a:solidFill>
                        <a:effectLst/>
                        <a:latin typeface="+mn-lt"/>
                        <a:ea typeface="+mn-ea"/>
                        <a:cs typeface="+mn-cs"/>
                      </a:endParaRPr>
                    </a:p>
                  </a:txBody>
                  <a:tcPr>
                    <a:lnL w="12700" cmpd="sng">
                      <a:noFill/>
                    </a:lnL>
                  </a:tcPr>
                </a:tc>
                <a:tc>
                  <a:txBody>
                    <a:bodyPr/>
                    <a:lstStyle/>
                    <a:p>
                      <a:pPr marL="0" lvl="0" indent="0">
                        <a:buFont typeface="Arial" panose="020B0604020202020204" pitchFamily="34" charset="0"/>
                        <a:buNone/>
                      </a:pPr>
                      <a:endParaRPr lang="en-US" sz="1100" baseline="0" dirty="0"/>
                    </a:p>
                  </a:txBody>
                  <a:tcPr/>
                </a:tc>
                <a:extLst>
                  <a:ext uri="{0D108BD9-81ED-4DB2-BD59-A6C34878D82A}">
                    <a16:rowId xmlns:a16="http://schemas.microsoft.com/office/drawing/2014/main" val="10003"/>
                  </a:ext>
                </a:extLst>
              </a:tr>
            </a:tbl>
          </a:graphicData>
        </a:graphic>
      </p:graphicFrame>
      <p:pic>
        <p:nvPicPr>
          <p:cNvPr id="3" name="Picture 2"/>
          <p:cNvPicPr>
            <a:picLocks noChangeAspect="1"/>
          </p:cNvPicPr>
          <p:nvPr/>
        </p:nvPicPr>
        <p:blipFill>
          <a:blip r:embed="rId2"/>
          <a:stretch>
            <a:fillRect/>
          </a:stretch>
        </p:blipFill>
        <p:spPr>
          <a:xfrm>
            <a:off x="265176" y="2971800"/>
            <a:ext cx="2562225" cy="3412570"/>
          </a:xfrm>
          <a:prstGeom prst="rect">
            <a:avLst/>
          </a:prstGeom>
        </p:spPr>
      </p:pic>
      <p:pic>
        <p:nvPicPr>
          <p:cNvPr id="4" name="Picture 3"/>
          <p:cNvPicPr>
            <a:picLocks noChangeAspect="1"/>
          </p:cNvPicPr>
          <p:nvPr/>
        </p:nvPicPr>
        <p:blipFill>
          <a:blip r:embed="rId3"/>
          <a:stretch>
            <a:fillRect/>
          </a:stretch>
        </p:blipFill>
        <p:spPr>
          <a:xfrm>
            <a:off x="3810000" y="2971800"/>
            <a:ext cx="5130239" cy="3276600"/>
          </a:xfrm>
          <a:prstGeom prst="rect">
            <a:avLst/>
          </a:prstGeom>
        </p:spPr>
      </p:pic>
      <p:sp>
        <p:nvSpPr>
          <p:cNvPr id="6" name="Right Arrow 5"/>
          <p:cNvSpPr/>
          <p:nvPr/>
        </p:nvSpPr>
        <p:spPr bwMode="auto">
          <a:xfrm>
            <a:off x="2514600" y="4261339"/>
            <a:ext cx="1295400" cy="46306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Arial" pitchFamily="34" charset="0"/>
            </a:endParaRPr>
          </a:p>
        </p:txBody>
      </p:sp>
      <p:sp>
        <p:nvSpPr>
          <p:cNvPr id="7" name="TextBox 6">
            <a:extLst>
              <a:ext uri="{FF2B5EF4-FFF2-40B4-BE49-F238E27FC236}">
                <a16:creationId xmlns:a16="http://schemas.microsoft.com/office/drawing/2014/main" id="{1AEFC37C-6C67-47F1-8B1A-CA2711B50C43}"/>
              </a:ext>
            </a:extLst>
          </p:cNvPr>
          <p:cNvSpPr txBox="1"/>
          <p:nvPr/>
        </p:nvSpPr>
        <p:spPr>
          <a:xfrm>
            <a:off x="45352" y="152400"/>
            <a:ext cx="4797532" cy="523220"/>
          </a:xfrm>
          <a:prstGeom prst="rect">
            <a:avLst/>
          </a:prstGeom>
          <a:noFill/>
        </p:spPr>
        <p:txBody>
          <a:bodyPr wrap="none" rtlCol="0">
            <a:spAutoFit/>
          </a:bodyPr>
          <a:lstStyle/>
          <a:p>
            <a:r>
              <a:rPr lang="en-US" sz="2800" b="1" dirty="0">
                <a:ln w="1905"/>
                <a:solidFill>
                  <a:srgbClr val="000000"/>
                </a:solidFill>
                <a:effectLst>
                  <a:innerShdw blurRad="69850" dist="43180" dir="5400000">
                    <a:srgbClr val="000000">
                      <a:alpha val="65000"/>
                    </a:srgbClr>
                  </a:innerShdw>
                </a:effectLst>
              </a:rPr>
              <a:t>TransUnion OOW (Canada)</a:t>
            </a:r>
            <a:endParaRPr lang="en-US" sz="2000" b="1" dirty="0">
              <a:ln w="1905"/>
              <a:solidFill>
                <a:srgbClr val="000000"/>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353968916"/>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8686800" cy="990600"/>
          </a:xfrm>
        </p:spPr>
        <p:txBody>
          <a:bodyPr anchor="ctr">
            <a:normAutofit/>
          </a:bodyPr>
          <a:lstStyle/>
          <a:p>
            <a:r>
              <a:rPr lang="en-US" sz="2800" dirty="0" err="1"/>
              <a:t>VixVerify</a:t>
            </a:r>
            <a:endParaRPr lang="en-US" sz="2800" dirty="0"/>
          </a:p>
        </p:txBody>
      </p:sp>
      <p:graphicFrame>
        <p:nvGraphicFramePr>
          <p:cNvPr id="4" name="Table 3">
            <a:extLst>
              <a:ext uri="{FF2B5EF4-FFF2-40B4-BE49-F238E27FC236}">
                <a16:creationId xmlns:a16="http://schemas.microsoft.com/office/drawing/2014/main" id="{A5D03CC6-2A3E-4BD4-A8FC-0AB267CCDE30}"/>
              </a:ext>
            </a:extLst>
          </p:cNvPr>
          <p:cNvGraphicFramePr>
            <a:graphicFrameLocks noGrp="1"/>
          </p:cNvGraphicFramePr>
          <p:nvPr>
            <p:extLst>
              <p:ext uri="{D42A27DB-BD31-4B8C-83A1-F6EECF244321}">
                <p14:modId xmlns:p14="http://schemas.microsoft.com/office/powerpoint/2010/main" val="2131353984"/>
              </p:ext>
            </p:extLst>
          </p:nvPr>
        </p:nvGraphicFramePr>
        <p:xfrm>
          <a:off x="333305" y="1447801"/>
          <a:ext cx="8477390" cy="4648200"/>
        </p:xfrm>
        <a:graphic>
          <a:graphicData uri="http://schemas.openxmlformats.org/drawingml/2006/table">
            <a:tbl>
              <a:tblPr firstRow="1" bandRow="1">
                <a:tableStyleId>{0505E3EF-67EA-436B-97B2-0124C06EBD24}</a:tableStyleId>
              </a:tblPr>
              <a:tblGrid>
                <a:gridCol w="2376838">
                  <a:extLst>
                    <a:ext uri="{9D8B030D-6E8A-4147-A177-3AD203B41FA5}">
                      <a16:colId xmlns:a16="http://schemas.microsoft.com/office/drawing/2014/main" val="20000"/>
                    </a:ext>
                  </a:extLst>
                </a:gridCol>
                <a:gridCol w="6100552">
                  <a:extLst>
                    <a:ext uri="{9D8B030D-6E8A-4147-A177-3AD203B41FA5}">
                      <a16:colId xmlns:a16="http://schemas.microsoft.com/office/drawing/2014/main" val="20001"/>
                    </a:ext>
                  </a:extLst>
                </a:gridCol>
              </a:tblGrid>
              <a:tr h="1778443">
                <a:tc>
                  <a:txBody>
                    <a:bodyPr/>
                    <a:lstStyle/>
                    <a:p>
                      <a:r>
                        <a:rPr lang="en-US" sz="1600" b="1" i="1" kern="1200" dirty="0">
                          <a:effectLst/>
                        </a:rPr>
                        <a:t>Vendor</a:t>
                      </a:r>
                      <a:r>
                        <a:rPr lang="en-US" sz="1600" b="1" i="1" kern="1200" baseline="0" dirty="0">
                          <a:effectLst/>
                        </a:rPr>
                        <a:t> Description</a:t>
                      </a:r>
                      <a:endParaRPr lang="en-US" sz="1400" b="1" i="1" dirty="0"/>
                    </a:p>
                  </a:txBody>
                  <a:tcPr/>
                </a:tc>
                <a:tc>
                  <a:txBody>
                    <a:bodyPr/>
                    <a:lstStyle/>
                    <a:p>
                      <a:pPr lvl="0"/>
                      <a:r>
                        <a:rPr lang="en-US" sz="1400" b="0" dirty="0"/>
                        <a:t>Australia (AU) electronic identity verification services. Comparing identifying information with a AU government issued record by having access to the Australian Federal Government Document Verification Service (DVS)</a:t>
                      </a:r>
                    </a:p>
                  </a:txBody>
                  <a:tcPr/>
                </a:tc>
                <a:extLst>
                  <a:ext uri="{0D108BD9-81ED-4DB2-BD59-A6C34878D82A}">
                    <a16:rowId xmlns:a16="http://schemas.microsoft.com/office/drawing/2014/main" val="10001"/>
                  </a:ext>
                </a:extLst>
              </a:tr>
              <a:tr h="1129389">
                <a:tc>
                  <a:txBody>
                    <a:bodyPr/>
                    <a:lstStyle/>
                    <a:p>
                      <a:pPr marL="0" lvl="1" algn="l" defTabSz="914400" rtl="0" eaLnBrk="1" latinLnBrk="0" hangingPunct="1"/>
                      <a:r>
                        <a:rPr lang="en-US" sz="1600" b="1" i="1" kern="1200" dirty="0">
                          <a:effectLst/>
                        </a:rPr>
                        <a:t>Services we use</a:t>
                      </a:r>
                      <a:endParaRPr lang="en-US" sz="1600" b="1" i="1" kern="1200" dirty="0">
                        <a:solidFill>
                          <a:schemeClr val="dk1"/>
                        </a:solidFill>
                        <a:effectLst/>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err="1"/>
                        <a:t>greenID</a:t>
                      </a:r>
                      <a:r>
                        <a:rPr lang="en-US" sz="1400" dirty="0"/>
                        <a:t>, Retail &amp; Digital, Compliance</a:t>
                      </a:r>
                    </a:p>
                  </a:txBody>
                  <a:tcPr/>
                </a:tc>
                <a:extLst>
                  <a:ext uri="{0D108BD9-81ED-4DB2-BD59-A6C34878D82A}">
                    <a16:rowId xmlns:a16="http://schemas.microsoft.com/office/drawing/2014/main" val="10002"/>
                  </a:ext>
                </a:extLst>
              </a:tr>
              <a:tr h="1740368">
                <a:tc>
                  <a:txBody>
                    <a:bodyPr/>
                    <a:lstStyle/>
                    <a:p>
                      <a:pPr marL="0" lvl="1" algn="l" defTabSz="914400" rtl="0" eaLnBrk="1" latinLnBrk="0" hangingPunct="1"/>
                      <a:r>
                        <a:rPr lang="en-US" sz="1600" b="1" i="1" kern="1200" dirty="0">
                          <a:effectLst/>
                        </a:rPr>
                        <a:t>How those services are used (in rules or models / etc.)</a:t>
                      </a:r>
                      <a:endParaRPr lang="en-US" sz="1600" b="1" i="1" kern="1200" dirty="0">
                        <a:solidFill>
                          <a:schemeClr val="dk1"/>
                        </a:solidFill>
                        <a:effectLst/>
                        <a:latin typeface="+mn-lt"/>
                        <a:ea typeface="+mn-ea"/>
                        <a:cs typeface="+mn-cs"/>
                      </a:endParaRPr>
                    </a:p>
                  </a:txBody>
                  <a:tcPr/>
                </a:tc>
                <a:tc>
                  <a:txBody>
                    <a:bodyPr/>
                    <a:lstStyle/>
                    <a:p>
                      <a:pPr marL="0" lvl="0" indent="0">
                        <a:buFont typeface="Arial" panose="020B0604020202020204" pitchFamily="34" charset="0"/>
                        <a:buNone/>
                      </a:pPr>
                      <a:endParaRPr lang="en-US" sz="1400" baseline="0" dirty="0"/>
                    </a:p>
                  </a:txBody>
                  <a:tcPr/>
                </a:tc>
                <a:extLst>
                  <a:ext uri="{0D108BD9-81ED-4DB2-BD59-A6C34878D82A}">
                    <a16:rowId xmlns:a16="http://schemas.microsoft.com/office/drawing/2014/main" val="10003"/>
                  </a:ext>
                </a:extLst>
              </a:tr>
            </a:tbl>
          </a:graphicData>
        </a:graphic>
      </p:graphicFrame>
      <p:pic>
        <p:nvPicPr>
          <p:cNvPr id="3" name="Picture 2">
            <a:extLst>
              <a:ext uri="{FF2B5EF4-FFF2-40B4-BE49-F238E27FC236}">
                <a16:creationId xmlns:a16="http://schemas.microsoft.com/office/drawing/2014/main" id="{AD58C35D-49EB-42B4-AACA-0C8239295703}"/>
              </a:ext>
            </a:extLst>
          </p:cNvPr>
          <p:cNvPicPr>
            <a:picLocks noChangeAspect="1"/>
          </p:cNvPicPr>
          <p:nvPr/>
        </p:nvPicPr>
        <p:blipFill>
          <a:blip r:embed="rId2"/>
          <a:stretch>
            <a:fillRect/>
          </a:stretch>
        </p:blipFill>
        <p:spPr>
          <a:xfrm>
            <a:off x="6019800" y="4648200"/>
            <a:ext cx="2581275" cy="1190625"/>
          </a:xfrm>
          <a:prstGeom prst="rect">
            <a:avLst/>
          </a:prstGeom>
        </p:spPr>
      </p:pic>
    </p:spTree>
    <p:extLst>
      <p:ext uri="{BB962C8B-B14F-4D97-AF65-F5344CB8AC3E}">
        <p14:creationId xmlns:p14="http://schemas.microsoft.com/office/powerpoint/2010/main" val="402476313"/>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265722" y="1295400"/>
          <a:ext cx="8655525" cy="1875854"/>
        </p:xfrm>
        <a:graphic>
          <a:graphicData uri="http://schemas.openxmlformats.org/drawingml/2006/table">
            <a:tbl>
              <a:tblPr firstRow="1" bandRow="1">
                <a:tableStyleId>{073A0DAA-6AF3-43AB-8588-CEC1D06C72B9}</a:tableStyleId>
              </a:tblPr>
              <a:tblGrid>
                <a:gridCol w="2426783">
                  <a:extLst>
                    <a:ext uri="{9D8B030D-6E8A-4147-A177-3AD203B41FA5}">
                      <a16:colId xmlns:a16="http://schemas.microsoft.com/office/drawing/2014/main" val="20000"/>
                    </a:ext>
                  </a:extLst>
                </a:gridCol>
                <a:gridCol w="6228742">
                  <a:extLst>
                    <a:ext uri="{9D8B030D-6E8A-4147-A177-3AD203B41FA5}">
                      <a16:colId xmlns:a16="http://schemas.microsoft.com/office/drawing/2014/main" val="20001"/>
                    </a:ext>
                  </a:extLst>
                </a:gridCol>
              </a:tblGrid>
              <a:tr h="373805">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000"/>
                  </a:ext>
                </a:extLst>
              </a:tr>
              <a:tr h="373805">
                <a:tc>
                  <a:txBody>
                    <a:bodyPr/>
                    <a:lstStyle/>
                    <a:p>
                      <a:r>
                        <a:rPr lang="en-US" sz="1400" i="1" kern="1200" dirty="0">
                          <a:solidFill>
                            <a:schemeClr val="dk1"/>
                          </a:solidFill>
                          <a:effectLst/>
                          <a:latin typeface="+mn-lt"/>
                          <a:ea typeface="+mn-ea"/>
                          <a:cs typeface="+mn-cs"/>
                        </a:rPr>
                        <a:t>Vendor</a:t>
                      </a:r>
                      <a:r>
                        <a:rPr lang="en-US" sz="1400" i="1" kern="1200" baseline="0" dirty="0">
                          <a:solidFill>
                            <a:schemeClr val="dk1"/>
                          </a:solidFill>
                          <a:effectLst/>
                          <a:latin typeface="+mn-lt"/>
                          <a:ea typeface="+mn-ea"/>
                          <a:cs typeface="+mn-cs"/>
                        </a:rPr>
                        <a:t> Description</a:t>
                      </a:r>
                      <a:endParaRPr lang="en-US" sz="1200" b="1" i="1" dirty="0"/>
                    </a:p>
                  </a:txBody>
                  <a:tcPr/>
                </a:tc>
                <a:tc>
                  <a:txBody>
                    <a:bodyPr/>
                    <a:lstStyle/>
                    <a:p>
                      <a:pPr lvl="0"/>
                      <a:r>
                        <a:rPr lang="en-US" sz="1100" kern="1200" baseline="0" dirty="0">
                          <a:solidFill>
                            <a:schemeClr val="dk1"/>
                          </a:solidFill>
                          <a:latin typeface="+mn-lt"/>
                          <a:ea typeface="+mn-ea"/>
                          <a:cs typeface="+mn-cs"/>
                        </a:rPr>
                        <a:t>Provides identity checks, such as names, address, phone, email and IP information and determines if they match real time, this is done through their website</a:t>
                      </a:r>
                    </a:p>
                  </a:txBody>
                  <a:tcPr/>
                </a:tc>
                <a:extLst>
                  <a:ext uri="{0D108BD9-81ED-4DB2-BD59-A6C34878D82A}">
                    <a16:rowId xmlns:a16="http://schemas.microsoft.com/office/drawing/2014/main" val="10001"/>
                  </a:ext>
                </a:extLst>
              </a:tr>
              <a:tr h="768092">
                <a:tc>
                  <a:txBody>
                    <a:bodyPr/>
                    <a:lstStyle/>
                    <a:p>
                      <a:pPr marL="0" lvl="1" algn="l" defTabSz="914400" rtl="0" eaLnBrk="1" latinLnBrk="0" hangingPunct="1"/>
                      <a:r>
                        <a:rPr lang="en-US" sz="1400" i="1" kern="1200" dirty="0">
                          <a:solidFill>
                            <a:schemeClr val="dk1"/>
                          </a:solidFill>
                          <a:effectLst/>
                          <a:latin typeface="+mn-lt"/>
                          <a:ea typeface="+mn-ea"/>
                          <a:cs typeface="+mn-cs"/>
                        </a:rPr>
                        <a:t>Services we use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err="1"/>
                        <a:t>Whitepages</a:t>
                      </a:r>
                      <a:r>
                        <a:rPr lang="en-US" sz="1100" dirty="0"/>
                        <a:t> Pro: Identity check,</a:t>
                      </a:r>
                      <a:r>
                        <a:rPr lang="en-US" sz="1100" baseline="0" dirty="0"/>
                        <a:t> Find by: Phone, Address, Person, Business and email.</a:t>
                      </a:r>
                      <a:endParaRPr lang="en-US" sz="1100" dirty="0"/>
                    </a:p>
                  </a:txBody>
                  <a:tcPr/>
                </a:tc>
                <a:extLst>
                  <a:ext uri="{0D108BD9-81ED-4DB2-BD59-A6C34878D82A}">
                    <a16:rowId xmlns:a16="http://schemas.microsoft.com/office/drawing/2014/main" val="10002"/>
                  </a:ext>
                </a:extLst>
              </a:tr>
              <a:tr h="307237">
                <a:tc>
                  <a:txBody>
                    <a:bodyPr/>
                    <a:lstStyle/>
                    <a:p>
                      <a:pPr marL="0" lvl="1" algn="l" defTabSz="914400" rtl="0" eaLnBrk="1" latinLnBrk="0" hangingPunct="1"/>
                      <a:endParaRPr lang="en-US" sz="1400" i="1" kern="1200" dirty="0">
                        <a:solidFill>
                          <a:schemeClr val="dk1"/>
                        </a:solidFill>
                        <a:effectLst/>
                        <a:latin typeface="+mn-lt"/>
                        <a:ea typeface="+mn-ea"/>
                        <a:cs typeface="+mn-cs"/>
                      </a:endParaRPr>
                    </a:p>
                  </a:txBody>
                  <a:tcPr>
                    <a:lnL w="12700" cmpd="sng">
                      <a:noFill/>
                    </a:lnL>
                  </a:tcPr>
                </a:tc>
                <a:tc>
                  <a:txBody>
                    <a:bodyPr/>
                    <a:lstStyle/>
                    <a:p>
                      <a:pPr marL="0" lvl="0" indent="0">
                        <a:buFont typeface="Arial" panose="020B0604020202020204" pitchFamily="34" charset="0"/>
                        <a:buNone/>
                      </a:pPr>
                      <a:endParaRPr lang="en-US" sz="1100" baseline="0" dirty="0"/>
                    </a:p>
                  </a:txBody>
                  <a:tcPr/>
                </a:tc>
                <a:extLst>
                  <a:ext uri="{0D108BD9-81ED-4DB2-BD59-A6C34878D82A}">
                    <a16:rowId xmlns:a16="http://schemas.microsoft.com/office/drawing/2014/main" val="10003"/>
                  </a:ext>
                </a:extLst>
              </a:tr>
            </a:tbl>
          </a:graphicData>
        </a:graphic>
      </p:graphicFrame>
      <p:pic>
        <p:nvPicPr>
          <p:cNvPr id="6" name="Picture 5"/>
          <p:cNvPicPr>
            <a:picLocks noChangeAspect="1"/>
          </p:cNvPicPr>
          <p:nvPr/>
        </p:nvPicPr>
        <p:blipFill>
          <a:blip r:embed="rId2"/>
          <a:stretch>
            <a:fillRect/>
          </a:stretch>
        </p:blipFill>
        <p:spPr>
          <a:xfrm>
            <a:off x="4593484" y="3429000"/>
            <a:ext cx="4246648" cy="2453259"/>
          </a:xfrm>
          <a:prstGeom prst="rect">
            <a:avLst/>
          </a:prstGeom>
        </p:spPr>
      </p:pic>
      <p:pic>
        <p:nvPicPr>
          <p:cNvPr id="7" name="Picture 6"/>
          <p:cNvPicPr>
            <a:picLocks noChangeAspect="1"/>
          </p:cNvPicPr>
          <p:nvPr/>
        </p:nvPicPr>
        <p:blipFill>
          <a:blip r:embed="rId3"/>
          <a:stretch>
            <a:fillRect/>
          </a:stretch>
        </p:blipFill>
        <p:spPr>
          <a:xfrm>
            <a:off x="187062" y="3196654"/>
            <a:ext cx="4369299" cy="2328292"/>
          </a:xfrm>
          <a:prstGeom prst="rect">
            <a:avLst/>
          </a:prstGeom>
        </p:spPr>
      </p:pic>
      <p:sp>
        <p:nvSpPr>
          <p:cNvPr id="8" name="TextBox 7">
            <a:extLst>
              <a:ext uri="{FF2B5EF4-FFF2-40B4-BE49-F238E27FC236}">
                <a16:creationId xmlns:a16="http://schemas.microsoft.com/office/drawing/2014/main" id="{7E393377-2F07-464D-B39B-075DB79B747E}"/>
              </a:ext>
            </a:extLst>
          </p:cNvPr>
          <p:cNvSpPr txBox="1"/>
          <p:nvPr/>
        </p:nvSpPr>
        <p:spPr>
          <a:xfrm>
            <a:off x="45352" y="152400"/>
            <a:ext cx="3198311" cy="523220"/>
          </a:xfrm>
          <a:prstGeom prst="rect">
            <a:avLst/>
          </a:prstGeom>
          <a:noFill/>
        </p:spPr>
        <p:txBody>
          <a:bodyPr wrap="none" rtlCol="0">
            <a:spAutoFit/>
          </a:bodyPr>
          <a:lstStyle/>
          <a:p>
            <a:r>
              <a:rPr lang="en-US" sz="2800" b="1" dirty="0" err="1">
                <a:ln w="1905"/>
                <a:solidFill>
                  <a:srgbClr val="000000"/>
                </a:solidFill>
                <a:effectLst>
                  <a:innerShdw blurRad="69850" dist="43180" dir="5400000">
                    <a:srgbClr val="000000">
                      <a:alpha val="65000"/>
                    </a:srgbClr>
                  </a:innerShdw>
                </a:effectLst>
              </a:rPr>
              <a:t>WhitePages</a:t>
            </a:r>
            <a:r>
              <a:rPr lang="en-US" sz="2800" b="1" dirty="0">
                <a:ln w="1905"/>
                <a:solidFill>
                  <a:srgbClr val="000000"/>
                </a:solidFill>
                <a:effectLst>
                  <a:innerShdw blurRad="69850" dist="43180" dir="5400000">
                    <a:srgbClr val="000000">
                      <a:alpha val="65000"/>
                    </a:srgbClr>
                  </a:innerShdw>
                </a:effectLst>
              </a:rPr>
              <a:t> PRO</a:t>
            </a:r>
            <a:endParaRPr lang="en-US" sz="2000" b="1" dirty="0">
              <a:ln w="1905"/>
              <a:solidFill>
                <a:srgbClr val="000000"/>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935873367"/>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8686800" cy="990600"/>
          </a:xfrm>
        </p:spPr>
        <p:txBody>
          <a:bodyPr anchor="ctr">
            <a:normAutofit/>
          </a:bodyPr>
          <a:lstStyle/>
          <a:p>
            <a:r>
              <a:rPr lang="en-US" sz="2800" dirty="0" err="1"/>
              <a:t>Zumigo</a:t>
            </a:r>
            <a:endParaRPr lang="en-US" sz="2800" dirty="0"/>
          </a:p>
        </p:txBody>
      </p:sp>
      <p:graphicFrame>
        <p:nvGraphicFramePr>
          <p:cNvPr id="4" name="Table 3">
            <a:extLst>
              <a:ext uri="{FF2B5EF4-FFF2-40B4-BE49-F238E27FC236}">
                <a16:creationId xmlns:a16="http://schemas.microsoft.com/office/drawing/2014/main" id="{D8095885-E8AB-4EAB-B209-957B63303DAA}"/>
              </a:ext>
            </a:extLst>
          </p:cNvPr>
          <p:cNvGraphicFramePr>
            <a:graphicFrameLocks noGrp="1"/>
          </p:cNvGraphicFramePr>
          <p:nvPr>
            <p:extLst>
              <p:ext uri="{D42A27DB-BD31-4B8C-83A1-F6EECF244321}">
                <p14:modId xmlns:p14="http://schemas.microsoft.com/office/powerpoint/2010/main" val="3513732524"/>
              </p:ext>
            </p:extLst>
          </p:nvPr>
        </p:nvGraphicFramePr>
        <p:xfrm>
          <a:off x="333305" y="1295401"/>
          <a:ext cx="8477390" cy="4507087"/>
        </p:xfrm>
        <a:graphic>
          <a:graphicData uri="http://schemas.openxmlformats.org/drawingml/2006/table">
            <a:tbl>
              <a:tblPr firstRow="1" bandRow="1">
                <a:tableStyleId>{0505E3EF-67EA-436B-97B2-0124C06EBD24}</a:tableStyleId>
              </a:tblPr>
              <a:tblGrid>
                <a:gridCol w="2376838">
                  <a:extLst>
                    <a:ext uri="{9D8B030D-6E8A-4147-A177-3AD203B41FA5}">
                      <a16:colId xmlns:a16="http://schemas.microsoft.com/office/drawing/2014/main" val="20000"/>
                    </a:ext>
                  </a:extLst>
                </a:gridCol>
                <a:gridCol w="6100552">
                  <a:extLst>
                    <a:ext uri="{9D8B030D-6E8A-4147-A177-3AD203B41FA5}">
                      <a16:colId xmlns:a16="http://schemas.microsoft.com/office/drawing/2014/main" val="20001"/>
                    </a:ext>
                  </a:extLst>
                </a:gridCol>
              </a:tblGrid>
              <a:tr h="1724452">
                <a:tc>
                  <a:txBody>
                    <a:bodyPr/>
                    <a:lstStyle/>
                    <a:p>
                      <a:r>
                        <a:rPr lang="en-US" sz="1600" b="1" i="1" kern="1200" dirty="0">
                          <a:effectLst/>
                        </a:rPr>
                        <a:t>Vendor</a:t>
                      </a:r>
                      <a:r>
                        <a:rPr lang="en-US" sz="1600" b="1" i="1" kern="1200" baseline="0" dirty="0">
                          <a:effectLst/>
                        </a:rPr>
                        <a:t> Description</a:t>
                      </a:r>
                      <a:endParaRPr lang="en-US" sz="1400" b="1" i="1" dirty="0"/>
                    </a:p>
                  </a:txBody>
                  <a:tcPr/>
                </a:tc>
                <a:tc>
                  <a:txBody>
                    <a:bodyPr/>
                    <a:lstStyle/>
                    <a:p>
                      <a:pPr lvl="0"/>
                      <a:r>
                        <a:rPr lang="en-US" sz="1400" b="0" dirty="0"/>
                        <a:t>Mobile identify and location services around the globe. </a:t>
                      </a:r>
                      <a:r>
                        <a:rPr lang="en-US" sz="1400" b="0" dirty="0" err="1"/>
                        <a:t>Zumigo</a:t>
                      </a:r>
                      <a:r>
                        <a:rPr lang="en-US" sz="1400" b="0" dirty="0"/>
                        <a:t> provides real-time, authoritative billing and account information for major carriers around the world. They also provide real-time and near real-time solutions for mobile phone location throughout the world.</a:t>
                      </a:r>
                    </a:p>
                  </a:txBody>
                  <a:tcPr/>
                </a:tc>
                <a:extLst>
                  <a:ext uri="{0D108BD9-81ED-4DB2-BD59-A6C34878D82A}">
                    <a16:rowId xmlns:a16="http://schemas.microsoft.com/office/drawing/2014/main" val="10001"/>
                  </a:ext>
                </a:extLst>
              </a:tr>
              <a:tr h="1095102">
                <a:tc>
                  <a:txBody>
                    <a:bodyPr/>
                    <a:lstStyle/>
                    <a:p>
                      <a:pPr marL="0" lvl="1" algn="l" defTabSz="914400" rtl="0" eaLnBrk="1" latinLnBrk="0" hangingPunct="1"/>
                      <a:r>
                        <a:rPr lang="en-US" sz="1600" b="1" i="1" kern="1200" dirty="0">
                          <a:effectLst/>
                        </a:rPr>
                        <a:t>Services we use</a:t>
                      </a:r>
                      <a:endParaRPr lang="en-US" sz="1600" b="1" i="1" kern="1200" dirty="0">
                        <a:solidFill>
                          <a:schemeClr val="dk1"/>
                        </a:solidFill>
                        <a:effectLst/>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t>POC in progress</a:t>
                      </a:r>
                    </a:p>
                  </a:txBody>
                  <a:tcPr/>
                </a:tc>
                <a:extLst>
                  <a:ext uri="{0D108BD9-81ED-4DB2-BD59-A6C34878D82A}">
                    <a16:rowId xmlns:a16="http://schemas.microsoft.com/office/drawing/2014/main" val="10002"/>
                  </a:ext>
                </a:extLst>
              </a:tr>
              <a:tr h="1687533">
                <a:tc>
                  <a:txBody>
                    <a:bodyPr/>
                    <a:lstStyle/>
                    <a:p>
                      <a:pPr marL="0" lvl="1" algn="l" defTabSz="914400" rtl="0" eaLnBrk="1" latinLnBrk="0" hangingPunct="1"/>
                      <a:r>
                        <a:rPr lang="en-US" sz="1600" b="1" i="1" kern="1200" dirty="0">
                          <a:effectLst/>
                        </a:rPr>
                        <a:t>How those services are used (in rules or models / etc.)</a:t>
                      </a:r>
                      <a:endParaRPr lang="en-US" sz="1600" b="1" i="1" kern="1200" dirty="0">
                        <a:solidFill>
                          <a:schemeClr val="dk1"/>
                        </a:solidFill>
                        <a:effectLst/>
                        <a:latin typeface="+mn-lt"/>
                        <a:ea typeface="+mn-ea"/>
                        <a:cs typeface="+mn-cs"/>
                      </a:endParaRPr>
                    </a:p>
                  </a:txBody>
                  <a:tcPr/>
                </a:tc>
                <a:tc>
                  <a:txBody>
                    <a:bodyPr/>
                    <a:lstStyle/>
                    <a:p>
                      <a:pPr marL="0" lvl="0" indent="0">
                        <a:buFont typeface="Arial" panose="020B0604020202020204" pitchFamily="34" charset="0"/>
                        <a:buNone/>
                      </a:pPr>
                      <a:r>
                        <a:rPr lang="en-US" sz="1400" baseline="0" dirty="0"/>
                        <a:t>POC in progress - Exploring these services for Canada</a:t>
                      </a:r>
                    </a:p>
                  </a:txBody>
                  <a:tcPr/>
                </a:tc>
                <a:extLst>
                  <a:ext uri="{0D108BD9-81ED-4DB2-BD59-A6C34878D82A}">
                    <a16:rowId xmlns:a16="http://schemas.microsoft.com/office/drawing/2014/main" val="10003"/>
                  </a:ext>
                </a:extLst>
              </a:tr>
            </a:tbl>
          </a:graphicData>
        </a:graphic>
      </p:graphicFrame>
      <p:pic>
        <p:nvPicPr>
          <p:cNvPr id="3" name="Picture 2">
            <a:extLst>
              <a:ext uri="{FF2B5EF4-FFF2-40B4-BE49-F238E27FC236}">
                <a16:creationId xmlns:a16="http://schemas.microsoft.com/office/drawing/2014/main" id="{02B5C88C-AE7A-4917-946E-58600A9D6C02}"/>
              </a:ext>
            </a:extLst>
          </p:cNvPr>
          <p:cNvPicPr>
            <a:picLocks noChangeAspect="1"/>
          </p:cNvPicPr>
          <p:nvPr/>
        </p:nvPicPr>
        <p:blipFill>
          <a:blip r:embed="rId2"/>
          <a:stretch>
            <a:fillRect/>
          </a:stretch>
        </p:blipFill>
        <p:spPr>
          <a:xfrm>
            <a:off x="6477000" y="4924698"/>
            <a:ext cx="2076613" cy="646610"/>
          </a:xfrm>
          <a:prstGeom prst="rect">
            <a:avLst/>
          </a:prstGeom>
        </p:spPr>
      </p:pic>
    </p:spTree>
    <p:extLst>
      <p:ext uri="{BB962C8B-B14F-4D97-AF65-F5344CB8AC3E}">
        <p14:creationId xmlns:p14="http://schemas.microsoft.com/office/powerpoint/2010/main" val="1113540971"/>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214650"/>
            <a:ext cx="3838140" cy="523220"/>
          </a:xfrm>
          <a:prstGeom prst="rect">
            <a:avLst/>
          </a:prstGeom>
          <a:noFill/>
        </p:spPr>
        <p:txBody>
          <a:bodyPr wrap="square" rtlCol="0">
            <a:spAutoFit/>
          </a:bodyPr>
          <a:lstStyle/>
          <a:p>
            <a:r>
              <a:rPr lang="en-US" sz="2800" b="1" dirty="0">
                <a:ln w="1905"/>
                <a:solidFill>
                  <a:srgbClr val="000000"/>
                </a:solidFill>
                <a:effectLst>
                  <a:innerShdw blurRad="69850" dist="43180" dir="5400000">
                    <a:srgbClr val="000000">
                      <a:alpha val="65000"/>
                    </a:srgbClr>
                  </a:innerShdw>
                </a:effectLst>
                <a:cs typeface="Calibri" panose="020F0502020204030204" pitchFamily="34" charset="0"/>
              </a:rPr>
              <a:t>Vendors A - Z</a:t>
            </a:r>
          </a:p>
        </p:txBody>
      </p:sp>
      <p:graphicFrame>
        <p:nvGraphicFramePr>
          <p:cNvPr id="3" name="Table 2">
            <a:extLst>
              <a:ext uri="{FF2B5EF4-FFF2-40B4-BE49-F238E27FC236}">
                <a16:creationId xmlns:a16="http://schemas.microsoft.com/office/drawing/2014/main" id="{FD10E554-9BE5-40C4-9E5D-C9C71000DFDB}"/>
              </a:ext>
            </a:extLst>
          </p:cNvPr>
          <p:cNvGraphicFramePr>
            <a:graphicFrameLocks noGrp="1"/>
          </p:cNvGraphicFramePr>
          <p:nvPr>
            <p:extLst>
              <p:ext uri="{D42A27DB-BD31-4B8C-83A1-F6EECF244321}">
                <p14:modId xmlns:p14="http://schemas.microsoft.com/office/powerpoint/2010/main" val="2178293643"/>
              </p:ext>
            </p:extLst>
          </p:nvPr>
        </p:nvGraphicFramePr>
        <p:xfrm>
          <a:off x="381000" y="1143000"/>
          <a:ext cx="8382000" cy="3648710"/>
        </p:xfrm>
        <a:graphic>
          <a:graphicData uri="http://schemas.openxmlformats.org/drawingml/2006/table">
            <a:tbl>
              <a:tblPr firstRow="1" bandRow="1">
                <a:tableStyleId>{7DF18680-E054-41AD-8BC1-D1AEF772440D}</a:tableStyleId>
              </a:tblPr>
              <a:tblGrid>
                <a:gridCol w="1676400">
                  <a:extLst>
                    <a:ext uri="{9D8B030D-6E8A-4147-A177-3AD203B41FA5}">
                      <a16:colId xmlns:a16="http://schemas.microsoft.com/office/drawing/2014/main" val="3915155282"/>
                    </a:ext>
                  </a:extLst>
                </a:gridCol>
                <a:gridCol w="1066800">
                  <a:extLst>
                    <a:ext uri="{9D8B030D-6E8A-4147-A177-3AD203B41FA5}">
                      <a16:colId xmlns:a16="http://schemas.microsoft.com/office/drawing/2014/main" val="559086275"/>
                    </a:ext>
                  </a:extLst>
                </a:gridCol>
                <a:gridCol w="5638800">
                  <a:extLst>
                    <a:ext uri="{9D8B030D-6E8A-4147-A177-3AD203B41FA5}">
                      <a16:colId xmlns:a16="http://schemas.microsoft.com/office/drawing/2014/main" val="257569846"/>
                    </a:ext>
                  </a:extLst>
                </a:gridCol>
              </a:tblGrid>
              <a:tr h="587375">
                <a:tc>
                  <a:txBody>
                    <a:bodyPr/>
                    <a:lstStyle/>
                    <a:p>
                      <a:pPr algn="ctr"/>
                      <a:r>
                        <a:rPr lang="en-US" sz="1600" dirty="0">
                          <a:latin typeface="+mn-lt"/>
                          <a:cs typeface="Calibri" panose="020F0502020204030204" pitchFamily="34" charset="0"/>
                        </a:rPr>
                        <a:t>Vendor</a:t>
                      </a:r>
                      <a:endParaRPr lang="en-US" sz="1600" dirty="0">
                        <a:solidFill>
                          <a:schemeClr val="tx1"/>
                        </a:solidFill>
                        <a:latin typeface="+mn-lt"/>
                        <a:cs typeface="Calibri" panose="020F0502020204030204" pitchFamily="34" charset="0"/>
                      </a:endParaRPr>
                    </a:p>
                  </a:txBody>
                  <a:tcPr anchor="ctr"/>
                </a:tc>
                <a:tc>
                  <a:txBody>
                    <a:bodyPr/>
                    <a:lstStyle/>
                    <a:p>
                      <a:pPr algn="ctr"/>
                      <a:r>
                        <a:rPr lang="en-US" sz="1600" dirty="0">
                          <a:latin typeface="+mn-lt"/>
                          <a:cs typeface="Calibri" panose="020F0502020204030204" pitchFamily="34" charset="0"/>
                        </a:rPr>
                        <a:t>Status</a:t>
                      </a:r>
                      <a:endParaRPr lang="en-US" sz="1600" dirty="0">
                        <a:solidFill>
                          <a:schemeClr val="tx1"/>
                        </a:solidFill>
                        <a:latin typeface="+mn-lt"/>
                        <a:cs typeface="Calibri" panose="020F0502020204030204" pitchFamily="34" charset="0"/>
                      </a:endParaRPr>
                    </a:p>
                  </a:txBody>
                  <a:tcPr anchor="ctr"/>
                </a:tc>
                <a:tc>
                  <a:txBody>
                    <a:bodyPr/>
                    <a:lstStyle/>
                    <a:p>
                      <a:pPr algn="ctr"/>
                      <a:r>
                        <a:rPr lang="en-US" sz="1600" dirty="0">
                          <a:latin typeface="+mn-lt"/>
                          <a:cs typeface="Calibri" panose="020F0502020204030204" pitchFamily="34" charset="0"/>
                        </a:rPr>
                        <a:t>Description</a:t>
                      </a:r>
                      <a:endParaRPr lang="en-US" sz="1600" dirty="0">
                        <a:solidFill>
                          <a:schemeClr val="tx1"/>
                        </a:solidFill>
                        <a:latin typeface="+mn-lt"/>
                        <a:cs typeface="Calibri" panose="020F0502020204030204" pitchFamily="34" charset="0"/>
                      </a:endParaRPr>
                    </a:p>
                  </a:txBody>
                  <a:tcPr anchor="ctr"/>
                </a:tc>
                <a:extLst>
                  <a:ext uri="{0D108BD9-81ED-4DB2-BD59-A6C34878D82A}">
                    <a16:rowId xmlns:a16="http://schemas.microsoft.com/office/drawing/2014/main" val="354895422"/>
                  </a:ext>
                </a:extLst>
              </a:tr>
              <a:tr h="587375">
                <a:tc>
                  <a:txBody>
                    <a:bodyPr/>
                    <a:lstStyle/>
                    <a:p>
                      <a:pPr algn="ctr" fontAlgn="b"/>
                      <a:r>
                        <a:rPr lang="en-US" sz="1400" b="0" i="0" u="none" strike="noStrike" dirty="0">
                          <a:solidFill>
                            <a:srgbClr val="000000"/>
                          </a:solidFill>
                          <a:effectLst/>
                          <a:latin typeface="+mn-lt"/>
                          <a:cs typeface="Calibri" panose="020F0502020204030204" pitchFamily="34" charset="0"/>
                        </a:rPr>
                        <a:t>TNS</a:t>
                      </a:r>
                    </a:p>
                  </a:txBody>
                  <a:tcPr marL="9525" marR="9525" marT="9525" marB="0" anchor="ctr"/>
                </a:tc>
                <a:tc>
                  <a:txBody>
                    <a:bodyPr/>
                    <a:lstStyle/>
                    <a:p>
                      <a:pPr algn="ctr" fontAlgn="b"/>
                      <a:r>
                        <a:rPr lang="en-US" sz="1400" b="0" i="0" u="none" strike="noStrike" dirty="0">
                          <a:solidFill>
                            <a:srgbClr val="000000"/>
                          </a:solidFill>
                          <a:effectLst/>
                          <a:latin typeface="+mn-lt"/>
                          <a:cs typeface="Calibri" panose="020F0502020204030204" pitchFamily="34" charset="0"/>
                        </a:rPr>
                        <a:t>Active</a:t>
                      </a:r>
                    </a:p>
                  </a:txBody>
                  <a:tcPr marL="9525" marR="9525" marT="9525" marB="0" anchor="ctr"/>
                </a:tc>
                <a:tc>
                  <a:txBody>
                    <a:bodyPr/>
                    <a:lstStyle/>
                    <a:p>
                      <a:pPr lvl="0" algn="l" fontAlgn="b"/>
                      <a:r>
                        <a:rPr lang="en-US" sz="1400" b="0" i="0" u="none" strike="noStrike" dirty="0">
                          <a:solidFill>
                            <a:srgbClr val="000000"/>
                          </a:solidFill>
                          <a:effectLst/>
                          <a:latin typeface="+mn-lt"/>
                          <a:cs typeface="Calibri" panose="020F0502020204030204" pitchFamily="34" charset="0"/>
                        </a:rPr>
                        <a:t>Provides carrier phone information for US customers – phone type, </a:t>
                      </a:r>
                      <a:r>
                        <a:rPr lang="en-US" sz="1400" b="0" i="0" u="none" strike="noStrike" dirty="0" err="1">
                          <a:solidFill>
                            <a:srgbClr val="000000"/>
                          </a:solidFill>
                          <a:effectLst/>
                          <a:latin typeface="+mn-lt"/>
                          <a:cs typeface="Calibri" panose="020F0502020204030204" pitchFamily="34" charset="0"/>
                        </a:rPr>
                        <a:t>sms</a:t>
                      </a:r>
                      <a:r>
                        <a:rPr lang="en-US" sz="1400" b="0" i="0" u="none" strike="noStrike" dirty="0">
                          <a:solidFill>
                            <a:srgbClr val="000000"/>
                          </a:solidFill>
                          <a:effectLst/>
                          <a:latin typeface="+mn-lt"/>
                          <a:cs typeface="Calibri" panose="020F0502020204030204" pitchFamily="34" charset="0"/>
                        </a:rPr>
                        <a:t> capable, carrier type, phone validity, phone subscription info, phone activity, etc. </a:t>
                      </a:r>
                    </a:p>
                  </a:txBody>
                  <a:tcPr marL="9525" marR="9525" marT="9525" marB="0" anchor="ctr"/>
                </a:tc>
                <a:extLst>
                  <a:ext uri="{0D108BD9-81ED-4DB2-BD59-A6C34878D82A}">
                    <a16:rowId xmlns:a16="http://schemas.microsoft.com/office/drawing/2014/main" val="238369104"/>
                  </a:ext>
                </a:extLst>
              </a:tr>
              <a:tr h="587375">
                <a:tc>
                  <a:txBody>
                    <a:bodyPr/>
                    <a:lstStyle/>
                    <a:p>
                      <a:pPr algn="ctr" fontAlgn="b"/>
                      <a:r>
                        <a:rPr lang="en-US" sz="1400" b="0" i="0" u="none" strike="noStrike" dirty="0">
                          <a:solidFill>
                            <a:srgbClr val="000000"/>
                          </a:solidFill>
                          <a:effectLst/>
                          <a:latin typeface="+mn-lt"/>
                          <a:cs typeface="Calibri" panose="020F0502020204030204" pitchFamily="34" charset="0"/>
                        </a:rPr>
                        <a:t>TransUnion</a:t>
                      </a:r>
                    </a:p>
                  </a:txBody>
                  <a:tcPr marL="9525" marR="9525" marT="9525" marB="0" anchor="ctr"/>
                </a:tc>
                <a:tc>
                  <a:txBody>
                    <a:bodyPr/>
                    <a:lstStyle/>
                    <a:p>
                      <a:pPr algn="ctr" fontAlgn="b"/>
                      <a:r>
                        <a:rPr lang="en-US" sz="1400" u="none" strike="noStrike" dirty="0">
                          <a:effectLst/>
                          <a:latin typeface="+mn-lt"/>
                          <a:cs typeface="Calibri" panose="020F0502020204030204" pitchFamily="34" charset="0"/>
                        </a:rPr>
                        <a:t>Active</a:t>
                      </a:r>
                      <a:endParaRPr lang="en-US" sz="1400" b="0" i="0" u="none" strike="noStrike" dirty="0">
                        <a:solidFill>
                          <a:srgbClr val="000000"/>
                        </a:solidFill>
                        <a:effectLst/>
                        <a:latin typeface="+mn-lt"/>
                        <a:cs typeface="Calibri" panose="020F0502020204030204" pitchFamily="34" charset="0"/>
                      </a:endParaRPr>
                    </a:p>
                  </a:txBody>
                  <a:tcPr marL="9525" marR="9525" marT="9525" marB="0" anchor="ctr"/>
                </a:tc>
                <a:tc>
                  <a:txBody>
                    <a:bodyPr/>
                    <a:lstStyle/>
                    <a:p>
                      <a:pPr lvl="0" algn="l" fontAlgn="b"/>
                      <a:r>
                        <a:rPr lang="en-US" sz="1400" b="0" i="0" u="none" strike="noStrike" dirty="0">
                          <a:solidFill>
                            <a:srgbClr val="000000"/>
                          </a:solidFill>
                          <a:effectLst/>
                          <a:latin typeface="+mn-lt"/>
                          <a:cs typeface="Calibri" panose="020F0502020204030204" pitchFamily="34" charset="0"/>
                        </a:rPr>
                        <a:t>OOW offered to Canadian customers only. Presents question challenge to customer passed on their credit profile</a:t>
                      </a:r>
                    </a:p>
                  </a:txBody>
                  <a:tcPr marL="9525" marR="9525" marT="9525" marB="0" anchor="ctr"/>
                </a:tc>
                <a:extLst>
                  <a:ext uri="{0D108BD9-81ED-4DB2-BD59-A6C34878D82A}">
                    <a16:rowId xmlns:a16="http://schemas.microsoft.com/office/drawing/2014/main" val="1677939484"/>
                  </a:ext>
                </a:extLst>
              </a:tr>
              <a:tr h="587375">
                <a:tc>
                  <a:txBody>
                    <a:bodyPr/>
                    <a:lstStyle/>
                    <a:p>
                      <a:pPr algn="ctr" fontAlgn="b"/>
                      <a:r>
                        <a:rPr lang="en-US" sz="1400" b="0" i="0" u="none" strike="noStrike" dirty="0" err="1">
                          <a:solidFill>
                            <a:srgbClr val="000000"/>
                          </a:solidFill>
                          <a:effectLst/>
                          <a:latin typeface="+mn-lt"/>
                          <a:cs typeface="Calibri" panose="020F0502020204030204" pitchFamily="34" charset="0"/>
                        </a:rPr>
                        <a:t>Vix</a:t>
                      </a:r>
                      <a:r>
                        <a:rPr lang="en-US" sz="1400" b="0" i="0" u="none" strike="noStrike" dirty="0">
                          <a:solidFill>
                            <a:srgbClr val="000000"/>
                          </a:solidFill>
                          <a:effectLst/>
                          <a:latin typeface="+mn-lt"/>
                          <a:cs typeface="Calibri" panose="020F0502020204030204" pitchFamily="34" charset="0"/>
                        </a:rPr>
                        <a:t> Verify</a:t>
                      </a:r>
                    </a:p>
                  </a:txBody>
                  <a:tcPr marL="9525" marR="9525" marT="9525" marB="0" anchor="ctr"/>
                </a:tc>
                <a:tc>
                  <a:txBody>
                    <a:bodyPr/>
                    <a:lstStyle/>
                    <a:p>
                      <a:pPr algn="ctr" fontAlgn="b"/>
                      <a:r>
                        <a:rPr lang="en-US" sz="1400" b="0" i="0" u="none" strike="noStrike" dirty="0">
                          <a:solidFill>
                            <a:srgbClr val="000000"/>
                          </a:solidFill>
                          <a:effectLst/>
                          <a:latin typeface="+mn-lt"/>
                          <a:cs typeface="Calibri" panose="020F0502020204030204" pitchFamily="34" charset="0"/>
                        </a:rPr>
                        <a:t>Active</a:t>
                      </a:r>
                    </a:p>
                  </a:txBody>
                  <a:tcPr marL="9525" marR="9525" marT="9525" marB="0" anchor="ctr"/>
                </a:tc>
                <a:tc>
                  <a:txBody>
                    <a:bodyPr/>
                    <a:lstStyle/>
                    <a:p>
                      <a:pPr lvl="0" algn="l" fontAlgn="b"/>
                      <a:r>
                        <a:rPr lang="en-US" sz="1400" b="0" i="0" u="none" strike="noStrike" dirty="0">
                          <a:solidFill>
                            <a:srgbClr val="000000"/>
                          </a:solidFill>
                          <a:effectLst/>
                          <a:latin typeface="+mn-lt"/>
                          <a:cs typeface="Calibri" panose="020F0502020204030204" pitchFamily="34" charset="0"/>
                        </a:rPr>
                        <a:t>AU Customer Electronic Identification</a:t>
                      </a:r>
                    </a:p>
                  </a:txBody>
                  <a:tcPr marL="9525" marR="9525" marT="9525" marB="0" anchor="ctr"/>
                </a:tc>
                <a:extLst>
                  <a:ext uri="{0D108BD9-81ED-4DB2-BD59-A6C34878D82A}">
                    <a16:rowId xmlns:a16="http://schemas.microsoft.com/office/drawing/2014/main" val="2345138046"/>
                  </a:ext>
                </a:extLst>
              </a:tr>
              <a:tr h="587375">
                <a:tc>
                  <a:txBody>
                    <a:bodyPr/>
                    <a:lstStyle/>
                    <a:p>
                      <a:pPr algn="ctr" fontAlgn="b"/>
                      <a:r>
                        <a:rPr lang="en-US" sz="1400" b="0" i="0" u="none" strike="noStrike" dirty="0" err="1">
                          <a:solidFill>
                            <a:srgbClr val="000000"/>
                          </a:solidFill>
                          <a:effectLst/>
                          <a:latin typeface="+mn-lt"/>
                          <a:cs typeface="Calibri" panose="020F0502020204030204" pitchFamily="34" charset="0"/>
                        </a:rPr>
                        <a:t>Whitepages</a:t>
                      </a:r>
                      <a:r>
                        <a:rPr lang="en-US" sz="1400" b="0" i="0" u="none" strike="noStrike" dirty="0">
                          <a:solidFill>
                            <a:srgbClr val="000000"/>
                          </a:solidFill>
                          <a:effectLst/>
                          <a:latin typeface="+mn-lt"/>
                          <a:cs typeface="Calibri" panose="020F0502020204030204" pitchFamily="34" charset="0"/>
                        </a:rPr>
                        <a:t> PRO</a:t>
                      </a:r>
                    </a:p>
                  </a:txBody>
                  <a:tcPr marL="9525" marR="9525" marT="9525" marB="0" anchor="ctr"/>
                </a:tc>
                <a:tc>
                  <a:txBody>
                    <a:bodyPr/>
                    <a:lstStyle/>
                    <a:p>
                      <a:pPr algn="ctr" fontAlgn="b"/>
                      <a:r>
                        <a:rPr lang="en-US" sz="1400" u="none" strike="noStrike" dirty="0">
                          <a:effectLst/>
                          <a:latin typeface="+mn-lt"/>
                          <a:cs typeface="Calibri" panose="020F0502020204030204" pitchFamily="34" charset="0"/>
                        </a:rPr>
                        <a:t>Active</a:t>
                      </a:r>
                      <a:endParaRPr lang="en-US" sz="1400" b="0" i="0" u="none" strike="noStrike" dirty="0">
                        <a:solidFill>
                          <a:srgbClr val="000000"/>
                        </a:solidFill>
                        <a:effectLst/>
                        <a:latin typeface="+mn-lt"/>
                        <a:cs typeface="Calibri" panose="020F0502020204030204" pitchFamily="34" charset="0"/>
                      </a:endParaRPr>
                    </a:p>
                  </a:txBody>
                  <a:tcPr marL="9525" marR="9525" marT="9525" marB="0" anchor="ctr"/>
                </a:tc>
                <a:tc>
                  <a:txBody>
                    <a:bodyPr/>
                    <a:lstStyle/>
                    <a:p>
                      <a:pPr lvl="0" algn="l" fontAlgn="b"/>
                      <a:r>
                        <a:rPr lang="en-US" sz="1400" b="0" i="0" u="none" strike="noStrike" dirty="0">
                          <a:solidFill>
                            <a:srgbClr val="000000"/>
                          </a:solidFill>
                          <a:effectLst/>
                          <a:latin typeface="+mn-lt"/>
                          <a:cs typeface="Calibri" panose="020F0502020204030204" pitchFamily="34" charset="0"/>
                        </a:rPr>
                        <a:t>Allows the manual review agents to search for a person online and validate contact information about a customer such as phone, email, address, age, social contacts, etc. </a:t>
                      </a:r>
                    </a:p>
                  </a:txBody>
                  <a:tcPr marL="9525" marR="9525" marT="9525" marB="0" anchor="ctr"/>
                </a:tc>
                <a:extLst>
                  <a:ext uri="{0D108BD9-81ED-4DB2-BD59-A6C34878D82A}">
                    <a16:rowId xmlns:a16="http://schemas.microsoft.com/office/drawing/2014/main" val="4018816571"/>
                  </a:ext>
                </a:extLst>
              </a:tr>
              <a:tr h="587375">
                <a:tc>
                  <a:txBody>
                    <a:bodyPr/>
                    <a:lstStyle/>
                    <a:p>
                      <a:pPr algn="ctr" fontAlgn="b"/>
                      <a:r>
                        <a:rPr lang="en-US" sz="1400" b="0" i="0" u="none" strike="noStrike" dirty="0" err="1">
                          <a:solidFill>
                            <a:srgbClr val="000000"/>
                          </a:solidFill>
                          <a:effectLst/>
                          <a:latin typeface="+mn-lt"/>
                          <a:cs typeface="Calibri" panose="020F0502020204030204" pitchFamily="34" charset="0"/>
                        </a:rPr>
                        <a:t>Zumigo</a:t>
                      </a:r>
                      <a:endParaRPr lang="en-US" sz="1400" b="0" i="0" u="none" strike="noStrike" dirty="0">
                        <a:solidFill>
                          <a:srgbClr val="000000"/>
                        </a:solidFill>
                        <a:effectLst/>
                        <a:latin typeface="+mn-lt"/>
                        <a:cs typeface="Calibri" panose="020F0502020204030204" pitchFamily="34" charset="0"/>
                      </a:endParaRPr>
                    </a:p>
                  </a:txBody>
                  <a:tcPr marL="9525" marR="9525" marT="9525" marB="0" anchor="ctr"/>
                </a:tc>
                <a:tc>
                  <a:txBody>
                    <a:bodyPr/>
                    <a:lstStyle/>
                    <a:p>
                      <a:pPr algn="ctr" fontAlgn="b"/>
                      <a:r>
                        <a:rPr lang="en-US" sz="1400" b="0" i="0" u="none" strike="noStrike" dirty="0">
                          <a:solidFill>
                            <a:srgbClr val="000000"/>
                          </a:solidFill>
                          <a:effectLst/>
                          <a:latin typeface="+mn-lt"/>
                          <a:cs typeface="Calibri" panose="020F0502020204030204" pitchFamily="34" charset="0"/>
                        </a:rPr>
                        <a:t>Active</a:t>
                      </a:r>
                    </a:p>
                  </a:txBody>
                  <a:tcPr marL="9525" marR="9525" marT="9525" marB="0" anchor="ctr"/>
                </a:tc>
                <a:tc>
                  <a:txBody>
                    <a:bodyPr/>
                    <a:lstStyle/>
                    <a:p>
                      <a:pPr lvl="0" algn="l" fontAlgn="b"/>
                      <a:r>
                        <a:rPr lang="en-US" sz="1400" b="0" i="0" u="none" strike="noStrike" dirty="0">
                          <a:solidFill>
                            <a:srgbClr val="000000"/>
                          </a:solidFill>
                          <a:effectLst/>
                          <a:latin typeface="+mn-lt"/>
                          <a:cs typeface="Calibri" panose="020F0502020204030204" pitchFamily="34" charset="0"/>
                        </a:rPr>
                        <a:t>Mobile identity and location services</a:t>
                      </a:r>
                    </a:p>
                  </a:txBody>
                  <a:tcPr marL="9525" marR="9525" marT="9525" marB="0" anchor="ctr"/>
                </a:tc>
                <a:extLst>
                  <a:ext uri="{0D108BD9-81ED-4DB2-BD59-A6C34878D82A}">
                    <a16:rowId xmlns:a16="http://schemas.microsoft.com/office/drawing/2014/main" val="2381351696"/>
                  </a:ext>
                </a:extLst>
              </a:tr>
            </a:tbl>
          </a:graphicData>
        </a:graphic>
      </p:graphicFrame>
    </p:spTree>
    <p:extLst>
      <p:ext uri="{BB962C8B-B14F-4D97-AF65-F5344CB8AC3E}">
        <p14:creationId xmlns:p14="http://schemas.microsoft.com/office/powerpoint/2010/main" val="2858274626"/>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8686800" cy="990600"/>
          </a:xfrm>
        </p:spPr>
        <p:txBody>
          <a:bodyPr anchor="ctr">
            <a:normAutofit/>
          </a:bodyPr>
          <a:lstStyle/>
          <a:p>
            <a:r>
              <a:rPr lang="en-US" sz="2800" dirty="0" err="1"/>
              <a:t>Accertify</a:t>
            </a:r>
            <a:endParaRPr lang="en-US" sz="2800" dirty="0"/>
          </a:p>
        </p:txBody>
      </p:sp>
      <p:graphicFrame>
        <p:nvGraphicFramePr>
          <p:cNvPr id="4" name="Table 3">
            <a:extLst>
              <a:ext uri="{FF2B5EF4-FFF2-40B4-BE49-F238E27FC236}">
                <a16:creationId xmlns:a16="http://schemas.microsoft.com/office/drawing/2014/main" id="{2347D93D-7FA7-4D85-A049-90D26E274848}"/>
              </a:ext>
            </a:extLst>
          </p:cNvPr>
          <p:cNvGraphicFramePr>
            <a:graphicFrameLocks noGrp="1"/>
          </p:cNvGraphicFramePr>
          <p:nvPr>
            <p:extLst>
              <p:ext uri="{D42A27DB-BD31-4B8C-83A1-F6EECF244321}">
                <p14:modId xmlns:p14="http://schemas.microsoft.com/office/powerpoint/2010/main" val="4250015808"/>
              </p:ext>
            </p:extLst>
          </p:nvPr>
        </p:nvGraphicFramePr>
        <p:xfrm>
          <a:off x="304800" y="1295400"/>
          <a:ext cx="8477390" cy="4724155"/>
        </p:xfrm>
        <a:graphic>
          <a:graphicData uri="http://schemas.openxmlformats.org/drawingml/2006/table">
            <a:tbl>
              <a:tblPr firstRow="1" bandRow="1">
                <a:tableStyleId>{0505E3EF-67EA-436B-97B2-0124C06EBD24}</a:tableStyleId>
              </a:tblPr>
              <a:tblGrid>
                <a:gridCol w="2376838">
                  <a:extLst>
                    <a:ext uri="{9D8B030D-6E8A-4147-A177-3AD203B41FA5}">
                      <a16:colId xmlns:a16="http://schemas.microsoft.com/office/drawing/2014/main" val="20000"/>
                    </a:ext>
                  </a:extLst>
                </a:gridCol>
                <a:gridCol w="6100552">
                  <a:extLst>
                    <a:ext uri="{9D8B030D-6E8A-4147-A177-3AD203B41FA5}">
                      <a16:colId xmlns:a16="http://schemas.microsoft.com/office/drawing/2014/main" val="20001"/>
                    </a:ext>
                  </a:extLst>
                </a:gridCol>
              </a:tblGrid>
              <a:tr h="1332425">
                <a:tc>
                  <a:txBody>
                    <a:bodyPr/>
                    <a:lstStyle/>
                    <a:p>
                      <a:r>
                        <a:rPr lang="en-US" sz="1600" b="1" i="1" kern="1200" dirty="0">
                          <a:effectLst/>
                        </a:rPr>
                        <a:t>Vendor</a:t>
                      </a:r>
                      <a:r>
                        <a:rPr lang="en-US" sz="1600" b="1" i="1" kern="1200" baseline="0" dirty="0">
                          <a:effectLst/>
                        </a:rPr>
                        <a:t> Description</a:t>
                      </a:r>
                      <a:endParaRPr lang="en-US" sz="1400" b="1" i="1" dirty="0"/>
                    </a:p>
                  </a:txBody>
                  <a:tcPr/>
                </a:tc>
                <a:tc>
                  <a:txBody>
                    <a:bodyPr/>
                    <a:lstStyle/>
                    <a:p>
                      <a:pPr lvl="0"/>
                      <a:r>
                        <a:rPr lang="en-US" sz="1400" b="0" dirty="0"/>
                        <a:t>Leading provider of solutions that help merchants combat fraudulent online and other card-not-present transactions. Fraud prevention, chargeback management, and payment gateway solutions, helping companies increase revenue by driving down fraudulent losses.</a:t>
                      </a:r>
                    </a:p>
                  </a:txBody>
                  <a:tcPr/>
                </a:tc>
                <a:extLst>
                  <a:ext uri="{0D108BD9-81ED-4DB2-BD59-A6C34878D82A}">
                    <a16:rowId xmlns:a16="http://schemas.microsoft.com/office/drawing/2014/main" val="10001"/>
                  </a:ext>
                </a:extLst>
              </a:tr>
              <a:tr h="1334811">
                <a:tc>
                  <a:txBody>
                    <a:bodyPr/>
                    <a:lstStyle/>
                    <a:p>
                      <a:pPr marL="0" lvl="1" algn="l" defTabSz="914400" rtl="0" eaLnBrk="1" latinLnBrk="0" hangingPunct="1"/>
                      <a:r>
                        <a:rPr lang="en-US" sz="1600" b="1" i="1" kern="1200" dirty="0">
                          <a:effectLst/>
                        </a:rPr>
                        <a:t>Services we use</a:t>
                      </a:r>
                      <a:endParaRPr lang="en-US" sz="1600" b="1" i="1" kern="1200" dirty="0">
                        <a:solidFill>
                          <a:schemeClr val="dk1"/>
                        </a:solidFill>
                        <a:effectLst/>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t>NAP check, OOW verification, Australia compliance.</a:t>
                      </a:r>
                    </a:p>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t>Previously all transactions were sent to </a:t>
                      </a:r>
                      <a:r>
                        <a:rPr lang="en-US" sz="1400" dirty="0" err="1"/>
                        <a:t>Accertify</a:t>
                      </a:r>
                      <a:endParaRPr lang="en-US" sz="1400" dirty="0"/>
                    </a:p>
                  </a:txBody>
                  <a:tcPr/>
                </a:tc>
                <a:extLst>
                  <a:ext uri="{0D108BD9-81ED-4DB2-BD59-A6C34878D82A}">
                    <a16:rowId xmlns:a16="http://schemas.microsoft.com/office/drawing/2014/main" val="10002"/>
                  </a:ext>
                </a:extLst>
              </a:tr>
              <a:tr h="2056919">
                <a:tc>
                  <a:txBody>
                    <a:bodyPr/>
                    <a:lstStyle/>
                    <a:p>
                      <a:pPr marL="0" lvl="1" algn="l" defTabSz="914400" rtl="0" eaLnBrk="1" latinLnBrk="0" hangingPunct="1"/>
                      <a:r>
                        <a:rPr lang="en-US" sz="1600" b="1" i="1" kern="1200" dirty="0">
                          <a:effectLst/>
                        </a:rPr>
                        <a:t>How those services are used (in rules or models / etc.)</a:t>
                      </a:r>
                      <a:endParaRPr lang="en-US" sz="1600" b="1" i="1" kern="1200" dirty="0">
                        <a:solidFill>
                          <a:schemeClr val="dk1"/>
                        </a:solidFill>
                        <a:effectLst/>
                        <a:latin typeface="+mn-lt"/>
                        <a:ea typeface="+mn-ea"/>
                        <a:cs typeface="+mn-cs"/>
                      </a:endParaRPr>
                    </a:p>
                  </a:txBody>
                  <a:tcPr/>
                </a:tc>
                <a:tc>
                  <a:txBody>
                    <a:bodyPr/>
                    <a:lstStyle/>
                    <a:p>
                      <a:pPr marL="0" lvl="0" indent="0">
                        <a:buFont typeface="Arial" panose="020B0604020202020204" pitchFamily="34" charset="0"/>
                        <a:buNone/>
                      </a:pPr>
                      <a:r>
                        <a:rPr lang="en-US" sz="1400" baseline="0" dirty="0"/>
                        <a:t>We are undergoing a 4 phase plan to sunset </a:t>
                      </a:r>
                      <a:r>
                        <a:rPr lang="en-US" sz="1400" baseline="0" dirty="0" err="1"/>
                        <a:t>Accertify</a:t>
                      </a:r>
                      <a:r>
                        <a:rPr lang="en-US" sz="1400" baseline="0" dirty="0"/>
                        <a:t> from WU systems. This includes: Ramp down unnecessary traffic, move NAP check over to VG, Move OOW verifications to an internal platform or external vendor link, and finally to move Australia compliance.</a:t>
                      </a:r>
                    </a:p>
                  </a:txBody>
                  <a:tcPr/>
                </a:tc>
                <a:extLst>
                  <a:ext uri="{0D108BD9-81ED-4DB2-BD59-A6C34878D82A}">
                    <a16:rowId xmlns:a16="http://schemas.microsoft.com/office/drawing/2014/main" val="10003"/>
                  </a:ext>
                </a:extLst>
              </a:tr>
            </a:tbl>
          </a:graphicData>
        </a:graphic>
      </p:graphicFrame>
      <p:pic>
        <p:nvPicPr>
          <p:cNvPr id="2" name="Picture 1">
            <a:extLst>
              <a:ext uri="{FF2B5EF4-FFF2-40B4-BE49-F238E27FC236}">
                <a16:creationId xmlns:a16="http://schemas.microsoft.com/office/drawing/2014/main" id="{B915CBBD-B391-45A0-A42B-F5731E3268DE}"/>
              </a:ext>
            </a:extLst>
          </p:cNvPr>
          <p:cNvPicPr>
            <a:picLocks noChangeAspect="1"/>
          </p:cNvPicPr>
          <p:nvPr/>
        </p:nvPicPr>
        <p:blipFill>
          <a:blip r:embed="rId2"/>
          <a:stretch>
            <a:fillRect/>
          </a:stretch>
        </p:blipFill>
        <p:spPr>
          <a:xfrm>
            <a:off x="7010400" y="5105400"/>
            <a:ext cx="1447800" cy="676275"/>
          </a:xfrm>
          <a:prstGeom prst="rect">
            <a:avLst/>
          </a:prstGeom>
        </p:spPr>
      </p:pic>
    </p:spTree>
    <p:extLst>
      <p:ext uri="{BB962C8B-B14F-4D97-AF65-F5344CB8AC3E}">
        <p14:creationId xmlns:p14="http://schemas.microsoft.com/office/powerpoint/2010/main" val="2781593686"/>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228600"/>
            <a:ext cx="1643399" cy="523220"/>
          </a:xfrm>
          <a:prstGeom prst="rect">
            <a:avLst/>
          </a:prstGeom>
          <a:noFill/>
        </p:spPr>
        <p:txBody>
          <a:bodyPr wrap="none" rtlCol="0">
            <a:spAutoFit/>
          </a:bodyPr>
          <a:lstStyle/>
          <a:p>
            <a:r>
              <a:rPr lang="en-US" sz="2800" b="1" dirty="0">
                <a:ln w="1905"/>
                <a:solidFill>
                  <a:srgbClr val="000000"/>
                </a:solidFill>
                <a:effectLst>
                  <a:innerShdw blurRad="69850" dist="43180" dir="5400000">
                    <a:srgbClr val="000000">
                      <a:alpha val="65000"/>
                    </a:srgbClr>
                  </a:innerShdw>
                </a:effectLst>
                <a:latin typeface="+mj-lt"/>
              </a:rPr>
              <a:t>Aristotle</a:t>
            </a:r>
          </a:p>
        </p:txBody>
      </p:sp>
      <p:graphicFrame>
        <p:nvGraphicFramePr>
          <p:cNvPr id="6" name="Table 5"/>
          <p:cNvGraphicFramePr>
            <a:graphicFrameLocks noGrp="1"/>
          </p:cNvGraphicFramePr>
          <p:nvPr>
            <p:extLst>
              <p:ext uri="{D42A27DB-BD31-4B8C-83A1-F6EECF244321}">
                <p14:modId xmlns:p14="http://schemas.microsoft.com/office/powerpoint/2010/main" val="349917369"/>
              </p:ext>
            </p:extLst>
          </p:nvPr>
        </p:nvGraphicFramePr>
        <p:xfrm>
          <a:off x="241295" y="1295400"/>
          <a:ext cx="8656072" cy="3225600"/>
        </p:xfrm>
        <a:graphic>
          <a:graphicData uri="http://schemas.openxmlformats.org/drawingml/2006/table">
            <a:tbl>
              <a:tblPr firstRow="1" bandRow="1">
                <a:tableStyleId>{073A0DAA-6AF3-43AB-8588-CEC1D06C72B9}</a:tableStyleId>
              </a:tblPr>
              <a:tblGrid>
                <a:gridCol w="2426936">
                  <a:extLst>
                    <a:ext uri="{9D8B030D-6E8A-4147-A177-3AD203B41FA5}">
                      <a16:colId xmlns:a16="http://schemas.microsoft.com/office/drawing/2014/main" val="20000"/>
                    </a:ext>
                  </a:extLst>
                </a:gridCol>
                <a:gridCol w="6229136">
                  <a:extLst>
                    <a:ext uri="{9D8B030D-6E8A-4147-A177-3AD203B41FA5}">
                      <a16:colId xmlns:a16="http://schemas.microsoft.com/office/drawing/2014/main" val="20001"/>
                    </a:ext>
                  </a:extLst>
                </a:gridCol>
              </a:tblGrid>
              <a:tr h="324861">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000"/>
                  </a:ext>
                </a:extLst>
              </a:tr>
              <a:tr h="818139">
                <a:tc>
                  <a:txBody>
                    <a:bodyPr/>
                    <a:lstStyle/>
                    <a:p>
                      <a:r>
                        <a:rPr lang="en-US" sz="1400" i="1" kern="1200" dirty="0">
                          <a:solidFill>
                            <a:schemeClr val="dk1"/>
                          </a:solidFill>
                          <a:effectLst/>
                          <a:latin typeface="+mn-lt"/>
                          <a:ea typeface="+mn-ea"/>
                          <a:cs typeface="+mn-cs"/>
                        </a:rPr>
                        <a:t>Vendor</a:t>
                      </a:r>
                      <a:r>
                        <a:rPr lang="en-US" sz="1400" i="1" kern="1200" baseline="0" dirty="0">
                          <a:solidFill>
                            <a:schemeClr val="dk1"/>
                          </a:solidFill>
                          <a:effectLst/>
                          <a:latin typeface="+mn-lt"/>
                          <a:ea typeface="+mn-ea"/>
                          <a:cs typeface="+mn-cs"/>
                        </a:rPr>
                        <a:t> Description</a:t>
                      </a:r>
                      <a:endParaRPr lang="en-US" sz="1200" b="1" i="1" dirty="0"/>
                    </a:p>
                  </a:txBody>
                  <a:tcPr/>
                </a:tc>
                <a:tc>
                  <a:txBody>
                    <a:bodyPr/>
                    <a:lstStyle/>
                    <a:p>
                      <a:pPr lvl="0"/>
                      <a:r>
                        <a:rPr lang="en-US" sz="1100" dirty="0"/>
                        <a:t>Aristotle Integrity is a suite of widely accepted identity and age verification solutions. A division of Aristotle, Integrity provides tailored solutions to both commercial and government sectors. Business over the internet is global, and they provide an identity solution that exceeds clients’ requirements, regardless of location. Simply integrate once and identify the world.</a:t>
                      </a:r>
                    </a:p>
                  </a:txBody>
                  <a:tcPr/>
                </a:tc>
                <a:extLst>
                  <a:ext uri="{0D108BD9-81ED-4DB2-BD59-A6C34878D82A}">
                    <a16:rowId xmlns:a16="http://schemas.microsoft.com/office/drawing/2014/main" val="10001"/>
                  </a:ext>
                </a:extLst>
              </a:tr>
              <a:tr h="819604">
                <a:tc>
                  <a:txBody>
                    <a:bodyPr/>
                    <a:lstStyle/>
                    <a:p>
                      <a:pPr marL="0" lvl="1" algn="l" defTabSz="914400" rtl="0" eaLnBrk="1" latinLnBrk="0" hangingPunct="1"/>
                      <a:r>
                        <a:rPr lang="en-US" sz="1400" i="1" kern="1200" dirty="0">
                          <a:solidFill>
                            <a:schemeClr val="dk1"/>
                          </a:solidFill>
                          <a:effectLst/>
                          <a:latin typeface="+mn-lt"/>
                          <a:ea typeface="+mn-ea"/>
                          <a:cs typeface="+mn-cs"/>
                        </a:rPr>
                        <a:t>Services we use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a:t>Aristotle</a:t>
                      </a:r>
                      <a:r>
                        <a:rPr lang="en-US" sz="1100" baseline="0" dirty="0"/>
                        <a:t> Integrity product is used by us to verify customer identity data globally. Aristotle has data sources for customer identity verification in various countries and custom site ids can be created to verify customer identity as per requirements specified by us in those countries.</a:t>
                      </a:r>
                      <a:endParaRPr lang="en-US" sz="1100" dirty="0"/>
                    </a:p>
                  </a:txBody>
                  <a:tcPr/>
                </a:tc>
                <a:extLst>
                  <a:ext uri="{0D108BD9-81ED-4DB2-BD59-A6C34878D82A}">
                    <a16:rowId xmlns:a16="http://schemas.microsoft.com/office/drawing/2014/main" val="10002"/>
                  </a:ext>
                </a:extLst>
              </a:tr>
              <a:tr h="1262996">
                <a:tc>
                  <a:txBody>
                    <a:bodyPr/>
                    <a:lstStyle/>
                    <a:p>
                      <a:pPr marL="0" lvl="1" algn="l" defTabSz="914400" rtl="0" eaLnBrk="1" latinLnBrk="0" hangingPunct="1"/>
                      <a:r>
                        <a:rPr lang="en-US" sz="1400" i="1" kern="1200" dirty="0">
                          <a:solidFill>
                            <a:schemeClr val="dk1"/>
                          </a:solidFill>
                          <a:effectLst/>
                          <a:latin typeface="+mn-lt"/>
                          <a:ea typeface="+mn-ea"/>
                          <a:cs typeface="+mn-cs"/>
                        </a:rPr>
                        <a:t>How those services are used (in rules or models / etc.)</a:t>
                      </a:r>
                    </a:p>
                  </a:txBody>
                  <a:tcPr/>
                </a:tc>
                <a:tc>
                  <a:txBody>
                    <a:bodyPr/>
                    <a:lstStyle/>
                    <a:p>
                      <a:pPr marL="0" lvl="0" indent="0">
                        <a:buFont typeface="Arial" panose="020B0604020202020204" pitchFamily="34" charset="0"/>
                        <a:buNone/>
                      </a:pPr>
                      <a:r>
                        <a:rPr lang="en-US" sz="1100" dirty="0"/>
                        <a:t>We use Aristotle </a:t>
                      </a:r>
                      <a:r>
                        <a:rPr lang="en-US" sz="1100" baseline="0" dirty="0"/>
                        <a:t>in the following way –</a:t>
                      </a:r>
                    </a:p>
                    <a:p>
                      <a:pPr marL="171450" lvl="0" indent="-171450">
                        <a:buFontTx/>
                        <a:buChar char="-"/>
                      </a:pPr>
                      <a:r>
                        <a:rPr lang="en-US" sz="1100" baseline="0" dirty="0"/>
                        <a:t>Currently Aristotle is only being used in Australia for customer identity verification. Although the verification rates are quite low, Aristotle cost is very low as compared to other data providers in Australia. We use Aristotle as a first step in the waterfall, if it doesn’t match on Aristotle we use other data vendors like GBG and Veda to verify the customer.</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44043434"/>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74000" cy="762000"/>
          </a:xfrm>
        </p:spPr>
        <p:txBody>
          <a:bodyPr/>
          <a:lstStyle/>
          <a:p>
            <a:r>
              <a:rPr lang="en-US" sz="2800" dirty="0" err="1"/>
              <a:t>Boku</a:t>
            </a:r>
            <a:r>
              <a:rPr lang="en-US" sz="2800" dirty="0"/>
              <a:t> (</a:t>
            </a:r>
            <a:r>
              <a:rPr lang="en-US" sz="2800" dirty="0" err="1"/>
              <a:t>Danal</a:t>
            </a:r>
            <a:r>
              <a:rPr lang="en-US" sz="2800" dirty="0"/>
              <a:t>)</a:t>
            </a:r>
          </a:p>
        </p:txBody>
      </p:sp>
      <p:sp>
        <p:nvSpPr>
          <p:cNvPr id="3" name="Text Placeholder 2"/>
          <p:cNvSpPr>
            <a:spLocks noGrp="1"/>
          </p:cNvSpPr>
          <p:nvPr>
            <p:ph type="body" sz="quarter" idx="11"/>
          </p:nvPr>
        </p:nvSpPr>
        <p:spPr/>
        <p:txBody>
          <a:bodyPr/>
          <a:lstStyle/>
          <a:p>
            <a:endParaRPr lang="en-US" dirty="0"/>
          </a:p>
        </p:txBody>
      </p:sp>
      <p:graphicFrame>
        <p:nvGraphicFramePr>
          <p:cNvPr id="4" name="Table 3"/>
          <p:cNvGraphicFramePr>
            <a:graphicFrameLocks noGrp="1"/>
          </p:cNvGraphicFramePr>
          <p:nvPr/>
        </p:nvGraphicFramePr>
        <p:xfrm>
          <a:off x="241295" y="1219201"/>
          <a:ext cx="8656072" cy="4914805"/>
        </p:xfrm>
        <a:graphic>
          <a:graphicData uri="http://schemas.openxmlformats.org/drawingml/2006/table">
            <a:tbl>
              <a:tblPr firstRow="1" bandRow="1">
                <a:tableStyleId>{073A0DAA-6AF3-43AB-8588-CEC1D06C72B9}</a:tableStyleId>
              </a:tblPr>
              <a:tblGrid>
                <a:gridCol w="2426936">
                  <a:extLst>
                    <a:ext uri="{9D8B030D-6E8A-4147-A177-3AD203B41FA5}">
                      <a16:colId xmlns:a16="http://schemas.microsoft.com/office/drawing/2014/main" val="20000"/>
                    </a:ext>
                  </a:extLst>
                </a:gridCol>
                <a:gridCol w="6229136">
                  <a:extLst>
                    <a:ext uri="{9D8B030D-6E8A-4147-A177-3AD203B41FA5}">
                      <a16:colId xmlns:a16="http://schemas.microsoft.com/office/drawing/2014/main" val="20001"/>
                    </a:ext>
                  </a:extLst>
                </a:gridCol>
              </a:tblGrid>
              <a:tr h="444188">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000"/>
                  </a:ext>
                </a:extLst>
              </a:tr>
              <a:tr h="2318296">
                <a:tc>
                  <a:txBody>
                    <a:bodyPr/>
                    <a:lstStyle/>
                    <a:p>
                      <a:r>
                        <a:rPr lang="en-US" sz="1400" i="1" kern="1200" dirty="0">
                          <a:solidFill>
                            <a:schemeClr val="dk1"/>
                          </a:solidFill>
                          <a:effectLst/>
                          <a:latin typeface="+mn-lt"/>
                          <a:ea typeface="+mn-ea"/>
                          <a:cs typeface="+mn-cs"/>
                        </a:rPr>
                        <a:t>Vendor</a:t>
                      </a:r>
                      <a:r>
                        <a:rPr lang="en-US" sz="1400" i="1" kern="1200" baseline="0" dirty="0">
                          <a:solidFill>
                            <a:schemeClr val="dk1"/>
                          </a:solidFill>
                          <a:effectLst/>
                          <a:latin typeface="+mn-lt"/>
                          <a:ea typeface="+mn-ea"/>
                          <a:cs typeface="+mn-cs"/>
                        </a:rPr>
                        <a:t> Description</a:t>
                      </a:r>
                      <a:endParaRPr lang="en-US" sz="1200" b="1" i="1" dirty="0"/>
                    </a:p>
                  </a:txBody>
                  <a:tcPr/>
                </a:tc>
                <a:tc>
                  <a:txBody>
                    <a:bodyPr/>
                    <a:lstStyle/>
                    <a:p>
                      <a:pPr algn="just"/>
                      <a:r>
                        <a:rPr lang="en-US" sz="1100" kern="1200" dirty="0">
                          <a:solidFill>
                            <a:schemeClr val="dk1"/>
                          </a:solidFill>
                          <a:latin typeface="+mn-lt"/>
                          <a:ea typeface="+mn-ea"/>
                          <a:cs typeface="+mn-cs"/>
                        </a:rPr>
                        <a:t>Mobile Authentication gives us the opportunity to authenticate mobile device ownership and validate the mobile owner's CRM information to allow the approval of a broader range of WU customers. First, this will restore the functionality of Additional Verification that Pin via SMS provided using carrier authentication. Further, it enables that enhanced customer verification to occur for both transactions originating in the mobile channel as well as the web channel on Smartphones.</a:t>
                      </a:r>
                    </a:p>
                    <a:p>
                      <a:pPr algn="just"/>
                      <a:r>
                        <a:rPr lang="en-US" sz="1100" kern="1200" dirty="0">
                          <a:solidFill>
                            <a:schemeClr val="dk1"/>
                          </a:solidFill>
                          <a:latin typeface="+mn-lt"/>
                          <a:ea typeface="+mn-ea"/>
                          <a:cs typeface="+mn-cs"/>
                        </a:rPr>
                        <a:t>Mobile</a:t>
                      </a:r>
                      <a:r>
                        <a:rPr lang="en-US" sz="1100" kern="1200" baseline="0" dirty="0">
                          <a:solidFill>
                            <a:schemeClr val="dk1"/>
                          </a:solidFill>
                          <a:latin typeface="+mn-lt"/>
                          <a:ea typeface="+mn-ea"/>
                          <a:cs typeface="+mn-cs"/>
                        </a:rPr>
                        <a:t> identification is the process of mobile number detection and is achieved in one of the following ways.</a:t>
                      </a:r>
                    </a:p>
                    <a:p>
                      <a:pPr marL="228600" indent="-228600" algn="just">
                        <a:buAutoNum type="alphaLcParenR"/>
                      </a:pPr>
                      <a:r>
                        <a:rPr lang="en-US" sz="1100" kern="1200" baseline="0" dirty="0">
                          <a:solidFill>
                            <a:schemeClr val="dk1"/>
                          </a:solidFill>
                          <a:latin typeface="+mn-lt"/>
                          <a:ea typeface="+mn-ea"/>
                          <a:cs typeface="+mn-cs"/>
                        </a:rPr>
                        <a:t>Header enrichment</a:t>
                      </a:r>
                    </a:p>
                    <a:p>
                      <a:pPr marL="228600" indent="-228600" algn="just">
                        <a:buAutoNum type="alphaLcParenR"/>
                      </a:pPr>
                      <a:r>
                        <a:rPr lang="en-US" sz="1100" kern="1200" baseline="0" dirty="0">
                          <a:solidFill>
                            <a:schemeClr val="dk1"/>
                          </a:solidFill>
                          <a:latin typeface="+mn-lt"/>
                          <a:ea typeface="+mn-ea"/>
                          <a:cs typeface="+mn-cs"/>
                        </a:rPr>
                        <a:t>Mobile originated SMS (MO SMS)</a:t>
                      </a:r>
                    </a:p>
                    <a:p>
                      <a:pPr marL="228600" indent="-228600" algn="just">
                        <a:buAutoNum type="alphaLcParenR"/>
                      </a:pPr>
                      <a:r>
                        <a:rPr lang="en-US" sz="1100" kern="1200" baseline="0" dirty="0">
                          <a:solidFill>
                            <a:schemeClr val="dk1"/>
                          </a:solidFill>
                          <a:latin typeface="+mn-lt"/>
                          <a:ea typeface="+mn-ea"/>
                          <a:cs typeface="+mn-cs"/>
                        </a:rPr>
                        <a:t>Consumer entered mobile number confirmation using one time passcode (OTP)</a:t>
                      </a:r>
                    </a:p>
                    <a:p>
                      <a:pPr marL="0" indent="0" algn="just">
                        <a:buNone/>
                      </a:pPr>
                      <a:r>
                        <a:rPr lang="en-US" sz="1100" kern="1200" baseline="0" dirty="0">
                          <a:solidFill>
                            <a:schemeClr val="dk1"/>
                          </a:solidFill>
                          <a:latin typeface="+mn-lt"/>
                          <a:ea typeface="+mn-ea"/>
                          <a:cs typeface="+mn-cs"/>
                        </a:rPr>
                        <a:t>In addition to identifying the mobile number, Danal performs the following validations in the background.</a:t>
                      </a:r>
                    </a:p>
                    <a:p>
                      <a:pPr marL="228600" indent="-228600" algn="just">
                        <a:buAutoNum type="alphaLcParenR"/>
                      </a:pPr>
                      <a:r>
                        <a:rPr lang="en-US" sz="1100" kern="1200" baseline="0" dirty="0">
                          <a:solidFill>
                            <a:schemeClr val="dk1"/>
                          </a:solidFill>
                          <a:latin typeface="+mn-lt"/>
                          <a:ea typeface="+mn-ea"/>
                          <a:cs typeface="+mn-cs"/>
                        </a:rPr>
                        <a:t>Validate that the mobile number is active (not reported lost or stolen)</a:t>
                      </a:r>
                    </a:p>
                    <a:p>
                      <a:pPr marL="228600" indent="-228600" algn="just">
                        <a:buAutoNum type="alphaLcParenR"/>
                      </a:pPr>
                      <a:r>
                        <a:rPr lang="en-US" sz="1100" kern="1200" baseline="0" dirty="0">
                          <a:solidFill>
                            <a:schemeClr val="dk1"/>
                          </a:solidFill>
                          <a:latin typeface="+mn-lt"/>
                          <a:ea typeface="+mn-ea"/>
                          <a:cs typeface="+mn-cs"/>
                        </a:rPr>
                        <a:t>Validate that the user has possession of the mobile device</a:t>
                      </a:r>
                    </a:p>
                  </a:txBody>
                  <a:tcPr/>
                </a:tc>
                <a:extLst>
                  <a:ext uri="{0D108BD9-81ED-4DB2-BD59-A6C34878D82A}">
                    <a16:rowId xmlns:a16="http://schemas.microsoft.com/office/drawing/2014/main" val="10001"/>
                  </a:ext>
                </a:extLst>
              </a:tr>
              <a:tr h="988371">
                <a:tc>
                  <a:txBody>
                    <a:bodyPr/>
                    <a:lstStyle/>
                    <a:p>
                      <a:pPr marL="0" lvl="1" algn="l" defTabSz="914400" rtl="0" eaLnBrk="1" latinLnBrk="0" hangingPunct="1"/>
                      <a:r>
                        <a:rPr lang="en-US" sz="1400" i="1" kern="1200" dirty="0">
                          <a:solidFill>
                            <a:schemeClr val="dk1"/>
                          </a:solidFill>
                          <a:effectLst/>
                          <a:latin typeface="+mn-lt"/>
                          <a:ea typeface="+mn-ea"/>
                          <a:cs typeface="+mn-cs"/>
                        </a:rPr>
                        <a:t>Services we use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latin typeface="+mn-lt"/>
                          <a:ea typeface="+mn-ea"/>
                          <a:cs typeface="+mn-cs"/>
                        </a:rPr>
                        <a:t>StartPhoneId API :</a:t>
                      </a:r>
                      <a:r>
                        <a:rPr lang="en-US" sz="1100" b="1" kern="1200" baseline="0" dirty="0">
                          <a:solidFill>
                            <a:schemeClr val="dk1"/>
                          </a:solidFill>
                          <a:latin typeface="+mn-lt"/>
                          <a:ea typeface="+mn-ea"/>
                          <a:cs typeface="+mn-cs"/>
                        </a:rPr>
                        <a:t> </a:t>
                      </a:r>
                      <a:r>
                        <a:rPr lang="en-US" sz="1100" b="0" kern="1200" baseline="0" dirty="0">
                          <a:solidFill>
                            <a:schemeClr val="dk1"/>
                          </a:solidFill>
                          <a:latin typeface="+mn-lt"/>
                          <a:ea typeface="+mn-ea"/>
                          <a:cs typeface="+mn-cs"/>
                        </a:rPr>
                        <a:t>This API is used to start the phone identification process.</a:t>
                      </a:r>
                      <a:endParaRPr lang="en" sz="1100" b="0" kern="1200" dirty="0">
                        <a:solidFill>
                          <a:schemeClr val="dk1"/>
                        </a:solidFill>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 sz="1100" b="1" kern="1200" dirty="0">
                          <a:solidFill>
                            <a:schemeClr val="dk1"/>
                          </a:solidFill>
                          <a:latin typeface="+mn-lt"/>
                          <a:ea typeface="+mn-ea"/>
                          <a:cs typeface="+mn-cs"/>
                          <a:sym typeface="Proxima Nova"/>
                        </a:rPr>
                        <a:t>GetPhoneId API : </a:t>
                      </a:r>
                      <a:r>
                        <a:rPr lang="en" sz="1100" b="0" kern="1200" dirty="0">
                          <a:solidFill>
                            <a:schemeClr val="dk1"/>
                          </a:solidFill>
                          <a:latin typeface="+mn-lt"/>
                          <a:ea typeface="+mn-ea"/>
                          <a:cs typeface="+mn-cs"/>
                          <a:sym typeface="Proxima Nova"/>
                        </a:rPr>
                        <a:t>This API </a:t>
                      </a:r>
                      <a:r>
                        <a:rPr lang="en-US" sz="1100" b="0" kern="1200" dirty="0">
                          <a:solidFill>
                            <a:schemeClr val="dk1"/>
                          </a:solidFill>
                          <a:latin typeface="+mn-lt"/>
                          <a:ea typeface="+mn-ea"/>
                          <a:cs typeface="+mn-cs"/>
                          <a:sym typeface="Proxima Nova"/>
                        </a:rPr>
                        <a:t>is</a:t>
                      </a:r>
                      <a:r>
                        <a:rPr lang="en-US" sz="1100" b="0" kern="1200" baseline="0" dirty="0">
                          <a:solidFill>
                            <a:schemeClr val="dk1"/>
                          </a:solidFill>
                          <a:latin typeface="+mn-lt"/>
                          <a:ea typeface="+mn-ea"/>
                          <a:cs typeface="+mn-cs"/>
                          <a:sym typeface="Proxima Nova"/>
                        </a:rPr>
                        <a:t> used to check the consumer’s phone identification status, get the user token, account token and mobile number token.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b="1" kern="1200" baseline="0" dirty="0">
                          <a:solidFill>
                            <a:schemeClr val="dk1"/>
                          </a:solidFill>
                          <a:latin typeface="+mn-lt"/>
                          <a:ea typeface="+mn-ea"/>
                          <a:cs typeface="+mn-cs"/>
                          <a:sym typeface="Proxima Nova"/>
                        </a:rPr>
                        <a:t>GetMatchScore API: </a:t>
                      </a:r>
                      <a:r>
                        <a:rPr lang="en-US" sz="1100" b="0" kern="1200" baseline="0" dirty="0">
                          <a:solidFill>
                            <a:schemeClr val="dk1"/>
                          </a:solidFill>
                          <a:latin typeface="+mn-lt"/>
                          <a:ea typeface="+mn-ea"/>
                          <a:cs typeface="+mn-cs"/>
                          <a:sym typeface="Proxima Nova"/>
                        </a:rPr>
                        <a:t>This API is used to request an attribute level match score rating for the information the merchant has collected from the consumer.</a:t>
                      </a:r>
                      <a:endParaRPr lang="en" sz="1100" b="0" kern="1200" dirty="0">
                        <a:solidFill>
                          <a:schemeClr val="dk1"/>
                        </a:solidFill>
                        <a:latin typeface="+mn-lt"/>
                        <a:ea typeface="+mn-ea"/>
                        <a:cs typeface="+mn-cs"/>
                        <a:sym typeface="Proxima Nova"/>
                      </a:endParaRPr>
                    </a:p>
                  </a:txBody>
                  <a:tcPr/>
                </a:tc>
                <a:extLst>
                  <a:ext uri="{0D108BD9-81ED-4DB2-BD59-A6C34878D82A}">
                    <a16:rowId xmlns:a16="http://schemas.microsoft.com/office/drawing/2014/main" val="10002"/>
                  </a:ext>
                </a:extLst>
              </a:tr>
              <a:tr h="876206">
                <a:tc>
                  <a:txBody>
                    <a:bodyPr/>
                    <a:lstStyle/>
                    <a:p>
                      <a:pPr marL="0" lvl="1" algn="l" defTabSz="914400" rtl="0" eaLnBrk="1" latinLnBrk="0" hangingPunct="1"/>
                      <a:r>
                        <a:rPr lang="en-US" sz="1400" b="0" i="1" kern="1200" dirty="0">
                          <a:solidFill>
                            <a:schemeClr val="dk1"/>
                          </a:solidFill>
                          <a:effectLst/>
                          <a:latin typeface="+mn-lt"/>
                          <a:ea typeface="+mn-ea"/>
                          <a:cs typeface="+mn-cs"/>
                        </a:rPr>
                        <a:t>How those services are used (in rules or models / etc.)</a:t>
                      </a:r>
                    </a:p>
                  </a:txBody>
                  <a:tcPr/>
                </a:tc>
                <a:tc>
                  <a:txBody>
                    <a:bodyPr/>
                    <a:lstStyle/>
                    <a:p>
                      <a:r>
                        <a:rPr lang="en-US" sz="1100" dirty="0"/>
                        <a:t>Multiple</a:t>
                      </a:r>
                      <a:r>
                        <a:rPr lang="en-US" sz="1100" baseline="0" dirty="0"/>
                        <a:t> rules in production to approve/decline/send to DRT for </a:t>
                      </a:r>
                      <a:r>
                        <a:rPr lang="en-US" sz="1100" kern="1200" dirty="0">
                          <a:solidFill>
                            <a:schemeClr val="dk1"/>
                          </a:solidFill>
                          <a:latin typeface="+mn-lt"/>
                          <a:ea typeface="+mn-ea"/>
                          <a:cs typeface="+mn-cs"/>
                        </a:rPr>
                        <a:t>US transactions with the tokens received from Danal.</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65166839"/>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74000" cy="762000"/>
          </a:xfrm>
        </p:spPr>
        <p:txBody>
          <a:bodyPr/>
          <a:lstStyle/>
          <a:p>
            <a:r>
              <a:rPr lang="en-US" sz="2800" dirty="0" err="1"/>
              <a:t>Boku</a:t>
            </a:r>
            <a:r>
              <a:rPr lang="en-US" sz="2800" dirty="0"/>
              <a:t> (</a:t>
            </a:r>
            <a:r>
              <a:rPr lang="en-US" sz="2800" dirty="0" err="1"/>
              <a:t>Danal</a:t>
            </a:r>
            <a:r>
              <a:rPr lang="en-US" sz="2800" dirty="0"/>
              <a:t>)</a:t>
            </a:r>
            <a:br>
              <a:rPr lang="en-US" sz="2800" dirty="0"/>
            </a:br>
            <a:r>
              <a:rPr lang="en-US" sz="1800" dirty="0" err="1"/>
              <a:t>GetMatchScore</a:t>
            </a:r>
            <a:r>
              <a:rPr lang="en-US" sz="1800" dirty="0"/>
              <a:t> API response </a:t>
            </a:r>
            <a:endParaRPr lang="en-US" sz="2800" dirty="0"/>
          </a:p>
        </p:txBody>
      </p:sp>
      <p:sp>
        <p:nvSpPr>
          <p:cNvPr id="3" name="Text Placeholder 2"/>
          <p:cNvSpPr>
            <a:spLocks noGrp="1"/>
          </p:cNvSpPr>
          <p:nvPr>
            <p:ph type="body" sz="quarter" idx="11"/>
          </p:nvPr>
        </p:nvSpPr>
        <p:spPr>
          <a:xfrm>
            <a:off x="268287" y="1371600"/>
            <a:ext cx="8580437" cy="4937697"/>
          </a:xfrm>
        </p:spPr>
        <p:txBody>
          <a:bodyPr/>
          <a:lstStyle/>
          <a:p>
            <a:pPr marL="0" indent="0">
              <a:buNone/>
            </a:pPr>
            <a:endParaRPr lang="en-US" dirty="0"/>
          </a:p>
        </p:txBody>
      </p:sp>
      <p:graphicFrame>
        <p:nvGraphicFramePr>
          <p:cNvPr id="4" name="Table 3"/>
          <p:cNvGraphicFramePr>
            <a:graphicFrameLocks noGrp="1"/>
          </p:cNvGraphicFramePr>
          <p:nvPr/>
        </p:nvGraphicFramePr>
        <p:xfrm>
          <a:off x="106364" y="1066800"/>
          <a:ext cx="8961436" cy="5209567"/>
        </p:xfrm>
        <a:graphic>
          <a:graphicData uri="http://schemas.openxmlformats.org/drawingml/2006/table">
            <a:tbl>
              <a:tblPr>
                <a:tableStyleId>{3C2FFA5D-87B4-456A-9821-1D502468CF0F}</a:tableStyleId>
              </a:tblPr>
              <a:tblGrid>
                <a:gridCol w="1712638">
                  <a:extLst>
                    <a:ext uri="{9D8B030D-6E8A-4147-A177-3AD203B41FA5}">
                      <a16:colId xmlns:a16="http://schemas.microsoft.com/office/drawing/2014/main" val="20000"/>
                    </a:ext>
                  </a:extLst>
                </a:gridCol>
                <a:gridCol w="7248798">
                  <a:extLst>
                    <a:ext uri="{9D8B030D-6E8A-4147-A177-3AD203B41FA5}">
                      <a16:colId xmlns:a16="http://schemas.microsoft.com/office/drawing/2014/main" val="20001"/>
                    </a:ext>
                  </a:extLst>
                </a:gridCol>
              </a:tblGrid>
              <a:tr h="214099">
                <a:tc>
                  <a:txBody>
                    <a:bodyPr/>
                    <a:lstStyle/>
                    <a:p>
                      <a:r>
                        <a:rPr lang="en-US" sz="1100" b="1" kern="1200" dirty="0">
                          <a:solidFill>
                            <a:srgbClr val="000000"/>
                          </a:solidFill>
                          <a:effectLst/>
                          <a:latin typeface="+mn-lt"/>
                          <a:ea typeface="+mn-ea"/>
                          <a:cs typeface="+mn-cs"/>
                        </a:rPr>
                        <a:t>Method</a:t>
                      </a:r>
                    </a:p>
                  </a:txBody>
                  <a:tcPr anchor="ctr"/>
                </a:tc>
                <a:tc>
                  <a:txBody>
                    <a:bodyPr/>
                    <a:lstStyle/>
                    <a:p>
                      <a:r>
                        <a:rPr lang="en-US" sz="1100" b="1" kern="1200" dirty="0">
                          <a:solidFill>
                            <a:srgbClr val="000000"/>
                          </a:solidFill>
                          <a:effectLst/>
                          <a:latin typeface="+mn-lt"/>
                          <a:ea typeface="+mn-ea"/>
                          <a:cs typeface="+mn-cs"/>
                        </a:rPr>
                        <a:t>Name of the API – GetMatchScoreRes</a:t>
                      </a:r>
                    </a:p>
                  </a:txBody>
                  <a:tcPr anchor="ctr"/>
                </a:tc>
                <a:extLst>
                  <a:ext uri="{0D108BD9-81ED-4DB2-BD59-A6C34878D82A}">
                    <a16:rowId xmlns:a16="http://schemas.microsoft.com/office/drawing/2014/main" val="10000"/>
                  </a:ext>
                </a:extLst>
              </a:tr>
              <a:tr h="214099">
                <a:tc>
                  <a:txBody>
                    <a:bodyPr/>
                    <a:lstStyle/>
                    <a:p>
                      <a:r>
                        <a:rPr lang="en-US" sz="1100" b="1" kern="1200" dirty="0">
                          <a:solidFill>
                            <a:srgbClr val="000000"/>
                          </a:solidFill>
                          <a:effectLst/>
                          <a:latin typeface="+mn-lt"/>
                          <a:ea typeface="+mn-ea"/>
                          <a:cs typeface="+mn-cs"/>
                        </a:rPr>
                        <a:t>Version</a:t>
                      </a:r>
                    </a:p>
                  </a:txBody>
                  <a:tcPr anchor="ctr"/>
                </a:tc>
                <a:tc>
                  <a:txBody>
                    <a:bodyPr/>
                    <a:lstStyle/>
                    <a:p>
                      <a:r>
                        <a:rPr lang="en-US" sz="1100" b="1" kern="1200" dirty="0">
                          <a:solidFill>
                            <a:srgbClr val="000000"/>
                          </a:solidFill>
                          <a:effectLst/>
                          <a:latin typeface="+mn-lt"/>
                          <a:ea typeface="+mn-ea"/>
                          <a:cs typeface="+mn-cs"/>
                        </a:rPr>
                        <a:t>1.0.0</a:t>
                      </a:r>
                    </a:p>
                  </a:txBody>
                  <a:tcPr anchor="ctr"/>
                </a:tc>
                <a:extLst>
                  <a:ext uri="{0D108BD9-81ED-4DB2-BD59-A6C34878D82A}">
                    <a16:rowId xmlns:a16="http://schemas.microsoft.com/office/drawing/2014/main" val="10001"/>
                  </a:ext>
                </a:extLst>
              </a:tr>
              <a:tr h="352634">
                <a:tc>
                  <a:txBody>
                    <a:bodyPr/>
                    <a:lstStyle/>
                    <a:p>
                      <a:r>
                        <a:rPr lang="en-US" sz="1100" b="1" kern="1200" dirty="0">
                          <a:solidFill>
                            <a:srgbClr val="000000"/>
                          </a:solidFill>
                          <a:effectLst/>
                          <a:latin typeface="+mn-lt"/>
                          <a:ea typeface="+mn-ea"/>
                          <a:cs typeface="+mn-cs"/>
                        </a:rPr>
                        <a:t>Error code</a:t>
                      </a:r>
                    </a:p>
                  </a:txBody>
                  <a:tcPr anchor="ctr"/>
                </a:tc>
                <a:tc>
                  <a:txBody>
                    <a:bodyPr/>
                    <a:lstStyle/>
                    <a:p>
                      <a:r>
                        <a:rPr lang="en-US" sz="1100" b="1" kern="1200" dirty="0">
                          <a:solidFill>
                            <a:srgbClr val="000000"/>
                          </a:solidFill>
                          <a:effectLst/>
                          <a:latin typeface="+mn-lt"/>
                          <a:ea typeface="+mn-ea"/>
                          <a:cs typeface="+mn-cs"/>
                        </a:rPr>
                        <a:t>If 0,</a:t>
                      </a:r>
                      <a:r>
                        <a:rPr lang="en-US" sz="1100" b="1" kern="1200" baseline="0" dirty="0">
                          <a:solidFill>
                            <a:srgbClr val="000000"/>
                          </a:solidFill>
                          <a:effectLst/>
                          <a:latin typeface="+mn-lt"/>
                          <a:ea typeface="+mn-ea"/>
                          <a:cs typeface="+mn-cs"/>
                        </a:rPr>
                        <a:t> the command was successful, If not then error code indicates the reason the call failed – Eg. </a:t>
                      </a:r>
                      <a:r>
                        <a:rPr lang="en-US" sz="1100" b="1" kern="1200" dirty="0">
                          <a:solidFill>
                            <a:srgbClr val="000000"/>
                          </a:solidFill>
                          <a:effectLst/>
                          <a:latin typeface="+mn-lt"/>
                          <a:ea typeface="+mn-ea"/>
                          <a:cs typeface="+mn-cs"/>
                        </a:rPr>
                        <a:t>Error code = -1001</a:t>
                      </a:r>
                    </a:p>
                  </a:txBody>
                  <a:tcPr anchor="ctr"/>
                </a:tc>
                <a:extLst>
                  <a:ext uri="{0D108BD9-81ED-4DB2-BD59-A6C34878D82A}">
                    <a16:rowId xmlns:a16="http://schemas.microsoft.com/office/drawing/2014/main" val="10002"/>
                  </a:ext>
                </a:extLst>
              </a:tr>
              <a:tr h="214099">
                <a:tc>
                  <a:txBody>
                    <a:bodyPr/>
                    <a:lstStyle/>
                    <a:p>
                      <a:r>
                        <a:rPr lang="en-US" sz="1100" b="1" kern="1200" dirty="0">
                          <a:solidFill>
                            <a:srgbClr val="000000"/>
                          </a:solidFill>
                          <a:effectLst/>
                          <a:latin typeface="+mn-lt"/>
                          <a:ea typeface="+mn-ea"/>
                          <a:cs typeface="+mn-cs"/>
                        </a:rPr>
                        <a:t>Error description</a:t>
                      </a:r>
                    </a:p>
                  </a:txBody>
                  <a:tcPr anchor="ctr"/>
                </a:tc>
                <a:tc>
                  <a:txBody>
                    <a:bodyPr/>
                    <a:lstStyle/>
                    <a:p>
                      <a:r>
                        <a:rPr lang="en-US" sz="1100" b="1" kern="1200" dirty="0">
                          <a:solidFill>
                            <a:srgbClr val="000000"/>
                          </a:solidFill>
                          <a:effectLst/>
                          <a:latin typeface="+mn-lt"/>
                          <a:ea typeface="+mn-ea"/>
                          <a:cs typeface="+mn-cs"/>
                        </a:rPr>
                        <a:t>Additional information regarding the error condition – Eg. Authentication failed</a:t>
                      </a:r>
                    </a:p>
                  </a:txBody>
                  <a:tcPr anchor="ctr"/>
                </a:tc>
                <a:extLst>
                  <a:ext uri="{0D108BD9-81ED-4DB2-BD59-A6C34878D82A}">
                    <a16:rowId xmlns:a16="http://schemas.microsoft.com/office/drawing/2014/main" val="10003"/>
                  </a:ext>
                </a:extLst>
              </a:tr>
              <a:tr h="214099">
                <a:tc>
                  <a:txBody>
                    <a:bodyPr/>
                    <a:lstStyle/>
                    <a:p>
                      <a:r>
                        <a:rPr lang="en-US" sz="1100" b="1" kern="1200" dirty="0">
                          <a:solidFill>
                            <a:srgbClr val="000000"/>
                          </a:solidFill>
                          <a:effectLst/>
                          <a:latin typeface="+mn-lt"/>
                          <a:ea typeface="+mn-ea"/>
                          <a:cs typeface="+mn-cs"/>
                        </a:rPr>
                        <a:t>Correlation id</a:t>
                      </a:r>
                    </a:p>
                  </a:txBody>
                  <a:tcPr anchor="ctr"/>
                </a:tc>
                <a:tc>
                  <a:txBody>
                    <a:bodyPr/>
                    <a:lstStyle/>
                    <a:p>
                      <a:r>
                        <a:rPr lang="en-US" sz="1100" b="1" kern="1200" dirty="0">
                          <a:solidFill>
                            <a:srgbClr val="000000"/>
                          </a:solidFill>
                          <a:effectLst/>
                          <a:latin typeface="+mn-lt"/>
                          <a:ea typeface="+mn-ea"/>
                          <a:cs typeface="+mn-cs"/>
                        </a:rPr>
                        <a:t>Merchant’s transaction identifier</a:t>
                      </a:r>
                      <a:r>
                        <a:rPr lang="en-US" sz="1100" b="1" kern="1200" baseline="0" dirty="0">
                          <a:solidFill>
                            <a:srgbClr val="000000"/>
                          </a:solidFill>
                          <a:effectLst/>
                          <a:latin typeface="+mn-lt"/>
                          <a:ea typeface="+mn-ea"/>
                          <a:cs typeface="+mn-cs"/>
                        </a:rPr>
                        <a:t> that uniquely identifies this transaction. Eg. 1310881973286793</a:t>
                      </a:r>
                      <a:endParaRPr lang="en-US" sz="1100" b="1" kern="1200" dirty="0">
                        <a:solidFill>
                          <a:srgbClr val="000000"/>
                        </a:solidFill>
                        <a:effectLst/>
                        <a:latin typeface="+mn-lt"/>
                        <a:ea typeface="+mn-ea"/>
                        <a:cs typeface="+mn-cs"/>
                      </a:endParaRPr>
                    </a:p>
                  </a:txBody>
                  <a:tcPr anchor="ctr"/>
                </a:tc>
                <a:extLst>
                  <a:ext uri="{0D108BD9-81ED-4DB2-BD59-A6C34878D82A}">
                    <a16:rowId xmlns:a16="http://schemas.microsoft.com/office/drawing/2014/main" val="10004"/>
                  </a:ext>
                </a:extLst>
              </a:tr>
              <a:tr h="214099">
                <a:tc>
                  <a:txBody>
                    <a:bodyPr/>
                    <a:lstStyle/>
                    <a:p>
                      <a:r>
                        <a:rPr lang="en-US" sz="1100" b="1" kern="1200" dirty="0">
                          <a:solidFill>
                            <a:srgbClr val="000000"/>
                          </a:solidFill>
                          <a:effectLst/>
                          <a:latin typeface="+mn-lt"/>
                          <a:ea typeface="+mn-ea"/>
                          <a:cs typeface="+mn-cs"/>
                        </a:rPr>
                        <a:t>Reference id</a:t>
                      </a:r>
                    </a:p>
                  </a:txBody>
                  <a:tcPr anchor="ctr"/>
                </a:tc>
                <a:tc>
                  <a:txBody>
                    <a:bodyPr/>
                    <a:lstStyle/>
                    <a:p>
                      <a:r>
                        <a:rPr lang="en-US" sz="1100" b="1" kern="1200" dirty="0">
                          <a:solidFill>
                            <a:srgbClr val="000000"/>
                          </a:solidFill>
                          <a:effectLst/>
                          <a:latin typeface="+mn-lt"/>
                          <a:ea typeface="+mn-ea"/>
                          <a:cs typeface="+mn-cs"/>
                        </a:rPr>
                        <a:t>Danal’s unique</a:t>
                      </a:r>
                      <a:r>
                        <a:rPr lang="en-US" sz="1100" b="1" kern="1200" baseline="0" dirty="0">
                          <a:solidFill>
                            <a:srgbClr val="000000"/>
                          </a:solidFill>
                          <a:effectLst/>
                          <a:latin typeface="+mn-lt"/>
                          <a:ea typeface="+mn-ea"/>
                          <a:cs typeface="+mn-cs"/>
                        </a:rPr>
                        <a:t> transaction identifier. Eg. 568887569756956</a:t>
                      </a:r>
                      <a:endParaRPr lang="en-US" sz="1100" b="1" kern="1200" dirty="0">
                        <a:solidFill>
                          <a:srgbClr val="000000"/>
                        </a:solidFill>
                        <a:effectLst/>
                        <a:latin typeface="+mn-lt"/>
                        <a:ea typeface="+mn-ea"/>
                        <a:cs typeface="+mn-cs"/>
                      </a:endParaRPr>
                    </a:p>
                  </a:txBody>
                  <a:tcPr anchor="ctr"/>
                </a:tc>
                <a:extLst>
                  <a:ext uri="{0D108BD9-81ED-4DB2-BD59-A6C34878D82A}">
                    <a16:rowId xmlns:a16="http://schemas.microsoft.com/office/drawing/2014/main" val="10005"/>
                  </a:ext>
                </a:extLst>
              </a:tr>
              <a:tr h="352634">
                <a:tc>
                  <a:txBody>
                    <a:bodyPr/>
                    <a:lstStyle/>
                    <a:p>
                      <a:r>
                        <a:rPr lang="en-US" sz="1100" b="1" kern="1200" dirty="0">
                          <a:solidFill>
                            <a:srgbClr val="000000"/>
                          </a:solidFill>
                          <a:effectLst/>
                          <a:latin typeface="+mn-lt"/>
                          <a:ea typeface="+mn-ea"/>
                          <a:cs typeface="+mn-cs"/>
                        </a:rPr>
                        <a:t>FirstNameScore</a:t>
                      </a:r>
                    </a:p>
                  </a:txBody>
                  <a:tcPr anchor="ctr"/>
                </a:tc>
                <a:tc>
                  <a:txBody>
                    <a:bodyPr/>
                    <a:lstStyle/>
                    <a:p>
                      <a:r>
                        <a:rPr lang="en-US" sz="1100" b="1" kern="1200" dirty="0">
                          <a:solidFill>
                            <a:srgbClr val="000000"/>
                          </a:solidFill>
                          <a:effectLst/>
                          <a:latin typeface="+mn-lt"/>
                          <a:ea typeface="+mn-ea"/>
                          <a:cs typeface="+mn-cs"/>
                        </a:rPr>
                        <a:t>Level</a:t>
                      </a:r>
                      <a:r>
                        <a:rPr lang="en-US" sz="1100" b="1" kern="1200" baseline="0" dirty="0">
                          <a:solidFill>
                            <a:srgbClr val="000000"/>
                          </a:solidFill>
                          <a:effectLst/>
                          <a:latin typeface="+mn-lt"/>
                          <a:ea typeface="+mn-ea"/>
                          <a:cs typeface="+mn-cs"/>
                        </a:rPr>
                        <a:t> of match for the first name attribute assigned to the submitted MDN from low to high – higher the match score, more accurate is the match. Eg. FirstNameScore = 10</a:t>
                      </a:r>
                      <a:endParaRPr lang="en-US" sz="1100" b="1" kern="1200" dirty="0">
                        <a:solidFill>
                          <a:srgbClr val="000000"/>
                        </a:solidFill>
                        <a:effectLst/>
                        <a:latin typeface="+mn-lt"/>
                        <a:ea typeface="+mn-ea"/>
                        <a:cs typeface="+mn-cs"/>
                      </a:endParaRPr>
                    </a:p>
                  </a:txBody>
                  <a:tcPr anchor="ctr"/>
                </a:tc>
                <a:extLst>
                  <a:ext uri="{0D108BD9-81ED-4DB2-BD59-A6C34878D82A}">
                    <a16:rowId xmlns:a16="http://schemas.microsoft.com/office/drawing/2014/main" val="10006"/>
                  </a:ext>
                </a:extLst>
              </a:tr>
              <a:tr h="352634">
                <a:tc>
                  <a:txBody>
                    <a:bodyPr/>
                    <a:lstStyle/>
                    <a:p>
                      <a:r>
                        <a:rPr lang="en-US" sz="1100" b="1" kern="1200" dirty="0">
                          <a:solidFill>
                            <a:srgbClr val="000000"/>
                          </a:solidFill>
                          <a:effectLst/>
                          <a:latin typeface="+mn-lt"/>
                          <a:ea typeface="+mn-ea"/>
                          <a:cs typeface="+mn-cs"/>
                        </a:rPr>
                        <a:t>LastNameScore</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rgbClr val="000000"/>
                          </a:solidFill>
                          <a:effectLst/>
                          <a:latin typeface="+mn-lt"/>
                          <a:ea typeface="+mn-ea"/>
                          <a:cs typeface="+mn-cs"/>
                        </a:rPr>
                        <a:t>Level</a:t>
                      </a:r>
                      <a:r>
                        <a:rPr lang="en-US" sz="1100" b="1" kern="1200" baseline="0" dirty="0">
                          <a:solidFill>
                            <a:srgbClr val="000000"/>
                          </a:solidFill>
                          <a:effectLst/>
                          <a:latin typeface="+mn-lt"/>
                          <a:ea typeface="+mn-ea"/>
                          <a:cs typeface="+mn-cs"/>
                        </a:rPr>
                        <a:t> of match for the last name attribute assigned to the submitted MDN from low to high – higher the match score, more accurate is the match. Eg. LastNameScore = 10</a:t>
                      </a:r>
                      <a:endParaRPr lang="en-US" sz="1100" b="1" kern="1200" dirty="0">
                        <a:solidFill>
                          <a:srgbClr val="000000"/>
                        </a:solidFill>
                        <a:effectLst/>
                        <a:latin typeface="+mn-lt"/>
                        <a:ea typeface="+mn-ea"/>
                        <a:cs typeface="+mn-cs"/>
                      </a:endParaRPr>
                    </a:p>
                  </a:txBody>
                  <a:tcPr anchor="ctr"/>
                </a:tc>
                <a:extLst>
                  <a:ext uri="{0D108BD9-81ED-4DB2-BD59-A6C34878D82A}">
                    <a16:rowId xmlns:a16="http://schemas.microsoft.com/office/drawing/2014/main" val="10007"/>
                  </a:ext>
                </a:extLst>
              </a:tr>
              <a:tr h="352634">
                <a:tc>
                  <a:txBody>
                    <a:bodyPr/>
                    <a:lstStyle/>
                    <a:p>
                      <a:pPr marL="0" algn="l" defTabSz="914400" rtl="0" eaLnBrk="1" latinLnBrk="0" hangingPunct="1"/>
                      <a:r>
                        <a:rPr lang="en-US" sz="1100" b="1" kern="1200" dirty="0">
                          <a:solidFill>
                            <a:srgbClr val="000000"/>
                          </a:solidFill>
                          <a:effectLst/>
                          <a:latin typeface="+mn-lt"/>
                          <a:ea typeface="+mn-ea"/>
                          <a:cs typeface="+mn-cs"/>
                        </a:rPr>
                        <a:t>StreetAddressScore</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rgbClr val="000000"/>
                          </a:solidFill>
                          <a:effectLst/>
                          <a:latin typeface="+mn-lt"/>
                          <a:ea typeface="+mn-ea"/>
                          <a:cs typeface="+mn-cs"/>
                        </a:rPr>
                        <a:t>Level</a:t>
                      </a:r>
                      <a:r>
                        <a:rPr lang="en-US" sz="1100" b="1" kern="1200" baseline="0" dirty="0">
                          <a:solidFill>
                            <a:srgbClr val="000000"/>
                          </a:solidFill>
                          <a:effectLst/>
                          <a:latin typeface="+mn-lt"/>
                          <a:ea typeface="+mn-ea"/>
                          <a:cs typeface="+mn-cs"/>
                        </a:rPr>
                        <a:t> of match for the street address attribute assigned to the submitted MDN from low to high – higher the match score, more accurate is the match. Eg. StreetAddressScore= 10</a:t>
                      </a:r>
                      <a:endParaRPr lang="en-US" sz="1100" b="1" kern="1200" dirty="0">
                        <a:solidFill>
                          <a:srgbClr val="000000"/>
                        </a:solidFill>
                        <a:effectLst/>
                        <a:latin typeface="+mn-lt"/>
                        <a:ea typeface="+mn-ea"/>
                        <a:cs typeface="+mn-cs"/>
                      </a:endParaRPr>
                    </a:p>
                  </a:txBody>
                  <a:tcPr anchor="ctr"/>
                </a:tc>
                <a:extLst>
                  <a:ext uri="{0D108BD9-81ED-4DB2-BD59-A6C34878D82A}">
                    <a16:rowId xmlns:a16="http://schemas.microsoft.com/office/drawing/2014/main" val="10008"/>
                  </a:ext>
                </a:extLst>
              </a:tr>
              <a:tr h="352634">
                <a:tc>
                  <a:txBody>
                    <a:bodyPr/>
                    <a:lstStyle/>
                    <a:p>
                      <a:pPr marL="0" algn="l" defTabSz="914400" rtl="0" eaLnBrk="1" latinLnBrk="0" hangingPunct="1"/>
                      <a:r>
                        <a:rPr lang="en-US" sz="1100" b="1" kern="1200" dirty="0">
                          <a:solidFill>
                            <a:srgbClr val="000000"/>
                          </a:solidFill>
                          <a:effectLst/>
                          <a:latin typeface="+mn-lt"/>
                          <a:ea typeface="+mn-ea"/>
                          <a:cs typeface="+mn-cs"/>
                        </a:rPr>
                        <a:t>CityScore</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rgbClr val="000000"/>
                          </a:solidFill>
                          <a:effectLst/>
                          <a:latin typeface="+mn-lt"/>
                          <a:ea typeface="+mn-ea"/>
                          <a:cs typeface="+mn-cs"/>
                        </a:rPr>
                        <a:t>Level</a:t>
                      </a:r>
                      <a:r>
                        <a:rPr lang="en-US" sz="1100" b="1" kern="1200" baseline="0" dirty="0">
                          <a:solidFill>
                            <a:srgbClr val="000000"/>
                          </a:solidFill>
                          <a:effectLst/>
                          <a:latin typeface="+mn-lt"/>
                          <a:ea typeface="+mn-ea"/>
                          <a:cs typeface="+mn-cs"/>
                        </a:rPr>
                        <a:t> of match for the city attribute assigned to the submitted MDN from low to high – higher the match score, more accurate is the match. Eg. CityScore= 10</a:t>
                      </a:r>
                      <a:endParaRPr lang="en-US" sz="1100" b="1" kern="1200" dirty="0">
                        <a:solidFill>
                          <a:srgbClr val="000000"/>
                        </a:solidFill>
                        <a:effectLst/>
                        <a:latin typeface="+mn-lt"/>
                        <a:ea typeface="+mn-ea"/>
                        <a:cs typeface="+mn-cs"/>
                      </a:endParaRPr>
                    </a:p>
                  </a:txBody>
                  <a:tcPr anchor="ctr"/>
                </a:tc>
                <a:extLst>
                  <a:ext uri="{0D108BD9-81ED-4DB2-BD59-A6C34878D82A}">
                    <a16:rowId xmlns:a16="http://schemas.microsoft.com/office/drawing/2014/main" val="10009"/>
                  </a:ext>
                </a:extLst>
              </a:tr>
              <a:tr h="491169">
                <a:tc>
                  <a:txBody>
                    <a:bodyPr/>
                    <a:lstStyle/>
                    <a:p>
                      <a:pPr marL="0" algn="l" defTabSz="914400" rtl="0" eaLnBrk="1" latinLnBrk="0" hangingPunct="1"/>
                      <a:r>
                        <a:rPr lang="en-US" sz="1100" b="1" kern="1200" dirty="0">
                          <a:solidFill>
                            <a:srgbClr val="000000"/>
                          </a:solidFill>
                          <a:effectLst/>
                          <a:latin typeface="+mn-lt"/>
                          <a:ea typeface="+mn-ea"/>
                          <a:cs typeface="+mn-cs"/>
                        </a:rPr>
                        <a:t>StateScore</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rgbClr val="000000"/>
                          </a:solidFill>
                          <a:effectLst/>
                          <a:latin typeface="+mn-lt"/>
                          <a:ea typeface="+mn-ea"/>
                          <a:cs typeface="+mn-cs"/>
                        </a:rPr>
                        <a:t>Level</a:t>
                      </a:r>
                      <a:r>
                        <a:rPr lang="en-US" sz="1100" b="1" kern="1200" baseline="0" dirty="0">
                          <a:solidFill>
                            <a:srgbClr val="000000"/>
                          </a:solidFill>
                          <a:effectLst/>
                          <a:latin typeface="+mn-lt"/>
                          <a:ea typeface="+mn-ea"/>
                          <a:cs typeface="+mn-cs"/>
                        </a:rPr>
                        <a:t> of match for the State attribute assigned to the submitted MDN from low to high – higher the match score, more accurate is the match. Eg. StateScore= 10</a:t>
                      </a:r>
                      <a:endParaRPr lang="en-US" sz="1100" b="1" kern="1200" dirty="0">
                        <a:solidFill>
                          <a:srgbClr val="000000"/>
                        </a:solidFill>
                        <a:effectLst/>
                        <a:latin typeface="+mn-lt"/>
                        <a:ea typeface="+mn-ea"/>
                        <a:cs typeface="+mn-cs"/>
                      </a:endParaRPr>
                    </a:p>
                    <a:p>
                      <a:pPr marL="0" algn="l" defTabSz="914400" rtl="0" eaLnBrk="1" latinLnBrk="0" hangingPunct="1"/>
                      <a:endParaRPr lang="en-US" sz="1100" b="1" kern="1200" dirty="0">
                        <a:solidFill>
                          <a:srgbClr val="000000"/>
                        </a:solidFill>
                        <a:effectLst/>
                        <a:latin typeface="+mn-lt"/>
                        <a:ea typeface="+mn-ea"/>
                        <a:cs typeface="+mn-cs"/>
                      </a:endParaRPr>
                    </a:p>
                  </a:txBody>
                  <a:tcPr anchor="ctr"/>
                </a:tc>
                <a:extLst>
                  <a:ext uri="{0D108BD9-81ED-4DB2-BD59-A6C34878D82A}">
                    <a16:rowId xmlns:a16="http://schemas.microsoft.com/office/drawing/2014/main" val="10010"/>
                  </a:ext>
                </a:extLst>
              </a:tr>
              <a:tr h="332767">
                <a:tc>
                  <a:txBody>
                    <a:bodyPr/>
                    <a:lstStyle/>
                    <a:p>
                      <a:pPr marL="0" algn="l" defTabSz="914400" rtl="0" eaLnBrk="1" latinLnBrk="0" hangingPunct="1"/>
                      <a:r>
                        <a:rPr lang="en-US" sz="1100" b="1" kern="1200" dirty="0">
                          <a:solidFill>
                            <a:srgbClr val="000000"/>
                          </a:solidFill>
                          <a:effectLst/>
                          <a:latin typeface="+mn-lt"/>
                          <a:ea typeface="+mn-ea"/>
                          <a:cs typeface="+mn-cs"/>
                        </a:rPr>
                        <a:t>Zipcode</a:t>
                      </a:r>
                      <a:r>
                        <a:rPr lang="en-US" sz="1100" b="1" kern="1200" baseline="0" dirty="0">
                          <a:solidFill>
                            <a:srgbClr val="000000"/>
                          </a:solidFill>
                          <a:effectLst/>
                          <a:latin typeface="+mn-lt"/>
                          <a:ea typeface="+mn-ea"/>
                          <a:cs typeface="+mn-cs"/>
                        </a:rPr>
                        <a:t>Score</a:t>
                      </a:r>
                      <a:endParaRPr lang="en-US" sz="1100" b="1" kern="1200" dirty="0">
                        <a:solidFill>
                          <a:srgbClr val="000000"/>
                        </a:solidFill>
                        <a:effectLst/>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rgbClr val="000000"/>
                          </a:solidFill>
                          <a:effectLst/>
                          <a:latin typeface="+mn-lt"/>
                          <a:ea typeface="+mn-ea"/>
                          <a:cs typeface="+mn-cs"/>
                        </a:rPr>
                        <a:t>Level</a:t>
                      </a:r>
                      <a:r>
                        <a:rPr lang="en-US" sz="1100" b="1" kern="1200" baseline="0" dirty="0">
                          <a:solidFill>
                            <a:srgbClr val="000000"/>
                          </a:solidFill>
                          <a:effectLst/>
                          <a:latin typeface="+mn-lt"/>
                          <a:ea typeface="+mn-ea"/>
                          <a:cs typeface="+mn-cs"/>
                        </a:rPr>
                        <a:t> of match for the Zip code attribute assigned to the submitted MDN from low to high – higher the match score, more accurate is the match. Eg. ZipcodeScore= 10</a:t>
                      </a:r>
                      <a:endParaRPr lang="en-US" sz="1100" b="1" kern="1200" dirty="0">
                        <a:solidFill>
                          <a:srgbClr val="000000"/>
                        </a:solidFill>
                        <a:effectLst/>
                        <a:latin typeface="+mn-lt"/>
                        <a:ea typeface="+mn-ea"/>
                        <a:cs typeface="+mn-cs"/>
                      </a:endParaRPr>
                    </a:p>
                  </a:txBody>
                  <a:tcPr anchor="ctr"/>
                </a:tc>
                <a:extLst>
                  <a:ext uri="{0D108BD9-81ED-4DB2-BD59-A6C34878D82A}">
                    <a16:rowId xmlns:a16="http://schemas.microsoft.com/office/drawing/2014/main" val="10011"/>
                  </a:ext>
                </a:extLst>
              </a:tr>
              <a:tr h="332767">
                <a:tc>
                  <a:txBody>
                    <a:bodyPr/>
                    <a:lstStyle/>
                    <a:p>
                      <a:pPr marL="0" algn="l" defTabSz="914400" rtl="0" eaLnBrk="1" latinLnBrk="0" hangingPunct="1"/>
                      <a:r>
                        <a:rPr lang="en-US" sz="1100" b="1" kern="1200" dirty="0">
                          <a:solidFill>
                            <a:srgbClr val="000000"/>
                          </a:solidFill>
                          <a:effectLst/>
                          <a:latin typeface="+mn-lt"/>
                          <a:ea typeface="+mn-ea"/>
                          <a:cs typeface="+mn-cs"/>
                        </a:rPr>
                        <a:t>EmailaddressScore</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rgbClr val="000000"/>
                          </a:solidFill>
                          <a:effectLst/>
                          <a:latin typeface="+mn-lt"/>
                          <a:ea typeface="+mn-ea"/>
                          <a:cs typeface="+mn-cs"/>
                        </a:rPr>
                        <a:t>Level</a:t>
                      </a:r>
                      <a:r>
                        <a:rPr lang="en-US" sz="1100" b="1" kern="1200" baseline="0" dirty="0">
                          <a:solidFill>
                            <a:srgbClr val="000000"/>
                          </a:solidFill>
                          <a:effectLst/>
                          <a:latin typeface="+mn-lt"/>
                          <a:ea typeface="+mn-ea"/>
                          <a:cs typeface="+mn-cs"/>
                        </a:rPr>
                        <a:t> of match for the email address attribute assigned to the submitted MDN from low to high – higher the match score, more accurate is the match. Eg. EmailaddressScore= 10</a:t>
                      </a:r>
                      <a:endParaRPr lang="en-US" sz="1100" b="1" kern="1200" dirty="0">
                        <a:solidFill>
                          <a:srgbClr val="000000"/>
                        </a:solidFill>
                        <a:effectLst/>
                        <a:latin typeface="+mn-lt"/>
                        <a:ea typeface="+mn-ea"/>
                        <a:cs typeface="+mn-cs"/>
                      </a:endParaRPr>
                    </a:p>
                  </a:txBody>
                  <a:tcPr anchor="ctr"/>
                </a:tc>
                <a:extLst>
                  <a:ext uri="{0D108BD9-81ED-4DB2-BD59-A6C34878D82A}">
                    <a16:rowId xmlns:a16="http://schemas.microsoft.com/office/drawing/2014/main" val="10012"/>
                  </a:ext>
                </a:extLst>
              </a:tr>
              <a:tr h="332767">
                <a:tc>
                  <a:txBody>
                    <a:bodyPr/>
                    <a:lstStyle/>
                    <a:p>
                      <a:pPr marL="0" algn="l" defTabSz="914400" rtl="0" eaLnBrk="1" latinLnBrk="0" hangingPunct="1"/>
                      <a:r>
                        <a:rPr lang="en-US" sz="1100" b="1" kern="1200" dirty="0">
                          <a:solidFill>
                            <a:srgbClr val="000000"/>
                          </a:solidFill>
                          <a:effectLst/>
                          <a:latin typeface="+mn-lt"/>
                          <a:ea typeface="+mn-ea"/>
                          <a:cs typeface="+mn-cs"/>
                        </a:rPr>
                        <a:t>DataSource</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rgbClr val="000000"/>
                          </a:solidFill>
                          <a:effectLst/>
                          <a:latin typeface="+mn-lt"/>
                          <a:ea typeface="+mn-ea"/>
                          <a:cs typeface="+mn-cs"/>
                        </a:rPr>
                        <a:t>Returns</a:t>
                      </a:r>
                      <a:r>
                        <a:rPr lang="en-US" sz="1100" b="1" kern="1200" baseline="0" dirty="0">
                          <a:solidFill>
                            <a:srgbClr val="000000"/>
                          </a:solidFill>
                          <a:effectLst/>
                          <a:latin typeface="+mn-lt"/>
                          <a:ea typeface="+mn-ea"/>
                          <a:cs typeface="+mn-cs"/>
                        </a:rPr>
                        <a:t> the data source that the merchant data was compared against. Eg. DataSource = Carrier</a:t>
                      </a:r>
                      <a:endParaRPr lang="en-US" sz="1100" b="1" kern="1200" dirty="0">
                        <a:solidFill>
                          <a:srgbClr val="000000"/>
                        </a:solidFill>
                        <a:effectLst/>
                        <a:latin typeface="+mn-lt"/>
                        <a:ea typeface="+mn-ea"/>
                        <a:cs typeface="+mn-cs"/>
                      </a:endParaRPr>
                    </a:p>
                  </a:txBody>
                  <a:tcPr anchor="ct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743653443"/>
      </p:ext>
    </p:extLst>
  </p:cSld>
  <p:clrMapOvr>
    <a:masterClrMapping/>
  </p:clrMapOvr>
  <p:transition spd="med">
    <p:fade/>
  </p:transition>
</p:sld>
</file>

<file path=ppt/theme/theme1.xml><?xml version="1.0" encoding="utf-8"?>
<a:theme xmlns:a="http://schemas.openxmlformats.org/drawingml/2006/main" name="WUS17108">
  <a:themeElements>
    <a:clrScheme name="Custom 78">
      <a:dk1>
        <a:srgbClr val="000000"/>
      </a:dk1>
      <a:lt1>
        <a:srgbClr val="FFFFFF"/>
      </a:lt1>
      <a:dk2>
        <a:srgbClr val="FFCC00"/>
      </a:dk2>
      <a:lt2>
        <a:srgbClr val="969696"/>
      </a:lt2>
      <a:accent1>
        <a:srgbClr val="FFCC00"/>
      </a:accent1>
      <a:accent2>
        <a:srgbClr val="580000"/>
      </a:accent2>
      <a:accent3>
        <a:srgbClr val="024D72"/>
      </a:accent3>
      <a:accent4>
        <a:srgbClr val="162D5A"/>
      </a:accent4>
      <a:accent5>
        <a:srgbClr val="000000"/>
      </a:accent5>
      <a:accent6>
        <a:srgbClr val="162D5A"/>
      </a:accent6>
      <a:hlink>
        <a:srgbClr val="323E08"/>
      </a:hlink>
      <a:folHlink>
        <a:srgbClr val="B00000"/>
      </a:folHlink>
    </a:clrScheme>
    <a:fontScheme name="WUS171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rgbClr val="000000"/>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rgbClr val="000000"/>
            </a:solidFill>
            <a:effectLst/>
            <a:latin typeface="Arial" pitchFamily="34" charset="0"/>
          </a:defRPr>
        </a:defPPr>
      </a:lstStyle>
    </a:lnDef>
    <a:txDef>
      <a:spPr>
        <a:noFill/>
      </a:spPr>
      <a:bodyPr wrap="square" rtlCol="0">
        <a:spAutoFit/>
      </a:bodyPr>
      <a:lstStyle>
        <a:defPPr>
          <a:defRPr sz="2200" dirty="0" err="1" smtClean="0"/>
        </a:defPPr>
      </a:lstStyle>
    </a:txDef>
  </a:objectDefaults>
  <a:extraClrSchemeLst>
    <a:extraClrScheme>
      <a:clrScheme name="WUS17108 1">
        <a:dk1>
          <a:srgbClr val="000000"/>
        </a:dk1>
        <a:lt1>
          <a:srgbClr val="FFFFFF"/>
        </a:lt1>
        <a:dk2>
          <a:srgbClr val="D7CA1B"/>
        </a:dk2>
        <a:lt2>
          <a:srgbClr val="333333"/>
        </a:lt2>
        <a:accent1>
          <a:srgbClr val="F9E91A"/>
        </a:accent1>
        <a:accent2>
          <a:srgbClr val="F4C106"/>
        </a:accent2>
        <a:accent3>
          <a:srgbClr val="FFFFFF"/>
        </a:accent3>
        <a:accent4>
          <a:srgbClr val="000000"/>
        </a:accent4>
        <a:accent5>
          <a:srgbClr val="FBF2AB"/>
        </a:accent5>
        <a:accent6>
          <a:srgbClr val="DDAF05"/>
        </a:accent6>
        <a:hlink>
          <a:srgbClr val="808080"/>
        </a:hlink>
        <a:folHlink>
          <a:srgbClr val="FFFC88"/>
        </a:folHlink>
      </a:clrScheme>
      <a:clrMap bg1="lt1" tx1="dk1" bg2="lt2" tx2="dk2" accent1="accent1" accent2="accent2" accent3="accent3" accent4="accent4" accent5="accent5" accent6="accent6" hlink="hlink" folHlink="folHlink"/>
    </a:extraClrScheme>
    <a:extraClrScheme>
      <a:clrScheme name="WUS17108 2">
        <a:dk1>
          <a:srgbClr val="000000"/>
        </a:dk1>
        <a:lt1>
          <a:srgbClr val="FFFFFF"/>
        </a:lt1>
        <a:dk2>
          <a:srgbClr val="999900"/>
        </a:dk2>
        <a:lt2>
          <a:srgbClr val="969696"/>
        </a:lt2>
        <a:accent1>
          <a:srgbClr val="FFE41D"/>
        </a:accent1>
        <a:accent2>
          <a:srgbClr val="FF9900"/>
        </a:accent2>
        <a:accent3>
          <a:srgbClr val="FFFFFF"/>
        </a:accent3>
        <a:accent4>
          <a:srgbClr val="000000"/>
        </a:accent4>
        <a:accent5>
          <a:srgbClr val="FFEFAB"/>
        </a:accent5>
        <a:accent6>
          <a:srgbClr val="E78A00"/>
        </a:accent6>
        <a:hlink>
          <a:srgbClr val="993300"/>
        </a:hlink>
        <a:folHlink>
          <a:srgbClr val="435701"/>
        </a:folHlink>
      </a:clrScheme>
      <a:clrMap bg1="lt1" tx1="dk1" bg2="lt2" tx2="dk2" accent1="accent1" accent2="accent2" accent3="accent3" accent4="accent4" accent5="accent5" accent6="accent6" hlink="hlink" folHlink="folHlink"/>
    </a:extraClrScheme>
    <a:extraClrScheme>
      <a:clrScheme name="WUS17108 3">
        <a:dk1>
          <a:srgbClr val="000000"/>
        </a:dk1>
        <a:lt1>
          <a:srgbClr val="FFFFFF"/>
        </a:lt1>
        <a:dk2>
          <a:srgbClr val="FFCC00"/>
        </a:dk2>
        <a:lt2>
          <a:srgbClr val="969696"/>
        </a:lt2>
        <a:accent1>
          <a:srgbClr val="1373AD"/>
        </a:accent1>
        <a:accent2>
          <a:srgbClr val="679028"/>
        </a:accent2>
        <a:accent3>
          <a:srgbClr val="FFFFFF"/>
        </a:accent3>
        <a:accent4>
          <a:srgbClr val="000000"/>
        </a:accent4>
        <a:accent5>
          <a:srgbClr val="AABCD3"/>
        </a:accent5>
        <a:accent6>
          <a:srgbClr val="5D8223"/>
        </a:accent6>
        <a:hlink>
          <a:srgbClr val="ED7B01"/>
        </a:hlink>
        <a:folHlink>
          <a:srgbClr val="B95707"/>
        </a:folHlink>
      </a:clrScheme>
      <a:clrMap bg1="lt1" tx1="dk1" bg2="lt2" tx2="dk2" accent1="accent1" accent2="accent2" accent3="accent3" accent4="accent4" accent5="accent5" accent6="accent6" hlink="hlink" folHlink="folHlink"/>
    </a:extraClrScheme>
    <a:extraClrScheme>
      <a:clrScheme name="WUS17108 4">
        <a:dk1>
          <a:srgbClr val="000000"/>
        </a:dk1>
        <a:lt1>
          <a:srgbClr val="FFFFFF"/>
        </a:lt1>
        <a:dk2>
          <a:srgbClr val="FFCC00"/>
        </a:dk2>
        <a:lt2>
          <a:srgbClr val="969696"/>
        </a:lt2>
        <a:accent1>
          <a:srgbClr val="1373AD"/>
        </a:accent1>
        <a:accent2>
          <a:srgbClr val="679028"/>
        </a:accent2>
        <a:accent3>
          <a:srgbClr val="FFFFFF"/>
        </a:accent3>
        <a:accent4>
          <a:srgbClr val="000000"/>
        </a:accent4>
        <a:accent5>
          <a:srgbClr val="AABCD3"/>
        </a:accent5>
        <a:accent6>
          <a:srgbClr val="5D8223"/>
        </a:accent6>
        <a:hlink>
          <a:srgbClr val="ED7B01"/>
        </a:hlink>
        <a:folHlink>
          <a:srgbClr val="B00000"/>
        </a:folHlink>
      </a:clrScheme>
      <a:clrMap bg1="lt1" tx1="dk1" bg2="lt2" tx2="dk2" accent1="accent1" accent2="accent2" accent3="accent3" accent4="accent4" accent5="accent5" accent6="accent6" hlink="hlink" folHlink="folHlink"/>
    </a:extraClrScheme>
    <a:extraClrScheme>
      <a:clrScheme name="WUS17108 5">
        <a:dk1>
          <a:srgbClr val="000000"/>
        </a:dk1>
        <a:lt1>
          <a:srgbClr val="FFFFFF"/>
        </a:lt1>
        <a:dk2>
          <a:srgbClr val="FFCC00"/>
        </a:dk2>
        <a:lt2>
          <a:srgbClr val="969696"/>
        </a:lt2>
        <a:accent1>
          <a:srgbClr val="1373AD"/>
        </a:accent1>
        <a:accent2>
          <a:srgbClr val="679028"/>
        </a:accent2>
        <a:accent3>
          <a:srgbClr val="FFFFFF"/>
        </a:accent3>
        <a:accent4>
          <a:srgbClr val="000000"/>
        </a:accent4>
        <a:accent5>
          <a:srgbClr val="AABCD3"/>
        </a:accent5>
        <a:accent6>
          <a:srgbClr val="5D8223"/>
        </a:accent6>
        <a:hlink>
          <a:srgbClr val="476069"/>
        </a:hlink>
        <a:folHlink>
          <a:srgbClr val="B00000"/>
        </a:folHlink>
      </a:clrScheme>
      <a:clrMap bg1="lt1" tx1="dk1" bg2="lt2" tx2="dk2" accent1="accent1" accent2="accent2" accent3="accent3" accent4="accent4" accent5="accent5" accent6="accent6" hlink="hlink" folHlink="folHlink"/>
    </a:extraClrScheme>
    <a:extraClrScheme>
      <a:clrScheme name="WUS17108 6">
        <a:dk1>
          <a:srgbClr val="000000"/>
        </a:dk1>
        <a:lt1>
          <a:srgbClr val="FFFFFF"/>
        </a:lt1>
        <a:dk2>
          <a:srgbClr val="FFCC00"/>
        </a:dk2>
        <a:lt2>
          <a:srgbClr val="969696"/>
        </a:lt2>
        <a:accent1>
          <a:srgbClr val="8DBFD1"/>
        </a:accent1>
        <a:accent2>
          <a:srgbClr val="FF6600"/>
        </a:accent2>
        <a:accent3>
          <a:srgbClr val="FFFFFF"/>
        </a:accent3>
        <a:accent4>
          <a:srgbClr val="000000"/>
        </a:accent4>
        <a:accent5>
          <a:srgbClr val="C5DCE5"/>
        </a:accent5>
        <a:accent6>
          <a:srgbClr val="E75C00"/>
        </a:accent6>
        <a:hlink>
          <a:srgbClr val="5E68C4"/>
        </a:hlink>
        <a:folHlink>
          <a:srgbClr val="B00000"/>
        </a:folHlink>
      </a:clrScheme>
      <a:clrMap bg1="lt1" tx1="dk1" bg2="lt2" tx2="dk2" accent1="accent1" accent2="accent2" accent3="accent3" accent4="accent4" accent5="accent5" accent6="accent6" hlink="hlink" folHlink="folHlink"/>
    </a:extraClrScheme>
    <a:extraClrScheme>
      <a:clrScheme name="WUS17108 7">
        <a:dk1>
          <a:srgbClr val="000000"/>
        </a:dk1>
        <a:lt1>
          <a:srgbClr val="FFFFFF"/>
        </a:lt1>
        <a:dk2>
          <a:srgbClr val="FFCC00"/>
        </a:dk2>
        <a:lt2>
          <a:srgbClr val="969696"/>
        </a:lt2>
        <a:accent1>
          <a:srgbClr val="5E68C4"/>
        </a:accent1>
        <a:accent2>
          <a:srgbClr val="FF6600"/>
        </a:accent2>
        <a:accent3>
          <a:srgbClr val="FFFFFF"/>
        </a:accent3>
        <a:accent4>
          <a:srgbClr val="000000"/>
        </a:accent4>
        <a:accent5>
          <a:srgbClr val="B6B9DE"/>
        </a:accent5>
        <a:accent6>
          <a:srgbClr val="E75C00"/>
        </a:accent6>
        <a:hlink>
          <a:srgbClr val="8DBFD1"/>
        </a:hlink>
        <a:folHlink>
          <a:srgbClr val="B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HRGO FINAL HRGO All Hands October 2011 - v3</Template>
  <TotalTime>32926</TotalTime>
  <Words>7537</Words>
  <Application>Microsoft Office PowerPoint</Application>
  <PresentationFormat>On-screen Show (4:3)</PresentationFormat>
  <Paragraphs>893</Paragraphs>
  <Slides>49</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7" baseType="lpstr">
      <vt:lpstr>Arial</vt:lpstr>
      <vt:lpstr>Calibri</vt:lpstr>
      <vt:lpstr>Proxima Nova</vt:lpstr>
      <vt:lpstr>Times New Roman</vt:lpstr>
      <vt:lpstr>Trebuchet MS</vt:lpstr>
      <vt:lpstr>verdana</vt:lpstr>
      <vt:lpstr>WUS17108</vt:lpstr>
      <vt:lpstr>Worksheet</vt:lpstr>
      <vt:lpstr>WU Digital Risk -- Vendor</vt:lpstr>
      <vt:lpstr>PowerPoint Presentation</vt:lpstr>
      <vt:lpstr>PowerPoint Presentation</vt:lpstr>
      <vt:lpstr>PowerPoint Presentation</vt:lpstr>
      <vt:lpstr>PowerPoint Presentation</vt:lpstr>
      <vt:lpstr>Accertify</vt:lpstr>
      <vt:lpstr>PowerPoint Presentation</vt:lpstr>
      <vt:lpstr>Boku (Danal)</vt:lpstr>
      <vt:lpstr>Boku (Danal) GetMatchScore API response </vt:lpstr>
      <vt:lpstr>Boku (Danal) GetPhoneId API response </vt:lpstr>
      <vt:lpstr>Boku (Danal) Validate with smartphone (Sample screen – not the actual)</vt:lpstr>
      <vt:lpstr>Cardinal Commerce</vt:lpstr>
      <vt:lpstr>PowerPoint Presentation</vt:lpstr>
      <vt:lpstr>EmailAge</vt:lpstr>
      <vt:lpstr>Equifax</vt:lpstr>
      <vt:lpstr>PowerPoint Presentation</vt:lpstr>
      <vt:lpstr>Early Warning Systems (EWS)</vt:lpstr>
      <vt:lpstr>PowerPoint Presentation</vt:lpstr>
      <vt:lpstr>FICO (Blaze)</vt:lpstr>
      <vt:lpstr>GB Group</vt:lpstr>
      <vt:lpstr>Giact</vt:lpstr>
      <vt:lpstr>PowerPoint Presentation</vt:lpstr>
      <vt:lpstr>Iovation  API response </vt:lpstr>
      <vt:lpstr>Iovation  Dashboard</vt:lpstr>
      <vt:lpstr>Key Lines (Cambridge Intelligence Limited)</vt:lpstr>
      <vt:lpstr>PowerPoint Presentation</vt:lpstr>
      <vt:lpstr>Lexis Nexis OOW</vt:lpstr>
      <vt:lpstr>PowerPoint Presentation</vt:lpstr>
      <vt:lpstr>PowerPoint Presentation</vt:lpstr>
      <vt:lpstr>PowerPoint Presentation</vt:lpstr>
      <vt:lpstr>PowerPoint Presentation</vt:lpstr>
      <vt:lpstr>PowerPoint Presentation</vt:lpstr>
      <vt:lpstr>Neo4j for Link Analysis</vt:lpstr>
      <vt:lpstr>Neo4j Case of Account Take Over (ATO)</vt:lpstr>
      <vt:lpstr>Neo4j Case of Stolen Financial (SF)</vt:lpstr>
      <vt:lpstr>Neo4j Case of Scam</vt:lpstr>
      <vt:lpstr>PowerPoint Presentation</vt:lpstr>
      <vt:lpstr>PowerPoint Presentation</vt:lpstr>
      <vt:lpstr>Pay With My Bank / Payment</vt:lpstr>
      <vt:lpstr>PowerPoint Presentation</vt:lpstr>
      <vt:lpstr>Sift Science Console</vt:lpstr>
      <vt:lpstr>Sift Science getScore API response </vt:lpstr>
      <vt:lpstr>PowerPoint Presentation</vt:lpstr>
      <vt:lpstr>PowerPoint Presentation</vt:lpstr>
      <vt:lpstr>PowerPoint Presentation</vt:lpstr>
      <vt:lpstr>PowerPoint Presentation</vt:lpstr>
      <vt:lpstr>VixVerify</vt:lpstr>
      <vt:lpstr>PowerPoint Presentation</vt:lpstr>
      <vt:lpstr>Zumigo</vt:lpstr>
    </vt:vector>
  </TitlesOfParts>
  <Company>WU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hr05kxt</dc:creator>
  <cp:lastModifiedBy>Caroline Amanda Eliot</cp:lastModifiedBy>
  <cp:revision>698</cp:revision>
  <cp:lastPrinted>2013-01-02T23:58:30Z</cp:lastPrinted>
  <dcterms:created xsi:type="dcterms:W3CDTF">2011-10-16T22:52:13Z</dcterms:created>
  <dcterms:modified xsi:type="dcterms:W3CDTF">2019-07-24T19:56:12Z</dcterms:modified>
</cp:coreProperties>
</file>