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8" r:id="rId5"/>
    <p:sldId id="263" r:id="rId6"/>
    <p:sldId id="264" r:id="rId7"/>
    <p:sldId id="265" r:id="rId8"/>
    <p:sldId id="266" r:id="rId9"/>
    <p:sldId id="267" r:id="rId10"/>
    <p:sldId id="258" r:id="rId11"/>
    <p:sldId id="261" r:id="rId12"/>
    <p:sldId id="260"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1284"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scar Jimenez" userId="b0b49df9-6768-4faa-af7d-21a4760c076d" providerId="ADAL" clId="{42C82700-692D-431F-B270-A99AFAE6948C}"/>
    <pc:docChg chg="undo custSel addSld modSld sldOrd">
      <pc:chgData name="Oscar Jimenez" userId="b0b49df9-6768-4faa-af7d-21a4760c076d" providerId="ADAL" clId="{42C82700-692D-431F-B270-A99AFAE6948C}" dt="2024-03-04T18:57:32.746" v="493" actId="2890"/>
      <pc:docMkLst>
        <pc:docMk/>
      </pc:docMkLst>
      <pc:sldChg chg="addSp delSp modSp add mod ord">
        <pc:chgData name="Oscar Jimenez" userId="b0b49df9-6768-4faa-af7d-21a4760c076d" providerId="ADAL" clId="{42C82700-692D-431F-B270-A99AFAE6948C}" dt="2024-03-04T18:47:07.047" v="140" actId="20577"/>
        <pc:sldMkLst>
          <pc:docMk/>
          <pc:sldMk cId="965778290" sldId="262"/>
        </pc:sldMkLst>
        <pc:spChg chg="del mod">
          <ac:chgData name="Oscar Jimenez" userId="b0b49df9-6768-4faa-af7d-21a4760c076d" providerId="ADAL" clId="{42C82700-692D-431F-B270-A99AFAE6948C}" dt="2024-03-04T18:46:06.483" v="130" actId="478"/>
          <ac:spMkLst>
            <pc:docMk/>
            <pc:sldMk cId="965778290" sldId="262"/>
            <ac:spMk id="2" creationId="{B4DA2FA6-BAE2-5BCD-5CB6-3F0524B25D54}"/>
          </ac:spMkLst>
        </pc:spChg>
        <pc:spChg chg="del mod">
          <ac:chgData name="Oscar Jimenez" userId="b0b49df9-6768-4faa-af7d-21a4760c076d" providerId="ADAL" clId="{42C82700-692D-431F-B270-A99AFAE6948C}" dt="2024-03-04T18:44:11.550" v="7" actId="478"/>
          <ac:spMkLst>
            <pc:docMk/>
            <pc:sldMk cId="965778290" sldId="262"/>
            <ac:spMk id="3" creationId="{4BDE4D77-E855-79BA-E5C9-A569A44CCB26}"/>
          </ac:spMkLst>
        </pc:spChg>
        <pc:spChg chg="add mod">
          <ac:chgData name="Oscar Jimenez" userId="b0b49df9-6768-4faa-af7d-21a4760c076d" providerId="ADAL" clId="{42C82700-692D-431F-B270-A99AFAE6948C}" dt="2024-03-04T18:47:07.047" v="140" actId="20577"/>
          <ac:spMkLst>
            <pc:docMk/>
            <pc:sldMk cId="965778290" sldId="262"/>
            <ac:spMk id="5" creationId="{3F424E26-D5E8-DF68-8D5C-99ABA20DE872}"/>
          </ac:spMkLst>
        </pc:spChg>
        <pc:spChg chg="add del mod">
          <ac:chgData name="Oscar Jimenez" userId="b0b49df9-6768-4faa-af7d-21a4760c076d" providerId="ADAL" clId="{42C82700-692D-431F-B270-A99AFAE6948C}" dt="2024-03-04T18:46:25.722" v="137" actId="478"/>
          <ac:spMkLst>
            <pc:docMk/>
            <pc:sldMk cId="965778290" sldId="262"/>
            <ac:spMk id="7" creationId="{6612C934-DE50-82FB-4AD5-F94D764AB34B}"/>
          </ac:spMkLst>
        </pc:spChg>
      </pc:sldChg>
      <pc:sldChg chg="modSp add mod">
        <pc:chgData name="Oscar Jimenez" userId="b0b49df9-6768-4faa-af7d-21a4760c076d" providerId="ADAL" clId="{42C82700-692D-431F-B270-A99AFAE6948C}" dt="2024-03-04T18:48:31.107" v="209" actId="6549"/>
        <pc:sldMkLst>
          <pc:docMk/>
          <pc:sldMk cId="252890435" sldId="263"/>
        </pc:sldMkLst>
        <pc:spChg chg="mod">
          <ac:chgData name="Oscar Jimenez" userId="b0b49df9-6768-4faa-af7d-21a4760c076d" providerId="ADAL" clId="{42C82700-692D-431F-B270-A99AFAE6948C}" dt="2024-03-04T18:48:31.107" v="209" actId="6549"/>
          <ac:spMkLst>
            <pc:docMk/>
            <pc:sldMk cId="252890435" sldId="263"/>
            <ac:spMk id="5" creationId="{9DD051C7-C97C-F60B-BEA6-2B2CFE51B2DF}"/>
          </ac:spMkLst>
        </pc:spChg>
      </pc:sldChg>
      <pc:sldChg chg="modSp add mod">
        <pc:chgData name="Oscar Jimenez" userId="b0b49df9-6768-4faa-af7d-21a4760c076d" providerId="ADAL" clId="{42C82700-692D-431F-B270-A99AFAE6948C}" dt="2024-03-04T18:49:12.188" v="211"/>
        <pc:sldMkLst>
          <pc:docMk/>
          <pc:sldMk cId="580574790" sldId="264"/>
        </pc:sldMkLst>
        <pc:spChg chg="mod">
          <ac:chgData name="Oscar Jimenez" userId="b0b49df9-6768-4faa-af7d-21a4760c076d" providerId="ADAL" clId="{42C82700-692D-431F-B270-A99AFAE6948C}" dt="2024-03-04T18:49:12.188" v="211"/>
          <ac:spMkLst>
            <pc:docMk/>
            <pc:sldMk cId="580574790" sldId="264"/>
            <ac:spMk id="5" creationId="{15B6DD83-221E-7307-3727-87D5C1781901}"/>
          </ac:spMkLst>
        </pc:spChg>
      </pc:sldChg>
      <pc:sldChg chg="modSp add mod">
        <pc:chgData name="Oscar Jimenez" userId="b0b49df9-6768-4faa-af7d-21a4760c076d" providerId="ADAL" clId="{42C82700-692D-431F-B270-A99AFAE6948C}" dt="2024-03-04T18:50:29.237" v="384" actId="6549"/>
        <pc:sldMkLst>
          <pc:docMk/>
          <pc:sldMk cId="1257723969" sldId="265"/>
        </pc:sldMkLst>
        <pc:spChg chg="mod">
          <ac:chgData name="Oscar Jimenez" userId="b0b49df9-6768-4faa-af7d-21a4760c076d" providerId="ADAL" clId="{42C82700-692D-431F-B270-A99AFAE6948C}" dt="2024-03-04T18:50:29.237" v="384" actId="6549"/>
          <ac:spMkLst>
            <pc:docMk/>
            <pc:sldMk cId="1257723969" sldId="265"/>
            <ac:spMk id="5" creationId="{AA3BE8ED-AEC3-CCFE-3E72-9C4B6C28F33F}"/>
          </ac:spMkLst>
        </pc:spChg>
      </pc:sldChg>
      <pc:sldChg chg="modSp add mod">
        <pc:chgData name="Oscar Jimenez" userId="b0b49df9-6768-4faa-af7d-21a4760c076d" providerId="ADAL" clId="{42C82700-692D-431F-B270-A99AFAE6948C}" dt="2024-03-04T18:52:16.431" v="404" actId="20577"/>
        <pc:sldMkLst>
          <pc:docMk/>
          <pc:sldMk cId="1513831718" sldId="266"/>
        </pc:sldMkLst>
        <pc:spChg chg="mod">
          <ac:chgData name="Oscar Jimenez" userId="b0b49df9-6768-4faa-af7d-21a4760c076d" providerId="ADAL" clId="{42C82700-692D-431F-B270-A99AFAE6948C}" dt="2024-03-04T18:52:16.431" v="404" actId="20577"/>
          <ac:spMkLst>
            <pc:docMk/>
            <pc:sldMk cId="1513831718" sldId="266"/>
            <ac:spMk id="5" creationId="{AFE7CC9F-43E8-2B28-35C6-0E4F0050D6D9}"/>
          </ac:spMkLst>
        </pc:spChg>
      </pc:sldChg>
      <pc:sldChg chg="modSp add mod">
        <pc:chgData name="Oscar Jimenez" userId="b0b49df9-6768-4faa-af7d-21a4760c076d" providerId="ADAL" clId="{42C82700-692D-431F-B270-A99AFAE6948C}" dt="2024-03-04T18:54:10.612" v="492" actId="20577"/>
        <pc:sldMkLst>
          <pc:docMk/>
          <pc:sldMk cId="3784595347" sldId="267"/>
        </pc:sldMkLst>
        <pc:spChg chg="mod">
          <ac:chgData name="Oscar Jimenez" userId="b0b49df9-6768-4faa-af7d-21a4760c076d" providerId="ADAL" clId="{42C82700-692D-431F-B270-A99AFAE6948C}" dt="2024-03-04T18:54:10.612" v="492" actId="20577"/>
          <ac:spMkLst>
            <pc:docMk/>
            <pc:sldMk cId="3784595347" sldId="267"/>
            <ac:spMk id="5" creationId="{DFE7A6AC-5920-3842-DC5D-C5E887B10346}"/>
          </ac:spMkLst>
        </pc:spChg>
      </pc:sldChg>
      <pc:sldChg chg="add">
        <pc:chgData name="Oscar Jimenez" userId="b0b49df9-6768-4faa-af7d-21a4760c076d" providerId="ADAL" clId="{42C82700-692D-431F-B270-A99AFAE6948C}" dt="2024-03-04T18:57:32.746" v="493" actId="2890"/>
        <pc:sldMkLst>
          <pc:docMk/>
          <pc:sldMk cId="773391380" sldId="26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022F9-9A45-D0D9-27C5-F12BBDFAE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03391E-2A8C-F191-7B36-4CD2CF4B5B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2EB3A-3678-37A5-E465-BF96F0F88E6A}"/>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5" name="Footer Placeholder 4">
            <a:extLst>
              <a:ext uri="{FF2B5EF4-FFF2-40B4-BE49-F238E27FC236}">
                <a16:creationId xmlns:a16="http://schemas.microsoft.com/office/drawing/2014/main" id="{DAA0402F-1B36-C80F-AE87-19AF57006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CC5196-9341-3546-1642-3AAB10484985}"/>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399867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F5F70-8823-451E-5D4F-FE4AE65773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E4DB2F-2594-09B8-C0B3-D2868165B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979EE9-FE22-D4F0-ED58-6B95075D4B1F}"/>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5" name="Footer Placeholder 4">
            <a:extLst>
              <a:ext uri="{FF2B5EF4-FFF2-40B4-BE49-F238E27FC236}">
                <a16:creationId xmlns:a16="http://schemas.microsoft.com/office/drawing/2014/main" id="{9160BE4D-EA1A-48F2-C1E3-84F4A5D1D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91EEC-120F-E860-0FE4-67611FEAB312}"/>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92434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F4BE4-6756-7B9C-9778-5558EDDA58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4249D9-5806-8EC1-03BB-DD3C0FC1A3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F6C4B3-62E4-F579-4B04-569CB8DBC6E3}"/>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5" name="Footer Placeholder 4">
            <a:extLst>
              <a:ext uri="{FF2B5EF4-FFF2-40B4-BE49-F238E27FC236}">
                <a16:creationId xmlns:a16="http://schemas.microsoft.com/office/drawing/2014/main" id="{2EAB6765-4A80-4A39-5A1A-72944A4E48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7A5E7-E84A-83F7-E5CC-2036CFC1A57F}"/>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40210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456E4-4F02-3636-E830-294DC53F65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CB4195-6A7F-2698-5C14-E8E724C73C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3275F-8FEF-1109-F31E-29AA0175E894}"/>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5" name="Footer Placeholder 4">
            <a:extLst>
              <a:ext uri="{FF2B5EF4-FFF2-40B4-BE49-F238E27FC236}">
                <a16:creationId xmlns:a16="http://schemas.microsoft.com/office/drawing/2014/main" id="{26F9F1F5-E2D3-4D6B-2D8B-20409F36A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955C5-7601-A822-CFDF-2C9AAA0A9294}"/>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69818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F45C5-BC5F-3550-AB12-FBFDAEED2D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229C84-6717-25C4-87F7-5C330C2014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6D5FDC-E686-CDA2-1F4E-1C9A0BFC8B83}"/>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5" name="Footer Placeholder 4">
            <a:extLst>
              <a:ext uri="{FF2B5EF4-FFF2-40B4-BE49-F238E27FC236}">
                <a16:creationId xmlns:a16="http://schemas.microsoft.com/office/drawing/2014/main" id="{703D215E-1B66-5D1F-85FC-2BB1ED9CA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3AA42A-38A4-AA53-3194-32D1A0166B58}"/>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418205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4E7B-3F81-54CB-D531-25E966EA2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948A6A-68A7-FB94-1E90-E084DB06C3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6966B8-3C28-0F85-2D27-C947C3DE1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B8515A-0C0B-40B4-7050-76339F8FA885}"/>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6" name="Footer Placeholder 5">
            <a:extLst>
              <a:ext uri="{FF2B5EF4-FFF2-40B4-BE49-F238E27FC236}">
                <a16:creationId xmlns:a16="http://schemas.microsoft.com/office/drawing/2014/main" id="{6BD04918-8A14-4EB5-0AC2-0838ED3DA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E79FB5-511B-BA92-FE0E-74FFC0C87A88}"/>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1670848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34B6-3F17-1B29-CA51-66C0513C05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FA8BEF-7402-5C6F-5B76-03E54B700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F143C1-D29D-698B-6A82-288AAA7D38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AF0757-6698-F657-456A-C0A84639C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F89D3F-7C9E-AAE1-D22C-F3E738EE92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ED3D84-8962-AA67-AA22-ECD1B787CA18}"/>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8" name="Footer Placeholder 7">
            <a:extLst>
              <a:ext uri="{FF2B5EF4-FFF2-40B4-BE49-F238E27FC236}">
                <a16:creationId xmlns:a16="http://schemas.microsoft.com/office/drawing/2014/main" id="{A1EAA6F9-9D90-25E3-0AFB-553084051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73C244-B019-F8D0-1A4D-859CBECEA8CC}"/>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1207599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9ECB-0D94-E0F6-A5F2-CB7A8B5F8D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750E3-FB45-4A97-EC70-E559DE8C9457}"/>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4" name="Footer Placeholder 3">
            <a:extLst>
              <a:ext uri="{FF2B5EF4-FFF2-40B4-BE49-F238E27FC236}">
                <a16:creationId xmlns:a16="http://schemas.microsoft.com/office/drawing/2014/main" id="{B0BF0156-462B-5E51-97C5-0D92ADFF9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1859F6-7C08-C4FB-9C47-8A4FFA510ADB}"/>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287516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BC8024-A5EE-5C7A-A1DA-E5303179D060}"/>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3" name="Footer Placeholder 2">
            <a:extLst>
              <a:ext uri="{FF2B5EF4-FFF2-40B4-BE49-F238E27FC236}">
                <a16:creationId xmlns:a16="http://schemas.microsoft.com/office/drawing/2014/main" id="{F701A5DF-DE86-F432-7157-923DFC3F31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2ED167-0B29-7706-F5F0-1CCDA23EC98B}"/>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64948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4BFBC-1F0B-2D86-DFBE-3391C4C866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A5F94F-318E-82BC-DA4B-89821A9A00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319B12-1D7D-A571-28AA-C65EEEE23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0C546-EEF8-6F8A-19E8-6CD653D2E8E8}"/>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6" name="Footer Placeholder 5">
            <a:extLst>
              <a:ext uri="{FF2B5EF4-FFF2-40B4-BE49-F238E27FC236}">
                <a16:creationId xmlns:a16="http://schemas.microsoft.com/office/drawing/2014/main" id="{5810392E-7689-DD1D-FF93-B204FBDB0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DEF27-807B-29D8-AEDF-F658A07B811B}"/>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72911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737D0-AD54-83CA-3108-A4165B45DD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B60BD3-E51C-4865-5AB2-59FC20AAB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1B4DA1-1E71-F4AD-BDBA-8035DFA161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6B7DA-ECB5-78F0-96B8-E12C48186456}"/>
              </a:ext>
            </a:extLst>
          </p:cNvPr>
          <p:cNvSpPr>
            <a:spLocks noGrp="1"/>
          </p:cNvSpPr>
          <p:nvPr>
            <p:ph type="dt" sz="half" idx="10"/>
          </p:nvPr>
        </p:nvSpPr>
        <p:spPr/>
        <p:txBody>
          <a:bodyPr/>
          <a:lstStyle/>
          <a:p>
            <a:fld id="{82D3CBF6-F9B0-4F44-A5E6-E8FDF73F6DD0}" type="datetimeFigureOut">
              <a:rPr lang="en-US" smtClean="0"/>
              <a:t>3/4/2024</a:t>
            </a:fld>
            <a:endParaRPr lang="en-US"/>
          </a:p>
        </p:txBody>
      </p:sp>
      <p:sp>
        <p:nvSpPr>
          <p:cNvPr id="6" name="Footer Placeholder 5">
            <a:extLst>
              <a:ext uri="{FF2B5EF4-FFF2-40B4-BE49-F238E27FC236}">
                <a16:creationId xmlns:a16="http://schemas.microsoft.com/office/drawing/2014/main" id="{150F89BD-4B54-A325-F872-C0FBEB455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50C0F3-8442-CD08-CC22-3EEC794F33C5}"/>
              </a:ext>
            </a:extLst>
          </p:cNvPr>
          <p:cNvSpPr>
            <a:spLocks noGrp="1"/>
          </p:cNvSpPr>
          <p:nvPr>
            <p:ph type="sldNum" sz="quarter" idx="12"/>
          </p:nvPr>
        </p:nvSpPr>
        <p:spPr/>
        <p:txBody>
          <a:bodyPr/>
          <a:lstStyle/>
          <a:p>
            <a:fld id="{0B8E8502-5A7E-45E3-A357-C60776F8AB82}" type="slidenum">
              <a:rPr lang="en-US" smtClean="0"/>
              <a:t>‹#›</a:t>
            </a:fld>
            <a:endParaRPr lang="en-US"/>
          </a:p>
        </p:txBody>
      </p:sp>
    </p:spTree>
    <p:extLst>
      <p:ext uri="{BB962C8B-B14F-4D97-AF65-F5344CB8AC3E}">
        <p14:creationId xmlns:p14="http://schemas.microsoft.com/office/powerpoint/2010/main" val="79988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EFDE6-4728-8AE0-35CF-338C2A5B15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CBE0FD-8CFF-7B24-999C-157539369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F0426-B9D2-3D2A-1175-552A50CA77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D3CBF6-F9B0-4F44-A5E6-E8FDF73F6DD0}" type="datetimeFigureOut">
              <a:rPr lang="en-US" smtClean="0"/>
              <a:t>3/4/2024</a:t>
            </a:fld>
            <a:endParaRPr lang="en-US"/>
          </a:p>
        </p:txBody>
      </p:sp>
      <p:sp>
        <p:nvSpPr>
          <p:cNvPr id="5" name="Footer Placeholder 4">
            <a:extLst>
              <a:ext uri="{FF2B5EF4-FFF2-40B4-BE49-F238E27FC236}">
                <a16:creationId xmlns:a16="http://schemas.microsoft.com/office/drawing/2014/main" id="{A599D58E-147C-0340-C67C-278762254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3074E9-AA00-5A46-D3E0-775825F145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8E8502-5A7E-45E3-A357-C60776F8AB82}" type="slidenum">
              <a:rPr lang="en-US" smtClean="0"/>
              <a:t>‹#›</a:t>
            </a:fld>
            <a:endParaRPr lang="en-US"/>
          </a:p>
        </p:txBody>
      </p:sp>
      <p:sp>
        <p:nvSpPr>
          <p:cNvPr id="8" name="TextBox 7">
            <a:extLst>
              <a:ext uri="{FF2B5EF4-FFF2-40B4-BE49-F238E27FC236}">
                <a16:creationId xmlns:a16="http://schemas.microsoft.com/office/drawing/2014/main" id="{594EC223-A7F6-2713-C5FF-56A31994F404}"/>
              </a:ext>
            </a:extLst>
          </p:cNvPr>
          <p:cNvSpPr txBox="1"/>
          <p:nvPr userDrawn="1">
            <p:extLst>
              <p:ext uri="{1162E1C5-73C7-4A58-AE30-91384D911F3F}">
                <p184:classification xmlns:p184="http://schemas.microsoft.com/office/powerpoint/2018/4/main" val="ftr"/>
              </p:ext>
            </p:extLst>
          </p:nvPr>
        </p:nvSpPr>
        <p:spPr>
          <a:xfrm>
            <a:off x="63500" y="6642100"/>
            <a:ext cx="26797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Classification: Western Union Unrestricted Internal </a:t>
            </a:r>
          </a:p>
        </p:txBody>
      </p:sp>
    </p:spTree>
    <p:extLst>
      <p:ext uri="{BB962C8B-B14F-4D97-AF65-F5344CB8AC3E}">
        <p14:creationId xmlns:p14="http://schemas.microsoft.com/office/powerpoint/2010/main" val="1756130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uroparl.europa.eu/topics/en/article/20200827STO85804/what-is-artificial-intelligence-and-how-is-it-use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ec.europa.eu/commfrontoffice/publicopinion/index.cfm/Survey/getSurveyDetail/instruments/SPECIAL/surveyKy/2160"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www.europarl.europa.eu/news/en/headlines/priorities/disinformation" TargetMode="External"/><Relationship Id="rId13" Type="http://schemas.openxmlformats.org/officeDocument/2006/relationships/hyperlink" Target="https://www.europarl.europa.eu/news/en/headlines/society/20200519STO79425/creating-a-sustainable-food-system-the-eu-s-strategy" TargetMode="External"/><Relationship Id="rId3" Type="http://schemas.openxmlformats.org/officeDocument/2006/relationships/hyperlink" Target="https://www.europarl.europa.eu/doceo/document/TA-8-2019-0081_EN.html?redirect" TargetMode="External"/><Relationship Id="rId7" Type="http://schemas.openxmlformats.org/officeDocument/2006/relationships/hyperlink" Target="https://www.europarl.europa.eu/RegData/etudes/IDAN/2020/641543/EPRS_IDA(2020)641543_EN.pdf" TargetMode="External"/><Relationship Id="rId12" Type="http://schemas.openxmlformats.org/officeDocument/2006/relationships/hyperlink" Target="https://cordis.europa.eu/project/id/636302" TargetMode="External"/><Relationship Id="rId2" Type="http://schemas.openxmlformats.org/officeDocument/2006/relationships/hyperlink" Target="https://digital-strategy.ec.europa.eu/en/library/definition-artificial-intelligence-main-capabilities-and-scientific-disciplines" TargetMode="External"/><Relationship Id="rId1" Type="http://schemas.openxmlformats.org/officeDocument/2006/relationships/slideLayout" Target="../slideLayouts/slideLayout1.xml"/><Relationship Id="rId6" Type="http://schemas.openxmlformats.org/officeDocument/2006/relationships/hyperlink" Target="https://cordis.europa.eu/project/id/690772" TargetMode="External"/><Relationship Id="rId11" Type="http://schemas.openxmlformats.org/officeDocument/2006/relationships/hyperlink" Target="https://ec.europa.eu/commfrontoffice/publicopinion/index.cfm/Survey/getSurveyDetail/instruments/SPECIAL/surveyKy/2160" TargetMode="External"/><Relationship Id="rId5" Type="http://schemas.openxmlformats.org/officeDocument/2006/relationships/hyperlink" Target="https://www.europarl.europa.eu/news/en/headlines/society/20230601STO93804/eu-ai-act-first-regulation-on-artificial-intelligence" TargetMode="External"/><Relationship Id="rId15" Type="http://schemas.openxmlformats.org/officeDocument/2006/relationships/image" Target="../media/image1.jpeg"/><Relationship Id="rId10" Type="http://schemas.openxmlformats.org/officeDocument/2006/relationships/hyperlink" Target="https://cordis.europa.eu/project/id/644753" TargetMode="External"/><Relationship Id="rId4" Type="http://schemas.openxmlformats.org/officeDocument/2006/relationships/hyperlink" Target="https://www.europarl.europa.eu/news/en/headlines/priorities/artificial-intelligence-in-the-eu/20200918STO87404/artificial-intelligence-threats-and-opportunities" TargetMode="External"/><Relationship Id="rId9" Type="http://schemas.openxmlformats.org/officeDocument/2006/relationships/hyperlink" Target="https://www.europarl.europa.eu/news/en/headlines/priorities/artificial-intelligence-in-the-eu/20210218STO98124/european-strategy-for-data-what-meps-want" TargetMode="External"/><Relationship Id="rId14" Type="http://schemas.openxmlformats.org/officeDocument/2006/relationships/hyperlink" Target="https://www.europarl.europa.eu/resources/library/images/20200902PHT86210/20200902PHT86210_original.jp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europarl.europa.eu/news/en/headlines/priorities/disinformation" TargetMode="External"/><Relationship Id="rId13" Type="http://schemas.openxmlformats.org/officeDocument/2006/relationships/hyperlink" Target="https://www.europarl.europa.eu/news/en/headlines/society/20200519STO79425/creating-a-sustainable-food-system-the-eu-s-strategy" TargetMode="External"/><Relationship Id="rId3" Type="http://schemas.openxmlformats.org/officeDocument/2006/relationships/hyperlink" Target="https://www.europarl.europa.eu/doceo/document/TA-8-2019-0081_EN.html?redirect" TargetMode="External"/><Relationship Id="rId7" Type="http://schemas.openxmlformats.org/officeDocument/2006/relationships/hyperlink" Target="https://www.europarl.europa.eu/RegData/etudes/IDAN/2020/641543/EPRS_IDA(2020)641543_EN.pdf" TargetMode="External"/><Relationship Id="rId12" Type="http://schemas.openxmlformats.org/officeDocument/2006/relationships/hyperlink" Target="https://cordis.europa.eu/project/id/636302" TargetMode="External"/><Relationship Id="rId2" Type="http://schemas.openxmlformats.org/officeDocument/2006/relationships/hyperlink" Target="https://digital-strategy.ec.europa.eu/en/library/definition-artificial-intelligence-main-capabilities-and-scientific-disciplines" TargetMode="External"/><Relationship Id="rId1" Type="http://schemas.openxmlformats.org/officeDocument/2006/relationships/slideLayout" Target="../slideLayouts/slideLayout1.xml"/><Relationship Id="rId6" Type="http://schemas.openxmlformats.org/officeDocument/2006/relationships/hyperlink" Target="https://cordis.europa.eu/project/id/690772" TargetMode="External"/><Relationship Id="rId11" Type="http://schemas.openxmlformats.org/officeDocument/2006/relationships/hyperlink" Target="https://ec.europa.eu/commfrontoffice/publicopinion/index.cfm/Survey/getSurveyDetail/instruments/SPECIAL/surveyKy/2160" TargetMode="External"/><Relationship Id="rId5" Type="http://schemas.openxmlformats.org/officeDocument/2006/relationships/hyperlink" Target="https://www.europarl.europa.eu/news/en/headlines/society/20230601STO93804/eu-ai-act-first-regulation-on-artificial-intelligence" TargetMode="External"/><Relationship Id="rId15" Type="http://schemas.openxmlformats.org/officeDocument/2006/relationships/image" Target="../media/image1.jpeg"/><Relationship Id="rId10" Type="http://schemas.openxmlformats.org/officeDocument/2006/relationships/hyperlink" Target="https://cordis.europa.eu/project/id/644753" TargetMode="External"/><Relationship Id="rId4" Type="http://schemas.openxmlformats.org/officeDocument/2006/relationships/hyperlink" Target="https://www.europarl.europa.eu/news/en/headlines/priorities/artificial-intelligence-in-the-eu/20200918STO87404/artificial-intelligence-threats-and-opportunities" TargetMode="External"/><Relationship Id="rId9" Type="http://schemas.openxmlformats.org/officeDocument/2006/relationships/hyperlink" Target="https://www.europarl.europa.eu/news/en/headlines/priorities/artificial-intelligence-in-the-eu/20210218STO98124/european-strategy-for-data-what-meps-want" TargetMode="External"/><Relationship Id="rId14" Type="http://schemas.openxmlformats.org/officeDocument/2006/relationships/hyperlink" Target="https://www.europarl.europa.eu/resources/library/images/20200902PHT86210/20200902PHT86210_original.jp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europarl.europa.eu/news/en/headlines/priorities/disinformation" TargetMode="External"/><Relationship Id="rId13" Type="http://schemas.openxmlformats.org/officeDocument/2006/relationships/hyperlink" Target="https://www.europarl.europa.eu/news/en/headlines/society/20200519STO79425/creating-a-sustainable-food-system-the-eu-s-strategy" TargetMode="External"/><Relationship Id="rId3" Type="http://schemas.openxmlformats.org/officeDocument/2006/relationships/hyperlink" Target="https://www.europarl.europa.eu/doceo/document/TA-8-2019-0081_EN.html?redirect" TargetMode="External"/><Relationship Id="rId7" Type="http://schemas.openxmlformats.org/officeDocument/2006/relationships/hyperlink" Target="https://www.europarl.europa.eu/RegData/etudes/IDAN/2020/641543/EPRS_IDA(2020)641543_EN.pdf" TargetMode="External"/><Relationship Id="rId12" Type="http://schemas.openxmlformats.org/officeDocument/2006/relationships/hyperlink" Target="https://cordis.europa.eu/project/id/636302" TargetMode="External"/><Relationship Id="rId2" Type="http://schemas.openxmlformats.org/officeDocument/2006/relationships/hyperlink" Target="https://digital-strategy.ec.europa.eu/en/library/definition-artificial-intelligence-main-capabilities-and-scientific-disciplines" TargetMode="External"/><Relationship Id="rId1" Type="http://schemas.openxmlformats.org/officeDocument/2006/relationships/slideLayout" Target="../slideLayouts/slideLayout1.xml"/><Relationship Id="rId6" Type="http://schemas.openxmlformats.org/officeDocument/2006/relationships/hyperlink" Target="https://cordis.europa.eu/project/id/690772" TargetMode="External"/><Relationship Id="rId11" Type="http://schemas.openxmlformats.org/officeDocument/2006/relationships/hyperlink" Target="https://ec.europa.eu/commfrontoffice/publicopinion/index.cfm/Survey/getSurveyDetail/instruments/SPECIAL/surveyKy/2160" TargetMode="External"/><Relationship Id="rId5" Type="http://schemas.openxmlformats.org/officeDocument/2006/relationships/hyperlink" Target="https://www.europarl.europa.eu/news/en/headlines/society/20230601STO93804/eu-ai-act-first-regulation-on-artificial-intelligence" TargetMode="External"/><Relationship Id="rId15" Type="http://schemas.openxmlformats.org/officeDocument/2006/relationships/image" Target="../media/image1.jpeg"/><Relationship Id="rId10" Type="http://schemas.openxmlformats.org/officeDocument/2006/relationships/hyperlink" Target="https://cordis.europa.eu/project/id/644753" TargetMode="External"/><Relationship Id="rId4" Type="http://schemas.openxmlformats.org/officeDocument/2006/relationships/hyperlink" Target="https://www.europarl.europa.eu/news/en/headlines/priorities/artificial-intelligence-in-the-eu/20200918STO87404/artificial-intelligence-threats-and-opportunities" TargetMode="External"/><Relationship Id="rId9" Type="http://schemas.openxmlformats.org/officeDocument/2006/relationships/hyperlink" Target="https://www.europarl.europa.eu/news/en/headlines/priorities/artificial-intelligence-in-the-eu/20210218STO98124/european-strategy-for-data-what-meps-want" TargetMode="External"/><Relationship Id="rId14" Type="http://schemas.openxmlformats.org/officeDocument/2006/relationships/hyperlink" Target="https://www.europarl.europa.eu/resources/library/images/20200902PHT86210/20200902PHT86210_original.jp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europarl.europa.eu/RegData/etudes/IDAN/2020/641543/EPRS_IDA(2020)641543_EN.pdf"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www.europarl.europa.eu/news/en/headlines/priorities/disinforma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079C2-8829-E743-CFD2-0244FDF7AEBB}"/>
              </a:ext>
            </a:extLst>
          </p:cNvPr>
          <p:cNvSpPr>
            <a:spLocks noGrp="1"/>
          </p:cNvSpPr>
          <p:nvPr>
            <p:ph type="ctrTitle"/>
          </p:nvPr>
        </p:nvSpPr>
        <p:spPr>
          <a:xfrm>
            <a:off x="1524000" y="2235200"/>
            <a:ext cx="9144000" cy="2387600"/>
          </a:xfrm>
        </p:spPr>
        <p:txBody>
          <a:bodyPr>
            <a:normAutofit fontScale="90000"/>
          </a:bodyPr>
          <a:lstStyle/>
          <a:p>
            <a:pPr marL="457200" marR="0">
              <a:lnSpc>
                <a:spcPct val="115000"/>
              </a:lnSpc>
              <a:spcBef>
                <a:spcPts val="0"/>
              </a:spcBef>
              <a:spcAft>
                <a:spcPts val="0"/>
              </a:spcAft>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Project: Use of AI-ML technology to improve processes, productivity and cost reduction in products and services.</a:t>
            </a:r>
            <a:br>
              <a:rPr lang="en-US" sz="3600" b="1"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b="1" i="0" dirty="0">
                <a:effectLst/>
                <a:latin typeface="Helvetica" panose="020B0604020202020204" pitchFamily="34" charset="0"/>
              </a:rPr>
            </a:br>
            <a:br>
              <a:rPr lang="en-US" dirty="0"/>
            </a:br>
            <a:endParaRPr lang="en-US" dirty="0"/>
          </a:p>
        </p:txBody>
      </p:sp>
      <p:sp>
        <p:nvSpPr>
          <p:cNvPr id="3" name="Subtitle 2">
            <a:extLst>
              <a:ext uri="{FF2B5EF4-FFF2-40B4-BE49-F238E27FC236}">
                <a16:creationId xmlns:a16="http://schemas.microsoft.com/office/drawing/2014/main" id="{48FEB778-91D7-53F3-DCCB-D6793523819A}"/>
              </a:ext>
            </a:extLst>
          </p:cNvPr>
          <p:cNvSpPr>
            <a:spLocks noGrp="1"/>
          </p:cNvSpPr>
          <p:nvPr>
            <p:ph type="subTitle" idx="1"/>
          </p:nvPr>
        </p:nvSpPr>
        <p:spPr/>
        <p:txBody>
          <a:bodyPr/>
          <a:lstStyle/>
          <a:p>
            <a:r>
              <a:rPr lang="en-US" dirty="0">
                <a:hlinkClick r:id="rId2"/>
              </a:rPr>
              <a:t>https://www.europarl.europa.eu/topics/en/article/20200827STO85804/what-is-artificial-intelligence-and-how-is-it-used</a:t>
            </a:r>
            <a:endParaRPr lang="en-US" dirty="0"/>
          </a:p>
          <a:p>
            <a:endParaRPr lang="en-US" dirty="0"/>
          </a:p>
        </p:txBody>
      </p:sp>
    </p:spTree>
    <p:extLst>
      <p:ext uri="{BB962C8B-B14F-4D97-AF65-F5344CB8AC3E}">
        <p14:creationId xmlns:p14="http://schemas.microsoft.com/office/powerpoint/2010/main" val="1151273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7F767-1C7F-F1E3-911F-1B6BF135F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8936F-7FBB-2D3F-E957-FDA19899AB7F}"/>
              </a:ext>
            </a:extLst>
          </p:cNvPr>
          <p:cNvSpPr>
            <a:spLocks noGrp="1"/>
          </p:cNvSpPr>
          <p:nvPr>
            <p:ph type="ctrTitle"/>
          </p:nvPr>
        </p:nvSpPr>
        <p:spPr>
          <a:xfrm>
            <a:off x="1702905" y="1143000"/>
            <a:ext cx="9144000" cy="3032886"/>
          </a:xfrm>
        </p:spPr>
        <p:txBody>
          <a:bodyPr>
            <a:normAutofit/>
          </a:bodyPr>
          <a:lstStyle/>
          <a:p>
            <a:pPr marL="457200" marR="0">
              <a:lnSpc>
                <a:spcPct val="115000"/>
              </a:lnSpc>
              <a:spcBef>
                <a:spcPts val="0"/>
              </a:spcBef>
              <a:spcAft>
                <a:spcPts val="0"/>
              </a:spcAft>
            </a:pPr>
            <a:endParaRPr lang="en-US" sz="2400" dirty="0"/>
          </a:p>
        </p:txBody>
      </p:sp>
      <p:sp>
        <p:nvSpPr>
          <p:cNvPr id="3" name="Rectangle 1">
            <a:extLst>
              <a:ext uri="{FF2B5EF4-FFF2-40B4-BE49-F238E27FC236}">
                <a16:creationId xmlns:a16="http://schemas.microsoft.com/office/drawing/2014/main" id="{107FE1FE-4743-2691-F6D1-0AC5C52AD27D}"/>
              </a:ext>
            </a:extLst>
          </p:cNvPr>
          <p:cNvSpPr>
            <a:spLocks noChangeArrowheads="1"/>
          </p:cNvSpPr>
          <p:nvPr/>
        </p:nvSpPr>
        <p:spPr bwMode="auto">
          <a:xfrm>
            <a:off x="0" y="-202287"/>
            <a:ext cx="1166556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E1E1F"/>
                </a:solidFill>
                <a:effectLst/>
                <a:latin typeface="Helvetica" panose="020B0604020202020204" pitchFamily="34" charset="0"/>
              </a:rPr>
              <a:t>What is artificial intelligence (AI)?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is the ability of a machine to display human-like capabilities such as reasoning, learning, planning and creativity.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AutoShape 3">
            <a:hlinkClick r:id="rId2"/>
            <a:extLst>
              <a:ext uri="{FF2B5EF4-FFF2-40B4-BE49-F238E27FC236}">
                <a16:creationId xmlns:a16="http://schemas.microsoft.com/office/drawing/2014/main" id="{4BFB8CFA-3F74-E018-2167-A0F1B39B54A0}"/>
              </a:ext>
            </a:extLst>
          </p:cNvPr>
          <p:cNvSpPr>
            <a:spLocks noChangeAspect="1" noChangeArrowheads="1"/>
          </p:cNvSpPr>
          <p:nvPr/>
        </p:nvSpPr>
        <p:spPr bwMode="auto">
          <a:xfrm>
            <a:off x="3365500" y="14614525"/>
            <a:ext cx="142875"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97709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48805-603F-8308-1011-5CF0BD62B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1390A-EC07-4750-5E6B-6A2F3E2CE625}"/>
              </a:ext>
            </a:extLst>
          </p:cNvPr>
          <p:cNvSpPr>
            <a:spLocks noGrp="1"/>
          </p:cNvSpPr>
          <p:nvPr>
            <p:ph type="ctrTitle"/>
          </p:nvPr>
        </p:nvSpPr>
        <p:spPr>
          <a:xfrm>
            <a:off x="1702905" y="1143000"/>
            <a:ext cx="9144000" cy="3032886"/>
          </a:xfrm>
        </p:spPr>
        <p:txBody>
          <a:bodyPr>
            <a:normAutofit/>
          </a:bodyPr>
          <a:lstStyle/>
          <a:p>
            <a:pPr marL="457200" marR="0">
              <a:lnSpc>
                <a:spcPct val="115000"/>
              </a:lnSpc>
              <a:spcBef>
                <a:spcPts val="0"/>
              </a:spcBef>
              <a:spcAft>
                <a:spcPts val="0"/>
              </a:spcAft>
            </a:pPr>
            <a:endParaRPr lang="en-US" sz="2400" dirty="0"/>
          </a:p>
        </p:txBody>
      </p:sp>
      <p:sp>
        <p:nvSpPr>
          <p:cNvPr id="3" name="Rectangle 1">
            <a:extLst>
              <a:ext uri="{FF2B5EF4-FFF2-40B4-BE49-F238E27FC236}">
                <a16:creationId xmlns:a16="http://schemas.microsoft.com/office/drawing/2014/main" id="{BC66E491-4A46-A894-2161-E919A2615B5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E1E1F"/>
                </a:solidFill>
                <a:effectLst/>
                <a:latin typeface="Helvetica" panose="020B0604020202020204" pitchFamily="34" charset="0"/>
              </a:rPr>
              <a:t>What is artificial intelligence (AI)?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is the ability of a machine to display human-like capabilities such as reasoning, learning, planning and creativity.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C4DA2"/>
                </a:solidFill>
                <a:effectLst/>
                <a:latin typeface="Helvetica" panose="020B0604020202020204" pitchFamily="34" charset="0"/>
                <a:hlinkClick r:id="rId2"/>
              </a:rPr>
              <a:t>AI enables</a:t>
            </a:r>
            <a:r>
              <a:rPr kumimoji="0" lang="en-US" altLang="en-US" sz="1800" b="0" i="0" u="none" strike="noStrike" cap="none" normalizeH="0" baseline="0" dirty="0">
                <a:ln>
                  <a:noFill/>
                </a:ln>
                <a:solidFill>
                  <a:srgbClr val="1E1E1F"/>
                </a:solidFill>
                <a:effectLst/>
                <a:latin typeface="Helvetica" panose="020B0604020202020204" pitchFamily="34" charset="0"/>
              </a:rPr>
              <a:t> technical systems to perceive their environment, deal with what they perceive, solve problems and act to achieve a specific goal. The computer receives data - already prepared or gathered through its own sensors such as a camera - processes it and responds.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systems are capable of adapting their </a:t>
            </a:r>
            <a:r>
              <a:rPr kumimoji="0" lang="en-US" altLang="en-US" sz="1800" b="0" i="0" u="none" strike="noStrike" cap="none" normalizeH="0" baseline="0" dirty="0" err="1">
                <a:ln>
                  <a:noFill/>
                </a:ln>
                <a:solidFill>
                  <a:srgbClr val="1E1E1F"/>
                </a:solidFill>
                <a:effectLst/>
                <a:latin typeface="Helvetica" panose="020B0604020202020204" pitchFamily="34" charset="0"/>
              </a:rPr>
              <a:t>behaviour</a:t>
            </a:r>
            <a:r>
              <a:rPr kumimoji="0" lang="en-US" altLang="en-US" sz="1800" b="0" i="0" u="none" strike="noStrike" cap="none" normalizeH="0" baseline="0" dirty="0">
                <a:ln>
                  <a:noFill/>
                </a:ln>
                <a:solidFill>
                  <a:srgbClr val="1E1E1F"/>
                </a:solidFill>
                <a:effectLst/>
                <a:latin typeface="Helvetica" panose="020B0604020202020204" pitchFamily="34" charset="0"/>
              </a:rPr>
              <a:t> to a certain degree by </a:t>
            </a:r>
            <a:r>
              <a:rPr kumimoji="0" lang="en-US" altLang="en-US" sz="1800" b="0" i="0" u="none" strike="noStrike" cap="none" normalizeH="0" baseline="0" dirty="0" err="1">
                <a:ln>
                  <a:noFill/>
                </a:ln>
                <a:solidFill>
                  <a:srgbClr val="1E1E1F"/>
                </a:solidFill>
                <a:effectLst/>
                <a:latin typeface="Helvetica" panose="020B0604020202020204" pitchFamily="34" charset="0"/>
              </a:rPr>
              <a:t>analysing</a:t>
            </a:r>
            <a:r>
              <a:rPr kumimoji="0" lang="en-US" altLang="en-US" sz="1800" b="0" i="0" u="none" strike="noStrike" cap="none" normalizeH="0" baseline="0" dirty="0">
                <a:ln>
                  <a:noFill/>
                </a:ln>
                <a:solidFill>
                  <a:srgbClr val="1E1E1F"/>
                </a:solidFill>
                <a:effectLst/>
                <a:latin typeface="Helvetica" panose="020B0604020202020204" pitchFamily="34" charset="0"/>
              </a:rPr>
              <a:t> the effects of previous actions and working autonomously.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2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E1E1F"/>
                </a:solidFill>
                <a:effectLst/>
                <a:latin typeface="Helvetica" panose="020B0604020202020204" pitchFamily="34" charset="0"/>
              </a:rPr>
              <a:t>Why is AI important?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Some AI technologies have been around for more than 50 years, but advances in computing power, the availability of enormous quantities of data and new algorithms have led to major AI breakthroughs in recent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Artificial intelligence is seen as central to the digital transformation of society and it has become </a:t>
            </a:r>
            <a:r>
              <a:rPr kumimoji="0" lang="en-US" altLang="en-US" sz="1800" b="0" i="0" u="none" strike="noStrike" cap="none" normalizeH="0" baseline="0" dirty="0">
                <a:ln>
                  <a:noFill/>
                </a:ln>
                <a:solidFill>
                  <a:srgbClr val="0C4DA2"/>
                </a:solidFill>
                <a:effectLst/>
                <a:latin typeface="Helvetica" panose="020B0604020202020204" pitchFamily="34" charset="0"/>
                <a:hlinkClick r:id="rId3"/>
              </a:rPr>
              <a:t>an EU priority</a:t>
            </a:r>
            <a:r>
              <a:rPr kumimoji="0" lang="en-US" altLang="en-US" sz="1800" b="0" i="0" u="none" strike="noStrike" cap="none" normalizeH="0" baseline="0" dirty="0">
                <a:ln>
                  <a:noFill/>
                </a:ln>
                <a:solidFill>
                  <a:srgbClr val="1E1E1F"/>
                </a:solidFill>
                <a:effectLst/>
                <a:latin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Future applications are expected to bring about enormous changes, but AI is already present in our everyday lives.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dirty="0">
                <a:ln>
                  <a:noFill/>
                </a:ln>
                <a:solidFill>
                  <a:srgbClr val="1E1E1F"/>
                </a:solidFill>
                <a:effectLst/>
                <a:latin typeface="Helvetica" panose="020B0604020202020204" pitchFamily="34" charset="0"/>
              </a:rPr>
              <a:t>Read more about the </a:t>
            </a:r>
            <a:r>
              <a:rPr kumimoji="0" lang="en-US" altLang="en-US" sz="1800" b="1" i="1" u="none" strike="noStrike" cap="none" normalizeH="0" baseline="0" dirty="0">
                <a:ln>
                  <a:noFill/>
                </a:ln>
                <a:solidFill>
                  <a:srgbClr val="0C4DA2"/>
                </a:solidFill>
                <a:effectLst/>
                <a:latin typeface="Helvetica" panose="020B0604020202020204" pitchFamily="34" charset="0"/>
                <a:hlinkClick r:id="rId4"/>
              </a:rPr>
              <a:t>opportunities offered by AI</a:t>
            </a:r>
            <a:r>
              <a:rPr kumimoji="0" lang="en-US" altLang="en-US" sz="1800" b="1" i="1" u="none" strike="noStrike" cap="none" normalizeH="0" baseline="0" dirty="0">
                <a:ln>
                  <a:noFill/>
                </a:ln>
                <a:solidFill>
                  <a:srgbClr val="1E1E1F"/>
                </a:solidFill>
                <a:effectLst/>
                <a:latin typeface="Helvetica" panose="020B0604020202020204" pitchFamily="34" charset="0"/>
              </a:rPr>
              <a:t> and </a:t>
            </a:r>
            <a:r>
              <a:rPr kumimoji="0" lang="en-US" altLang="en-US" sz="1800" b="1" i="1" u="none" strike="noStrike" cap="none" normalizeH="0" baseline="0" dirty="0">
                <a:ln>
                  <a:noFill/>
                </a:ln>
                <a:solidFill>
                  <a:srgbClr val="0C4DA2"/>
                </a:solidFill>
                <a:effectLst/>
                <a:latin typeface="Helvetica" panose="020B0604020202020204" pitchFamily="34" charset="0"/>
                <a:hlinkClick r:id="rId5"/>
              </a:rPr>
              <a:t>the AI Act the EU is working 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Types of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rgbClr val="1E1E1F"/>
                </a:solidFill>
                <a:effectLst/>
                <a:latin typeface="Helvetica" panose="020B0604020202020204" pitchFamily="34" charset="0"/>
              </a:rPr>
              <a:t>Software: virtual assistants, image analysis software, search engines, speech and face recognition systems</a:t>
            </a: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1E1E1F"/>
                </a:solidFill>
                <a:effectLst/>
                <a:latin typeface="Helvetica" panose="020B0604020202020204" pitchFamily="34" charset="0"/>
              </a:rPr>
              <a:t>"Embodied" AI: robots, autonomous cars, drones, Internet of Things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E1E1F"/>
                </a:solidFill>
                <a:effectLst/>
                <a:latin typeface="Helvetica" panose="020B0604020202020204" pitchFamily="34" charset="0"/>
              </a:rPr>
              <a:t>AI in everyday life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Below are some AI applications that you may not </a:t>
            </a:r>
            <a:r>
              <a:rPr kumimoji="0" lang="en-US" altLang="en-US" sz="1800" b="0" i="0" u="none" strike="noStrike" cap="none" normalizeH="0" baseline="0" dirty="0" err="1">
                <a:ln>
                  <a:noFill/>
                </a:ln>
                <a:solidFill>
                  <a:srgbClr val="1E1E1F"/>
                </a:solidFill>
                <a:effectLst/>
                <a:latin typeface="Helvetica" panose="020B0604020202020204" pitchFamily="34" charset="0"/>
              </a:rPr>
              <a:t>realise</a:t>
            </a:r>
            <a:r>
              <a:rPr kumimoji="0" lang="en-US" altLang="en-US" sz="1800" b="0" i="0" u="none" strike="noStrike" cap="none" normalizeH="0" baseline="0" dirty="0">
                <a:ln>
                  <a:noFill/>
                </a:ln>
                <a:solidFill>
                  <a:srgbClr val="1E1E1F"/>
                </a:solidFill>
                <a:effectLst/>
                <a:latin typeface="Helvetica" panose="020B0604020202020204" pitchFamily="34" charset="0"/>
              </a:rPr>
              <a:t> are AI-powered: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Online shopping and advertising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Artificial intelligence is widely used to provide </a:t>
            </a:r>
            <a:r>
              <a:rPr kumimoji="0" lang="en-US" altLang="en-US" sz="1800" b="0" i="0" u="none" strike="noStrike" cap="none" normalizeH="0" baseline="0" dirty="0" err="1">
                <a:ln>
                  <a:noFill/>
                </a:ln>
                <a:solidFill>
                  <a:srgbClr val="1E1E1F"/>
                </a:solidFill>
                <a:effectLst/>
                <a:latin typeface="Helvetica" panose="020B0604020202020204" pitchFamily="34" charset="0"/>
              </a:rPr>
              <a:t>personalised</a:t>
            </a:r>
            <a:r>
              <a:rPr kumimoji="0" lang="en-US" altLang="en-US" sz="1800" b="0" i="0" u="none" strike="noStrike" cap="none" normalizeH="0" baseline="0" dirty="0">
                <a:ln>
                  <a:noFill/>
                </a:ln>
                <a:solidFill>
                  <a:srgbClr val="1E1E1F"/>
                </a:solidFill>
                <a:effectLst/>
                <a:latin typeface="Helvetica" panose="020B0604020202020204" pitchFamily="34" charset="0"/>
              </a:rPr>
              <a:t> recommendations to people, based for example on their previous searches and purchases or other online </a:t>
            </a:r>
            <a:r>
              <a:rPr kumimoji="0" lang="en-US" altLang="en-US" sz="1800" b="0" i="0" u="none" strike="noStrike" cap="none" normalizeH="0" baseline="0" dirty="0" err="1">
                <a:ln>
                  <a:noFill/>
                </a:ln>
                <a:solidFill>
                  <a:srgbClr val="1E1E1F"/>
                </a:solidFill>
                <a:effectLst/>
                <a:latin typeface="Helvetica" panose="020B0604020202020204" pitchFamily="34" charset="0"/>
              </a:rPr>
              <a:t>behaviour</a:t>
            </a:r>
            <a:r>
              <a:rPr kumimoji="0" lang="en-US" altLang="en-US" sz="1800" b="0" i="0" u="none" strike="noStrike" cap="none" normalizeH="0" baseline="0" dirty="0">
                <a:ln>
                  <a:noFill/>
                </a:ln>
                <a:solidFill>
                  <a:srgbClr val="1E1E1F"/>
                </a:solidFill>
                <a:effectLst/>
                <a:latin typeface="Helvetica" panose="020B0604020202020204" pitchFamily="34" charset="0"/>
              </a:rPr>
              <a:t>. AI is hugely important in commerce: </a:t>
            </a:r>
            <a:r>
              <a:rPr kumimoji="0" lang="en-US" altLang="en-US" sz="1800" b="0" i="0" u="none" strike="noStrike" cap="none" normalizeH="0" baseline="0" dirty="0" err="1">
                <a:ln>
                  <a:noFill/>
                </a:ln>
                <a:solidFill>
                  <a:srgbClr val="1E1E1F"/>
                </a:solidFill>
                <a:effectLst/>
                <a:latin typeface="Helvetica" panose="020B0604020202020204" pitchFamily="34" charset="0"/>
              </a:rPr>
              <a:t>optimising</a:t>
            </a:r>
            <a:r>
              <a:rPr kumimoji="0" lang="en-US" altLang="en-US" sz="1800" b="0" i="0" u="none" strike="noStrike" cap="none" normalizeH="0" baseline="0" dirty="0">
                <a:ln>
                  <a:noFill/>
                </a:ln>
                <a:solidFill>
                  <a:srgbClr val="1E1E1F"/>
                </a:solidFill>
                <a:effectLst/>
                <a:latin typeface="Helvetica" panose="020B0604020202020204" pitchFamily="34" charset="0"/>
              </a:rPr>
              <a:t> products, planning inventory, logistics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Web search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Search engines learn from the vast input of data, provided by their users to provide relevant search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Digital personal assistants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Smartphones use AI to provide services that are as relevant and </a:t>
            </a:r>
            <a:r>
              <a:rPr kumimoji="0" lang="en-US" altLang="en-US" sz="1800" b="0" i="0" u="none" strike="noStrike" cap="none" normalizeH="0" baseline="0" dirty="0" err="1">
                <a:ln>
                  <a:noFill/>
                </a:ln>
                <a:solidFill>
                  <a:srgbClr val="1E1E1F"/>
                </a:solidFill>
                <a:effectLst/>
                <a:latin typeface="Helvetica" panose="020B0604020202020204" pitchFamily="34" charset="0"/>
              </a:rPr>
              <a:t>personalised</a:t>
            </a:r>
            <a:r>
              <a:rPr kumimoji="0" lang="en-US" altLang="en-US" sz="1800" b="0" i="0" u="none" strike="noStrike" cap="none" normalizeH="0" baseline="0" dirty="0">
                <a:ln>
                  <a:noFill/>
                </a:ln>
                <a:solidFill>
                  <a:srgbClr val="1E1E1F"/>
                </a:solidFill>
                <a:effectLst/>
                <a:latin typeface="Helvetica" panose="020B0604020202020204" pitchFamily="34" charset="0"/>
              </a:rPr>
              <a:t> as possible. Virtual assistants answering questions, providing recommendations and helping </a:t>
            </a:r>
            <a:r>
              <a:rPr kumimoji="0" lang="en-US" altLang="en-US" sz="1800" b="0" i="0" u="none" strike="noStrike" cap="none" normalizeH="0" baseline="0" dirty="0" err="1">
                <a:ln>
                  <a:noFill/>
                </a:ln>
                <a:solidFill>
                  <a:srgbClr val="1E1E1F"/>
                </a:solidFill>
                <a:effectLst/>
                <a:latin typeface="Helvetica" panose="020B0604020202020204" pitchFamily="34" charset="0"/>
              </a:rPr>
              <a:t>organise</a:t>
            </a:r>
            <a:r>
              <a:rPr kumimoji="0" lang="en-US" altLang="en-US" sz="1800" b="0" i="0" u="none" strike="noStrike" cap="none" normalizeH="0" baseline="0" dirty="0">
                <a:ln>
                  <a:noFill/>
                </a:ln>
                <a:solidFill>
                  <a:srgbClr val="1E1E1F"/>
                </a:solidFill>
                <a:effectLst/>
                <a:latin typeface="Helvetica" panose="020B0604020202020204" pitchFamily="34" charset="0"/>
              </a:rPr>
              <a:t> daily routines have become ubiquitous.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Machine translations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Language translation software, either based on written or spoken text, relies on artificial intelligence to provide and improve translations. This also applies to functions such as automated subtitling.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Smart homes, cities and infrastructure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Smart thermostats learn from our </a:t>
            </a:r>
            <a:r>
              <a:rPr kumimoji="0" lang="en-US" altLang="en-US" sz="1800" b="0" i="0" u="none" strike="noStrike" cap="none" normalizeH="0" baseline="0" dirty="0" err="1">
                <a:ln>
                  <a:noFill/>
                </a:ln>
                <a:solidFill>
                  <a:srgbClr val="1E1E1F"/>
                </a:solidFill>
                <a:effectLst/>
                <a:latin typeface="Helvetica" panose="020B0604020202020204" pitchFamily="34" charset="0"/>
              </a:rPr>
              <a:t>behaviour</a:t>
            </a:r>
            <a:r>
              <a:rPr kumimoji="0" lang="en-US" altLang="en-US" sz="1800" b="0" i="0" u="none" strike="noStrike" cap="none" normalizeH="0" baseline="0" dirty="0">
                <a:ln>
                  <a:noFill/>
                </a:ln>
                <a:solidFill>
                  <a:srgbClr val="1E1E1F"/>
                </a:solidFill>
                <a:effectLst/>
                <a:latin typeface="Helvetica" panose="020B0604020202020204" pitchFamily="34" charset="0"/>
              </a:rPr>
              <a:t> to save energy, while developers of smart cities hope to regulate traffic to improve connectivity and reduce traffic jams.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Cars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While self-driving vehicles are not yet standard, cars already use AI-powered safety functions. The EU has for example helped to fund </a:t>
            </a:r>
            <a:r>
              <a:rPr kumimoji="0" lang="en-US" altLang="en-US" sz="1800" b="0" i="0" u="none" strike="noStrike" cap="none" normalizeH="0" baseline="0" dirty="0">
                <a:ln>
                  <a:noFill/>
                </a:ln>
                <a:solidFill>
                  <a:srgbClr val="0C4DA2"/>
                </a:solidFill>
                <a:effectLst/>
                <a:latin typeface="Helvetica" panose="020B0604020202020204" pitchFamily="34" charset="0"/>
                <a:hlinkClick r:id="rId6"/>
              </a:rPr>
              <a:t>VI-DAS</a:t>
            </a:r>
            <a:r>
              <a:rPr kumimoji="0" lang="en-US" altLang="en-US" sz="1800" b="0" i="0" u="none" strike="noStrike" cap="none" normalizeH="0" baseline="0" dirty="0">
                <a:ln>
                  <a:noFill/>
                </a:ln>
                <a:solidFill>
                  <a:srgbClr val="1E1E1F"/>
                </a:solidFill>
                <a:effectLst/>
                <a:latin typeface="Helvetica" panose="020B0604020202020204" pitchFamily="34" charset="0"/>
              </a:rPr>
              <a:t>, automated sensors that detect possible dangerous situations and accidents.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Navigation is largely AI-powered.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Cybersecurity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systems can help </a:t>
            </a:r>
            <a:r>
              <a:rPr kumimoji="0" lang="en-US" altLang="en-US" sz="1800" b="0" i="0" u="none" strike="noStrike" cap="none" normalizeH="0" baseline="0" dirty="0" err="1">
                <a:ln>
                  <a:noFill/>
                </a:ln>
                <a:solidFill>
                  <a:srgbClr val="1E1E1F"/>
                </a:solidFill>
                <a:effectLst/>
                <a:latin typeface="Helvetica" panose="020B0604020202020204" pitchFamily="34" charset="0"/>
              </a:rPr>
              <a:t>recognise</a:t>
            </a:r>
            <a:r>
              <a:rPr kumimoji="0" lang="en-US" altLang="en-US" sz="1800" b="0" i="0" u="none" strike="noStrike" cap="none" normalizeH="0" baseline="0" dirty="0">
                <a:ln>
                  <a:noFill/>
                </a:ln>
                <a:solidFill>
                  <a:srgbClr val="1E1E1F"/>
                </a:solidFill>
                <a:effectLst/>
                <a:latin typeface="Helvetica" panose="020B0604020202020204" pitchFamily="34" charset="0"/>
              </a:rPr>
              <a:t> and fight cyberattacks and other cyber threats based on the continuous input of data, </a:t>
            </a:r>
            <a:r>
              <a:rPr kumimoji="0" lang="en-US" altLang="en-US" sz="1800" b="0" i="0" u="none" strike="noStrike" cap="none" normalizeH="0" baseline="0" dirty="0" err="1">
                <a:ln>
                  <a:noFill/>
                </a:ln>
                <a:solidFill>
                  <a:srgbClr val="1E1E1F"/>
                </a:solidFill>
                <a:effectLst/>
                <a:latin typeface="Helvetica" panose="020B0604020202020204" pitchFamily="34" charset="0"/>
              </a:rPr>
              <a:t>recognising</a:t>
            </a:r>
            <a:r>
              <a:rPr kumimoji="0" lang="en-US" altLang="en-US" sz="1800" b="0" i="0" u="none" strike="noStrike" cap="none" normalizeH="0" baseline="0" dirty="0">
                <a:ln>
                  <a:noFill/>
                </a:ln>
                <a:solidFill>
                  <a:srgbClr val="1E1E1F"/>
                </a:solidFill>
                <a:effectLst/>
                <a:latin typeface="Helvetica" panose="020B0604020202020204" pitchFamily="34" charset="0"/>
              </a:rPr>
              <a:t> patterns and backtracking the attacks.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Artificial intelligence against Covid-19</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In the case of </a:t>
            </a:r>
            <a:r>
              <a:rPr kumimoji="0" lang="en-US" altLang="en-US" sz="1800" b="0" i="0" u="none" strike="noStrike" cap="none" normalizeH="0" baseline="0" dirty="0">
                <a:ln>
                  <a:noFill/>
                </a:ln>
                <a:solidFill>
                  <a:srgbClr val="0C4DA2"/>
                </a:solidFill>
                <a:effectLst/>
                <a:latin typeface="Helvetica" panose="020B0604020202020204" pitchFamily="34" charset="0"/>
                <a:hlinkClick r:id="rId7"/>
              </a:rPr>
              <a:t>Covid-19</a:t>
            </a:r>
            <a:r>
              <a:rPr kumimoji="0" lang="en-US" altLang="en-US" sz="1800" b="0" i="0" u="none" strike="noStrike" cap="none" normalizeH="0" baseline="0" dirty="0">
                <a:ln>
                  <a:noFill/>
                </a:ln>
                <a:solidFill>
                  <a:srgbClr val="1E1E1F"/>
                </a:solidFill>
                <a:effectLst/>
                <a:latin typeface="Helvetica" panose="020B0604020202020204" pitchFamily="34" charset="0"/>
              </a:rPr>
              <a:t>, AI has been used in thermal imaging in airports and elsewhere. In medicine it can help </a:t>
            </a:r>
            <a:r>
              <a:rPr kumimoji="0" lang="en-US" altLang="en-US" sz="1800" b="0" i="0" u="none" strike="noStrike" cap="none" normalizeH="0" baseline="0" dirty="0" err="1">
                <a:ln>
                  <a:noFill/>
                </a:ln>
                <a:solidFill>
                  <a:srgbClr val="1E1E1F"/>
                </a:solidFill>
                <a:effectLst/>
                <a:latin typeface="Helvetica" panose="020B0604020202020204" pitchFamily="34" charset="0"/>
              </a:rPr>
              <a:t>recognise</a:t>
            </a:r>
            <a:r>
              <a:rPr kumimoji="0" lang="en-US" altLang="en-US" sz="1800" b="0" i="0" u="none" strike="noStrike" cap="none" normalizeH="0" baseline="0" dirty="0">
                <a:ln>
                  <a:noFill/>
                </a:ln>
                <a:solidFill>
                  <a:srgbClr val="1E1E1F"/>
                </a:solidFill>
                <a:effectLst/>
                <a:latin typeface="Helvetica" panose="020B0604020202020204" pitchFamily="34" charset="0"/>
              </a:rPr>
              <a:t> infection from </a:t>
            </a:r>
            <a:r>
              <a:rPr kumimoji="0" lang="en-US" altLang="en-US" sz="1800" b="0" i="0" u="none" strike="noStrike" cap="none" normalizeH="0" baseline="0" dirty="0" err="1">
                <a:ln>
                  <a:noFill/>
                </a:ln>
                <a:solidFill>
                  <a:srgbClr val="1E1E1F"/>
                </a:solidFill>
                <a:effectLst/>
                <a:latin typeface="Helvetica" panose="020B0604020202020204" pitchFamily="34" charset="0"/>
              </a:rPr>
              <a:t>computerised</a:t>
            </a:r>
            <a:r>
              <a:rPr kumimoji="0" lang="en-US" altLang="en-US" sz="1800" b="0" i="0" u="none" strike="noStrike" cap="none" normalizeH="0" baseline="0" dirty="0">
                <a:ln>
                  <a:noFill/>
                </a:ln>
                <a:solidFill>
                  <a:srgbClr val="1E1E1F"/>
                </a:solidFill>
                <a:effectLst/>
                <a:latin typeface="Helvetica" panose="020B0604020202020204" pitchFamily="34" charset="0"/>
              </a:rPr>
              <a:t> tomography lung scans. It has also been used to provide data to track the spread of the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Fighting disinformation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Certain AI applications can detect </a:t>
            </a:r>
            <a:r>
              <a:rPr kumimoji="0" lang="en-US" altLang="en-US" sz="1800" b="0" i="0" u="none" strike="noStrike" cap="none" normalizeH="0" baseline="0" dirty="0">
                <a:ln>
                  <a:noFill/>
                </a:ln>
                <a:solidFill>
                  <a:srgbClr val="0C4DA2"/>
                </a:solidFill>
                <a:effectLst/>
                <a:latin typeface="Helvetica" panose="020B0604020202020204" pitchFamily="34" charset="0"/>
                <a:hlinkClick r:id="rId8"/>
              </a:rPr>
              <a:t>fake news and disinformation</a:t>
            </a:r>
            <a:r>
              <a:rPr kumimoji="0" lang="en-US" altLang="en-US" sz="1800" b="0" i="0" u="none" strike="noStrike" cap="none" normalizeH="0" baseline="0" dirty="0">
                <a:ln>
                  <a:noFill/>
                </a:ln>
                <a:solidFill>
                  <a:srgbClr val="1E1E1F"/>
                </a:solidFill>
                <a:effectLst/>
                <a:latin typeface="Helvetica" panose="020B0604020202020204" pitchFamily="34" charset="0"/>
              </a:rPr>
              <a:t> by mining social media information, looking for words that are sensational or alarming and identifying which online sources are deemed authoritative.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Read more about </a:t>
            </a:r>
            <a:r>
              <a:rPr kumimoji="0" lang="en-US" altLang="en-US" sz="1800" b="0" i="0" u="none" strike="noStrike" cap="none" normalizeH="0" baseline="0" dirty="0">
                <a:ln>
                  <a:noFill/>
                </a:ln>
                <a:solidFill>
                  <a:srgbClr val="0C4DA2"/>
                </a:solidFill>
                <a:effectLst/>
                <a:latin typeface="Helvetica" panose="020B0604020202020204" pitchFamily="34" charset="0"/>
                <a:hlinkClick r:id="rId9"/>
              </a:rPr>
              <a:t>how MEPs want to shape data legislation</a:t>
            </a:r>
            <a:r>
              <a:rPr kumimoji="0" lang="en-US" altLang="en-US" sz="1800" b="0" i="0" u="none" strike="noStrike" cap="none" normalizeH="0" baseline="0" dirty="0">
                <a:ln>
                  <a:noFill/>
                </a:ln>
                <a:solidFill>
                  <a:srgbClr val="1E1E1F"/>
                </a:solidFill>
                <a:effectLst/>
                <a:latin typeface="Helvetica" panose="020B0604020202020204" pitchFamily="34" charset="0"/>
              </a:rPr>
              <a:t> to boost innovation and ensure safety</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C4DA2"/>
                </a:solidFill>
                <a:effectLst/>
                <a:latin typeface="Helvetica" panose="020B0604020202020204" pitchFamily="34" charset="0"/>
              </a:rPr>
              <a:t>  </a:t>
            </a:r>
            <a:r>
              <a:rPr kumimoji="0" lang="en-US" altLang="en-US" sz="43800" b="0" i="0" u="none" strike="noStrike" cap="none" normalizeH="0" baseline="0" dirty="0">
                <a:ln>
                  <a:noFill/>
                </a:ln>
                <a:solidFill>
                  <a:srgbClr val="0C4DA2"/>
                </a:solidFill>
                <a:effectLst/>
                <a:latin typeface="Helvetica" panose="020B0604020202020204" pitchFamily="34" charset="0"/>
              </a:rPr>
              <a:t>        </a:t>
            </a:r>
            <a:r>
              <a:rPr kumimoji="0" lang="en-US" altLang="en-US" sz="1800" b="0" i="0" u="none" strike="noStrike" cap="none" normalizeH="0" baseline="0" dirty="0">
                <a:ln>
                  <a:noFill/>
                </a:ln>
                <a:solidFill>
                  <a:srgbClr val="1E1E1F"/>
                </a:solidFill>
                <a:effectLst/>
                <a:latin typeface="Helvetica" panose="020B0604020202020204" pitchFamily="34" charset="0"/>
              </a:rPr>
              <a:t>AI is set to transform practically all aspects of life and the economy © </a:t>
            </a:r>
            <a:r>
              <a:rPr kumimoji="0" lang="en-US" altLang="en-US" sz="1800" b="0" i="0" u="none" strike="noStrike" cap="none" normalizeH="0" baseline="0" dirty="0" err="1">
                <a:ln>
                  <a:noFill/>
                </a:ln>
                <a:solidFill>
                  <a:srgbClr val="1E1E1F"/>
                </a:solidFill>
                <a:effectLst/>
                <a:latin typeface="Helvetica" panose="020B0604020202020204" pitchFamily="34" charset="0"/>
              </a:rPr>
              <a:t>AdobeStock</a:t>
            </a:r>
            <a:r>
              <a:rPr kumimoji="0" lang="en-US" altLang="en-US" sz="1800" b="0" i="0" u="none" strike="noStrike" cap="none" normalizeH="0" baseline="0" dirty="0">
                <a:ln>
                  <a:noFill/>
                </a:ln>
                <a:solidFill>
                  <a:srgbClr val="1E1E1F"/>
                </a:solidFill>
                <a:effectLst/>
                <a:latin typeface="Helvetica" panose="020B0604020202020204" pitchFamily="34" charset="0"/>
              </a:rPr>
              <a:t>/zapp2photo</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E1E1F"/>
                </a:solidFill>
                <a:effectLst/>
                <a:latin typeface="Helvetica" panose="020B0604020202020204" pitchFamily="34" charset="0"/>
              </a:rPr>
              <a:t>Other examples of artificial intelligence use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is set to transform practically all aspects of life and the economy. Here are just a few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Health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Researchers are studying how to use AI to </a:t>
            </a:r>
            <a:r>
              <a:rPr kumimoji="0" lang="en-US" altLang="en-US" sz="1800" b="0" i="0" u="none" strike="noStrike" cap="none" normalizeH="0" baseline="0" dirty="0" err="1">
                <a:ln>
                  <a:noFill/>
                </a:ln>
                <a:solidFill>
                  <a:srgbClr val="1E1E1F"/>
                </a:solidFill>
                <a:effectLst/>
                <a:latin typeface="Helvetica" panose="020B0604020202020204" pitchFamily="34" charset="0"/>
              </a:rPr>
              <a:t>analyse</a:t>
            </a:r>
            <a:r>
              <a:rPr kumimoji="0" lang="en-US" altLang="en-US" sz="1800" b="0" i="0" u="none" strike="noStrike" cap="none" normalizeH="0" baseline="0" dirty="0">
                <a:ln>
                  <a:noFill/>
                </a:ln>
                <a:solidFill>
                  <a:srgbClr val="1E1E1F"/>
                </a:solidFill>
                <a:effectLst/>
                <a:latin typeface="Helvetica" panose="020B0604020202020204" pitchFamily="34" charset="0"/>
              </a:rPr>
              <a:t> large quantities of health data and discover patterns that could lead to new discoveries in medicine and ways to improve individual diagnostics.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For example, researchers developed an AI program for answering emergency calls that promises to </a:t>
            </a:r>
            <a:r>
              <a:rPr kumimoji="0" lang="en-US" altLang="en-US" sz="1800" b="0" i="0" u="none" strike="noStrike" cap="none" normalizeH="0" baseline="0" dirty="0" err="1">
                <a:ln>
                  <a:noFill/>
                </a:ln>
                <a:solidFill>
                  <a:srgbClr val="1E1E1F"/>
                </a:solidFill>
                <a:effectLst/>
                <a:latin typeface="Helvetica" panose="020B0604020202020204" pitchFamily="34" charset="0"/>
              </a:rPr>
              <a:t>recognise</a:t>
            </a:r>
            <a:r>
              <a:rPr kumimoji="0" lang="en-US" altLang="en-US" sz="1800" b="0" i="0" u="none" strike="noStrike" cap="none" normalizeH="0" baseline="0" dirty="0">
                <a:ln>
                  <a:noFill/>
                </a:ln>
                <a:solidFill>
                  <a:srgbClr val="1E1E1F"/>
                </a:solidFill>
                <a:effectLst/>
                <a:latin typeface="Helvetica" panose="020B0604020202020204" pitchFamily="34" charset="0"/>
              </a:rPr>
              <a:t> a cardiac arrest during the call faster and more frequently than medical dispatchers. In another example, EU co-funded </a:t>
            </a:r>
            <a:r>
              <a:rPr kumimoji="0" lang="en-US" altLang="en-US" sz="1800" b="0" i="0" u="none" strike="noStrike" cap="none" normalizeH="0" baseline="0" dirty="0" err="1">
                <a:ln>
                  <a:noFill/>
                </a:ln>
                <a:solidFill>
                  <a:srgbClr val="0C4DA2"/>
                </a:solidFill>
                <a:effectLst/>
                <a:latin typeface="Helvetica" panose="020B0604020202020204" pitchFamily="34" charset="0"/>
                <a:hlinkClick r:id="rId10"/>
              </a:rPr>
              <a:t>KConnect</a:t>
            </a:r>
            <a:r>
              <a:rPr kumimoji="0" lang="en-US" altLang="en-US" sz="1800" b="0" i="0" u="none" strike="noStrike" cap="none" normalizeH="0" baseline="0" dirty="0">
                <a:ln>
                  <a:noFill/>
                </a:ln>
                <a:solidFill>
                  <a:srgbClr val="1E1E1F"/>
                </a:solidFill>
                <a:effectLst/>
                <a:latin typeface="Helvetica" panose="020B0604020202020204" pitchFamily="34" charset="0"/>
              </a:rPr>
              <a:t> is developing multi-lingual text and search services that help people find the most relevant medical information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Transport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could improve the safety, speed and efficiency of rail traffic by </a:t>
            </a:r>
            <a:r>
              <a:rPr kumimoji="0" lang="en-US" altLang="en-US" sz="1800" b="0" i="0" u="none" strike="noStrike" cap="none" normalizeH="0" baseline="0" dirty="0" err="1">
                <a:ln>
                  <a:noFill/>
                </a:ln>
                <a:solidFill>
                  <a:srgbClr val="1E1E1F"/>
                </a:solidFill>
                <a:effectLst/>
                <a:latin typeface="Helvetica" panose="020B0604020202020204" pitchFamily="34" charset="0"/>
              </a:rPr>
              <a:t>minimising</a:t>
            </a:r>
            <a:r>
              <a:rPr kumimoji="0" lang="en-US" altLang="en-US" sz="1800" b="0" i="0" u="none" strike="noStrike" cap="none" normalizeH="0" baseline="0" dirty="0">
                <a:ln>
                  <a:noFill/>
                </a:ln>
                <a:solidFill>
                  <a:srgbClr val="1E1E1F"/>
                </a:solidFill>
                <a:effectLst/>
                <a:latin typeface="Helvetica" panose="020B0604020202020204" pitchFamily="34" charset="0"/>
              </a:rPr>
              <a:t> wheel friction, </a:t>
            </a:r>
            <a:r>
              <a:rPr kumimoji="0" lang="en-US" altLang="en-US" sz="1800" b="0" i="0" u="none" strike="noStrike" cap="none" normalizeH="0" baseline="0" dirty="0" err="1">
                <a:ln>
                  <a:noFill/>
                </a:ln>
                <a:solidFill>
                  <a:srgbClr val="1E1E1F"/>
                </a:solidFill>
                <a:effectLst/>
                <a:latin typeface="Helvetica" panose="020B0604020202020204" pitchFamily="34" charset="0"/>
              </a:rPr>
              <a:t>maximising</a:t>
            </a:r>
            <a:r>
              <a:rPr kumimoji="0" lang="en-US" altLang="en-US" sz="1800" b="0" i="0" u="none" strike="noStrike" cap="none" normalizeH="0" baseline="0" dirty="0">
                <a:ln>
                  <a:noFill/>
                </a:ln>
                <a:solidFill>
                  <a:srgbClr val="1E1E1F"/>
                </a:solidFill>
                <a:effectLst/>
                <a:latin typeface="Helvetica" panose="020B0604020202020204" pitchFamily="34" charset="0"/>
              </a:rPr>
              <a:t> speed and enabling autonomous driving.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1E1E1F"/>
                </a:solidFill>
                <a:effectLst/>
                <a:latin typeface="Helvetica" panose="020B0604020202020204" pitchFamily="34" charset="0"/>
              </a:rPr>
              <a:t>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rgbClr val="1E1E1F"/>
                </a:solidFill>
                <a:effectLst/>
                <a:latin typeface="Helvetica" panose="020B0604020202020204" pitchFamily="34" charset="0"/>
              </a:rPr>
              <a:t>Although 61% of Europeans look </a:t>
            </a:r>
            <a:r>
              <a:rPr kumimoji="0" lang="en-US" altLang="en-US" sz="800" b="0" i="0" u="none" strike="noStrike" cap="none" normalizeH="0" baseline="0" dirty="0" err="1">
                <a:ln>
                  <a:noFill/>
                </a:ln>
                <a:solidFill>
                  <a:srgbClr val="1E1E1F"/>
                </a:solidFill>
                <a:effectLst/>
                <a:latin typeface="Helvetica" panose="020B0604020202020204" pitchFamily="34" charset="0"/>
              </a:rPr>
              <a:t>favourably</a:t>
            </a:r>
            <a:r>
              <a:rPr kumimoji="0" lang="en-US" altLang="en-US" sz="800" b="0" i="0" u="none" strike="noStrike" cap="none" normalizeH="0" baseline="0" dirty="0">
                <a:ln>
                  <a:noFill/>
                </a:ln>
                <a:solidFill>
                  <a:srgbClr val="1E1E1F"/>
                </a:solidFill>
                <a:effectLst/>
                <a:latin typeface="Helvetica" panose="020B0604020202020204" pitchFamily="34" charset="0"/>
              </a:rPr>
              <a:t> at AI and robots, 88% say these technologies require careful management. (Eurobarometer 2017, EU-28)</a:t>
            </a: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C4DA2"/>
                </a:solidFill>
                <a:effectLst/>
                <a:latin typeface="Helvetica" panose="020B0604020202020204" pitchFamily="34" charset="0"/>
                <a:hlinkClick r:id="rId11"/>
              </a:rPr>
              <a:t>SourceGo</a:t>
            </a:r>
            <a:r>
              <a:rPr kumimoji="0" lang="en-US" altLang="en-US" sz="1800" b="0" i="0" u="none" strike="noStrike" cap="none" normalizeH="0" baseline="0" dirty="0">
                <a:ln>
                  <a:noFill/>
                </a:ln>
                <a:solidFill>
                  <a:srgbClr val="0C4DA2"/>
                </a:solidFill>
                <a:effectLst/>
                <a:latin typeface="Helvetica" panose="020B0604020202020204" pitchFamily="34" charset="0"/>
                <a:hlinkClick r:id="rId11"/>
              </a:rPr>
              <a:t> to the page of source </a:t>
            </a:r>
            <a:r>
              <a:rPr kumimoji="0" lang="en-US" altLang="en-US" sz="1800" b="0" i="0" u="none" strike="noStrike" cap="none" normalizeH="0" baseline="0" dirty="0">
                <a:ln>
                  <a:noFill/>
                </a:ln>
                <a:solidFill>
                  <a:srgbClr val="0C4DA2"/>
                </a:solidFill>
                <a:effectLst/>
                <a:latin typeface="Helvetica" panose="020B0604020202020204" pitchFamily="34" charset="0"/>
              </a:rPr>
              <a:t> </a:t>
            </a:r>
            <a:r>
              <a:rPr kumimoji="0" lang="en-US" altLang="en-US" sz="900" b="0" i="0" u="none" strike="noStrike" cap="none" normalizeH="0" baseline="0" dirty="0">
                <a:ln>
                  <a:noFill/>
                </a:ln>
                <a:solidFill>
                  <a:srgbClr val="0C4DA2"/>
                </a:solidFill>
                <a:effectLst/>
                <a:latin typeface="Helvetica" panose="020B0604020202020204" pitchFamily="34" charset="0"/>
              </a:rPr>
              <a:t>     </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Manufacturing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can help European manufacturers become more efficient and bring factories back to Europe by using robots in manufacturing, </a:t>
            </a:r>
            <a:r>
              <a:rPr kumimoji="0" lang="en-US" altLang="en-US" sz="1800" b="0" i="0" u="none" strike="noStrike" cap="none" normalizeH="0" baseline="0" dirty="0" err="1">
                <a:ln>
                  <a:noFill/>
                </a:ln>
                <a:solidFill>
                  <a:srgbClr val="1E1E1F"/>
                </a:solidFill>
                <a:effectLst/>
                <a:latin typeface="Helvetica" panose="020B0604020202020204" pitchFamily="34" charset="0"/>
              </a:rPr>
              <a:t>optimising</a:t>
            </a:r>
            <a:r>
              <a:rPr kumimoji="0" lang="en-US" altLang="en-US" sz="1800" b="0" i="0" u="none" strike="noStrike" cap="none" normalizeH="0" baseline="0" dirty="0">
                <a:ln>
                  <a:noFill/>
                </a:ln>
                <a:solidFill>
                  <a:srgbClr val="1E1E1F"/>
                </a:solidFill>
                <a:effectLst/>
                <a:latin typeface="Helvetica" panose="020B0604020202020204" pitchFamily="34" charset="0"/>
              </a:rPr>
              <a:t> sales paths, or by on-time predicting of maintenance and breakdowns in smart factories.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C4DA2"/>
                </a:solidFill>
                <a:effectLst/>
                <a:latin typeface="Helvetica" panose="020B0604020202020204" pitchFamily="34" charset="0"/>
                <a:hlinkClick r:id="rId12"/>
              </a:rPr>
              <a:t>SatisFactory</a:t>
            </a:r>
            <a:r>
              <a:rPr kumimoji="0" lang="en-US" altLang="en-US" sz="1800" b="0" i="0" u="none" strike="noStrike" cap="none" normalizeH="0" baseline="0" dirty="0">
                <a:ln>
                  <a:noFill/>
                </a:ln>
                <a:solidFill>
                  <a:srgbClr val="1E1E1F"/>
                </a:solidFill>
                <a:effectLst/>
                <a:latin typeface="Helvetica" panose="020B0604020202020204" pitchFamily="34" charset="0"/>
              </a:rPr>
              <a:t>, an EU co-funded research project, uses collaborative and augmented-reality systems to increase work satisfaction in smart factories.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Food and farming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AI can be used in </a:t>
            </a:r>
            <a:r>
              <a:rPr kumimoji="0" lang="en-US" altLang="en-US" sz="1800" b="0" i="0" u="none" strike="noStrike" cap="none" normalizeH="0" baseline="0" dirty="0">
                <a:ln>
                  <a:noFill/>
                </a:ln>
                <a:solidFill>
                  <a:srgbClr val="0C4DA2"/>
                </a:solidFill>
                <a:effectLst/>
                <a:latin typeface="Helvetica" panose="020B0604020202020204" pitchFamily="34" charset="0"/>
                <a:hlinkClick r:id="rId13"/>
              </a:rPr>
              <a:t>creating a sustainable EU food system</a:t>
            </a:r>
            <a:r>
              <a:rPr kumimoji="0" lang="en-US" altLang="en-US" sz="1800" b="0" i="0" u="none" strike="noStrike" cap="none" normalizeH="0" baseline="0" dirty="0">
                <a:ln>
                  <a:noFill/>
                </a:ln>
                <a:solidFill>
                  <a:srgbClr val="1E1E1F"/>
                </a:solidFill>
                <a:effectLst/>
                <a:latin typeface="Helvetica" panose="020B0604020202020204" pitchFamily="34" charset="0"/>
              </a:rPr>
              <a:t>: it can ensure healthier food by </a:t>
            </a:r>
            <a:r>
              <a:rPr kumimoji="0" lang="en-US" altLang="en-US" sz="1800" b="0" i="0" u="none" strike="noStrike" cap="none" normalizeH="0" baseline="0" dirty="0" err="1">
                <a:ln>
                  <a:noFill/>
                </a:ln>
                <a:solidFill>
                  <a:srgbClr val="1E1E1F"/>
                </a:solidFill>
                <a:effectLst/>
                <a:latin typeface="Helvetica" panose="020B0604020202020204" pitchFamily="34" charset="0"/>
              </a:rPr>
              <a:t>minimising</a:t>
            </a:r>
            <a:r>
              <a:rPr kumimoji="0" lang="en-US" altLang="en-US" sz="1800" b="0" i="0" u="none" strike="noStrike" cap="none" normalizeH="0" baseline="0" dirty="0">
                <a:ln>
                  <a:noFill/>
                </a:ln>
                <a:solidFill>
                  <a:srgbClr val="1E1E1F"/>
                </a:solidFill>
                <a:effectLst/>
                <a:latin typeface="Helvetica" panose="020B0604020202020204" pitchFamily="34" charset="0"/>
              </a:rPr>
              <a:t> the use of </a:t>
            </a:r>
            <a:r>
              <a:rPr kumimoji="0" lang="en-US" altLang="en-US" sz="1800" b="0" i="0" u="none" strike="noStrike" cap="none" normalizeH="0" baseline="0" dirty="0" err="1">
                <a:ln>
                  <a:noFill/>
                </a:ln>
                <a:solidFill>
                  <a:srgbClr val="1E1E1F"/>
                </a:solidFill>
                <a:effectLst/>
                <a:latin typeface="Helvetica" panose="020B0604020202020204" pitchFamily="34" charset="0"/>
              </a:rPr>
              <a:t>fertilisers</a:t>
            </a:r>
            <a:r>
              <a:rPr kumimoji="0" lang="en-US" altLang="en-US" sz="1800" b="0" i="0" u="none" strike="noStrike" cap="none" normalizeH="0" baseline="0" dirty="0">
                <a:ln>
                  <a:noFill/>
                </a:ln>
                <a:solidFill>
                  <a:srgbClr val="1E1E1F"/>
                </a:solidFill>
                <a:effectLst/>
                <a:latin typeface="Helvetica" panose="020B0604020202020204" pitchFamily="34" charset="0"/>
              </a:rPr>
              <a:t>, pesticides and irrigation; help productivity and reduce the environmental impact. Robots could remove weeds, lowering the use of herbicides,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Many farms across the EU already use AI to monitor the movement, temperature and feed consumption of their animals.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1E1E1F"/>
                </a:solidFill>
                <a:effectLst/>
                <a:latin typeface="Helvetica" panose="020B0604020202020204" pitchFamily="34" charset="0"/>
              </a:rPr>
            </a:br>
            <a:endParaRPr kumimoji="0" lang="en-US" altLang="en-US" sz="900" b="1"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rgbClr val="1E1E1F"/>
                </a:solidFill>
                <a:effectLst/>
                <a:latin typeface="Helvetica" panose="020B0604020202020204" pitchFamily="34" charset="0"/>
              </a:rPr>
              <a:t>Public administration and services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rgbClr val="1E1E1F"/>
                </a:solidFill>
                <a:effectLst/>
                <a:latin typeface="Helvetica" panose="020B0604020202020204" pitchFamily="34" charset="0"/>
              </a:rPr>
            </a:br>
            <a:endParaRPr kumimoji="0" lang="en-US" altLang="en-US" sz="1800" b="0" i="0" u="none" strike="noStrike" cap="none" normalizeH="0" baseline="0" dirty="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1E1E1F"/>
                </a:solidFill>
                <a:effectLst/>
                <a:latin typeface="Helvetica" panose="020B0604020202020204" pitchFamily="34" charset="0"/>
              </a:rPr>
              <a:t>Using a wide range of data and pattern recognition, AI could provide early warnings of natural disasters and allow for efficient preparation and mitigation of consequences.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Surgury Doctors in operating room and robot display status of patient ">
            <a:hlinkClick r:id="rId14" tooltip="Open in a new window"/>
            <a:extLst>
              <a:ext uri="{FF2B5EF4-FFF2-40B4-BE49-F238E27FC236}">
                <a16:creationId xmlns:a16="http://schemas.microsoft.com/office/drawing/2014/main" id="{5D6CC282-FB5A-0E7C-74A3-C76F4BCFA31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000" y="2332038"/>
            <a:ext cx="11010900" cy="69532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a:hlinkClick r:id="rId11"/>
            <a:extLst>
              <a:ext uri="{FF2B5EF4-FFF2-40B4-BE49-F238E27FC236}">
                <a16:creationId xmlns:a16="http://schemas.microsoft.com/office/drawing/2014/main" id="{4520528C-393F-AEE0-9ED0-7DECB94690B1}"/>
              </a:ext>
            </a:extLst>
          </p:cNvPr>
          <p:cNvSpPr>
            <a:spLocks noChangeAspect="1" noChangeArrowheads="1"/>
          </p:cNvSpPr>
          <p:nvPr/>
        </p:nvSpPr>
        <p:spPr bwMode="auto">
          <a:xfrm>
            <a:off x="3365500" y="14614525"/>
            <a:ext cx="142875"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60076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84712-37A5-B0D2-A2D2-C5FC477D52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0726F-A00F-3616-2640-0FB352FA78EE}"/>
              </a:ext>
            </a:extLst>
          </p:cNvPr>
          <p:cNvSpPr>
            <a:spLocks noGrp="1"/>
          </p:cNvSpPr>
          <p:nvPr>
            <p:ph type="ctrTitle"/>
          </p:nvPr>
        </p:nvSpPr>
        <p:spPr>
          <a:xfrm>
            <a:off x="1702905" y="1143000"/>
            <a:ext cx="9144000" cy="3032886"/>
          </a:xfrm>
        </p:spPr>
        <p:txBody>
          <a:bodyPr>
            <a:normAutofit/>
          </a:bodyPr>
          <a:lstStyle/>
          <a:p>
            <a:pPr marL="457200" marR="0">
              <a:lnSpc>
                <a:spcPct val="115000"/>
              </a:lnSpc>
              <a:spcBef>
                <a:spcPts val="0"/>
              </a:spcBef>
              <a:spcAft>
                <a:spcPts val="0"/>
              </a:spcAft>
            </a:pPr>
            <a:endParaRPr lang="en-US" sz="2400" dirty="0"/>
          </a:p>
        </p:txBody>
      </p:sp>
      <p:sp>
        <p:nvSpPr>
          <p:cNvPr id="3" name="Rectangle 1">
            <a:extLst>
              <a:ext uri="{FF2B5EF4-FFF2-40B4-BE49-F238E27FC236}">
                <a16:creationId xmlns:a16="http://schemas.microsoft.com/office/drawing/2014/main" id="{B91A53E3-D2B0-D609-5949-A6921C57772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What is artificial intelligence (AI)?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is the ability of a machine to display human-like capabilities such as reasoning, learning, planning and creativity.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hlinkClick r:id="rId2"/>
              </a:rPr>
              <a:t>AI enables</a:t>
            </a:r>
            <a:r>
              <a:rPr kumimoji="0" lang="en-US" altLang="en-US" sz="1800" b="0" i="0" u="none" strike="noStrike" cap="none" normalizeH="0" baseline="0">
                <a:ln>
                  <a:noFill/>
                </a:ln>
                <a:solidFill>
                  <a:srgbClr val="1E1E1F"/>
                </a:solidFill>
                <a:effectLst/>
                <a:latin typeface="Helvetica" panose="020B0604020202020204" pitchFamily="34" charset="0"/>
              </a:rPr>
              <a:t> technical systems to perceive their environment, deal with what they perceive, solve problems and act to achieve a specific goal. The computer receives data - already prepared or gathered through its own sensors such as a camera - processes it and responds.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systems are capable of adapting their behaviour to a certain degree by analysing the effects of previous actions and working autonomously.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Why is AI important?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Some AI technologies have been around for more than 50 years, but advances in computing power, the availability of enormous quantities of data and new algorithms have led to major AI breakthroughs in recent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Artificial intelligence is seen as central to the digital transformation of society and it has become </a:t>
            </a:r>
            <a:r>
              <a:rPr kumimoji="0" lang="en-US" altLang="en-US" sz="1800" b="0" i="0" u="none" strike="noStrike" cap="none" normalizeH="0" baseline="0">
                <a:ln>
                  <a:noFill/>
                </a:ln>
                <a:solidFill>
                  <a:srgbClr val="0C4DA2"/>
                </a:solidFill>
                <a:effectLst/>
                <a:latin typeface="Helvetica" panose="020B0604020202020204" pitchFamily="34" charset="0"/>
                <a:hlinkClick r:id="rId3"/>
              </a:rPr>
              <a:t>an EU priority</a:t>
            </a:r>
            <a:r>
              <a:rPr kumimoji="0" lang="en-US" altLang="en-US" sz="1800" b="0" i="0" u="none" strike="noStrike" cap="none" normalizeH="0" baseline="0">
                <a:ln>
                  <a:noFill/>
                </a:ln>
                <a:solidFill>
                  <a:srgbClr val="1E1E1F"/>
                </a:solidFill>
                <a:effectLst/>
                <a:latin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Future applications are expected to bring about enormous changes, but AI is already present in our everyday lives.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rgbClr val="1E1E1F"/>
                </a:solidFill>
                <a:effectLst/>
                <a:latin typeface="Helvetica" panose="020B0604020202020204" pitchFamily="34" charset="0"/>
              </a:rPr>
              <a:t>Read more about the </a:t>
            </a:r>
            <a:r>
              <a:rPr kumimoji="0" lang="en-US" altLang="en-US" sz="1800" b="1" i="1" u="none" strike="noStrike" cap="none" normalizeH="0" baseline="0">
                <a:ln>
                  <a:noFill/>
                </a:ln>
                <a:solidFill>
                  <a:srgbClr val="0C4DA2"/>
                </a:solidFill>
                <a:effectLst/>
                <a:latin typeface="Helvetica" panose="020B0604020202020204" pitchFamily="34" charset="0"/>
                <a:hlinkClick r:id="rId4"/>
              </a:rPr>
              <a:t>opportunities offered by AI</a:t>
            </a:r>
            <a:r>
              <a:rPr kumimoji="0" lang="en-US" altLang="en-US" sz="1800" b="1" i="1" u="none" strike="noStrike" cap="none" normalizeH="0" baseline="0">
                <a:ln>
                  <a:noFill/>
                </a:ln>
                <a:solidFill>
                  <a:srgbClr val="1E1E1F"/>
                </a:solidFill>
                <a:effectLst/>
                <a:latin typeface="Helvetica" panose="020B0604020202020204" pitchFamily="34" charset="0"/>
              </a:rPr>
              <a:t> and </a:t>
            </a:r>
            <a:r>
              <a:rPr kumimoji="0" lang="en-US" altLang="en-US" sz="1800" b="1" i="1" u="none" strike="noStrike" cap="none" normalizeH="0" baseline="0">
                <a:ln>
                  <a:noFill/>
                </a:ln>
                <a:solidFill>
                  <a:srgbClr val="0C4DA2"/>
                </a:solidFill>
                <a:effectLst/>
                <a:latin typeface="Helvetica" panose="020B0604020202020204" pitchFamily="34" charset="0"/>
                <a:hlinkClick r:id="rId5"/>
              </a:rPr>
              <a:t>the AI Act the EU is working on</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Types of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a:ln>
                  <a:noFill/>
                </a:ln>
                <a:solidFill>
                  <a:srgbClr val="1E1E1F"/>
                </a:solidFill>
                <a:effectLst/>
                <a:latin typeface="Helvetica" panose="020B0604020202020204" pitchFamily="34" charset="0"/>
              </a:rPr>
              <a:t>Software: virtual assistants, image analysis software, search engines, speech and face recognition systems</a:t>
            </a: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rgbClr val="1E1E1F"/>
                </a:solidFill>
                <a:effectLst/>
                <a:latin typeface="Helvetica" panose="020B0604020202020204" pitchFamily="34" charset="0"/>
              </a:rPr>
              <a:t>"Embodied" AI: robots, autonomous cars, drones, Internet of Things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AI in everyday life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Below are some AI applications that you may not realise are AI-powered: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Online shopping and advertising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Artificial intelligence is widely used to provide personalised recommendations to people, based for example on their previous searches and purchases or other online behaviour. AI is hugely important in commerce: optimising products, planning inventory, logistics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Web search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Search engines learn from the vast input of data, provided by their users to provide relevant search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Digital personal assistants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Smartphones use AI to provide services that are as relevant and personalised as possible. Virtual assistants answering questions, providing recommendations and helping organise daily routines have become ubiquitous.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Machine translations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Language translation software, either based on written or spoken text, relies on artificial intelligence to provide and improve translations. This also applies to functions such as automated subtitling.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Smart homes, cities and infrastructure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Smart thermostats learn from our behaviour to save energy, while developers of smart cities hope to regulate traffic to improve connectivity and reduce traffic jams.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Cars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While self-driving vehicles are not yet standard, cars already use AI-powered safety functions. The EU has for example helped to fund </a:t>
            </a:r>
            <a:r>
              <a:rPr kumimoji="0" lang="en-US" altLang="en-US" sz="1800" b="0" i="0" u="none" strike="noStrike" cap="none" normalizeH="0" baseline="0">
                <a:ln>
                  <a:noFill/>
                </a:ln>
                <a:solidFill>
                  <a:srgbClr val="0C4DA2"/>
                </a:solidFill>
                <a:effectLst/>
                <a:latin typeface="Helvetica" panose="020B0604020202020204" pitchFamily="34" charset="0"/>
                <a:hlinkClick r:id="rId6"/>
              </a:rPr>
              <a:t>VI-DAS</a:t>
            </a:r>
            <a:r>
              <a:rPr kumimoji="0" lang="en-US" altLang="en-US" sz="1800" b="0" i="0" u="none" strike="noStrike" cap="none" normalizeH="0" baseline="0">
                <a:ln>
                  <a:noFill/>
                </a:ln>
                <a:solidFill>
                  <a:srgbClr val="1E1E1F"/>
                </a:solidFill>
                <a:effectLst/>
                <a:latin typeface="Helvetica" panose="020B0604020202020204" pitchFamily="34" charset="0"/>
              </a:rPr>
              <a:t>, automated sensors that detect possible dangerous situations and accidents.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Navigation is largely AI-powered.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Cybersecurity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systems can help recognise and fight cyberattacks and other cyber threats based on the continuous input of data, recognising patterns and backtracking the attacks.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Artificial intelligence against Covid-19</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In the case of </a:t>
            </a:r>
            <a:r>
              <a:rPr kumimoji="0" lang="en-US" altLang="en-US" sz="1800" b="0" i="0" u="none" strike="noStrike" cap="none" normalizeH="0" baseline="0">
                <a:ln>
                  <a:noFill/>
                </a:ln>
                <a:solidFill>
                  <a:srgbClr val="0C4DA2"/>
                </a:solidFill>
                <a:effectLst/>
                <a:latin typeface="Helvetica" panose="020B0604020202020204" pitchFamily="34" charset="0"/>
                <a:hlinkClick r:id="rId7"/>
              </a:rPr>
              <a:t>Covid-19</a:t>
            </a:r>
            <a:r>
              <a:rPr kumimoji="0" lang="en-US" altLang="en-US" sz="1800" b="0" i="0" u="none" strike="noStrike" cap="none" normalizeH="0" baseline="0">
                <a:ln>
                  <a:noFill/>
                </a:ln>
                <a:solidFill>
                  <a:srgbClr val="1E1E1F"/>
                </a:solidFill>
                <a:effectLst/>
                <a:latin typeface="Helvetica" panose="020B0604020202020204" pitchFamily="34" charset="0"/>
              </a:rPr>
              <a:t>, AI has been used in thermal imaging in airports and elsewhere. In medicine it can help recognise infection from computerised tomography lung scans. It has also been used to provide data to track the spread of the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Fighting disinformation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Certain AI applications can detect </a:t>
            </a:r>
            <a:r>
              <a:rPr kumimoji="0" lang="en-US" altLang="en-US" sz="1800" b="0" i="0" u="none" strike="noStrike" cap="none" normalizeH="0" baseline="0">
                <a:ln>
                  <a:noFill/>
                </a:ln>
                <a:solidFill>
                  <a:srgbClr val="0C4DA2"/>
                </a:solidFill>
                <a:effectLst/>
                <a:latin typeface="Helvetica" panose="020B0604020202020204" pitchFamily="34" charset="0"/>
                <a:hlinkClick r:id="rId8"/>
              </a:rPr>
              <a:t>fake news and disinformation</a:t>
            </a:r>
            <a:r>
              <a:rPr kumimoji="0" lang="en-US" altLang="en-US" sz="1800" b="0" i="0" u="none" strike="noStrike" cap="none" normalizeH="0" baseline="0">
                <a:ln>
                  <a:noFill/>
                </a:ln>
                <a:solidFill>
                  <a:srgbClr val="1E1E1F"/>
                </a:solidFill>
                <a:effectLst/>
                <a:latin typeface="Helvetica" panose="020B0604020202020204" pitchFamily="34" charset="0"/>
              </a:rPr>
              <a:t> by mining social media information, looking for words that are sensational or alarming and identifying which online sources are deemed authoritative.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Read more about </a:t>
            </a:r>
            <a:r>
              <a:rPr kumimoji="0" lang="en-US" altLang="en-US" sz="1800" b="0" i="0" u="none" strike="noStrike" cap="none" normalizeH="0" baseline="0">
                <a:ln>
                  <a:noFill/>
                </a:ln>
                <a:solidFill>
                  <a:srgbClr val="0C4DA2"/>
                </a:solidFill>
                <a:effectLst/>
                <a:latin typeface="Helvetica" panose="020B0604020202020204" pitchFamily="34" charset="0"/>
                <a:hlinkClick r:id="rId9"/>
              </a:rPr>
              <a:t>how MEPs want to shape data legislation</a:t>
            </a:r>
            <a:r>
              <a:rPr kumimoji="0" lang="en-US" altLang="en-US" sz="1800" b="0" i="0" u="none" strike="noStrike" cap="none" normalizeH="0" baseline="0">
                <a:ln>
                  <a:noFill/>
                </a:ln>
                <a:solidFill>
                  <a:srgbClr val="1E1E1F"/>
                </a:solidFill>
                <a:effectLst/>
                <a:latin typeface="Helvetica" panose="020B0604020202020204" pitchFamily="34" charset="0"/>
              </a:rPr>
              <a:t> to boost innovation and ensure safety</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rPr>
              <a:t>  </a:t>
            </a:r>
            <a:r>
              <a:rPr kumimoji="0" lang="en-US" altLang="en-US" sz="43800" b="0" i="0" u="none" strike="noStrike" cap="none" normalizeH="0" baseline="0">
                <a:ln>
                  <a:noFill/>
                </a:ln>
                <a:solidFill>
                  <a:srgbClr val="0C4DA2"/>
                </a:solidFill>
                <a:effectLst/>
                <a:latin typeface="Helvetica" panose="020B0604020202020204" pitchFamily="34" charset="0"/>
              </a:rPr>
              <a:t>        </a:t>
            </a:r>
            <a:r>
              <a:rPr kumimoji="0" lang="en-US" altLang="en-US" sz="1800" b="0" i="0" u="none" strike="noStrike" cap="none" normalizeH="0" baseline="0">
                <a:ln>
                  <a:noFill/>
                </a:ln>
                <a:solidFill>
                  <a:srgbClr val="1E1E1F"/>
                </a:solidFill>
                <a:effectLst/>
                <a:latin typeface="Helvetica" panose="020B0604020202020204" pitchFamily="34" charset="0"/>
              </a:rPr>
              <a:t>AI is set to transform practically all aspects of life and the economy © AdobeStock/zapp2photo</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Other examples of artificial intelligence use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is set to transform practically all aspects of life and the economy. Here are just a few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Health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Researchers are studying how to use AI to analyse large quantities of health data and discover patterns that could lead to new discoveries in medicine and ways to improve individual diagnostics.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For example, researchers developed an AI program for answering emergency calls that promises to recognise a cardiac arrest during the call faster and more frequently than medical dispatchers. In another example, EU co-funded </a:t>
            </a:r>
            <a:r>
              <a:rPr kumimoji="0" lang="en-US" altLang="en-US" sz="1800" b="0" i="0" u="none" strike="noStrike" cap="none" normalizeH="0" baseline="0">
                <a:ln>
                  <a:noFill/>
                </a:ln>
                <a:solidFill>
                  <a:srgbClr val="0C4DA2"/>
                </a:solidFill>
                <a:effectLst/>
                <a:latin typeface="Helvetica" panose="020B0604020202020204" pitchFamily="34" charset="0"/>
                <a:hlinkClick r:id="rId10"/>
              </a:rPr>
              <a:t>KConnect</a:t>
            </a:r>
            <a:r>
              <a:rPr kumimoji="0" lang="en-US" altLang="en-US" sz="1800" b="0" i="0" u="none" strike="noStrike" cap="none" normalizeH="0" baseline="0">
                <a:ln>
                  <a:noFill/>
                </a:ln>
                <a:solidFill>
                  <a:srgbClr val="1E1E1F"/>
                </a:solidFill>
                <a:effectLst/>
                <a:latin typeface="Helvetica" panose="020B0604020202020204" pitchFamily="34" charset="0"/>
              </a:rPr>
              <a:t> is developing multi-lingual text and search services that help people find the most relevant medical information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Transport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could improve the safety, speed and efficiency of rail traffic by minimising wheel friction, maximising speed and enabling autonomous driving.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E1E1F"/>
                </a:solidFill>
                <a:effectLst/>
                <a:latin typeface="Helvetica" panose="020B0604020202020204" pitchFamily="34" charset="0"/>
              </a:rPr>
              <a:t>Although 61% of Europeans look favourably at AI and robots, 88% say these technologies require careful management. (Eurobarometer 2017, EU-28)</a:t>
            </a: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hlinkClick r:id="rId11"/>
              </a:rPr>
              <a:t>SourceGo to the page of source </a:t>
            </a:r>
            <a:r>
              <a:rPr kumimoji="0" lang="en-US" altLang="en-US" sz="1800" b="0" i="0" u="none" strike="noStrike" cap="none" normalizeH="0" baseline="0">
                <a:ln>
                  <a:noFill/>
                </a:ln>
                <a:solidFill>
                  <a:srgbClr val="0C4DA2"/>
                </a:solidFill>
                <a:effectLst/>
                <a:latin typeface="Helvetica" panose="020B0604020202020204" pitchFamily="34" charset="0"/>
              </a:rPr>
              <a:t> </a:t>
            </a:r>
            <a:r>
              <a:rPr kumimoji="0" lang="en-US" altLang="en-US" sz="900" b="0" i="0" u="none" strike="noStrike" cap="none" normalizeH="0" baseline="0">
                <a:ln>
                  <a:noFill/>
                </a:ln>
                <a:solidFill>
                  <a:srgbClr val="0C4DA2"/>
                </a:solidFill>
                <a:effectLst/>
                <a:latin typeface="Helvetica" panose="020B0604020202020204" pitchFamily="34"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Manufacturing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can help European manufacturers become more efficient and bring factories back to Europe by using robots in manufacturing, optimising sales paths, or by on-time predicting of maintenance and breakdowns in smart factories.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hlinkClick r:id="rId12"/>
              </a:rPr>
              <a:t>SatisFactory</a:t>
            </a:r>
            <a:r>
              <a:rPr kumimoji="0" lang="en-US" altLang="en-US" sz="1800" b="0" i="0" u="none" strike="noStrike" cap="none" normalizeH="0" baseline="0">
                <a:ln>
                  <a:noFill/>
                </a:ln>
                <a:solidFill>
                  <a:srgbClr val="1E1E1F"/>
                </a:solidFill>
                <a:effectLst/>
                <a:latin typeface="Helvetica" panose="020B0604020202020204" pitchFamily="34" charset="0"/>
              </a:rPr>
              <a:t>, an EU co-funded research project, uses collaborative and augmented-reality systems to increase work satisfaction in smart factories.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Food and farming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can be used in </a:t>
            </a:r>
            <a:r>
              <a:rPr kumimoji="0" lang="en-US" altLang="en-US" sz="1800" b="0" i="0" u="none" strike="noStrike" cap="none" normalizeH="0" baseline="0">
                <a:ln>
                  <a:noFill/>
                </a:ln>
                <a:solidFill>
                  <a:srgbClr val="0C4DA2"/>
                </a:solidFill>
                <a:effectLst/>
                <a:latin typeface="Helvetica" panose="020B0604020202020204" pitchFamily="34" charset="0"/>
                <a:hlinkClick r:id="rId13"/>
              </a:rPr>
              <a:t>creating a sustainable EU food system</a:t>
            </a:r>
            <a:r>
              <a:rPr kumimoji="0" lang="en-US" altLang="en-US" sz="1800" b="0" i="0" u="none" strike="noStrike" cap="none" normalizeH="0" baseline="0">
                <a:ln>
                  <a:noFill/>
                </a:ln>
                <a:solidFill>
                  <a:srgbClr val="1E1E1F"/>
                </a:solidFill>
                <a:effectLst/>
                <a:latin typeface="Helvetica" panose="020B0604020202020204" pitchFamily="34" charset="0"/>
              </a:rPr>
              <a:t>: it can ensure healthier food by minimising the use of fertilisers, pesticides and irrigation; help productivity and reduce the environmental impact. Robots could remove weeds, lowering the use of herbicides,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Many farms across the EU already use AI to monitor the movement, temperature and feed consumption of their animals.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Public administration and services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Using a wide range of data and pattern recognition, AI could provide early warnings of natural disasters and allow for efficient preparation and mitigation of consequences.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Surgury Doctors in operating room and robot display status of patient ">
            <a:hlinkClick r:id="rId14" tooltip="Open in a new window"/>
            <a:extLst>
              <a:ext uri="{FF2B5EF4-FFF2-40B4-BE49-F238E27FC236}">
                <a16:creationId xmlns:a16="http://schemas.microsoft.com/office/drawing/2014/main" id="{162D76F8-4CDC-8D30-3129-1495FE976A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000" y="2332038"/>
            <a:ext cx="11010900" cy="69532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a:hlinkClick r:id="rId11"/>
            <a:extLst>
              <a:ext uri="{FF2B5EF4-FFF2-40B4-BE49-F238E27FC236}">
                <a16:creationId xmlns:a16="http://schemas.microsoft.com/office/drawing/2014/main" id="{FF8C9222-2DD6-CB93-51EC-96F2B6E64253}"/>
              </a:ext>
            </a:extLst>
          </p:cNvPr>
          <p:cNvSpPr>
            <a:spLocks noChangeAspect="1" noChangeArrowheads="1"/>
          </p:cNvSpPr>
          <p:nvPr/>
        </p:nvSpPr>
        <p:spPr bwMode="auto">
          <a:xfrm>
            <a:off x="3365500" y="14614525"/>
            <a:ext cx="142875"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21367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C6CFE-5E70-1FC4-F916-C7BD9F613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9BC4B-35BC-1253-AA8D-1EC5F1A4D462}"/>
              </a:ext>
            </a:extLst>
          </p:cNvPr>
          <p:cNvSpPr>
            <a:spLocks noGrp="1"/>
          </p:cNvSpPr>
          <p:nvPr>
            <p:ph type="ctrTitle"/>
          </p:nvPr>
        </p:nvSpPr>
        <p:spPr>
          <a:xfrm>
            <a:off x="1702905" y="1143000"/>
            <a:ext cx="9144000" cy="3032886"/>
          </a:xfrm>
        </p:spPr>
        <p:txBody>
          <a:bodyPr>
            <a:normAutofit/>
          </a:bodyPr>
          <a:lstStyle/>
          <a:p>
            <a:pPr marL="457200" marR="0">
              <a:lnSpc>
                <a:spcPct val="115000"/>
              </a:lnSpc>
              <a:spcBef>
                <a:spcPts val="0"/>
              </a:spcBef>
              <a:spcAft>
                <a:spcPts val="0"/>
              </a:spcAft>
            </a:pPr>
            <a:endParaRPr lang="en-US" sz="2400" dirty="0"/>
          </a:p>
        </p:txBody>
      </p:sp>
      <p:sp>
        <p:nvSpPr>
          <p:cNvPr id="3" name="Rectangle 1">
            <a:extLst>
              <a:ext uri="{FF2B5EF4-FFF2-40B4-BE49-F238E27FC236}">
                <a16:creationId xmlns:a16="http://schemas.microsoft.com/office/drawing/2014/main" id="{C7861404-F98E-F9A6-815B-965988C4261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What is artificial intelligence (AI)?</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is the ability of a machine to display human-like capabilities such as reasoning, learning, planning and creativity.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hlinkClick r:id="rId2"/>
              </a:rPr>
              <a:t>AI enables</a:t>
            </a:r>
            <a:r>
              <a:rPr kumimoji="0" lang="en-US" altLang="en-US" sz="1800" b="0" i="0" u="none" strike="noStrike" cap="none" normalizeH="0" baseline="0">
                <a:ln>
                  <a:noFill/>
                </a:ln>
                <a:solidFill>
                  <a:srgbClr val="1E1E1F"/>
                </a:solidFill>
                <a:effectLst/>
                <a:latin typeface="Helvetica" panose="020B0604020202020204" pitchFamily="34" charset="0"/>
              </a:rPr>
              <a:t> technical systems to perceive their environment, deal with what they perceive, solve problems and act to achieve a specific goal. The computer receives data - already prepared or gathered through its own sensors such as a camera - processes it and responds.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systems are capable of adapting their behaviour to a certain degree by analysing the effects of previous actions and working autonomously.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Why is AI important?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Some AI technologies have been around for more than 50 years, but advances in computing power, the availability of enormous quantities of data and new algorithms have led to major AI breakthroughs in recent years.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Artificial intelligence is seen as central to the digital transformation of society and it has become </a:t>
            </a:r>
            <a:r>
              <a:rPr kumimoji="0" lang="en-US" altLang="en-US" sz="1800" b="0" i="0" u="none" strike="noStrike" cap="none" normalizeH="0" baseline="0">
                <a:ln>
                  <a:noFill/>
                </a:ln>
                <a:solidFill>
                  <a:srgbClr val="0C4DA2"/>
                </a:solidFill>
                <a:effectLst/>
                <a:latin typeface="Helvetica" panose="020B0604020202020204" pitchFamily="34" charset="0"/>
                <a:hlinkClick r:id="rId3"/>
              </a:rPr>
              <a:t>an EU priority</a:t>
            </a:r>
            <a:r>
              <a:rPr kumimoji="0" lang="en-US" altLang="en-US" sz="1800" b="0" i="0" u="none" strike="noStrike" cap="none" normalizeH="0" baseline="0">
                <a:ln>
                  <a:noFill/>
                </a:ln>
                <a:solidFill>
                  <a:srgbClr val="1E1E1F"/>
                </a:solidFill>
                <a:effectLst/>
                <a:latin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Future applications are expected to bring about enormous changes, but AI is already present in our everyday lives.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rgbClr val="1E1E1F"/>
                </a:solidFill>
                <a:effectLst/>
                <a:latin typeface="Helvetica" panose="020B0604020202020204" pitchFamily="34" charset="0"/>
              </a:rPr>
              <a:t>Read more about the </a:t>
            </a:r>
            <a:r>
              <a:rPr kumimoji="0" lang="en-US" altLang="en-US" sz="1800" b="1" i="1" u="none" strike="noStrike" cap="none" normalizeH="0" baseline="0">
                <a:ln>
                  <a:noFill/>
                </a:ln>
                <a:solidFill>
                  <a:srgbClr val="0C4DA2"/>
                </a:solidFill>
                <a:effectLst/>
                <a:latin typeface="Helvetica" panose="020B0604020202020204" pitchFamily="34" charset="0"/>
                <a:hlinkClick r:id="rId4"/>
              </a:rPr>
              <a:t>opportunities offered by AI</a:t>
            </a:r>
            <a:r>
              <a:rPr kumimoji="0" lang="en-US" altLang="en-US" sz="1800" b="1" i="1" u="none" strike="noStrike" cap="none" normalizeH="0" baseline="0">
                <a:ln>
                  <a:noFill/>
                </a:ln>
                <a:solidFill>
                  <a:srgbClr val="1E1E1F"/>
                </a:solidFill>
                <a:effectLst/>
                <a:latin typeface="Helvetica" panose="020B0604020202020204" pitchFamily="34" charset="0"/>
              </a:rPr>
              <a:t> and </a:t>
            </a:r>
            <a:r>
              <a:rPr kumimoji="0" lang="en-US" altLang="en-US" sz="1800" b="1" i="1" u="none" strike="noStrike" cap="none" normalizeH="0" baseline="0">
                <a:ln>
                  <a:noFill/>
                </a:ln>
                <a:solidFill>
                  <a:srgbClr val="0C4DA2"/>
                </a:solidFill>
                <a:effectLst/>
                <a:latin typeface="Helvetica" panose="020B0604020202020204" pitchFamily="34" charset="0"/>
                <a:hlinkClick r:id="rId5"/>
              </a:rPr>
              <a:t>the AI Act the EU is working on</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Types of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a:ln>
                  <a:noFill/>
                </a:ln>
                <a:solidFill>
                  <a:srgbClr val="1E1E1F"/>
                </a:solidFill>
                <a:effectLst/>
                <a:latin typeface="Helvetica" panose="020B0604020202020204" pitchFamily="34" charset="0"/>
              </a:rPr>
              <a:t>Software: virtual assistants, image analysis software, search engines, speech and face recognition systems</a:t>
            </a: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rgbClr val="1E1E1F"/>
                </a:solidFill>
                <a:effectLst/>
                <a:latin typeface="Helvetica" panose="020B0604020202020204" pitchFamily="34" charset="0"/>
              </a:rPr>
              <a:t>"Embodied" AI: robots, autonomous cars, drones, Internet of Things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AI in everyday life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Below are some AI applications that you may not realise are AI-powered: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Online shopping and advertising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Artificial intelligence is widely used to provide personalised recommendations to people, based for example on their previous searches and purchases or other online behaviour. AI is hugely important in commerce: optimising products, planning inventory, logistics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Web search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Search engines learn from the vast input of data, provided by their users to provide relevant search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Digital personal assistants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Smartphones use AI to provide services that are as relevant and personalised as possible. Virtual assistants answering questions, providing recommendations and helping organise daily routines have become ubiquitous.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Machine translations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Language translation software, either based on written or spoken text, relies on artificial intelligence to provide and improve translations. This also applies to functions such as automated subtitling.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Smart homes, cities and infrastructure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Smart thermostats learn from our behaviour to save energy, while developers of smart cities hope to regulate traffic to improve connectivity and reduce traffic jams.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Cars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While self-driving vehicles are not yet standard, cars already use AI-powered safety functions. The EU has for example helped to fund </a:t>
            </a:r>
            <a:r>
              <a:rPr kumimoji="0" lang="en-US" altLang="en-US" sz="1800" b="0" i="0" u="none" strike="noStrike" cap="none" normalizeH="0" baseline="0">
                <a:ln>
                  <a:noFill/>
                </a:ln>
                <a:solidFill>
                  <a:srgbClr val="0C4DA2"/>
                </a:solidFill>
                <a:effectLst/>
                <a:latin typeface="Helvetica" panose="020B0604020202020204" pitchFamily="34" charset="0"/>
                <a:hlinkClick r:id="rId6"/>
              </a:rPr>
              <a:t>VI-DAS</a:t>
            </a:r>
            <a:r>
              <a:rPr kumimoji="0" lang="en-US" altLang="en-US" sz="1800" b="0" i="0" u="none" strike="noStrike" cap="none" normalizeH="0" baseline="0">
                <a:ln>
                  <a:noFill/>
                </a:ln>
                <a:solidFill>
                  <a:srgbClr val="1E1E1F"/>
                </a:solidFill>
                <a:effectLst/>
                <a:latin typeface="Helvetica" panose="020B0604020202020204" pitchFamily="34" charset="0"/>
              </a:rPr>
              <a:t>, automated sensors that detect possible dangerous situations and accidents.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Navigation is largely AI-powered.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Cybersecurity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systems can help recognise and fight cyberattacks and other cyber threats based on the continuous input of data, recognising patterns and backtracking the attacks.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Artificial intelligence against Covid-19</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In the case of </a:t>
            </a:r>
            <a:r>
              <a:rPr kumimoji="0" lang="en-US" altLang="en-US" sz="1800" b="0" i="0" u="none" strike="noStrike" cap="none" normalizeH="0" baseline="0">
                <a:ln>
                  <a:noFill/>
                </a:ln>
                <a:solidFill>
                  <a:srgbClr val="0C4DA2"/>
                </a:solidFill>
                <a:effectLst/>
                <a:latin typeface="Helvetica" panose="020B0604020202020204" pitchFamily="34" charset="0"/>
                <a:hlinkClick r:id="rId7"/>
              </a:rPr>
              <a:t>Covid-19</a:t>
            </a:r>
            <a:r>
              <a:rPr kumimoji="0" lang="en-US" altLang="en-US" sz="1800" b="0" i="0" u="none" strike="noStrike" cap="none" normalizeH="0" baseline="0">
                <a:ln>
                  <a:noFill/>
                </a:ln>
                <a:solidFill>
                  <a:srgbClr val="1E1E1F"/>
                </a:solidFill>
                <a:effectLst/>
                <a:latin typeface="Helvetica" panose="020B0604020202020204" pitchFamily="34" charset="0"/>
              </a:rPr>
              <a:t>, AI has been used in thermal imaging in airports and elsewhere. In medicine it can help recognise infection from computerised tomography lung scans. It has also been used to provide data to track the spread of the disease.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Fighting disinformation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Certain AI applications can detect </a:t>
            </a:r>
            <a:r>
              <a:rPr kumimoji="0" lang="en-US" altLang="en-US" sz="1800" b="0" i="0" u="none" strike="noStrike" cap="none" normalizeH="0" baseline="0">
                <a:ln>
                  <a:noFill/>
                </a:ln>
                <a:solidFill>
                  <a:srgbClr val="0C4DA2"/>
                </a:solidFill>
                <a:effectLst/>
                <a:latin typeface="Helvetica" panose="020B0604020202020204" pitchFamily="34" charset="0"/>
                <a:hlinkClick r:id="rId8"/>
              </a:rPr>
              <a:t>fake news and disinformation</a:t>
            </a:r>
            <a:r>
              <a:rPr kumimoji="0" lang="en-US" altLang="en-US" sz="1800" b="0" i="0" u="none" strike="noStrike" cap="none" normalizeH="0" baseline="0">
                <a:ln>
                  <a:noFill/>
                </a:ln>
                <a:solidFill>
                  <a:srgbClr val="1E1E1F"/>
                </a:solidFill>
                <a:effectLst/>
                <a:latin typeface="Helvetica" panose="020B0604020202020204" pitchFamily="34" charset="0"/>
              </a:rPr>
              <a:t> by mining social media information, looking for words that are sensational or alarming and identifying which online sources are deemed authoritative.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Read more about </a:t>
            </a:r>
            <a:r>
              <a:rPr kumimoji="0" lang="en-US" altLang="en-US" sz="1800" b="0" i="0" u="none" strike="noStrike" cap="none" normalizeH="0" baseline="0">
                <a:ln>
                  <a:noFill/>
                </a:ln>
                <a:solidFill>
                  <a:srgbClr val="0C4DA2"/>
                </a:solidFill>
                <a:effectLst/>
                <a:latin typeface="Helvetica" panose="020B0604020202020204" pitchFamily="34" charset="0"/>
                <a:hlinkClick r:id="rId9"/>
              </a:rPr>
              <a:t>how MEPs want to shape data legislation</a:t>
            </a:r>
            <a:r>
              <a:rPr kumimoji="0" lang="en-US" altLang="en-US" sz="1800" b="0" i="0" u="none" strike="noStrike" cap="none" normalizeH="0" baseline="0">
                <a:ln>
                  <a:noFill/>
                </a:ln>
                <a:solidFill>
                  <a:srgbClr val="1E1E1F"/>
                </a:solidFill>
                <a:effectLst/>
                <a:latin typeface="Helvetica" panose="020B0604020202020204" pitchFamily="34" charset="0"/>
              </a:rPr>
              <a:t> to boost innovation and ensure safety</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rPr>
              <a:t>  </a:t>
            </a:r>
            <a:r>
              <a:rPr kumimoji="0" lang="en-US" altLang="en-US" sz="43800" b="0" i="0" u="none" strike="noStrike" cap="none" normalizeH="0" baseline="0">
                <a:ln>
                  <a:noFill/>
                </a:ln>
                <a:solidFill>
                  <a:srgbClr val="0C4DA2"/>
                </a:solidFill>
                <a:effectLst/>
                <a:latin typeface="Helvetica" panose="020B0604020202020204" pitchFamily="34" charset="0"/>
              </a:rPr>
              <a:t>        </a:t>
            </a:r>
            <a:r>
              <a:rPr kumimoji="0" lang="en-US" altLang="en-US" sz="1800" b="0" i="0" u="none" strike="noStrike" cap="none" normalizeH="0" baseline="0">
                <a:ln>
                  <a:noFill/>
                </a:ln>
                <a:solidFill>
                  <a:srgbClr val="1E1E1F"/>
                </a:solidFill>
                <a:effectLst/>
                <a:latin typeface="Helvetica" panose="020B0604020202020204" pitchFamily="34" charset="0"/>
              </a:rPr>
              <a:t>AI is set to transform practically all aspects of life and the economy © AdobeStock/zapp2photo</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Other examples of artificial intelligence use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is set to transform practically all aspects of life and the economy. Here are just a few examples: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Health</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Researchers are studying how to use AI to analyse large quantities of health data and discover patterns that could lead to new discoveries in medicine and ways to improve individual diagnostics.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For example, researchers developed an AI program for answering emergency calls that promises to recognise a cardiac arrest during the call faster and more frequently than medical dispatchers. In another example, EU co-funded </a:t>
            </a:r>
            <a:r>
              <a:rPr kumimoji="0" lang="en-US" altLang="en-US" sz="1800" b="0" i="0" u="none" strike="noStrike" cap="none" normalizeH="0" baseline="0">
                <a:ln>
                  <a:noFill/>
                </a:ln>
                <a:solidFill>
                  <a:srgbClr val="0C4DA2"/>
                </a:solidFill>
                <a:effectLst/>
                <a:latin typeface="Helvetica" panose="020B0604020202020204" pitchFamily="34" charset="0"/>
                <a:hlinkClick r:id="rId10"/>
              </a:rPr>
              <a:t>KConnect</a:t>
            </a:r>
            <a:r>
              <a:rPr kumimoji="0" lang="en-US" altLang="en-US" sz="1800" b="0" i="0" u="none" strike="noStrike" cap="none" normalizeH="0" baseline="0">
                <a:ln>
                  <a:noFill/>
                </a:ln>
                <a:solidFill>
                  <a:srgbClr val="1E1E1F"/>
                </a:solidFill>
                <a:effectLst/>
                <a:latin typeface="Helvetica" panose="020B0604020202020204" pitchFamily="34" charset="0"/>
              </a:rPr>
              <a:t> is developing multi-lingual text and search services that help people find the most relevant medical information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Transport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could improve the safety, speed and efficiency of rail traffic by minimising wheel friction, maximising speed and enabling autonomous driving.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1E1E1F"/>
                </a:solidFill>
                <a:effectLst/>
                <a:latin typeface="Helvetica" panose="020B0604020202020204" pitchFamily="34" charset="0"/>
              </a:rPr>
              <a:t>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1E1E1F"/>
                </a:solidFill>
                <a:effectLst/>
                <a:latin typeface="Helvetica" panose="020B0604020202020204" pitchFamily="34" charset="0"/>
              </a:rPr>
              <a:t>Although 61% of Europeans look favourably at AI and robots, 88% say these technologies require careful management. (Eurobarometer 2017, EU-28)</a:t>
            </a: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hlinkClick r:id="rId11"/>
              </a:rPr>
              <a:t>SourceGo to the page of source </a:t>
            </a:r>
            <a:r>
              <a:rPr kumimoji="0" lang="en-US" altLang="en-US" sz="1800" b="0" i="0" u="none" strike="noStrike" cap="none" normalizeH="0" baseline="0">
                <a:ln>
                  <a:noFill/>
                </a:ln>
                <a:solidFill>
                  <a:srgbClr val="0C4DA2"/>
                </a:solidFill>
                <a:effectLst/>
                <a:latin typeface="Helvetica" panose="020B0604020202020204" pitchFamily="34" charset="0"/>
              </a:rPr>
              <a:t> </a:t>
            </a:r>
            <a:r>
              <a:rPr kumimoji="0" lang="en-US" altLang="en-US" sz="900" b="0" i="0" u="none" strike="noStrike" cap="none" normalizeH="0" baseline="0">
                <a:ln>
                  <a:noFill/>
                </a:ln>
                <a:solidFill>
                  <a:srgbClr val="0C4DA2"/>
                </a:solidFill>
                <a:effectLst/>
                <a:latin typeface="Helvetica" panose="020B0604020202020204" pitchFamily="34"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Manufacturing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can help European manufacturers become more efficient and bring factories back to Europe by using robots in manufacturing, optimising sales paths, or by on-time predicting of maintenance and breakdowns in smart factories.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C4DA2"/>
                </a:solidFill>
                <a:effectLst/>
                <a:latin typeface="Helvetica" panose="020B0604020202020204" pitchFamily="34" charset="0"/>
                <a:hlinkClick r:id="rId12"/>
              </a:rPr>
              <a:t>SatisFactory</a:t>
            </a:r>
            <a:r>
              <a:rPr kumimoji="0" lang="en-US" altLang="en-US" sz="1800" b="0" i="0" u="none" strike="noStrike" cap="none" normalizeH="0" baseline="0">
                <a:ln>
                  <a:noFill/>
                </a:ln>
                <a:solidFill>
                  <a:srgbClr val="1E1E1F"/>
                </a:solidFill>
                <a:effectLst/>
                <a:latin typeface="Helvetica" panose="020B0604020202020204" pitchFamily="34" charset="0"/>
              </a:rPr>
              <a:t>, an EU co-funded research project, uses collaborative and augmented-reality systems to increase work satisfaction in smart factories.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Food and farming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AI can be used in </a:t>
            </a:r>
            <a:r>
              <a:rPr kumimoji="0" lang="en-US" altLang="en-US" sz="1800" b="0" i="0" u="none" strike="noStrike" cap="none" normalizeH="0" baseline="0">
                <a:ln>
                  <a:noFill/>
                </a:ln>
                <a:solidFill>
                  <a:srgbClr val="0C4DA2"/>
                </a:solidFill>
                <a:effectLst/>
                <a:latin typeface="Helvetica" panose="020B0604020202020204" pitchFamily="34" charset="0"/>
                <a:hlinkClick r:id="rId13"/>
              </a:rPr>
              <a:t>creating a sustainable EU food system</a:t>
            </a:r>
            <a:r>
              <a:rPr kumimoji="0" lang="en-US" altLang="en-US" sz="1800" b="0" i="0" u="none" strike="noStrike" cap="none" normalizeH="0" baseline="0">
                <a:ln>
                  <a:noFill/>
                </a:ln>
                <a:solidFill>
                  <a:srgbClr val="1E1E1F"/>
                </a:solidFill>
                <a:effectLst/>
                <a:latin typeface="Helvetica" panose="020B0604020202020204" pitchFamily="34" charset="0"/>
              </a:rPr>
              <a:t>: it can ensure healthier food by minimising the use of fertilisers, pesticides and irrigation; help productivity and reduce the environmental impact. Robots could remove weeds, lowering the use of herbicides, 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Many farms across the EU already use AI to monitor the movement, temperature and feed consumption of their animals.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1E1E1F"/>
                </a:solidFill>
                <a:effectLst/>
                <a:latin typeface="Helvetica" panose="020B0604020202020204" pitchFamily="34" charset="0"/>
              </a:rPr>
            </a:br>
            <a:endParaRPr kumimoji="0" lang="en-US" altLang="en-US" sz="900" b="1"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rgbClr val="1E1E1F"/>
                </a:solidFill>
                <a:effectLst/>
                <a:latin typeface="Helvetica" panose="020B0604020202020204" pitchFamily="34" charset="0"/>
              </a:rPr>
              <a:t>Public administration and services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rgbClr val="1E1E1F"/>
                </a:solidFill>
                <a:effectLst/>
                <a:latin typeface="Helvetica" panose="020B0604020202020204" pitchFamily="34" charset="0"/>
              </a:rPr>
            </a:br>
            <a:endParaRPr kumimoji="0" lang="en-US" altLang="en-US" sz="1800" b="0" i="0" u="none" strike="noStrike" cap="none" normalizeH="0" baseline="0">
              <a:ln>
                <a:noFill/>
              </a:ln>
              <a:solidFill>
                <a:srgbClr val="1E1E1F"/>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1E1E1F"/>
                </a:solidFill>
                <a:effectLst/>
                <a:latin typeface="Helvetica" panose="020B0604020202020204" pitchFamily="34" charset="0"/>
              </a:rPr>
              <a:t>Using a wide range of data and pattern recognition, AI could provide early warnings of natural disasters and allow for efficient preparation and mitigation of consequences.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Surgury Doctors in operating room and robot display status of patient ">
            <a:hlinkClick r:id="rId14" tooltip="Open in a new window"/>
            <a:extLst>
              <a:ext uri="{FF2B5EF4-FFF2-40B4-BE49-F238E27FC236}">
                <a16:creationId xmlns:a16="http://schemas.microsoft.com/office/drawing/2014/main" id="{04AEC452-C90C-5B54-819F-EAE52E91804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7000" y="2332038"/>
            <a:ext cx="11010900" cy="695325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3">
            <a:hlinkClick r:id="rId11"/>
            <a:extLst>
              <a:ext uri="{FF2B5EF4-FFF2-40B4-BE49-F238E27FC236}">
                <a16:creationId xmlns:a16="http://schemas.microsoft.com/office/drawing/2014/main" id="{7A2D9AEF-9883-496B-B6D3-C4692E114D89}"/>
              </a:ext>
            </a:extLst>
          </p:cNvPr>
          <p:cNvSpPr>
            <a:spLocks noChangeAspect="1" noChangeArrowheads="1"/>
          </p:cNvSpPr>
          <p:nvPr/>
        </p:nvSpPr>
        <p:spPr bwMode="auto">
          <a:xfrm>
            <a:off x="3365500" y="14614525"/>
            <a:ext cx="142875" cy="1428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9275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B3B6B-926E-D9E7-CD4C-ED4DCFE75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DE984-AA9F-51D2-FAA8-F90A87CCA5C5}"/>
              </a:ext>
            </a:extLst>
          </p:cNvPr>
          <p:cNvSpPr>
            <a:spLocks noGrp="1"/>
          </p:cNvSpPr>
          <p:nvPr>
            <p:ph type="ctrTitle"/>
          </p:nvPr>
        </p:nvSpPr>
        <p:spPr>
          <a:xfrm>
            <a:off x="1643270" y="655983"/>
            <a:ext cx="9144000" cy="5527607"/>
          </a:xfrm>
        </p:spPr>
        <p:txBody>
          <a:bodyPr>
            <a:normAutofit fontScale="90000"/>
          </a:bodyPr>
          <a:lstStyle/>
          <a:p>
            <a:pPr marL="457200" marR="0">
              <a:lnSpc>
                <a:spcPct val="115000"/>
              </a:lnSpc>
              <a:spcBef>
                <a:spcPts val="0"/>
              </a:spcBef>
              <a:spcAft>
                <a:spcPts val="0"/>
              </a:spcAft>
            </a:pP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b="1" i="0" dirty="0">
                <a:effectLst/>
                <a:latin typeface="Helvetica" panose="020B0604020202020204" pitchFamily="34" charset="0"/>
              </a:rPr>
              <a:t>What is artificial intelligence and how is it used?</a:t>
            </a:r>
            <a:br>
              <a:rPr lang="en-US" b="1" i="0" dirty="0">
                <a:effectLst/>
                <a:latin typeface="Helvetica" panose="020B0604020202020204" pitchFamily="34" charset="0"/>
              </a:rPr>
            </a:br>
            <a:br>
              <a:rPr lang="en-US" dirty="0"/>
            </a:br>
            <a:endParaRPr lang="en-US" dirty="0"/>
          </a:p>
        </p:txBody>
      </p:sp>
    </p:spTree>
    <p:extLst>
      <p:ext uri="{BB962C8B-B14F-4D97-AF65-F5344CB8AC3E}">
        <p14:creationId xmlns:p14="http://schemas.microsoft.com/office/powerpoint/2010/main" val="1025252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48B9A-D451-2639-755F-779F9641F930}"/>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3F424E26-D5E8-DF68-8D5C-99ABA20DE872}"/>
              </a:ext>
            </a:extLst>
          </p:cNvPr>
          <p:cNvSpPr>
            <a:spLocks noGrp="1"/>
          </p:cNvSpPr>
          <p:nvPr>
            <p:ph type="subTitle" idx="1"/>
          </p:nvPr>
        </p:nvSpPr>
        <p:spPr>
          <a:xfrm>
            <a:off x="774700" y="698500"/>
            <a:ext cx="10591800" cy="5410200"/>
          </a:xfrm>
        </p:spPr>
        <p:txBody>
          <a:bodyPr>
            <a:normAutofit/>
          </a:bodyPr>
          <a:lstStyle/>
          <a:p>
            <a:pPr algn="l"/>
            <a:r>
              <a:rPr lang="en-US" b="1" i="0" dirty="0">
                <a:solidFill>
                  <a:srgbClr val="1E1E1F"/>
                </a:solidFill>
                <a:effectLst/>
                <a:latin typeface="Helvetica" panose="020B0604020202020204" pitchFamily="34" charset="0"/>
              </a:rPr>
              <a:t>Digital personal assistants</a:t>
            </a:r>
          </a:p>
          <a:p>
            <a:pPr algn="l"/>
            <a:br>
              <a:rPr lang="en-US" dirty="0"/>
            </a:br>
            <a:r>
              <a:rPr lang="en-US" b="0" i="0" dirty="0">
                <a:solidFill>
                  <a:srgbClr val="1E1E1F"/>
                </a:solidFill>
                <a:effectLst/>
                <a:latin typeface="Helvetica" panose="020B0604020202020204" pitchFamily="34" charset="0"/>
              </a:rPr>
              <a:t>Smartphones use AI to provide services that are as relevant and </a:t>
            </a:r>
            <a:r>
              <a:rPr lang="en-US" b="0" i="0" dirty="0" err="1">
                <a:solidFill>
                  <a:srgbClr val="1E1E1F"/>
                </a:solidFill>
                <a:effectLst/>
                <a:latin typeface="Helvetica" panose="020B0604020202020204" pitchFamily="34" charset="0"/>
              </a:rPr>
              <a:t>personalised</a:t>
            </a:r>
            <a:r>
              <a:rPr lang="en-US" b="0" i="0" dirty="0">
                <a:solidFill>
                  <a:srgbClr val="1E1E1F"/>
                </a:solidFill>
                <a:effectLst/>
                <a:latin typeface="Helvetica" panose="020B0604020202020204" pitchFamily="34" charset="0"/>
              </a:rPr>
              <a:t> as possible. Virtual assistants answering questions, providing recommendations and helping </a:t>
            </a:r>
            <a:r>
              <a:rPr lang="en-US" b="0" i="0" dirty="0" err="1">
                <a:solidFill>
                  <a:srgbClr val="1E1E1F"/>
                </a:solidFill>
                <a:effectLst/>
                <a:latin typeface="Helvetica" panose="020B0604020202020204" pitchFamily="34" charset="0"/>
              </a:rPr>
              <a:t>organise</a:t>
            </a:r>
            <a:r>
              <a:rPr lang="en-US" b="0" i="0" dirty="0">
                <a:solidFill>
                  <a:srgbClr val="1E1E1F"/>
                </a:solidFill>
                <a:effectLst/>
                <a:latin typeface="Helvetica" panose="020B0604020202020204" pitchFamily="34" charset="0"/>
              </a:rPr>
              <a:t> daily routines have become ubiquitous.</a:t>
            </a:r>
          </a:p>
          <a:p>
            <a:pPr algn="l"/>
            <a:endParaRPr lang="en-US" b="0" i="0" dirty="0">
              <a:solidFill>
                <a:srgbClr val="1E1E1F"/>
              </a:solidFill>
              <a:effectLst/>
              <a:latin typeface="Helvetica" panose="020B0604020202020204" pitchFamily="34" charset="0"/>
            </a:endParaRPr>
          </a:p>
          <a:p>
            <a:pPr algn="l"/>
            <a:r>
              <a:rPr lang="en-US" b="1" i="0" dirty="0">
                <a:solidFill>
                  <a:srgbClr val="1E1E1F"/>
                </a:solidFill>
                <a:effectLst/>
                <a:latin typeface="Helvetica" panose="020B0604020202020204" pitchFamily="34" charset="0"/>
              </a:rPr>
              <a:t>Machine translations</a:t>
            </a:r>
          </a:p>
          <a:p>
            <a:pPr algn="l"/>
            <a:br>
              <a:rPr lang="en-US" dirty="0"/>
            </a:br>
            <a:r>
              <a:rPr lang="en-US" b="0" i="0" dirty="0">
                <a:solidFill>
                  <a:srgbClr val="1E1E1F"/>
                </a:solidFill>
                <a:effectLst/>
                <a:latin typeface="Helvetica" panose="020B0604020202020204" pitchFamily="34" charset="0"/>
              </a:rPr>
              <a:t>Language translation software, either based on written or spoken text, relies on artificial intelligence to provide and improve translations. This also applies to functions such as automated subtitling.</a:t>
            </a:r>
          </a:p>
          <a:p>
            <a:pPr algn="l"/>
            <a:endParaRPr lang="en-US" b="0" i="0" dirty="0">
              <a:solidFill>
                <a:srgbClr val="1E1E1F"/>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965778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5C422-60DA-CBB1-5151-FE0A9ABC5CB4}"/>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F72A34EE-CA9B-5D9B-55A2-6E9E9E12739D}"/>
              </a:ext>
            </a:extLst>
          </p:cNvPr>
          <p:cNvSpPr>
            <a:spLocks noGrp="1"/>
          </p:cNvSpPr>
          <p:nvPr>
            <p:ph type="subTitle" idx="1"/>
          </p:nvPr>
        </p:nvSpPr>
        <p:spPr>
          <a:xfrm>
            <a:off x="774700" y="698500"/>
            <a:ext cx="10591800" cy="5410200"/>
          </a:xfrm>
        </p:spPr>
        <p:txBody>
          <a:bodyPr>
            <a:normAutofit/>
          </a:bodyPr>
          <a:lstStyle/>
          <a:p>
            <a:pPr algn="l"/>
            <a:r>
              <a:rPr lang="en-US" b="1" i="0" dirty="0">
                <a:solidFill>
                  <a:srgbClr val="1E1E1F"/>
                </a:solidFill>
                <a:effectLst/>
                <a:latin typeface="Helvetica" panose="020B0604020202020204" pitchFamily="34" charset="0"/>
              </a:rPr>
              <a:t>Digital personal assistants</a:t>
            </a:r>
          </a:p>
          <a:p>
            <a:pPr algn="l"/>
            <a:br>
              <a:rPr lang="en-US" dirty="0"/>
            </a:br>
            <a:r>
              <a:rPr lang="en-US" b="0" i="0" dirty="0">
                <a:solidFill>
                  <a:srgbClr val="1E1E1F"/>
                </a:solidFill>
                <a:effectLst/>
                <a:latin typeface="Helvetica" panose="020B0604020202020204" pitchFamily="34" charset="0"/>
              </a:rPr>
              <a:t>Smartphones use AI to provide services that are as relevant and </a:t>
            </a:r>
            <a:r>
              <a:rPr lang="en-US" b="0" i="0" dirty="0" err="1">
                <a:solidFill>
                  <a:srgbClr val="1E1E1F"/>
                </a:solidFill>
                <a:effectLst/>
                <a:latin typeface="Helvetica" panose="020B0604020202020204" pitchFamily="34" charset="0"/>
              </a:rPr>
              <a:t>personalised</a:t>
            </a:r>
            <a:r>
              <a:rPr lang="en-US" b="0" i="0" dirty="0">
                <a:solidFill>
                  <a:srgbClr val="1E1E1F"/>
                </a:solidFill>
                <a:effectLst/>
                <a:latin typeface="Helvetica" panose="020B0604020202020204" pitchFamily="34" charset="0"/>
              </a:rPr>
              <a:t> as possible. Virtual assistants answering questions, providing recommendations and helping </a:t>
            </a:r>
            <a:r>
              <a:rPr lang="en-US" b="0" i="0" dirty="0" err="1">
                <a:solidFill>
                  <a:srgbClr val="1E1E1F"/>
                </a:solidFill>
                <a:effectLst/>
                <a:latin typeface="Helvetica" panose="020B0604020202020204" pitchFamily="34" charset="0"/>
              </a:rPr>
              <a:t>organise</a:t>
            </a:r>
            <a:r>
              <a:rPr lang="en-US" b="0" i="0" dirty="0">
                <a:solidFill>
                  <a:srgbClr val="1E1E1F"/>
                </a:solidFill>
                <a:effectLst/>
                <a:latin typeface="Helvetica" panose="020B0604020202020204" pitchFamily="34" charset="0"/>
              </a:rPr>
              <a:t> daily routines have become ubiquitous.</a:t>
            </a:r>
          </a:p>
          <a:p>
            <a:pPr algn="l"/>
            <a:endParaRPr lang="en-US" b="0" i="0" dirty="0">
              <a:solidFill>
                <a:srgbClr val="1E1E1F"/>
              </a:solidFill>
              <a:effectLst/>
              <a:latin typeface="Helvetica" panose="020B0604020202020204" pitchFamily="34" charset="0"/>
            </a:endParaRPr>
          </a:p>
          <a:p>
            <a:pPr algn="l"/>
            <a:r>
              <a:rPr lang="en-US" b="1" i="0" dirty="0">
                <a:solidFill>
                  <a:srgbClr val="1E1E1F"/>
                </a:solidFill>
                <a:effectLst/>
                <a:latin typeface="Helvetica" panose="020B0604020202020204" pitchFamily="34" charset="0"/>
              </a:rPr>
              <a:t>Machine translations</a:t>
            </a:r>
          </a:p>
          <a:p>
            <a:pPr algn="l"/>
            <a:br>
              <a:rPr lang="en-US" dirty="0"/>
            </a:br>
            <a:r>
              <a:rPr lang="en-US" b="0" i="0" dirty="0">
                <a:solidFill>
                  <a:srgbClr val="1E1E1F"/>
                </a:solidFill>
                <a:effectLst/>
                <a:latin typeface="Helvetica" panose="020B0604020202020204" pitchFamily="34" charset="0"/>
              </a:rPr>
              <a:t>Language translation software, either based on written or spoken text, relies on artificial intelligence to provide and improve translations. This also applies to functions such as automated subtitling.</a:t>
            </a:r>
          </a:p>
          <a:p>
            <a:pPr algn="l"/>
            <a:endParaRPr lang="en-US" b="0" i="0" dirty="0">
              <a:solidFill>
                <a:srgbClr val="1E1E1F"/>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77339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FF58D-43C5-DBF3-AD47-AE397C532033}"/>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9DD051C7-C97C-F60B-BEA6-2B2CFE51B2DF}"/>
              </a:ext>
            </a:extLst>
          </p:cNvPr>
          <p:cNvSpPr>
            <a:spLocks noGrp="1"/>
          </p:cNvSpPr>
          <p:nvPr>
            <p:ph type="subTitle" idx="1"/>
          </p:nvPr>
        </p:nvSpPr>
        <p:spPr>
          <a:xfrm>
            <a:off x="774700" y="698500"/>
            <a:ext cx="10591800" cy="5410200"/>
          </a:xfrm>
        </p:spPr>
        <p:txBody>
          <a:bodyPr>
            <a:normAutofit/>
          </a:bodyPr>
          <a:lstStyle/>
          <a:p>
            <a:pPr algn="l"/>
            <a:r>
              <a:rPr lang="en-US" b="1" i="0" dirty="0">
                <a:solidFill>
                  <a:srgbClr val="1E1E1F"/>
                </a:solidFill>
                <a:effectLst/>
                <a:latin typeface="Helvetica" panose="020B0604020202020204" pitchFamily="34" charset="0"/>
              </a:rPr>
              <a:t>Smart homes, cities and infrastructure</a:t>
            </a:r>
          </a:p>
          <a:p>
            <a:pPr algn="l"/>
            <a:br>
              <a:rPr lang="en-US" dirty="0"/>
            </a:br>
            <a:r>
              <a:rPr lang="en-US" b="0" i="0" dirty="0">
                <a:solidFill>
                  <a:srgbClr val="1E1E1F"/>
                </a:solidFill>
                <a:effectLst/>
                <a:latin typeface="Helvetica" panose="020B0604020202020204" pitchFamily="34" charset="0"/>
              </a:rPr>
              <a:t>Smart thermostats learn from our </a:t>
            </a:r>
            <a:r>
              <a:rPr lang="en-US" b="0" i="0" dirty="0" err="1">
                <a:solidFill>
                  <a:srgbClr val="1E1E1F"/>
                </a:solidFill>
                <a:effectLst/>
                <a:latin typeface="Helvetica" panose="020B0604020202020204" pitchFamily="34" charset="0"/>
              </a:rPr>
              <a:t>behaviour</a:t>
            </a:r>
            <a:r>
              <a:rPr lang="en-US" b="0" i="0" dirty="0">
                <a:solidFill>
                  <a:srgbClr val="1E1E1F"/>
                </a:solidFill>
                <a:effectLst/>
                <a:latin typeface="Helvetica" panose="020B0604020202020204" pitchFamily="34" charset="0"/>
              </a:rPr>
              <a:t> to save energy, while developers of smart cities hope to regulate traffic to improve connectivity and reduce traffic jams.</a:t>
            </a:r>
          </a:p>
          <a:p>
            <a:pPr algn="l"/>
            <a:endParaRPr lang="en-US" b="0" i="0" dirty="0">
              <a:solidFill>
                <a:srgbClr val="1E1E1F"/>
              </a:solidFill>
              <a:effectLst/>
              <a:latin typeface="Helvetica" panose="020B0604020202020204" pitchFamily="34" charset="0"/>
            </a:endParaRPr>
          </a:p>
          <a:p>
            <a:pPr algn="l"/>
            <a:r>
              <a:rPr lang="en-US" b="1" i="0" dirty="0">
                <a:solidFill>
                  <a:srgbClr val="1E1E1F"/>
                </a:solidFill>
                <a:effectLst/>
                <a:latin typeface="Helvetica" panose="020B0604020202020204" pitchFamily="34" charset="0"/>
              </a:rPr>
              <a:t>Cars</a:t>
            </a:r>
          </a:p>
          <a:p>
            <a:pPr algn="l"/>
            <a:br>
              <a:rPr lang="en-US" dirty="0"/>
            </a:br>
            <a:r>
              <a:rPr lang="en-US" b="0" i="0" dirty="0">
                <a:solidFill>
                  <a:srgbClr val="1E1E1F"/>
                </a:solidFill>
                <a:effectLst/>
                <a:latin typeface="Helvetica" panose="020B0604020202020204" pitchFamily="34" charset="0"/>
              </a:rPr>
              <a:t>While self-driving vehicles are not yet standard, cars already use AI-powered safety functions, automated sensors that detect possible dangerous situations and accidents.</a:t>
            </a:r>
          </a:p>
          <a:p>
            <a:pPr algn="l"/>
            <a:br>
              <a:rPr lang="en-US" dirty="0"/>
            </a:br>
            <a:r>
              <a:rPr lang="en-US" b="0" i="0" dirty="0">
                <a:solidFill>
                  <a:srgbClr val="1E1E1F"/>
                </a:solidFill>
                <a:effectLst/>
                <a:latin typeface="Helvetica" panose="020B0604020202020204" pitchFamily="34" charset="0"/>
              </a:rPr>
              <a:t>Navigation is largely AI-powered.</a:t>
            </a:r>
          </a:p>
          <a:p>
            <a:pPr algn="l"/>
            <a:endParaRPr lang="en-US" b="0" i="0" dirty="0">
              <a:solidFill>
                <a:srgbClr val="1E1E1F"/>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25289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9FA30-8CA8-4C2C-B1C7-B1560010505B}"/>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15B6DD83-221E-7307-3727-87D5C1781901}"/>
              </a:ext>
            </a:extLst>
          </p:cNvPr>
          <p:cNvSpPr>
            <a:spLocks noGrp="1"/>
          </p:cNvSpPr>
          <p:nvPr>
            <p:ph type="subTitle" idx="1"/>
          </p:nvPr>
        </p:nvSpPr>
        <p:spPr>
          <a:xfrm>
            <a:off x="774700" y="698500"/>
            <a:ext cx="10591800" cy="5410200"/>
          </a:xfrm>
        </p:spPr>
        <p:txBody>
          <a:bodyPr>
            <a:normAutofit/>
          </a:bodyPr>
          <a:lstStyle/>
          <a:p>
            <a:pPr algn="l"/>
            <a:r>
              <a:rPr lang="en-US" b="1" i="0" dirty="0">
                <a:solidFill>
                  <a:srgbClr val="1E1E1F"/>
                </a:solidFill>
                <a:effectLst/>
                <a:latin typeface="Helvetica" panose="020B0604020202020204" pitchFamily="34" charset="0"/>
              </a:rPr>
              <a:t>Cybersecurity</a:t>
            </a:r>
          </a:p>
          <a:p>
            <a:pPr algn="l"/>
            <a:br>
              <a:rPr lang="en-US" dirty="0"/>
            </a:br>
            <a:r>
              <a:rPr lang="en-US" b="0" i="0" dirty="0">
                <a:solidFill>
                  <a:srgbClr val="1E1E1F"/>
                </a:solidFill>
                <a:effectLst/>
                <a:latin typeface="Helvetica" panose="020B0604020202020204" pitchFamily="34" charset="0"/>
              </a:rPr>
              <a:t>AI systems can help </a:t>
            </a:r>
            <a:r>
              <a:rPr lang="en-US" b="0" i="0" dirty="0" err="1">
                <a:solidFill>
                  <a:srgbClr val="1E1E1F"/>
                </a:solidFill>
                <a:effectLst/>
                <a:latin typeface="Helvetica" panose="020B0604020202020204" pitchFamily="34" charset="0"/>
              </a:rPr>
              <a:t>recognise</a:t>
            </a:r>
            <a:r>
              <a:rPr lang="en-US" b="0" i="0" dirty="0">
                <a:solidFill>
                  <a:srgbClr val="1E1E1F"/>
                </a:solidFill>
                <a:effectLst/>
                <a:latin typeface="Helvetica" panose="020B0604020202020204" pitchFamily="34" charset="0"/>
              </a:rPr>
              <a:t> and fight cyberattacks and other cyber threats based on the continuous input of data, </a:t>
            </a:r>
            <a:r>
              <a:rPr lang="en-US" b="0" i="0" dirty="0" err="1">
                <a:solidFill>
                  <a:srgbClr val="1E1E1F"/>
                </a:solidFill>
                <a:effectLst/>
                <a:latin typeface="Helvetica" panose="020B0604020202020204" pitchFamily="34" charset="0"/>
              </a:rPr>
              <a:t>recognising</a:t>
            </a:r>
            <a:r>
              <a:rPr lang="en-US" b="0" i="0" dirty="0">
                <a:solidFill>
                  <a:srgbClr val="1E1E1F"/>
                </a:solidFill>
                <a:effectLst/>
                <a:latin typeface="Helvetica" panose="020B0604020202020204" pitchFamily="34" charset="0"/>
              </a:rPr>
              <a:t> patterns and backtracking the attacks.</a:t>
            </a:r>
          </a:p>
          <a:p>
            <a:pPr algn="l"/>
            <a:br>
              <a:rPr lang="en-US" dirty="0"/>
            </a:br>
            <a:r>
              <a:rPr lang="en-US" b="1" i="0" dirty="0">
                <a:solidFill>
                  <a:srgbClr val="1E1E1F"/>
                </a:solidFill>
                <a:effectLst/>
                <a:latin typeface="Helvetica" panose="020B0604020202020204" pitchFamily="34" charset="0"/>
              </a:rPr>
              <a:t>Artificial intelligence against Covid-19</a:t>
            </a:r>
          </a:p>
          <a:p>
            <a:pPr algn="l"/>
            <a:br>
              <a:rPr lang="en-US" dirty="0"/>
            </a:br>
            <a:r>
              <a:rPr lang="en-US" b="0" i="0" dirty="0">
                <a:solidFill>
                  <a:srgbClr val="1E1E1F"/>
                </a:solidFill>
                <a:effectLst/>
                <a:latin typeface="Helvetica" panose="020B0604020202020204" pitchFamily="34" charset="0"/>
              </a:rPr>
              <a:t>In the case of </a:t>
            </a:r>
            <a:r>
              <a:rPr lang="en-US" b="0" i="0" dirty="0">
                <a:solidFill>
                  <a:srgbClr val="0C4DA2"/>
                </a:solidFill>
                <a:effectLst/>
                <a:latin typeface="Helvetica" panose="020B0604020202020204" pitchFamily="34" charset="0"/>
                <a:hlinkClick r:id="rId2"/>
              </a:rPr>
              <a:t>Covid-19</a:t>
            </a:r>
            <a:r>
              <a:rPr lang="en-US" b="0" i="0" dirty="0">
                <a:solidFill>
                  <a:srgbClr val="1E1E1F"/>
                </a:solidFill>
                <a:effectLst/>
                <a:latin typeface="Helvetica" panose="020B0604020202020204" pitchFamily="34" charset="0"/>
              </a:rPr>
              <a:t>, AI has been used in thermal imaging in airports and elsewhere. In medicine it can help </a:t>
            </a:r>
            <a:r>
              <a:rPr lang="en-US" b="0" i="0" dirty="0" err="1">
                <a:solidFill>
                  <a:srgbClr val="1E1E1F"/>
                </a:solidFill>
                <a:effectLst/>
                <a:latin typeface="Helvetica" panose="020B0604020202020204" pitchFamily="34" charset="0"/>
              </a:rPr>
              <a:t>recognise</a:t>
            </a:r>
            <a:r>
              <a:rPr lang="en-US" b="0" i="0" dirty="0">
                <a:solidFill>
                  <a:srgbClr val="1E1E1F"/>
                </a:solidFill>
                <a:effectLst/>
                <a:latin typeface="Helvetica" panose="020B0604020202020204" pitchFamily="34" charset="0"/>
              </a:rPr>
              <a:t> infection from </a:t>
            </a:r>
            <a:r>
              <a:rPr lang="en-US" b="0" i="0" dirty="0" err="1">
                <a:solidFill>
                  <a:srgbClr val="1E1E1F"/>
                </a:solidFill>
                <a:effectLst/>
                <a:latin typeface="Helvetica" panose="020B0604020202020204" pitchFamily="34" charset="0"/>
              </a:rPr>
              <a:t>computerised</a:t>
            </a:r>
            <a:r>
              <a:rPr lang="en-US" b="0" i="0" dirty="0">
                <a:solidFill>
                  <a:srgbClr val="1E1E1F"/>
                </a:solidFill>
                <a:effectLst/>
                <a:latin typeface="Helvetica" panose="020B0604020202020204" pitchFamily="34" charset="0"/>
              </a:rPr>
              <a:t> tomography lung scans. It has also been used to provide data to track the spread of the disease.</a:t>
            </a:r>
          </a:p>
          <a:p>
            <a:pPr algn="l"/>
            <a:endParaRPr lang="en-US" b="0" i="0" dirty="0">
              <a:solidFill>
                <a:srgbClr val="1E1E1F"/>
              </a:solidFill>
              <a:effectLst/>
              <a:latin typeface="Helvetica" panose="020B0604020202020204" pitchFamily="34" charset="0"/>
            </a:endParaRPr>
          </a:p>
          <a:p>
            <a:endParaRPr lang="en-US" dirty="0"/>
          </a:p>
        </p:txBody>
      </p:sp>
    </p:spTree>
    <p:extLst>
      <p:ext uri="{BB962C8B-B14F-4D97-AF65-F5344CB8AC3E}">
        <p14:creationId xmlns:p14="http://schemas.microsoft.com/office/powerpoint/2010/main" val="58057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2B224-29C8-CA35-04A4-BA2BC276D91F}"/>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AA3BE8ED-AEC3-CCFE-3E72-9C4B6C28F33F}"/>
              </a:ext>
            </a:extLst>
          </p:cNvPr>
          <p:cNvSpPr>
            <a:spLocks noGrp="1"/>
          </p:cNvSpPr>
          <p:nvPr>
            <p:ph type="subTitle" idx="1"/>
          </p:nvPr>
        </p:nvSpPr>
        <p:spPr>
          <a:xfrm>
            <a:off x="774700" y="698500"/>
            <a:ext cx="10591800" cy="5410200"/>
          </a:xfrm>
        </p:spPr>
        <p:txBody>
          <a:bodyPr>
            <a:normAutofit lnSpcReduction="10000"/>
          </a:bodyPr>
          <a:lstStyle/>
          <a:p>
            <a:pPr algn="l"/>
            <a:r>
              <a:rPr lang="en-US" b="1" i="0" dirty="0">
                <a:solidFill>
                  <a:srgbClr val="1E1E1F"/>
                </a:solidFill>
                <a:effectLst/>
                <a:latin typeface="Helvetica" panose="020B0604020202020204" pitchFamily="34" charset="0"/>
              </a:rPr>
              <a:t>Fighting disinformation</a:t>
            </a:r>
          </a:p>
          <a:p>
            <a:pPr algn="l"/>
            <a:br>
              <a:rPr lang="en-US" dirty="0"/>
            </a:br>
            <a:r>
              <a:rPr lang="en-US" b="0" i="0" dirty="0">
                <a:solidFill>
                  <a:srgbClr val="1E1E1F"/>
                </a:solidFill>
                <a:effectLst/>
                <a:latin typeface="Helvetica" panose="020B0604020202020204" pitchFamily="34" charset="0"/>
              </a:rPr>
              <a:t>Certain AI applications can detect </a:t>
            </a:r>
            <a:r>
              <a:rPr lang="en-US" b="0" i="0" dirty="0">
                <a:solidFill>
                  <a:srgbClr val="0C4DA2"/>
                </a:solidFill>
                <a:effectLst/>
                <a:latin typeface="Helvetica" panose="020B0604020202020204" pitchFamily="34" charset="0"/>
                <a:hlinkClick r:id="rId2"/>
              </a:rPr>
              <a:t>fake news and disinformation</a:t>
            </a:r>
            <a:r>
              <a:rPr lang="en-US" b="0" i="0" dirty="0">
                <a:solidFill>
                  <a:srgbClr val="1E1E1F"/>
                </a:solidFill>
                <a:effectLst/>
                <a:latin typeface="Helvetica" panose="020B0604020202020204" pitchFamily="34" charset="0"/>
              </a:rPr>
              <a:t> by mining social media information, looking for words that are sensational or alarming and identifying which online sources are deemed authoritative.</a:t>
            </a:r>
          </a:p>
          <a:p>
            <a:pPr algn="l"/>
            <a:endParaRPr lang="en-US" b="0" i="0" dirty="0">
              <a:solidFill>
                <a:srgbClr val="1E1E1F"/>
              </a:solidFill>
              <a:effectLst/>
              <a:latin typeface="Helvetica" panose="020B0604020202020204" pitchFamily="34" charset="0"/>
            </a:endParaRPr>
          </a:p>
          <a:p>
            <a:pPr algn="l"/>
            <a:r>
              <a:rPr lang="en-US" b="1" i="0" dirty="0">
                <a:solidFill>
                  <a:srgbClr val="1E1E1F"/>
                </a:solidFill>
                <a:effectLst/>
                <a:latin typeface="Helvetica" panose="020B0604020202020204" pitchFamily="34" charset="0"/>
              </a:rPr>
              <a:t>Health</a:t>
            </a:r>
          </a:p>
          <a:p>
            <a:pPr algn="l"/>
            <a:br>
              <a:rPr lang="en-US" dirty="0"/>
            </a:br>
            <a:r>
              <a:rPr lang="en-US" b="0" i="0" dirty="0">
                <a:solidFill>
                  <a:srgbClr val="1E1E1F"/>
                </a:solidFill>
                <a:effectLst/>
                <a:latin typeface="Helvetica" panose="020B0604020202020204" pitchFamily="34" charset="0"/>
              </a:rPr>
              <a:t>Researchers are studying how to use AI to </a:t>
            </a:r>
            <a:r>
              <a:rPr lang="en-US" b="0" i="0" dirty="0" err="1">
                <a:solidFill>
                  <a:srgbClr val="1E1E1F"/>
                </a:solidFill>
                <a:effectLst/>
                <a:latin typeface="Helvetica" panose="020B0604020202020204" pitchFamily="34" charset="0"/>
              </a:rPr>
              <a:t>analyse</a:t>
            </a:r>
            <a:r>
              <a:rPr lang="en-US" b="0" i="0" dirty="0">
                <a:solidFill>
                  <a:srgbClr val="1E1E1F"/>
                </a:solidFill>
                <a:effectLst/>
                <a:latin typeface="Helvetica" panose="020B0604020202020204" pitchFamily="34" charset="0"/>
              </a:rPr>
              <a:t> large quantities of health data and discover patterns that could lead to new discoveries in medicine and ways to improve individual diagnostics.</a:t>
            </a:r>
          </a:p>
          <a:p>
            <a:pPr algn="l"/>
            <a:br>
              <a:rPr lang="en-US" dirty="0"/>
            </a:br>
            <a:r>
              <a:rPr lang="en-US" b="0" i="0" dirty="0">
                <a:solidFill>
                  <a:srgbClr val="1E1E1F"/>
                </a:solidFill>
                <a:effectLst/>
                <a:latin typeface="Helvetica" panose="020B0604020202020204" pitchFamily="34" charset="0"/>
              </a:rPr>
              <a:t>For example, researchers developed an AI program for answering emergency calls that promises to </a:t>
            </a:r>
            <a:r>
              <a:rPr lang="en-US" b="0" i="0" dirty="0" err="1">
                <a:solidFill>
                  <a:srgbClr val="1E1E1F"/>
                </a:solidFill>
                <a:effectLst/>
                <a:latin typeface="Helvetica" panose="020B0604020202020204" pitchFamily="34" charset="0"/>
              </a:rPr>
              <a:t>recognise</a:t>
            </a:r>
            <a:r>
              <a:rPr lang="en-US" b="0" i="0" dirty="0">
                <a:solidFill>
                  <a:srgbClr val="1E1E1F"/>
                </a:solidFill>
                <a:effectLst/>
                <a:latin typeface="Helvetica" panose="020B0604020202020204" pitchFamily="34" charset="0"/>
              </a:rPr>
              <a:t> a cardiac arrest during the call faster and more frequently than medical dispatchers. </a:t>
            </a:r>
            <a:endParaRPr lang="en-US" dirty="0"/>
          </a:p>
        </p:txBody>
      </p:sp>
    </p:spTree>
    <p:extLst>
      <p:ext uri="{BB962C8B-B14F-4D97-AF65-F5344CB8AC3E}">
        <p14:creationId xmlns:p14="http://schemas.microsoft.com/office/powerpoint/2010/main" val="125772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5F0A4-EB9C-A712-EC32-3C9CE0963C88}"/>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AFE7CC9F-43E8-2B28-35C6-0E4F0050D6D9}"/>
              </a:ext>
            </a:extLst>
          </p:cNvPr>
          <p:cNvSpPr>
            <a:spLocks noGrp="1"/>
          </p:cNvSpPr>
          <p:nvPr>
            <p:ph type="subTitle" idx="1"/>
          </p:nvPr>
        </p:nvSpPr>
        <p:spPr>
          <a:xfrm>
            <a:off x="774700" y="698500"/>
            <a:ext cx="10591800" cy="5410200"/>
          </a:xfrm>
        </p:spPr>
        <p:txBody>
          <a:bodyPr>
            <a:normAutofit/>
          </a:bodyPr>
          <a:lstStyle/>
          <a:p>
            <a:pPr algn="l"/>
            <a:r>
              <a:rPr lang="en-US" b="1" i="0" dirty="0">
                <a:solidFill>
                  <a:srgbClr val="1E1E1F"/>
                </a:solidFill>
                <a:effectLst/>
                <a:latin typeface="Helvetica" panose="020B0604020202020204" pitchFamily="34" charset="0"/>
              </a:rPr>
              <a:t>Transport</a:t>
            </a:r>
          </a:p>
          <a:p>
            <a:pPr algn="l"/>
            <a:br>
              <a:rPr lang="en-US" dirty="0"/>
            </a:br>
            <a:r>
              <a:rPr lang="en-US" b="0" i="0" dirty="0">
                <a:solidFill>
                  <a:srgbClr val="1E1E1F"/>
                </a:solidFill>
                <a:effectLst/>
                <a:latin typeface="Helvetica" panose="020B0604020202020204" pitchFamily="34" charset="0"/>
              </a:rPr>
              <a:t>AI could improve the safety, speed and efficiency of rail traffic by </a:t>
            </a:r>
            <a:r>
              <a:rPr lang="en-US" b="0" i="0" dirty="0" err="1">
                <a:solidFill>
                  <a:srgbClr val="1E1E1F"/>
                </a:solidFill>
                <a:effectLst/>
                <a:latin typeface="Helvetica" panose="020B0604020202020204" pitchFamily="34" charset="0"/>
              </a:rPr>
              <a:t>minimising</a:t>
            </a:r>
            <a:r>
              <a:rPr lang="en-US" b="0" i="0" dirty="0">
                <a:solidFill>
                  <a:srgbClr val="1E1E1F"/>
                </a:solidFill>
                <a:effectLst/>
                <a:latin typeface="Helvetica" panose="020B0604020202020204" pitchFamily="34" charset="0"/>
              </a:rPr>
              <a:t> wheel friction, </a:t>
            </a:r>
            <a:r>
              <a:rPr lang="en-US" b="0" i="0" dirty="0" err="1">
                <a:solidFill>
                  <a:srgbClr val="1E1E1F"/>
                </a:solidFill>
                <a:effectLst/>
                <a:latin typeface="Helvetica" panose="020B0604020202020204" pitchFamily="34" charset="0"/>
              </a:rPr>
              <a:t>maximising</a:t>
            </a:r>
            <a:r>
              <a:rPr lang="en-US" b="0" i="0" dirty="0">
                <a:solidFill>
                  <a:srgbClr val="1E1E1F"/>
                </a:solidFill>
                <a:effectLst/>
                <a:latin typeface="Helvetica" panose="020B0604020202020204" pitchFamily="34" charset="0"/>
              </a:rPr>
              <a:t> speed and enabling autonomous driving.</a:t>
            </a:r>
          </a:p>
          <a:p>
            <a:pPr algn="l"/>
            <a:endParaRPr lang="en-US" dirty="0">
              <a:solidFill>
                <a:srgbClr val="1E1E1F"/>
              </a:solidFill>
              <a:latin typeface="Helvetica" panose="020B0604020202020204" pitchFamily="34" charset="0"/>
            </a:endParaRPr>
          </a:p>
          <a:p>
            <a:pPr algn="l"/>
            <a:r>
              <a:rPr lang="en-US" b="1" i="0" dirty="0">
                <a:solidFill>
                  <a:srgbClr val="1E1E1F"/>
                </a:solidFill>
                <a:effectLst/>
                <a:latin typeface="Helvetica" panose="020B0604020202020204" pitchFamily="34" charset="0"/>
              </a:rPr>
              <a:t>Manufacturing</a:t>
            </a:r>
          </a:p>
          <a:p>
            <a:pPr algn="l"/>
            <a:br>
              <a:rPr lang="en-US" dirty="0"/>
            </a:br>
            <a:r>
              <a:rPr lang="en-US" b="0" i="0" dirty="0">
                <a:solidFill>
                  <a:srgbClr val="1E1E1F"/>
                </a:solidFill>
                <a:effectLst/>
                <a:latin typeface="Helvetica" panose="020B0604020202020204" pitchFamily="34" charset="0"/>
              </a:rPr>
              <a:t>AI can help US manufacturers become more efficient and bring factories back to US by using robots in manufacturing, </a:t>
            </a:r>
            <a:r>
              <a:rPr lang="en-US" b="0" i="0" dirty="0" err="1">
                <a:solidFill>
                  <a:srgbClr val="1E1E1F"/>
                </a:solidFill>
                <a:effectLst/>
                <a:latin typeface="Helvetica" panose="020B0604020202020204" pitchFamily="34" charset="0"/>
              </a:rPr>
              <a:t>optimising</a:t>
            </a:r>
            <a:r>
              <a:rPr lang="en-US" b="0" i="0" dirty="0">
                <a:solidFill>
                  <a:srgbClr val="1E1E1F"/>
                </a:solidFill>
                <a:effectLst/>
                <a:latin typeface="Helvetica" panose="020B0604020202020204" pitchFamily="34" charset="0"/>
              </a:rPr>
              <a:t> sales paths, or by on-time predicting of maintenance and breakdowns in smart factories.</a:t>
            </a:r>
          </a:p>
          <a:p>
            <a:pPr algn="l"/>
            <a:endParaRPr lang="en-US" b="0" i="0" dirty="0">
              <a:solidFill>
                <a:srgbClr val="1E1E1F"/>
              </a:solidFill>
              <a:effectLst/>
              <a:latin typeface="Helvetica" panose="020B0604020202020204" pitchFamily="34" charset="0"/>
            </a:endParaRPr>
          </a:p>
        </p:txBody>
      </p:sp>
    </p:spTree>
    <p:extLst>
      <p:ext uri="{BB962C8B-B14F-4D97-AF65-F5344CB8AC3E}">
        <p14:creationId xmlns:p14="http://schemas.microsoft.com/office/powerpoint/2010/main" val="151383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251D1-8859-D81A-7F30-590EC929D377}"/>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DFE7A6AC-5920-3842-DC5D-C5E887B10346}"/>
              </a:ext>
            </a:extLst>
          </p:cNvPr>
          <p:cNvSpPr>
            <a:spLocks noGrp="1"/>
          </p:cNvSpPr>
          <p:nvPr>
            <p:ph type="subTitle" idx="1"/>
          </p:nvPr>
        </p:nvSpPr>
        <p:spPr>
          <a:xfrm>
            <a:off x="774700" y="698500"/>
            <a:ext cx="10591800" cy="5410200"/>
          </a:xfrm>
        </p:spPr>
        <p:txBody>
          <a:bodyPr>
            <a:normAutofit lnSpcReduction="10000"/>
          </a:bodyPr>
          <a:lstStyle/>
          <a:p>
            <a:pPr algn="l"/>
            <a:r>
              <a:rPr lang="en-US" b="1" i="0" dirty="0">
                <a:solidFill>
                  <a:srgbClr val="1E1E1F"/>
                </a:solidFill>
                <a:effectLst/>
                <a:latin typeface="Helvetica" panose="020B0604020202020204" pitchFamily="34" charset="0"/>
              </a:rPr>
              <a:t>Food and farming</a:t>
            </a:r>
          </a:p>
          <a:p>
            <a:pPr algn="l"/>
            <a:br>
              <a:rPr lang="en-US" dirty="0"/>
            </a:br>
            <a:r>
              <a:rPr lang="en-US" b="0" i="0" dirty="0">
                <a:solidFill>
                  <a:srgbClr val="1E1E1F"/>
                </a:solidFill>
                <a:effectLst/>
                <a:latin typeface="Helvetica" panose="020B0604020202020204" pitchFamily="34" charset="0"/>
              </a:rPr>
              <a:t>AI can be used in creating a sustainable food system: it can ensure healthier food by </a:t>
            </a:r>
            <a:r>
              <a:rPr lang="en-US" b="0" i="0" dirty="0" err="1">
                <a:solidFill>
                  <a:srgbClr val="1E1E1F"/>
                </a:solidFill>
                <a:effectLst/>
                <a:latin typeface="Helvetica" panose="020B0604020202020204" pitchFamily="34" charset="0"/>
              </a:rPr>
              <a:t>minimising</a:t>
            </a:r>
            <a:r>
              <a:rPr lang="en-US" b="0" i="0" dirty="0">
                <a:solidFill>
                  <a:srgbClr val="1E1E1F"/>
                </a:solidFill>
                <a:effectLst/>
                <a:latin typeface="Helvetica" panose="020B0604020202020204" pitchFamily="34" charset="0"/>
              </a:rPr>
              <a:t> the use of </a:t>
            </a:r>
            <a:r>
              <a:rPr lang="en-US" b="0" i="0" dirty="0" err="1">
                <a:solidFill>
                  <a:srgbClr val="1E1E1F"/>
                </a:solidFill>
                <a:effectLst/>
                <a:latin typeface="Helvetica" panose="020B0604020202020204" pitchFamily="34" charset="0"/>
              </a:rPr>
              <a:t>fertilisers</a:t>
            </a:r>
            <a:r>
              <a:rPr lang="en-US" b="0" i="0" dirty="0">
                <a:solidFill>
                  <a:srgbClr val="1E1E1F"/>
                </a:solidFill>
                <a:effectLst/>
                <a:latin typeface="Helvetica" panose="020B0604020202020204" pitchFamily="34" charset="0"/>
              </a:rPr>
              <a:t>, pesticides and irrigation; help productivity and reduce the environmental impact. Robots could remove weeds, lowering the use of herbicides, for example.</a:t>
            </a:r>
          </a:p>
          <a:p>
            <a:pPr algn="l"/>
            <a:br>
              <a:rPr lang="en-US" dirty="0"/>
            </a:br>
            <a:r>
              <a:rPr lang="en-US" b="0" i="0" dirty="0">
                <a:solidFill>
                  <a:srgbClr val="1E1E1F"/>
                </a:solidFill>
                <a:effectLst/>
                <a:latin typeface="Helvetica" panose="020B0604020202020204" pitchFamily="34" charset="0"/>
              </a:rPr>
              <a:t>Many farms across the EU already use AI to monitor the movement, temperature and feed consumption of their animals.</a:t>
            </a:r>
          </a:p>
          <a:p>
            <a:pPr algn="l"/>
            <a:br>
              <a:rPr lang="en-US" dirty="0"/>
            </a:br>
            <a:r>
              <a:rPr lang="en-US" b="1" i="0" dirty="0">
                <a:solidFill>
                  <a:srgbClr val="1E1E1F"/>
                </a:solidFill>
                <a:effectLst/>
                <a:latin typeface="Helvetica" panose="020B0604020202020204" pitchFamily="34" charset="0"/>
              </a:rPr>
              <a:t>Public administration and services</a:t>
            </a:r>
          </a:p>
          <a:p>
            <a:pPr algn="l"/>
            <a:br>
              <a:rPr lang="en-US" dirty="0"/>
            </a:br>
            <a:r>
              <a:rPr lang="en-US" b="0" i="0" dirty="0">
                <a:solidFill>
                  <a:srgbClr val="1E1E1F"/>
                </a:solidFill>
                <a:effectLst/>
                <a:latin typeface="Helvetica" panose="020B0604020202020204" pitchFamily="34" charset="0"/>
              </a:rPr>
              <a:t>Using a wide range of data and pattern recognition, AI could provide early warnings of natural disasters and allow for efficient preparation and mitigation of consequences.</a:t>
            </a:r>
          </a:p>
          <a:p>
            <a:pPr algn="l"/>
            <a:endParaRPr lang="en-US" b="0" i="0" dirty="0">
              <a:solidFill>
                <a:srgbClr val="1E1E1F"/>
              </a:solidFill>
              <a:effectLst/>
              <a:latin typeface="Helvetica" panose="020B0604020202020204" pitchFamily="34" charset="0"/>
            </a:endParaRPr>
          </a:p>
        </p:txBody>
      </p:sp>
    </p:spTree>
    <p:extLst>
      <p:ext uri="{BB962C8B-B14F-4D97-AF65-F5344CB8AC3E}">
        <p14:creationId xmlns:p14="http://schemas.microsoft.com/office/powerpoint/2010/main" val="3784595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3607</Words>
  <Application>Microsoft Office PowerPoint</Application>
  <PresentationFormat>Widescreen</PresentationFormat>
  <Paragraphs>402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Calibri</vt:lpstr>
      <vt:lpstr>Helvetica</vt:lpstr>
      <vt:lpstr>Office Theme</vt:lpstr>
      <vt:lpstr>Project: Use of AI-ML technology to improve processes, productivity and cost reduction in products and services.    </vt:lpstr>
      <vt:lpstr> What is artificial intelligence and how is it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Western Union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Use of AI-ML technology to improve processes, productivity and cost reduction in products and services.    </dc:title>
  <dc:creator>Oscar Jimenez</dc:creator>
  <cp:lastModifiedBy>Oscar Jimenez</cp:lastModifiedBy>
  <cp:revision>1</cp:revision>
  <dcterms:created xsi:type="dcterms:W3CDTF">2024-03-04T16:09:56Z</dcterms:created>
  <dcterms:modified xsi:type="dcterms:W3CDTF">2024-03-04T18:57:41Z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9f1515f-ae52-4b62-8ae2-5819636ba48f_Enabled">
    <vt:lpwstr>true</vt:lpwstr>
  </property>
  <property fmtid="{D5CDD505-2E9C-101B-9397-08002B2CF9AE}" pid="3" name="MSIP_Label_59f1515f-ae52-4b62-8ae2-5819636ba48f_SetDate">
    <vt:lpwstr>2024-03-04T18:37:47Z</vt:lpwstr>
  </property>
  <property fmtid="{D5CDD505-2E9C-101B-9397-08002B2CF9AE}" pid="4" name="MSIP_Label_59f1515f-ae52-4b62-8ae2-5819636ba48f_Method">
    <vt:lpwstr>Privileged</vt:lpwstr>
  </property>
  <property fmtid="{D5CDD505-2E9C-101B-9397-08002B2CF9AE}" pid="5" name="MSIP_Label_59f1515f-ae52-4b62-8ae2-5819636ba48f_Name">
    <vt:lpwstr>Unrestricted Internal</vt:lpwstr>
  </property>
  <property fmtid="{D5CDD505-2E9C-101B-9397-08002B2CF9AE}" pid="6" name="MSIP_Label_59f1515f-ae52-4b62-8ae2-5819636ba48f_SiteId">
    <vt:lpwstr>ce3a67f2-5a22-4fb8-a511-815f8924cda6</vt:lpwstr>
  </property>
  <property fmtid="{D5CDD505-2E9C-101B-9397-08002B2CF9AE}" pid="7" name="MSIP_Label_59f1515f-ae52-4b62-8ae2-5819636ba48f_ActionId">
    <vt:lpwstr>34320083-8ed6-4295-954a-736c87d2fef3</vt:lpwstr>
  </property>
  <property fmtid="{D5CDD505-2E9C-101B-9397-08002B2CF9AE}" pid="8" name="MSIP_Label_59f1515f-ae52-4b62-8ae2-5819636ba48f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Western Union Unrestricted Internal </vt:lpwstr>
  </property>
</Properties>
</file>