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sldIdLst>
    <p:sldId id="258" r:id="rId5"/>
    <p:sldId id="420" r:id="rId6"/>
    <p:sldId id="421" r:id="rId7"/>
    <p:sldId id="264" r:id="rId8"/>
    <p:sldId id="422" r:id="rId9"/>
    <p:sldId id="425" r:id="rId10"/>
    <p:sldId id="423" r:id="rId11"/>
  </p:sldIdLst>
  <p:sldSz cx="9144000" cy="6858000" type="screen4x3"/>
  <p:notesSz cx="6950075"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04" userDrawn="1">
          <p15:clr>
            <a:srgbClr val="A4A3A4"/>
          </p15:clr>
        </p15:guide>
        <p15:guide id="2" pos="86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iney Way" initials="RW" lastIdx="2" clrIdx="0">
    <p:extLst>
      <p:ext uri="{19B8F6BF-5375-455C-9EA6-DF929625EA0E}">
        <p15:presenceInfo xmlns:p15="http://schemas.microsoft.com/office/powerpoint/2012/main" userId="S::rway@fa.ua.edu::6b2a74af-d556-4139-b0f3-5788d7ba198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1B32"/>
    <a:srgbClr val="8F443A"/>
    <a:srgbClr val="B2B2B2"/>
    <a:srgbClr val="C3C8CB"/>
    <a:srgbClr val="E4E6E8"/>
    <a:srgbClr val="A50021"/>
    <a:srgbClr val="33CCFF"/>
    <a:srgbClr val="1D4B6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CFAAEF-9577-42F2-B91E-BE184CA0C090}" v="2707" dt="2022-03-31T13:44:33.4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5556" autoAdjust="0"/>
    <p:restoredTop sz="86392" autoAdjust="0"/>
  </p:normalViewPr>
  <p:slideViewPr>
    <p:cSldViewPr snapToGrid="0" snapToObjects="1">
      <p:cViewPr varScale="1">
        <p:scale>
          <a:sx n="85" d="100"/>
          <a:sy n="85" d="100"/>
        </p:scale>
        <p:origin x="924" y="68"/>
      </p:cViewPr>
      <p:guideLst>
        <p:guide orient="horz" pos="1704"/>
        <p:guide pos="864"/>
      </p:guideLst>
    </p:cSldViewPr>
  </p:slideViewPr>
  <p:outlineViewPr>
    <p:cViewPr>
      <p:scale>
        <a:sx n="33" d="100"/>
        <a:sy n="33" d="100"/>
      </p:scale>
      <p:origin x="0" y="-1036"/>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olina Vega Rengifo" userId="077e1da8-3db6-4bb2-b6e1-740af48c1b9f" providerId="ADAL" clId="{96CFAAEF-9577-42F2-B91E-BE184CA0C090}"/>
    <pc:docChg chg="undo custSel modSld">
      <pc:chgData name="Carolina Vega Rengifo" userId="077e1da8-3db6-4bb2-b6e1-740af48c1b9f" providerId="ADAL" clId="{96CFAAEF-9577-42F2-B91E-BE184CA0C090}" dt="2022-03-31T13:45:42.091" v="4198" actId="1036"/>
      <pc:docMkLst>
        <pc:docMk/>
      </pc:docMkLst>
      <pc:sldChg chg="addSp delSp modSp mod">
        <pc:chgData name="Carolina Vega Rengifo" userId="077e1da8-3db6-4bb2-b6e1-740af48c1b9f" providerId="ADAL" clId="{96CFAAEF-9577-42F2-B91E-BE184CA0C090}" dt="2022-03-30T16:25:43.044" v="640" actId="33553"/>
        <pc:sldMkLst>
          <pc:docMk/>
          <pc:sldMk cId="3934450961" sldId="258"/>
        </pc:sldMkLst>
        <pc:spChg chg="del mod">
          <ac:chgData name="Carolina Vega Rengifo" userId="077e1da8-3db6-4bb2-b6e1-740af48c1b9f" providerId="ADAL" clId="{96CFAAEF-9577-42F2-B91E-BE184CA0C090}" dt="2022-03-30T16:20:02.392" v="564" actId="478"/>
          <ac:spMkLst>
            <pc:docMk/>
            <pc:sldMk cId="3934450961" sldId="258"/>
            <ac:spMk id="2" creationId="{3373C433-AF3D-8C4B-BF1B-4ADDDE204122}"/>
          </ac:spMkLst>
        </pc:spChg>
        <pc:spChg chg="add mod">
          <ac:chgData name="Carolina Vega Rengifo" userId="077e1da8-3db6-4bb2-b6e1-740af48c1b9f" providerId="ADAL" clId="{96CFAAEF-9577-42F2-B91E-BE184CA0C090}" dt="2022-03-30T16:25:43.044" v="640" actId="33553"/>
          <ac:spMkLst>
            <pc:docMk/>
            <pc:sldMk cId="3934450961" sldId="258"/>
            <ac:spMk id="3" creationId="{4D227CBF-FEC9-4184-B710-79A4D046EB1C}"/>
          </ac:spMkLst>
        </pc:spChg>
        <pc:picChg chg="add del mod">
          <ac:chgData name="Carolina Vega Rengifo" userId="077e1da8-3db6-4bb2-b6e1-740af48c1b9f" providerId="ADAL" clId="{96CFAAEF-9577-42F2-B91E-BE184CA0C090}" dt="2022-03-30T16:20:52.345" v="569" actId="962"/>
          <ac:picMkLst>
            <pc:docMk/>
            <pc:sldMk cId="3934450961" sldId="258"/>
            <ac:picMk id="5" creationId="{00000000-0000-0000-0000-000000000000}"/>
          </ac:picMkLst>
        </pc:picChg>
      </pc:sldChg>
      <pc:sldChg chg="modSp mod">
        <pc:chgData name="Carolina Vega Rengifo" userId="077e1da8-3db6-4bb2-b6e1-740af48c1b9f" providerId="ADAL" clId="{96CFAAEF-9577-42F2-B91E-BE184CA0C090}" dt="2022-03-31T13:45:04.116" v="4172" actId="1035"/>
        <pc:sldMkLst>
          <pc:docMk/>
          <pc:sldMk cId="801556038" sldId="264"/>
        </pc:sldMkLst>
        <pc:spChg chg="ord">
          <ac:chgData name="Carolina Vega Rengifo" userId="077e1da8-3db6-4bb2-b6e1-740af48c1b9f" providerId="ADAL" clId="{96CFAAEF-9577-42F2-B91E-BE184CA0C090}" dt="2022-03-30T16:13:34.094" v="467"/>
          <ac:spMkLst>
            <pc:docMk/>
            <pc:sldMk cId="801556038" sldId="264"/>
            <ac:spMk id="8" creationId="{79B748F8-457E-4B4F-86B3-194E49579069}"/>
          </ac:spMkLst>
        </pc:spChg>
        <pc:spChg chg="ord">
          <ac:chgData name="Carolina Vega Rengifo" userId="077e1da8-3db6-4bb2-b6e1-740af48c1b9f" providerId="ADAL" clId="{96CFAAEF-9577-42F2-B91E-BE184CA0C090}" dt="2022-03-30T16:13:30.693" v="464"/>
          <ac:spMkLst>
            <pc:docMk/>
            <pc:sldMk cId="801556038" sldId="264"/>
            <ac:spMk id="11" creationId="{AD4CA393-EC61-4425-8A8B-6A55E053FAAE}"/>
          </ac:spMkLst>
        </pc:spChg>
        <pc:graphicFrameChg chg="mod modGraphic">
          <ac:chgData name="Carolina Vega Rengifo" userId="077e1da8-3db6-4bb2-b6e1-740af48c1b9f" providerId="ADAL" clId="{96CFAAEF-9577-42F2-B91E-BE184CA0C090}" dt="2022-03-31T13:45:04.116" v="4172" actId="1035"/>
          <ac:graphicFrameMkLst>
            <pc:docMk/>
            <pc:sldMk cId="801556038" sldId="264"/>
            <ac:graphicFrameMk id="4" creationId="{F9788AA8-EA3D-43C2-8916-F003882A3012}"/>
          </ac:graphicFrameMkLst>
        </pc:graphicFrameChg>
        <pc:picChg chg="mod">
          <ac:chgData name="Carolina Vega Rengifo" userId="077e1da8-3db6-4bb2-b6e1-740af48c1b9f" providerId="ADAL" clId="{96CFAAEF-9577-42F2-B91E-BE184CA0C090}" dt="2022-03-30T16:01:33.648" v="180" actId="962"/>
          <ac:picMkLst>
            <pc:docMk/>
            <pc:sldMk cId="801556038" sldId="264"/>
            <ac:picMk id="6" creationId="{4D62879E-4729-48FE-A081-A9C8139C583E}"/>
          </ac:picMkLst>
        </pc:picChg>
        <pc:picChg chg="mod">
          <ac:chgData name="Carolina Vega Rengifo" userId="077e1da8-3db6-4bb2-b6e1-740af48c1b9f" providerId="ADAL" clId="{96CFAAEF-9577-42F2-B91E-BE184CA0C090}" dt="2022-03-30T16:01:36.577" v="182" actId="1038"/>
          <ac:picMkLst>
            <pc:docMk/>
            <pc:sldMk cId="801556038" sldId="264"/>
            <ac:picMk id="7" creationId="{BDC2B46E-5505-46C2-8C50-99208A457747}"/>
          </ac:picMkLst>
        </pc:picChg>
      </pc:sldChg>
      <pc:sldChg chg="delSp modSp mod">
        <pc:chgData name="Carolina Vega Rengifo" userId="077e1da8-3db6-4bb2-b6e1-740af48c1b9f" providerId="ADAL" clId="{96CFAAEF-9577-42F2-B91E-BE184CA0C090}" dt="2022-03-31T13:44:21.145" v="4053" actId="1035"/>
        <pc:sldMkLst>
          <pc:docMk/>
          <pc:sldMk cId="2035950876" sldId="420"/>
        </pc:sldMkLst>
        <pc:spChg chg="mod">
          <ac:chgData name="Carolina Vega Rengifo" userId="077e1da8-3db6-4bb2-b6e1-740af48c1b9f" providerId="ADAL" clId="{96CFAAEF-9577-42F2-B91E-BE184CA0C090}" dt="2022-03-31T13:40:33.550" v="3396" actId="1037"/>
          <ac:spMkLst>
            <pc:docMk/>
            <pc:sldMk cId="2035950876" sldId="420"/>
            <ac:spMk id="5" creationId="{00000000-0000-0000-0000-000000000000}"/>
          </ac:spMkLst>
        </pc:spChg>
        <pc:spChg chg="del">
          <ac:chgData name="Carolina Vega Rengifo" userId="077e1da8-3db6-4bb2-b6e1-740af48c1b9f" providerId="ADAL" clId="{96CFAAEF-9577-42F2-B91E-BE184CA0C090}" dt="2022-03-30T16:04:28.193" v="321" actId="478"/>
          <ac:spMkLst>
            <pc:docMk/>
            <pc:sldMk cId="2035950876" sldId="420"/>
            <ac:spMk id="6" creationId="{198AE71B-C12F-41FB-9B77-518838AE78F4}"/>
          </ac:spMkLst>
        </pc:spChg>
        <pc:spChg chg="del">
          <ac:chgData name="Carolina Vega Rengifo" userId="077e1da8-3db6-4bb2-b6e1-740af48c1b9f" providerId="ADAL" clId="{96CFAAEF-9577-42F2-B91E-BE184CA0C090}" dt="2022-03-30T16:04:31.639" v="322" actId="478"/>
          <ac:spMkLst>
            <pc:docMk/>
            <pc:sldMk cId="2035950876" sldId="420"/>
            <ac:spMk id="7" creationId="{837C761F-9049-4CF0-90CB-5A16C5B7E025}"/>
          </ac:spMkLst>
        </pc:spChg>
        <pc:spChg chg="ord">
          <ac:chgData name="Carolina Vega Rengifo" userId="077e1da8-3db6-4bb2-b6e1-740af48c1b9f" providerId="ADAL" clId="{96CFAAEF-9577-42F2-B91E-BE184CA0C090}" dt="2022-03-30T16:08:12.361" v="359"/>
          <ac:spMkLst>
            <pc:docMk/>
            <pc:sldMk cId="2035950876" sldId="420"/>
            <ac:spMk id="8" creationId="{54A441D9-559D-4FA7-91FD-ED4000EEA86C}"/>
          </ac:spMkLst>
        </pc:spChg>
        <pc:spChg chg="del">
          <ac:chgData name="Carolina Vega Rengifo" userId="077e1da8-3db6-4bb2-b6e1-740af48c1b9f" providerId="ADAL" clId="{96CFAAEF-9577-42F2-B91E-BE184CA0C090}" dt="2022-03-30T16:04:35.249" v="323" actId="478"/>
          <ac:spMkLst>
            <pc:docMk/>
            <pc:sldMk cId="2035950876" sldId="420"/>
            <ac:spMk id="11" creationId="{F642F47A-7E10-4779-A7F4-5E7D8E621E4A}"/>
          </ac:spMkLst>
        </pc:spChg>
        <pc:spChg chg="mod">
          <ac:chgData name="Carolina Vega Rengifo" userId="077e1da8-3db6-4bb2-b6e1-740af48c1b9f" providerId="ADAL" clId="{96CFAAEF-9577-42F2-B91E-BE184CA0C090}" dt="2022-03-31T13:44:21.145" v="4053" actId="1035"/>
          <ac:spMkLst>
            <pc:docMk/>
            <pc:sldMk cId="2035950876" sldId="420"/>
            <ac:spMk id="12" creationId="{E0FCD324-87E6-459A-8268-4BBF49355A35}"/>
          </ac:spMkLst>
        </pc:spChg>
        <pc:spChg chg="mod ord">
          <ac:chgData name="Carolina Vega Rengifo" userId="077e1da8-3db6-4bb2-b6e1-740af48c1b9f" providerId="ADAL" clId="{96CFAAEF-9577-42F2-B91E-BE184CA0C090}" dt="2022-03-31T13:44:21.145" v="4053" actId="1035"/>
          <ac:spMkLst>
            <pc:docMk/>
            <pc:sldMk cId="2035950876" sldId="420"/>
            <ac:spMk id="13" creationId="{BB3E8AF3-0829-4539-8F15-CB82A583BB10}"/>
          </ac:spMkLst>
        </pc:spChg>
        <pc:spChg chg="mod ord">
          <ac:chgData name="Carolina Vega Rengifo" userId="077e1da8-3db6-4bb2-b6e1-740af48c1b9f" providerId="ADAL" clId="{96CFAAEF-9577-42F2-B91E-BE184CA0C090}" dt="2022-03-31T13:44:21.145" v="4053" actId="1035"/>
          <ac:spMkLst>
            <pc:docMk/>
            <pc:sldMk cId="2035950876" sldId="420"/>
            <ac:spMk id="14" creationId="{2356AB84-D86D-420B-880A-876C4F31C1AF}"/>
          </ac:spMkLst>
        </pc:spChg>
        <pc:spChg chg="del mod ord">
          <ac:chgData name="Carolina Vega Rengifo" userId="077e1da8-3db6-4bb2-b6e1-740af48c1b9f" providerId="ADAL" clId="{96CFAAEF-9577-42F2-B91E-BE184CA0C090}" dt="2022-03-30T16:09:25.167" v="375" actId="478"/>
          <ac:spMkLst>
            <pc:docMk/>
            <pc:sldMk cId="2035950876" sldId="420"/>
            <ac:spMk id="15" creationId="{EFD09B18-8711-4680-AFD5-2C1D71B7452A}"/>
          </ac:spMkLst>
        </pc:spChg>
        <pc:spChg chg="del mod">
          <ac:chgData name="Carolina Vega Rengifo" userId="077e1da8-3db6-4bb2-b6e1-740af48c1b9f" providerId="ADAL" clId="{96CFAAEF-9577-42F2-B91E-BE184CA0C090}" dt="2022-03-30T16:12:21.640" v="431" actId="478"/>
          <ac:spMkLst>
            <pc:docMk/>
            <pc:sldMk cId="2035950876" sldId="420"/>
            <ac:spMk id="16" creationId="{96753386-6791-4A16-ABD1-E5029A5E4361}"/>
          </ac:spMkLst>
        </pc:spChg>
        <pc:spChg chg="mod ord">
          <ac:chgData name="Carolina Vega Rengifo" userId="077e1da8-3db6-4bb2-b6e1-740af48c1b9f" providerId="ADAL" clId="{96CFAAEF-9577-42F2-B91E-BE184CA0C090}" dt="2022-03-31T13:44:21.145" v="4053" actId="1035"/>
          <ac:spMkLst>
            <pc:docMk/>
            <pc:sldMk cId="2035950876" sldId="420"/>
            <ac:spMk id="17" creationId="{DEAD5D9A-9511-4EE3-9C21-0C9CC298813A}"/>
          </ac:spMkLst>
        </pc:spChg>
        <pc:spChg chg="mod ord">
          <ac:chgData name="Carolina Vega Rengifo" userId="077e1da8-3db6-4bb2-b6e1-740af48c1b9f" providerId="ADAL" clId="{96CFAAEF-9577-42F2-B91E-BE184CA0C090}" dt="2022-03-31T13:44:21.145" v="4053" actId="1035"/>
          <ac:spMkLst>
            <pc:docMk/>
            <pc:sldMk cId="2035950876" sldId="420"/>
            <ac:spMk id="18" creationId="{DCE68C7A-FCC5-4527-B3D9-EB8C2BD724DA}"/>
          </ac:spMkLst>
        </pc:spChg>
        <pc:spChg chg="mod ord">
          <ac:chgData name="Carolina Vega Rengifo" userId="077e1da8-3db6-4bb2-b6e1-740af48c1b9f" providerId="ADAL" clId="{96CFAAEF-9577-42F2-B91E-BE184CA0C090}" dt="2022-03-31T13:44:21.145" v="4053" actId="1035"/>
          <ac:spMkLst>
            <pc:docMk/>
            <pc:sldMk cId="2035950876" sldId="420"/>
            <ac:spMk id="19" creationId="{D54B50F4-B16B-498D-9CAE-8360A221D197}"/>
          </ac:spMkLst>
        </pc:spChg>
        <pc:spChg chg="mod ord">
          <ac:chgData name="Carolina Vega Rengifo" userId="077e1da8-3db6-4bb2-b6e1-740af48c1b9f" providerId="ADAL" clId="{96CFAAEF-9577-42F2-B91E-BE184CA0C090}" dt="2022-03-31T13:44:21.145" v="4053" actId="1035"/>
          <ac:spMkLst>
            <pc:docMk/>
            <pc:sldMk cId="2035950876" sldId="420"/>
            <ac:spMk id="20" creationId="{E5FC6719-2395-41EC-B4C0-518AD7FE15AD}"/>
          </ac:spMkLst>
        </pc:spChg>
        <pc:spChg chg="mod">
          <ac:chgData name="Carolina Vega Rengifo" userId="077e1da8-3db6-4bb2-b6e1-740af48c1b9f" providerId="ADAL" clId="{96CFAAEF-9577-42F2-B91E-BE184CA0C090}" dt="2022-03-31T13:44:21.145" v="4053" actId="1035"/>
          <ac:spMkLst>
            <pc:docMk/>
            <pc:sldMk cId="2035950876" sldId="420"/>
            <ac:spMk id="21" creationId="{8A6C4A89-6540-43DB-AFFC-881C1E361B96}"/>
          </ac:spMkLst>
        </pc:spChg>
        <pc:spChg chg="mod ord">
          <ac:chgData name="Carolina Vega Rengifo" userId="077e1da8-3db6-4bb2-b6e1-740af48c1b9f" providerId="ADAL" clId="{96CFAAEF-9577-42F2-B91E-BE184CA0C090}" dt="2022-03-31T13:44:21.145" v="4053" actId="1035"/>
          <ac:spMkLst>
            <pc:docMk/>
            <pc:sldMk cId="2035950876" sldId="420"/>
            <ac:spMk id="22" creationId="{175E07AB-A1A9-4112-8EA6-021A315D6450}"/>
          </ac:spMkLst>
        </pc:spChg>
        <pc:spChg chg="mod ord">
          <ac:chgData name="Carolina Vega Rengifo" userId="077e1da8-3db6-4bb2-b6e1-740af48c1b9f" providerId="ADAL" clId="{96CFAAEF-9577-42F2-B91E-BE184CA0C090}" dt="2022-03-31T13:44:21.145" v="4053" actId="1035"/>
          <ac:spMkLst>
            <pc:docMk/>
            <pc:sldMk cId="2035950876" sldId="420"/>
            <ac:spMk id="23" creationId="{E17CF6DD-81B9-415E-AC2E-BAEB330B12D7}"/>
          </ac:spMkLst>
        </pc:spChg>
        <pc:spChg chg="mod ord">
          <ac:chgData name="Carolina Vega Rengifo" userId="077e1da8-3db6-4bb2-b6e1-740af48c1b9f" providerId="ADAL" clId="{96CFAAEF-9577-42F2-B91E-BE184CA0C090}" dt="2022-03-31T13:44:21.145" v="4053" actId="1035"/>
          <ac:spMkLst>
            <pc:docMk/>
            <pc:sldMk cId="2035950876" sldId="420"/>
            <ac:spMk id="24" creationId="{0F938B5F-4337-4EE5-AC61-2972E15F359E}"/>
          </ac:spMkLst>
        </pc:spChg>
        <pc:spChg chg="mod">
          <ac:chgData name="Carolina Vega Rengifo" userId="077e1da8-3db6-4bb2-b6e1-740af48c1b9f" providerId="ADAL" clId="{96CFAAEF-9577-42F2-B91E-BE184CA0C090}" dt="2022-03-31T13:44:21.145" v="4053" actId="1035"/>
          <ac:spMkLst>
            <pc:docMk/>
            <pc:sldMk cId="2035950876" sldId="420"/>
            <ac:spMk id="25" creationId="{8F30DF28-AC07-4613-AA4F-9DA2F344911A}"/>
          </ac:spMkLst>
        </pc:spChg>
        <pc:spChg chg="mod ord">
          <ac:chgData name="Carolina Vega Rengifo" userId="077e1da8-3db6-4bb2-b6e1-740af48c1b9f" providerId="ADAL" clId="{96CFAAEF-9577-42F2-B91E-BE184CA0C090}" dt="2022-03-31T13:44:21.145" v="4053" actId="1035"/>
          <ac:spMkLst>
            <pc:docMk/>
            <pc:sldMk cId="2035950876" sldId="420"/>
            <ac:spMk id="26" creationId="{F5B9AEFE-C9FE-4A88-BD94-12C5B6F22EB7}"/>
          </ac:spMkLst>
        </pc:spChg>
        <pc:spChg chg="mod ord">
          <ac:chgData name="Carolina Vega Rengifo" userId="077e1da8-3db6-4bb2-b6e1-740af48c1b9f" providerId="ADAL" clId="{96CFAAEF-9577-42F2-B91E-BE184CA0C090}" dt="2022-03-31T13:44:21.145" v="4053" actId="1035"/>
          <ac:spMkLst>
            <pc:docMk/>
            <pc:sldMk cId="2035950876" sldId="420"/>
            <ac:spMk id="27" creationId="{0ED6173E-FC5A-4EEA-9860-68CDB64B83E9}"/>
          </ac:spMkLst>
        </pc:spChg>
        <pc:spChg chg="mod">
          <ac:chgData name="Carolina Vega Rengifo" userId="077e1da8-3db6-4bb2-b6e1-740af48c1b9f" providerId="ADAL" clId="{96CFAAEF-9577-42F2-B91E-BE184CA0C090}" dt="2022-03-31T13:44:21.145" v="4053" actId="1035"/>
          <ac:spMkLst>
            <pc:docMk/>
            <pc:sldMk cId="2035950876" sldId="420"/>
            <ac:spMk id="28" creationId="{21D177EB-D929-431A-A88B-6EDB148D1AE7}"/>
          </ac:spMkLst>
        </pc:spChg>
        <pc:picChg chg="mod ord">
          <ac:chgData name="Carolina Vega Rengifo" userId="077e1da8-3db6-4bb2-b6e1-740af48c1b9f" providerId="ADAL" clId="{96CFAAEF-9577-42F2-B91E-BE184CA0C090}" dt="2022-03-30T16:11:13.563" v="405" actId="167"/>
          <ac:picMkLst>
            <pc:docMk/>
            <pc:sldMk cId="2035950876" sldId="420"/>
            <ac:picMk id="4" creationId="{00000000-0000-0000-0000-000000000000}"/>
          </ac:picMkLst>
        </pc:picChg>
        <pc:picChg chg="mod ord">
          <ac:chgData name="Carolina Vega Rengifo" userId="077e1da8-3db6-4bb2-b6e1-740af48c1b9f" providerId="ADAL" clId="{96CFAAEF-9577-42F2-B91E-BE184CA0C090}" dt="2022-03-30T16:08:03.713" v="358"/>
          <ac:picMkLst>
            <pc:docMk/>
            <pc:sldMk cId="2035950876" sldId="420"/>
            <ac:picMk id="10" creationId="{4DEF1DCF-2953-44AE-BA3E-60FF9B4855A9}"/>
          </ac:picMkLst>
        </pc:picChg>
      </pc:sldChg>
      <pc:sldChg chg="addSp delSp modSp mod">
        <pc:chgData name="Carolina Vega Rengifo" userId="077e1da8-3db6-4bb2-b6e1-740af48c1b9f" providerId="ADAL" clId="{96CFAAEF-9577-42F2-B91E-BE184CA0C090}" dt="2022-03-31T13:44:56.310" v="4157" actId="1036"/>
        <pc:sldMkLst>
          <pc:docMk/>
          <pc:sldMk cId="1231530363" sldId="421"/>
        </pc:sldMkLst>
        <pc:spChg chg="del">
          <ac:chgData name="Carolina Vega Rengifo" userId="077e1da8-3db6-4bb2-b6e1-740af48c1b9f" providerId="ADAL" clId="{96CFAAEF-9577-42F2-B91E-BE184CA0C090}" dt="2022-03-30T16:05:07.803" v="328" actId="478"/>
          <ac:spMkLst>
            <pc:docMk/>
            <pc:sldMk cId="1231530363" sldId="421"/>
            <ac:spMk id="7" creationId="{837C761F-9049-4CF0-90CB-5A16C5B7E025}"/>
          </ac:spMkLst>
        </pc:spChg>
        <pc:spChg chg="add mod">
          <ac:chgData name="Carolina Vega Rengifo" userId="077e1da8-3db6-4bb2-b6e1-740af48c1b9f" providerId="ADAL" clId="{96CFAAEF-9577-42F2-B91E-BE184CA0C090}" dt="2022-03-31T13:44:56.310" v="4157" actId="1036"/>
          <ac:spMkLst>
            <pc:docMk/>
            <pc:sldMk cId="1231530363" sldId="421"/>
            <ac:spMk id="7" creationId="{D33C6224-5108-439C-9E06-13C998B79EAB}"/>
          </ac:spMkLst>
        </pc:spChg>
        <pc:spChg chg="mod ord">
          <ac:chgData name="Carolina Vega Rengifo" userId="077e1da8-3db6-4bb2-b6e1-740af48c1b9f" providerId="ADAL" clId="{96CFAAEF-9577-42F2-B91E-BE184CA0C090}" dt="2022-03-31T13:40:25.499" v="3394" actId="255"/>
          <ac:spMkLst>
            <pc:docMk/>
            <pc:sldMk cId="1231530363" sldId="421"/>
            <ac:spMk id="12" creationId="{10EB66AE-0198-4BF2-811A-E5E36A203181}"/>
          </ac:spMkLst>
        </pc:spChg>
        <pc:picChg chg="mod">
          <ac:chgData name="Carolina Vega Rengifo" userId="077e1da8-3db6-4bb2-b6e1-740af48c1b9f" providerId="ADAL" clId="{96CFAAEF-9577-42F2-B91E-BE184CA0C090}" dt="2022-03-30T16:01:28.342" v="178" actId="962"/>
          <ac:picMkLst>
            <pc:docMk/>
            <pc:sldMk cId="1231530363" sldId="421"/>
            <ac:picMk id="4" creationId="{00000000-0000-0000-0000-000000000000}"/>
          </ac:picMkLst>
        </pc:picChg>
        <pc:picChg chg="mod">
          <ac:chgData name="Carolina Vega Rengifo" userId="077e1da8-3db6-4bb2-b6e1-740af48c1b9f" providerId="ADAL" clId="{96CFAAEF-9577-42F2-B91E-BE184CA0C090}" dt="2022-03-30T16:01:30.406" v="179" actId="962"/>
          <ac:picMkLst>
            <pc:docMk/>
            <pc:sldMk cId="1231530363" sldId="421"/>
            <ac:picMk id="10" creationId="{4DEF1DCF-2953-44AE-BA3E-60FF9B4855A9}"/>
          </ac:picMkLst>
        </pc:picChg>
        <pc:picChg chg="mod">
          <ac:chgData name="Carolina Vega Rengifo" userId="077e1da8-3db6-4bb2-b6e1-740af48c1b9f" providerId="ADAL" clId="{96CFAAEF-9577-42F2-B91E-BE184CA0C090}" dt="2022-03-31T13:44:48.498" v="4137" actId="1037"/>
          <ac:picMkLst>
            <pc:docMk/>
            <pc:sldMk cId="1231530363" sldId="421"/>
            <ac:picMk id="29" creationId="{93197587-A6EE-4427-A886-7C1E5067DE48}"/>
          </ac:picMkLst>
        </pc:picChg>
      </pc:sldChg>
      <pc:sldChg chg="modSp mod">
        <pc:chgData name="Carolina Vega Rengifo" userId="077e1da8-3db6-4bb2-b6e1-740af48c1b9f" providerId="ADAL" clId="{96CFAAEF-9577-42F2-B91E-BE184CA0C090}" dt="2022-03-30T16:25:53.450" v="642" actId="33553"/>
        <pc:sldMkLst>
          <pc:docMk/>
          <pc:sldMk cId="3020625113" sldId="422"/>
        </pc:sldMkLst>
        <pc:spChg chg="ord">
          <ac:chgData name="Carolina Vega Rengifo" userId="077e1da8-3db6-4bb2-b6e1-740af48c1b9f" providerId="ADAL" clId="{96CFAAEF-9577-42F2-B91E-BE184CA0C090}" dt="2022-03-30T16:15:09.782" v="472"/>
          <ac:spMkLst>
            <pc:docMk/>
            <pc:sldMk cId="3020625113" sldId="422"/>
            <ac:spMk id="10" creationId="{1E1FC1ED-FE8B-4E0F-8B48-E58806250CE6}"/>
          </ac:spMkLst>
        </pc:spChg>
        <pc:spChg chg="mod ord">
          <ac:chgData name="Carolina Vega Rengifo" userId="077e1da8-3db6-4bb2-b6e1-740af48c1b9f" providerId="ADAL" clId="{96CFAAEF-9577-42F2-B91E-BE184CA0C090}" dt="2022-03-30T16:25:53.450" v="642" actId="33553"/>
          <ac:spMkLst>
            <pc:docMk/>
            <pc:sldMk cId="3020625113" sldId="422"/>
            <ac:spMk id="15" creationId="{CF3E8FA2-BD99-4E3C-A697-F0A09D661096}"/>
          </ac:spMkLst>
        </pc:spChg>
        <pc:spChg chg="mod ord">
          <ac:chgData name="Carolina Vega Rengifo" userId="077e1da8-3db6-4bb2-b6e1-740af48c1b9f" providerId="ADAL" clId="{96CFAAEF-9577-42F2-B91E-BE184CA0C090}" dt="2022-03-30T16:15:46.740" v="484"/>
          <ac:spMkLst>
            <pc:docMk/>
            <pc:sldMk cId="3020625113" sldId="422"/>
            <ac:spMk id="20" creationId="{4CCDE5D1-852F-4707-B1E5-AFA8C3A90644}"/>
          </ac:spMkLst>
        </pc:spChg>
        <pc:spChg chg="mod ord">
          <ac:chgData name="Carolina Vega Rengifo" userId="077e1da8-3db6-4bb2-b6e1-740af48c1b9f" providerId="ADAL" clId="{96CFAAEF-9577-42F2-B91E-BE184CA0C090}" dt="2022-03-30T16:16:47.871" v="499" actId="14100"/>
          <ac:spMkLst>
            <pc:docMk/>
            <pc:sldMk cId="3020625113" sldId="422"/>
            <ac:spMk id="22" creationId="{2A1245CE-4B0F-4427-A713-4B71DA59B407}"/>
          </ac:spMkLst>
        </pc:spChg>
        <pc:spChg chg="mod">
          <ac:chgData name="Carolina Vega Rengifo" userId="077e1da8-3db6-4bb2-b6e1-740af48c1b9f" providerId="ADAL" clId="{96CFAAEF-9577-42F2-B91E-BE184CA0C090}" dt="2022-03-30T16:15:48.977" v="485" actId="1036"/>
          <ac:spMkLst>
            <pc:docMk/>
            <pc:sldMk cId="3020625113" sldId="422"/>
            <ac:spMk id="23" creationId="{2260CECF-B681-4718-9B0E-6D9712C57D9C}"/>
          </ac:spMkLst>
        </pc:spChg>
        <pc:spChg chg="mod ord">
          <ac:chgData name="Carolina Vega Rengifo" userId="077e1da8-3db6-4bb2-b6e1-740af48c1b9f" providerId="ADAL" clId="{96CFAAEF-9577-42F2-B91E-BE184CA0C090}" dt="2022-03-30T16:16:32.428" v="494" actId="14100"/>
          <ac:spMkLst>
            <pc:docMk/>
            <pc:sldMk cId="3020625113" sldId="422"/>
            <ac:spMk id="24" creationId="{F6B45C74-590D-41E0-BBE8-D386DC730ED2}"/>
          </ac:spMkLst>
        </pc:spChg>
        <pc:picChg chg="mod ord">
          <ac:chgData name="Carolina Vega Rengifo" userId="077e1da8-3db6-4bb2-b6e1-740af48c1b9f" providerId="ADAL" clId="{96CFAAEF-9577-42F2-B91E-BE184CA0C090}" dt="2022-03-30T16:15:26.525" v="480"/>
          <ac:picMkLst>
            <pc:docMk/>
            <pc:sldMk cId="3020625113" sldId="422"/>
            <ac:picMk id="7" creationId="{BDC2B46E-5505-46C2-8C50-99208A457747}"/>
          </ac:picMkLst>
        </pc:picChg>
        <pc:picChg chg="mod ord">
          <ac:chgData name="Carolina Vega Rengifo" userId="077e1da8-3db6-4bb2-b6e1-740af48c1b9f" providerId="ADAL" clId="{96CFAAEF-9577-42F2-B91E-BE184CA0C090}" dt="2022-03-30T16:16:13.942" v="490" actId="167"/>
          <ac:picMkLst>
            <pc:docMk/>
            <pc:sldMk cId="3020625113" sldId="422"/>
            <ac:picMk id="21" creationId="{40DD4685-5497-4643-B455-32960B0470D4}"/>
          </ac:picMkLst>
        </pc:picChg>
      </pc:sldChg>
      <pc:sldChg chg="addSp delSp modSp mod">
        <pc:chgData name="Carolina Vega Rengifo" userId="077e1da8-3db6-4bb2-b6e1-740af48c1b9f" providerId="ADAL" clId="{96CFAAEF-9577-42F2-B91E-BE184CA0C090}" dt="2022-03-31T13:45:42.091" v="4198" actId="1036"/>
        <pc:sldMkLst>
          <pc:docMk/>
          <pc:sldMk cId="1683789042" sldId="423"/>
        </pc:sldMkLst>
        <pc:spChg chg="add mod ord">
          <ac:chgData name="Carolina Vega Rengifo" userId="077e1da8-3db6-4bb2-b6e1-740af48c1b9f" providerId="ADAL" clId="{96CFAAEF-9577-42F2-B91E-BE184CA0C090}" dt="2022-03-30T16:26:00.435" v="644" actId="33553"/>
          <ac:spMkLst>
            <pc:docMk/>
            <pc:sldMk cId="1683789042" sldId="423"/>
            <ac:spMk id="8" creationId="{AC04210E-6D06-4859-8648-972033853B4F}"/>
          </ac:spMkLst>
        </pc:spChg>
        <pc:spChg chg="del">
          <ac:chgData name="Carolina Vega Rengifo" userId="077e1da8-3db6-4bb2-b6e1-740af48c1b9f" providerId="ADAL" clId="{96CFAAEF-9577-42F2-B91E-BE184CA0C090}" dt="2022-03-30T16:05:58.050" v="332" actId="478"/>
          <ac:spMkLst>
            <pc:docMk/>
            <pc:sldMk cId="1683789042" sldId="423"/>
            <ac:spMk id="12" creationId="{C0654EE5-EC1C-48D7-B31E-6936633BC3E7}"/>
          </ac:spMkLst>
        </pc:spChg>
        <pc:picChg chg="mod">
          <ac:chgData name="Carolina Vega Rengifo" userId="077e1da8-3db6-4bb2-b6e1-740af48c1b9f" providerId="ADAL" clId="{96CFAAEF-9577-42F2-B91E-BE184CA0C090}" dt="2022-03-30T16:01:52.638" v="187" actId="962"/>
          <ac:picMkLst>
            <pc:docMk/>
            <pc:sldMk cId="1683789042" sldId="423"/>
            <ac:picMk id="6" creationId="{4D62879E-4729-48FE-A081-A9C8139C583E}"/>
          </ac:picMkLst>
        </pc:picChg>
        <pc:picChg chg="mod">
          <ac:chgData name="Carolina Vega Rengifo" userId="077e1da8-3db6-4bb2-b6e1-740af48c1b9f" providerId="ADAL" clId="{96CFAAEF-9577-42F2-B91E-BE184CA0C090}" dt="2022-03-31T13:45:42.091" v="4198" actId="1036"/>
          <ac:picMkLst>
            <pc:docMk/>
            <pc:sldMk cId="1683789042" sldId="423"/>
            <ac:picMk id="7" creationId="{BDC2B46E-5505-46C2-8C50-99208A457747}"/>
          </ac:picMkLst>
        </pc:picChg>
        <pc:picChg chg="mod modCrop">
          <ac:chgData name="Carolina Vega Rengifo" userId="077e1da8-3db6-4bb2-b6e1-740af48c1b9f" providerId="ADAL" clId="{96CFAAEF-9577-42F2-B91E-BE184CA0C090}" dt="2022-03-31T13:38:07.196" v="3352" actId="962"/>
          <ac:picMkLst>
            <pc:docMk/>
            <pc:sldMk cId="1683789042" sldId="423"/>
            <ac:picMk id="13" creationId="{8A3642FE-E6CF-4574-AE90-C73AAEE2058D}"/>
          </ac:picMkLst>
        </pc:picChg>
        <pc:picChg chg="mod">
          <ac:chgData name="Carolina Vega Rengifo" userId="077e1da8-3db6-4bb2-b6e1-740af48c1b9f" providerId="ADAL" clId="{96CFAAEF-9577-42F2-B91E-BE184CA0C090}" dt="2022-03-31T13:45:24.333" v="4185" actId="1035"/>
          <ac:picMkLst>
            <pc:docMk/>
            <pc:sldMk cId="1683789042" sldId="423"/>
            <ac:picMk id="14" creationId="{4C8D9C0C-91CD-4A88-BFD3-6719332FEC3A}"/>
          </ac:picMkLst>
        </pc:picChg>
      </pc:sldChg>
      <pc:sldChg chg="modSp mod">
        <pc:chgData name="Carolina Vega Rengifo" userId="077e1da8-3db6-4bb2-b6e1-740af48c1b9f" providerId="ADAL" clId="{96CFAAEF-9577-42F2-B91E-BE184CA0C090}" dt="2022-03-30T16:25:57.587" v="643" actId="33553"/>
        <pc:sldMkLst>
          <pc:docMk/>
          <pc:sldMk cId="4048872694" sldId="425"/>
        </pc:sldMkLst>
        <pc:spChg chg="mod ord">
          <ac:chgData name="Carolina Vega Rengifo" userId="077e1da8-3db6-4bb2-b6e1-740af48c1b9f" providerId="ADAL" clId="{96CFAAEF-9577-42F2-B91E-BE184CA0C090}" dt="2022-03-30T16:25:57.587" v="643" actId="33553"/>
          <ac:spMkLst>
            <pc:docMk/>
            <pc:sldMk cId="4048872694" sldId="425"/>
            <ac:spMk id="9" creationId="{EE8B2C3A-E174-4886-8EEB-8A5692E65246}"/>
          </ac:spMkLst>
        </pc:spChg>
        <pc:picChg chg="mod">
          <ac:chgData name="Carolina Vega Rengifo" userId="077e1da8-3db6-4bb2-b6e1-740af48c1b9f" providerId="ADAL" clId="{96CFAAEF-9577-42F2-B91E-BE184CA0C090}" dt="2022-03-30T16:01:46.550" v="185" actId="962"/>
          <ac:picMkLst>
            <pc:docMk/>
            <pc:sldMk cId="4048872694" sldId="425"/>
            <ac:picMk id="6" creationId="{4D62879E-4729-48FE-A081-A9C8139C583E}"/>
          </ac:picMkLst>
        </pc:picChg>
        <pc:picChg chg="mod">
          <ac:chgData name="Carolina Vega Rengifo" userId="077e1da8-3db6-4bb2-b6e1-740af48c1b9f" providerId="ADAL" clId="{96CFAAEF-9577-42F2-B91E-BE184CA0C090}" dt="2022-03-30T16:01:48.621" v="186" actId="962"/>
          <ac:picMkLst>
            <pc:docMk/>
            <pc:sldMk cId="4048872694" sldId="425"/>
            <ac:picMk id="11" creationId="{74C545FD-A2EA-40CC-8AAF-695470EF053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3408"/>
          </a:xfrm>
          <a:prstGeom prst="rect">
            <a:avLst/>
          </a:prstGeom>
        </p:spPr>
        <p:txBody>
          <a:bodyPr vert="horz" lIns="92492" tIns="46246" rIns="92492" bIns="46246" rtlCol="0"/>
          <a:lstStyle>
            <a:lvl1pPr algn="l">
              <a:defRPr sz="1200"/>
            </a:lvl1pPr>
          </a:lstStyle>
          <a:p>
            <a:endParaRPr lang="en-US"/>
          </a:p>
        </p:txBody>
      </p:sp>
      <p:sp>
        <p:nvSpPr>
          <p:cNvPr id="3" name="Date Placeholder 2"/>
          <p:cNvSpPr>
            <a:spLocks noGrp="1"/>
          </p:cNvSpPr>
          <p:nvPr>
            <p:ph type="dt" idx="1"/>
          </p:nvPr>
        </p:nvSpPr>
        <p:spPr>
          <a:xfrm>
            <a:off x="3936768" y="0"/>
            <a:ext cx="3011699" cy="463408"/>
          </a:xfrm>
          <a:prstGeom prst="rect">
            <a:avLst/>
          </a:prstGeom>
        </p:spPr>
        <p:txBody>
          <a:bodyPr vert="horz" lIns="92492" tIns="46246" rIns="92492" bIns="46246" rtlCol="0"/>
          <a:lstStyle>
            <a:lvl1pPr algn="r">
              <a:defRPr sz="1200"/>
            </a:lvl1pPr>
          </a:lstStyle>
          <a:p>
            <a:fld id="{AA1E4D4C-E6A5-4603-98F7-7D93567ABF87}" type="datetimeFigureOut">
              <a:rPr lang="en-US" smtClean="0"/>
              <a:t>3/31/2022</a:t>
            </a:fld>
            <a:endParaRPr lang="en-US"/>
          </a:p>
        </p:txBody>
      </p:sp>
      <p:sp>
        <p:nvSpPr>
          <p:cNvPr id="4" name="Slide Image Placeholder 3"/>
          <p:cNvSpPr>
            <a:spLocks noGrp="1" noRot="1" noChangeAspect="1"/>
          </p:cNvSpPr>
          <p:nvPr>
            <p:ph type="sldImg" idx="2"/>
          </p:nvPr>
        </p:nvSpPr>
        <p:spPr>
          <a:xfrm>
            <a:off x="1397000" y="1154113"/>
            <a:ext cx="4156075" cy="3117850"/>
          </a:xfrm>
          <a:prstGeom prst="rect">
            <a:avLst/>
          </a:prstGeom>
          <a:noFill/>
          <a:ln w="12700">
            <a:solidFill>
              <a:prstClr val="black"/>
            </a:solidFill>
          </a:ln>
        </p:spPr>
        <p:txBody>
          <a:bodyPr vert="horz" lIns="92492" tIns="46246" rIns="92492" bIns="46246" rtlCol="0" anchor="ctr"/>
          <a:lstStyle/>
          <a:p>
            <a:endParaRPr lang="en-US"/>
          </a:p>
        </p:txBody>
      </p:sp>
      <p:sp>
        <p:nvSpPr>
          <p:cNvPr id="5" name="Notes Placeholder 4"/>
          <p:cNvSpPr>
            <a:spLocks noGrp="1"/>
          </p:cNvSpPr>
          <p:nvPr>
            <p:ph type="body" sz="quarter" idx="3"/>
          </p:nvPr>
        </p:nvSpPr>
        <p:spPr>
          <a:xfrm>
            <a:off x="695008" y="4444861"/>
            <a:ext cx="5560060" cy="3636705"/>
          </a:xfrm>
          <a:prstGeom prst="rect">
            <a:avLst/>
          </a:prstGeom>
        </p:spPr>
        <p:txBody>
          <a:bodyPr vert="horz" lIns="92492" tIns="46246" rIns="92492" bIns="4624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3407"/>
          </a:xfrm>
          <a:prstGeom prst="rect">
            <a:avLst/>
          </a:prstGeom>
        </p:spPr>
        <p:txBody>
          <a:bodyPr vert="horz" lIns="92492" tIns="46246" rIns="92492" bIns="46246"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3407"/>
          </a:xfrm>
          <a:prstGeom prst="rect">
            <a:avLst/>
          </a:prstGeom>
        </p:spPr>
        <p:txBody>
          <a:bodyPr vert="horz" lIns="92492" tIns="46246" rIns="92492" bIns="46246" rtlCol="0" anchor="b"/>
          <a:lstStyle>
            <a:lvl1pPr algn="r">
              <a:defRPr sz="1200"/>
            </a:lvl1pPr>
          </a:lstStyle>
          <a:p>
            <a:fld id="{8CCC46FD-7014-4D4B-87FA-BE76E14787F6}" type="slidenum">
              <a:rPr lang="en-US" smtClean="0"/>
              <a:t>‹#›</a:t>
            </a:fld>
            <a:endParaRPr lang="en-US"/>
          </a:p>
        </p:txBody>
      </p:sp>
    </p:spTree>
    <p:extLst>
      <p:ext uri="{BB962C8B-B14F-4D97-AF65-F5344CB8AC3E}">
        <p14:creationId xmlns:p14="http://schemas.microsoft.com/office/powerpoint/2010/main" val="692404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CC46FD-7014-4D4B-87FA-BE76E14787F6}" type="slidenum">
              <a:rPr lang="en-US" smtClean="0"/>
              <a:t>5</a:t>
            </a:fld>
            <a:endParaRPr lang="en-US"/>
          </a:p>
        </p:txBody>
      </p:sp>
    </p:spTree>
    <p:extLst>
      <p:ext uri="{BB962C8B-B14F-4D97-AF65-F5344CB8AC3E}">
        <p14:creationId xmlns:p14="http://schemas.microsoft.com/office/powerpoint/2010/main" val="3521646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CC46FD-7014-4D4B-87FA-BE76E14787F6}" type="slidenum">
              <a:rPr lang="en-US" smtClean="0"/>
              <a:t>7</a:t>
            </a:fld>
            <a:endParaRPr lang="en-US"/>
          </a:p>
        </p:txBody>
      </p:sp>
    </p:spTree>
    <p:extLst>
      <p:ext uri="{BB962C8B-B14F-4D97-AF65-F5344CB8AC3E}">
        <p14:creationId xmlns:p14="http://schemas.microsoft.com/office/powerpoint/2010/main" val="220278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B9FE473-17E0-49A4-A083-B9E453D15815}" type="datetime1">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76923-B572-B847-8A5E-FEA2DA66C003}" type="slidenum">
              <a:rPr lang="en-US" smtClean="0"/>
              <a:t>‹#›</a:t>
            </a:fld>
            <a:endParaRPr lang="en-US"/>
          </a:p>
        </p:txBody>
      </p:sp>
    </p:spTree>
    <p:extLst>
      <p:ext uri="{BB962C8B-B14F-4D97-AF65-F5344CB8AC3E}">
        <p14:creationId xmlns:p14="http://schemas.microsoft.com/office/powerpoint/2010/main" val="734147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E11E7A-CCD9-4E8A-A63A-8012D7E033BC}" type="datetime1">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76923-B572-B847-8A5E-FEA2DA66C003}" type="slidenum">
              <a:rPr lang="en-US" smtClean="0"/>
              <a:t>‹#›</a:t>
            </a:fld>
            <a:endParaRPr lang="en-US"/>
          </a:p>
        </p:txBody>
      </p:sp>
    </p:spTree>
    <p:extLst>
      <p:ext uri="{BB962C8B-B14F-4D97-AF65-F5344CB8AC3E}">
        <p14:creationId xmlns:p14="http://schemas.microsoft.com/office/powerpoint/2010/main" val="1119463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903135-05A5-4EE3-AC49-F8F585239EDC}" type="datetime1">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76923-B572-B847-8A5E-FEA2DA66C003}" type="slidenum">
              <a:rPr lang="en-US" smtClean="0"/>
              <a:t>‹#›</a:t>
            </a:fld>
            <a:endParaRPr lang="en-US"/>
          </a:p>
        </p:txBody>
      </p:sp>
    </p:spTree>
    <p:extLst>
      <p:ext uri="{BB962C8B-B14F-4D97-AF65-F5344CB8AC3E}">
        <p14:creationId xmlns:p14="http://schemas.microsoft.com/office/powerpoint/2010/main" val="302300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E9C191-BEB6-492E-9AF1-D6F8729B4465}" type="datetime1">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76923-B572-B847-8A5E-FEA2DA66C003}" type="slidenum">
              <a:rPr lang="en-US" smtClean="0"/>
              <a:t>‹#›</a:t>
            </a:fld>
            <a:endParaRPr lang="en-US"/>
          </a:p>
        </p:txBody>
      </p:sp>
    </p:spTree>
    <p:extLst>
      <p:ext uri="{BB962C8B-B14F-4D97-AF65-F5344CB8AC3E}">
        <p14:creationId xmlns:p14="http://schemas.microsoft.com/office/powerpoint/2010/main" val="4102200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E6BEEF-28C4-4CF1-B880-FC693309CC88}" type="datetime1">
              <a:rPr lang="en-US" smtClean="0"/>
              <a:t>3/31/2022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176923-B572-B847-8A5E-FEA2DA66C003}" type="slidenum">
              <a:rPr lang="en-US" smtClean="0"/>
              <a:t>‹#›</a:t>
            </a:fld>
            <a:endParaRPr lang="en-US"/>
          </a:p>
        </p:txBody>
      </p:sp>
    </p:spTree>
    <p:extLst>
      <p:ext uri="{BB962C8B-B14F-4D97-AF65-F5344CB8AC3E}">
        <p14:creationId xmlns:p14="http://schemas.microsoft.com/office/powerpoint/2010/main" val="300371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2E15EC-D037-4CF3-ABFC-E5219D3C6037}" type="datetime1">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176923-B572-B847-8A5E-FEA2DA66C003}" type="slidenum">
              <a:rPr lang="en-US" smtClean="0"/>
              <a:t>‹#›</a:t>
            </a:fld>
            <a:endParaRPr lang="en-US"/>
          </a:p>
        </p:txBody>
      </p:sp>
    </p:spTree>
    <p:extLst>
      <p:ext uri="{BB962C8B-B14F-4D97-AF65-F5344CB8AC3E}">
        <p14:creationId xmlns:p14="http://schemas.microsoft.com/office/powerpoint/2010/main" val="3073688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7D578E-7C4B-4994-B4D2-59B6EB507CA6}" type="datetime1">
              <a:rPr lang="en-US" smtClean="0"/>
              <a:t>3/31/2022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176923-B572-B847-8A5E-FEA2DA66C003}" type="slidenum">
              <a:rPr lang="en-US" smtClean="0"/>
              <a:t>‹#›</a:t>
            </a:fld>
            <a:endParaRPr lang="en-US"/>
          </a:p>
        </p:txBody>
      </p:sp>
    </p:spTree>
    <p:extLst>
      <p:ext uri="{BB962C8B-B14F-4D97-AF65-F5344CB8AC3E}">
        <p14:creationId xmlns:p14="http://schemas.microsoft.com/office/powerpoint/2010/main" val="613315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5A9841-3C93-4ED8-891E-DDE187A6FFA2}" type="datetime1">
              <a:rPr lang="en-US" smtClean="0"/>
              <a:t>3/31/2022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176923-B572-B847-8A5E-FEA2DA66C003}" type="slidenum">
              <a:rPr lang="en-US" smtClean="0"/>
              <a:t>‹#›</a:t>
            </a:fld>
            <a:endParaRPr lang="en-US"/>
          </a:p>
        </p:txBody>
      </p:sp>
    </p:spTree>
    <p:extLst>
      <p:ext uri="{BB962C8B-B14F-4D97-AF65-F5344CB8AC3E}">
        <p14:creationId xmlns:p14="http://schemas.microsoft.com/office/powerpoint/2010/main" val="1045066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594D3C-0D22-4825-A159-2573E6ED3003}" type="datetime1">
              <a:rPr lang="en-US" smtClean="0"/>
              <a:t>3/31/2022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176923-B572-B847-8A5E-FEA2DA66C003}" type="slidenum">
              <a:rPr lang="en-US" smtClean="0"/>
              <a:t>‹#›</a:t>
            </a:fld>
            <a:endParaRPr lang="en-US"/>
          </a:p>
        </p:txBody>
      </p:sp>
    </p:spTree>
    <p:extLst>
      <p:ext uri="{BB962C8B-B14F-4D97-AF65-F5344CB8AC3E}">
        <p14:creationId xmlns:p14="http://schemas.microsoft.com/office/powerpoint/2010/main" val="2647873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3B8BF1-F7B7-44DC-8538-6C65D63A9780}" type="datetime1">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176923-B572-B847-8A5E-FEA2DA66C003}" type="slidenum">
              <a:rPr lang="en-US" smtClean="0"/>
              <a:t>‹#›</a:t>
            </a:fld>
            <a:endParaRPr lang="en-US"/>
          </a:p>
        </p:txBody>
      </p:sp>
    </p:spTree>
    <p:extLst>
      <p:ext uri="{BB962C8B-B14F-4D97-AF65-F5344CB8AC3E}">
        <p14:creationId xmlns:p14="http://schemas.microsoft.com/office/powerpoint/2010/main" val="4067435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B0C6A2-D9E1-4893-82E5-DBA899A46E44}" type="datetime1">
              <a:rPr lang="en-US" smtClean="0"/>
              <a:t>3/31/2022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176923-B572-B847-8A5E-FEA2DA66C003}" type="slidenum">
              <a:rPr lang="en-US" smtClean="0"/>
              <a:t>‹#›</a:t>
            </a:fld>
            <a:endParaRPr lang="en-US"/>
          </a:p>
        </p:txBody>
      </p:sp>
    </p:spTree>
    <p:extLst>
      <p:ext uri="{BB962C8B-B14F-4D97-AF65-F5344CB8AC3E}">
        <p14:creationId xmlns:p14="http://schemas.microsoft.com/office/powerpoint/2010/main" val="1235594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A77E85-D0B6-4A41-A8CB-2B4F1B972D84}" type="datetime1">
              <a:rPr lang="en-US" smtClean="0"/>
              <a:t>3/31/2022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176923-B572-B847-8A5E-FEA2DA66C003}" type="slidenum">
              <a:rPr lang="en-US" smtClean="0"/>
              <a:t>‹#›</a:t>
            </a:fld>
            <a:endParaRPr lang="en-US"/>
          </a:p>
        </p:txBody>
      </p:sp>
    </p:spTree>
    <p:extLst>
      <p:ext uri="{BB962C8B-B14F-4D97-AF65-F5344CB8AC3E}">
        <p14:creationId xmlns:p14="http://schemas.microsoft.com/office/powerpoint/2010/main" val="1162875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over of The University of Alabama Power Point Presentation."/>
          <p:cNvPicPr>
            <a:picLocks noChangeAspect="1"/>
          </p:cNvPicPr>
          <p:nvPr/>
        </p:nvPicPr>
        <p:blipFill rotWithShape="1">
          <a:blip r:embed="rId2"/>
          <a:srcRect l="655" r="432"/>
          <a:stretch/>
        </p:blipFill>
        <p:spPr>
          <a:xfrm>
            <a:off x="0" y="-45"/>
            <a:ext cx="9143999" cy="6858000"/>
          </a:xfrm>
          <a:prstGeom prst="rect">
            <a:avLst/>
          </a:prstGeom>
          <a:noFill/>
          <a:ln>
            <a:noFill/>
          </a:ln>
        </p:spPr>
      </p:pic>
      <p:sp>
        <p:nvSpPr>
          <p:cNvPr id="3" name="Title 2">
            <a:extLst>
              <a:ext uri="{FF2B5EF4-FFF2-40B4-BE49-F238E27FC236}">
                <a16:creationId xmlns:a16="http://schemas.microsoft.com/office/drawing/2014/main" id="{4D227CBF-FEC9-4184-B710-79A4D046EB1C}"/>
              </a:ext>
            </a:extLst>
          </p:cNvPr>
          <p:cNvSpPr txBox="1">
            <a:spLocks noGrp="1"/>
          </p:cNvSpPr>
          <p:nvPr>
            <p:ph type="title" idx="4294967295"/>
          </p:nvPr>
        </p:nvSpPr>
        <p:spPr>
          <a:xfrm>
            <a:off x="1842346" y="5052906"/>
            <a:ext cx="5310293" cy="52322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chemeClr val="bg1"/>
                </a:solidFill>
                <a:effectLst/>
                <a:uLnTx/>
                <a:uFillTx/>
                <a:latin typeface="Minion Pro" panose="02040503050201020203" pitchFamily="18" charset="0"/>
                <a:ea typeface="+mn-ea"/>
                <a:cs typeface="+mn-cs"/>
              </a:rPr>
              <a:t>RPA: Robotic Process Automation</a:t>
            </a:r>
          </a:p>
        </p:txBody>
      </p:sp>
    </p:spTree>
    <p:extLst>
      <p:ext uri="{BB962C8B-B14F-4D97-AF65-F5344CB8AC3E}">
        <p14:creationId xmlns:p14="http://schemas.microsoft.com/office/powerpoint/2010/main" val="3934450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e University of Alabama Power point templ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564"/>
            <a:ext cx="9144000" cy="6858000"/>
          </a:xfrm>
          <a:prstGeom prst="rect">
            <a:avLst/>
          </a:prstGeom>
        </p:spPr>
      </p:pic>
      <p:pic>
        <p:nvPicPr>
          <p:cNvPr id="10" name="Picture 9" descr="Agility Logo">
            <a:extLst>
              <a:ext uri="{FF2B5EF4-FFF2-40B4-BE49-F238E27FC236}">
                <a16:creationId xmlns:a16="http://schemas.microsoft.com/office/drawing/2014/main" id="{4DEF1DCF-2953-44AE-BA3E-60FF9B4855A9}"/>
              </a:ext>
            </a:extLst>
          </p:cNvPr>
          <p:cNvPicPr>
            <a:picLocks noChangeAspect="1"/>
          </p:cNvPicPr>
          <p:nvPr/>
        </p:nvPicPr>
        <p:blipFill>
          <a:blip r:embed="rId3"/>
          <a:stretch>
            <a:fillRect/>
          </a:stretch>
        </p:blipFill>
        <p:spPr>
          <a:xfrm>
            <a:off x="6023166" y="5772410"/>
            <a:ext cx="2038635" cy="981212"/>
          </a:xfrm>
          <a:prstGeom prst="rect">
            <a:avLst/>
          </a:prstGeom>
        </p:spPr>
      </p:pic>
      <p:sp>
        <p:nvSpPr>
          <p:cNvPr id="8" name="Slide Number Placeholder 7">
            <a:extLst>
              <a:ext uri="{FF2B5EF4-FFF2-40B4-BE49-F238E27FC236}">
                <a16:creationId xmlns:a16="http://schemas.microsoft.com/office/drawing/2014/main" id="{54A441D9-559D-4FA7-91FD-ED4000EEA86C}"/>
              </a:ext>
            </a:extLst>
          </p:cNvPr>
          <p:cNvSpPr>
            <a:spLocks noGrp="1"/>
          </p:cNvSpPr>
          <p:nvPr>
            <p:ph type="sldNum" sz="quarter" idx="12"/>
          </p:nvPr>
        </p:nvSpPr>
        <p:spPr/>
        <p:txBody>
          <a:bodyPr/>
          <a:lstStyle/>
          <a:p>
            <a:r>
              <a:rPr lang="en-US" dirty="0"/>
              <a:t>1</a:t>
            </a:r>
          </a:p>
        </p:txBody>
      </p:sp>
      <p:sp>
        <p:nvSpPr>
          <p:cNvPr id="5" name="Title 4"/>
          <p:cNvSpPr>
            <a:spLocks noGrp="1"/>
          </p:cNvSpPr>
          <p:nvPr>
            <p:ph type="ctrTitle"/>
          </p:nvPr>
        </p:nvSpPr>
        <p:spPr>
          <a:xfrm>
            <a:off x="506020" y="-591"/>
            <a:ext cx="8135812" cy="1470025"/>
          </a:xfrm>
        </p:spPr>
        <p:txBody>
          <a:bodyPr>
            <a:normAutofit/>
          </a:bodyPr>
          <a:lstStyle/>
          <a:p>
            <a:r>
              <a:rPr lang="en-US" sz="3200" b="1" dirty="0">
                <a:solidFill>
                  <a:srgbClr val="9E1B32"/>
                </a:solidFill>
              </a:rPr>
              <a:t>Continuous Improvement - What is Robotics?</a:t>
            </a:r>
          </a:p>
        </p:txBody>
      </p:sp>
      <p:sp>
        <p:nvSpPr>
          <p:cNvPr id="13" name="Freeform 47">
            <a:extLst>
              <a:ext uri="{FF2B5EF4-FFF2-40B4-BE49-F238E27FC236}">
                <a16:creationId xmlns:a16="http://schemas.microsoft.com/office/drawing/2014/main" id="{BB3E8AF3-0829-4539-8F15-CB82A583BB10}"/>
              </a:ext>
              <a:ext uri="{C183D7F6-B498-43B3-948B-1728B52AA6E4}">
                <adec:decorative xmlns:adec="http://schemas.microsoft.com/office/drawing/2017/decorative" val="1"/>
              </a:ext>
            </a:extLst>
          </p:cNvPr>
          <p:cNvSpPr/>
          <p:nvPr/>
        </p:nvSpPr>
        <p:spPr>
          <a:xfrm>
            <a:off x="643467" y="1498184"/>
            <a:ext cx="7772400" cy="978367"/>
          </a:xfrm>
          <a:custGeom>
            <a:avLst/>
            <a:gdLst/>
            <a:ahLst/>
            <a:cxnLst/>
            <a:rect l="l" t="t" r="r" b="b"/>
            <a:pathLst>
              <a:path w="7086600" h="1104900">
                <a:moveTo>
                  <a:pt x="0" y="1104900"/>
                </a:moveTo>
                <a:lnTo>
                  <a:pt x="7086600" y="1104900"/>
                </a:lnTo>
                <a:lnTo>
                  <a:pt x="7086600" y="0"/>
                </a:lnTo>
                <a:lnTo>
                  <a:pt x="0" y="0"/>
                </a:lnTo>
                <a:close/>
              </a:path>
            </a:pathLst>
          </a:custGeom>
          <a:solidFill>
            <a:schemeClr val="bg1">
              <a:lumMod val="85000"/>
            </a:schemeClr>
          </a:solidFill>
        </p:spPr>
      </p:sp>
      <p:sp>
        <p:nvSpPr>
          <p:cNvPr id="14" name="TextBox 13">
            <a:extLst>
              <a:ext uri="{FF2B5EF4-FFF2-40B4-BE49-F238E27FC236}">
                <a16:creationId xmlns:a16="http://schemas.microsoft.com/office/drawing/2014/main" id="{2356AB84-D86D-420B-880A-876C4F31C1AF}"/>
              </a:ext>
            </a:extLst>
          </p:cNvPr>
          <p:cNvSpPr txBox="1"/>
          <p:nvPr/>
        </p:nvSpPr>
        <p:spPr>
          <a:xfrm>
            <a:off x="811107" y="1672912"/>
            <a:ext cx="7419853" cy="699898"/>
          </a:xfrm>
          <a:prstGeom prst="rect">
            <a:avLst/>
          </a:prstGeom>
        </p:spPr>
        <p:txBody>
          <a:bodyPr lIns="0" tIns="0" rIns="0" bIns="0" anchor="t"/>
          <a:lstStyle/>
          <a:p>
            <a:pPr marL="171450" indent="-171450">
              <a:buFont typeface="Arial" panose="020B0604020202020204" pitchFamily="34" charset="0"/>
              <a:buChar char="•"/>
            </a:pPr>
            <a:r>
              <a:rPr lang="en-US" sz="1400" dirty="0">
                <a:solidFill>
                  <a:srgbClr val="000000"/>
                </a:solidFill>
                <a:latin typeface="Calibri" panose="020F0502020204030204" pitchFamily="34" charset="0"/>
              </a:rPr>
              <a:t>Robotics is software that can navigate across different IT systems to work the way a human does.</a:t>
            </a:r>
          </a:p>
          <a:p>
            <a:pPr marL="171450" indent="-171450">
              <a:buFont typeface="Arial" panose="020B0604020202020204" pitchFamily="34" charset="0"/>
              <a:buChar char="•"/>
            </a:pPr>
            <a:r>
              <a:rPr lang="en-US" sz="1400" dirty="0">
                <a:solidFill>
                  <a:srgbClr val="000000"/>
                </a:solidFill>
                <a:latin typeface="Calibri"/>
                <a:cs typeface="Calibri"/>
              </a:rPr>
              <a:t>Robotics process automation (RPA) is the most commonly adopted type of robotics solution thus far.</a:t>
            </a:r>
          </a:p>
          <a:p>
            <a:pPr marL="171450" indent="-171450">
              <a:buFont typeface="Arial" panose="020B0604020202020204" pitchFamily="34" charset="0"/>
              <a:buChar char="•"/>
            </a:pPr>
            <a:r>
              <a:rPr lang="en-US" sz="1400" dirty="0">
                <a:solidFill>
                  <a:srgbClr val="000000"/>
                </a:solidFill>
                <a:latin typeface="Calibri"/>
                <a:cs typeface="Calibri"/>
              </a:rPr>
              <a:t>RPA automates heavily rules-based processes with structured data;  Think If, Then, Else…</a:t>
            </a:r>
          </a:p>
        </p:txBody>
      </p:sp>
      <p:sp>
        <p:nvSpPr>
          <p:cNvPr id="17" name="TextBox 16">
            <a:extLst>
              <a:ext uri="{FF2B5EF4-FFF2-40B4-BE49-F238E27FC236}">
                <a16:creationId xmlns:a16="http://schemas.microsoft.com/office/drawing/2014/main" id="{DEAD5D9A-9511-4EE3-9C21-0C9CC298813A}"/>
              </a:ext>
            </a:extLst>
          </p:cNvPr>
          <p:cNvSpPr txBox="1"/>
          <p:nvPr/>
        </p:nvSpPr>
        <p:spPr>
          <a:xfrm>
            <a:off x="811107" y="2781127"/>
            <a:ext cx="812800" cy="190500"/>
          </a:xfrm>
          <a:prstGeom prst="rect">
            <a:avLst/>
          </a:prstGeom>
        </p:spPr>
        <p:txBody>
          <a:bodyPr wrap="none" lIns="0" tIns="0" rIns="0" bIns="0" anchor="t"/>
          <a:lstStyle/>
          <a:p>
            <a:r>
              <a:rPr lang="en-US" sz="1400" dirty="0">
                <a:solidFill>
                  <a:srgbClr val="000000"/>
                </a:solidFill>
                <a:latin typeface="Calibri" panose="020F0502020204030204" pitchFamily="34" charset="0"/>
              </a:rPr>
              <a:t>Key Terms</a:t>
            </a:r>
          </a:p>
        </p:txBody>
      </p:sp>
      <p:sp>
        <p:nvSpPr>
          <p:cNvPr id="18" name="TextBox 17">
            <a:extLst>
              <a:ext uri="{FF2B5EF4-FFF2-40B4-BE49-F238E27FC236}">
                <a16:creationId xmlns:a16="http://schemas.microsoft.com/office/drawing/2014/main" id="{DCE68C7A-FCC5-4527-B3D9-EB8C2BD724DA}"/>
              </a:ext>
            </a:extLst>
          </p:cNvPr>
          <p:cNvSpPr txBox="1"/>
          <p:nvPr/>
        </p:nvSpPr>
        <p:spPr>
          <a:xfrm>
            <a:off x="922564" y="3232096"/>
            <a:ext cx="1104900" cy="165100"/>
          </a:xfrm>
          <a:prstGeom prst="rect">
            <a:avLst/>
          </a:prstGeom>
        </p:spPr>
        <p:txBody>
          <a:bodyPr lIns="0" tIns="0" rIns="0" bIns="0" anchor="t"/>
          <a:lstStyle/>
          <a:p>
            <a:r>
              <a:rPr lang="en-US" sz="1400" b="1" dirty="0">
                <a:solidFill>
                  <a:srgbClr val="000000"/>
                </a:solidFill>
                <a:latin typeface="Calibri" panose="020F0502020204030204" pitchFamily="34" charset="0"/>
              </a:rPr>
              <a:t>Robot = “Bot”</a:t>
            </a:r>
            <a:r>
              <a:rPr lang="en-US" sz="1400" dirty="0">
                <a:solidFill>
                  <a:srgbClr val="000000"/>
                </a:solidFill>
                <a:latin typeface="Calibri" panose="020F0502020204030204" pitchFamily="34" charset="0"/>
              </a:rPr>
              <a:t> </a:t>
            </a:r>
          </a:p>
        </p:txBody>
      </p:sp>
      <p:sp>
        <p:nvSpPr>
          <p:cNvPr id="19" name="TextBox 18">
            <a:extLst>
              <a:ext uri="{FF2B5EF4-FFF2-40B4-BE49-F238E27FC236}">
                <a16:creationId xmlns:a16="http://schemas.microsoft.com/office/drawing/2014/main" id="{D54B50F4-B16B-498D-9CAE-8360A221D197}"/>
              </a:ext>
            </a:extLst>
          </p:cNvPr>
          <p:cNvSpPr txBox="1"/>
          <p:nvPr/>
        </p:nvSpPr>
        <p:spPr>
          <a:xfrm>
            <a:off x="922565" y="3581443"/>
            <a:ext cx="1989812" cy="698500"/>
          </a:xfrm>
          <a:prstGeom prst="rect">
            <a:avLst/>
          </a:prstGeom>
        </p:spPr>
        <p:txBody>
          <a:bodyPr lIns="0" tIns="0" rIns="0" bIns="0" anchor="t"/>
          <a:lstStyle/>
          <a:p>
            <a:pPr marL="114300" indent="-114300">
              <a:lnSpc>
                <a:spcPts val="1300"/>
              </a:lnSpc>
              <a:buClr>
                <a:srgbClr val="000000"/>
              </a:buClr>
              <a:buSzPts val="500"/>
              <a:buFont typeface="Arial Unicode MS"/>
              <a:buChar char="■"/>
            </a:pPr>
            <a:r>
              <a:rPr lang="en-US" sz="1400" dirty="0">
                <a:solidFill>
                  <a:srgbClr val="000000"/>
                </a:solidFill>
                <a:latin typeface="Calibri" panose="020F0502020204030204" pitchFamily="34" charset="0"/>
              </a:rPr>
              <a:t>An individual agent or </a:t>
            </a:r>
            <a:br>
              <a:rPr lang="en-US" sz="1400" dirty="0">
                <a:solidFill>
                  <a:srgbClr val="000000"/>
                </a:solidFill>
                <a:latin typeface="Calibri" panose="020F0502020204030204" pitchFamily="34" charset="0"/>
              </a:rPr>
            </a:br>
            <a:r>
              <a:rPr lang="en-US" sz="1400" dirty="0">
                <a:solidFill>
                  <a:srgbClr val="000000"/>
                </a:solidFill>
                <a:latin typeface="Calibri" panose="020F0502020204030204" pitchFamily="34" charset="0"/>
              </a:rPr>
              <a:t>“virtual worker” capable of performing tasks assigned to it. </a:t>
            </a:r>
          </a:p>
        </p:txBody>
      </p:sp>
      <p:sp>
        <p:nvSpPr>
          <p:cNvPr id="20" name="TextBox 19">
            <a:extLst>
              <a:ext uri="{FF2B5EF4-FFF2-40B4-BE49-F238E27FC236}">
                <a16:creationId xmlns:a16="http://schemas.microsoft.com/office/drawing/2014/main" id="{E5FC6719-2395-41EC-B4C0-518AD7FE15AD}"/>
              </a:ext>
            </a:extLst>
          </p:cNvPr>
          <p:cNvSpPr txBox="1"/>
          <p:nvPr/>
        </p:nvSpPr>
        <p:spPr>
          <a:xfrm>
            <a:off x="922564" y="4535684"/>
            <a:ext cx="1989813" cy="588756"/>
          </a:xfrm>
          <a:prstGeom prst="rect">
            <a:avLst/>
          </a:prstGeom>
        </p:spPr>
        <p:txBody>
          <a:bodyPr lIns="0" tIns="0" rIns="0" bIns="0" anchor="t"/>
          <a:lstStyle/>
          <a:p>
            <a:pPr marL="114300" indent="-114300">
              <a:lnSpc>
                <a:spcPts val="1300"/>
              </a:lnSpc>
              <a:buClr>
                <a:srgbClr val="000000"/>
              </a:buClr>
              <a:buSzPts val="500"/>
              <a:buFont typeface="Arial Unicode MS"/>
              <a:buChar char="■"/>
            </a:pPr>
            <a:r>
              <a:rPr lang="en-US" sz="1400" dirty="0">
                <a:solidFill>
                  <a:srgbClr val="000000"/>
                </a:solidFill>
                <a:latin typeface="Calibri" panose="020F0502020204030204" pitchFamily="34" charset="0"/>
              </a:rPr>
              <a:t>Alternatively with some tools, a bot can refer to the automated task itself.</a:t>
            </a:r>
          </a:p>
        </p:txBody>
      </p:sp>
      <p:sp>
        <p:nvSpPr>
          <p:cNvPr id="22" name="TextBox 21">
            <a:extLst>
              <a:ext uri="{FF2B5EF4-FFF2-40B4-BE49-F238E27FC236}">
                <a16:creationId xmlns:a16="http://schemas.microsoft.com/office/drawing/2014/main" id="{175E07AB-A1A9-4112-8EA6-021A315D6450}"/>
              </a:ext>
            </a:extLst>
          </p:cNvPr>
          <p:cNvSpPr txBox="1"/>
          <p:nvPr/>
        </p:nvSpPr>
        <p:spPr>
          <a:xfrm>
            <a:off x="3361726" y="3232096"/>
            <a:ext cx="1016000" cy="165100"/>
          </a:xfrm>
          <a:prstGeom prst="rect">
            <a:avLst/>
          </a:prstGeom>
        </p:spPr>
        <p:txBody>
          <a:bodyPr lIns="0" tIns="0" rIns="0" bIns="0" anchor="t"/>
          <a:lstStyle/>
          <a:p>
            <a:r>
              <a:rPr lang="en-US" sz="1400" b="1" dirty="0">
                <a:solidFill>
                  <a:srgbClr val="000000"/>
                </a:solidFill>
                <a:latin typeface="Calibri" panose="020F0502020204030204" pitchFamily="34" charset="0"/>
              </a:rPr>
              <a:t>Configuration</a:t>
            </a:r>
          </a:p>
        </p:txBody>
      </p:sp>
      <p:sp>
        <p:nvSpPr>
          <p:cNvPr id="23" name="TextBox 22">
            <a:extLst>
              <a:ext uri="{FF2B5EF4-FFF2-40B4-BE49-F238E27FC236}">
                <a16:creationId xmlns:a16="http://schemas.microsoft.com/office/drawing/2014/main" id="{E17CF6DD-81B9-415E-AC2E-BAEB330B12D7}"/>
              </a:ext>
            </a:extLst>
          </p:cNvPr>
          <p:cNvSpPr txBox="1"/>
          <p:nvPr/>
        </p:nvSpPr>
        <p:spPr>
          <a:xfrm>
            <a:off x="3361726" y="3581853"/>
            <a:ext cx="2004251" cy="698500"/>
          </a:xfrm>
          <a:prstGeom prst="rect">
            <a:avLst/>
          </a:prstGeom>
        </p:spPr>
        <p:txBody>
          <a:bodyPr lIns="0" tIns="0" rIns="0" bIns="0" anchor="t"/>
          <a:lstStyle/>
          <a:p>
            <a:pPr marL="114300" indent="-114300">
              <a:lnSpc>
                <a:spcPts val="1300"/>
              </a:lnSpc>
              <a:buClr>
                <a:srgbClr val="000000"/>
              </a:buClr>
              <a:buSzPts val="500"/>
              <a:buFont typeface="Arial Unicode MS"/>
              <a:buChar char="■"/>
            </a:pPr>
            <a:r>
              <a:rPr lang="en-US" sz="1400" dirty="0">
                <a:solidFill>
                  <a:srgbClr val="000000"/>
                </a:solidFill>
                <a:latin typeface="Calibri" panose="020F0502020204030204" pitchFamily="34" charset="0"/>
              </a:rPr>
              <a:t>The action of creating an automation for a process or activity within a robotics software platform. </a:t>
            </a:r>
          </a:p>
        </p:txBody>
      </p:sp>
      <p:sp>
        <p:nvSpPr>
          <p:cNvPr id="24" name="TextBox 23">
            <a:extLst>
              <a:ext uri="{FF2B5EF4-FFF2-40B4-BE49-F238E27FC236}">
                <a16:creationId xmlns:a16="http://schemas.microsoft.com/office/drawing/2014/main" id="{0F938B5F-4337-4EE5-AC61-2972E15F359E}"/>
              </a:ext>
            </a:extLst>
          </p:cNvPr>
          <p:cNvSpPr txBox="1"/>
          <p:nvPr/>
        </p:nvSpPr>
        <p:spPr>
          <a:xfrm>
            <a:off x="3368076" y="4529575"/>
            <a:ext cx="2019300" cy="698500"/>
          </a:xfrm>
          <a:prstGeom prst="rect">
            <a:avLst/>
          </a:prstGeom>
        </p:spPr>
        <p:txBody>
          <a:bodyPr lIns="0" tIns="0" rIns="0" bIns="0" anchor="t"/>
          <a:lstStyle/>
          <a:p>
            <a:pPr marL="114300" indent="-114300">
              <a:lnSpc>
                <a:spcPts val="1300"/>
              </a:lnSpc>
              <a:buClr>
                <a:srgbClr val="000000"/>
              </a:buClr>
              <a:buSzPts val="500"/>
              <a:buFont typeface="Arial Unicode MS"/>
              <a:buChar char="■"/>
            </a:pPr>
            <a:r>
              <a:rPr lang="en-US" sz="1400" dirty="0">
                <a:solidFill>
                  <a:srgbClr val="000000"/>
                </a:solidFill>
                <a:latin typeface="Calibri" panose="020F0502020204030204" pitchFamily="34" charset="0"/>
              </a:rPr>
              <a:t>Alternatively, some </a:t>
            </a:r>
            <a:br>
              <a:rPr lang="en-US" sz="1400" dirty="0">
                <a:solidFill>
                  <a:srgbClr val="000000"/>
                </a:solidFill>
                <a:latin typeface="Calibri" panose="020F0502020204030204" pitchFamily="34" charset="0"/>
              </a:rPr>
            </a:br>
            <a:r>
              <a:rPr lang="en-US" sz="1400" dirty="0">
                <a:solidFill>
                  <a:srgbClr val="000000"/>
                </a:solidFill>
                <a:latin typeface="Calibri" panose="020F0502020204030204" pitchFamily="34" charset="0"/>
              </a:rPr>
              <a:t>companies may use the terms “program,” “develop,” or “train.”</a:t>
            </a:r>
          </a:p>
        </p:txBody>
      </p:sp>
      <p:sp>
        <p:nvSpPr>
          <p:cNvPr id="26" name="TextBox 25">
            <a:extLst>
              <a:ext uri="{FF2B5EF4-FFF2-40B4-BE49-F238E27FC236}">
                <a16:creationId xmlns:a16="http://schemas.microsoft.com/office/drawing/2014/main" id="{F5B9AEFE-C9FE-4A88-BD94-12C5B6F22EB7}"/>
              </a:ext>
            </a:extLst>
          </p:cNvPr>
          <p:cNvSpPr txBox="1"/>
          <p:nvPr/>
        </p:nvSpPr>
        <p:spPr>
          <a:xfrm>
            <a:off x="5800888" y="3232096"/>
            <a:ext cx="1600200" cy="165100"/>
          </a:xfrm>
          <a:prstGeom prst="rect">
            <a:avLst/>
          </a:prstGeom>
        </p:spPr>
        <p:txBody>
          <a:bodyPr wrap="none" lIns="0" tIns="0" rIns="0" bIns="0" anchor="t"/>
          <a:lstStyle/>
          <a:p>
            <a:r>
              <a:rPr lang="en-US" sz="1400" b="1" dirty="0">
                <a:solidFill>
                  <a:srgbClr val="000000"/>
                </a:solidFill>
                <a:latin typeface="Calibri" panose="020F0502020204030204" pitchFamily="34" charset="0"/>
              </a:rPr>
              <a:t>Vendor/Tool Examples</a:t>
            </a:r>
          </a:p>
        </p:txBody>
      </p:sp>
      <p:sp>
        <p:nvSpPr>
          <p:cNvPr id="27" name="TextBox 26">
            <a:extLst>
              <a:ext uri="{FF2B5EF4-FFF2-40B4-BE49-F238E27FC236}">
                <a16:creationId xmlns:a16="http://schemas.microsoft.com/office/drawing/2014/main" id="{0ED6173E-FC5A-4EEA-9860-68CDB64B83E9}"/>
              </a:ext>
            </a:extLst>
          </p:cNvPr>
          <p:cNvSpPr txBox="1"/>
          <p:nvPr/>
        </p:nvSpPr>
        <p:spPr>
          <a:xfrm>
            <a:off x="5803301" y="3581853"/>
            <a:ext cx="1955800" cy="698500"/>
          </a:xfrm>
          <a:prstGeom prst="rect">
            <a:avLst/>
          </a:prstGeom>
        </p:spPr>
        <p:txBody>
          <a:bodyPr lIns="0" tIns="0" rIns="0" bIns="0" anchor="t"/>
          <a:lstStyle/>
          <a:p>
            <a:pPr marL="114300" indent="-114300">
              <a:lnSpc>
                <a:spcPts val="1300"/>
              </a:lnSpc>
              <a:buClr>
                <a:srgbClr val="000000"/>
              </a:buClr>
              <a:buSzPts val="500"/>
              <a:buFont typeface="Arial Unicode MS"/>
              <a:buChar char="■"/>
            </a:pPr>
            <a:r>
              <a:rPr lang="en-US" sz="1400" dirty="0">
                <a:solidFill>
                  <a:srgbClr val="000000"/>
                </a:solidFill>
                <a:latin typeface="Calibri" panose="020F0502020204030204" pitchFamily="34" charset="0"/>
              </a:rPr>
              <a:t>Automation Anywhere, Blue Prism, UiPath, Workfusion, IBM Watson, Amelia, NICE, Redwood, Pega, Kofax.</a:t>
            </a:r>
          </a:p>
        </p:txBody>
      </p:sp>
      <p:sp>
        <p:nvSpPr>
          <p:cNvPr id="12" name="Rectangle 11">
            <a:extLst>
              <a:ext uri="{FF2B5EF4-FFF2-40B4-BE49-F238E27FC236}">
                <a16:creationId xmlns:a16="http://schemas.microsoft.com/office/drawing/2014/main" id="{E0FCD324-87E6-459A-8268-4BBF49355A35}"/>
              </a:ext>
            </a:extLst>
          </p:cNvPr>
          <p:cNvSpPr/>
          <p:nvPr/>
        </p:nvSpPr>
        <p:spPr>
          <a:xfrm>
            <a:off x="793977" y="5533160"/>
            <a:ext cx="4572000" cy="124329"/>
          </a:xfrm>
          <a:prstGeom prst="rect">
            <a:avLst/>
          </a:prstGeom>
        </p:spPr>
        <p:txBody>
          <a:bodyPr lIns="0" tIns="0" rIns="0" bIns="0" anchor="b" anchorCtr="0">
            <a:spAutoFit/>
          </a:bodyPr>
          <a:lstStyle/>
          <a:p>
            <a:pPr>
              <a:lnSpc>
                <a:spcPts val="800"/>
              </a:lnSpc>
              <a:spcBef>
                <a:spcPts val="200"/>
              </a:spcBef>
              <a:defRPr/>
            </a:pPr>
            <a:r>
              <a:rPr lang="en-US" sz="1400" dirty="0">
                <a:solidFill>
                  <a:schemeClr val="bg1">
                    <a:lumMod val="50000"/>
                  </a:schemeClr>
                </a:solidFill>
                <a:latin typeface="Calibri" panose="020F0502020204030204" pitchFamily="34" charset="0"/>
              </a:rPr>
              <a:t>Source: CEB, now Gartner analysis</a:t>
            </a:r>
          </a:p>
        </p:txBody>
      </p:sp>
      <p:sp>
        <p:nvSpPr>
          <p:cNvPr id="21" name="Freeform 55">
            <a:extLst>
              <a:ext uri="{FF2B5EF4-FFF2-40B4-BE49-F238E27FC236}">
                <a16:creationId xmlns:a16="http://schemas.microsoft.com/office/drawing/2014/main" id="{8A6C4A89-6540-43DB-AFFC-881C1E361B96}"/>
              </a:ext>
              <a:ext uri="{C183D7F6-B498-43B3-948B-1728B52AA6E4}">
                <adec:decorative xmlns:adec="http://schemas.microsoft.com/office/drawing/2017/decorative" val="1"/>
              </a:ext>
            </a:extLst>
          </p:cNvPr>
          <p:cNvSpPr/>
          <p:nvPr/>
        </p:nvSpPr>
        <p:spPr>
          <a:xfrm>
            <a:off x="798739" y="3157652"/>
            <a:ext cx="2208276" cy="2232955"/>
          </a:xfrm>
          <a:custGeom>
            <a:avLst/>
            <a:gdLst/>
            <a:ahLst/>
            <a:cxnLst/>
            <a:rect l="l" t="t" r="r" b="b"/>
            <a:pathLst>
              <a:path w="2208276" h="1949450">
                <a:moveTo>
                  <a:pt x="0" y="1949450"/>
                </a:moveTo>
                <a:lnTo>
                  <a:pt x="2208276" y="1949450"/>
                </a:lnTo>
                <a:lnTo>
                  <a:pt x="2208276" y="0"/>
                </a:lnTo>
                <a:lnTo>
                  <a:pt x="0" y="0"/>
                </a:lnTo>
                <a:close/>
              </a:path>
            </a:pathLst>
          </a:custGeom>
          <a:noFill/>
          <a:ln w="19050" cap="sq">
            <a:solidFill>
              <a:srgbClr val="8A8A8C"/>
            </a:solidFill>
          </a:ln>
        </p:spPr>
      </p:sp>
      <p:sp>
        <p:nvSpPr>
          <p:cNvPr id="25" name="Freeform 59">
            <a:extLst>
              <a:ext uri="{FF2B5EF4-FFF2-40B4-BE49-F238E27FC236}">
                <a16:creationId xmlns:a16="http://schemas.microsoft.com/office/drawing/2014/main" id="{8F30DF28-AC07-4613-AA4F-9DA2F344911A}"/>
              </a:ext>
              <a:ext uri="{C183D7F6-B498-43B3-948B-1728B52AA6E4}">
                <adec:decorative xmlns:adec="http://schemas.microsoft.com/office/drawing/2017/decorative" val="1"/>
              </a:ext>
            </a:extLst>
          </p:cNvPr>
          <p:cNvSpPr/>
          <p:nvPr/>
        </p:nvSpPr>
        <p:spPr>
          <a:xfrm>
            <a:off x="3237901" y="3157652"/>
            <a:ext cx="2208276" cy="2232955"/>
          </a:xfrm>
          <a:custGeom>
            <a:avLst/>
            <a:gdLst/>
            <a:ahLst/>
            <a:cxnLst/>
            <a:rect l="l" t="t" r="r" b="b"/>
            <a:pathLst>
              <a:path w="2208276" h="1949450">
                <a:moveTo>
                  <a:pt x="0" y="1949450"/>
                </a:moveTo>
                <a:lnTo>
                  <a:pt x="2208276" y="1949450"/>
                </a:lnTo>
                <a:lnTo>
                  <a:pt x="2208276" y="0"/>
                </a:lnTo>
                <a:lnTo>
                  <a:pt x="0" y="0"/>
                </a:lnTo>
                <a:close/>
              </a:path>
            </a:pathLst>
          </a:custGeom>
          <a:noFill/>
          <a:ln w="19050" cap="sq">
            <a:solidFill>
              <a:srgbClr val="8A8A8C"/>
            </a:solidFill>
          </a:ln>
        </p:spPr>
      </p:sp>
      <p:sp>
        <p:nvSpPr>
          <p:cNvPr id="28" name="Freeform 62">
            <a:extLst>
              <a:ext uri="{FF2B5EF4-FFF2-40B4-BE49-F238E27FC236}">
                <a16:creationId xmlns:a16="http://schemas.microsoft.com/office/drawing/2014/main" id="{21D177EB-D929-431A-A88B-6EDB148D1AE7}"/>
              </a:ext>
              <a:ext uri="{C183D7F6-B498-43B3-948B-1728B52AA6E4}">
                <adec:decorative xmlns:adec="http://schemas.microsoft.com/office/drawing/2017/decorative" val="1"/>
              </a:ext>
            </a:extLst>
          </p:cNvPr>
          <p:cNvSpPr/>
          <p:nvPr/>
        </p:nvSpPr>
        <p:spPr>
          <a:xfrm>
            <a:off x="5677063" y="3157652"/>
            <a:ext cx="2208276" cy="2232955"/>
          </a:xfrm>
          <a:custGeom>
            <a:avLst/>
            <a:gdLst/>
            <a:ahLst/>
            <a:cxnLst/>
            <a:rect l="l" t="t" r="r" b="b"/>
            <a:pathLst>
              <a:path w="2208276" h="1949450">
                <a:moveTo>
                  <a:pt x="0" y="1949450"/>
                </a:moveTo>
                <a:lnTo>
                  <a:pt x="2208276" y="1949450"/>
                </a:lnTo>
                <a:lnTo>
                  <a:pt x="2208276" y="0"/>
                </a:lnTo>
                <a:lnTo>
                  <a:pt x="0" y="0"/>
                </a:lnTo>
                <a:close/>
              </a:path>
            </a:pathLst>
          </a:custGeom>
          <a:noFill/>
          <a:ln w="19050" cap="sq">
            <a:solidFill>
              <a:srgbClr val="8A8A8C"/>
            </a:solidFill>
          </a:ln>
        </p:spPr>
      </p:sp>
    </p:spTree>
    <p:extLst>
      <p:ext uri="{BB962C8B-B14F-4D97-AF65-F5344CB8AC3E}">
        <p14:creationId xmlns:p14="http://schemas.microsoft.com/office/powerpoint/2010/main" val="2035950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4" y="-591"/>
            <a:ext cx="9144000" cy="6858000"/>
          </a:xfrm>
          <a:prstGeom prst="rect">
            <a:avLst/>
          </a:prstGeom>
        </p:spPr>
      </p:pic>
      <p:sp>
        <p:nvSpPr>
          <p:cNvPr id="8" name="Slide Number Placeholder 7">
            <a:extLst>
              <a:ext uri="{FF2B5EF4-FFF2-40B4-BE49-F238E27FC236}">
                <a16:creationId xmlns:a16="http://schemas.microsoft.com/office/drawing/2014/main" id="{54A441D9-559D-4FA7-91FD-ED4000EEA86C}"/>
              </a:ext>
            </a:extLst>
          </p:cNvPr>
          <p:cNvSpPr>
            <a:spLocks noGrp="1"/>
          </p:cNvSpPr>
          <p:nvPr>
            <p:ph type="sldNum" sz="quarter" idx="12"/>
          </p:nvPr>
        </p:nvSpPr>
        <p:spPr/>
        <p:txBody>
          <a:bodyPr/>
          <a:lstStyle/>
          <a:p>
            <a:r>
              <a:rPr lang="en-US" dirty="0"/>
              <a:t>2</a:t>
            </a:r>
          </a:p>
        </p:txBody>
      </p:sp>
      <p:sp>
        <p:nvSpPr>
          <p:cNvPr id="12" name="Title 4">
            <a:extLst>
              <a:ext uri="{FF2B5EF4-FFF2-40B4-BE49-F238E27FC236}">
                <a16:creationId xmlns:a16="http://schemas.microsoft.com/office/drawing/2014/main" id="{10EB66AE-0198-4BF2-811A-E5E36A203181}"/>
              </a:ext>
            </a:extLst>
          </p:cNvPr>
          <p:cNvSpPr txBox="1">
            <a:spLocks noGrp="1"/>
          </p:cNvSpPr>
          <p:nvPr>
            <p:ph type="title" idx="4294967295"/>
          </p:nvPr>
        </p:nvSpPr>
        <p:spPr>
          <a:xfrm>
            <a:off x="7594" y="-591"/>
            <a:ext cx="9128812" cy="1139843"/>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100" b="1" i="0" u="none" strike="noStrike" kern="1200" cap="none" spc="0" normalizeH="0" baseline="0" noProof="0" dirty="0">
                <a:ln>
                  <a:noFill/>
                </a:ln>
                <a:solidFill>
                  <a:srgbClr val="9E1B32"/>
                </a:solidFill>
                <a:effectLst/>
                <a:uLnTx/>
                <a:uFillTx/>
                <a:latin typeface="+mj-lt"/>
                <a:ea typeface="+mj-ea"/>
                <a:cs typeface="+mj-cs"/>
              </a:rPr>
              <a:t>Continuous Improvement-What is Robotics? (Page 2)</a:t>
            </a:r>
          </a:p>
        </p:txBody>
      </p:sp>
      <p:pic>
        <p:nvPicPr>
          <p:cNvPr id="10" name="Picture 9">
            <a:extLst>
              <a:ext uri="{FF2B5EF4-FFF2-40B4-BE49-F238E27FC236}">
                <a16:creationId xmlns:a16="http://schemas.microsoft.com/office/drawing/2014/main" id="{4DEF1DCF-2953-44AE-BA3E-60FF9B4855A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6023166" y="5772410"/>
            <a:ext cx="2038635" cy="981212"/>
          </a:xfrm>
          <a:prstGeom prst="rect">
            <a:avLst/>
          </a:prstGeom>
        </p:spPr>
      </p:pic>
      <p:pic>
        <p:nvPicPr>
          <p:cNvPr id="29" name="Picture 28" descr="Diagram explaining the reframe of Robotics as Continuous Improvement.&#10;&#10;1. Initial Stakeholder reactions to Robotics:&#10;* When stakeholders are fearful that robotics will take away their jobs, they avoid offering suggestions for automation opportunities.&#10;* When stakeholders do not fully understand  the capabilities of robotics, they may submit complex, undocumented activities as automation opportunities.&#10;2. Robotic Continuous Improvement Education Session: Robotics is a Continuous Improvement Tool.&#10;* Time to implement Continuous Improvement Tools:&#10;A. Robotics: weeks.&#10;B. Value Stream Mapping: weeks-months.&#10;C. Six Sigma: months.&#10;D. Process Re-engineering: months/year.&#10;* Approach: Train Continuous Improvement teams to pitch robotics as a process improvement tool to be considered alongside value stream mapping, six sigma, and process re-engineering.&#10;* Result: Stakeholders approach robotics with a clearer understanding of its capabilities, and they suggest more ideal opportunities.">
            <a:extLst>
              <a:ext uri="{FF2B5EF4-FFF2-40B4-BE49-F238E27FC236}">
                <a16:creationId xmlns:a16="http://schemas.microsoft.com/office/drawing/2014/main" id="{93197587-A6EE-4427-A886-7C1E5067DE48}"/>
              </a:ext>
            </a:extLst>
          </p:cNvPr>
          <p:cNvPicPr>
            <a:picLocks noChangeAspect="1"/>
          </p:cNvPicPr>
          <p:nvPr/>
        </p:nvPicPr>
        <p:blipFill>
          <a:blip r:embed="rId4"/>
          <a:stretch>
            <a:fillRect/>
          </a:stretch>
        </p:blipFill>
        <p:spPr>
          <a:xfrm>
            <a:off x="864763" y="1160948"/>
            <a:ext cx="7541072" cy="4312145"/>
          </a:xfrm>
          <a:prstGeom prst="rect">
            <a:avLst/>
          </a:prstGeom>
        </p:spPr>
      </p:pic>
      <p:sp>
        <p:nvSpPr>
          <p:cNvPr id="7" name="Rectangle 6">
            <a:extLst>
              <a:ext uri="{FF2B5EF4-FFF2-40B4-BE49-F238E27FC236}">
                <a16:creationId xmlns:a16="http://schemas.microsoft.com/office/drawing/2014/main" id="{D33C6224-5108-439C-9E06-13C998B79EAB}"/>
              </a:ext>
            </a:extLst>
          </p:cNvPr>
          <p:cNvSpPr/>
          <p:nvPr/>
        </p:nvSpPr>
        <p:spPr>
          <a:xfrm>
            <a:off x="1168727" y="5660575"/>
            <a:ext cx="4572000" cy="124329"/>
          </a:xfrm>
          <a:prstGeom prst="rect">
            <a:avLst/>
          </a:prstGeom>
        </p:spPr>
        <p:txBody>
          <a:bodyPr lIns="0" tIns="0" rIns="0" bIns="0" anchor="b" anchorCtr="0">
            <a:spAutoFit/>
          </a:bodyPr>
          <a:lstStyle/>
          <a:p>
            <a:pPr>
              <a:lnSpc>
                <a:spcPts val="800"/>
              </a:lnSpc>
              <a:spcBef>
                <a:spcPts val="200"/>
              </a:spcBef>
              <a:defRPr/>
            </a:pPr>
            <a:r>
              <a:rPr lang="en-US" sz="1400" dirty="0">
                <a:solidFill>
                  <a:schemeClr val="bg1">
                    <a:lumMod val="50000"/>
                  </a:schemeClr>
                </a:solidFill>
                <a:latin typeface="Calibri" panose="020F0502020204030204" pitchFamily="34" charset="0"/>
              </a:rPr>
              <a:t>Source: CEB, now Gartner analysis</a:t>
            </a:r>
          </a:p>
        </p:txBody>
      </p:sp>
    </p:spTree>
    <p:extLst>
      <p:ext uri="{BB962C8B-B14F-4D97-AF65-F5344CB8AC3E}">
        <p14:creationId xmlns:p14="http://schemas.microsoft.com/office/powerpoint/2010/main" val="1231530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D62879E-4729-48FE-A081-A9C8139C583E}"/>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4" y="-591"/>
            <a:ext cx="9144000" cy="6858000"/>
          </a:xfrm>
          <a:prstGeom prst="rect">
            <a:avLst/>
          </a:prstGeom>
        </p:spPr>
      </p:pic>
      <p:sp>
        <p:nvSpPr>
          <p:cNvPr id="8" name="Slide Number Placeholder 7">
            <a:extLst>
              <a:ext uri="{FF2B5EF4-FFF2-40B4-BE49-F238E27FC236}">
                <a16:creationId xmlns:a16="http://schemas.microsoft.com/office/drawing/2014/main" id="{79B748F8-457E-4B4F-86B3-194E49579069}"/>
              </a:ext>
            </a:extLst>
          </p:cNvPr>
          <p:cNvSpPr>
            <a:spLocks noGrp="1"/>
          </p:cNvSpPr>
          <p:nvPr>
            <p:ph type="sldNum" sz="quarter" idx="12"/>
          </p:nvPr>
        </p:nvSpPr>
        <p:spPr>
          <a:xfrm>
            <a:off x="6553200" y="6356350"/>
            <a:ext cx="2133600" cy="365125"/>
          </a:xfrm>
        </p:spPr>
        <p:txBody>
          <a:bodyPr/>
          <a:lstStyle/>
          <a:p>
            <a:r>
              <a:rPr lang="en-US" dirty="0"/>
              <a:t>3</a:t>
            </a:r>
          </a:p>
        </p:txBody>
      </p:sp>
      <p:sp>
        <p:nvSpPr>
          <p:cNvPr id="11" name="Title 4">
            <a:extLst>
              <a:ext uri="{FF2B5EF4-FFF2-40B4-BE49-F238E27FC236}">
                <a16:creationId xmlns:a16="http://schemas.microsoft.com/office/drawing/2014/main" id="{AD4CA393-EC61-4425-8A8B-6A55E053FAAE}"/>
              </a:ext>
            </a:extLst>
          </p:cNvPr>
          <p:cNvSpPr>
            <a:spLocks noGrp="1"/>
          </p:cNvSpPr>
          <p:nvPr>
            <p:ph type="ctrTitle"/>
          </p:nvPr>
        </p:nvSpPr>
        <p:spPr>
          <a:xfrm>
            <a:off x="693395" y="-591"/>
            <a:ext cx="7772400" cy="1470025"/>
          </a:xfrm>
        </p:spPr>
        <p:txBody>
          <a:bodyPr>
            <a:normAutofit/>
          </a:bodyPr>
          <a:lstStyle/>
          <a:p>
            <a:r>
              <a:rPr lang="en-US" sz="3200" b="1" dirty="0">
                <a:solidFill>
                  <a:srgbClr val="9E1B32"/>
                </a:solidFill>
              </a:rPr>
              <a:t>Selection Criteria for RPA</a:t>
            </a:r>
          </a:p>
        </p:txBody>
      </p:sp>
      <p:graphicFrame>
        <p:nvGraphicFramePr>
          <p:cNvPr id="4" name="Table 5">
            <a:extLst>
              <a:ext uri="{FF2B5EF4-FFF2-40B4-BE49-F238E27FC236}">
                <a16:creationId xmlns:a16="http://schemas.microsoft.com/office/drawing/2014/main" id="{F9788AA8-EA3D-43C2-8916-F003882A3012}"/>
              </a:ext>
            </a:extLst>
          </p:cNvPr>
          <p:cNvGraphicFramePr>
            <a:graphicFrameLocks noGrp="1"/>
          </p:cNvGraphicFramePr>
          <p:nvPr>
            <p:extLst>
              <p:ext uri="{D42A27DB-BD31-4B8C-83A1-F6EECF244321}">
                <p14:modId xmlns:p14="http://schemas.microsoft.com/office/powerpoint/2010/main" val="481946024"/>
              </p:ext>
            </p:extLst>
          </p:nvPr>
        </p:nvGraphicFramePr>
        <p:xfrm>
          <a:off x="526663" y="1511502"/>
          <a:ext cx="8105862" cy="3916120"/>
        </p:xfrm>
        <a:graphic>
          <a:graphicData uri="http://schemas.openxmlformats.org/drawingml/2006/table">
            <a:tbl>
              <a:tblPr firstRow="1" firstCol="1" bandRow="1">
                <a:tableStyleId>{21E4AEA4-8DFA-4A89-87EB-49C32662AFE0}</a:tableStyleId>
              </a:tblPr>
              <a:tblGrid>
                <a:gridCol w="1493844">
                  <a:extLst>
                    <a:ext uri="{9D8B030D-6E8A-4147-A177-3AD203B41FA5}">
                      <a16:colId xmlns:a16="http://schemas.microsoft.com/office/drawing/2014/main" val="3938663562"/>
                    </a:ext>
                  </a:extLst>
                </a:gridCol>
                <a:gridCol w="6612018">
                  <a:extLst>
                    <a:ext uri="{9D8B030D-6E8A-4147-A177-3AD203B41FA5}">
                      <a16:colId xmlns:a16="http://schemas.microsoft.com/office/drawing/2014/main" val="3175565576"/>
                    </a:ext>
                  </a:extLst>
                </a:gridCol>
              </a:tblGrid>
              <a:tr h="487036">
                <a:tc>
                  <a:txBody>
                    <a:bodyPr/>
                    <a:lstStyle/>
                    <a:p>
                      <a:pPr algn="ctr"/>
                      <a:r>
                        <a:rPr lang="en-US" sz="1400" b="1" dirty="0"/>
                        <a:t>Criteria</a:t>
                      </a:r>
                    </a:p>
                  </a:txBody>
                  <a:tcPr marL="68580" marR="68580" marT="34290" marB="34290" anchor="ctr">
                    <a:solidFill>
                      <a:srgbClr val="9E1B32"/>
                    </a:solidFill>
                  </a:tcPr>
                </a:tc>
                <a:tc>
                  <a:txBody>
                    <a:bodyPr/>
                    <a:lstStyle/>
                    <a:p>
                      <a:pPr algn="ctr">
                        <a:lnSpc>
                          <a:spcPct val="100000"/>
                        </a:lnSpc>
                      </a:pPr>
                      <a:r>
                        <a:rPr lang="en-US" sz="1400" b="1" dirty="0"/>
                        <a:t>Description</a:t>
                      </a:r>
                    </a:p>
                  </a:txBody>
                  <a:tcPr marL="68580" marR="68580" marT="34290" marB="34290" anchor="ctr">
                    <a:solidFill>
                      <a:srgbClr val="9E1B32"/>
                    </a:solidFill>
                  </a:tcPr>
                </a:tc>
                <a:extLst>
                  <a:ext uri="{0D108BD9-81ED-4DB2-BD59-A6C34878D82A}">
                    <a16:rowId xmlns:a16="http://schemas.microsoft.com/office/drawing/2014/main" val="3059254214"/>
                  </a:ext>
                </a:extLst>
              </a:tr>
              <a:tr h="487036">
                <a:tc>
                  <a:txBody>
                    <a:bodyPr/>
                    <a:lstStyle/>
                    <a:p>
                      <a:pPr algn="l"/>
                      <a:r>
                        <a:rPr lang="en-US" sz="1400" dirty="0"/>
                        <a:t>No RPA Alternative</a:t>
                      </a:r>
                    </a:p>
                  </a:txBody>
                  <a:tcPr marL="68580" marR="68580" marT="34290" marB="34290" anchor="ctr">
                    <a:solidFill>
                      <a:srgbClr val="9E1B32"/>
                    </a:solidFill>
                  </a:tcPr>
                </a:tc>
                <a:tc>
                  <a:txBody>
                    <a:bodyPr/>
                    <a:lstStyle/>
                    <a:p>
                      <a:pPr>
                        <a:lnSpc>
                          <a:spcPct val="100000"/>
                        </a:lnSpc>
                      </a:pPr>
                      <a:r>
                        <a:rPr lang="en-US" sz="1400" dirty="0"/>
                        <a:t>Processes should rely heavily on legacy systems or services that do not have supported APIs.</a:t>
                      </a:r>
                    </a:p>
                  </a:txBody>
                  <a:tcPr marL="68580" marR="68580" marT="34290" marB="34290" anchor="ctr"/>
                </a:tc>
                <a:extLst>
                  <a:ext uri="{0D108BD9-81ED-4DB2-BD59-A6C34878D82A}">
                    <a16:rowId xmlns:a16="http://schemas.microsoft.com/office/drawing/2014/main" val="2564474755"/>
                  </a:ext>
                </a:extLst>
              </a:tr>
              <a:tr h="487036">
                <a:tc>
                  <a:txBody>
                    <a:bodyPr/>
                    <a:lstStyle/>
                    <a:p>
                      <a:pPr algn="l"/>
                      <a:r>
                        <a:rPr lang="en-US" sz="1400" dirty="0"/>
                        <a:t>No Case for Modernization</a:t>
                      </a:r>
                    </a:p>
                  </a:txBody>
                  <a:tcPr marL="68580" marR="68580" marT="34290" marB="34290" anchor="ctr">
                    <a:solidFill>
                      <a:srgbClr val="9E1B32"/>
                    </a:solidFill>
                  </a:tcPr>
                </a:tc>
                <a:tc>
                  <a:txBody>
                    <a:bodyPr/>
                    <a:lstStyle/>
                    <a:p>
                      <a:pPr>
                        <a:lnSpc>
                          <a:spcPct val="100000"/>
                        </a:lnSpc>
                      </a:pPr>
                      <a:r>
                        <a:rPr lang="en-US" sz="1400" dirty="0"/>
                        <a:t>Processes should have been evaluated and rejected from being reimplemented or modernized with supported APIs.</a:t>
                      </a:r>
                    </a:p>
                  </a:txBody>
                  <a:tcPr marL="68580" marR="68580" marT="34290" marB="34290" anchor="ctr"/>
                </a:tc>
                <a:extLst>
                  <a:ext uri="{0D108BD9-81ED-4DB2-BD59-A6C34878D82A}">
                    <a16:rowId xmlns:a16="http://schemas.microsoft.com/office/drawing/2014/main" val="657879629"/>
                  </a:ext>
                </a:extLst>
              </a:tr>
              <a:tr h="472711">
                <a:tc>
                  <a:txBody>
                    <a:bodyPr/>
                    <a:lstStyle/>
                    <a:p>
                      <a:pPr algn="l"/>
                      <a:r>
                        <a:rPr lang="en-US" sz="1400" dirty="0"/>
                        <a:t>Stability</a:t>
                      </a:r>
                    </a:p>
                  </a:txBody>
                  <a:tcPr marL="68580" marR="68580" marT="34290" marB="34290" anchor="ctr">
                    <a:solidFill>
                      <a:srgbClr val="9E1B32"/>
                    </a:solidFill>
                  </a:tcPr>
                </a:tc>
                <a:tc>
                  <a:txBody>
                    <a:bodyPr/>
                    <a:lstStyle/>
                    <a:p>
                      <a:pPr marL="0" algn="l" defTabSz="457200" rtl="0" eaLnBrk="1" latinLnBrk="0" hangingPunct="1">
                        <a:lnSpc>
                          <a:spcPct val="100000"/>
                        </a:lnSpc>
                      </a:pPr>
                      <a:r>
                        <a:rPr lang="en-US" sz="1400" dirty="0"/>
                        <a:t>Pro</a:t>
                      </a:r>
                      <a:r>
                        <a:rPr lang="en-US" sz="1400" kern="1200" dirty="0"/>
                        <a:t>cesses should not change very frequently.</a:t>
                      </a:r>
                    </a:p>
                  </a:txBody>
                  <a:tcPr marL="68580" marR="68580" marT="34290" marB="34290" anchor="ctr"/>
                </a:tc>
                <a:extLst>
                  <a:ext uri="{0D108BD9-81ED-4DB2-BD59-A6C34878D82A}">
                    <a16:rowId xmlns:a16="http://schemas.microsoft.com/office/drawing/2014/main" val="2648404573"/>
                  </a:ext>
                </a:extLst>
              </a:tr>
              <a:tr h="487036">
                <a:tc>
                  <a:txBody>
                    <a:bodyPr/>
                    <a:lstStyle/>
                    <a:p>
                      <a:pPr algn="l"/>
                      <a:r>
                        <a:rPr lang="en-US" sz="1400" dirty="0"/>
                        <a:t>Iteration</a:t>
                      </a:r>
                    </a:p>
                  </a:txBody>
                  <a:tcPr marL="68580" marR="68580" marT="34290" marB="34290" anchor="ctr">
                    <a:solidFill>
                      <a:srgbClr val="9E1B32"/>
                    </a:solidFill>
                  </a:tcPr>
                </a:tc>
                <a:tc>
                  <a:txBody>
                    <a:bodyPr/>
                    <a:lstStyle/>
                    <a:p>
                      <a:pPr>
                        <a:lnSpc>
                          <a:spcPct val="100000"/>
                        </a:lnSpc>
                      </a:pPr>
                      <a:r>
                        <a:rPr lang="en-US" sz="1400" dirty="0"/>
                        <a:t>Processes should repeat often enough to justify RPA investment, but not so often that it introduces risk or inefficiency.</a:t>
                      </a:r>
                    </a:p>
                  </a:txBody>
                  <a:tcPr marL="68580" marR="68580" marT="34290" marB="34290" anchor="ctr"/>
                </a:tc>
                <a:extLst>
                  <a:ext uri="{0D108BD9-81ED-4DB2-BD59-A6C34878D82A}">
                    <a16:rowId xmlns:a16="http://schemas.microsoft.com/office/drawing/2014/main" val="3456560132"/>
                  </a:ext>
                </a:extLst>
              </a:tr>
              <a:tr h="479873">
                <a:tc>
                  <a:txBody>
                    <a:bodyPr/>
                    <a:lstStyle/>
                    <a:p>
                      <a:pPr algn="l"/>
                      <a:r>
                        <a:rPr lang="en-US" sz="1400" dirty="0"/>
                        <a:t>Process Quality</a:t>
                      </a:r>
                    </a:p>
                  </a:txBody>
                  <a:tcPr marL="68580" marR="68580" marT="34290" marB="34290" anchor="ctr">
                    <a:solidFill>
                      <a:srgbClr val="9E1B32"/>
                    </a:solidFill>
                  </a:tcPr>
                </a:tc>
                <a:tc>
                  <a:txBody>
                    <a:bodyPr/>
                    <a:lstStyle/>
                    <a:p>
                      <a:pPr>
                        <a:lnSpc>
                          <a:spcPct val="100000"/>
                        </a:lnSpc>
                      </a:pPr>
                      <a:r>
                        <a:rPr lang="en-US" sz="1400" dirty="0"/>
                        <a:t>Processes are well-architected, well-implemented, and well-documented.</a:t>
                      </a:r>
                    </a:p>
                  </a:txBody>
                  <a:tcPr marL="68580" marR="68580" marT="34290" marB="34290" anchor="ctr"/>
                </a:tc>
                <a:extLst>
                  <a:ext uri="{0D108BD9-81ED-4DB2-BD59-A6C34878D82A}">
                    <a16:rowId xmlns:a16="http://schemas.microsoft.com/office/drawing/2014/main" val="804134360"/>
                  </a:ext>
                </a:extLst>
              </a:tr>
              <a:tr h="480060">
                <a:tc>
                  <a:txBody>
                    <a:bodyPr/>
                    <a:lstStyle/>
                    <a:p>
                      <a:pPr algn="l"/>
                      <a:r>
                        <a:rPr lang="en-US" sz="1400" dirty="0"/>
                        <a:t>Data Quality</a:t>
                      </a:r>
                    </a:p>
                  </a:txBody>
                  <a:tcPr marL="68580" marR="68580" marT="34290" marB="34290" anchor="ctr">
                    <a:solidFill>
                      <a:srgbClr val="9E1B32"/>
                    </a:solidFill>
                  </a:tcPr>
                </a:tc>
                <a:tc>
                  <a:txBody>
                    <a:bodyPr/>
                    <a:lstStyle/>
                    <a:p>
                      <a:pPr>
                        <a:lnSpc>
                          <a:spcPct val="100000"/>
                        </a:lnSpc>
                      </a:pPr>
                      <a:r>
                        <a:rPr lang="en-US" sz="1400" dirty="0"/>
                        <a:t>Processes have data sources that are prepared for robotic consumption – that is, they are of good quality and are appropriate for the credentials used within the script.</a:t>
                      </a:r>
                    </a:p>
                  </a:txBody>
                  <a:tcPr marL="68580" marR="68580" marT="34290" marB="34290" anchor="ctr"/>
                </a:tc>
                <a:extLst>
                  <a:ext uri="{0D108BD9-81ED-4DB2-BD59-A6C34878D82A}">
                    <a16:rowId xmlns:a16="http://schemas.microsoft.com/office/drawing/2014/main" val="2382408581"/>
                  </a:ext>
                </a:extLst>
              </a:tr>
              <a:tr h="480060">
                <a:tc>
                  <a:txBody>
                    <a:bodyPr/>
                    <a:lstStyle/>
                    <a:p>
                      <a:pPr algn="l"/>
                      <a:r>
                        <a:rPr lang="en-US" sz="1400" dirty="0"/>
                        <a:t>Process Mechanics</a:t>
                      </a:r>
                    </a:p>
                  </a:txBody>
                  <a:tcPr marL="68580" marR="68580" marT="34290" marB="34290" anchor="ctr">
                    <a:solidFill>
                      <a:srgbClr val="9E1B32"/>
                    </a:solidFill>
                  </a:tcPr>
                </a:tc>
                <a:tc>
                  <a:txBody>
                    <a:bodyPr/>
                    <a:lstStyle/>
                    <a:p>
                      <a:pPr>
                        <a:lnSpc>
                          <a:spcPct val="100000"/>
                        </a:lnSpc>
                      </a:pPr>
                      <a:r>
                        <a:rPr lang="en-US" sz="1400" dirty="0"/>
                        <a:t>Processes that include conditionality must have decisions that can be expressed and resolved through regular expression.</a:t>
                      </a:r>
                    </a:p>
                  </a:txBody>
                  <a:tcPr marL="68580" marR="68580" marT="34290" marB="34290" anchor="ctr"/>
                </a:tc>
                <a:extLst>
                  <a:ext uri="{0D108BD9-81ED-4DB2-BD59-A6C34878D82A}">
                    <a16:rowId xmlns:a16="http://schemas.microsoft.com/office/drawing/2014/main" val="2333962966"/>
                  </a:ext>
                </a:extLst>
              </a:tr>
            </a:tbl>
          </a:graphicData>
        </a:graphic>
      </p:graphicFrame>
      <p:pic>
        <p:nvPicPr>
          <p:cNvPr id="7" name="Picture 6">
            <a:extLst>
              <a:ext uri="{FF2B5EF4-FFF2-40B4-BE49-F238E27FC236}">
                <a16:creationId xmlns:a16="http://schemas.microsoft.com/office/drawing/2014/main" id="{BDC2B46E-5505-46C2-8C50-99208A45774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6029939" y="5772410"/>
            <a:ext cx="2038635" cy="981212"/>
          </a:xfrm>
          <a:prstGeom prst="rect">
            <a:avLst/>
          </a:prstGeom>
        </p:spPr>
      </p:pic>
    </p:spTree>
    <p:extLst>
      <p:ext uri="{BB962C8B-B14F-4D97-AF65-F5344CB8AC3E}">
        <p14:creationId xmlns:p14="http://schemas.microsoft.com/office/powerpoint/2010/main" val="801556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0DD4685-5497-4643-B455-32960B0470D4}"/>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4" y="-591"/>
            <a:ext cx="9144000" cy="6858000"/>
          </a:xfrm>
          <a:prstGeom prst="rect">
            <a:avLst/>
          </a:prstGeom>
        </p:spPr>
      </p:pic>
      <p:sp>
        <p:nvSpPr>
          <p:cNvPr id="22" name="Freeform 47">
            <a:extLst>
              <a:ext uri="{FF2B5EF4-FFF2-40B4-BE49-F238E27FC236}">
                <a16:creationId xmlns:a16="http://schemas.microsoft.com/office/drawing/2014/main" id="{2A1245CE-4B0F-4427-A713-4B71DA59B407}"/>
              </a:ext>
              <a:ext uri="{C183D7F6-B498-43B3-948B-1728B52AA6E4}">
                <adec:decorative xmlns:adec="http://schemas.microsoft.com/office/drawing/2017/decorative" val="1"/>
              </a:ext>
            </a:extLst>
          </p:cNvPr>
          <p:cNvSpPr/>
          <p:nvPr/>
        </p:nvSpPr>
        <p:spPr>
          <a:xfrm>
            <a:off x="921146" y="4312328"/>
            <a:ext cx="7606481" cy="1104900"/>
          </a:xfrm>
          <a:custGeom>
            <a:avLst/>
            <a:gdLst/>
            <a:ahLst/>
            <a:cxnLst/>
            <a:rect l="l" t="t" r="r" b="b"/>
            <a:pathLst>
              <a:path w="7086600" h="1104900">
                <a:moveTo>
                  <a:pt x="0" y="1104900"/>
                </a:moveTo>
                <a:lnTo>
                  <a:pt x="7086600" y="1104900"/>
                </a:lnTo>
                <a:lnTo>
                  <a:pt x="7086600" y="0"/>
                </a:lnTo>
                <a:lnTo>
                  <a:pt x="0" y="0"/>
                </a:lnTo>
                <a:close/>
              </a:path>
            </a:pathLst>
          </a:custGeom>
          <a:solidFill>
            <a:schemeClr val="bg1">
              <a:lumMod val="85000"/>
            </a:schemeClr>
          </a:solidFill>
        </p:spPr>
      </p:sp>
      <p:pic>
        <p:nvPicPr>
          <p:cNvPr id="7" name="Picture 6">
            <a:extLst>
              <a:ext uri="{FF2B5EF4-FFF2-40B4-BE49-F238E27FC236}">
                <a16:creationId xmlns:a16="http://schemas.microsoft.com/office/drawing/2014/main" id="{BDC2B46E-5505-46C2-8C50-99208A45774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6023166" y="5772410"/>
            <a:ext cx="2038635" cy="981212"/>
          </a:xfrm>
          <a:prstGeom prst="rect">
            <a:avLst/>
          </a:prstGeom>
        </p:spPr>
      </p:pic>
      <p:sp>
        <p:nvSpPr>
          <p:cNvPr id="10" name="Slide Number Placeholder 7">
            <a:extLst>
              <a:ext uri="{FF2B5EF4-FFF2-40B4-BE49-F238E27FC236}">
                <a16:creationId xmlns:a16="http://schemas.microsoft.com/office/drawing/2014/main" id="{1E1FC1ED-FE8B-4E0F-8B48-E58806250CE6}"/>
              </a:ext>
            </a:extLst>
          </p:cNvPr>
          <p:cNvSpPr>
            <a:spLocks noGrp="1"/>
          </p:cNvSpPr>
          <p:nvPr>
            <p:ph type="sldNum" sz="quarter" idx="12"/>
          </p:nvPr>
        </p:nvSpPr>
        <p:spPr>
          <a:xfrm>
            <a:off x="6553200" y="6356350"/>
            <a:ext cx="2133600" cy="365125"/>
          </a:xfrm>
        </p:spPr>
        <p:txBody>
          <a:bodyPr/>
          <a:lstStyle/>
          <a:p>
            <a:r>
              <a:rPr lang="en-US" dirty="0"/>
              <a:t>4</a:t>
            </a:r>
          </a:p>
        </p:txBody>
      </p:sp>
      <p:sp>
        <p:nvSpPr>
          <p:cNvPr id="15" name="Title 4">
            <a:extLst>
              <a:ext uri="{FF2B5EF4-FFF2-40B4-BE49-F238E27FC236}">
                <a16:creationId xmlns:a16="http://schemas.microsoft.com/office/drawing/2014/main" id="{CF3E8FA2-BD99-4E3C-A697-F0A09D661096}"/>
              </a:ext>
            </a:extLst>
          </p:cNvPr>
          <p:cNvSpPr txBox="1">
            <a:spLocks noGrp="1"/>
          </p:cNvSpPr>
          <p:nvPr>
            <p:ph type="title" idx="4294967295"/>
          </p:nvPr>
        </p:nvSpPr>
        <p:spPr>
          <a:xfrm>
            <a:off x="685800" y="-591"/>
            <a:ext cx="7772400" cy="1470025"/>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rgbClr val="9E1B32"/>
                </a:solidFill>
                <a:effectLst/>
                <a:uLnTx/>
                <a:uFillTx/>
                <a:latin typeface="+mj-lt"/>
                <a:ea typeface="+mj-ea"/>
                <a:cs typeface="+mj-cs"/>
              </a:rPr>
              <a:t>When to Use RPA</a:t>
            </a:r>
          </a:p>
        </p:txBody>
      </p:sp>
      <p:sp>
        <p:nvSpPr>
          <p:cNvPr id="9" name="Subtitle 2">
            <a:extLst>
              <a:ext uri="{FF2B5EF4-FFF2-40B4-BE49-F238E27FC236}">
                <a16:creationId xmlns:a16="http://schemas.microsoft.com/office/drawing/2014/main" id="{83982301-90D5-49D4-82DD-2C7E84E38006}"/>
              </a:ext>
            </a:extLst>
          </p:cNvPr>
          <p:cNvSpPr txBox="1">
            <a:spLocks/>
          </p:cNvSpPr>
          <p:nvPr/>
        </p:nvSpPr>
        <p:spPr>
          <a:xfrm>
            <a:off x="308102" y="1467384"/>
            <a:ext cx="4003680" cy="2509665"/>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Calibri" panose="020F0502020204030204" pitchFamily="34" charset="0"/>
                <a:cs typeface="Calibri" panose="020F0502020204030204" pitchFamily="34" charset="0"/>
              </a:rPr>
              <a:t>RPA is ideal for processes that:</a:t>
            </a:r>
          </a:p>
          <a:p>
            <a:pPr marL="342900" indent="-342900" algn="l">
              <a:buChar char="•"/>
            </a:pPr>
            <a:r>
              <a:rPr lang="en-US" sz="1600" dirty="0">
                <a:latin typeface="Calibri" panose="020F0502020204030204" pitchFamily="34" charset="0"/>
                <a:cs typeface="Calibri" panose="020F0502020204030204" pitchFamily="34" charset="0"/>
              </a:rPr>
              <a:t>Access web enterprise applications</a:t>
            </a:r>
          </a:p>
          <a:p>
            <a:pPr marL="342900" indent="-342900" algn="l">
              <a:buChar char="•"/>
            </a:pPr>
            <a:r>
              <a:rPr lang="en-US" sz="1600" dirty="0">
                <a:latin typeface="Calibri" panose="020F0502020204030204" pitchFamily="34" charset="0"/>
                <a:cs typeface="Calibri" panose="020F0502020204030204" pitchFamily="34" charset="0"/>
              </a:rPr>
              <a:t>Collect data from various applications</a:t>
            </a:r>
          </a:p>
          <a:p>
            <a:pPr marL="342900" indent="-342900" algn="l">
              <a:buChar char="•"/>
            </a:pPr>
            <a:r>
              <a:rPr lang="en-US" sz="1600" dirty="0">
                <a:latin typeface="Calibri" panose="020F0502020204030204" pitchFamily="34" charset="0"/>
                <a:cs typeface="Calibri" panose="020F0502020204030204" pitchFamily="34" charset="0"/>
              </a:rPr>
              <a:t>Copy and paste data</a:t>
            </a:r>
          </a:p>
          <a:p>
            <a:pPr marL="342900" indent="-342900" algn="l">
              <a:buChar char="•"/>
            </a:pPr>
            <a:r>
              <a:rPr lang="en-US" sz="1600" dirty="0">
                <a:latin typeface="Calibri" panose="020F0502020204030204" pitchFamily="34" charset="0"/>
                <a:cs typeface="Calibri" panose="020F0502020204030204" pitchFamily="34" charset="0"/>
              </a:rPr>
              <a:t>Extract structured data from documents</a:t>
            </a:r>
          </a:p>
          <a:p>
            <a:pPr marL="342900" indent="-342900" algn="l">
              <a:buChar char="•"/>
            </a:pPr>
            <a:r>
              <a:rPr lang="en-US" sz="1600" dirty="0">
                <a:latin typeface="Calibri" panose="020F0502020204030204" pitchFamily="34" charset="0"/>
                <a:cs typeface="Calibri" panose="020F0502020204030204" pitchFamily="34" charset="0"/>
              </a:rPr>
              <a:t>Follow if/then rules</a:t>
            </a:r>
          </a:p>
          <a:p>
            <a:pPr marL="342900" indent="-342900" algn="l">
              <a:buChar char="•"/>
            </a:pPr>
            <a:r>
              <a:rPr lang="en-US" sz="1600" dirty="0">
                <a:latin typeface="Calibri" panose="020F0502020204030204" pitchFamily="34" charset="0"/>
                <a:cs typeface="Calibri" panose="020F0502020204030204" pitchFamily="34" charset="0"/>
              </a:rPr>
              <a:t>Open email and attachments</a:t>
            </a:r>
          </a:p>
        </p:txBody>
      </p:sp>
      <p:sp>
        <p:nvSpPr>
          <p:cNvPr id="11" name="Subtitle 2">
            <a:extLst>
              <a:ext uri="{FF2B5EF4-FFF2-40B4-BE49-F238E27FC236}">
                <a16:creationId xmlns:a16="http://schemas.microsoft.com/office/drawing/2014/main" id="{9C673322-FD57-4CDA-A6C2-5DDAE221E0A4}"/>
              </a:ext>
            </a:extLst>
          </p:cNvPr>
          <p:cNvSpPr txBox="1">
            <a:spLocks/>
          </p:cNvSpPr>
          <p:nvPr/>
        </p:nvSpPr>
        <p:spPr>
          <a:xfrm>
            <a:off x="4832220" y="1467383"/>
            <a:ext cx="4003680" cy="2509665"/>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a:latin typeface="Calibri" panose="020F0502020204030204" pitchFamily="34" charset="0"/>
                <a:cs typeface="Calibri" panose="020F0502020204030204" pitchFamily="34" charset="0"/>
              </a:rPr>
              <a:t>Typical use cases for RPA:</a:t>
            </a:r>
          </a:p>
          <a:p>
            <a:pPr marL="342900" indent="-342900" algn="l">
              <a:buChar char="•"/>
            </a:pPr>
            <a:r>
              <a:rPr lang="en-US" sz="1600" dirty="0">
                <a:latin typeface="Calibri" panose="020F0502020204030204" pitchFamily="34" charset="0"/>
                <a:cs typeface="Calibri" panose="020F0502020204030204" pitchFamily="34" charset="0"/>
              </a:rPr>
              <a:t>Getting data into or between systems</a:t>
            </a:r>
          </a:p>
          <a:p>
            <a:pPr marL="342900" indent="-342900" algn="l">
              <a:buChar char="•"/>
            </a:pPr>
            <a:r>
              <a:rPr lang="en-US" sz="1600" dirty="0">
                <a:latin typeface="Calibri" panose="020F0502020204030204" pitchFamily="34" charset="0"/>
                <a:cs typeface="Calibri" panose="020F0502020204030204" pitchFamily="34" charset="0"/>
              </a:rPr>
              <a:t>Consolidating data into reports or standardized formats</a:t>
            </a:r>
          </a:p>
          <a:p>
            <a:pPr marL="342900" indent="-342900" algn="l">
              <a:buChar char="•"/>
            </a:pPr>
            <a:r>
              <a:rPr lang="en-US" sz="1600" dirty="0">
                <a:latin typeface="Calibri" panose="020F0502020204030204" pitchFamily="34" charset="0"/>
                <a:cs typeface="Calibri" panose="020F0502020204030204" pitchFamily="34" charset="0"/>
              </a:rPr>
              <a:t>Automating a structured, predetermined workflow or building a workflow</a:t>
            </a:r>
          </a:p>
          <a:p>
            <a:pPr marL="342900" indent="-342900" algn="l">
              <a:buChar char="•"/>
            </a:pPr>
            <a:r>
              <a:rPr lang="en-US" sz="1600" dirty="0">
                <a:latin typeface="Calibri" panose="020F0502020204030204" pitchFamily="34" charset="0"/>
                <a:cs typeface="Calibri" panose="020F0502020204030204" pitchFamily="34" charset="0"/>
              </a:rPr>
              <a:t>Send exceptions or cases with more subjective decisions to the employee </a:t>
            </a:r>
          </a:p>
        </p:txBody>
      </p:sp>
      <p:sp>
        <p:nvSpPr>
          <p:cNvPr id="24" name="TextBox 23">
            <a:extLst>
              <a:ext uri="{FF2B5EF4-FFF2-40B4-BE49-F238E27FC236}">
                <a16:creationId xmlns:a16="http://schemas.microsoft.com/office/drawing/2014/main" id="{F6B45C74-590D-41E0-BBE8-D386DC730ED2}"/>
              </a:ext>
            </a:extLst>
          </p:cNvPr>
          <p:cNvSpPr txBox="1"/>
          <p:nvPr/>
        </p:nvSpPr>
        <p:spPr>
          <a:xfrm>
            <a:off x="1129784" y="4401389"/>
            <a:ext cx="7269149" cy="906261"/>
          </a:xfrm>
          <a:prstGeom prst="rect">
            <a:avLst/>
          </a:prstGeom>
        </p:spPr>
        <p:txBody>
          <a:bodyPr lIns="0" tIns="0" rIns="0" bIns="0" anchor="t"/>
          <a:lstStyle/>
          <a:p>
            <a:r>
              <a:rPr lang="en-US" sz="1400" dirty="0">
                <a:solidFill>
                  <a:srgbClr val="000000"/>
                </a:solidFill>
                <a:latin typeface="Calibri" panose="020F0502020204030204" pitchFamily="34" charset="0"/>
              </a:rPr>
              <a:t>RPA can complete repetitive/rules-based processes faster and with less errors than a human employee</a:t>
            </a:r>
          </a:p>
          <a:p>
            <a:pPr marL="171450" indent="-171450">
              <a:buFont typeface="Wingdings" panose="05000000000000000000" pitchFamily="2" charset="2"/>
              <a:buChar char="§"/>
            </a:pPr>
            <a:endParaRPr lang="en-US" sz="1400" dirty="0">
              <a:solidFill>
                <a:srgbClr val="000000"/>
              </a:solidFill>
              <a:latin typeface="Calibri" panose="020F0502020204030204" pitchFamily="34" charset="0"/>
            </a:endParaRPr>
          </a:p>
          <a:p>
            <a:pPr marL="171450" indent="-171450">
              <a:buFont typeface="Wingdings" panose="05000000000000000000" pitchFamily="2" charset="2"/>
              <a:buChar char="§"/>
            </a:pPr>
            <a:r>
              <a:rPr lang="en-US" sz="1400" dirty="0">
                <a:solidFill>
                  <a:srgbClr val="000000"/>
                </a:solidFill>
                <a:latin typeface="Calibri" panose="020F0502020204030204" pitchFamily="34" charset="0"/>
              </a:rPr>
              <a:t>Using RPA in a highly repetitive process will free up employees to complete higher value work</a:t>
            </a:r>
          </a:p>
          <a:p>
            <a:endParaRPr lang="en-US" sz="1400" dirty="0">
              <a:solidFill>
                <a:srgbClr val="000000"/>
              </a:solidFill>
              <a:latin typeface="Calibri" panose="020F0502020204030204" pitchFamily="34" charset="0"/>
            </a:endParaRPr>
          </a:p>
        </p:txBody>
      </p:sp>
      <p:sp>
        <p:nvSpPr>
          <p:cNvPr id="23" name="Freeform 55">
            <a:extLst>
              <a:ext uri="{FF2B5EF4-FFF2-40B4-BE49-F238E27FC236}">
                <a16:creationId xmlns:a16="http://schemas.microsoft.com/office/drawing/2014/main" id="{2260CECF-B681-4718-9B0E-6D9712C57D9C}"/>
              </a:ext>
              <a:ext uri="{C183D7F6-B498-43B3-948B-1728B52AA6E4}">
                <adec:decorative xmlns:adec="http://schemas.microsoft.com/office/drawing/2017/decorative" val="1"/>
              </a:ext>
            </a:extLst>
          </p:cNvPr>
          <p:cNvSpPr/>
          <p:nvPr/>
        </p:nvSpPr>
        <p:spPr>
          <a:xfrm>
            <a:off x="238517" y="1422729"/>
            <a:ext cx="4151534" cy="2509666"/>
          </a:xfrm>
          <a:custGeom>
            <a:avLst/>
            <a:gdLst/>
            <a:ahLst/>
            <a:cxnLst/>
            <a:rect l="l" t="t" r="r" b="b"/>
            <a:pathLst>
              <a:path w="2208276" h="1949450">
                <a:moveTo>
                  <a:pt x="0" y="1949450"/>
                </a:moveTo>
                <a:lnTo>
                  <a:pt x="2208276" y="1949450"/>
                </a:lnTo>
                <a:lnTo>
                  <a:pt x="2208276" y="0"/>
                </a:lnTo>
                <a:lnTo>
                  <a:pt x="0" y="0"/>
                </a:lnTo>
                <a:close/>
              </a:path>
            </a:pathLst>
          </a:custGeom>
          <a:noFill/>
          <a:ln w="19050" cap="sq">
            <a:solidFill>
              <a:srgbClr val="8A8A8C"/>
            </a:solidFill>
          </a:ln>
        </p:spPr>
      </p:sp>
      <p:sp>
        <p:nvSpPr>
          <p:cNvPr id="20" name="Freeform 55">
            <a:extLst>
              <a:ext uri="{FF2B5EF4-FFF2-40B4-BE49-F238E27FC236}">
                <a16:creationId xmlns:a16="http://schemas.microsoft.com/office/drawing/2014/main" id="{4CCDE5D1-852F-4707-B1E5-AFA8C3A90644}"/>
              </a:ext>
              <a:ext uri="{C183D7F6-B498-43B3-948B-1728B52AA6E4}">
                <adec:decorative xmlns:adec="http://schemas.microsoft.com/office/drawing/2017/decorative" val="1"/>
              </a:ext>
            </a:extLst>
          </p:cNvPr>
          <p:cNvSpPr/>
          <p:nvPr/>
        </p:nvSpPr>
        <p:spPr>
          <a:xfrm>
            <a:off x="4753949" y="1415956"/>
            <a:ext cx="4151534" cy="2509666"/>
          </a:xfrm>
          <a:custGeom>
            <a:avLst/>
            <a:gdLst/>
            <a:ahLst/>
            <a:cxnLst/>
            <a:rect l="l" t="t" r="r" b="b"/>
            <a:pathLst>
              <a:path w="2208276" h="1949450">
                <a:moveTo>
                  <a:pt x="0" y="1949450"/>
                </a:moveTo>
                <a:lnTo>
                  <a:pt x="2208276" y="1949450"/>
                </a:lnTo>
                <a:lnTo>
                  <a:pt x="2208276" y="0"/>
                </a:lnTo>
                <a:lnTo>
                  <a:pt x="0" y="0"/>
                </a:lnTo>
                <a:close/>
              </a:path>
            </a:pathLst>
          </a:custGeom>
          <a:noFill/>
          <a:ln w="19050" cap="sq">
            <a:solidFill>
              <a:srgbClr val="8A8A8C"/>
            </a:solidFill>
          </a:ln>
        </p:spPr>
      </p:sp>
    </p:spTree>
    <p:extLst>
      <p:ext uri="{BB962C8B-B14F-4D97-AF65-F5344CB8AC3E}">
        <p14:creationId xmlns:p14="http://schemas.microsoft.com/office/powerpoint/2010/main" val="3020625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D62879E-4729-48FE-A081-A9C8139C583E}"/>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4" y="-591"/>
            <a:ext cx="9144000" cy="6858000"/>
          </a:xfrm>
          <a:prstGeom prst="rect">
            <a:avLst/>
          </a:prstGeom>
        </p:spPr>
      </p:pic>
      <p:sp>
        <p:nvSpPr>
          <p:cNvPr id="10" name="Slide Number Placeholder 7">
            <a:extLst>
              <a:ext uri="{FF2B5EF4-FFF2-40B4-BE49-F238E27FC236}">
                <a16:creationId xmlns:a16="http://schemas.microsoft.com/office/drawing/2014/main" id="{1E1FC1ED-FE8B-4E0F-8B48-E58806250CE6}"/>
              </a:ext>
            </a:extLst>
          </p:cNvPr>
          <p:cNvSpPr>
            <a:spLocks noGrp="1"/>
          </p:cNvSpPr>
          <p:nvPr>
            <p:ph type="sldNum" sz="quarter" idx="12"/>
          </p:nvPr>
        </p:nvSpPr>
        <p:spPr>
          <a:xfrm>
            <a:off x="6553200" y="6356350"/>
            <a:ext cx="2133600" cy="365125"/>
          </a:xfrm>
        </p:spPr>
        <p:txBody>
          <a:bodyPr/>
          <a:lstStyle/>
          <a:p>
            <a:r>
              <a:rPr lang="en-US" dirty="0"/>
              <a:t>5</a:t>
            </a:r>
          </a:p>
        </p:txBody>
      </p:sp>
      <p:sp>
        <p:nvSpPr>
          <p:cNvPr id="9" name="Title 4">
            <a:extLst>
              <a:ext uri="{FF2B5EF4-FFF2-40B4-BE49-F238E27FC236}">
                <a16:creationId xmlns:a16="http://schemas.microsoft.com/office/drawing/2014/main" id="{EE8B2C3A-E174-4886-8EEB-8A5692E65246}"/>
              </a:ext>
            </a:extLst>
          </p:cNvPr>
          <p:cNvSpPr txBox="1">
            <a:spLocks noGrp="1"/>
          </p:cNvSpPr>
          <p:nvPr>
            <p:ph type="title" idx="4294967295"/>
          </p:nvPr>
        </p:nvSpPr>
        <p:spPr>
          <a:xfrm>
            <a:off x="693395" y="19728"/>
            <a:ext cx="7772400" cy="1007571"/>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rgbClr val="9E1B32"/>
                </a:solidFill>
                <a:effectLst/>
                <a:uLnTx/>
                <a:uFillTx/>
                <a:latin typeface="+mj-lt"/>
                <a:ea typeface="+mj-ea"/>
                <a:cs typeface="+mj-cs"/>
              </a:rPr>
              <a:t>Use Cases for RPA (Finance)</a:t>
            </a:r>
          </a:p>
        </p:txBody>
      </p:sp>
      <p:graphicFrame>
        <p:nvGraphicFramePr>
          <p:cNvPr id="8" name="Table 7">
            <a:extLst>
              <a:ext uri="{FF2B5EF4-FFF2-40B4-BE49-F238E27FC236}">
                <a16:creationId xmlns:a16="http://schemas.microsoft.com/office/drawing/2014/main" id="{E5961057-7BB6-4B10-B72E-06BAB071B13E}"/>
              </a:ext>
            </a:extLst>
          </p:cNvPr>
          <p:cNvGraphicFramePr>
            <a:graphicFrameLocks noGrp="1"/>
          </p:cNvGraphicFramePr>
          <p:nvPr>
            <p:extLst>
              <p:ext uri="{D42A27DB-BD31-4B8C-83A1-F6EECF244321}">
                <p14:modId xmlns:p14="http://schemas.microsoft.com/office/powerpoint/2010/main" val="3678311860"/>
              </p:ext>
            </p:extLst>
          </p:nvPr>
        </p:nvGraphicFramePr>
        <p:xfrm>
          <a:off x="134566" y="1053843"/>
          <a:ext cx="8890056" cy="4797177"/>
        </p:xfrm>
        <a:graphic>
          <a:graphicData uri="http://schemas.openxmlformats.org/drawingml/2006/table">
            <a:tbl>
              <a:tblPr firstRow="1" bandRow="1">
                <a:tableStyleId>{21E4AEA4-8DFA-4A89-87EB-49C32662AFE0}</a:tableStyleId>
              </a:tblPr>
              <a:tblGrid>
                <a:gridCol w="1183871">
                  <a:extLst>
                    <a:ext uri="{9D8B030D-6E8A-4147-A177-3AD203B41FA5}">
                      <a16:colId xmlns:a16="http://schemas.microsoft.com/office/drawing/2014/main" val="2763318350"/>
                    </a:ext>
                  </a:extLst>
                </a:gridCol>
                <a:gridCol w="1722475">
                  <a:extLst>
                    <a:ext uri="{9D8B030D-6E8A-4147-A177-3AD203B41FA5}">
                      <a16:colId xmlns:a16="http://schemas.microsoft.com/office/drawing/2014/main" val="3123101446"/>
                    </a:ext>
                  </a:extLst>
                </a:gridCol>
                <a:gridCol w="5983710">
                  <a:extLst>
                    <a:ext uri="{9D8B030D-6E8A-4147-A177-3AD203B41FA5}">
                      <a16:colId xmlns:a16="http://schemas.microsoft.com/office/drawing/2014/main" val="1370279079"/>
                    </a:ext>
                  </a:extLst>
                </a:gridCol>
              </a:tblGrid>
              <a:tr h="358536">
                <a:tc>
                  <a:txBody>
                    <a:bodyPr/>
                    <a:lstStyle/>
                    <a:p>
                      <a:pPr algn="ctr"/>
                      <a:r>
                        <a:rPr lang="en-US" sz="1600" dirty="0"/>
                        <a:t>Category</a:t>
                      </a:r>
                    </a:p>
                  </a:txBody>
                  <a:tcPr>
                    <a:solidFill>
                      <a:srgbClr val="9E1B32"/>
                    </a:solidFill>
                  </a:tcPr>
                </a:tc>
                <a:tc>
                  <a:txBody>
                    <a:bodyPr/>
                    <a:lstStyle/>
                    <a:p>
                      <a:pPr algn="ctr"/>
                      <a:r>
                        <a:rPr lang="en-US" sz="1600" dirty="0"/>
                        <a:t>Subprocess</a:t>
                      </a:r>
                    </a:p>
                  </a:txBody>
                  <a:tcPr>
                    <a:solidFill>
                      <a:srgbClr val="9E1B32"/>
                    </a:solidFill>
                  </a:tcPr>
                </a:tc>
                <a:tc>
                  <a:txBody>
                    <a:bodyPr/>
                    <a:lstStyle/>
                    <a:p>
                      <a:pPr algn="ctr"/>
                      <a:r>
                        <a:rPr lang="en-US" sz="1600" dirty="0"/>
                        <a:t>Use Case</a:t>
                      </a:r>
                    </a:p>
                  </a:txBody>
                  <a:tcPr>
                    <a:solidFill>
                      <a:srgbClr val="9E1B32"/>
                    </a:solidFill>
                  </a:tcPr>
                </a:tc>
                <a:extLst>
                  <a:ext uri="{0D108BD9-81ED-4DB2-BD59-A6C34878D82A}">
                    <a16:rowId xmlns:a16="http://schemas.microsoft.com/office/drawing/2014/main" val="378341151"/>
                  </a:ext>
                </a:extLst>
              </a:tr>
              <a:tr h="567681">
                <a:tc>
                  <a:txBody>
                    <a:bodyPr/>
                    <a:lstStyle/>
                    <a:p>
                      <a:r>
                        <a:rPr lang="en-US" sz="1400" dirty="0"/>
                        <a:t>Financial Reporting</a:t>
                      </a:r>
                    </a:p>
                  </a:txBody>
                  <a:tcPr/>
                </a:tc>
                <a:tc>
                  <a:txBody>
                    <a:bodyPr/>
                    <a:lstStyle/>
                    <a:p>
                      <a:r>
                        <a:rPr lang="en-US" sz="1400" dirty="0"/>
                        <a:t>Cash Flow Statement Preparation</a:t>
                      </a:r>
                    </a:p>
                  </a:txBody>
                  <a:tcPr/>
                </a:tc>
                <a:tc>
                  <a:txBody>
                    <a:bodyPr/>
                    <a:lstStyle/>
                    <a:p>
                      <a:r>
                        <a:rPr lang="en-US" sz="1400" dirty="0"/>
                        <a:t>Extract bank statement information into prepared template to accelerate the preparation of the cash flow statement.</a:t>
                      </a:r>
                    </a:p>
                  </a:txBody>
                  <a:tcPr/>
                </a:tc>
                <a:extLst>
                  <a:ext uri="{0D108BD9-81ED-4DB2-BD59-A6C34878D82A}">
                    <a16:rowId xmlns:a16="http://schemas.microsoft.com/office/drawing/2014/main" val="846990069"/>
                  </a:ext>
                </a:extLst>
              </a:tr>
              <a:tr h="717071">
                <a:tc>
                  <a:txBody>
                    <a:bodyPr/>
                    <a:lstStyle/>
                    <a:p>
                      <a:pPr lvl="0" algn="l">
                        <a:lnSpc>
                          <a:spcPct val="100000"/>
                        </a:lnSpc>
                        <a:spcBef>
                          <a:spcPts val="0"/>
                        </a:spcBef>
                        <a:spcAft>
                          <a:spcPts val="0"/>
                        </a:spcAft>
                        <a:buNone/>
                      </a:pPr>
                      <a:r>
                        <a:rPr lang="en-US" sz="1400" u="none" strike="noStrike" noProof="0" dirty="0"/>
                        <a:t>Financial Reporting</a:t>
                      </a:r>
                    </a:p>
                  </a:txBody>
                  <a:tcPr/>
                </a:tc>
                <a:tc>
                  <a:txBody>
                    <a:bodyPr/>
                    <a:lstStyle/>
                    <a:p>
                      <a:r>
                        <a:rPr lang="en-US" sz="1400" dirty="0"/>
                        <a:t>Fixed Asset Accounting</a:t>
                      </a:r>
                    </a:p>
                  </a:txBody>
                  <a:tcPr/>
                </a:tc>
                <a:tc>
                  <a:txBody>
                    <a:bodyPr/>
                    <a:lstStyle/>
                    <a:p>
                      <a:r>
                        <a:rPr lang="en-US" sz="1400" dirty="0"/>
                        <a:t>Create a new asset record in the accounting system, open invoice, copy acquisition date, placed-in-service date, description, type and cost basis, then paste into the new record to reduce manual processing time.</a:t>
                      </a:r>
                    </a:p>
                  </a:txBody>
                  <a:tcPr/>
                </a:tc>
                <a:extLst>
                  <a:ext uri="{0D108BD9-81ED-4DB2-BD59-A6C34878D82A}">
                    <a16:rowId xmlns:a16="http://schemas.microsoft.com/office/drawing/2014/main" val="265977986"/>
                  </a:ext>
                </a:extLst>
              </a:tr>
              <a:tr h="567681">
                <a:tc>
                  <a:txBody>
                    <a:bodyPr/>
                    <a:lstStyle/>
                    <a:p>
                      <a:pPr lvl="0" algn="l">
                        <a:lnSpc>
                          <a:spcPct val="100000"/>
                        </a:lnSpc>
                        <a:spcBef>
                          <a:spcPts val="0"/>
                        </a:spcBef>
                        <a:spcAft>
                          <a:spcPts val="0"/>
                        </a:spcAft>
                        <a:buNone/>
                      </a:pPr>
                      <a:r>
                        <a:rPr lang="en-US" sz="1400" u="none" strike="noStrike" noProof="0" dirty="0"/>
                        <a:t>Financial Reporting</a:t>
                      </a:r>
                    </a:p>
                  </a:txBody>
                  <a:tcPr/>
                </a:tc>
                <a:tc>
                  <a:txBody>
                    <a:bodyPr/>
                    <a:lstStyle/>
                    <a:p>
                      <a:r>
                        <a:rPr lang="en-US" sz="1400" dirty="0"/>
                        <a:t>Goods-in-Transit Accounting</a:t>
                      </a:r>
                    </a:p>
                  </a:txBody>
                  <a:tcPr/>
                </a:tc>
                <a:tc>
                  <a:txBody>
                    <a:bodyPr/>
                    <a:lstStyle/>
                    <a:p>
                      <a:r>
                        <a:rPr lang="en-US" sz="1400" dirty="0"/>
                        <a:t>Open supplier portal, navigate to goods status page, copy current status, open Excel spreadsheet, paste status into local tracking database to ensure accuracy of goods in transit reporting.</a:t>
                      </a:r>
                    </a:p>
                  </a:txBody>
                  <a:tcPr/>
                </a:tc>
                <a:extLst>
                  <a:ext uri="{0D108BD9-81ED-4DB2-BD59-A6C34878D82A}">
                    <a16:rowId xmlns:a16="http://schemas.microsoft.com/office/drawing/2014/main" val="628944923"/>
                  </a:ext>
                </a:extLst>
              </a:tr>
              <a:tr h="717071">
                <a:tc>
                  <a:txBody>
                    <a:bodyPr/>
                    <a:lstStyle/>
                    <a:p>
                      <a:pPr lvl="0" algn="l">
                        <a:lnSpc>
                          <a:spcPct val="100000"/>
                        </a:lnSpc>
                        <a:spcBef>
                          <a:spcPts val="0"/>
                        </a:spcBef>
                        <a:spcAft>
                          <a:spcPts val="0"/>
                        </a:spcAft>
                        <a:buNone/>
                      </a:pPr>
                      <a:r>
                        <a:rPr lang="en-US" sz="1400" u="none" strike="noStrike" noProof="0" dirty="0"/>
                        <a:t>Financial Reporting</a:t>
                      </a:r>
                    </a:p>
                  </a:txBody>
                  <a:tcPr/>
                </a:tc>
                <a:tc>
                  <a:txBody>
                    <a:bodyPr/>
                    <a:lstStyle/>
                    <a:p>
                      <a:r>
                        <a:rPr lang="en-US" sz="1400" dirty="0"/>
                        <a:t>Variance Report Accounting</a:t>
                      </a:r>
                    </a:p>
                  </a:txBody>
                  <a:tcPr/>
                </a:tc>
                <a:tc>
                  <a:txBody>
                    <a:bodyPr/>
                    <a:lstStyle/>
                    <a:p>
                      <a:r>
                        <a:rPr lang="en-US" sz="1400" dirty="0"/>
                        <a:t>Open vendor invoice database, organize by date, match line items by date, mark items with no invoice match, take note of invoice IDs, tabulate variances, notify accounting personnel to reconcile variances in vendor invoices.</a:t>
                      </a:r>
                    </a:p>
                  </a:txBody>
                  <a:tcPr/>
                </a:tc>
                <a:extLst>
                  <a:ext uri="{0D108BD9-81ED-4DB2-BD59-A6C34878D82A}">
                    <a16:rowId xmlns:a16="http://schemas.microsoft.com/office/drawing/2014/main" val="3016545731"/>
                  </a:ext>
                </a:extLst>
              </a:tr>
              <a:tr h="717071">
                <a:tc>
                  <a:txBody>
                    <a:bodyPr/>
                    <a:lstStyle/>
                    <a:p>
                      <a:pPr lvl="0">
                        <a:buNone/>
                      </a:pPr>
                      <a:r>
                        <a:rPr lang="en-US" sz="1400" dirty="0"/>
                        <a:t>Financial Close and Consolidation</a:t>
                      </a:r>
                    </a:p>
                  </a:txBody>
                  <a:tcPr/>
                </a:tc>
                <a:tc>
                  <a:txBody>
                    <a:bodyPr/>
                    <a:lstStyle/>
                    <a:p>
                      <a:pPr lvl="0">
                        <a:buNone/>
                      </a:pPr>
                      <a:r>
                        <a:rPr lang="en-US" sz="1400" dirty="0"/>
                        <a:t>Bank Reconciliation</a:t>
                      </a:r>
                    </a:p>
                  </a:txBody>
                  <a:tcPr/>
                </a:tc>
                <a:tc>
                  <a:txBody>
                    <a:bodyPr/>
                    <a:lstStyle/>
                    <a:p>
                      <a:pPr lvl="0">
                        <a:buNone/>
                      </a:pPr>
                      <a:r>
                        <a:rPr lang="en-US" sz="1400" dirty="0"/>
                        <a:t>Log into bank account, download statement, extract statement information, match transactions against ledger, flag exceptions to ensure accuracy and compliance during the close.</a:t>
                      </a:r>
                    </a:p>
                  </a:txBody>
                  <a:tcPr/>
                </a:tc>
                <a:extLst>
                  <a:ext uri="{0D108BD9-81ED-4DB2-BD59-A6C34878D82A}">
                    <a16:rowId xmlns:a16="http://schemas.microsoft.com/office/drawing/2014/main" val="3800771578"/>
                  </a:ext>
                </a:extLst>
              </a:tr>
              <a:tr h="717071">
                <a:tc>
                  <a:txBody>
                    <a:bodyPr/>
                    <a:lstStyle/>
                    <a:p>
                      <a:pPr lvl="0">
                        <a:buNone/>
                      </a:pPr>
                      <a:r>
                        <a:rPr lang="en-US" sz="1400" dirty="0"/>
                        <a:t>Financial Close and Consolidation</a:t>
                      </a:r>
                    </a:p>
                  </a:txBody>
                  <a:tcPr/>
                </a:tc>
                <a:tc>
                  <a:txBody>
                    <a:bodyPr/>
                    <a:lstStyle/>
                    <a:p>
                      <a:pPr lvl="0">
                        <a:buNone/>
                      </a:pPr>
                      <a:r>
                        <a:rPr lang="en-US" sz="1400" dirty="0"/>
                        <a:t>General Ledger Reconciliations</a:t>
                      </a:r>
                    </a:p>
                  </a:txBody>
                  <a:tcPr/>
                </a:tc>
                <a:tc>
                  <a:txBody>
                    <a:bodyPr/>
                    <a:lstStyle/>
                    <a:p>
                      <a:pPr lvl="0">
                        <a:buNone/>
                      </a:pPr>
                      <a:r>
                        <a:rPr lang="en-US" sz="1400" dirty="0"/>
                        <a:t>Open the general ledger (GL), match the beginning balance to the ending reconciliation detail from the prior period for each account, send notification to accounting personnel when accounts do not match to ensure complete accuracy of reconciliations.</a:t>
                      </a:r>
                    </a:p>
                  </a:txBody>
                  <a:tcPr/>
                </a:tc>
                <a:extLst>
                  <a:ext uri="{0D108BD9-81ED-4DB2-BD59-A6C34878D82A}">
                    <a16:rowId xmlns:a16="http://schemas.microsoft.com/office/drawing/2014/main" val="1061592842"/>
                  </a:ext>
                </a:extLst>
              </a:tr>
            </a:tbl>
          </a:graphicData>
        </a:graphic>
      </p:graphicFrame>
      <p:pic>
        <p:nvPicPr>
          <p:cNvPr id="11" name="Picture 10">
            <a:extLst>
              <a:ext uri="{FF2B5EF4-FFF2-40B4-BE49-F238E27FC236}">
                <a16:creationId xmlns:a16="http://schemas.microsoft.com/office/drawing/2014/main" id="{74C545FD-A2EA-40CC-8AAF-695470EF053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6023166" y="5851020"/>
            <a:ext cx="2038635" cy="981212"/>
          </a:xfrm>
          <a:prstGeom prst="rect">
            <a:avLst/>
          </a:prstGeom>
        </p:spPr>
      </p:pic>
    </p:spTree>
    <p:extLst>
      <p:ext uri="{BB962C8B-B14F-4D97-AF65-F5344CB8AC3E}">
        <p14:creationId xmlns:p14="http://schemas.microsoft.com/office/powerpoint/2010/main" val="4048872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D62879E-4729-48FE-A081-A9C8139C583E}"/>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4" y="-591"/>
            <a:ext cx="9144000" cy="6858000"/>
          </a:xfrm>
          <a:prstGeom prst="rect">
            <a:avLst/>
          </a:prstGeom>
        </p:spPr>
      </p:pic>
      <p:pic>
        <p:nvPicPr>
          <p:cNvPr id="7" name="Picture 6">
            <a:extLst>
              <a:ext uri="{FF2B5EF4-FFF2-40B4-BE49-F238E27FC236}">
                <a16:creationId xmlns:a16="http://schemas.microsoft.com/office/drawing/2014/main" id="{BDC2B46E-5505-46C2-8C50-99208A45774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6023166" y="5869845"/>
            <a:ext cx="2038635" cy="981212"/>
          </a:xfrm>
          <a:prstGeom prst="rect">
            <a:avLst/>
          </a:prstGeom>
        </p:spPr>
      </p:pic>
      <p:sp>
        <p:nvSpPr>
          <p:cNvPr id="10" name="Slide Number Placeholder 7">
            <a:extLst>
              <a:ext uri="{FF2B5EF4-FFF2-40B4-BE49-F238E27FC236}">
                <a16:creationId xmlns:a16="http://schemas.microsoft.com/office/drawing/2014/main" id="{1E1FC1ED-FE8B-4E0F-8B48-E58806250CE6}"/>
              </a:ext>
            </a:extLst>
          </p:cNvPr>
          <p:cNvSpPr>
            <a:spLocks noGrp="1"/>
          </p:cNvSpPr>
          <p:nvPr>
            <p:ph type="sldNum" sz="quarter" idx="12"/>
          </p:nvPr>
        </p:nvSpPr>
        <p:spPr>
          <a:xfrm>
            <a:off x="6553200" y="6356350"/>
            <a:ext cx="2133600" cy="365125"/>
          </a:xfrm>
        </p:spPr>
        <p:txBody>
          <a:bodyPr/>
          <a:lstStyle/>
          <a:p>
            <a:r>
              <a:rPr lang="en-US" dirty="0"/>
              <a:t>6</a:t>
            </a:r>
          </a:p>
        </p:txBody>
      </p:sp>
      <p:sp>
        <p:nvSpPr>
          <p:cNvPr id="8" name="Title 4">
            <a:extLst>
              <a:ext uri="{FF2B5EF4-FFF2-40B4-BE49-F238E27FC236}">
                <a16:creationId xmlns:a16="http://schemas.microsoft.com/office/drawing/2014/main" id="{AC04210E-6D06-4859-8648-972033853B4F}"/>
              </a:ext>
            </a:extLst>
          </p:cNvPr>
          <p:cNvSpPr txBox="1">
            <a:spLocks noGrp="1"/>
          </p:cNvSpPr>
          <p:nvPr>
            <p:ph type="title" idx="4294967295"/>
          </p:nvPr>
        </p:nvSpPr>
        <p:spPr>
          <a:xfrm>
            <a:off x="693394" y="19728"/>
            <a:ext cx="7993405" cy="1007571"/>
          </a:xfrm>
          <a:prstGeom prst="rect">
            <a:avLst/>
          </a:prstGeom>
          <a:noFill/>
          <a:ln>
            <a:noFill/>
            <a:prstDash/>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rgbClr val="9E1B32"/>
                </a:solidFill>
                <a:effectLst/>
                <a:uLnTx/>
                <a:uFillTx/>
                <a:latin typeface="+mj-lt"/>
                <a:ea typeface="+mj-ea"/>
                <a:cs typeface="+mj-cs"/>
              </a:rPr>
              <a:t>Example of a Process Automated via Robotics</a:t>
            </a:r>
          </a:p>
        </p:txBody>
      </p:sp>
      <p:pic>
        <p:nvPicPr>
          <p:cNvPr id="13" name="Picture 5" descr="An image of a Sales Order Processing  Robotics Process, including the steps:&#10;* Monitor e-mail inbox for orders.&#10;* Track order.&#10;* Review order.&#10;* Input order into SAP.">
            <a:extLst>
              <a:ext uri="{FF2B5EF4-FFF2-40B4-BE49-F238E27FC236}">
                <a16:creationId xmlns:a16="http://schemas.microsoft.com/office/drawing/2014/main" id="{8A3642FE-E6CF-4574-AE90-C73AAEE2058D}"/>
              </a:ext>
            </a:extLst>
          </p:cNvPr>
          <p:cNvPicPr>
            <a:picLocks noChangeAspect="1"/>
          </p:cNvPicPr>
          <p:nvPr/>
        </p:nvPicPr>
        <p:blipFill rotWithShape="1">
          <a:blip r:embed="rId5"/>
          <a:srcRect t="8199" r="-132" b="20938"/>
          <a:stretch/>
        </p:blipFill>
        <p:spPr>
          <a:xfrm>
            <a:off x="711338" y="853443"/>
            <a:ext cx="7844885" cy="3978764"/>
          </a:xfrm>
          <a:prstGeom prst="rect">
            <a:avLst/>
          </a:prstGeom>
        </p:spPr>
      </p:pic>
      <p:pic>
        <p:nvPicPr>
          <p:cNvPr id="14" name="Picture 13" descr="Image containing activities done by Bots on the process:&#10;* Opening email and attachments.&#10;* Following if/then decisions/rules.&#10;* Accessing web/other enterprise applications.&#10;* Copying and pasting.&#10;* Accessing and moving files and folders.&#10;* Navigating within applications.&#10;* Reading/searching and extracting structured data from documents.&#10;* Saving and closing documents.">
            <a:extLst>
              <a:ext uri="{FF2B5EF4-FFF2-40B4-BE49-F238E27FC236}">
                <a16:creationId xmlns:a16="http://schemas.microsoft.com/office/drawing/2014/main" id="{4C8D9C0C-91CD-4A88-BFD3-6719332FEC3A}"/>
              </a:ext>
            </a:extLst>
          </p:cNvPr>
          <p:cNvPicPr>
            <a:picLocks noChangeAspect="1"/>
          </p:cNvPicPr>
          <p:nvPr/>
        </p:nvPicPr>
        <p:blipFill rotWithShape="1">
          <a:blip r:embed="rId5"/>
          <a:srcRect t="79899" r="-265" b="2680"/>
          <a:stretch/>
        </p:blipFill>
        <p:spPr>
          <a:xfrm>
            <a:off x="864572" y="4835442"/>
            <a:ext cx="7045739" cy="966540"/>
          </a:xfrm>
          <a:prstGeom prst="rect">
            <a:avLst/>
          </a:prstGeom>
        </p:spPr>
      </p:pic>
    </p:spTree>
    <p:extLst>
      <p:ext uri="{BB962C8B-B14F-4D97-AF65-F5344CB8AC3E}">
        <p14:creationId xmlns:p14="http://schemas.microsoft.com/office/powerpoint/2010/main" val="1683789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23FEE307447F440B006833B473513E9" ma:contentTypeVersion="2" ma:contentTypeDescription="Create a new document." ma:contentTypeScope="" ma:versionID="63321d174251b9b059cd2553ea7e563c">
  <xsd:schema xmlns:xsd="http://www.w3.org/2001/XMLSchema" xmlns:xs="http://www.w3.org/2001/XMLSchema" xmlns:p="http://schemas.microsoft.com/office/2006/metadata/properties" xmlns:ns2="da62379d-c773-4393-87e1-f43f871c3094" targetNamespace="http://schemas.microsoft.com/office/2006/metadata/properties" ma:root="true" ma:fieldsID="471df83e1141c1e55bcfb776c30e6f13" ns2:_="">
    <xsd:import namespace="da62379d-c773-4393-87e1-f43f871c309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62379d-c773-4393-87e1-f43f871c309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E00B12A-FE9E-4EE4-9D93-CAC4AE0686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a62379d-c773-4393-87e1-f43f871c30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4E2BEA4-FC56-4C80-9091-A1EA5316B61E}">
  <ds:schemaRefs>
    <ds:schemaRef ds:uri="http://purl.org/dc/dcmitype/"/>
    <ds:schemaRef ds:uri="a46a091f-2306-4b81-b9a1-a23f2f354a4e"/>
    <ds:schemaRef ds:uri="http://schemas.microsoft.com/office/2006/metadata/properties"/>
    <ds:schemaRef ds:uri="http://www.w3.org/XML/1998/namespace"/>
    <ds:schemaRef ds:uri="http://purl.org/dc/elements/1.1/"/>
    <ds:schemaRef ds:uri="3fef6ad0-37ee-4edc-84dc-0e3899c1119d"/>
    <ds:schemaRef ds:uri="http://schemas.microsoft.com/office/2006/documentManagement/types"/>
    <ds:schemaRef ds:uri="http://purl.org/dc/term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F768D13B-6C06-44E9-9B9C-FFCF82E1847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86038</TotalTime>
  <Words>695</Words>
  <Application>Microsoft Office PowerPoint</Application>
  <PresentationFormat>On-screen Show (4:3)</PresentationFormat>
  <Paragraphs>81</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Arial Unicode MS</vt:lpstr>
      <vt:lpstr>Calibri</vt:lpstr>
      <vt:lpstr>Minion Pro</vt:lpstr>
      <vt:lpstr>Wingdings</vt:lpstr>
      <vt:lpstr>Office Theme</vt:lpstr>
      <vt:lpstr>RPA: Robotic Process Automation</vt:lpstr>
      <vt:lpstr>Continuous Improvement - What is Robotics?</vt:lpstr>
      <vt:lpstr>Continuous Improvement-What is Robotics? (Page 2)</vt:lpstr>
      <vt:lpstr>Selection Criteria for RPA</vt:lpstr>
      <vt:lpstr>When to Use RPA</vt:lpstr>
      <vt:lpstr>Use Cases for RPA (Finance)</vt:lpstr>
      <vt:lpstr>Example of a Process Automated via Robotics</vt:lpstr>
    </vt:vector>
  </TitlesOfParts>
  <Company>UA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Shinholster</dc:creator>
  <cp:lastModifiedBy>Carolina Vega Rengifo</cp:lastModifiedBy>
  <cp:revision>86</cp:revision>
  <cp:lastPrinted>2019-12-11T19:17:16Z</cp:lastPrinted>
  <dcterms:created xsi:type="dcterms:W3CDTF">2015-08-27T18:41:58Z</dcterms:created>
  <dcterms:modified xsi:type="dcterms:W3CDTF">2022-03-31T13:45:48Z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0x010100523FEE307447F440B006833B473513E9</vt:lpwstr>
  </property>
</Properties>
</file>