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65" r:id="rId2"/>
    <p:sldId id="280" r:id="rId3"/>
    <p:sldId id="258" r:id="rId4"/>
    <p:sldId id="281" r:id="rId5"/>
    <p:sldId id="269" r:id="rId6"/>
    <p:sldId id="259" r:id="rId7"/>
    <p:sldId id="266" r:id="rId8"/>
    <p:sldId id="268" r:id="rId9"/>
    <p:sldId id="270" r:id="rId10"/>
    <p:sldId id="271" r:id="rId11"/>
    <p:sldId id="272" r:id="rId12"/>
    <p:sldId id="273" r:id="rId13"/>
    <p:sldId id="274" r:id="rId14"/>
    <p:sldId id="275" r:id="rId15"/>
    <p:sldId id="276" r:id="rId16"/>
    <p:sldId id="277" r:id="rId17"/>
    <p:sldId id="278" r:id="rId18"/>
    <p:sldId id="261" r:id="rId19"/>
    <p:sldId id="27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4FB5C-8835-4899-AB9A-6B266F82018E}"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296278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4FB5C-8835-4899-AB9A-6B266F82018E}"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102647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4FB5C-8835-4899-AB9A-6B266F82018E}"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25201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4FB5C-8835-4899-AB9A-6B266F82018E}"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111402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4FB5C-8835-4899-AB9A-6B266F82018E}"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29758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4FB5C-8835-4899-AB9A-6B266F82018E}"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338292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4FB5C-8835-4899-AB9A-6B266F82018E}"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42857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4FB5C-8835-4899-AB9A-6B266F82018E}"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339892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4FB5C-8835-4899-AB9A-6B266F82018E}" type="datetimeFigureOut">
              <a:rPr lang="en-IN" smtClean="0"/>
              <a:t>22-06-2022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414893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4FB5C-8835-4899-AB9A-6B266F82018E}"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391197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4FB5C-8835-4899-AB9A-6B266F82018E}"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A471F-5EBE-4AA5-8455-1EA49262714B}" type="slidenum">
              <a:rPr lang="en-IN" smtClean="0"/>
              <a:t>‹#›</a:t>
            </a:fld>
            <a:endParaRPr lang="en-IN"/>
          </a:p>
        </p:txBody>
      </p:sp>
    </p:spTree>
    <p:extLst>
      <p:ext uri="{BB962C8B-B14F-4D97-AF65-F5344CB8AC3E}">
        <p14:creationId xmlns:p14="http://schemas.microsoft.com/office/powerpoint/2010/main" val="322725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4FB5C-8835-4899-AB9A-6B266F82018E}" type="datetimeFigureOut">
              <a:rPr lang="en-IN" smtClean="0"/>
              <a:t>22-06-2022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A471F-5EBE-4AA5-8455-1EA49262714B}" type="slidenum">
              <a:rPr lang="en-IN" smtClean="0"/>
              <a:t>‹#›</a:t>
            </a:fld>
            <a:endParaRPr lang="en-IN"/>
          </a:p>
        </p:txBody>
      </p:sp>
    </p:spTree>
    <p:extLst>
      <p:ext uri="{BB962C8B-B14F-4D97-AF65-F5344CB8AC3E}">
        <p14:creationId xmlns:p14="http://schemas.microsoft.com/office/powerpoint/2010/main" val="274815900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calculator-hand-robot-count-695084/"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183524-EA77-44B4-A720-E153A74AA148}"/>
              </a:ext>
            </a:extLst>
          </p:cNvPr>
          <p:cNvSpPr/>
          <p:nvPr/>
        </p:nvSpPr>
        <p:spPr>
          <a:xfrm>
            <a:off x="2440323" y="1505505"/>
            <a:ext cx="7111014" cy="3639845"/>
          </a:xfrm>
          <a:prstGeom prst="rect">
            <a:avLst/>
          </a:prstGeom>
          <a:noFill/>
          <a:ln w="139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8" name="Rectangle 7">
            <a:extLst>
              <a:ext uri="{FF2B5EF4-FFF2-40B4-BE49-F238E27FC236}">
                <a16:creationId xmlns:a16="http://schemas.microsoft.com/office/drawing/2014/main" id="{F1460BB7-8D3B-4A89-886F-5F98249B05E3}"/>
              </a:ext>
            </a:extLst>
          </p:cNvPr>
          <p:cNvSpPr/>
          <p:nvPr/>
        </p:nvSpPr>
        <p:spPr>
          <a:xfrm>
            <a:off x="2968544" y="2034792"/>
            <a:ext cx="7022237" cy="347010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Title 5">
            <a:extLst>
              <a:ext uri="{FF2B5EF4-FFF2-40B4-BE49-F238E27FC236}">
                <a16:creationId xmlns:a16="http://schemas.microsoft.com/office/drawing/2014/main" id="{8E34681A-CD18-4A4C-99C8-010489C50D7B}"/>
              </a:ext>
            </a:extLst>
          </p:cNvPr>
          <p:cNvSpPr txBox="1">
            <a:spLocks/>
          </p:cNvSpPr>
          <p:nvPr/>
        </p:nvSpPr>
        <p:spPr>
          <a:xfrm>
            <a:off x="2977423" y="2442796"/>
            <a:ext cx="7022237" cy="68611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Gothic" panose="020B0502020202020204" pitchFamily="34" charset="0"/>
                <a:cs typeface="Calibri" panose="020F0502020204030204" pitchFamily="34" charset="0"/>
              </a:rPr>
              <a:t>Robotic Process Automation</a:t>
            </a:r>
          </a:p>
        </p:txBody>
      </p:sp>
      <p:sp>
        <p:nvSpPr>
          <p:cNvPr id="6" name="Subtitle 6">
            <a:extLst>
              <a:ext uri="{FF2B5EF4-FFF2-40B4-BE49-F238E27FC236}">
                <a16:creationId xmlns:a16="http://schemas.microsoft.com/office/drawing/2014/main" id="{F78DDE31-E32F-43B4-AEC5-9ABC4BA73EA5}"/>
              </a:ext>
            </a:extLst>
          </p:cNvPr>
          <p:cNvSpPr txBox="1">
            <a:spLocks/>
          </p:cNvSpPr>
          <p:nvPr/>
        </p:nvSpPr>
        <p:spPr>
          <a:xfrm>
            <a:off x="3276336" y="3769843"/>
            <a:ext cx="6475341" cy="9770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spc="300">
                <a:solidFill>
                  <a:srgbClr val="2F3342"/>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002060"/>
                </a:solidFill>
              </a:rPr>
              <a:t>Name: Patil Nikhil Ishwar	</a:t>
            </a:r>
          </a:p>
          <a:p>
            <a:r>
              <a:rPr lang="en-US" sz="2000" b="1" dirty="0">
                <a:solidFill>
                  <a:srgbClr val="002060"/>
                </a:solidFill>
              </a:rPr>
              <a:t>Roll No: 45		Class: TYBBA(CA)</a:t>
            </a:r>
          </a:p>
          <a:p>
            <a:r>
              <a:rPr lang="en-US" sz="2000" b="1" dirty="0">
                <a:solidFill>
                  <a:srgbClr val="002060"/>
                </a:solidFill>
              </a:rPr>
              <a:t>Subject: </a:t>
            </a:r>
            <a:r>
              <a:rPr lang="en-US" sz="2000" b="1" dirty="0" err="1">
                <a:solidFill>
                  <a:srgbClr val="002060"/>
                </a:solidFill>
              </a:rPr>
              <a:t>SoftSkills</a:t>
            </a:r>
            <a:endParaRPr lang="en-US" sz="2000" b="1" dirty="0">
              <a:solidFill>
                <a:srgbClr val="002060"/>
              </a:solidFill>
            </a:endParaRPr>
          </a:p>
        </p:txBody>
      </p:sp>
      <p:sp>
        <p:nvSpPr>
          <p:cNvPr id="9" name="Rectangle 8">
            <a:extLst>
              <a:ext uri="{FF2B5EF4-FFF2-40B4-BE49-F238E27FC236}">
                <a16:creationId xmlns:a16="http://schemas.microsoft.com/office/drawing/2014/main" id="{945C9A96-18FA-4554-B3BD-AD1E4E869A74}"/>
              </a:ext>
            </a:extLst>
          </p:cNvPr>
          <p:cNvSpPr/>
          <p:nvPr/>
        </p:nvSpPr>
        <p:spPr>
          <a:xfrm>
            <a:off x="2968542" y="4035641"/>
            <a:ext cx="93218" cy="1469254"/>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0" name="Rectangle 9">
            <a:extLst>
              <a:ext uri="{FF2B5EF4-FFF2-40B4-BE49-F238E27FC236}">
                <a16:creationId xmlns:a16="http://schemas.microsoft.com/office/drawing/2014/main" id="{E854AD3F-3CC8-4DB2-A2E0-65927E6ECA75}"/>
              </a:ext>
            </a:extLst>
          </p:cNvPr>
          <p:cNvSpPr/>
          <p:nvPr/>
        </p:nvSpPr>
        <p:spPr>
          <a:xfrm rot="5400000">
            <a:off x="3593668" y="4793930"/>
            <a:ext cx="85839" cy="1336091"/>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1" name="Rectangle 10">
            <a:extLst>
              <a:ext uri="{FF2B5EF4-FFF2-40B4-BE49-F238E27FC236}">
                <a16:creationId xmlns:a16="http://schemas.microsoft.com/office/drawing/2014/main" id="{6836CB9A-7241-46D3-B3FB-D929909B1F10}"/>
              </a:ext>
            </a:extLst>
          </p:cNvPr>
          <p:cNvSpPr/>
          <p:nvPr/>
        </p:nvSpPr>
        <p:spPr>
          <a:xfrm rot="5400000">
            <a:off x="9218424" y="1346774"/>
            <a:ext cx="93218" cy="1469254"/>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F7781C61-3398-45C3-A0B0-F7CD00375D60}"/>
              </a:ext>
            </a:extLst>
          </p:cNvPr>
          <p:cNvSpPr/>
          <p:nvPr/>
        </p:nvSpPr>
        <p:spPr>
          <a:xfrm rot="10800000">
            <a:off x="9913821" y="2107603"/>
            <a:ext cx="85839" cy="1336091"/>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34018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2423235" y="571937"/>
            <a:ext cx="78259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Applications of RPA</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11EF9BB-A9F1-4FEA-BB7A-1E42181B1CCE}"/>
              </a:ext>
            </a:extLst>
          </p:cNvPr>
          <p:cNvSpPr txBox="1"/>
          <p:nvPr/>
        </p:nvSpPr>
        <p:spPr>
          <a:xfrm>
            <a:off x="754364" y="1940768"/>
            <a:ext cx="10879494" cy="341632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Healthcare: Medical organizations can use RPA for handling patient records, claims, customer support, account management, billing, reporting and analytics.</a:t>
            </a:r>
          </a:p>
          <a:p>
            <a:r>
              <a:rPr lang="en-US" sz="2400" b="0" i="0" dirty="0">
                <a:solidFill>
                  <a:srgbClr val="3B3835"/>
                </a:solidFill>
                <a:effectLst/>
                <a:latin typeface="Source Sans Pro" panose="020B0503030403020204" pitchFamily="34" charset="0"/>
              </a:rPr>
              <a:t> </a:t>
            </a:r>
            <a:endParaRPr lang="en-US" sz="2400" dirty="0">
              <a:solidFill>
                <a:srgbClr val="3B3835"/>
              </a:solidFill>
              <a:latin typeface="Source Sans Pro" panose="020B0503030403020204" pitchFamily="34" charset="0"/>
            </a:endParaRP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Human resources: RPA can automate HR tasks, including onboarding and offboarding, updating employee information and timesheet submission processes. </a:t>
            </a:r>
          </a:p>
          <a:p>
            <a:endParaRPr lang="en-US" sz="2400" b="0" i="0" dirty="0">
              <a:solidFill>
                <a:srgbClr val="3B3835"/>
              </a:solidFill>
              <a:effectLst/>
              <a:latin typeface="Source Sans Pro" panose="020B0503030403020204" pitchFamily="34" charset="0"/>
            </a:endParaRP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Supply chain management: RPA can be used for procurement, automating order processing and payments, monitoring inventory levels and tracking shipments. </a:t>
            </a:r>
            <a:endParaRPr lang="en-IN" sz="24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2592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botic Process Automation Infographic">
            <a:extLst>
              <a:ext uri="{FF2B5EF4-FFF2-40B4-BE49-F238E27FC236}">
                <a16:creationId xmlns:a16="http://schemas.microsoft.com/office/drawing/2014/main" id="{70A27399-A9CB-4B37-B3D3-9C2534EC9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993" y="179399"/>
            <a:ext cx="9319905" cy="620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53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2423235" y="571937"/>
            <a:ext cx="78259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Example for RPA Example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What is Robotic Process Automation ? - RPA Software | Intelligence Quality  - Iq6sigma">
            <a:extLst>
              <a:ext uri="{FF2B5EF4-FFF2-40B4-BE49-F238E27FC236}">
                <a16:creationId xmlns:a16="http://schemas.microsoft.com/office/drawing/2014/main" id="{DE388348-AF54-490E-969B-081040DAA1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212"/>
          <a:stretch/>
        </p:blipFill>
        <p:spPr bwMode="auto">
          <a:xfrm>
            <a:off x="2253997" y="1227551"/>
            <a:ext cx="7684005" cy="532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7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2423235" y="571937"/>
            <a:ext cx="78259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Steps Involved in RPA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Effective Robotic Process Automation (RPA) Implementation - Wipro">
            <a:extLst>
              <a:ext uri="{FF2B5EF4-FFF2-40B4-BE49-F238E27FC236}">
                <a16:creationId xmlns:a16="http://schemas.microsoft.com/office/drawing/2014/main" id="{C10DD9F8-AF61-4B72-A564-45950DC73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470"/>
          <a:stretch/>
        </p:blipFill>
        <p:spPr bwMode="auto">
          <a:xfrm>
            <a:off x="1387358" y="1664203"/>
            <a:ext cx="8790760" cy="438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64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1460718" y="571937"/>
            <a:ext cx="91108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Difference between RPA and Regular Automation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2C3BB2E-443E-4F7D-8D9A-763CC13FFF20}"/>
              </a:ext>
            </a:extLst>
          </p:cNvPr>
          <p:cNvSpPr txBox="1"/>
          <p:nvPr/>
        </p:nvSpPr>
        <p:spPr>
          <a:xfrm>
            <a:off x="819678" y="2090172"/>
            <a:ext cx="10879494" cy="2677656"/>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What distinguishes RPA from traditional IT Automation is the ability of the RPA software to be aware and adapt to changing circumstances, exceptions and new situations. </a:t>
            </a: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Once RPA software has been trained to capture and interpret the actions of specific processes in existing software applications, it can then manipulate data, trigger responses, initiate new actions and communicate with other systems autonomously. </a:t>
            </a:r>
            <a:endParaRPr lang="en-IN" sz="24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6422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1460718" y="571937"/>
            <a:ext cx="91108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Difference between RPA and Regular Automation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2C3BB2E-443E-4F7D-8D9A-763CC13FFF20}"/>
              </a:ext>
            </a:extLst>
          </p:cNvPr>
          <p:cNvSpPr txBox="1"/>
          <p:nvPr/>
        </p:nvSpPr>
        <p:spPr>
          <a:xfrm>
            <a:off x="656253" y="1791478"/>
            <a:ext cx="10879494"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RPA software is particularly useful for organizations that have many different and complicated systems that need to interact together fluidly. </a:t>
            </a: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For instance, if an electronic form from a human resource system is missing a zip code, traditional automation software would flag the form as having an exception and an employee would handle the exception by looking up the correct zip code and entering it on the form. Once the form is complete, the employee might send it on to payroll so the information can be entered into the organization's payroll system. </a:t>
            </a: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With RPA technology, however, software that has the ability to adapt, self-learn and self-correct would handle the exception and interact with the payroll system without human assistance.</a:t>
            </a:r>
            <a:endParaRPr lang="en-IN" sz="24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520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1460718" y="571937"/>
            <a:ext cx="91108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Top RPA Vendors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2C3BB2E-443E-4F7D-8D9A-763CC13FFF20}"/>
              </a:ext>
            </a:extLst>
          </p:cNvPr>
          <p:cNvSpPr txBox="1"/>
          <p:nvPr/>
        </p:nvSpPr>
        <p:spPr>
          <a:xfrm>
            <a:off x="656253" y="1791478"/>
            <a:ext cx="10879494" cy="3785652"/>
          </a:xfrm>
          <a:prstGeom prst="rect">
            <a:avLst/>
          </a:prstGeom>
          <a:noFill/>
        </p:spPr>
        <p:txBody>
          <a:bodyPr wrap="square">
            <a:spAutoFit/>
          </a:bodyPr>
          <a:lstStyle/>
          <a:p>
            <a:pPr marL="342900" indent="-342900">
              <a:buFont typeface="Arial" panose="020B0604020202020204" pitchFamily="34" charset="0"/>
              <a:buChar char="•"/>
            </a:pPr>
            <a:r>
              <a:rPr lang="en-US" sz="2400" b="1" i="0" u="sng" dirty="0">
                <a:solidFill>
                  <a:srgbClr val="3B3835"/>
                </a:solidFill>
                <a:effectLst/>
                <a:latin typeface="Source Sans Pro" panose="020B0503030403020204" pitchFamily="34" charset="0"/>
              </a:rPr>
              <a:t>Automation Anywhere Inc</a:t>
            </a:r>
            <a:r>
              <a:rPr lang="en-US" sz="2400" b="0" i="0" dirty="0">
                <a:solidFill>
                  <a:srgbClr val="3B3835"/>
                </a:solidFill>
                <a:effectLst/>
                <a:latin typeface="Source Sans Pro" panose="020B0503030403020204" pitchFamily="34" charset="0"/>
              </a:rPr>
              <a:t>. provides an enterprise digital workforce platform geared toward procure-to- pay, quote-to-cash, HR, claims processing and other back-office processes. </a:t>
            </a:r>
          </a:p>
          <a:p>
            <a:endParaRPr lang="en-US" sz="2400" dirty="0">
              <a:solidFill>
                <a:srgbClr val="3B3835"/>
              </a:solidFill>
              <a:latin typeface="Source Sans Pro" panose="020B0503030403020204" pitchFamily="34" charset="0"/>
            </a:endParaRPr>
          </a:p>
          <a:p>
            <a:pPr marL="342900" indent="-342900">
              <a:buFont typeface="Arial" panose="020B0604020202020204" pitchFamily="34" charset="0"/>
              <a:buChar char="•"/>
            </a:pPr>
            <a:r>
              <a:rPr lang="en-US" sz="2400" b="1" i="0" u="sng" dirty="0">
                <a:solidFill>
                  <a:srgbClr val="3B3835"/>
                </a:solidFill>
                <a:effectLst/>
                <a:latin typeface="Source Sans Pro" panose="020B0503030403020204" pitchFamily="34" charset="0"/>
              </a:rPr>
              <a:t>Blue Prism </a:t>
            </a:r>
            <a:r>
              <a:rPr lang="en-US" sz="2400" b="0" i="0" dirty="0">
                <a:solidFill>
                  <a:srgbClr val="3B3835"/>
                </a:solidFill>
                <a:effectLst/>
                <a:latin typeface="Source Sans Pro" panose="020B0503030403020204" pitchFamily="34" charset="0"/>
              </a:rPr>
              <a:t>focuses on providing organizations in regulated industries with more agile virtual workforces, offering desktop-aligned robots that are defined and managed centrally. </a:t>
            </a:r>
          </a:p>
          <a:p>
            <a:endParaRPr lang="en-US" sz="2400" dirty="0">
              <a:solidFill>
                <a:srgbClr val="3B3835"/>
              </a:solidFill>
              <a:latin typeface="Source Sans Pro" panose="020B0503030403020204" pitchFamily="34" charset="0"/>
            </a:endParaRPr>
          </a:p>
          <a:p>
            <a:pPr marL="342900" indent="-342900">
              <a:buFont typeface="Arial" panose="020B0604020202020204" pitchFamily="34" charset="0"/>
              <a:buChar char="•"/>
            </a:pPr>
            <a:r>
              <a:rPr lang="en-US" sz="2400" b="1" i="0" u="sng" dirty="0" err="1">
                <a:solidFill>
                  <a:srgbClr val="3B3835"/>
                </a:solidFill>
                <a:effectLst/>
                <a:latin typeface="Source Sans Pro" panose="020B0503030403020204" pitchFamily="34" charset="0"/>
              </a:rPr>
              <a:t>EdgeVerve</a:t>
            </a:r>
            <a:r>
              <a:rPr lang="en-US" sz="2400" b="1" i="0" u="sng" dirty="0">
                <a:solidFill>
                  <a:srgbClr val="3B3835"/>
                </a:solidFill>
                <a:effectLst/>
                <a:latin typeface="Source Sans Pro" panose="020B0503030403020204" pitchFamily="34" charset="0"/>
              </a:rPr>
              <a:t> Limited</a:t>
            </a:r>
            <a:r>
              <a:rPr lang="en-US" sz="2400" b="0" i="0" dirty="0">
                <a:solidFill>
                  <a:srgbClr val="3B3835"/>
                </a:solidFill>
                <a:effectLst/>
                <a:latin typeface="Source Sans Pro" panose="020B0503030403020204" pitchFamily="34" charset="0"/>
              </a:rPr>
              <a:t>, an Infosys company, helps enterprises modernize customer service, improve business processes and enhance operational productivity.</a:t>
            </a:r>
            <a:endParaRPr lang="en-IN" sz="24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158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1460718" y="571937"/>
            <a:ext cx="91108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Top RPA Vendors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2C3BB2E-443E-4F7D-8D9A-763CC13FFF20}"/>
              </a:ext>
            </a:extLst>
          </p:cNvPr>
          <p:cNvSpPr txBox="1"/>
          <p:nvPr/>
        </p:nvSpPr>
        <p:spPr>
          <a:xfrm>
            <a:off x="656253" y="1791478"/>
            <a:ext cx="10879494" cy="3046988"/>
          </a:xfrm>
          <a:prstGeom prst="rect">
            <a:avLst/>
          </a:prstGeom>
          <a:noFill/>
        </p:spPr>
        <p:txBody>
          <a:bodyPr wrap="square">
            <a:spAutoFit/>
          </a:bodyPr>
          <a:lstStyle/>
          <a:p>
            <a:pPr marL="342900" indent="-342900">
              <a:buFont typeface="Arial" panose="020B0604020202020204" pitchFamily="34" charset="0"/>
              <a:buChar char="•"/>
            </a:pPr>
            <a:r>
              <a:rPr lang="en-US" sz="2400" b="1" i="0" u="sng" dirty="0" err="1">
                <a:solidFill>
                  <a:srgbClr val="3B3835"/>
                </a:solidFill>
                <a:effectLst/>
                <a:latin typeface="Source Sans Pro" panose="020B0503030403020204" pitchFamily="34" charset="0"/>
              </a:rPr>
              <a:t>HelpSystems</a:t>
            </a:r>
            <a:r>
              <a:rPr lang="en-US" sz="2400" b="0" i="0" dirty="0">
                <a:solidFill>
                  <a:srgbClr val="3B3835"/>
                </a:solidFill>
                <a:effectLst/>
                <a:latin typeface="Source Sans Pro" panose="020B0503030403020204" pitchFamily="34" charset="0"/>
              </a:rPr>
              <a:t> enables companies to streamline IT and business operations by automating tasks and workflows without the need to write code. </a:t>
            </a:r>
          </a:p>
          <a:p>
            <a:endParaRPr lang="en-US" sz="2400" b="0" i="0" dirty="0">
              <a:solidFill>
                <a:srgbClr val="3B3835"/>
              </a:solidFill>
              <a:effectLst/>
              <a:latin typeface="Source Sans Pro" panose="020B0503030403020204" pitchFamily="34" charset="0"/>
            </a:endParaRPr>
          </a:p>
          <a:p>
            <a:pPr marL="342900" indent="-342900">
              <a:buFont typeface="Arial" panose="020B0604020202020204" pitchFamily="34" charset="0"/>
              <a:buChar char="•"/>
            </a:pPr>
            <a:r>
              <a:rPr lang="en-US" sz="2400" b="1" i="0" u="sng" dirty="0">
                <a:solidFill>
                  <a:srgbClr val="3B3835"/>
                </a:solidFill>
                <a:effectLst/>
                <a:latin typeface="Source Sans Pro" panose="020B0503030403020204" pitchFamily="34" charset="0"/>
              </a:rPr>
              <a:t>UiPath</a:t>
            </a:r>
            <a:r>
              <a:rPr lang="en-US" sz="2400" b="0" i="0" dirty="0">
                <a:solidFill>
                  <a:srgbClr val="3B3835"/>
                </a:solidFill>
                <a:effectLst/>
                <a:latin typeface="Source Sans Pro" panose="020B0503030403020204" pitchFamily="34" charset="0"/>
              </a:rPr>
              <a:t> offers an open platform to help organizations efficiently automate business processes. </a:t>
            </a:r>
          </a:p>
          <a:p>
            <a:endParaRPr lang="en-US" sz="2400" dirty="0">
              <a:solidFill>
                <a:srgbClr val="3B3835"/>
              </a:solidFill>
              <a:latin typeface="Source Sans Pro" panose="020B0503030403020204" pitchFamily="34" charset="0"/>
            </a:endParaRPr>
          </a:p>
          <a:p>
            <a:pPr marL="342900" indent="-342900">
              <a:buFont typeface="Arial" panose="020B0604020202020204" pitchFamily="34" charset="0"/>
              <a:buChar char="•"/>
            </a:pPr>
            <a:r>
              <a:rPr lang="en-US" sz="2400" b="1" i="0" u="sng" dirty="0" err="1">
                <a:solidFill>
                  <a:srgbClr val="3B3835"/>
                </a:solidFill>
                <a:effectLst/>
                <a:latin typeface="Source Sans Pro" panose="020B0503030403020204" pitchFamily="34" charset="0"/>
              </a:rPr>
              <a:t>Workfusion</a:t>
            </a:r>
            <a:r>
              <a:rPr lang="en-US" sz="2400" b="0" i="0" dirty="0">
                <a:solidFill>
                  <a:srgbClr val="3B3835"/>
                </a:solidFill>
                <a:effectLst/>
                <a:latin typeface="Source Sans Pro" panose="020B0503030403020204" pitchFamily="34" charset="0"/>
              </a:rPr>
              <a:t> combines robotics, AI-powered cognitive automation and workforce orchestration to automate enterprise business processes</a:t>
            </a:r>
            <a:endParaRPr lang="en-IN" sz="24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8571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8B10079-B323-4249-BE44-4C52F2DA2B73}"/>
              </a:ext>
            </a:extLst>
          </p:cNvPr>
          <p:cNvSpPr txBox="1"/>
          <p:nvPr/>
        </p:nvSpPr>
        <p:spPr>
          <a:xfrm>
            <a:off x="1937144" y="566861"/>
            <a:ext cx="8967537" cy="523220"/>
          </a:xfrm>
          <a:prstGeom prst="rect">
            <a:avLst/>
          </a:prstGeom>
          <a:noFill/>
        </p:spPr>
        <p:txBody>
          <a:bodyPr wrap="square">
            <a:spAutoFit/>
          </a:bodyPr>
          <a:lstStyle/>
          <a:p>
            <a:r>
              <a:rPr lang="en-IN" sz="2800" b="1" dirty="0">
                <a:effectLst/>
                <a:latin typeface="Century Gothic" panose="020B0502020202020204" pitchFamily="34" charset="0"/>
                <a:ea typeface="Times New Roman" panose="02020603050405020304" pitchFamily="18" charset="0"/>
                <a:cs typeface="Arial" panose="020B0604020202020204" pitchFamily="34" charset="0"/>
              </a:rPr>
              <a:t>Advantages and Disadvantages of RPA</a:t>
            </a:r>
            <a:endParaRPr lang="en-IN" sz="2800" dirty="0">
              <a:effectLst/>
              <a:latin typeface="Times New Roman" panose="02020603050405020304" pitchFamily="18" charset="0"/>
              <a:ea typeface="Times New Roman" panose="02020603050405020304" pitchFamily="18" charset="0"/>
            </a:endParaRPr>
          </a:p>
        </p:txBody>
      </p:sp>
      <p:pic>
        <p:nvPicPr>
          <p:cNvPr id="4" name="Picture 3" descr="Advantages of Hard Money Lending - New Funding Resources">
            <a:extLst>
              <a:ext uri="{FF2B5EF4-FFF2-40B4-BE49-F238E27FC236}">
                <a16:creationId xmlns:a16="http://schemas.microsoft.com/office/drawing/2014/main" id="{4080F247-E532-4C89-959B-04265AC7EF52}"/>
              </a:ext>
            </a:extLst>
          </p:cNvPr>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6543" y="2018220"/>
            <a:ext cx="1080794" cy="1080794"/>
          </a:xfrm>
          <a:prstGeom prst="rect">
            <a:avLst/>
          </a:prstGeom>
          <a:noFill/>
          <a:ln>
            <a:noFill/>
          </a:ln>
        </p:spPr>
      </p:pic>
      <p:sp>
        <p:nvSpPr>
          <p:cNvPr id="6" name="TextBox 5">
            <a:extLst>
              <a:ext uri="{FF2B5EF4-FFF2-40B4-BE49-F238E27FC236}">
                <a16:creationId xmlns:a16="http://schemas.microsoft.com/office/drawing/2014/main" id="{489066B5-74E4-41CB-AD44-45E8028722F0}"/>
              </a:ext>
            </a:extLst>
          </p:cNvPr>
          <p:cNvSpPr txBox="1"/>
          <p:nvPr/>
        </p:nvSpPr>
        <p:spPr>
          <a:xfrm>
            <a:off x="1484206" y="2158507"/>
            <a:ext cx="1115729" cy="400110"/>
          </a:xfrm>
          <a:prstGeom prst="rect">
            <a:avLst/>
          </a:prstGeom>
          <a:noFill/>
        </p:spPr>
        <p:txBody>
          <a:bodyPr wrap="square">
            <a:spAutoFit/>
          </a:bodyPr>
          <a:lstStyle/>
          <a:p>
            <a:r>
              <a:rPr lang="en-IN" sz="2000" b="1" dirty="0">
                <a:solidFill>
                  <a:srgbClr val="111111"/>
                </a:solidFill>
                <a:effectLst/>
                <a:latin typeface="Century Gothic" panose="020B0502020202020204" pitchFamily="34" charset="0"/>
                <a:ea typeface="Times New Roman" panose="02020603050405020304" pitchFamily="18" charset="0"/>
                <a:cs typeface="Arial" panose="020B0604020202020204" pitchFamily="34" charset="0"/>
              </a:rPr>
              <a:t>Pros</a:t>
            </a:r>
            <a:r>
              <a:rPr lang="en-IN"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pic>
        <p:nvPicPr>
          <p:cNvPr id="9" name="Picture 8" descr="Download Free Networking Service Media Social Communication Disadvantage  ICON favicon | FreePNGImg">
            <a:extLst>
              <a:ext uri="{FF2B5EF4-FFF2-40B4-BE49-F238E27FC236}">
                <a16:creationId xmlns:a16="http://schemas.microsoft.com/office/drawing/2014/main" id="{E911080F-6B8E-4374-A501-4B6A98D7ED13}"/>
              </a:ext>
            </a:extLst>
          </p:cNvPr>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87938" y="2074058"/>
            <a:ext cx="987578" cy="969118"/>
          </a:xfrm>
          <a:prstGeom prst="rect">
            <a:avLst/>
          </a:prstGeom>
          <a:noFill/>
          <a:ln>
            <a:noFill/>
          </a:ln>
        </p:spPr>
      </p:pic>
      <p:sp>
        <p:nvSpPr>
          <p:cNvPr id="10" name="TextBox 9">
            <a:extLst>
              <a:ext uri="{FF2B5EF4-FFF2-40B4-BE49-F238E27FC236}">
                <a16:creationId xmlns:a16="http://schemas.microsoft.com/office/drawing/2014/main" id="{FB200C5B-7346-4F72-8941-033244F106E7}"/>
              </a:ext>
            </a:extLst>
          </p:cNvPr>
          <p:cNvSpPr txBox="1"/>
          <p:nvPr/>
        </p:nvSpPr>
        <p:spPr>
          <a:xfrm>
            <a:off x="7597294" y="2158507"/>
            <a:ext cx="1115729" cy="400110"/>
          </a:xfrm>
          <a:prstGeom prst="rect">
            <a:avLst/>
          </a:prstGeom>
          <a:noFill/>
        </p:spPr>
        <p:txBody>
          <a:bodyPr wrap="square">
            <a:spAutoFit/>
          </a:bodyPr>
          <a:lstStyle/>
          <a:p>
            <a:r>
              <a:rPr lang="en-IN" sz="2000" b="1" dirty="0">
                <a:solidFill>
                  <a:srgbClr val="111111"/>
                </a:solidFill>
                <a:effectLst/>
                <a:latin typeface="Century Gothic" panose="020B0502020202020204" pitchFamily="34" charset="0"/>
                <a:ea typeface="Times New Roman" panose="02020603050405020304" pitchFamily="18" charset="0"/>
                <a:cs typeface="Arial" panose="020B0604020202020204" pitchFamily="34" charset="0"/>
              </a:rPr>
              <a:t>Cons</a:t>
            </a:r>
            <a:r>
              <a:rPr lang="en-IN"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C30F7E01-42A9-4690-BA57-9FE6018F3387}"/>
              </a:ext>
            </a:extLst>
          </p:cNvPr>
          <p:cNvGraphicFramePr>
            <a:graphicFrameLocks noGrp="1"/>
          </p:cNvGraphicFramePr>
          <p:nvPr>
            <p:extLst>
              <p:ext uri="{D42A27DB-BD31-4B8C-83A1-F6EECF244321}">
                <p14:modId xmlns:p14="http://schemas.microsoft.com/office/powerpoint/2010/main" val="2605075468"/>
              </p:ext>
            </p:extLst>
          </p:nvPr>
        </p:nvGraphicFramePr>
        <p:xfrm>
          <a:off x="1484206" y="2670971"/>
          <a:ext cx="4611794" cy="2560320"/>
        </p:xfrm>
        <a:graphic>
          <a:graphicData uri="http://schemas.openxmlformats.org/drawingml/2006/table">
            <a:tbl>
              <a:tblPr/>
              <a:tblGrid>
                <a:gridCol w="4611794">
                  <a:extLst>
                    <a:ext uri="{9D8B030D-6E8A-4147-A177-3AD203B41FA5}">
                      <a16:colId xmlns:a16="http://schemas.microsoft.com/office/drawing/2014/main" val="808914579"/>
                    </a:ext>
                  </a:extLst>
                </a:gridCol>
              </a:tblGrid>
              <a:tr h="0">
                <a:tc>
                  <a:txBody>
                    <a:bodyPr/>
                    <a:lstStyle/>
                    <a:p>
                      <a:pPr marL="285750" indent="-285750" algn="l" fontAlgn="base">
                        <a:buFont typeface="Arial" panose="020B0604020202020204" pitchFamily="34" charset="0"/>
                        <a:buChar char="•"/>
                      </a:pPr>
                      <a:r>
                        <a:rPr lang="en-US" sz="1800" b="0" i="0" kern="1200" dirty="0">
                          <a:solidFill>
                            <a:schemeClr val="tx1"/>
                          </a:solidFill>
                          <a:effectLst/>
                          <a:latin typeface="Century Gothic" panose="020B0502020202020204" pitchFamily="34" charset="0"/>
                          <a:ea typeface="+mn-ea"/>
                          <a:cs typeface="+mn-cs"/>
                        </a:rPr>
                        <a:t>Cost Efficient</a:t>
                      </a:r>
                      <a:endParaRPr lang="en-IN" dirty="0">
                        <a:effectLst/>
                        <a:latin typeface="Century Gothic" panose="020B0502020202020204" pitchFamily="34" charset="0"/>
                      </a:endParaRP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954893457"/>
                  </a:ext>
                </a:extLst>
              </a:tr>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Hands-free convenience</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262760831"/>
                  </a:ext>
                </a:extLst>
              </a:tr>
              <a:tr h="0">
                <a:tc>
                  <a:txBody>
                    <a:bodyPr/>
                    <a:lstStyle/>
                    <a:p>
                      <a:pPr marL="285750" indent="-285750" algn="l" fontAlgn="base">
                        <a:buFont typeface="Arial" panose="020B0604020202020204" pitchFamily="34" charset="0"/>
                        <a:buChar char="•"/>
                      </a:pPr>
                      <a:r>
                        <a:rPr lang="en-US" dirty="0">
                          <a:effectLst/>
                          <a:latin typeface="Century Gothic" panose="020B0502020202020204" pitchFamily="34" charset="0"/>
                        </a:rPr>
                        <a:t>Save Time with Automated Tasks</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662943930"/>
                  </a:ext>
                </a:extLst>
              </a:tr>
              <a:tr h="0">
                <a:tc>
                  <a:txBody>
                    <a:bodyPr/>
                    <a:lstStyle/>
                    <a:p>
                      <a:pPr marL="285750" indent="-285750" algn="l" fontAlgn="base">
                        <a:buFont typeface="Arial" panose="020B0604020202020204" pitchFamily="34" charset="0"/>
                        <a:buChar char="•"/>
                      </a:pPr>
                      <a:r>
                        <a:rPr lang="en-IN">
                          <a:effectLst/>
                          <a:latin typeface="Century Gothic" panose="020B0502020202020204" pitchFamily="34" charset="0"/>
                        </a:rPr>
                        <a:t>Manage Multiple Devices</a:t>
                      </a:r>
                      <a:endParaRPr lang="en-IN" dirty="0">
                        <a:effectLst/>
                        <a:latin typeface="Century Gothic" panose="020B0502020202020204" pitchFamily="34" charset="0"/>
                      </a:endParaRP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130023198"/>
                  </a:ext>
                </a:extLst>
              </a:tr>
              <a:tr h="0">
                <a:tc>
                  <a:txBody>
                    <a:bodyPr/>
                    <a:lstStyle/>
                    <a:p>
                      <a:pPr marL="285750" indent="-285750" algn="l" fontAlgn="base">
                        <a:buFont typeface="Arial" panose="020B0604020202020204" pitchFamily="34" charset="0"/>
                        <a:buChar char="•"/>
                      </a:pPr>
                      <a:r>
                        <a:rPr lang="en-US" dirty="0">
                          <a:effectLst/>
                          <a:latin typeface="Century Gothic" panose="020B0502020202020204" pitchFamily="34" charset="0"/>
                        </a:rPr>
                        <a:t>Less errors compare to humans</a:t>
                      </a:r>
                      <a:endParaRPr lang="en-IN" dirty="0">
                        <a:effectLst/>
                        <a:latin typeface="Century Gothic" panose="020B0502020202020204" pitchFamily="34" charset="0"/>
                      </a:endParaRP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241293330"/>
                  </a:ext>
                </a:extLst>
              </a:tr>
              <a:tr h="0">
                <a:tc>
                  <a:txBody>
                    <a:bodyPr/>
                    <a:lstStyle/>
                    <a:p>
                      <a:pPr marL="285750" indent="-285750" algn="l" fontAlgn="base">
                        <a:buFont typeface="Arial" panose="020B0604020202020204" pitchFamily="34" charset="0"/>
                        <a:buChar char="•"/>
                      </a:pPr>
                      <a:r>
                        <a:rPr lang="fr-FR" dirty="0">
                          <a:effectLst/>
                          <a:latin typeface="Century Gothic" panose="020B0502020202020204" pitchFamily="34" charset="0"/>
                        </a:rPr>
                        <a:t>Notifications in case of trouble</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687959631"/>
                  </a:ext>
                </a:extLst>
              </a:tr>
              <a:tr h="0">
                <a:tc>
                  <a:txBody>
                    <a:bodyPr/>
                    <a:lstStyle/>
                    <a:p>
                      <a:pPr marL="285750" indent="-285750" algn="l" fontAlgn="base">
                        <a:buFont typeface="Arial" panose="020B0604020202020204" pitchFamily="34" charset="0"/>
                        <a:buChar char="•"/>
                      </a:pPr>
                      <a:r>
                        <a:rPr lang="en-US" dirty="0">
                          <a:effectLst/>
                          <a:latin typeface="Century Gothic" panose="020B0502020202020204" pitchFamily="34" charset="0"/>
                        </a:rPr>
                        <a:t>Reduces Workload</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322007739"/>
                  </a:ext>
                </a:extLst>
              </a:tr>
            </a:tbl>
          </a:graphicData>
        </a:graphic>
      </p:graphicFrame>
      <p:graphicFrame>
        <p:nvGraphicFramePr>
          <p:cNvPr id="11" name="Table 10">
            <a:extLst>
              <a:ext uri="{FF2B5EF4-FFF2-40B4-BE49-F238E27FC236}">
                <a16:creationId xmlns:a16="http://schemas.microsoft.com/office/drawing/2014/main" id="{A5412DF1-5734-4313-8797-EFE8CF890A9D}"/>
              </a:ext>
            </a:extLst>
          </p:cNvPr>
          <p:cNvGraphicFramePr>
            <a:graphicFrameLocks noGrp="1"/>
          </p:cNvGraphicFramePr>
          <p:nvPr>
            <p:extLst>
              <p:ext uri="{D42A27DB-BD31-4B8C-83A1-F6EECF244321}">
                <p14:modId xmlns:p14="http://schemas.microsoft.com/office/powerpoint/2010/main" val="3067910391"/>
              </p:ext>
            </p:extLst>
          </p:nvPr>
        </p:nvGraphicFramePr>
        <p:xfrm>
          <a:off x="7597294" y="2670971"/>
          <a:ext cx="4101878" cy="2560320"/>
        </p:xfrm>
        <a:graphic>
          <a:graphicData uri="http://schemas.openxmlformats.org/drawingml/2006/table">
            <a:tbl>
              <a:tblPr/>
              <a:tblGrid>
                <a:gridCol w="4101878">
                  <a:extLst>
                    <a:ext uri="{9D8B030D-6E8A-4147-A177-3AD203B41FA5}">
                      <a16:colId xmlns:a16="http://schemas.microsoft.com/office/drawing/2014/main" val="1708414161"/>
                    </a:ext>
                  </a:extLst>
                </a:gridCol>
              </a:tblGrid>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Installation Cost</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229145821"/>
                  </a:ext>
                </a:extLst>
              </a:tr>
              <a:tr h="0">
                <a:tc>
                  <a:txBody>
                    <a:bodyPr/>
                    <a:lstStyle/>
                    <a:p>
                      <a:pPr marL="285750" indent="-285750" algn="l" fontAlgn="base">
                        <a:buFont typeface="Arial" panose="020B0604020202020204" pitchFamily="34" charset="0"/>
                        <a:buChar char="•"/>
                      </a:pPr>
                      <a:r>
                        <a:rPr lang="en-US" dirty="0">
                          <a:effectLst/>
                          <a:latin typeface="Century Gothic" panose="020B0502020202020204" pitchFamily="34" charset="0"/>
                        </a:rPr>
                        <a:t>Complexity</a:t>
                      </a:r>
                      <a:endParaRPr lang="en-IN" dirty="0">
                        <a:effectLst/>
                        <a:latin typeface="Century Gothic" panose="020B0502020202020204" pitchFamily="34" charset="0"/>
                      </a:endParaRP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596140003"/>
                  </a:ext>
                </a:extLst>
              </a:tr>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Setup and Configuration</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223872679"/>
                  </a:ext>
                </a:extLst>
              </a:tr>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More Technical Security Threats</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9553490"/>
                  </a:ext>
                </a:extLst>
              </a:tr>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Increases unemployment </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701432500"/>
                  </a:ext>
                </a:extLst>
              </a:tr>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Privacy Concerns</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746180473"/>
                  </a:ext>
                </a:extLst>
              </a:tr>
              <a:tr h="0">
                <a:tc>
                  <a:txBody>
                    <a:bodyPr/>
                    <a:lstStyle/>
                    <a:p>
                      <a:pPr marL="285750" indent="-285750" algn="l" fontAlgn="base">
                        <a:buFont typeface="Arial" panose="020B0604020202020204" pitchFamily="34" charset="0"/>
                        <a:buChar char="•"/>
                      </a:pPr>
                      <a:r>
                        <a:rPr lang="en-IN" dirty="0">
                          <a:effectLst/>
                          <a:latin typeface="Century Gothic" panose="020B0502020202020204" pitchFamily="34" charset="0"/>
                        </a:rPr>
                        <a:t>Maintenance &amp; Repair Issues</a:t>
                      </a:r>
                    </a:p>
                  </a:txBody>
                  <a:tcPr anchor="ctr">
                    <a:lnL>
                      <a:noFill/>
                    </a:lnL>
                    <a:lnR>
                      <a:noFill/>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034618061"/>
                  </a:ext>
                </a:extLst>
              </a:tr>
            </a:tbl>
          </a:graphicData>
        </a:graphic>
      </p:graphicFrame>
      <p:sp>
        <p:nvSpPr>
          <p:cNvPr id="12" name="Rectangle 11">
            <a:extLst>
              <a:ext uri="{FF2B5EF4-FFF2-40B4-BE49-F238E27FC236}">
                <a16:creationId xmlns:a16="http://schemas.microsoft.com/office/drawing/2014/main" id="{D54D9F58-4291-4E1F-BE27-EB15FD542D91}"/>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 name="Rectangle 12">
            <a:extLst>
              <a:ext uri="{FF2B5EF4-FFF2-40B4-BE49-F238E27FC236}">
                <a16:creationId xmlns:a16="http://schemas.microsoft.com/office/drawing/2014/main" id="{1B3379C8-094F-438E-AF43-CEE069CC7601}"/>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23A32C5-F55C-4690-B657-0243BD4D3717}"/>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118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1200026" y="571937"/>
            <a:ext cx="91108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Future of RPA</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7C632AE-DC7A-4CBF-B9FD-9487A78C2443}"/>
              </a:ext>
            </a:extLst>
          </p:cNvPr>
          <p:cNvSpPr txBox="1"/>
          <p:nvPr/>
        </p:nvSpPr>
        <p:spPr>
          <a:xfrm>
            <a:off x="831707" y="2084858"/>
            <a:ext cx="10368904" cy="3046988"/>
          </a:xfrm>
          <a:prstGeom prst="rect">
            <a:avLst/>
          </a:prstGeom>
          <a:noFill/>
        </p:spPr>
        <p:txBody>
          <a:bodyPr wrap="square">
            <a:spAutoFit/>
          </a:bodyPr>
          <a:lstStyle/>
          <a:p>
            <a:pPr marL="342900" indent="-342900">
              <a:buFont typeface="Arial" panose="020B0604020202020204" pitchFamily="34" charset="0"/>
              <a:buChar char="•"/>
            </a:pPr>
            <a:r>
              <a:rPr lang="en-IN" sz="2400" dirty="0"/>
              <a:t>Robotic process automation is just getting started. As the technology matures and becomes more widespread, we'll see increasing innovation in automation-both from the creators of RPA solutions and from the businesses that use them. </a:t>
            </a:r>
          </a:p>
          <a:p>
            <a:pPr marL="342900" indent="-342900">
              <a:buFont typeface="Arial" panose="020B0604020202020204" pitchFamily="34" charset="0"/>
              <a:buChar char="•"/>
            </a:pPr>
            <a:r>
              <a:rPr lang="en-IN" sz="2400" dirty="0"/>
              <a:t>One of RPA's greatest strengths is its ability to interface and merge with other technology. </a:t>
            </a:r>
          </a:p>
          <a:p>
            <a:pPr marL="342900" indent="-342900">
              <a:buFont typeface="Arial" panose="020B0604020202020204" pitchFamily="34" charset="0"/>
              <a:buChar char="•"/>
            </a:pPr>
            <a:r>
              <a:rPr lang="en-IN" sz="2400" dirty="0"/>
              <a:t>The next years will see a growth in RPA working with other powerful solutions, including cognitive computing and business process management applications.</a:t>
            </a:r>
          </a:p>
          <a:p>
            <a:pPr marL="342900" indent="-342900">
              <a:buFont typeface="Arial" panose="020B0604020202020204" pitchFamily="34" charset="0"/>
              <a:buChar char="•"/>
            </a:pPr>
            <a:r>
              <a:rPr lang="en-IN" sz="2400" dirty="0"/>
              <a:t>The use of software robots has the potential to change work as we know it. </a:t>
            </a:r>
          </a:p>
        </p:txBody>
      </p:sp>
    </p:spTree>
    <p:extLst>
      <p:ext uri="{BB962C8B-B14F-4D97-AF65-F5344CB8AC3E}">
        <p14:creationId xmlns:p14="http://schemas.microsoft.com/office/powerpoint/2010/main" val="7052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183524-EA77-44B4-A720-E153A74AA148}"/>
              </a:ext>
            </a:extLst>
          </p:cNvPr>
          <p:cNvSpPr/>
          <p:nvPr/>
        </p:nvSpPr>
        <p:spPr>
          <a:xfrm>
            <a:off x="2328355" y="261748"/>
            <a:ext cx="7111014" cy="6004181"/>
          </a:xfrm>
          <a:prstGeom prst="rect">
            <a:avLst/>
          </a:prstGeom>
          <a:noFill/>
          <a:ln w="139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8" name="Rectangle 7">
            <a:extLst>
              <a:ext uri="{FF2B5EF4-FFF2-40B4-BE49-F238E27FC236}">
                <a16:creationId xmlns:a16="http://schemas.microsoft.com/office/drawing/2014/main" id="{F1460BB7-8D3B-4A89-886F-5F98249B05E3}"/>
              </a:ext>
            </a:extLst>
          </p:cNvPr>
          <p:cNvSpPr/>
          <p:nvPr/>
        </p:nvSpPr>
        <p:spPr>
          <a:xfrm>
            <a:off x="2856576" y="853902"/>
            <a:ext cx="7022237" cy="572418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2060"/>
              </a:solidFill>
            </a:endParaRPr>
          </a:p>
        </p:txBody>
      </p:sp>
      <p:sp>
        <p:nvSpPr>
          <p:cNvPr id="4" name="Title 5">
            <a:extLst>
              <a:ext uri="{FF2B5EF4-FFF2-40B4-BE49-F238E27FC236}">
                <a16:creationId xmlns:a16="http://schemas.microsoft.com/office/drawing/2014/main" id="{8E34681A-CD18-4A4C-99C8-010489C50D7B}"/>
              </a:ext>
            </a:extLst>
          </p:cNvPr>
          <p:cNvSpPr txBox="1">
            <a:spLocks/>
          </p:cNvSpPr>
          <p:nvPr/>
        </p:nvSpPr>
        <p:spPr>
          <a:xfrm>
            <a:off x="2926205" y="838233"/>
            <a:ext cx="7022237" cy="686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Gothic" panose="020B0502020202020204" pitchFamily="34" charset="0"/>
                <a:cs typeface="Calibri" panose="020F0502020204030204" pitchFamily="34" charset="0"/>
              </a:rPr>
              <a:t>Index</a:t>
            </a:r>
          </a:p>
        </p:txBody>
      </p:sp>
      <p:sp>
        <p:nvSpPr>
          <p:cNvPr id="6" name="Subtitle 6">
            <a:extLst>
              <a:ext uri="{FF2B5EF4-FFF2-40B4-BE49-F238E27FC236}">
                <a16:creationId xmlns:a16="http://schemas.microsoft.com/office/drawing/2014/main" id="{F78DDE31-E32F-43B4-AEC5-9ABC4BA73EA5}"/>
              </a:ext>
            </a:extLst>
          </p:cNvPr>
          <p:cNvSpPr txBox="1">
            <a:spLocks/>
          </p:cNvSpPr>
          <p:nvPr/>
        </p:nvSpPr>
        <p:spPr>
          <a:xfrm>
            <a:off x="3013791" y="2003538"/>
            <a:ext cx="6475341" cy="9770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300">
                <a:solidFill>
                  <a:srgbClr val="2F3342"/>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rgbClr val="002060"/>
              </a:solidFill>
            </a:endParaRPr>
          </a:p>
        </p:txBody>
      </p:sp>
      <p:sp>
        <p:nvSpPr>
          <p:cNvPr id="9" name="Rectangle 8">
            <a:extLst>
              <a:ext uri="{FF2B5EF4-FFF2-40B4-BE49-F238E27FC236}">
                <a16:creationId xmlns:a16="http://schemas.microsoft.com/office/drawing/2014/main" id="{945C9A96-18FA-4554-B3BD-AD1E4E869A74}"/>
              </a:ext>
            </a:extLst>
          </p:cNvPr>
          <p:cNvSpPr/>
          <p:nvPr/>
        </p:nvSpPr>
        <p:spPr>
          <a:xfrm>
            <a:off x="2856576" y="5108828"/>
            <a:ext cx="93218" cy="1469254"/>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0" name="Rectangle 9">
            <a:extLst>
              <a:ext uri="{FF2B5EF4-FFF2-40B4-BE49-F238E27FC236}">
                <a16:creationId xmlns:a16="http://schemas.microsoft.com/office/drawing/2014/main" id="{E854AD3F-3CC8-4DB2-A2E0-65927E6ECA75}"/>
              </a:ext>
            </a:extLst>
          </p:cNvPr>
          <p:cNvSpPr/>
          <p:nvPr/>
        </p:nvSpPr>
        <p:spPr>
          <a:xfrm rot="5400000">
            <a:off x="3481702" y="5876448"/>
            <a:ext cx="85839" cy="1336091"/>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1" name="Rectangle 10">
            <a:extLst>
              <a:ext uri="{FF2B5EF4-FFF2-40B4-BE49-F238E27FC236}">
                <a16:creationId xmlns:a16="http://schemas.microsoft.com/office/drawing/2014/main" id="{6836CB9A-7241-46D3-B3FB-D929909B1F10}"/>
              </a:ext>
            </a:extLst>
          </p:cNvPr>
          <p:cNvSpPr/>
          <p:nvPr/>
        </p:nvSpPr>
        <p:spPr>
          <a:xfrm rot="5400000">
            <a:off x="9097577" y="177726"/>
            <a:ext cx="93218" cy="1469254"/>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F7781C61-3398-45C3-A0B0-F7CD00375D60}"/>
              </a:ext>
            </a:extLst>
          </p:cNvPr>
          <p:cNvSpPr/>
          <p:nvPr/>
        </p:nvSpPr>
        <p:spPr>
          <a:xfrm rot="10800000">
            <a:off x="9801853" y="938556"/>
            <a:ext cx="85839" cy="1336091"/>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 name="TextBox 12">
            <a:extLst>
              <a:ext uri="{FF2B5EF4-FFF2-40B4-BE49-F238E27FC236}">
                <a16:creationId xmlns:a16="http://schemas.microsoft.com/office/drawing/2014/main" id="{257396A5-43CB-4D2F-9F11-73493659B3B0}"/>
              </a:ext>
            </a:extLst>
          </p:cNvPr>
          <p:cNvSpPr txBox="1"/>
          <p:nvPr/>
        </p:nvSpPr>
        <p:spPr>
          <a:xfrm>
            <a:off x="3207119" y="1524344"/>
            <a:ext cx="6460408" cy="747897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What is Robotics?</a:t>
            </a: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What is RPA?</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Evolution of RPA</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Why RPA is used?</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Benefits of RPA</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Application of RPA</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Example of RPA Application</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Steps Involved in RPA</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Difference between RPA &amp; Regular Automation</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Top RPA Vendors</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Advantages and Disadvantages</a:t>
            </a:r>
          </a:p>
          <a:p>
            <a:pPr marL="342900" indent="-342900">
              <a:buFont typeface="Arial" panose="020B0604020202020204" pitchFamily="34" charset="0"/>
              <a:buChar char="•"/>
            </a:pPr>
            <a:r>
              <a:rPr lang="en-US" sz="2400" dirty="0">
                <a:solidFill>
                  <a:srgbClr val="3B3835"/>
                </a:solidFill>
                <a:latin typeface="Source Sans Pro" panose="020B0503030403020204" pitchFamily="34" charset="0"/>
                <a:ea typeface="Times New Roman" panose="02020603050405020304" pitchFamily="18" charset="0"/>
              </a:rPr>
              <a:t>Future of RPA</a:t>
            </a: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US" sz="2400" dirty="0">
              <a:solidFill>
                <a:srgbClr val="3B3835"/>
              </a:solidFill>
              <a:latin typeface="Source Sans Pro" panose="020B0503030403020204" pitchFamily="34" charset="0"/>
              <a:ea typeface="Times New Roman" panose="02020603050405020304" pitchFamily="18" charset="0"/>
            </a:endParaRPr>
          </a:p>
          <a:p>
            <a:pPr marL="342900" indent="-342900">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101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183524-EA77-44B4-A720-E153A74AA148}"/>
              </a:ext>
            </a:extLst>
          </p:cNvPr>
          <p:cNvSpPr/>
          <p:nvPr/>
        </p:nvSpPr>
        <p:spPr>
          <a:xfrm>
            <a:off x="2440323" y="1505505"/>
            <a:ext cx="7111014" cy="3639845"/>
          </a:xfrm>
          <a:prstGeom prst="rect">
            <a:avLst/>
          </a:prstGeom>
          <a:noFill/>
          <a:ln w="139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8" name="Rectangle 7">
            <a:extLst>
              <a:ext uri="{FF2B5EF4-FFF2-40B4-BE49-F238E27FC236}">
                <a16:creationId xmlns:a16="http://schemas.microsoft.com/office/drawing/2014/main" id="{F1460BB7-8D3B-4A89-886F-5F98249B05E3}"/>
              </a:ext>
            </a:extLst>
          </p:cNvPr>
          <p:cNvSpPr/>
          <p:nvPr/>
        </p:nvSpPr>
        <p:spPr>
          <a:xfrm>
            <a:off x="2968544" y="2034792"/>
            <a:ext cx="7022237" cy="347010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Title 5">
            <a:extLst>
              <a:ext uri="{FF2B5EF4-FFF2-40B4-BE49-F238E27FC236}">
                <a16:creationId xmlns:a16="http://schemas.microsoft.com/office/drawing/2014/main" id="{8E34681A-CD18-4A4C-99C8-010489C50D7B}"/>
              </a:ext>
            </a:extLst>
          </p:cNvPr>
          <p:cNvSpPr txBox="1">
            <a:spLocks/>
          </p:cNvSpPr>
          <p:nvPr/>
        </p:nvSpPr>
        <p:spPr>
          <a:xfrm>
            <a:off x="2968544" y="3242227"/>
            <a:ext cx="7022237" cy="686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latin typeface="Century Gothic" panose="020B0502020202020204" pitchFamily="34" charset="0"/>
                <a:cs typeface="Calibri" panose="020F0502020204030204" pitchFamily="34" charset="0"/>
              </a:rPr>
              <a:t>Thankyou</a:t>
            </a:r>
          </a:p>
        </p:txBody>
      </p:sp>
      <p:sp>
        <p:nvSpPr>
          <p:cNvPr id="5" name="Subtitle 6">
            <a:extLst>
              <a:ext uri="{FF2B5EF4-FFF2-40B4-BE49-F238E27FC236}">
                <a16:creationId xmlns:a16="http://schemas.microsoft.com/office/drawing/2014/main" id="{A2E2F7C9-E5B4-46A8-9DA0-C944B6CA3309}"/>
              </a:ext>
            </a:extLst>
          </p:cNvPr>
          <p:cNvSpPr txBox="1">
            <a:spLocks/>
          </p:cNvSpPr>
          <p:nvPr/>
        </p:nvSpPr>
        <p:spPr>
          <a:xfrm>
            <a:off x="2968544" y="2252505"/>
            <a:ext cx="7022237" cy="3461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solidFill>
                <a:srgbClr val="002060"/>
              </a:solidFill>
              <a:latin typeface="Century Gothic" panose="020B0502020202020204" pitchFamily="34" charset="0"/>
            </a:endParaRPr>
          </a:p>
        </p:txBody>
      </p:sp>
      <p:sp>
        <p:nvSpPr>
          <p:cNvPr id="9" name="Rectangle 8">
            <a:extLst>
              <a:ext uri="{FF2B5EF4-FFF2-40B4-BE49-F238E27FC236}">
                <a16:creationId xmlns:a16="http://schemas.microsoft.com/office/drawing/2014/main" id="{945C9A96-18FA-4554-B3BD-AD1E4E869A74}"/>
              </a:ext>
            </a:extLst>
          </p:cNvPr>
          <p:cNvSpPr/>
          <p:nvPr/>
        </p:nvSpPr>
        <p:spPr>
          <a:xfrm>
            <a:off x="2968542" y="4035641"/>
            <a:ext cx="93218" cy="1469254"/>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0" name="Rectangle 9">
            <a:extLst>
              <a:ext uri="{FF2B5EF4-FFF2-40B4-BE49-F238E27FC236}">
                <a16:creationId xmlns:a16="http://schemas.microsoft.com/office/drawing/2014/main" id="{E854AD3F-3CC8-4DB2-A2E0-65927E6ECA75}"/>
              </a:ext>
            </a:extLst>
          </p:cNvPr>
          <p:cNvSpPr/>
          <p:nvPr/>
        </p:nvSpPr>
        <p:spPr>
          <a:xfrm rot="5400000">
            <a:off x="3593668" y="4793930"/>
            <a:ext cx="85839" cy="1336091"/>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1" name="Rectangle 10">
            <a:extLst>
              <a:ext uri="{FF2B5EF4-FFF2-40B4-BE49-F238E27FC236}">
                <a16:creationId xmlns:a16="http://schemas.microsoft.com/office/drawing/2014/main" id="{6836CB9A-7241-46D3-B3FB-D929909B1F10}"/>
              </a:ext>
            </a:extLst>
          </p:cNvPr>
          <p:cNvSpPr/>
          <p:nvPr/>
        </p:nvSpPr>
        <p:spPr>
          <a:xfrm rot="5400000">
            <a:off x="9218424" y="1346774"/>
            <a:ext cx="93218" cy="1469254"/>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F7781C61-3398-45C3-A0B0-F7CD00375D60}"/>
              </a:ext>
            </a:extLst>
          </p:cNvPr>
          <p:cNvSpPr/>
          <p:nvPr/>
        </p:nvSpPr>
        <p:spPr>
          <a:xfrm rot="10800000">
            <a:off x="9913821" y="2107603"/>
            <a:ext cx="85839" cy="1336091"/>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53978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C383EDC-BD68-4C47-ACB4-E35246557DC8}"/>
              </a:ext>
            </a:extLst>
          </p:cNvPr>
          <p:cNvSpPr txBox="1"/>
          <p:nvPr/>
        </p:nvSpPr>
        <p:spPr>
          <a:xfrm>
            <a:off x="417191" y="1976259"/>
            <a:ext cx="7103281" cy="3416320"/>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272626"/>
                </a:solidFill>
                <a:effectLst/>
                <a:latin typeface="Source Sans Pro" panose="020B0503030403020204" pitchFamily="34" charset="0"/>
              </a:rPr>
              <a:t>Robotics is the combination of engineering, science and technology that produces a machine called robot.</a:t>
            </a:r>
          </a:p>
          <a:p>
            <a:pPr algn="l"/>
            <a:endParaRPr lang="en-US" sz="2400" b="0" i="0" dirty="0">
              <a:solidFill>
                <a:srgbClr val="272626"/>
              </a:solidFill>
              <a:effectLst/>
              <a:latin typeface="Source Sans Pro" panose="020B0503030403020204" pitchFamily="34" charset="0"/>
            </a:endParaRPr>
          </a:p>
          <a:p>
            <a:pPr marL="342900" indent="-342900" algn="l">
              <a:buFont typeface="Arial" panose="020B0604020202020204" pitchFamily="34" charset="0"/>
              <a:buChar char="•"/>
            </a:pPr>
            <a:r>
              <a:rPr lang="en-US" sz="2400" b="0" i="0" dirty="0">
                <a:solidFill>
                  <a:srgbClr val="272626"/>
                </a:solidFill>
                <a:effectLst/>
                <a:latin typeface="Source Sans Pro" panose="020B0503030403020204" pitchFamily="34" charset="0"/>
              </a:rPr>
              <a:t>Robotics is a domain where people work with the development and use of robots.</a:t>
            </a:r>
          </a:p>
          <a:p>
            <a:pPr algn="l"/>
            <a:endParaRPr lang="en-US" sz="2400" b="0" i="0" dirty="0">
              <a:solidFill>
                <a:srgbClr val="272626"/>
              </a:solidFill>
              <a:effectLst/>
              <a:latin typeface="Source Sans Pro" panose="020B0503030403020204" pitchFamily="34" charset="0"/>
            </a:endParaRPr>
          </a:p>
          <a:p>
            <a:pPr marL="342900" indent="-342900" algn="l">
              <a:buFont typeface="Arial" panose="020B0604020202020204" pitchFamily="34" charset="0"/>
              <a:buChar char="•"/>
            </a:pPr>
            <a:r>
              <a:rPr lang="en-US" sz="2400" b="0" i="0" dirty="0">
                <a:solidFill>
                  <a:srgbClr val="272626"/>
                </a:solidFill>
                <a:effectLst/>
                <a:latin typeface="Source Sans Pro" panose="020B0503030403020204" pitchFamily="34" charset="0"/>
              </a:rPr>
              <a:t>It is mostly used as an alternative of human beings in various works.</a:t>
            </a:r>
          </a:p>
        </p:txBody>
      </p:sp>
      <p:sp>
        <p:nvSpPr>
          <p:cNvPr id="13" name="TextBox 12">
            <a:extLst>
              <a:ext uri="{FF2B5EF4-FFF2-40B4-BE49-F238E27FC236}">
                <a16:creationId xmlns:a16="http://schemas.microsoft.com/office/drawing/2014/main" id="{3B63654C-9173-4404-BF23-69DFF78DB200}"/>
              </a:ext>
            </a:extLst>
          </p:cNvPr>
          <p:cNvSpPr txBox="1"/>
          <p:nvPr/>
        </p:nvSpPr>
        <p:spPr>
          <a:xfrm>
            <a:off x="4644362" y="472139"/>
            <a:ext cx="4084475" cy="529376"/>
          </a:xfrm>
          <a:prstGeom prst="rect">
            <a:avLst/>
          </a:prstGeom>
          <a:noFill/>
        </p:spPr>
        <p:txBody>
          <a:bodyPr wrap="square">
            <a:spAutoFit/>
          </a:bodyPr>
          <a:lstStyle/>
          <a:p>
            <a:pPr algn="l"/>
            <a:r>
              <a:rPr lang="en-IN" sz="2800" b="1" i="0" dirty="0">
                <a:solidFill>
                  <a:srgbClr val="272626"/>
                </a:solidFill>
                <a:effectLst/>
                <a:latin typeface="var(--headingsfontfamily)"/>
              </a:rPr>
              <a:t>What is Robotics?</a:t>
            </a:r>
          </a:p>
        </p:txBody>
      </p:sp>
      <p:sp>
        <p:nvSpPr>
          <p:cNvPr id="12" name="Rectangle 11">
            <a:extLst>
              <a:ext uri="{FF2B5EF4-FFF2-40B4-BE49-F238E27FC236}">
                <a16:creationId xmlns:a16="http://schemas.microsoft.com/office/drawing/2014/main" id="{C198DB3D-F491-4E2A-83FD-F4126EA2BB40}"/>
              </a:ext>
            </a:extLst>
          </p:cNvPr>
          <p:cNvSpPr/>
          <p:nvPr/>
        </p:nvSpPr>
        <p:spPr>
          <a:xfrm>
            <a:off x="224220" y="416009"/>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4" name="Rectangle 13">
            <a:extLst>
              <a:ext uri="{FF2B5EF4-FFF2-40B4-BE49-F238E27FC236}">
                <a16:creationId xmlns:a16="http://schemas.microsoft.com/office/drawing/2014/main" id="{60D788A1-2A1E-425A-A3B4-C72A4BEAD81D}"/>
              </a:ext>
            </a:extLst>
          </p:cNvPr>
          <p:cNvSpPr/>
          <p:nvPr/>
        </p:nvSpPr>
        <p:spPr>
          <a:xfrm>
            <a:off x="226323" y="416009"/>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9F51481-15D2-44E6-907E-9B8F01818B7F}"/>
              </a:ext>
            </a:extLst>
          </p:cNvPr>
          <p:cNvSpPr/>
          <p:nvPr/>
        </p:nvSpPr>
        <p:spPr>
          <a:xfrm>
            <a:off x="11779013" y="416009"/>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descr="Robots could take over 20 million jobs by 2030, study claims">
            <a:extLst>
              <a:ext uri="{FF2B5EF4-FFF2-40B4-BE49-F238E27FC236}">
                <a16:creationId xmlns:a16="http://schemas.microsoft.com/office/drawing/2014/main" id="{C9237095-2F8E-4F22-BE2D-8A6921556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930" y="1976259"/>
            <a:ext cx="4524850" cy="301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26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C383EDC-BD68-4C47-ACB4-E35246557DC8}"/>
              </a:ext>
            </a:extLst>
          </p:cNvPr>
          <p:cNvSpPr txBox="1"/>
          <p:nvPr/>
        </p:nvSpPr>
        <p:spPr>
          <a:xfrm>
            <a:off x="337351" y="1701501"/>
            <a:ext cx="6460408"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Robotic process automation (RPA) is the use of software with artificial intelligence (AI) and machine learning capabilities to handle high-volume, repeatable tasks that previously required humans to perform. These tasks can include queries, calculations and maintenance of records and transactions. </a:t>
            </a:r>
          </a:p>
          <a:p>
            <a:pPr marL="342900" indent="-342900">
              <a:buFont typeface="Arial" panose="020B0604020202020204" pitchFamily="34" charset="0"/>
              <a:buChar char="•"/>
            </a:pPr>
            <a:r>
              <a:rPr lang="en-US" sz="2400" b="0" i="0" dirty="0">
                <a:solidFill>
                  <a:srgbClr val="3B3835"/>
                </a:solidFill>
                <a:effectLst/>
                <a:latin typeface="Source Sans Pro" panose="020B0503030403020204" pitchFamily="34" charset="0"/>
              </a:rPr>
              <a:t>RPA technology, sometimes called a software robot or bot, mimics a human worker, logging into applications, entering data, calculating and completing tasks and logging out.  </a:t>
            </a:r>
            <a:endParaRPr lang="en-IN" sz="2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3B63654C-9173-4404-BF23-69DFF78DB200}"/>
              </a:ext>
            </a:extLst>
          </p:cNvPr>
          <p:cNvSpPr txBox="1"/>
          <p:nvPr/>
        </p:nvSpPr>
        <p:spPr>
          <a:xfrm>
            <a:off x="2011524" y="490393"/>
            <a:ext cx="816895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Calibri" panose="020F0502020204030204" pitchFamily="34" charset="0"/>
                <a:cs typeface="Arial" panose="020B0604020202020204" pitchFamily="34" charset="0"/>
              </a:rPr>
              <a:t>What Is Robotic Process Automation (</a:t>
            </a:r>
            <a:r>
              <a:rPr lang="en-IN" sz="2800" b="1" dirty="0">
                <a:latin typeface="Century Gothic" panose="020B0502020202020204" pitchFamily="34" charset="0"/>
                <a:ea typeface="Calibri" panose="020F0502020204030204" pitchFamily="34" charset="0"/>
                <a:cs typeface="Arial" panose="020B0604020202020204" pitchFamily="34" charset="0"/>
              </a:rPr>
              <a:t>RPA</a:t>
            </a:r>
            <a:r>
              <a:rPr lang="en-IN" sz="2800" b="1" dirty="0">
                <a:effectLst/>
                <a:latin typeface="Century Gothic" panose="020B0502020202020204" pitchFamily="34" charset="0"/>
                <a:ea typeface="Calibri" panose="020F0502020204030204" pitchFamily="34" charset="0"/>
                <a:cs typeface="Arial" panose="020B0604020202020204" pitchFamily="34" charset="0"/>
              </a:rPr>
              <a:t>)?</a:t>
            </a:r>
            <a:r>
              <a:rPr lang="en-IN" sz="2800" dirty="0">
                <a:effectLst/>
                <a:latin typeface="Century Gothic" panose="020B050202020202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5FB2B134-077B-4803-A8B8-3A4B3984540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86600" y="2037403"/>
            <a:ext cx="5106955" cy="2872662"/>
          </a:xfrm>
          <a:prstGeom prst="rect">
            <a:avLst/>
          </a:prstGeom>
        </p:spPr>
      </p:pic>
      <p:sp>
        <p:nvSpPr>
          <p:cNvPr id="12" name="Rectangle 11">
            <a:extLst>
              <a:ext uri="{FF2B5EF4-FFF2-40B4-BE49-F238E27FC236}">
                <a16:creationId xmlns:a16="http://schemas.microsoft.com/office/drawing/2014/main" id="{C198DB3D-F491-4E2A-83FD-F4126EA2BB40}"/>
              </a:ext>
            </a:extLst>
          </p:cNvPr>
          <p:cNvSpPr/>
          <p:nvPr/>
        </p:nvSpPr>
        <p:spPr>
          <a:xfrm>
            <a:off x="224220" y="416009"/>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4" name="Rectangle 13">
            <a:extLst>
              <a:ext uri="{FF2B5EF4-FFF2-40B4-BE49-F238E27FC236}">
                <a16:creationId xmlns:a16="http://schemas.microsoft.com/office/drawing/2014/main" id="{60D788A1-2A1E-425A-A3B4-C72A4BEAD81D}"/>
              </a:ext>
            </a:extLst>
          </p:cNvPr>
          <p:cNvSpPr/>
          <p:nvPr/>
        </p:nvSpPr>
        <p:spPr>
          <a:xfrm>
            <a:off x="226323" y="416009"/>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9F51481-15D2-44E6-907E-9B8F01818B7F}"/>
              </a:ext>
            </a:extLst>
          </p:cNvPr>
          <p:cNvSpPr/>
          <p:nvPr/>
        </p:nvSpPr>
        <p:spPr>
          <a:xfrm>
            <a:off x="11779013" y="416009"/>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191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2423235" y="571937"/>
            <a:ext cx="78259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Evolution of RPA</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11EF9BB-A9F1-4FEA-BB7A-1E42181B1CCE}"/>
              </a:ext>
            </a:extLst>
          </p:cNvPr>
          <p:cNvSpPr txBox="1"/>
          <p:nvPr/>
        </p:nvSpPr>
        <p:spPr>
          <a:xfrm>
            <a:off x="819678" y="2369975"/>
            <a:ext cx="10879494" cy="2308324"/>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3B3835"/>
                </a:solidFill>
                <a:effectLst/>
                <a:latin typeface="Source Sans Pro" panose="020B0503030403020204" pitchFamily="34" charset="0"/>
              </a:rPr>
              <a:t>Although the term "robotic process automation" can be traced to the early 2000s, it had been developing for a number of years previously. </a:t>
            </a:r>
          </a:p>
          <a:p>
            <a:pPr marL="285750" indent="-285750">
              <a:buFont typeface="Arial" panose="020B0604020202020204" pitchFamily="34" charset="0"/>
              <a:buChar char="•"/>
            </a:pPr>
            <a:r>
              <a:rPr lang="en-US" sz="2400" b="0" i="0" dirty="0">
                <a:solidFill>
                  <a:srgbClr val="3B3835"/>
                </a:solidFill>
                <a:effectLst/>
                <a:latin typeface="Source Sans Pro" panose="020B0503030403020204" pitchFamily="34" charset="0"/>
              </a:rPr>
              <a:t>RPA evolved from three key technologies: screen scraping, workflow automation and artificial intelligence. </a:t>
            </a:r>
            <a:endParaRPr lang="en-US" sz="2400" dirty="0">
              <a:solidFill>
                <a:srgbClr val="3B3835"/>
              </a:solidFill>
              <a:latin typeface="Source Sans Pro" panose="020B0503030403020204" pitchFamily="34" charset="0"/>
            </a:endParaRPr>
          </a:p>
          <a:p>
            <a:pPr marL="285750" indent="-285750">
              <a:buFont typeface="Arial" panose="020B0604020202020204" pitchFamily="34" charset="0"/>
              <a:buChar char="•"/>
            </a:pPr>
            <a:r>
              <a:rPr lang="en-US" sz="2400" b="0" i="0" dirty="0">
                <a:solidFill>
                  <a:srgbClr val="3B3835"/>
                </a:solidFill>
                <a:effectLst/>
                <a:latin typeface="Source Sans Pro" panose="020B0503030403020204" pitchFamily="34" charset="0"/>
              </a:rPr>
              <a:t>Screen scraping is the process of collecting screen display data from a legacy application so that the data can be displayed by a more modern user interface. </a:t>
            </a:r>
            <a:endParaRPr lang="en-IN" sz="24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18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328635A-7AA3-43E6-9C0B-78B9709B1F3E}"/>
              </a:ext>
            </a:extLst>
          </p:cNvPr>
          <p:cNvSpPr txBox="1"/>
          <p:nvPr/>
        </p:nvSpPr>
        <p:spPr>
          <a:xfrm>
            <a:off x="415381" y="1906261"/>
            <a:ext cx="11472558" cy="378565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rPr>
              <a:t>Companies and business owners these days use the RPA. It is due to the multiple programs they have to access simultaneously.</a:t>
            </a:r>
          </a:p>
          <a:p>
            <a:pPr marL="342900" indent="-342900" algn="l">
              <a:buFont typeface="Arial" panose="020B0604020202020204" pitchFamily="34" charset="0"/>
              <a:buChar char="•"/>
            </a:pPr>
            <a:r>
              <a:rPr lang="en-US" sz="2400" b="0" i="0" dirty="0">
                <a:effectLst/>
              </a:rPr>
              <a:t>Automating the data correction is one of the benefits of RPA. </a:t>
            </a:r>
          </a:p>
          <a:p>
            <a:pPr marL="342900" indent="-342900" algn="l">
              <a:buFont typeface="Arial" panose="020B0604020202020204" pitchFamily="34" charset="0"/>
              <a:buChar char="•"/>
            </a:pPr>
            <a:r>
              <a:rPr lang="en-US" sz="2400" b="0" i="0" dirty="0">
                <a:effectLst/>
              </a:rPr>
              <a:t>Sales orders and invoice processing are the two areas where the RPA process can shine. Additionally, RPA also increases data consistency levels across the company department systems.</a:t>
            </a:r>
          </a:p>
          <a:p>
            <a:pPr marL="342900" indent="-342900" algn="l">
              <a:buFont typeface="Arial" panose="020B0604020202020204" pitchFamily="34" charset="0"/>
              <a:buChar char="•"/>
            </a:pPr>
            <a:r>
              <a:rPr lang="en-US" sz="2400" b="0" i="0" dirty="0">
                <a:solidFill>
                  <a:srgbClr val="222222"/>
                </a:solidFill>
                <a:effectLst/>
              </a:rPr>
              <a:t>With any change in the business process, a company would need to hire new employees or train existing employees to map the IT system and business process. Both solutions are time and money-consuming. Also, any succeeding business process change will need hiring or retraining.</a:t>
            </a:r>
            <a:endParaRPr lang="en-US" sz="2400" b="0" i="0" dirty="0">
              <a:effectLst/>
            </a:endParaRPr>
          </a:p>
        </p:txBody>
      </p:sp>
      <p:sp>
        <p:nvSpPr>
          <p:cNvPr id="24" name="TextBox 23">
            <a:extLst>
              <a:ext uri="{FF2B5EF4-FFF2-40B4-BE49-F238E27FC236}">
                <a16:creationId xmlns:a16="http://schemas.microsoft.com/office/drawing/2014/main" id="{78B10079-B323-4249-BE44-4C52F2DA2B73}"/>
              </a:ext>
            </a:extLst>
          </p:cNvPr>
          <p:cNvSpPr txBox="1"/>
          <p:nvPr/>
        </p:nvSpPr>
        <p:spPr>
          <a:xfrm>
            <a:off x="2968159" y="571937"/>
            <a:ext cx="6096000"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		Why RPA is Used?</a:t>
            </a:r>
            <a:r>
              <a:rPr lang="en-IN" sz="2800" dirty="0">
                <a:effectLst/>
                <a:latin typeface="Century Gothic" panose="020B0502020202020204" pitchFamily="34" charset="0"/>
                <a:ea typeface="Calibri" panose="020F0502020204030204" pitchFamily="34" charset="0"/>
                <a:cs typeface="Mangal" panose="02040503050203030202" pitchFamily="18"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Rectangle 9">
            <a:extLst>
              <a:ext uri="{FF2B5EF4-FFF2-40B4-BE49-F238E27FC236}">
                <a16:creationId xmlns:a16="http://schemas.microsoft.com/office/drawing/2014/main" id="{4F12B5F0-9366-4E12-865B-181647F7DC6F}"/>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9B0F7E1F-7E0B-40BE-843E-141B92BC0606}"/>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9FA2A8F-A5DC-4BE3-9391-0B56856D9747}"/>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27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5F214-4AF3-41E1-A92B-6BD9270D58CA}"/>
              </a:ext>
            </a:extLst>
          </p:cNvPr>
          <p:cNvSpPr txBox="1"/>
          <p:nvPr/>
        </p:nvSpPr>
        <p:spPr>
          <a:xfrm>
            <a:off x="802432" y="1903010"/>
            <a:ext cx="11008707" cy="3416320"/>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rPr>
              <a:t>Robotic process automation technology can help organizations on their digital transformation journeys by: </a:t>
            </a:r>
          </a:p>
          <a:p>
            <a:pPr marL="1371600" lvl="2" indent="-457200">
              <a:buFont typeface="+mj-lt"/>
              <a:buAutoNum type="arabicPeriod"/>
            </a:pPr>
            <a:r>
              <a:rPr lang="en-US" sz="2400" b="0" i="0" dirty="0">
                <a:effectLst/>
              </a:rPr>
              <a:t> Enabling better customer service. </a:t>
            </a:r>
            <a:endParaRPr lang="en-US" sz="2400" dirty="0"/>
          </a:p>
          <a:p>
            <a:pPr marL="1371600" lvl="2" indent="-457200">
              <a:buFont typeface="+mj-lt"/>
              <a:buAutoNum type="arabicPeriod"/>
            </a:pPr>
            <a:r>
              <a:rPr lang="en-US" sz="2400" b="0" i="0" dirty="0">
                <a:effectLst/>
              </a:rPr>
              <a:t>Ensuring business operations and processes comply with regulations and standards. </a:t>
            </a:r>
            <a:endParaRPr lang="en-US" sz="2400" dirty="0"/>
          </a:p>
          <a:p>
            <a:pPr marL="1371600" lvl="2" indent="-457200">
              <a:buFont typeface="+mj-lt"/>
              <a:buAutoNum type="arabicPeriod"/>
            </a:pPr>
            <a:r>
              <a:rPr lang="en-US" sz="2400" b="0" i="0" dirty="0">
                <a:effectLst/>
              </a:rPr>
              <a:t>Allowing processes to be completed much more rapidly. </a:t>
            </a:r>
            <a:endParaRPr lang="en-US" sz="2400" dirty="0"/>
          </a:p>
          <a:p>
            <a:pPr marL="1371600" lvl="2" indent="-457200">
              <a:buFont typeface="+mj-lt"/>
              <a:buAutoNum type="arabicPeriod"/>
            </a:pPr>
            <a:r>
              <a:rPr lang="en-US" sz="2400" b="0" i="0" dirty="0">
                <a:effectLst/>
              </a:rPr>
              <a:t>Providing improved efficiency by digitizing and auditing process data. </a:t>
            </a:r>
          </a:p>
          <a:p>
            <a:pPr marL="1371600" lvl="2" indent="-457200">
              <a:buFont typeface="+mj-lt"/>
              <a:buAutoNum type="arabicPeriod"/>
            </a:pPr>
            <a:r>
              <a:rPr lang="en-US" sz="2400" b="0" i="0" dirty="0">
                <a:effectLst/>
              </a:rPr>
              <a:t>Creating cost savings for manual and repetitive tasks. </a:t>
            </a:r>
          </a:p>
          <a:p>
            <a:pPr marL="1371600" lvl="2" indent="-457200">
              <a:buFont typeface="+mj-lt"/>
              <a:buAutoNum type="arabicPeriod"/>
            </a:pPr>
            <a:r>
              <a:rPr lang="en-US" sz="2400" b="0" i="0" dirty="0">
                <a:effectLst/>
              </a:rPr>
              <a:t>Enabling employees to be more productive</a:t>
            </a:r>
            <a:r>
              <a:rPr lang="en-US" sz="2400" b="0" i="0" dirty="0">
                <a:solidFill>
                  <a:srgbClr val="3B3835"/>
                </a:solidFill>
                <a:effectLst/>
              </a:rPr>
              <a:t>.</a:t>
            </a:r>
            <a:endParaRPr lang="en-IN" sz="2800" dirty="0">
              <a:solidFill>
                <a:srgbClr val="111111"/>
              </a:solidFill>
              <a:effectLst/>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D8F1E511-FB05-4BCA-9E51-5D1C30C0B088}"/>
              </a:ext>
            </a:extLst>
          </p:cNvPr>
          <p:cNvSpPr txBox="1"/>
          <p:nvPr/>
        </p:nvSpPr>
        <p:spPr>
          <a:xfrm>
            <a:off x="3199231" y="568435"/>
            <a:ext cx="6096000"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Benefits of RPA</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089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2423235" y="571937"/>
            <a:ext cx="78259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Benefits of RPA(</a:t>
            </a:r>
            <a:r>
              <a:rPr lang="en-US" sz="2800" b="1" i="0" dirty="0">
                <a:effectLst/>
                <a:latin typeface="Source Sans Pro" panose="020B0503030403020204" pitchFamily="34" charset="0"/>
              </a:rPr>
              <a:t>Employee’s Perspective</a:t>
            </a: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11EF9BB-A9F1-4FEA-BB7A-1E42181B1CCE}"/>
              </a:ext>
            </a:extLst>
          </p:cNvPr>
          <p:cNvSpPr txBox="1"/>
          <p:nvPr/>
        </p:nvSpPr>
        <p:spPr>
          <a:xfrm>
            <a:off x="896478" y="1996751"/>
            <a:ext cx="10879494" cy="3046988"/>
          </a:xfrm>
          <a:prstGeom prst="rect">
            <a:avLst/>
          </a:prstGeom>
          <a:noFill/>
        </p:spPr>
        <p:txBody>
          <a:bodyPr wrap="square">
            <a:spAutoFit/>
          </a:bodyPr>
          <a:lstStyle/>
          <a:p>
            <a:pPr marL="285750" indent="-285750">
              <a:buFont typeface="Arial" panose="020B0604020202020204" pitchFamily="34" charset="0"/>
              <a:buChar char="•"/>
            </a:pPr>
            <a:r>
              <a:rPr lang="en-IN" sz="2400" dirty="0">
                <a:solidFill>
                  <a:srgbClr val="111111"/>
                </a:solidFill>
                <a:ea typeface="Times New Roman" panose="02020603050405020304" pitchFamily="18" charset="0"/>
                <a:cs typeface="Arial" panose="020B0604020202020204" pitchFamily="34" charset="0"/>
              </a:rPr>
              <a:t>Accuracy: Extreme accuracy and uniformity – much less prone to error or typos</a:t>
            </a:r>
          </a:p>
          <a:p>
            <a:pPr marL="285750" indent="-285750">
              <a:buFont typeface="Arial" panose="020B0604020202020204" pitchFamily="34" charset="0"/>
              <a:buChar char="•"/>
            </a:pPr>
            <a:r>
              <a:rPr lang="en-IN" sz="2400" dirty="0">
                <a:solidFill>
                  <a:srgbClr val="111111"/>
                </a:solidFill>
                <a:effectLst/>
                <a:ea typeface="Times New Roman" panose="02020603050405020304" pitchFamily="18" charset="0"/>
                <a:cs typeface="Arial" panose="020B0604020202020204" pitchFamily="34" charset="0"/>
              </a:rPr>
              <a:t>Improved Empl</a:t>
            </a:r>
            <a:r>
              <a:rPr lang="en-IN" sz="2400" dirty="0">
                <a:solidFill>
                  <a:srgbClr val="111111"/>
                </a:solidFill>
                <a:ea typeface="Times New Roman" panose="02020603050405020304" pitchFamily="18" charset="0"/>
                <a:cs typeface="Arial" panose="020B0604020202020204" pitchFamily="34" charset="0"/>
              </a:rPr>
              <a:t>oyee Morale: Workers can decide more time to engaging intersecting work</a:t>
            </a:r>
          </a:p>
          <a:p>
            <a:pPr marL="285750" indent="-285750">
              <a:buFont typeface="Arial" panose="020B0604020202020204" pitchFamily="34" charset="0"/>
              <a:buChar char="•"/>
            </a:pPr>
            <a:r>
              <a:rPr lang="en-IN" sz="2400" dirty="0">
                <a:solidFill>
                  <a:srgbClr val="111111"/>
                </a:solidFill>
                <a:effectLst/>
                <a:ea typeface="Times New Roman" panose="02020603050405020304" pitchFamily="18" charset="0"/>
                <a:cs typeface="Arial" panose="020B0604020202020204" pitchFamily="34" charset="0"/>
              </a:rPr>
              <a:t>Low technical Barrier: </a:t>
            </a:r>
            <a:r>
              <a:rPr lang="en-IN" sz="2400" dirty="0">
                <a:solidFill>
                  <a:srgbClr val="111111"/>
                </a:solidFill>
                <a:ea typeface="Times New Roman" panose="02020603050405020304" pitchFamily="18" charset="0"/>
                <a:cs typeface="Arial" panose="020B0604020202020204" pitchFamily="34" charset="0"/>
              </a:rPr>
              <a:t>No Programming skills necessary to configure a bot</a:t>
            </a:r>
          </a:p>
          <a:p>
            <a:pPr marL="285750" indent="-285750">
              <a:buFont typeface="Arial" panose="020B0604020202020204" pitchFamily="34" charset="0"/>
              <a:buChar char="•"/>
            </a:pPr>
            <a:r>
              <a:rPr lang="en-IN" sz="2400" dirty="0">
                <a:solidFill>
                  <a:srgbClr val="111111"/>
                </a:solidFill>
                <a:effectLst/>
                <a:ea typeface="Times New Roman" panose="02020603050405020304" pitchFamily="18" charset="0"/>
                <a:cs typeface="Arial" panose="020B0604020202020204" pitchFamily="34" charset="0"/>
              </a:rPr>
              <a:t>Productivity: P</a:t>
            </a:r>
            <a:r>
              <a:rPr lang="en-IN" sz="2400" dirty="0">
                <a:solidFill>
                  <a:srgbClr val="111111"/>
                </a:solidFill>
                <a:ea typeface="Times New Roman" panose="02020603050405020304" pitchFamily="18" charset="0"/>
                <a:cs typeface="Arial" panose="020B0604020202020204" pitchFamily="34" charset="0"/>
              </a:rPr>
              <a:t>rocess cycles times are much faster compared to manual process approaches.</a:t>
            </a:r>
          </a:p>
          <a:p>
            <a:pPr marL="285750" indent="-285750">
              <a:buFont typeface="Arial" panose="020B0604020202020204" pitchFamily="34" charset="0"/>
              <a:buChar char="•"/>
            </a:pPr>
            <a:r>
              <a:rPr lang="en-IN" sz="2400" dirty="0">
                <a:solidFill>
                  <a:srgbClr val="111111"/>
                </a:solidFill>
                <a:effectLst/>
                <a:ea typeface="Times New Roman" panose="02020603050405020304" pitchFamily="18" charset="0"/>
                <a:cs typeface="Arial" panose="020B0604020202020204" pitchFamily="34" charset="0"/>
              </a:rPr>
              <a:t>Rel</a:t>
            </a:r>
            <a:r>
              <a:rPr lang="en-IN" sz="2400" dirty="0">
                <a:solidFill>
                  <a:srgbClr val="111111"/>
                </a:solidFill>
                <a:ea typeface="Times New Roman" panose="02020603050405020304" pitchFamily="18" charset="0"/>
                <a:cs typeface="Arial" panose="020B0604020202020204" pitchFamily="34" charset="0"/>
              </a:rPr>
              <a:t>iability: Bots tirelessly work 24x7 without interruption.</a:t>
            </a:r>
          </a:p>
          <a:p>
            <a:pPr marL="285750" indent="-285750">
              <a:buFont typeface="Arial" panose="020B0604020202020204" pitchFamily="34" charset="0"/>
              <a:buChar char="•"/>
            </a:pPr>
            <a:r>
              <a:rPr lang="en-IN" sz="2400" dirty="0">
                <a:solidFill>
                  <a:srgbClr val="111111"/>
                </a:solidFill>
                <a:effectLst/>
                <a:ea typeface="Times New Roman" panose="02020603050405020304" pitchFamily="18" charset="0"/>
                <a:cs typeface="Arial" panose="020B0604020202020204" pitchFamily="34" charset="0"/>
              </a:rPr>
              <a:t>C</a:t>
            </a:r>
            <a:r>
              <a:rPr lang="en-IN" sz="2400" dirty="0">
                <a:solidFill>
                  <a:srgbClr val="111111"/>
                </a:solidFill>
                <a:ea typeface="Times New Roman" panose="02020603050405020304" pitchFamily="18" charset="0"/>
                <a:cs typeface="Arial" panose="020B0604020202020204" pitchFamily="34" charset="0"/>
              </a:rPr>
              <a:t>onsistency: Routine tasks are performed the same way each and every time.</a:t>
            </a:r>
            <a:endParaRPr lang="en-IN" sz="28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1805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F1E511-FB05-4BCA-9E51-5D1C30C0B088}"/>
              </a:ext>
            </a:extLst>
          </p:cNvPr>
          <p:cNvSpPr txBox="1"/>
          <p:nvPr/>
        </p:nvSpPr>
        <p:spPr>
          <a:xfrm>
            <a:off x="2423235" y="571937"/>
            <a:ext cx="7825981" cy="529376"/>
          </a:xfrm>
          <a:prstGeom prst="rect">
            <a:avLst/>
          </a:prstGeom>
          <a:noFill/>
        </p:spPr>
        <p:txBody>
          <a:bodyPr wrap="square">
            <a:spAutoFit/>
          </a:bodyPr>
          <a:lstStyle/>
          <a:p>
            <a:pPr algn="ctr">
              <a:lnSpc>
                <a:spcPct val="107000"/>
              </a:lnSpc>
              <a:spcAft>
                <a:spcPts val="800"/>
              </a:spcAft>
            </a:pPr>
            <a:r>
              <a:rPr lang="en-IN" sz="2800" b="1" dirty="0">
                <a:effectLst/>
                <a:latin typeface="Century Gothic" panose="020B0502020202020204" pitchFamily="34" charset="0"/>
                <a:ea typeface="Times New Roman" panose="02020603050405020304" pitchFamily="18" charset="0"/>
                <a:cs typeface="Times New Roman" panose="02020603050405020304" pitchFamily="18" charset="0"/>
              </a:rPr>
              <a:t>Applications of RPA</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014AE87A-4BDC-44C8-BBA5-F9051168CA74}"/>
              </a:ext>
            </a:extLst>
          </p:cNvPr>
          <p:cNvSpPr/>
          <p:nvPr/>
        </p:nvSpPr>
        <p:spPr>
          <a:xfrm>
            <a:off x="144379" y="508818"/>
            <a:ext cx="11743560" cy="65561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2" name="Rectangle 11">
            <a:extLst>
              <a:ext uri="{FF2B5EF4-FFF2-40B4-BE49-F238E27FC236}">
                <a16:creationId xmlns:a16="http://schemas.microsoft.com/office/drawing/2014/main" id="{3FEC6D6B-73B6-41C0-8646-02AEF056BD52}"/>
              </a:ext>
            </a:extLst>
          </p:cNvPr>
          <p:cNvSpPr/>
          <p:nvPr/>
        </p:nvSpPr>
        <p:spPr>
          <a:xfrm>
            <a:off x="146482" y="508818"/>
            <a:ext cx="381739"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EDD07F0-20D3-44C4-9BE0-C2A1B13E2C42}"/>
              </a:ext>
            </a:extLst>
          </p:cNvPr>
          <p:cNvSpPr/>
          <p:nvPr/>
        </p:nvSpPr>
        <p:spPr>
          <a:xfrm>
            <a:off x="11699172" y="508818"/>
            <a:ext cx="188767" cy="6556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11EF9BB-A9F1-4FEA-BB7A-1E42181B1CCE}"/>
              </a:ext>
            </a:extLst>
          </p:cNvPr>
          <p:cNvSpPr txBox="1"/>
          <p:nvPr/>
        </p:nvSpPr>
        <p:spPr>
          <a:xfrm>
            <a:off x="819678" y="1586204"/>
            <a:ext cx="10879494" cy="4532010"/>
          </a:xfrm>
          <a:prstGeom prst="rect">
            <a:avLst/>
          </a:prstGeom>
          <a:noFill/>
        </p:spPr>
        <p:txBody>
          <a:bodyPr wrap="square">
            <a:spAutoFit/>
          </a:bodyPr>
          <a:lstStyle/>
          <a:p>
            <a:r>
              <a:rPr lang="en-US" sz="2400" b="0" i="0" dirty="0">
                <a:solidFill>
                  <a:srgbClr val="3B3835"/>
                </a:solidFill>
                <a:effectLst/>
                <a:latin typeface="Source Sans Pro" panose="020B0503030403020204" pitchFamily="34" charset="0"/>
              </a:rPr>
              <a:t>Some of the top applications of RPA include: </a:t>
            </a:r>
          </a:p>
          <a:p>
            <a:endParaRPr lang="en-US" sz="1400" b="0" i="0" dirty="0">
              <a:solidFill>
                <a:srgbClr val="3B3835"/>
              </a:solidFill>
              <a:effectLst/>
              <a:latin typeface="Source Sans Pro" panose="020B0503030403020204" pitchFamily="34" charset="0"/>
            </a:endParaRPr>
          </a:p>
          <a:p>
            <a:pPr marL="285750" indent="-285750">
              <a:buFont typeface="Arial" panose="020B0604020202020204" pitchFamily="34" charset="0"/>
              <a:buChar char="•"/>
            </a:pPr>
            <a:r>
              <a:rPr lang="en-US" sz="2400" b="0" i="0" dirty="0">
                <a:solidFill>
                  <a:srgbClr val="3B3835"/>
                </a:solidFill>
                <a:effectLst/>
                <a:latin typeface="Source Sans Pro" panose="020B0503030403020204" pitchFamily="34" charset="0"/>
              </a:rPr>
              <a:t>Customer service: RPA can help companies offer better customer service by automating contact center tasks, including verifying e-signatures, uploading scanned documents and verifying information for automatic approvals or rejections. </a:t>
            </a:r>
          </a:p>
          <a:p>
            <a:endParaRPr lang="en-US" sz="1400" dirty="0">
              <a:solidFill>
                <a:srgbClr val="3B3835"/>
              </a:solidFill>
              <a:latin typeface="Source Sans Pro" panose="020B0503030403020204" pitchFamily="34" charset="0"/>
            </a:endParaRPr>
          </a:p>
          <a:p>
            <a:pPr marL="285750" indent="-285750">
              <a:buFont typeface="Arial" panose="020B0604020202020204" pitchFamily="34" charset="0"/>
              <a:buChar char="•"/>
            </a:pPr>
            <a:r>
              <a:rPr lang="en-US" sz="2400" b="0" i="0" dirty="0">
                <a:solidFill>
                  <a:srgbClr val="3B3835"/>
                </a:solidFill>
                <a:effectLst/>
                <a:latin typeface="Source Sans Pro" panose="020B0503030403020204" pitchFamily="34" charset="0"/>
              </a:rPr>
              <a:t>Accounting: Organizations can use RPA for general accounting, operational accounting, transactional reporting and budgeting. </a:t>
            </a:r>
          </a:p>
          <a:p>
            <a:endParaRPr lang="en-US" sz="1050" b="0" i="0" dirty="0">
              <a:solidFill>
                <a:srgbClr val="3B3835"/>
              </a:solidFill>
              <a:effectLst/>
              <a:latin typeface="Source Sans Pro" panose="020B0503030403020204" pitchFamily="34" charset="0"/>
            </a:endParaRPr>
          </a:p>
          <a:p>
            <a:pPr marL="285750" indent="-285750">
              <a:buFont typeface="Arial" panose="020B0604020202020204" pitchFamily="34" charset="0"/>
              <a:buChar char="•"/>
            </a:pPr>
            <a:r>
              <a:rPr lang="en-US" sz="2400" b="0" i="0" dirty="0">
                <a:solidFill>
                  <a:srgbClr val="3B3835"/>
                </a:solidFill>
                <a:effectLst/>
                <a:latin typeface="Source Sans Pro" panose="020B0503030403020204" pitchFamily="34" charset="0"/>
              </a:rPr>
              <a:t>Financial services: Companies in the financial services industry can use RPA for foreign exchange payments, automating account openings and closings, managing audit requests and processing insurance claims. </a:t>
            </a:r>
            <a:endParaRPr lang="en-IN" sz="2800" dirty="0">
              <a:solidFill>
                <a:srgbClr val="111111"/>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1431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1773</TotalTime>
  <Words>1212</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Century Gothic</vt:lpstr>
      <vt:lpstr>Source Sans Pro</vt:lpstr>
      <vt:lpstr>Times New Roman</vt:lpstr>
      <vt:lpstr>var(--headingsfontfamily)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Patil</dc:creator>
  <cp:lastModifiedBy>Nikhil Patil</cp:lastModifiedBy>
  <cp:revision>15</cp:revision>
  <dcterms:created xsi:type="dcterms:W3CDTF">2022-01-02T17:21:05Z</dcterms:created>
  <dcterms:modified xsi:type="dcterms:W3CDTF">2022-06-22T06:25:21Z</dcterms:modified>
</cp:coreProperties>
</file>