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-61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43EA5-DCD6-459B-BE51-45449F9FB0D4}" type="datetimeFigureOut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1B50B-156C-4013-9174-29551727BA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90315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D835-40EF-4512-8AFE-AFDAB4D65A6B}" type="datetime1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장 프로세스와 스레드 관리</a:t>
            </a:r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A587DD2-DB34-4BF1-991C-8C36E1F52A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9211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D222-EBE6-4992-841C-7C1C6694BA13}" type="datetime1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장 프로세스와 스레드 관리</a:t>
            </a:r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587DD2-DB34-4BF1-991C-8C36E1F52A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0737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5B93-F789-475B-B42B-FF4DF2D49946}" type="datetime1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장 프로세스와 스레드 관리</a:t>
            </a:r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587DD2-DB34-4BF1-991C-8C36E1F52A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3252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023F-8311-4C97-84EA-515F31C0E509}" type="datetime1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장 프로세스와 스레드 관리</a:t>
            </a:r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587DD2-DB34-4BF1-991C-8C36E1F52A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97123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B7AD-8420-4DE8-AC89-CEAED319A179}" type="datetime1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장 프로세스와 스레드 관리</a:t>
            </a:r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587DD2-DB34-4BF1-991C-8C36E1F52A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672351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2CCD-9F71-4BEA-8E1B-FA80592C0751}" type="datetime1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장 프로세스와 스레드 관리</a:t>
            </a:r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587DD2-DB34-4BF1-991C-8C36E1F52A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16577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6D6D-CE1F-4025-85E9-B7C6249B73CF}" type="datetime1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장 프로세스와 스레드 관리</a:t>
            </a:r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7DD2-DB34-4BF1-991C-8C36E1F52A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74768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7026-8F38-4566-A424-456E88703A63}" type="datetime1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장 프로세스와 스레드 관리</a:t>
            </a:r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7DD2-DB34-4BF1-991C-8C36E1F52A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8323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DA94-45FC-4E31-91BB-A9D5347489D6}" type="datetime1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장 프로세스와 스레드 관리</a:t>
            </a:r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7DD2-DB34-4BF1-991C-8C36E1F52A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1933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1DBA-8625-4437-BB59-23E75B4DDA72}" type="datetime1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장 프로세스와 스레드 관리</a:t>
            </a:r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587DD2-DB34-4BF1-991C-8C36E1F52A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9765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85B0-0E3B-436C-936B-8B3C04B2659B}" type="datetime1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장 프로세스와 스레드 관리</a:t>
            </a:r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587DD2-DB34-4BF1-991C-8C36E1F52A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661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7505-2A4D-458C-B14F-7937AE6F4597}" type="datetime1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장 프로세스와 스레드 관리</a:t>
            </a:r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587DD2-DB34-4BF1-991C-8C36E1F52A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1643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2E7C-FCB3-488C-B55A-9EE08AF83F87}" type="datetime1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장 프로세스와 스레드 관리</a:t>
            </a:r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7DD2-DB34-4BF1-991C-8C36E1F52A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1394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1BBF-5141-40DE-8475-EBFB9FC4BF9D}" type="datetime1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장 프로세스와 스레드 관리</a:t>
            </a:r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7DD2-DB34-4BF1-991C-8C36E1F52A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1860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204C-AA47-4F50-81B3-D53342F735BF}" type="datetime1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장 프로세스와 스레드 관리</a:t>
            </a:r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7DD2-DB34-4BF1-991C-8C36E1F52A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0134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6C0A-02FF-42D3-93A5-2F9758FA3007}" type="datetime1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장 프로세스와 스레드 관리</a:t>
            </a:r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587DD2-DB34-4BF1-991C-8C36E1F52A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1686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67DA2-36C9-4DF0-BE81-263B3E87CD9D}" type="datetime1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</a:t>
            </a:r>
            <a:r>
              <a:rPr lang="ko-KR" altLang="en-US" smtClean="0"/>
              <a:t>장 프로세스와 스레드 관리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A587DD2-DB34-4BF1-991C-8C36E1F52A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0045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77042" y="1281023"/>
            <a:ext cx="9632679" cy="70305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4400" b="1" dirty="0">
                <a:solidFill>
                  <a:srgbClr val="C00000"/>
                </a:solidFill>
              </a:rPr>
              <a:t>2</a:t>
            </a:r>
            <a:r>
              <a:rPr lang="ko-KR" altLang="en-US" sz="4400" b="1" dirty="0">
                <a:solidFill>
                  <a:srgbClr val="C00000"/>
                </a:solidFill>
              </a:rPr>
              <a:t>장 </a:t>
            </a:r>
            <a:r>
              <a:rPr lang="ko-KR" altLang="en-US" sz="4400" b="1" dirty="0" smtClean="0">
                <a:solidFill>
                  <a:srgbClr val="C00000"/>
                </a:solidFill>
              </a:rPr>
              <a:t>프로세스와 </a:t>
            </a:r>
            <a:r>
              <a:rPr lang="ko-KR" altLang="en-US" sz="4400" b="1" dirty="0">
                <a:solidFill>
                  <a:srgbClr val="C00000"/>
                </a:solidFill>
              </a:rPr>
              <a:t>스레드 </a:t>
            </a:r>
            <a:r>
              <a:rPr lang="ko-KR" altLang="en-US" sz="4400" b="1" dirty="0" smtClean="0">
                <a:solidFill>
                  <a:srgbClr val="C00000"/>
                </a:solidFill>
              </a:rPr>
              <a:t>관리</a:t>
            </a:r>
            <a:endParaRPr lang="ko-KR" altLang="en-US" sz="4400" dirty="0">
              <a:solidFill>
                <a:srgbClr val="C000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96000" y="2458529"/>
            <a:ext cx="5313721" cy="38862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2.1 </a:t>
            </a:r>
            <a:r>
              <a:rPr lang="ko-KR" altLang="en-US" b="1" dirty="0" smtClean="0">
                <a:solidFill>
                  <a:srgbClr val="002060"/>
                </a:solidFill>
              </a:rPr>
              <a:t>개요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r>
              <a:rPr lang="en-US" altLang="ko-KR" b="1" dirty="0" smtClean="0">
                <a:solidFill>
                  <a:srgbClr val="002060"/>
                </a:solidFill>
              </a:rPr>
              <a:t>2.2 </a:t>
            </a:r>
            <a:r>
              <a:rPr lang="ko-KR" altLang="en-US" b="1" dirty="0" smtClean="0">
                <a:solidFill>
                  <a:srgbClr val="002060"/>
                </a:solidFill>
              </a:rPr>
              <a:t>프로세스 관리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r>
              <a:rPr lang="en-US" altLang="ko-KR" b="1" dirty="0" smtClean="0">
                <a:solidFill>
                  <a:srgbClr val="002060"/>
                </a:solidFill>
              </a:rPr>
              <a:t>2.3 </a:t>
            </a:r>
            <a:r>
              <a:rPr lang="ko-KR" altLang="en-US" b="1" dirty="0" smtClean="0">
                <a:solidFill>
                  <a:srgbClr val="002060"/>
                </a:solidFill>
              </a:rPr>
              <a:t>프로세스 구성요소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r>
              <a:rPr lang="en-US" altLang="ko-KR" b="1" dirty="0" smtClean="0">
                <a:solidFill>
                  <a:srgbClr val="002060"/>
                </a:solidFill>
              </a:rPr>
              <a:t>2.4 </a:t>
            </a:r>
            <a:r>
              <a:rPr lang="ko-KR" altLang="en-US" b="1" dirty="0" smtClean="0">
                <a:solidFill>
                  <a:srgbClr val="002060"/>
                </a:solidFill>
              </a:rPr>
              <a:t>프로세스의 상태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r>
              <a:rPr lang="en-US" altLang="ko-KR" b="1" dirty="0" smtClean="0">
                <a:solidFill>
                  <a:srgbClr val="002060"/>
                </a:solidFill>
              </a:rPr>
              <a:t>2.5 </a:t>
            </a:r>
            <a:r>
              <a:rPr lang="ko-KR" altLang="en-US" b="1" dirty="0">
                <a:solidFill>
                  <a:srgbClr val="002060"/>
                </a:solidFill>
              </a:rPr>
              <a:t>프로세스 제어 블록</a:t>
            </a:r>
            <a:r>
              <a:rPr lang="en-US" altLang="ko-KR" b="1" dirty="0">
                <a:solidFill>
                  <a:srgbClr val="002060"/>
                </a:solidFill>
              </a:rPr>
              <a:t>(PCB)</a:t>
            </a:r>
            <a:endParaRPr lang="ko-KR" altLang="en-US" b="1" dirty="0">
              <a:solidFill>
                <a:srgbClr val="002060"/>
              </a:solidFill>
            </a:endParaRPr>
          </a:p>
          <a:p>
            <a:r>
              <a:rPr lang="en-US" altLang="ko-KR" b="1" dirty="0" smtClean="0">
                <a:solidFill>
                  <a:srgbClr val="002060"/>
                </a:solidFill>
              </a:rPr>
              <a:t>2.6 </a:t>
            </a:r>
            <a:r>
              <a:rPr lang="ko-KR" altLang="en-US" b="1" dirty="0">
                <a:solidFill>
                  <a:srgbClr val="002060"/>
                </a:solidFill>
              </a:rPr>
              <a:t>프로세스 </a:t>
            </a:r>
            <a:r>
              <a:rPr lang="ko-KR" altLang="en-US" b="1" dirty="0" smtClean="0">
                <a:solidFill>
                  <a:srgbClr val="002060"/>
                </a:solidFill>
              </a:rPr>
              <a:t>생성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r>
              <a:rPr lang="en-US" altLang="ko-KR" b="1" dirty="0">
                <a:solidFill>
                  <a:srgbClr val="002060"/>
                </a:solidFill>
              </a:rPr>
              <a:t>2.7 </a:t>
            </a:r>
            <a:r>
              <a:rPr lang="ko-KR" altLang="en-US" b="1" dirty="0">
                <a:solidFill>
                  <a:srgbClr val="002060"/>
                </a:solidFill>
              </a:rPr>
              <a:t>프로세스 스케줄링</a:t>
            </a:r>
          </a:p>
          <a:p>
            <a:r>
              <a:rPr lang="en-US" altLang="ko-KR" b="1" dirty="0">
                <a:solidFill>
                  <a:srgbClr val="002060"/>
                </a:solidFill>
              </a:rPr>
              <a:t>2.8 </a:t>
            </a:r>
            <a:r>
              <a:rPr lang="ko-KR" altLang="en-US" b="1" dirty="0">
                <a:solidFill>
                  <a:srgbClr val="002060"/>
                </a:solidFill>
              </a:rPr>
              <a:t>프로세스 스케줄링 알고리즘</a:t>
            </a:r>
          </a:p>
          <a:p>
            <a:r>
              <a:rPr lang="en-US" altLang="ko-KR" b="1" dirty="0">
                <a:solidFill>
                  <a:srgbClr val="002060"/>
                </a:solidFill>
              </a:rPr>
              <a:t>2.9 </a:t>
            </a:r>
            <a:r>
              <a:rPr lang="ko-KR" altLang="en-US" b="1" dirty="0">
                <a:solidFill>
                  <a:srgbClr val="002060"/>
                </a:solidFill>
              </a:rPr>
              <a:t>스레드</a:t>
            </a:r>
            <a:r>
              <a:rPr lang="en-US" altLang="ko-KR" b="1" dirty="0">
                <a:solidFill>
                  <a:srgbClr val="002060"/>
                </a:solidFill>
              </a:rPr>
              <a:t>(Thread)</a:t>
            </a:r>
          </a:p>
          <a:p>
            <a:r>
              <a:rPr lang="en-US" altLang="ko-KR" b="1" dirty="0">
                <a:solidFill>
                  <a:srgbClr val="002060"/>
                </a:solidFill>
              </a:rPr>
              <a:t>2.10 </a:t>
            </a:r>
            <a:r>
              <a:rPr lang="ko-KR" altLang="en-US" b="1" dirty="0">
                <a:solidFill>
                  <a:srgbClr val="002060"/>
                </a:solidFill>
              </a:rPr>
              <a:t>자바 스레드 스케줄링</a:t>
            </a:r>
          </a:p>
          <a:p>
            <a:r>
              <a:rPr lang="en-US" altLang="ko-KR" b="1" dirty="0">
                <a:solidFill>
                  <a:srgbClr val="002060"/>
                </a:solidFill>
              </a:rPr>
              <a:t>2.11 </a:t>
            </a:r>
            <a:r>
              <a:rPr lang="ko-KR" altLang="en-US" b="1" dirty="0" smtClean="0">
                <a:solidFill>
                  <a:srgbClr val="002060"/>
                </a:solidFill>
              </a:rPr>
              <a:t>요약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pic>
        <p:nvPicPr>
          <p:cNvPr id="1030" name="Picture 6" descr="old age | Human life cycle, Life cyc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94322" y="3170208"/>
            <a:ext cx="2768780" cy="189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77042" y="6344729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</a:rPr>
              <a:t>장 프로세스와 스레드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7DD2-DB34-4BF1-991C-8C36E1F52A3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55120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5669" y="560717"/>
            <a:ext cx="9701691" cy="5736566"/>
          </a:xfrm>
        </p:spPr>
        <p:txBody>
          <a:bodyPr/>
          <a:lstStyle/>
          <a:p>
            <a:pPr fontAlgn="base"/>
            <a:r>
              <a:rPr lang="ko-KR" altLang="en-US" dirty="0"/>
              <a:t>단계별 </a:t>
            </a:r>
            <a:r>
              <a:rPr lang="ko-KR" altLang="en-US" dirty="0" smtClean="0"/>
              <a:t>분류</a:t>
            </a:r>
            <a:endParaRPr lang="en-US" altLang="ko-KR" dirty="0" smtClean="0"/>
          </a:p>
          <a:p>
            <a:pPr lvl="1" fontAlgn="base"/>
            <a:r>
              <a:rPr lang="ko-KR" altLang="en-US" dirty="0"/>
              <a:t>중앙처리장치 </a:t>
            </a:r>
            <a:r>
              <a:rPr lang="ko-KR" altLang="en-US" dirty="0" smtClean="0"/>
              <a:t>스케줄링의 </a:t>
            </a:r>
            <a:r>
              <a:rPr lang="ko-KR" altLang="en-US" dirty="0"/>
              <a:t>세 가지의 중요한 </a:t>
            </a:r>
            <a:r>
              <a:rPr lang="ko-KR" altLang="en-US" dirty="0" smtClean="0"/>
              <a:t>단계</a:t>
            </a:r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2" fontAlgn="base"/>
            <a:r>
              <a:rPr lang="ko-KR" altLang="en-US" dirty="0"/>
              <a:t>상위 단계 스케줄링</a:t>
            </a:r>
            <a:r>
              <a:rPr lang="en-US" altLang="ko-KR" dirty="0"/>
              <a:t>(</a:t>
            </a:r>
            <a:r>
              <a:rPr lang="en-US" altLang="ko-KR" dirty="0" err="1"/>
              <a:t>high­level</a:t>
            </a:r>
            <a:r>
              <a:rPr lang="en-US" altLang="ko-KR" dirty="0"/>
              <a:t> scheduling</a:t>
            </a:r>
            <a:r>
              <a:rPr lang="en-US" altLang="ko-KR" dirty="0" smtClean="0"/>
              <a:t>): </a:t>
            </a:r>
            <a:r>
              <a:rPr lang="ko-KR" altLang="en-US" dirty="0"/>
              <a:t>어떤 </a:t>
            </a:r>
            <a:r>
              <a:rPr lang="ko-KR" altLang="en-US" dirty="0" err="1"/>
              <a:t>작업에게</a:t>
            </a:r>
            <a:r>
              <a:rPr lang="ko-KR" altLang="en-US" dirty="0"/>
              <a:t> 시스템의 자원들을 차지할 수 있도록 할 것인가를 </a:t>
            </a:r>
            <a:r>
              <a:rPr lang="ko-KR" altLang="en-US" dirty="0" smtClean="0"/>
              <a:t>결정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</a:t>
            </a:r>
            <a:r>
              <a:rPr lang="en-US" altLang="ko-KR" dirty="0" smtClean="0"/>
              <a:t>(Job) </a:t>
            </a:r>
            <a:r>
              <a:rPr lang="ko-KR" altLang="en-US" dirty="0" smtClean="0"/>
              <a:t>스케줄링 또는 장기</a:t>
            </a:r>
            <a:r>
              <a:rPr lang="en-US" altLang="ko-KR" dirty="0" smtClean="0"/>
              <a:t>(Long-term) </a:t>
            </a:r>
            <a:r>
              <a:rPr lang="ko-KR" altLang="en-US" dirty="0" err="1" smtClean="0"/>
              <a:t>스케줄링이라고도</a:t>
            </a:r>
            <a:r>
              <a:rPr lang="ko-KR" altLang="en-US" dirty="0" smtClean="0"/>
              <a:t> 함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ko-KR" altLang="en-US" dirty="0"/>
              <a:t>중간 단계 스케줄링</a:t>
            </a:r>
            <a:r>
              <a:rPr lang="en-US" altLang="ko-KR" dirty="0"/>
              <a:t>(intermediate level scheduling</a:t>
            </a:r>
            <a:r>
              <a:rPr lang="en-US" altLang="ko-KR" dirty="0" smtClean="0"/>
              <a:t>): </a:t>
            </a:r>
            <a:r>
              <a:rPr lang="ko-KR" altLang="en-US" dirty="0"/>
              <a:t>어떤 </a:t>
            </a:r>
            <a:r>
              <a:rPr lang="ko-KR" altLang="en-US" dirty="0" err="1"/>
              <a:t>프로세스들에게</a:t>
            </a:r>
            <a:r>
              <a:rPr lang="ko-KR" altLang="en-US" dirty="0"/>
              <a:t> 입출력장치를 차지할 수 있도록 할 것인가를 </a:t>
            </a:r>
            <a:r>
              <a:rPr lang="ko-KR" altLang="en-US" dirty="0" smtClean="0"/>
              <a:t>결정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중기</a:t>
            </a:r>
            <a:r>
              <a:rPr lang="en-US" altLang="ko-KR" dirty="0" smtClean="0"/>
              <a:t>(Medium-term) </a:t>
            </a:r>
            <a:r>
              <a:rPr lang="ko-KR" altLang="en-US" dirty="0" err="1" smtClean="0"/>
              <a:t>스케줄링이라고도</a:t>
            </a:r>
            <a:r>
              <a:rPr lang="ko-KR" altLang="en-US" dirty="0" smtClean="0"/>
              <a:t> 함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ko-KR" altLang="en-US" dirty="0"/>
              <a:t>하위 단계 스케줄링</a:t>
            </a:r>
            <a:r>
              <a:rPr lang="en-US" altLang="ko-KR" dirty="0"/>
              <a:t>(low level scheduling</a:t>
            </a:r>
            <a:r>
              <a:rPr lang="en-US" altLang="ko-KR" dirty="0" smtClean="0"/>
              <a:t>): </a:t>
            </a:r>
            <a:r>
              <a:rPr lang="ko-KR" altLang="en-US" dirty="0"/>
              <a:t>어떤 준비완료 프로세스</a:t>
            </a:r>
            <a:r>
              <a:rPr lang="en-US" altLang="ko-KR" dirty="0"/>
              <a:t>(ready process)</a:t>
            </a:r>
            <a:r>
              <a:rPr lang="ko-KR" altLang="en-US" dirty="0"/>
              <a:t>에게 중앙처리장치를 할당할 것인가를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lvl="3" fontAlgn="base"/>
            <a:r>
              <a:rPr lang="ko-KR" altLang="en-US" dirty="0"/>
              <a:t>하위 단계 스케줄링은 </a:t>
            </a:r>
            <a:r>
              <a:rPr lang="ko-KR" altLang="en-US" dirty="0" err="1"/>
              <a:t>디스패처</a:t>
            </a:r>
            <a:r>
              <a:rPr lang="en-US" altLang="ko-KR" dirty="0"/>
              <a:t>(dispatcher)</a:t>
            </a:r>
            <a:r>
              <a:rPr lang="ko-KR" altLang="en-US" dirty="0"/>
              <a:t>에 의해서 매초 여러 번 </a:t>
            </a:r>
            <a:r>
              <a:rPr lang="ko-KR" altLang="en-US" dirty="0" smtClean="0"/>
              <a:t>작동하기 때문에 단기</a:t>
            </a:r>
            <a:r>
              <a:rPr lang="en-US" altLang="ko-KR" dirty="0" smtClean="0"/>
              <a:t>(Short-term) </a:t>
            </a:r>
            <a:r>
              <a:rPr lang="ko-KR" altLang="en-US" dirty="0" err="1" smtClean="0"/>
              <a:t>스케줄링이라고도</a:t>
            </a:r>
            <a:r>
              <a:rPr lang="ko-KR" altLang="en-US" dirty="0" smtClean="0"/>
              <a:t> 함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2" fontAlgn="base"/>
            <a:endParaRPr lang="en-US" altLang="ko-KR" dirty="0"/>
          </a:p>
          <a:p>
            <a:pPr lvl="2" fontAlgn="base"/>
            <a:endParaRPr lang="ko-KR" altLang="en-US" dirty="0"/>
          </a:p>
          <a:p>
            <a:pPr lvl="2" fontAlgn="base"/>
            <a:endParaRPr lang="en-US" altLang="ko-KR" dirty="0"/>
          </a:p>
          <a:p>
            <a:pPr lvl="2" fontAlgn="base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802921" y="6492875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</a:rPr>
              <a:t>장 프로세스와 스레드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7DD2-DB34-4BF1-991C-8C36E1F52A3A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5121" name="_x57072536" descr="EMB0000174cb7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00485" y="1449237"/>
            <a:ext cx="4991029" cy="138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17457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7042" y="586595"/>
            <a:ext cx="9727570" cy="5816632"/>
          </a:xfrm>
        </p:spPr>
        <p:txBody>
          <a:bodyPr>
            <a:normAutofit/>
          </a:bodyPr>
          <a:lstStyle/>
          <a:p>
            <a:r>
              <a:rPr lang="ko-KR" altLang="en-US" dirty="0"/>
              <a:t>방법</a:t>
            </a:r>
            <a:r>
              <a:rPr lang="en-US" altLang="ko-KR" dirty="0"/>
              <a:t>·</a:t>
            </a:r>
            <a:r>
              <a:rPr lang="ko-KR" altLang="en-US" dirty="0" err="1"/>
              <a:t>환경별</a:t>
            </a:r>
            <a:r>
              <a:rPr lang="ko-KR" altLang="en-US" dirty="0"/>
              <a:t> 분류</a:t>
            </a:r>
          </a:p>
          <a:p>
            <a:pPr lvl="1"/>
            <a:r>
              <a:rPr lang="ko-KR" altLang="en-US" dirty="0"/>
              <a:t>선점</a:t>
            </a:r>
            <a:r>
              <a:rPr lang="en-US" altLang="ko-KR" dirty="0"/>
              <a:t>/</a:t>
            </a:r>
            <a:r>
              <a:rPr lang="ko-KR" altLang="en-US" dirty="0" err="1"/>
              <a:t>비선점</a:t>
            </a:r>
            <a:r>
              <a:rPr lang="en-US" altLang="ko-KR" dirty="0"/>
              <a:t>(preemptive/</a:t>
            </a:r>
            <a:r>
              <a:rPr lang="en-US" altLang="ko-KR" dirty="0" err="1"/>
              <a:t>non­preemptive</a:t>
            </a:r>
            <a:r>
              <a:rPr lang="en-US" altLang="ko-KR" dirty="0"/>
              <a:t>) </a:t>
            </a:r>
            <a:r>
              <a:rPr lang="ko-KR" altLang="en-US" dirty="0"/>
              <a:t>스케줄링</a:t>
            </a:r>
          </a:p>
          <a:p>
            <a:pPr lvl="2"/>
            <a:r>
              <a:rPr lang="ko-KR" altLang="en-US" dirty="0" err="1" smtClean="0"/>
              <a:t>비선점</a:t>
            </a:r>
            <a:r>
              <a:rPr lang="ko-KR" altLang="en-US" dirty="0" smtClean="0"/>
              <a:t> 방식</a:t>
            </a:r>
            <a:r>
              <a:rPr lang="en-US" altLang="ko-KR" dirty="0" smtClean="0"/>
              <a:t>: </a:t>
            </a:r>
            <a:r>
              <a:rPr lang="ko-KR" altLang="en-US" dirty="0"/>
              <a:t>프로세스에 중앙처리장치가 할당되면 그 프로세스의 수행이 끝날 때까지 중앙처리장치는 그 프로세스로부터 빠져나올 수 </a:t>
            </a:r>
            <a:r>
              <a:rPr lang="ko-KR" altLang="en-US" dirty="0" smtClean="0"/>
              <a:t>없다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선점 방식</a:t>
            </a:r>
            <a:r>
              <a:rPr lang="en-US" altLang="ko-KR" dirty="0" smtClean="0"/>
              <a:t>: </a:t>
            </a:r>
            <a:r>
              <a:rPr lang="ko-KR" altLang="en-US" dirty="0"/>
              <a:t>프로세스가 중앙처리장치를 차지하고 있을 때 다른 프로세스가 현재 수행 중인 프로세스를 중지시키고 자신이 중앙처리장치를 차지할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우선순위</a:t>
            </a:r>
            <a:r>
              <a:rPr lang="en-US" altLang="ko-KR" dirty="0"/>
              <a:t>(priority) </a:t>
            </a:r>
            <a:r>
              <a:rPr lang="ko-KR" altLang="en-US" dirty="0"/>
              <a:t>스케줄링</a:t>
            </a:r>
          </a:p>
          <a:p>
            <a:pPr lvl="2"/>
            <a:r>
              <a:rPr lang="ko-KR" altLang="en-US" dirty="0"/>
              <a:t>각 프로세스에게 우선순위를 부여하여 우선순위가 높은 순서대로 처리하는 방법</a:t>
            </a:r>
          </a:p>
          <a:p>
            <a:pPr lvl="2"/>
            <a:r>
              <a:rPr lang="ko-KR" altLang="en-US" dirty="0"/>
              <a:t>우선순위 기법</a:t>
            </a:r>
          </a:p>
          <a:p>
            <a:pPr lvl="3" fontAlgn="base"/>
            <a:r>
              <a:rPr lang="ko-KR" altLang="en-US" dirty="0"/>
              <a:t>정적 우선순위</a:t>
            </a:r>
            <a:r>
              <a:rPr lang="en-US" altLang="ko-KR" dirty="0"/>
              <a:t>(static priority) </a:t>
            </a:r>
            <a:r>
              <a:rPr lang="ko-KR" altLang="en-US" dirty="0" smtClean="0"/>
              <a:t>기법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실행이 </a:t>
            </a:r>
            <a:r>
              <a:rPr lang="ko-KR" altLang="en-US" dirty="0"/>
              <a:t>쉽고 상대적으로 오버헤드는 적으나</a:t>
            </a:r>
            <a:r>
              <a:rPr lang="en-US" altLang="ko-KR" dirty="0"/>
              <a:t>, </a:t>
            </a:r>
            <a:r>
              <a:rPr lang="ko-KR" altLang="en-US" dirty="0"/>
              <a:t>주위 여건의 변화에 적응하지 않고 우선순위를 바꾸지 않는다</a:t>
            </a:r>
            <a:r>
              <a:rPr lang="en-US" altLang="ko-KR" dirty="0"/>
              <a:t>.</a:t>
            </a:r>
            <a:endParaRPr lang="ko-KR" altLang="en-US" dirty="0"/>
          </a:p>
          <a:p>
            <a:pPr lvl="3" fontAlgn="base"/>
            <a:r>
              <a:rPr lang="ko-KR" altLang="en-US" dirty="0"/>
              <a:t>동적 우선순위</a:t>
            </a:r>
            <a:r>
              <a:rPr lang="en-US" altLang="ko-KR" dirty="0"/>
              <a:t>(dynamic priority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</a:t>
            </a:r>
            <a:r>
              <a:rPr lang="ko-KR" altLang="en-US" dirty="0"/>
              <a:t>프로세스에 부여된 처음의 우선순위는 필요에 따라 재구성되어 잠시 동안만 그 순위를 가질 뿐 다시 조정될 수 있다</a:t>
            </a:r>
            <a:r>
              <a:rPr lang="en-US" altLang="ko-KR" dirty="0" smtClean="0"/>
              <a:t>.</a:t>
            </a:r>
          </a:p>
          <a:p>
            <a:pPr lvl="1" fontAlgn="base"/>
            <a:r>
              <a:rPr lang="ko-KR" altLang="en-US" dirty="0"/>
              <a:t>기한부</a:t>
            </a:r>
            <a:r>
              <a:rPr lang="en-US" altLang="ko-KR" dirty="0"/>
              <a:t>(deadline) </a:t>
            </a:r>
            <a:r>
              <a:rPr lang="ko-KR" altLang="en-US" dirty="0"/>
              <a:t>스케줄링</a:t>
            </a:r>
          </a:p>
          <a:p>
            <a:pPr lvl="2" fontAlgn="base"/>
            <a:r>
              <a:rPr lang="ko-KR" altLang="en-US" dirty="0"/>
              <a:t>작업들이 명시된 시간이나 기한 내에 완료</a:t>
            </a:r>
          </a:p>
          <a:p>
            <a:pPr lvl="2" fontAlgn="base"/>
            <a:r>
              <a:rPr lang="ko-KR" altLang="en-US" dirty="0" smtClean="0"/>
              <a:t>실시간 시스템 종류</a:t>
            </a:r>
            <a:endParaRPr lang="en-US" altLang="ko-KR" dirty="0" smtClean="0"/>
          </a:p>
          <a:p>
            <a:pPr lvl="3" fontAlgn="base"/>
            <a:r>
              <a:rPr lang="ko-KR" altLang="en-US" dirty="0"/>
              <a:t>경성 실시간 시스템</a:t>
            </a:r>
            <a:r>
              <a:rPr lang="en-US" altLang="ko-KR" dirty="0"/>
              <a:t>(hard real-time system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중요한 </a:t>
            </a:r>
            <a:r>
              <a:rPr lang="ko-KR" altLang="en-US" dirty="0"/>
              <a:t>태스크</a:t>
            </a:r>
            <a:r>
              <a:rPr lang="en-US" altLang="ko-KR" dirty="0"/>
              <a:t>(task)</a:t>
            </a:r>
            <a:r>
              <a:rPr lang="ko-KR" altLang="en-US" dirty="0"/>
              <a:t>를 정한 시간 내에 완료할 수 있도록 해주는 강한 형태의 실시간 </a:t>
            </a:r>
            <a:r>
              <a:rPr lang="ko-KR" altLang="en-US" dirty="0" smtClean="0"/>
              <a:t>시스템</a:t>
            </a:r>
            <a:endParaRPr lang="ko-KR" altLang="en-US" dirty="0"/>
          </a:p>
          <a:p>
            <a:pPr lvl="3" fontAlgn="base"/>
            <a:r>
              <a:rPr lang="ko-KR" altLang="en-US" dirty="0"/>
              <a:t>연성 실시간 시스템</a:t>
            </a:r>
            <a:r>
              <a:rPr lang="en-US" altLang="ko-KR" dirty="0"/>
              <a:t>(soft real time system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시간적 </a:t>
            </a:r>
            <a:r>
              <a:rPr lang="ko-KR" altLang="en-US" dirty="0"/>
              <a:t>제한이 다소 약한 형태의 실시간 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77042" y="6403227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</a:rPr>
              <a:t>장 프로세스와 스레드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7DD2-DB34-4BF1-991C-8C36E1F52A3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59772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4294" y="552090"/>
            <a:ext cx="9710318" cy="5753819"/>
          </a:xfrm>
        </p:spPr>
        <p:txBody>
          <a:bodyPr/>
          <a:lstStyle/>
          <a:p>
            <a:pPr lvl="2"/>
            <a:r>
              <a:rPr lang="ko-KR" altLang="en-US" dirty="0"/>
              <a:t>실시간 스케줄링 방식</a:t>
            </a:r>
          </a:p>
          <a:p>
            <a:pPr lvl="3"/>
            <a:r>
              <a:rPr lang="ko-KR" altLang="en-US" dirty="0"/>
              <a:t>정적 스케줄링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시스템에 </a:t>
            </a:r>
            <a:r>
              <a:rPr lang="ko-KR" altLang="en-US" dirty="0"/>
              <a:t>의해 실행되는 태스크 집합이 미리 정의되어 있는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주기적인 </a:t>
            </a:r>
            <a:r>
              <a:rPr lang="ko-KR" altLang="en-US" dirty="0"/>
              <a:t>연성 실시간 태스크 집합에 </a:t>
            </a:r>
            <a:r>
              <a:rPr lang="ko-KR" altLang="en-US" dirty="0" smtClean="0"/>
              <a:t>유용</a:t>
            </a:r>
            <a:endParaRPr lang="en-US" altLang="ko-KR" dirty="0" smtClean="0"/>
          </a:p>
          <a:p>
            <a:pPr lvl="4"/>
            <a:r>
              <a:rPr lang="en-US" altLang="ko-KR" dirty="0"/>
              <a:t>RM(Rate Monotonic) </a:t>
            </a:r>
            <a:r>
              <a:rPr lang="ko-KR" altLang="en-US" dirty="0" smtClean="0"/>
              <a:t>알고리즘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태스크 </a:t>
            </a:r>
            <a:r>
              <a:rPr lang="ko-KR" altLang="en-US" dirty="0"/>
              <a:t>주기가 짧을수록 더 높은 우선순위를 </a:t>
            </a:r>
            <a:r>
              <a:rPr lang="ko-KR" altLang="en-US" dirty="0" smtClean="0"/>
              <a:t>부여</a:t>
            </a:r>
            <a:endParaRPr lang="en-US" altLang="ko-KR" dirty="0" smtClean="0"/>
          </a:p>
          <a:p>
            <a:pPr lvl="3"/>
            <a:r>
              <a:rPr lang="ko-KR" altLang="en-US" dirty="0"/>
              <a:t>동적</a:t>
            </a:r>
            <a:r>
              <a:rPr lang="en-US" altLang="ko-KR" dirty="0"/>
              <a:t>(dynamic) </a:t>
            </a:r>
            <a:r>
              <a:rPr lang="ko-KR" altLang="en-US" dirty="0"/>
              <a:t>스케줄링 방식</a:t>
            </a:r>
          </a:p>
          <a:p>
            <a:pPr lvl="4"/>
            <a:r>
              <a:rPr lang="ko-KR" altLang="en-US" dirty="0"/>
              <a:t>태스크의 발생 시간이나 특성을 미리 예측할 수 없을 경우에 </a:t>
            </a:r>
            <a:r>
              <a:rPr lang="ko-KR" altLang="en-US" dirty="0" smtClean="0"/>
              <a:t>유용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태스크 </a:t>
            </a:r>
            <a:r>
              <a:rPr lang="ko-KR" altLang="en-US" dirty="0"/>
              <a:t>발생이 가변적이어서 태스크 수는 실행 시에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멀티미디어 </a:t>
            </a:r>
            <a:r>
              <a:rPr lang="ko-KR" altLang="en-US" dirty="0"/>
              <a:t>시스템의 경우 긴급한 태스크가 보장된 주기의 시간 내에 서비스를 보장받기 위해서는 경성 실시간 스케줄링이 </a:t>
            </a:r>
            <a:r>
              <a:rPr lang="ko-KR" altLang="en-US" dirty="0" smtClean="0"/>
              <a:t>요구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lvl="4"/>
            <a:r>
              <a:rPr lang="en-US" altLang="ko-KR" dirty="0"/>
              <a:t>EDF(Earliest-Deadline First) </a:t>
            </a:r>
            <a:r>
              <a:rPr lang="ko-KR" altLang="en-US" dirty="0" smtClean="0"/>
              <a:t>알고리즘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마감 </a:t>
            </a:r>
            <a:r>
              <a:rPr lang="ko-KR" altLang="en-US" dirty="0"/>
              <a:t>시간에 가장 근접한 태스크를 가장 먼저 수행하는 방식</a:t>
            </a:r>
          </a:p>
          <a:p>
            <a:pPr lvl="1"/>
            <a:r>
              <a:rPr lang="ko-KR" altLang="en-US" dirty="0"/>
              <a:t>다중 프로세서</a:t>
            </a:r>
            <a:r>
              <a:rPr lang="en-US" altLang="ko-KR" dirty="0"/>
              <a:t>(Multiple Processor) </a:t>
            </a:r>
            <a:r>
              <a:rPr lang="ko-KR" altLang="en-US" dirty="0"/>
              <a:t>스케줄링</a:t>
            </a:r>
          </a:p>
          <a:p>
            <a:pPr lvl="2"/>
            <a:r>
              <a:rPr lang="ko-KR" altLang="en-US" dirty="0"/>
              <a:t>프로세서들의 형태는 동질 시스템 또는 이질 시스템일 수도 있다</a:t>
            </a:r>
            <a:r>
              <a:rPr lang="en-US" altLang="ko-KR" dirty="0"/>
              <a:t>. </a:t>
            </a:r>
            <a:r>
              <a:rPr lang="ko-KR" altLang="en-US" dirty="0" smtClean="0"/>
              <a:t>이질 </a:t>
            </a:r>
            <a:r>
              <a:rPr lang="ko-KR" altLang="en-US" dirty="0"/>
              <a:t>시스템의 경우 각 프로세서는 자신의 큐가 있으며 자신의 스케줄링 알고리즘을 가진다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프로세서들이 동질일 경우 부하 공유</a:t>
            </a:r>
            <a:r>
              <a:rPr lang="en-US" altLang="ko-KR" dirty="0"/>
              <a:t>(load sharing)</a:t>
            </a:r>
            <a:r>
              <a:rPr lang="ko-KR" altLang="en-US" dirty="0"/>
              <a:t>를 하게 된다</a:t>
            </a:r>
            <a:r>
              <a:rPr lang="en-US" altLang="ko-KR" dirty="0"/>
              <a:t>. </a:t>
            </a:r>
            <a:r>
              <a:rPr lang="ko-KR" altLang="en-US" dirty="0"/>
              <a:t>이 경우에는 각 프로세서마다 별개의 큐를 제공하는 것이 가능하다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/>
              <a:t>두 가지 스케줄링 방식</a:t>
            </a:r>
          </a:p>
          <a:p>
            <a:pPr lvl="3"/>
            <a:r>
              <a:rPr lang="ko-KR" altLang="en-US" dirty="0"/>
              <a:t>각 프로세서가 스스로 </a:t>
            </a:r>
            <a:r>
              <a:rPr lang="ko-KR" altLang="en-US" dirty="0" err="1"/>
              <a:t>스케줄링하며</a:t>
            </a:r>
            <a:r>
              <a:rPr lang="en-US" altLang="ko-KR" dirty="0"/>
              <a:t>, </a:t>
            </a:r>
            <a:r>
              <a:rPr lang="ko-KR" altLang="en-US" dirty="0"/>
              <a:t>공동 준비 큐를 조사하여 실행할 프로세스를 </a:t>
            </a:r>
            <a:r>
              <a:rPr lang="ko-KR" altLang="en-US" dirty="0" smtClean="0"/>
              <a:t>선택</a:t>
            </a:r>
            <a:endParaRPr lang="ko-KR" altLang="en-US" dirty="0"/>
          </a:p>
          <a:p>
            <a:pPr lvl="3"/>
            <a:r>
              <a:rPr lang="ko-KR" altLang="en-US" dirty="0"/>
              <a:t>한 프로세서가 다른 프로세서를 위한 스케줄러로서 지정되어 주</a:t>
            </a:r>
            <a:r>
              <a:rPr lang="en-US" altLang="ko-KR" dirty="0"/>
              <a:t>­/</a:t>
            </a:r>
            <a:r>
              <a:rPr lang="ko-KR" altLang="en-US" dirty="0"/>
              <a:t>종 구조</a:t>
            </a:r>
            <a:r>
              <a:rPr lang="en-US" altLang="ko-KR" dirty="0"/>
              <a:t>(master/­slave structure)</a:t>
            </a:r>
            <a:r>
              <a:rPr lang="ko-KR" altLang="en-US" dirty="0"/>
              <a:t>를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94294" y="6429106"/>
            <a:ext cx="7619999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</a:rPr>
              <a:t>2</a:t>
            </a:r>
            <a:r>
              <a:rPr lang="ko-KR" altLang="en-US" smtClean="0">
                <a:solidFill>
                  <a:srgbClr val="C00000"/>
                </a:solidFill>
              </a:rPr>
              <a:t>장 프로세스와 스레드 관리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7DD2-DB34-4BF1-991C-8C36E1F52A3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41322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7042" y="550490"/>
            <a:ext cx="9727570" cy="708967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002060"/>
                </a:solidFill>
              </a:rPr>
              <a:t>2.8 </a:t>
            </a:r>
            <a:r>
              <a:rPr lang="ko-KR" altLang="en-US" sz="3200" b="1" dirty="0">
                <a:solidFill>
                  <a:srgbClr val="002060"/>
                </a:solidFill>
              </a:rPr>
              <a:t>프로세스 스케줄링 </a:t>
            </a:r>
            <a:r>
              <a:rPr lang="ko-KR" altLang="en-US" sz="3200" b="1" dirty="0" smtClean="0">
                <a:solidFill>
                  <a:srgbClr val="002060"/>
                </a:solidFill>
              </a:rPr>
              <a:t>알고리즘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7042" y="1460739"/>
            <a:ext cx="9727570" cy="4836543"/>
          </a:xfrm>
        </p:spPr>
        <p:txBody>
          <a:bodyPr/>
          <a:lstStyle/>
          <a:p>
            <a:r>
              <a:rPr lang="ko-KR" altLang="en-US" dirty="0" smtClean="0"/>
              <a:t>스케줄링 알고리즘의 평가 척도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서비스 </a:t>
            </a:r>
            <a:r>
              <a:rPr lang="ko-KR" altLang="en-US" dirty="0" err="1" smtClean="0"/>
              <a:t>반환시간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서비스 </a:t>
            </a:r>
            <a:r>
              <a:rPr lang="ko-KR" altLang="en-US" dirty="0" err="1" smtClean="0"/>
              <a:t>완료시간</a:t>
            </a:r>
            <a:r>
              <a:rPr lang="en-US" altLang="ko-KR" dirty="0"/>
              <a:t> </a:t>
            </a:r>
            <a:r>
              <a:rPr lang="en-US" altLang="ko-KR" dirty="0" smtClean="0"/>
              <a:t>-  </a:t>
            </a:r>
            <a:r>
              <a:rPr lang="ko-KR" altLang="en-US" dirty="0" smtClean="0"/>
              <a:t>서비스 시간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서비스 대기시간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서비스 </a:t>
            </a:r>
            <a:r>
              <a:rPr lang="ko-KR" altLang="en-US" dirty="0" err="1" smtClean="0"/>
              <a:t>시작시간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도착시간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= (</a:t>
            </a:r>
            <a:r>
              <a:rPr lang="ko-KR" altLang="en-US" dirty="0" smtClean="0"/>
              <a:t>서비스 </a:t>
            </a:r>
            <a:r>
              <a:rPr lang="ko-KR" altLang="en-US" dirty="0" err="1" smtClean="0"/>
              <a:t>완료시간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서비스 시간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도착시간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= </a:t>
            </a:r>
            <a:r>
              <a:rPr lang="ko-KR" altLang="en-US" dirty="0" smtClean="0"/>
              <a:t>서비스 </a:t>
            </a:r>
            <a:r>
              <a:rPr lang="ko-KR" altLang="en-US" dirty="0" err="1" smtClean="0"/>
              <a:t>완료시간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(</a:t>
            </a:r>
            <a:r>
              <a:rPr lang="ko-KR" altLang="en-US" dirty="0" smtClean="0"/>
              <a:t>도착시간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서비스 시간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FCFS(First </a:t>
            </a:r>
            <a:r>
              <a:rPr lang="en-US" altLang="ko-KR" dirty="0"/>
              <a:t>Come First Served) </a:t>
            </a:r>
            <a:r>
              <a:rPr lang="ko-KR" altLang="en-US" dirty="0"/>
              <a:t>스케줄링</a:t>
            </a:r>
          </a:p>
          <a:p>
            <a:pPr lvl="1"/>
            <a:r>
              <a:rPr lang="ko-KR" altLang="en-US" dirty="0"/>
              <a:t>가장 간단한 스케줄링 방식으로서 </a:t>
            </a:r>
            <a:r>
              <a:rPr lang="ko-KR" altLang="en-US" dirty="0" err="1"/>
              <a:t>비선점</a:t>
            </a:r>
            <a:r>
              <a:rPr lang="ko-KR" altLang="en-US" dirty="0"/>
              <a:t> 스케줄링 방법</a:t>
            </a:r>
          </a:p>
          <a:p>
            <a:pPr lvl="1"/>
            <a:r>
              <a:rPr lang="ko-KR" altLang="en-US" dirty="0"/>
              <a:t>프로세스들은 대기 큐에 도착한 순서에 따라 중앙처리장치를 할당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 smtClean="0"/>
              <a:t> </a:t>
            </a:r>
            <a:r>
              <a:rPr lang="ko-KR" altLang="en-US" dirty="0"/>
              <a:t>개의 프로세스들이 </a:t>
            </a:r>
            <a:r>
              <a:rPr lang="en-US" altLang="ko-KR" dirty="0" smtClean="0"/>
              <a:t>FCFS</a:t>
            </a:r>
            <a:r>
              <a:rPr lang="ko-KR" altLang="en-US" dirty="0" smtClean="0"/>
              <a:t>에 </a:t>
            </a:r>
            <a:r>
              <a:rPr lang="ko-KR" altLang="en-US" dirty="0"/>
              <a:t>따른 평균 </a:t>
            </a:r>
            <a:r>
              <a:rPr lang="ko-KR" altLang="en-US" dirty="0" err="1"/>
              <a:t>반환시간</a:t>
            </a:r>
            <a:r>
              <a:rPr lang="en-US" altLang="ko-KR" dirty="0"/>
              <a:t>(turnaround time) </a:t>
            </a:r>
            <a:r>
              <a:rPr lang="ko-KR" altLang="en-US" dirty="0"/>
              <a:t>및 평균 </a:t>
            </a:r>
            <a:r>
              <a:rPr lang="ko-KR" altLang="en-US" dirty="0" smtClean="0"/>
              <a:t>대기시간 계산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77042" y="6385974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</a:rPr>
              <a:t>장 프로세스와 스레드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7DD2-DB34-4BF1-991C-8C36E1F52A3A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06293908"/>
              </p:ext>
            </p:extLst>
          </p:nvPr>
        </p:nvGraphicFramePr>
        <p:xfrm>
          <a:off x="3420491" y="5020535"/>
          <a:ext cx="5351018" cy="1013460"/>
        </p:xfrm>
        <a:graphic>
          <a:graphicData uri="http://schemas.openxmlformats.org/drawingml/2006/table">
            <a:tbl>
              <a:tblPr/>
              <a:tblGrid>
                <a:gridCol w="2256409">
                  <a:extLst>
                    <a:ext uri="{9D8B030D-6E8A-4147-A177-3AD203B41FA5}">
                      <a16:colId xmlns:a16="http://schemas.microsoft.com/office/drawing/2014/main" xmlns="" val="192500823"/>
                    </a:ext>
                  </a:extLst>
                </a:gridCol>
                <a:gridCol w="3094609">
                  <a:extLst>
                    <a:ext uri="{9D8B030D-6E8A-4147-A177-3AD203B41FA5}">
                      <a16:colId xmlns:a16="http://schemas.microsoft.com/office/drawing/2014/main" xmlns="" val="27969794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프로세스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버스트 시간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(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burst time)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7897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P</a:t>
                      </a:r>
                      <a:r>
                        <a:rPr lang="en-US" sz="1000" kern="0" spc="0" baseline="-2500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P</a:t>
                      </a:r>
                      <a:r>
                        <a:rPr lang="en-US" sz="1000" kern="0" spc="0" baseline="-2500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P</a:t>
                      </a:r>
                      <a:r>
                        <a:rPr lang="en-US" sz="1000" kern="0" spc="0" baseline="-2500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21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79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13785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5668" y="552091"/>
            <a:ext cx="9718944" cy="5745192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Gantt </a:t>
            </a:r>
            <a:r>
              <a:rPr lang="ko-KR" altLang="en-US" dirty="0" smtClean="0"/>
              <a:t>차트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 fontAlgn="base"/>
            <a:r>
              <a:rPr lang="ko-KR" altLang="en-US" dirty="0"/>
              <a:t>평균 </a:t>
            </a:r>
            <a:r>
              <a:rPr lang="ko-KR" altLang="en-US" dirty="0" err="1"/>
              <a:t>반환시간</a:t>
            </a:r>
            <a:r>
              <a:rPr lang="ko-KR" altLang="en-US" dirty="0"/>
              <a:t> </a:t>
            </a:r>
            <a:r>
              <a:rPr lang="en-US" altLang="ko-KR" dirty="0"/>
              <a:t>= (21 + 24 + 30) / 3 = 25</a:t>
            </a:r>
            <a:endParaRPr lang="ko-KR" altLang="en-US" dirty="0"/>
          </a:p>
          <a:p>
            <a:pPr lvl="2" fontAlgn="base"/>
            <a:r>
              <a:rPr lang="ko-KR" altLang="en-US" dirty="0"/>
              <a:t>평균 대기시간 </a:t>
            </a:r>
            <a:r>
              <a:rPr lang="en-US" altLang="ko-KR" dirty="0"/>
              <a:t>= (0 + 21 + 24) / 3 = 15</a:t>
            </a:r>
            <a:endParaRPr lang="ko-KR" altLang="en-US" dirty="0"/>
          </a:p>
          <a:p>
            <a:pPr lvl="1"/>
            <a:r>
              <a:rPr lang="ko-KR" altLang="en-US" dirty="0"/>
              <a:t>프로세스 </a:t>
            </a:r>
            <a:r>
              <a:rPr lang="ko-KR" altLang="en-US" dirty="0" err="1"/>
              <a:t>도착순서가</a:t>
            </a:r>
            <a:r>
              <a:rPr lang="ko-KR" altLang="en-US" dirty="0"/>
              <a:t> </a:t>
            </a:r>
            <a:r>
              <a:rPr lang="en-US" altLang="ko-KR" dirty="0"/>
              <a:t>P</a:t>
            </a:r>
            <a:r>
              <a:rPr lang="en-US" altLang="ko-KR" baseline="-25000" dirty="0"/>
              <a:t>2</a:t>
            </a:r>
            <a:r>
              <a:rPr lang="en-US" altLang="ko-KR" dirty="0"/>
              <a:t>, P</a:t>
            </a:r>
            <a:r>
              <a:rPr lang="en-US" altLang="ko-KR" baseline="-25000" dirty="0"/>
              <a:t>1</a:t>
            </a:r>
            <a:r>
              <a:rPr lang="en-US" altLang="ko-KR" dirty="0"/>
              <a:t>, P</a:t>
            </a:r>
            <a:r>
              <a:rPr lang="en-US" altLang="ko-KR" baseline="-25000" dirty="0"/>
              <a:t>3</a:t>
            </a:r>
            <a:r>
              <a:rPr lang="ko-KR" altLang="en-US" dirty="0"/>
              <a:t>이라고 하면</a:t>
            </a:r>
            <a:r>
              <a:rPr lang="en-US" altLang="ko-KR" dirty="0"/>
              <a:t>,</a:t>
            </a:r>
            <a:endParaRPr lang="ko-KR" altLang="en-US" dirty="0"/>
          </a:p>
          <a:p>
            <a:pPr lvl="2" fontAlgn="base"/>
            <a:r>
              <a:rPr lang="ko-KR" altLang="en-US" dirty="0"/>
              <a:t>평균 </a:t>
            </a:r>
            <a:r>
              <a:rPr lang="ko-KR" altLang="en-US" dirty="0" err="1"/>
              <a:t>반환시간</a:t>
            </a:r>
            <a:r>
              <a:rPr lang="ko-KR" altLang="en-US" dirty="0"/>
              <a:t> </a:t>
            </a:r>
            <a:r>
              <a:rPr lang="en-US" altLang="ko-KR" dirty="0"/>
              <a:t>= (24 + 3 + 30) / 3 = 19</a:t>
            </a:r>
            <a:endParaRPr lang="ko-KR" altLang="en-US" dirty="0"/>
          </a:p>
          <a:p>
            <a:pPr lvl="2" fontAlgn="base"/>
            <a:r>
              <a:rPr lang="ko-KR" altLang="en-US" dirty="0"/>
              <a:t>평균 대기시간 </a:t>
            </a:r>
            <a:r>
              <a:rPr lang="en-US" altLang="ko-KR" dirty="0"/>
              <a:t>= (3 + 0 + 24) / 3 = 9</a:t>
            </a:r>
            <a:endParaRPr lang="ko-KR" altLang="en-US" dirty="0"/>
          </a:p>
          <a:p>
            <a:pPr lvl="1"/>
            <a:r>
              <a:rPr lang="ko-KR" altLang="en-US" dirty="0"/>
              <a:t>호위 효과</a:t>
            </a:r>
            <a:r>
              <a:rPr lang="en-US" altLang="ko-KR" dirty="0"/>
              <a:t>(convoy effect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발생</a:t>
            </a:r>
            <a:endParaRPr lang="en-US" altLang="ko-KR" dirty="0"/>
          </a:p>
          <a:p>
            <a:r>
              <a:rPr lang="en-US" altLang="ko-KR" dirty="0"/>
              <a:t>SJF(Shortest Job First) </a:t>
            </a:r>
            <a:r>
              <a:rPr lang="ko-KR" altLang="en-US" dirty="0"/>
              <a:t>스케줄링</a:t>
            </a:r>
          </a:p>
          <a:p>
            <a:pPr lvl="1"/>
            <a:r>
              <a:rPr lang="ko-KR" altLang="en-US" dirty="0"/>
              <a:t>기다리고 있는 프로세스 중에서 수행시간이 가장 짧은 것을 먼저 수행하는 </a:t>
            </a:r>
            <a:r>
              <a:rPr lang="ko-KR" altLang="en-US" dirty="0" err="1"/>
              <a:t>비선점</a:t>
            </a:r>
            <a:r>
              <a:rPr lang="ko-KR" altLang="en-US" dirty="0"/>
              <a:t> 스케줄링 방식</a:t>
            </a:r>
          </a:p>
          <a:p>
            <a:pPr lvl="1"/>
            <a:r>
              <a:rPr lang="en-US" altLang="ko-KR" dirty="0"/>
              <a:t>FCFS</a:t>
            </a:r>
            <a:r>
              <a:rPr lang="ko-KR" altLang="en-US" dirty="0"/>
              <a:t>보다 평균 대기시간을 감소시키는 반면 큰 </a:t>
            </a:r>
            <a:r>
              <a:rPr lang="ko-KR" altLang="en-US" dirty="0" smtClean="0"/>
              <a:t>프로세스에 </a:t>
            </a:r>
            <a:r>
              <a:rPr lang="ko-KR" altLang="en-US" dirty="0"/>
              <a:t>대해서는 </a:t>
            </a:r>
            <a:r>
              <a:rPr lang="ko-KR" altLang="en-US" dirty="0" smtClean="0"/>
              <a:t>대기시간의 </a:t>
            </a:r>
            <a:r>
              <a:rPr lang="ko-KR" altLang="en-US" dirty="0"/>
              <a:t>분산이 </a:t>
            </a:r>
            <a:r>
              <a:rPr lang="ko-KR" altLang="en-US" dirty="0" smtClean="0"/>
              <a:t>크고 </a:t>
            </a:r>
            <a:r>
              <a:rPr lang="ko-KR" altLang="en-US" dirty="0"/>
              <a:t>예측하기가 </a:t>
            </a:r>
            <a:r>
              <a:rPr lang="ko-KR" altLang="en-US" dirty="0" smtClean="0"/>
              <a:t>어렵다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/>
            <a:r>
              <a:rPr lang="ko-KR" altLang="en-US" dirty="0" smtClean="0"/>
              <a:t>문제점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수행될 </a:t>
            </a:r>
            <a:r>
              <a:rPr lang="ko-KR" altLang="en-US" dirty="0"/>
              <a:t>프로세스나 프로세스가 얼마나 긴 것인가를 정확히 </a:t>
            </a:r>
            <a:r>
              <a:rPr lang="ko-KR" altLang="en-US" dirty="0" smtClean="0"/>
              <a:t>알아내기가 </a:t>
            </a:r>
            <a:r>
              <a:rPr lang="ko-KR" altLang="en-US" dirty="0"/>
              <a:t>어렵다는 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1"/>
            <a:r>
              <a:rPr lang="en-US" altLang="ko-KR" dirty="0"/>
              <a:t>FCFS </a:t>
            </a:r>
            <a:r>
              <a:rPr lang="ko-KR" altLang="en-US" dirty="0"/>
              <a:t>방식에 의한 경우와 </a:t>
            </a:r>
            <a:r>
              <a:rPr lang="en-US" altLang="ko-KR" dirty="0"/>
              <a:t>SJF</a:t>
            </a:r>
            <a:r>
              <a:rPr lang="ko-KR" altLang="en-US" dirty="0"/>
              <a:t>에 의한 경우의 평균 </a:t>
            </a:r>
            <a:r>
              <a:rPr lang="ko-KR" altLang="en-US" dirty="0" err="1" smtClean="0"/>
              <a:t>반환시간</a:t>
            </a:r>
            <a:r>
              <a:rPr lang="ko-KR" altLang="en-US" dirty="0"/>
              <a:t> </a:t>
            </a:r>
            <a:r>
              <a:rPr lang="ko-KR" altLang="en-US" dirty="0" smtClean="0"/>
              <a:t>비교의 예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85668" y="6420479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</a:rPr>
              <a:t>장 프로세스와 스레드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7DD2-DB34-4BF1-991C-8C36E1F52A3A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148" y="843535"/>
            <a:ext cx="4083704" cy="61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4240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94294" y="6389358"/>
            <a:ext cx="7619999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</a:rPr>
              <a:t>2</a:t>
            </a:r>
            <a:r>
              <a:rPr lang="ko-KR" altLang="en-US" smtClean="0">
                <a:solidFill>
                  <a:srgbClr val="C00000"/>
                </a:solidFill>
              </a:rPr>
              <a:t>장 프로세스와 스레드 관리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7DD2-DB34-4BF1-991C-8C36E1F52A3A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794294" y="1993550"/>
            <a:ext cx="9710318" cy="4320985"/>
          </a:xfrm>
        </p:spPr>
        <p:txBody>
          <a:bodyPr/>
          <a:lstStyle/>
          <a:p>
            <a:pPr lvl="2" fontAlgn="base"/>
            <a:r>
              <a:rPr lang="en-US" altLang="ko-KR" dirty="0"/>
              <a:t>FCFS </a:t>
            </a:r>
            <a:r>
              <a:rPr lang="ko-KR" altLang="en-US" dirty="0"/>
              <a:t>방식의 평균 </a:t>
            </a:r>
            <a:r>
              <a:rPr lang="ko-KR" altLang="en-US" dirty="0" err="1"/>
              <a:t>반환시간</a:t>
            </a:r>
            <a:r>
              <a:rPr lang="ko-KR" altLang="en-US" dirty="0"/>
              <a:t> </a:t>
            </a:r>
            <a:r>
              <a:rPr lang="en-US" altLang="ko-KR" dirty="0"/>
              <a:t>: (7 + 15 + 18 + 24) / 4 = 16</a:t>
            </a:r>
            <a:endParaRPr lang="ko-KR" altLang="en-US" dirty="0"/>
          </a:p>
          <a:p>
            <a:pPr lvl="2" fontAlgn="base"/>
            <a:r>
              <a:rPr lang="en-US" altLang="ko-KR" dirty="0"/>
              <a:t>SJF </a:t>
            </a:r>
            <a:r>
              <a:rPr lang="ko-KR" altLang="en-US" dirty="0"/>
              <a:t>방식의 평균 </a:t>
            </a:r>
            <a:r>
              <a:rPr lang="ko-KR" altLang="en-US" dirty="0" err="1"/>
              <a:t>반환시간</a:t>
            </a:r>
            <a:r>
              <a:rPr lang="ko-KR" altLang="en-US" dirty="0"/>
              <a:t> </a:t>
            </a:r>
            <a:r>
              <a:rPr lang="en-US" altLang="ko-KR" dirty="0"/>
              <a:t>: (3 + 9 + 16 + 24) / 4 = 13</a:t>
            </a:r>
            <a:endParaRPr lang="ko-KR" altLang="en-US" dirty="0"/>
          </a:p>
          <a:p>
            <a:r>
              <a:rPr lang="ko-KR" altLang="en-US" dirty="0"/>
              <a:t>우선순위</a:t>
            </a:r>
            <a:r>
              <a:rPr lang="en-US" altLang="ko-KR" dirty="0"/>
              <a:t>(Priority) </a:t>
            </a:r>
            <a:r>
              <a:rPr lang="ko-KR" altLang="en-US" dirty="0"/>
              <a:t>스케줄링</a:t>
            </a:r>
          </a:p>
          <a:p>
            <a:pPr lvl="1"/>
            <a:r>
              <a:rPr lang="ko-KR" altLang="en-US" dirty="0"/>
              <a:t>우선순위가 각 프로세스에게 주어지며</a:t>
            </a:r>
            <a:r>
              <a:rPr lang="en-US" altLang="ko-KR" dirty="0"/>
              <a:t>, </a:t>
            </a:r>
            <a:r>
              <a:rPr lang="ko-KR" altLang="en-US" dirty="0"/>
              <a:t>중앙처리장치는 가장 높은 우선순위를 가진 프로세스로 </a:t>
            </a:r>
            <a:r>
              <a:rPr lang="ko-KR" altLang="en-US" dirty="0" smtClean="0"/>
              <a:t>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우선순위가 </a:t>
            </a:r>
            <a:r>
              <a:rPr lang="ko-KR" altLang="en-US" dirty="0"/>
              <a:t>같은 프로세스들은 </a:t>
            </a:r>
            <a:r>
              <a:rPr lang="en-US" altLang="ko-KR" dirty="0"/>
              <a:t>FCFS </a:t>
            </a:r>
            <a:r>
              <a:rPr lang="ko-KR" altLang="en-US" dirty="0"/>
              <a:t>순서로 </a:t>
            </a:r>
            <a:r>
              <a:rPr lang="ko-KR" altLang="en-US" dirty="0" smtClean="0"/>
              <a:t>스케줄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우선순위 스케줄링의 예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12" name="내용 개체 틀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31482872"/>
              </p:ext>
            </p:extLst>
          </p:nvPr>
        </p:nvGraphicFramePr>
        <p:xfrm>
          <a:off x="3420491" y="524257"/>
          <a:ext cx="5351018" cy="1257300"/>
        </p:xfrm>
        <a:graphic>
          <a:graphicData uri="http://schemas.openxmlformats.org/drawingml/2006/table">
            <a:tbl>
              <a:tblPr/>
              <a:tblGrid>
                <a:gridCol w="2256409">
                  <a:extLst>
                    <a:ext uri="{9D8B030D-6E8A-4147-A177-3AD203B41FA5}">
                      <a16:colId xmlns:a16="http://schemas.microsoft.com/office/drawing/2014/main" xmlns="" val="1905723597"/>
                    </a:ext>
                  </a:extLst>
                </a:gridCol>
                <a:gridCol w="3094609">
                  <a:extLst>
                    <a:ext uri="{9D8B030D-6E8A-4147-A177-3AD203B41FA5}">
                      <a16:colId xmlns:a16="http://schemas.microsoft.com/office/drawing/2014/main" xmlns="" val="42147003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프로세스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버스트 시간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(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burst time)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44074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P</a:t>
                      </a:r>
                      <a:r>
                        <a:rPr lang="en-US" sz="1000" kern="0" spc="0" baseline="-2500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P</a:t>
                      </a:r>
                      <a:r>
                        <a:rPr lang="en-US" sz="1000" kern="0" spc="0" baseline="-2500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P</a:t>
                      </a:r>
                      <a:r>
                        <a:rPr lang="en-US" sz="1000" kern="0" spc="0" baseline="-2500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P</a:t>
                      </a:r>
                      <a:r>
                        <a:rPr lang="en-US" sz="1000" kern="0" spc="0" baseline="-2500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26011295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44653612"/>
              </p:ext>
            </p:extLst>
          </p:nvPr>
        </p:nvGraphicFramePr>
        <p:xfrm>
          <a:off x="3420491" y="4581104"/>
          <a:ext cx="5351907" cy="1577340"/>
        </p:xfrm>
        <a:graphic>
          <a:graphicData uri="http://schemas.openxmlformats.org/drawingml/2006/table">
            <a:tbl>
              <a:tblPr/>
              <a:tblGrid>
                <a:gridCol w="1755394">
                  <a:extLst>
                    <a:ext uri="{9D8B030D-6E8A-4147-A177-3AD203B41FA5}">
                      <a16:colId xmlns:a16="http://schemas.microsoft.com/office/drawing/2014/main" xmlns="" val="2304006426"/>
                    </a:ext>
                  </a:extLst>
                </a:gridCol>
                <a:gridCol w="1879219">
                  <a:extLst>
                    <a:ext uri="{9D8B030D-6E8A-4147-A177-3AD203B41FA5}">
                      <a16:colId xmlns:a16="http://schemas.microsoft.com/office/drawing/2014/main" xmlns="" val="2503942308"/>
                    </a:ext>
                  </a:extLst>
                </a:gridCol>
                <a:gridCol w="1717294">
                  <a:extLst>
                    <a:ext uri="{9D8B030D-6E8A-4147-A177-3AD203B41FA5}">
                      <a16:colId xmlns:a16="http://schemas.microsoft.com/office/drawing/2014/main" xmlns="" val="3532970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프로세스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버스트 시간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우선순위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8185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P</a:t>
                      </a:r>
                      <a:r>
                        <a:rPr lang="en-US" sz="1000" kern="0" spc="0" baseline="-2500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59786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P</a:t>
                      </a:r>
                      <a:r>
                        <a:rPr lang="en-US" sz="1000" kern="0" spc="0" baseline="-2500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7287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P</a:t>
                      </a:r>
                      <a:r>
                        <a:rPr lang="en-US" sz="1000" kern="0" spc="0" baseline="-2500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51700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P</a:t>
                      </a:r>
                      <a:r>
                        <a:rPr lang="en-US" sz="1000" kern="0" spc="0" baseline="-2500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97233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P</a:t>
                      </a:r>
                      <a:r>
                        <a:rPr lang="en-US" sz="1000" kern="0" spc="0" baseline="-2500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43324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8310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68415" y="556404"/>
            <a:ext cx="9736197" cy="5745192"/>
          </a:xfrm>
        </p:spPr>
        <p:txBody>
          <a:bodyPr/>
          <a:lstStyle/>
          <a:p>
            <a:pPr lvl="1"/>
            <a:r>
              <a:rPr lang="en-US" altLang="ko-KR" dirty="0"/>
              <a:t>Gantt </a:t>
            </a:r>
            <a:r>
              <a:rPr lang="ko-KR" altLang="en-US" dirty="0" smtClean="0"/>
              <a:t>차트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 fontAlgn="base"/>
            <a:r>
              <a:rPr lang="ko-KR" altLang="en-US" dirty="0"/>
              <a:t>평균 </a:t>
            </a:r>
            <a:r>
              <a:rPr lang="ko-KR" altLang="en-US" dirty="0" err="1"/>
              <a:t>반환시간</a:t>
            </a:r>
            <a:r>
              <a:rPr lang="ko-KR" altLang="en-US" dirty="0"/>
              <a:t> </a:t>
            </a:r>
            <a:r>
              <a:rPr lang="en-US" altLang="ko-KR" dirty="0"/>
              <a:t>: (9 + 11 + 1 + 13 + 19) / 5 = 10.6</a:t>
            </a:r>
            <a:endParaRPr lang="ko-KR" altLang="en-US" dirty="0"/>
          </a:p>
          <a:p>
            <a:pPr lvl="2" fontAlgn="base"/>
            <a:r>
              <a:rPr lang="ko-KR" altLang="en-US" dirty="0"/>
              <a:t>평균 대기시간 </a:t>
            </a:r>
            <a:r>
              <a:rPr lang="en-US" altLang="ko-KR" dirty="0"/>
              <a:t>: (1 + 9 + 0 + 11 + 13) / 5 = 6.8</a:t>
            </a:r>
            <a:endParaRPr lang="ko-KR" altLang="en-US" dirty="0"/>
          </a:p>
          <a:p>
            <a:pPr lvl="1"/>
            <a:r>
              <a:rPr lang="ko-KR" altLang="en-US" dirty="0"/>
              <a:t>우선순위 스케줄링은 선점이거나 </a:t>
            </a:r>
            <a:r>
              <a:rPr lang="ko-KR" altLang="en-US" dirty="0" err="1"/>
              <a:t>비선점이</a:t>
            </a:r>
            <a:r>
              <a:rPr lang="ko-KR" altLang="en-US" dirty="0"/>
              <a:t> 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우선순위 스케줄링 알고리즘의 주요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무한 </a:t>
            </a:r>
            <a:r>
              <a:rPr lang="ko-KR" altLang="en-US" dirty="0"/>
              <a:t>대기</a:t>
            </a:r>
            <a:r>
              <a:rPr lang="en-US" altLang="ko-KR" dirty="0"/>
              <a:t>(indefinite blocking) </a:t>
            </a:r>
            <a:r>
              <a:rPr lang="ko-KR" altLang="en-US" dirty="0"/>
              <a:t>또는 기아 현상</a:t>
            </a:r>
            <a:r>
              <a:rPr lang="en-US" altLang="ko-KR" dirty="0"/>
              <a:t>(starvation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2"/>
            <a:r>
              <a:rPr lang="ko-KR" altLang="en-US" dirty="0" smtClean="0"/>
              <a:t>해결책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/>
              <a:t>에이징</a:t>
            </a:r>
            <a:r>
              <a:rPr lang="en-US" altLang="ko-KR" dirty="0"/>
              <a:t>(aging)</a:t>
            </a:r>
            <a:endParaRPr lang="ko-KR" altLang="en-US" dirty="0"/>
          </a:p>
          <a:p>
            <a:pPr lvl="3"/>
            <a:r>
              <a:rPr lang="ko-KR" altLang="en-US" dirty="0"/>
              <a:t>오랫동안 시스템에서 대기하는 프로세스들의 우선순위를 점진적으로 증가시키는 방법</a:t>
            </a:r>
          </a:p>
          <a:p>
            <a:r>
              <a:rPr lang="ko-KR" altLang="en-US" dirty="0"/>
              <a:t>라운드 로빈</a:t>
            </a:r>
            <a:r>
              <a:rPr lang="en-US" altLang="ko-KR" dirty="0"/>
              <a:t>(Round-Robin) </a:t>
            </a:r>
            <a:r>
              <a:rPr lang="ko-KR" altLang="en-US" dirty="0"/>
              <a:t>스케줄링</a:t>
            </a:r>
          </a:p>
          <a:p>
            <a:pPr lvl="1"/>
            <a:r>
              <a:rPr lang="ko-KR" altLang="en-US" dirty="0"/>
              <a:t>시분할 시스템을 위하여 고안된 선점 스케줄링 방식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68415" y="6403227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</a:rPr>
              <a:t>장 프로세스와 스레드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7DD2-DB34-4BF1-991C-8C36E1F52A3A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3075" name="_x361513256" descr="EMB00005c8837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4349" y="5071388"/>
            <a:ext cx="5023301" cy="85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375" y="860204"/>
            <a:ext cx="4683248" cy="58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2534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4294" y="560717"/>
            <a:ext cx="9710318" cy="5736565"/>
          </a:xfrm>
        </p:spPr>
        <p:txBody>
          <a:bodyPr/>
          <a:lstStyle/>
          <a:p>
            <a:pPr lvl="1"/>
            <a:r>
              <a:rPr lang="ko-KR" altLang="en-US" dirty="0"/>
              <a:t>대화식 사용자들에게 알맞은 응답시간을 보장해 주어야 하는 시분할 방식의 시스템에서 효과적</a:t>
            </a:r>
          </a:p>
          <a:p>
            <a:pPr lvl="1"/>
            <a:r>
              <a:rPr lang="ko-KR" altLang="en-US" dirty="0" err="1"/>
              <a:t>할당시간의</a:t>
            </a:r>
            <a:r>
              <a:rPr lang="ko-KR" altLang="en-US" dirty="0"/>
              <a:t> 크기는 컴퓨터 시스템의 효과적인 동작에 절대적인 영향을 미친다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 err="1"/>
              <a:t>할당시간이</a:t>
            </a:r>
            <a:r>
              <a:rPr lang="ko-KR" altLang="en-US" dirty="0"/>
              <a:t> 너무 크면</a:t>
            </a:r>
            <a:r>
              <a:rPr lang="en-US" altLang="ko-KR" dirty="0" smtClean="0"/>
              <a:t>, </a:t>
            </a:r>
            <a:r>
              <a:rPr lang="ko-KR" altLang="en-US" dirty="0"/>
              <a:t>라운드 로빈 방법은 </a:t>
            </a:r>
            <a:r>
              <a:rPr lang="en-US" altLang="ko-KR" dirty="0"/>
              <a:t>FCFS </a:t>
            </a:r>
            <a:r>
              <a:rPr lang="ko-KR" altLang="en-US" dirty="0"/>
              <a:t>방식과 같은 형식이 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ko-KR" altLang="en-US" dirty="0" err="1"/>
              <a:t>할당시간이</a:t>
            </a:r>
            <a:r>
              <a:rPr lang="ko-KR" altLang="en-US" dirty="0"/>
              <a:t> 너무 적으면</a:t>
            </a:r>
            <a:r>
              <a:rPr lang="en-US" altLang="ko-KR" dirty="0" smtClean="0"/>
              <a:t>, </a:t>
            </a:r>
            <a:r>
              <a:rPr lang="ko-KR" altLang="en-US" dirty="0"/>
              <a:t>문맥 교환을 위한 </a:t>
            </a:r>
            <a:r>
              <a:rPr lang="ko-KR" altLang="en-US" dirty="0" smtClean="0"/>
              <a:t>오버헤드로 </a:t>
            </a:r>
            <a:r>
              <a:rPr lang="ko-KR" altLang="en-US" dirty="0"/>
              <a:t>시스템의 </a:t>
            </a:r>
            <a:r>
              <a:rPr lang="ko-KR" altLang="en-US" dirty="0" smtClean="0"/>
              <a:t>성능이 저하</a:t>
            </a:r>
            <a:endParaRPr lang="en-US" altLang="ko-KR" dirty="0"/>
          </a:p>
          <a:p>
            <a:pPr lvl="1"/>
            <a:r>
              <a:rPr lang="ko-KR" altLang="en-US" dirty="0" err="1"/>
              <a:t>할당시간에</a:t>
            </a:r>
            <a:r>
              <a:rPr lang="ko-KR" altLang="en-US" dirty="0"/>
              <a:t> 따른 문맥 교환 </a:t>
            </a:r>
            <a:r>
              <a:rPr lang="ko-KR" altLang="en-US" dirty="0" smtClean="0"/>
              <a:t>횟수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/>
              <a:t>SRT(Shortest Remaining Time) </a:t>
            </a:r>
            <a:r>
              <a:rPr lang="ko-KR" altLang="en-US" dirty="0"/>
              <a:t>스케줄링</a:t>
            </a:r>
          </a:p>
          <a:p>
            <a:pPr lvl="1"/>
            <a:r>
              <a:rPr lang="en-US" altLang="ko-KR" dirty="0"/>
              <a:t>SRT </a:t>
            </a:r>
            <a:r>
              <a:rPr lang="ko-KR" altLang="en-US" dirty="0"/>
              <a:t>혹은 선점 </a:t>
            </a:r>
            <a:r>
              <a:rPr lang="en-US" altLang="ko-KR" dirty="0"/>
              <a:t>SJF </a:t>
            </a:r>
            <a:r>
              <a:rPr lang="ko-KR" altLang="en-US" dirty="0"/>
              <a:t>스케줄링 기법은 </a:t>
            </a:r>
            <a:r>
              <a:rPr lang="en-US" altLang="ko-KR" dirty="0"/>
              <a:t>SJF </a:t>
            </a:r>
            <a:r>
              <a:rPr lang="ko-KR" altLang="en-US" dirty="0"/>
              <a:t>기법에 선점 방식을 도입한 변형된 방법으로서 시분할 시스템에서 유용하다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새로 도착한 프로세스를 포함하여 처리가 완료되는 데 가장 짧은 시간이 소요된다고 판단되는 프로세스를 먼저 수행</a:t>
            </a:r>
          </a:p>
          <a:p>
            <a:pPr lvl="1"/>
            <a:r>
              <a:rPr lang="en-US" altLang="ko-KR" dirty="0"/>
              <a:t>SRT</a:t>
            </a:r>
            <a:r>
              <a:rPr lang="ko-KR" altLang="en-US" dirty="0"/>
              <a:t>에서는 실행 중인 프로세스가 선점될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94294" y="6420480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</a:rPr>
              <a:t>장 프로세스와 스레드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7DD2-DB34-4BF1-991C-8C36E1F52A3A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4097" name="_x361514696" descr="EMB00005c8837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0331" y="2475781"/>
            <a:ext cx="4351338" cy="162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68562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5668" y="543464"/>
            <a:ext cx="9718944" cy="5771072"/>
          </a:xfrm>
        </p:spPr>
        <p:txBody>
          <a:bodyPr/>
          <a:lstStyle/>
          <a:p>
            <a:r>
              <a:rPr lang="ko-KR" altLang="en-US" dirty="0" smtClean="0"/>
              <a:t>스케줄링의 예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SRT </a:t>
            </a:r>
            <a:r>
              <a:rPr lang="ko-KR" altLang="en-US" dirty="0" smtClean="0"/>
              <a:t>스케줄링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 fontAlgn="base"/>
            <a:r>
              <a:rPr lang="ko-KR" altLang="en-US" dirty="0"/>
              <a:t>평균 </a:t>
            </a:r>
            <a:r>
              <a:rPr lang="ko-KR" altLang="en-US" dirty="0" err="1"/>
              <a:t>반환시간</a:t>
            </a:r>
            <a:r>
              <a:rPr lang="en-US" altLang="ko-KR" dirty="0"/>
              <a:t>: P</a:t>
            </a:r>
            <a:r>
              <a:rPr lang="en-US" altLang="ko-KR" baseline="-25000" dirty="0"/>
              <a:t>1</a:t>
            </a:r>
            <a:r>
              <a:rPr lang="en-US" altLang="ko-KR" dirty="0"/>
              <a:t>=(14-0)=14, P</a:t>
            </a:r>
            <a:r>
              <a:rPr lang="en-US" altLang="ko-KR" baseline="-25000" dirty="0"/>
              <a:t>2</a:t>
            </a:r>
            <a:r>
              <a:rPr lang="en-US" altLang="ko-KR" dirty="0"/>
              <a:t>=(9-1)=8, P</a:t>
            </a:r>
            <a:r>
              <a:rPr lang="en-US" altLang="ko-KR" baseline="-25000" dirty="0"/>
              <a:t>3</a:t>
            </a:r>
            <a:r>
              <a:rPr lang="en-US" altLang="ko-KR" dirty="0"/>
              <a:t>=(4-2)=2, P</a:t>
            </a:r>
            <a:r>
              <a:rPr lang="en-US" altLang="ko-KR" baseline="-25000" dirty="0"/>
              <a:t>4</a:t>
            </a:r>
            <a:r>
              <a:rPr lang="en-US" altLang="ko-KR" dirty="0"/>
              <a:t>=(6-3)=3</a:t>
            </a:r>
            <a:r>
              <a:rPr lang="ko-KR" altLang="en-US" dirty="0"/>
              <a:t>이므로 </a:t>
            </a:r>
            <a:r>
              <a:rPr lang="en-US" altLang="ko-KR" dirty="0"/>
              <a:t>(14+8+2+3)/</a:t>
            </a:r>
            <a:r>
              <a:rPr lang="en-US" altLang="ko-KR" dirty="0" smtClean="0"/>
              <a:t>4=6.75</a:t>
            </a:r>
            <a:endParaRPr lang="ko-KR" altLang="en-US" dirty="0"/>
          </a:p>
          <a:p>
            <a:pPr lvl="2" fontAlgn="base"/>
            <a:r>
              <a:rPr lang="ko-KR" altLang="en-US" dirty="0"/>
              <a:t>평균 대기시간</a:t>
            </a:r>
            <a:r>
              <a:rPr lang="en-US" altLang="ko-KR" dirty="0"/>
              <a:t>: P</a:t>
            </a:r>
            <a:r>
              <a:rPr lang="en-US" altLang="ko-KR" baseline="-25000" dirty="0"/>
              <a:t>1</a:t>
            </a:r>
            <a:r>
              <a:rPr lang="en-US" altLang="ko-KR" dirty="0"/>
              <a:t>=0+(9-1)=8, P</a:t>
            </a:r>
            <a:r>
              <a:rPr lang="en-US" altLang="ko-KR" baseline="-25000" dirty="0"/>
              <a:t>2</a:t>
            </a:r>
            <a:r>
              <a:rPr lang="en-US" altLang="ko-KR" dirty="0"/>
              <a:t>=6-2=4, P</a:t>
            </a:r>
            <a:r>
              <a:rPr lang="en-US" altLang="ko-KR" baseline="-25000" dirty="0"/>
              <a:t>3</a:t>
            </a:r>
            <a:r>
              <a:rPr lang="en-US" altLang="ko-KR" dirty="0"/>
              <a:t>=0, P</a:t>
            </a:r>
            <a:r>
              <a:rPr lang="en-US" altLang="ko-KR" baseline="-25000" dirty="0"/>
              <a:t>4</a:t>
            </a:r>
            <a:r>
              <a:rPr lang="en-US" altLang="ko-KR" dirty="0"/>
              <a:t>=4-3=1</a:t>
            </a:r>
            <a:r>
              <a:rPr lang="ko-KR" altLang="en-US" dirty="0"/>
              <a:t>이므로 </a:t>
            </a:r>
            <a:r>
              <a:rPr lang="en-US" altLang="ko-KR" dirty="0"/>
              <a:t>(8+4+0+1) /4=3.25</a:t>
            </a:r>
            <a:endParaRPr lang="ko-KR" altLang="en-US" dirty="0"/>
          </a:p>
          <a:p>
            <a:pPr lvl="1"/>
            <a:r>
              <a:rPr lang="en-US" altLang="ko-KR" dirty="0" smtClean="0"/>
              <a:t>SJF </a:t>
            </a:r>
            <a:r>
              <a:rPr lang="ko-KR" altLang="en-US" dirty="0" smtClean="0"/>
              <a:t>스케줄링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 fontAlgn="base"/>
            <a:r>
              <a:rPr lang="ko-KR" altLang="en-US" dirty="0"/>
              <a:t>평균 </a:t>
            </a:r>
            <a:r>
              <a:rPr lang="ko-KR" altLang="en-US" dirty="0" err="1"/>
              <a:t>반환시간</a:t>
            </a:r>
            <a:r>
              <a:rPr lang="en-US" altLang="ko-KR" dirty="0"/>
              <a:t>: P</a:t>
            </a:r>
            <a:r>
              <a:rPr lang="en-US" altLang="ko-KR" baseline="-25000" dirty="0"/>
              <a:t>1</a:t>
            </a:r>
            <a:r>
              <a:rPr lang="en-US" altLang="ko-KR" dirty="0"/>
              <a:t>=(6-0)=6, P</a:t>
            </a:r>
            <a:r>
              <a:rPr lang="en-US" altLang="ko-KR" baseline="-25000" dirty="0"/>
              <a:t>2</a:t>
            </a:r>
            <a:r>
              <a:rPr lang="en-US" altLang="ko-KR" dirty="0"/>
              <a:t>=(14-1)=13, P</a:t>
            </a:r>
            <a:r>
              <a:rPr lang="en-US" altLang="ko-KR" baseline="-25000" dirty="0"/>
              <a:t>3</a:t>
            </a:r>
            <a:r>
              <a:rPr lang="en-US" altLang="ko-KR" dirty="0"/>
              <a:t>=(8-2)=6, P</a:t>
            </a:r>
            <a:r>
              <a:rPr lang="en-US" altLang="ko-KR" baseline="-25000" dirty="0"/>
              <a:t>4</a:t>
            </a:r>
            <a:r>
              <a:rPr lang="en-US" altLang="ko-KR" dirty="0"/>
              <a:t>=(10-3)=7</a:t>
            </a:r>
            <a:r>
              <a:rPr lang="ko-KR" altLang="en-US" dirty="0"/>
              <a:t>이므로 </a:t>
            </a:r>
            <a:r>
              <a:rPr lang="en-US" altLang="ko-KR" dirty="0"/>
              <a:t>(6+13+6+7)/</a:t>
            </a:r>
            <a:r>
              <a:rPr lang="en-US" altLang="ko-KR" dirty="0" smtClean="0"/>
              <a:t>4=8</a:t>
            </a:r>
            <a:endParaRPr lang="ko-KR" altLang="en-US" dirty="0"/>
          </a:p>
          <a:p>
            <a:pPr lvl="2" fontAlgn="base"/>
            <a:r>
              <a:rPr lang="ko-KR" altLang="en-US" dirty="0"/>
              <a:t>평균 대기시간</a:t>
            </a:r>
            <a:r>
              <a:rPr lang="en-US" altLang="ko-KR" dirty="0"/>
              <a:t>: P</a:t>
            </a:r>
            <a:r>
              <a:rPr lang="en-US" altLang="ko-KR" baseline="-25000" dirty="0"/>
              <a:t>1</a:t>
            </a:r>
            <a:r>
              <a:rPr lang="en-US" altLang="ko-KR" dirty="0"/>
              <a:t>=0, P</a:t>
            </a:r>
            <a:r>
              <a:rPr lang="en-US" altLang="ko-KR" baseline="-25000" dirty="0"/>
              <a:t>2</a:t>
            </a:r>
            <a:r>
              <a:rPr lang="en-US" altLang="ko-KR" dirty="0"/>
              <a:t>=10-1=9, P</a:t>
            </a:r>
            <a:r>
              <a:rPr lang="en-US" altLang="ko-KR" baseline="-25000" dirty="0"/>
              <a:t>3</a:t>
            </a:r>
            <a:r>
              <a:rPr lang="en-US" altLang="ko-KR" dirty="0"/>
              <a:t>=6-2=4, P</a:t>
            </a:r>
            <a:r>
              <a:rPr lang="en-US" altLang="ko-KR" baseline="-25000" dirty="0"/>
              <a:t>4</a:t>
            </a:r>
            <a:r>
              <a:rPr lang="en-US" altLang="ko-KR" dirty="0"/>
              <a:t>=8-3=5</a:t>
            </a:r>
            <a:r>
              <a:rPr lang="ko-KR" altLang="en-US" dirty="0"/>
              <a:t>이므로 </a:t>
            </a:r>
            <a:r>
              <a:rPr lang="en-US" altLang="ko-KR" dirty="0"/>
              <a:t>(0+9+4+5)/</a:t>
            </a:r>
            <a:r>
              <a:rPr lang="en-US" altLang="ko-KR" dirty="0" smtClean="0"/>
              <a:t>4=4.5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85668" y="6411853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</a:rPr>
              <a:t>장 프로세스와 스레드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7DD2-DB34-4BF1-991C-8C36E1F52A3A}" type="slidenum">
              <a:rPr lang="ko-KR" altLang="en-US" smtClean="0"/>
              <a:pPr/>
              <a:t>18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50402414"/>
              </p:ext>
            </p:extLst>
          </p:nvPr>
        </p:nvGraphicFramePr>
        <p:xfrm>
          <a:off x="3420046" y="970344"/>
          <a:ext cx="5351907" cy="1314450"/>
        </p:xfrm>
        <a:graphic>
          <a:graphicData uri="http://schemas.openxmlformats.org/drawingml/2006/table">
            <a:tbl>
              <a:tblPr/>
              <a:tblGrid>
                <a:gridCol w="1755394">
                  <a:extLst>
                    <a:ext uri="{9D8B030D-6E8A-4147-A177-3AD203B41FA5}">
                      <a16:colId xmlns:a16="http://schemas.microsoft.com/office/drawing/2014/main" xmlns="" val="2363457400"/>
                    </a:ext>
                  </a:extLst>
                </a:gridCol>
                <a:gridCol w="1879219">
                  <a:extLst>
                    <a:ext uri="{9D8B030D-6E8A-4147-A177-3AD203B41FA5}">
                      <a16:colId xmlns:a16="http://schemas.microsoft.com/office/drawing/2014/main" xmlns="" val="1341475655"/>
                    </a:ext>
                  </a:extLst>
                </a:gridCol>
                <a:gridCol w="1717294">
                  <a:extLst>
                    <a:ext uri="{9D8B030D-6E8A-4147-A177-3AD203B41FA5}">
                      <a16:colId xmlns:a16="http://schemas.microsoft.com/office/drawing/2014/main" xmlns="" val="42343303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프로세스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버스트 시간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도착시간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602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P</a:t>
                      </a:r>
                      <a:r>
                        <a:rPr lang="en-US" sz="1000" kern="0" spc="0" baseline="-2500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40519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P</a:t>
                      </a:r>
                      <a:r>
                        <a:rPr lang="en-US" sz="1000" kern="0" spc="0" baseline="-2500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03508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P</a:t>
                      </a:r>
                      <a:r>
                        <a:rPr lang="en-US" sz="1000" kern="0" spc="0" baseline="-2500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29904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P</a:t>
                      </a:r>
                      <a:r>
                        <a:rPr lang="en-US" sz="1000" kern="0" spc="0" baseline="-2500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08379596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537" y="2881312"/>
            <a:ext cx="4352925" cy="714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112" y="4738687"/>
            <a:ext cx="43243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6906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7042" y="560717"/>
            <a:ext cx="9727570" cy="5788326"/>
          </a:xfrm>
        </p:spPr>
        <p:txBody>
          <a:bodyPr>
            <a:normAutofit lnSpcReduction="10000"/>
          </a:bodyPr>
          <a:lstStyle/>
          <a:p>
            <a:pPr fontAlgn="base"/>
            <a:r>
              <a:rPr lang="ko-KR" altLang="en-US" dirty="0"/>
              <a:t>다단계 큐</a:t>
            </a:r>
            <a:r>
              <a:rPr lang="en-US" altLang="ko-KR" dirty="0"/>
              <a:t>(Multilevel Queue) </a:t>
            </a:r>
            <a:r>
              <a:rPr lang="ko-KR" altLang="en-US" dirty="0" smtClean="0"/>
              <a:t>스케줄링</a:t>
            </a:r>
            <a:endParaRPr lang="en-US" altLang="ko-KR" dirty="0" smtClean="0"/>
          </a:p>
          <a:p>
            <a:pPr lvl="1" fontAlgn="base"/>
            <a:r>
              <a:rPr lang="ko-KR" altLang="en-US" dirty="0"/>
              <a:t>다단계 큐 스케줄링 알고리즘은 준비 큐를 다수의 별개 큐로 나눈다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기억장치의 </a:t>
            </a:r>
            <a:r>
              <a:rPr lang="ko-KR" altLang="en-US" dirty="0"/>
              <a:t>요구량이나 프로세스의 우선순위 혹은 프로세스의 유형과 같은 프로세스의 특성에 근거해 프로세스들은 해당 큐에 할당된다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각 </a:t>
            </a:r>
            <a:r>
              <a:rPr lang="ko-KR" altLang="en-US" dirty="0"/>
              <a:t>큐는 자신의 스케줄링 알고리즘을 갖고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 smtClean="0"/>
          </a:p>
          <a:p>
            <a:pPr lvl="1" fontAlgn="base"/>
            <a:r>
              <a:rPr lang="en-US" altLang="ko-KR" dirty="0"/>
              <a:t>5</a:t>
            </a:r>
            <a:r>
              <a:rPr lang="ko-KR" altLang="en-US" dirty="0"/>
              <a:t>개의 큐를 가진 다단계 큐 스케줄링 </a:t>
            </a:r>
            <a:r>
              <a:rPr lang="ko-KR" altLang="en-US" dirty="0" smtClean="0"/>
              <a:t>알고리즘의 예</a:t>
            </a:r>
            <a:endParaRPr lang="ko-KR" altLang="en-US" dirty="0"/>
          </a:p>
          <a:p>
            <a:pPr lvl="2" fontAlgn="base"/>
            <a:r>
              <a:rPr lang="ko-KR" altLang="en-US" dirty="0"/>
              <a:t>시스템 프로세스</a:t>
            </a:r>
          </a:p>
          <a:p>
            <a:pPr lvl="2" fontAlgn="base"/>
            <a:r>
              <a:rPr lang="ko-KR" altLang="en-US" dirty="0" smtClean="0"/>
              <a:t>대화식 </a:t>
            </a:r>
            <a:r>
              <a:rPr lang="ko-KR" altLang="en-US" dirty="0"/>
              <a:t>프로세스</a:t>
            </a:r>
          </a:p>
          <a:p>
            <a:pPr lvl="2" fontAlgn="base"/>
            <a:r>
              <a:rPr lang="ko-KR" altLang="en-US" dirty="0" smtClean="0"/>
              <a:t>대화식 </a:t>
            </a:r>
            <a:r>
              <a:rPr lang="ko-KR" altLang="en-US" dirty="0"/>
              <a:t>편집 프로세스</a:t>
            </a:r>
          </a:p>
          <a:p>
            <a:pPr lvl="2" fontAlgn="base"/>
            <a:r>
              <a:rPr lang="ko-KR" altLang="en-US" dirty="0" smtClean="0"/>
              <a:t>일괄처리 </a:t>
            </a:r>
            <a:r>
              <a:rPr lang="ko-KR" altLang="en-US" dirty="0"/>
              <a:t>프로세스</a:t>
            </a:r>
          </a:p>
          <a:p>
            <a:pPr lvl="2" fontAlgn="base"/>
            <a:r>
              <a:rPr lang="ko-KR" altLang="en-US" dirty="0" smtClean="0"/>
              <a:t>학생 프로세스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77042" y="6411853"/>
            <a:ext cx="7619999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</a:rPr>
              <a:t>2</a:t>
            </a:r>
            <a:r>
              <a:rPr lang="ko-KR" altLang="en-US" smtClean="0">
                <a:solidFill>
                  <a:srgbClr val="C00000"/>
                </a:solidFill>
              </a:rPr>
              <a:t>장 프로세스와 스레드 관리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7DD2-DB34-4BF1-991C-8C36E1F52A3A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1026" name="Picture 2" descr="운영체제] MLQ &amp; MF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22344" y="2209753"/>
            <a:ext cx="3747312" cy="194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5145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8415" y="572351"/>
            <a:ext cx="9736197" cy="580556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</a:rPr>
              <a:t>2.1 </a:t>
            </a:r>
            <a:r>
              <a:rPr lang="ko-KR" altLang="en-US" sz="3200" b="1" dirty="0" smtClean="0">
                <a:solidFill>
                  <a:srgbClr val="002060"/>
                </a:solidFill>
              </a:rPr>
              <a:t>개요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68414" y="1570007"/>
            <a:ext cx="9736197" cy="4718649"/>
          </a:xfrm>
        </p:spPr>
        <p:txBody>
          <a:bodyPr/>
          <a:lstStyle/>
          <a:p>
            <a:r>
              <a:rPr lang="ko-KR" altLang="en-US" dirty="0"/>
              <a:t>중앙처리장치</a:t>
            </a:r>
            <a:r>
              <a:rPr lang="en-US" altLang="ko-KR" dirty="0"/>
              <a:t>(CPU)</a:t>
            </a:r>
            <a:r>
              <a:rPr lang="ko-KR" altLang="en-US" dirty="0"/>
              <a:t>는 컴퓨터 자원 중 가장 중요한 자원</a:t>
            </a:r>
          </a:p>
          <a:p>
            <a:r>
              <a:rPr lang="ko-KR" altLang="en-US" dirty="0"/>
              <a:t>중앙처리장치 </a:t>
            </a:r>
            <a:r>
              <a:rPr lang="ko-KR" altLang="en-US" dirty="0" smtClean="0"/>
              <a:t>스케줄링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프로세스들에게</a:t>
            </a:r>
            <a:r>
              <a:rPr lang="ko-KR" altLang="en-US" dirty="0" smtClean="0"/>
              <a:t> </a:t>
            </a:r>
            <a:r>
              <a:rPr lang="ko-KR" altLang="en-US" dirty="0"/>
              <a:t>중앙처리장치 또는 프로세서들을 할당하기 위한 정책을 설정하는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ko-KR" altLang="en-US" dirty="0"/>
              <a:t>프로세스 스케줄링은 준비완료</a:t>
            </a:r>
            <a:r>
              <a:rPr lang="en-US" altLang="ko-KR" dirty="0"/>
              <a:t>(ready) </a:t>
            </a:r>
            <a:r>
              <a:rPr lang="ko-KR" altLang="en-US" dirty="0"/>
              <a:t>상태에 있는 프로세스들 중 어느 것을 중앙처리장치에 </a:t>
            </a:r>
            <a:r>
              <a:rPr lang="ko-KR" altLang="en-US" dirty="0" err="1"/>
              <a:t>할당시킬</a:t>
            </a:r>
            <a:r>
              <a:rPr lang="ko-KR" altLang="en-US" dirty="0"/>
              <a:t> 것인가를 결정하는 문제</a:t>
            </a:r>
          </a:p>
          <a:p>
            <a:r>
              <a:rPr lang="ko-KR" altLang="en-US" dirty="0"/>
              <a:t>중앙처리장치 </a:t>
            </a:r>
            <a:r>
              <a:rPr lang="ko-KR" altLang="en-US" dirty="0" smtClean="0"/>
              <a:t>스케줄링의 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중앙처리장치 </a:t>
            </a:r>
            <a:r>
              <a:rPr lang="ko-KR" altLang="en-US" dirty="0"/>
              <a:t>효율 및 처리율</a:t>
            </a:r>
            <a:r>
              <a:rPr lang="en-US" altLang="ko-KR" dirty="0"/>
              <a:t>(throughput)</a:t>
            </a:r>
            <a:r>
              <a:rPr lang="ko-KR" altLang="en-US" dirty="0"/>
              <a:t>의 </a:t>
            </a:r>
            <a:r>
              <a:rPr lang="ko-KR" altLang="en-US" dirty="0" smtClean="0"/>
              <a:t>최대화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반환시간</a:t>
            </a:r>
            <a:r>
              <a:rPr lang="en-US" altLang="ko-KR" dirty="0"/>
              <a:t>(turnaround time)</a:t>
            </a:r>
            <a:r>
              <a:rPr lang="ko-KR" altLang="en-US" dirty="0"/>
              <a:t>의 </a:t>
            </a:r>
            <a:r>
              <a:rPr lang="ko-KR" altLang="en-US" dirty="0" smtClean="0"/>
              <a:t>최소화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68414" y="6386826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</a:rPr>
              <a:t>장 프로세스와 스레드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7DD2-DB34-4BF1-991C-8C36E1F52A3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91545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7041" y="560717"/>
            <a:ext cx="9744823" cy="5736566"/>
          </a:xfrm>
        </p:spPr>
        <p:txBody>
          <a:bodyPr/>
          <a:lstStyle/>
          <a:p>
            <a:r>
              <a:rPr lang="ko-KR" altLang="en-US" dirty="0"/>
              <a:t>다단계 피드백 큐</a:t>
            </a:r>
            <a:r>
              <a:rPr lang="en-US" altLang="ko-KR" dirty="0"/>
              <a:t>(Multilevel Feedback Queue) </a:t>
            </a:r>
            <a:r>
              <a:rPr lang="ko-KR" altLang="en-US" dirty="0"/>
              <a:t>스케줄링</a:t>
            </a:r>
          </a:p>
          <a:p>
            <a:pPr lvl="1"/>
            <a:r>
              <a:rPr lang="ko-KR" altLang="en-US" dirty="0"/>
              <a:t>새로운 프로세스는 </a:t>
            </a:r>
            <a:r>
              <a:rPr lang="ko-KR" altLang="en-US" dirty="0" err="1"/>
              <a:t>큐잉</a:t>
            </a:r>
            <a:r>
              <a:rPr lang="ko-KR" altLang="en-US" dirty="0"/>
              <a:t> 네트워크</a:t>
            </a:r>
            <a:r>
              <a:rPr lang="en-US" altLang="ko-KR" dirty="0"/>
              <a:t>(queueing network)</a:t>
            </a:r>
            <a:r>
              <a:rPr lang="ko-KR" altLang="en-US" dirty="0"/>
              <a:t>의 </a:t>
            </a:r>
            <a:r>
              <a:rPr lang="ko-KR" altLang="en-US" dirty="0" err="1"/>
              <a:t>일단계</a:t>
            </a:r>
            <a:r>
              <a:rPr lang="ko-KR" altLang="en-US" dirty="0"/>
              <a:t> 큐의 뒤쪽에 </a:t>
            </a:r>
            <a:r>
              <a:rPr lang="ko-KR" altLang="en-US" dirty="0" smtClean="0"/>
              <a:t>들어간다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그 </a:t>
            </a:r>
            <a:r>
              <a:rPr lang="ko-KR" altLang="en-US" dirty="0"/>
              <a:t>프로세스는 중앙처리장치를 차지할 때까지 큐를 통하여 </a:t>
            </a:r>
            <a:r>
              <a:rPr lang="en-US" altLang="ko-KR" dirty="0"/>
              <a:t>FCFS</a:t>
            </a:r>
            <a:r>
              <a:rPr lang="ko-KR" altLang="en-US" dirty="0"/>
              <a:t>에 의하여 이동된다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만약 </a:t>
            </a:r>
            <a:r>
              <a:rPr lang="ko-KR" altLang="en-US" dirty="0"/>
              <a:t>프로세스가 끝나기 전에 할당된 시간이 만료되었거나 입출력 혹은 어떤 돌발사건 등으로 인하여 중앙처리장치를 양도한다면 그 작업은 그 다음 하위 단계의 큐로 이동되어 재배치된다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마지막 </a:t>
            </a:r>
            <a:r>
              <a:rPr lang="ko-KR" altLang="en-US" dirty="0"/>
              <a:t>단계의 큐에서는 그 프로세스가 완료될 때까지 라운드 </a:t>
            </a:r>
            <a:r>
              <a:rPr lang="ko-KR" altLang="en-US" dirty="0" smtClean="0"/>
              <a:t>로빈 </a:t>
            </a:r>
            <a:r>
              <a:rPr lang="ko-KR" altLang="en-US" dirty="0" smtClean="0"/>
              <a:t>방법</a:t>
            </a:r>
            <a:r>
              <a:rPr lang="ko-KR" altLang="en-US" dirty="0" smtClean="0"/>
              <a:t>으로 </a:t>
            </a:r>
            <a:r>
              <a:rPr lang="ko-KR" altLang="en-US" dirty="0"/>
              <a:t>순환된다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어떤 임의의 큐에 있는 프로세스는 모든 상위 단계의 큐가 비어 있지 않으면 수행될 수 없으며</a:t>
            </a:r>
            <a:r>
              <a:rPr lang="en-US" altLang="ko-KR" dirty="0"/>
              <a:t>, </a:t>
            </a:r>
            <a:r>
              <a:rPr lang="ko-KR" altLang="en-US" dirty="0"/>
              <a:t>수행 중인 프로세스라도 더 높은 단계의 큐에 있는 프로세스에 의해 선점될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다단계 피드백 큐 기법은 중앙처리장치에 대한 요구량에 따라 프로세스들을 분류하는 데 </a:t>
            </a:r>
            <a:r>
              <a:rPr lang="ko-KR" altLang="en-US" dirty="0" smtClean="0"/>
              <a:t>이상적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85667" y="6394600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</a:rPr>
              <a:t>장 프로세스와 스레드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7DD2-DB34-4BF1-991C-8C36E1F52A3A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2049" name="_x256655256" descr="EMB000054983e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01041" y="3778369"/>
            <a:ext cx="4589918" cy="19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40119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20174" y="552091"/>
            <a:ext cx="9744823" cy="5736566"/>
          </a:xfrm>
        </p:spPr>
        <p:txBody>
          <a:bodyPr/>
          <a:lstStyle/>
          <a:p>
            <a:r>
              <a:rPr lang="en-US" altLang="ko-KR" dirty="0"/>
              <a:t>HRRN(Highest Response Ratio Next) </a:t>
            </a:r>
            <a:r>
              <a:rPr lang="ko-KR" altLang="en-US" dirty="0"/>
              <a:t>스케줄링</a:t>
            </a:r>
          </a:p>
          <a:p>
            <a:pPr lvl="1"/>
            <a:r>
              <a:rPr lang="ko-KR" altLang="en-US" dirty="0"/>
              <a:t>한 작업이 중앙처리장치를 차지하면 그 작업은 완성될 때까지 실행하며</a:t>
            </a:r>
            <a:r>
              <a:rPr lang="en-US" altLang="ko-KR" dirty="0"/>
              <a:t>, </a:t>
            </a:r>
            <a:r>
              <a:rPr lang="ko-KR" altLang="en-US" dirty="0"/>
              <a:t>대기시간이 고려되어 긴 작업과 짧은 작업 간의 불평등을 어느 정도 완화</a:t>
            </a:r>
          </a:p>
          <a:p>
            <a:pPr lvl="1"/>
            <a:r>
              <a:rPr lang="ko-KR" altLang="en-US" dirty="0"/>
              <a:t>우선순위 </a:t>
            </a:r>
            <a:r>
              <a:rPr lang="ko-KR" altLang="en-US" dirty="0" smtClean="0"/>
              <a:t>계산식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/>
              <a:t>시스템 응답시간 값이 클수록 우선순위가 높아진다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짧은 작업일 경우라도 대기시간이 큰 작업은 우선순위가 높아진다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 smtClean="0"/>
              <a:t>스케줄링의 예</a:t>
            </a:r>
            <a:endParaRPr lang="ko-KR" altLang="en-US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Gantt </a:t>
            </a:r>
            <a:r>
              <a:rPr lang="ko-KR" altLang="en-US" dirty="0" smtClean="0"/>
              <a:t>차트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59789" y="6429106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</a:rPr>
              <a:t>장 프로세스와 스레드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7DD2-DB34-4BF1-991C-8C36E1F52A3A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3073" name="_x256654696" descr="EMB000054983e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9706" y="1940943"/>
            <a:ext cx="4192588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34030450"/>
              </p:ext>
            </p:extLst>
          </p:nvPr>
        </p:nvGraphicFramePr>
        <p:xfrm>
          <a:off x="3420046" y="3808571"/>
          <a:ext cx="5351907" cy="1314450"/>
        </p:xfrm>
        <a:graphic>
          <a:graphicData uri="http://schemas.openxmlformats.org/drawingml/2006/table">
            <a:tbl>
              <a:tblPr/>
              <a:tblGrid>
                <a:gridCol w="1755394">
                  <a:extLst>
                    <a:ext uri="{9D8B030D-6E8A-4147-A177-3AD203B41FA5}">
                      <a16:colId xmlns:a16="http://schemas.microsoft.com/office/drawing/2014/main" xmlns="" val="1811774068"/>
                    </a:ext>
                  </a:extLst>
                </a:gridCol>
                <a:gridCol w="1717294">
                  <a:extLst>
                    <a:ext uri="{9D8B030D-6E8A-4147-A177-3AD203B41FA5}">
                      <a16:colId xmlns:a16="http://schemas.microsoft.com/office/drawing/2014/main" xmlns="" val="684123117"/>
                    </a:ext>
                  </a:extLst>
                </a:gridCol>
                <a:gridCol w="1879219">
                  <a:extLst>
                    <a:ext uri="{9D8B030D-6E8A-4147-A177-3AD203B41FA5}">
                      <a16:colId xmlns:a16="http://schemas.microsoft.com/office/drawing/2014/main" xmlns="" val="2890921684"/>
                    </a:ext>
                  </a:extLst>
                </a:gridCol>
              </a:tblGrid>
              <a:tr h="2458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프로세스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대기시간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버스트 시간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21488794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P</a:t>
                      </a:r>
                      <a:r>
                        <a:rPr lang="en-US" sz="1000" kern="0" spc="0" baseline="-2500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16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05535058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P</a:t>
                      </a:r>
                      <a:r>
                        <a:rPr lang="en-US" sz="1000" kern="0" spc="0" baseline="-2500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44640844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P</a:t>
                      </a:r>
                      <a:r>
                        <a:rPr lang="en-US" sz="1000" kern="0" spc="0" baseline="-2500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8118485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P</a:t>
                      </a:r>
                      <a:r>
                        <a:rPr lang="en-US" sz="1000" kern="0" spc="0" baseline="-2500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18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9525" marR="9525" marT="9525" marB="95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6787473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91174836"/>
              </p:ext>
            </p:extLst>
          </p:nvPr>
        </p:nvGraphicFramePr>
        <p:xfrm>
          <a:off x="3376912" y="5473331"/>
          <a:ext cx="565530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853">
                  <a:extLst>
                    <a:ext uri="{9D8B030D-6E8A-4147-A177-3AD203B41FA5}">
                      <a16:colId xmlns:a16="http://schemas.microsoft.com/office/drawing/2014/main" xmlns="" val="3844033568"/>
                    </a:ext>
                  </a:extLst>
                </a:gridCol>
                <a:gridCol w="1517687">
                  <a:extLst>
                    <a:ext uri="{9D8B030D-6E8A-4147-A177-3AD203B41FA5}">
                      <a16:colId xmlns:a16="http://schemas.microsoft.com/office/drawing/2014/main" xmlns="" val="2762107200"/>
                    </a:ext>
                  </a:extLst>
                </a:gridCol>
                <a:gridCol w="1199072">
                  <a:extLst>
                    <a:ext uri="{9D8B030D-6E8A-4147-A177-3AD203B41FA5}">
                      <a16:colId xmlns:a16="http://schemas.microsoft.com/office/drawing/2014/main" xmlns="" val="1958663447"/>
                    </a:ext>
                  </a:extLst>
                </a:gridCol>
                <a:gridCol w="1768415">
                  <a:extLst>
                    <a:ext uri="{9D8B030D-6E8A-4147-A177-3AD203B41FA5}">
                      <a16:colId xmlns:a16="http://schemas.microsoft.com/office/drawing/2014/main" xmlns="" val="3581345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1751760777"/>
                    </a:ext>
                  </a:extLst>
                </a:gridCol>
              </a:tblGrid>
              <a:tr h="24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400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400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400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400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201263"/>
                  </a:ext>
                </a:extLst>
              </a:tr>
              <a:tr h="191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22</a:t>
                      </a:r>
                      <a:endParaRPr lang="ko-KR" altLang="en-US" sz="800" dirty="0"/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05717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31538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2042" y="563728"/>
            <a:ext cx="8911687" cy="62672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2.9 </a:t>
            </a:r>
            <a:r>
              <a:rPr lang="ko-KR" altLang="en-US" b="1" dirty="0">
                <a:solidFill>
                  <a:srgbClr val="002060"/>
                </a:solidFill>
              </a:rPr>
              <a:t>스레드</a:t>
            </a:r>
            <a:r>
              <a:rPr lang="en-US" altLang="ko-KR" b="1" dirty="0">
                <a:solidFill>
                  <a:srgbClr val="002060"/>
                </a:solidFill>
              </a:rPr>
              <a:t>(Thread)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2042" y="1443487"/>
            <a:ext cx="9725596" cy="4845170"/>
          </a:xfrm>
        </p:spPr>
        <p:txBody>
          <a:bodyPr/>
          <a:lstStyle/>
          <a:p>
            <a:r>
              <a:rPr lang="ko-KR" altLang="en-US" b="1" dirty="0"/>
              <a:t>스레드</a:t>
            </a:r>
            <a:r>
              <a:rPr lang="en-US" altLang="ko-KR" dirty="0"/>
              <a:t>(thread</a:t>
            </a:r>
            <a:r>
              <a:rPr lang="en-US" altLang="ko-KR" dirty="0" smtClean="0"/>
              <a:t>)</a:t>
            </a:r>
            <a:r>
              <a:rPr lang="en-US" altLang="ko-KR" dirty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어떠한 프로그램 내에서</a:t>
            </a:r>
            <a:r>
              <a:rPr lang="en-US" altLang="ko-KR" dirty="0"/>
              <a:t>, </a:t>
            </a:r>
            <a:r>
              <a:rPr lang="ko-KR" altLang="en-US" dirty="0"/>
              <a:t>특히 프로세스 내에서 실행되는 흐름의 </a:t>
            </a:r>
            <a:r>
              <a:rPr lang="ko-KR" altLang="en-US" dirty="0" smtClean="0"/>
              <a:t>단위</a:t>
            </a:r>
            <a:endParaRPr lang="en-US" altLang="ko-KR" dirty="0" smtClean="0"/>
          </a:p>
          <a:p>
            <a:r>
              <a:rPr lang="ko-KR" altLang="en-US" dirty="0"/>
              <a:t>스케줄링의 단위가 된 </a:t>
            </a:r>
            <a:r>
              <a:rPr lang="ko-KR" altLang="en-US" dirty="0" smtClean="0"/>
              <a:t>스레드의 </a:t>
            </a:r>
            <a:r>
              <a:rPr lang="ko-KR" altLang="en-US" dirty="0"/>
              <a:t>특성</a:t>
            </a:r>
          </a:p>
          <a:p>
            <a:pPr lvl="1" fontAlgn="base"/>
            <a:r>
              <a:rPr lang="ko-KR" altLang="en-US" dirty="0" smtClean="0"/>
              <a:t>각 </a:t>
            </a:r>
            <a:r>
              <a:rPr lang="ko-KR" altLang="en-US" dirty="0"/>
              <a:t>스레드는 서로 독립적이다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스레드의 </a:t>
            </a:r>
            <a:r>
              <a:rPr lang="ko-KR" altLang="en-US" dirty="0"/>
              <a:t>실행</a:t>
            </a:r>
            <a:r>
              <a:rPr lang="en-US" altLang="ko-KR" dirty="0"/>
              <a:t>/</a:t>
            </a:r>
            <a:r>
              <a:rPr lang="ko-KR" altLang="en-US" dirty="0"/>
              <a:t>종료 순서는 예측할 수 없다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스레드들은 </a:t>
            </a:r>
            <a:r>
              <a:rPr lang="ko-KR" altLang="en-US" dirty="0"/>
              <a:t>수행을 위해 스케줄 되고 결과들은 프로세스에게 전달된다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프로그램에 </a:t>
            </a:r>
            <a:r>
              <a:rPr lang="ko-KR" altLang="en-US" dirty="0"/>
              <a:t>있는 스레드의 수는 다른 </a:t>
            </a:r>
            <a:r>
              <a:rPr lang="ko-KR" altLang="en-US" dirty="0" err="1"/>
              <a:t>스레드에게</a:t>
            </a:r>
            <a:r>
              <a:rPr lang="ko-KR" altLang="en-US" dirty="0"/>
              <a:t> 알려지지 않는다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스레드는 </a:t>
            </a:r>
            <a:r>
              <a:rPr lang="ko-KR" altLang="en-US" dirty="0"/>
              <a:t>프로그램의 외부에서는 보이지 않는다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스레드는 </a:t>
            </a:r>
            <a:r>
              <a:rPr lang="ko-KR" altLang="en-US" dirty="0"/>
              <a:t>서로 독립적이지만</a:t>
            </a:r>
            <a:r>
              <a:rPr lang="en-US" altLang="ko-KR" dirty="0"/>
              <a:t>, </a:t>
            </a:r>
            <a:r>
              <a:rPr lang="ko-KR" altLang="en-US" dirty="0"/>
              <a:t>한 스레드가 취한 행동은 프로세스에 있는 다른 스레드에 영향을 미친다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스레드는 </a:t>
            </a:r>
            <a:r>
              <a:rPr lang="ko-KR" altLang="en-US" dirty="0"/>
              <a:t>프로세스의 일부분이기 때문에 프로세스의 자원들을 공유하지만 그 자신의 </a:t>
            </a:r>
            <a:r>
              <a:rPr lang="ko-KR" altLang="en-US" dirty="0" err="1"/>
              <a:t>처리시간과</a:t>
            </a:r>
            <a:r>
              <a:rPr lang="ko-KR" altLang="en-US" dirty="0"/>
              <a:t> 스택</a:t>
            </a:r>
            <a:r>
              <a:rPr lang="en-US" altLang="ko-KR" dirty="0"/>
              <a:t>, </a:t>
            </a:r>
            <a:r>
              <a:rPr lang="ko-KR" altLang="en-US" dirty="0"/>
              <a:t>레지스터들이 할당된다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한 </a:t>
            </a:r>
            <a:r>
              <a:rPr lang="ko-KR" altLang="en-US" dirty="0"/>
              <a:t>프로세스가 </a:t>
            </a:r>
            <a:r>
              <a:rPr lang="en-US" altLang="ko-KR" dirty="0"/>
              <a:t>exit() </a:t>
            </a:r>
            <a:r>
              <a:rPr lang="ko-KR" altLang="en-US" dirty="0"/>
              <a:t>시스템 콜을 통해 종료되면</a:t>
            </a:r>
            <a:r>
              <a:rPr lang="en-US" altLang="ko-KR" dirty="0"/>
              <a:t>, </a:t>
            </a:r>
            <a:r>
              <a:rPr lang="ko-KR" altLang="en-US" dirty="0"/>
              <a:t>모든 스레드들도 종료하게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82042" y="6411854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</a:rPr>
              <a:t>장 프로세스와 스레드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7DD2-DB34-4BF1-991C-8C36E1F52A3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49173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7042" y="547777"/>
            <a:ext cx="9727570" cy="5762445"/>
          </a:xfrm>
        </p:spPr>
        <p:txBody>
          <a:bodyPr/>
          <a:lstStyle/>
          <a:p>
            <a:r>
              <a:rPr lang="ko-KR" altLang="en-US" dirty="0"/>
              <a:t>스레드와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914400" lvl="2" indent="0" fontAlgn="base">
              <a:lnSpc>
                <a:spcPts val="1000"/>
              </a:lnSpc>
              <a:buNone/>
            </a:pPr>
            <a:endParaRPr lang="en-US" altLang="ko-KR" sz="12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스레드와 </a:t>
            </a:r>
            <a:r>
              <a:rPr lang="ko-KR" altLang="en-US" dirty="0"/>
              <a:t>프로세스 포함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77042" y="6429106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</a:rPr>
              <a:t>장 프로세스와 스레드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7DD2-DB34-4BF1-991C-8C36E1F52A3A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1027" name="_x61781488" descr="EMB0000457c48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6433" y="3899728"/>
            <a:ext cx="5479134" cy="206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087" y="902082"/>
            <a:ext cx="3383825" cy="206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0298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7042" y="569342"/>
            <a:ext cx="9727570" cy="5727939"/>
          </a:xfrm>
        </p:spPr>
        <p:txBody>
          <a:bodyPr/>
          <a:lstStyle/>
          <a:p>
            <a:r>
              <a:rPr lang="ko-KR" altLang="en-US" dirty="0"/>
              <a:t>단일 </a:t>
            </a:r>
            <a:r>
              <a:rPr lang="ko-KR" altLang="en-US" dirty="0" err="1"/>
              <a:t>스레드형</a:t>
            </a:r>
            <a:r>
              <a:rPr lang="ko-KR" altLang="en-US" dirty="0"/>
              <a:t> 프로세스와 다중 </a:t>
            </a:r>
            <a:r>
              <a:rPr lang="ko-KR" altLang="en-US" dirty="0" err="1"/>
              <a:t>스레드형</a:t>
            </a:r>
            <a:r>
              <a:rPr lang="ko-KR" altLang="en-US" dirty="0"/>
              <a:t> 프로세스의 차이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중량 프로세스</a:t>
            </a:r>
            <a:r>
              <a:rPr lang="en-US" altLang="ko-KR" dirty="0"/>
              <a:t>(HWP: Heavy Weight Process</a:t>
            </a:r>
            <a:r>
              <a:rPr lang="en-US" altLang="ko-KR" dirty="0" smtClean="0"/>
              <a:t>)</a:t>
            </a:r>
            <a:r>
              <a:rPr lang="en-US" altLang="ko-KR" dirty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하나의 스레드를 가진 프로세스</a:t>
            </a:r>
          </a:p>
          <a:p>
            <a:r>
              <a:rPr lang="ko-KR" altLang="en-US" dirty="0"/>
              <a:t>경량 프로세스</a:t>
            </a:r>
            <a:r>
              <a:rPr lang="en-US" altLang="ko-KR" dirty="0"/>
              <a:t>(LWP: Light Weight Process</a:t>
            </a:r>
            <a:r>
              <a:rPr lang="en-US" altLang="ko-KR" dirty="0" smtClean="0"/>
              <a:t>)</a:t>
            </a:r>
            <a:r>
              <a:rPr lang="en-US" altLang="ko-KR" dirty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프로세스 내에 두 개 이상의 스레드를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r>
              <a:rPr lang="ko-KR" altLang="en-US" dirty="0" smtClean="0"/>
              <a:t>스레드 제어</a:t>
            </a:r>
            <a:endParaRPr lang="en-US" altLang="ko-KR" dirty="0" smtClean="0"/>
          </a:p>
          <a:p>
            <a:pPr lvl="1"/>
            <a:r>
              <a:rPr lang="en-US" altLang="ko-KR" dirty="0"/>
              <a:t>KLT(Kernel-level threads)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Mach, OS2, Linux, Unix, Windows </a:t>
            </a:r>
            <a:r>
              <a:rPr lang="ko-KR" altLang="en-US" dirty="0"/>
              <a:t>등에서는 스레드들이 커널에 의하여 지원</a:t>
            </a:r>
          </a:p>
          <a:p>
            <a:pPr lvl="1"/>
            <a:r>
              <a:rPr lang="en-US" altLang="ko-KR" dirty="0"/>
              <a:t>ULT(User-level threads)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POSIX(Portable OS Interface)</a:t>
            </a:r>
            <a:r>
              <a:rPr lang="ko-KR" altLang="en-US" dirty="0"/>
              <a:t>는 사용자 수준에서 라이브러리 호출 집합을 통하여 커널의 상위 수준에서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KLT</a:t>
            </a:r>
            <a:r>
              <a:rPr lang="ko-KR" altLang="en-US" dirty="0"/>
              <a:t>와 </a:t>
            </a:r>
            <a:r>
              <a:rPr lang="en-US" altLang="ko-KR" dirty="0"/>
              <a:t>ULT </a:t>
            </a:r>
            <a:r>
              <a:rPr lang="ko-KR" altLang="en-US" dirty="0" smtClean="0"/>
              <a:t>방법의 혼합</a:t>
            </a:r>
            <a:r>
              <a:rPr lang="en-US" altLang="ko-KR" dirty="0" smtClean="0"/>
              <a:t>: </a:t>
            </a:r>
            <a:r>
              <a:rPr lang="en-US" altLang="ko-KR" dirty="0"/>
              <a:t>Sun </a:t>
            </a:r>
            <a:r>
              <a:rPr lang="en-US" altLang="ko-KR" dirty="0" smtClean="0"/>
              <a:t>Solaris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77042" y="6403227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</a:rPr>
              <a:t>장 프로세스와 스레드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7DD2-DB34-4BF1-991C-8C36E1F52A3A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253" y="1076706"/>
            <a:ext cx="4661493" cy="189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047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5669" y="552092"/>
            <a:ext cx="9718944" cy="71599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002060"/>
                </a:solidFill>
              </a:rPr>
              <a:t>2.10 </a:t>
            </a:r>
            <a:r>
              <a:rPr lang="ko-KR" altLang="en-US" sz="3200" b="1" dirty="0">
                <a:solidFill>
                  <a:srgbClr val="002060"/>
                </a:solidFill>
              </a:rPr>
              <a:t>자바 스레드 </a:t>
            </a:r>
            <a:r>
              <a:rPr lang="ko-KR" altLang="en-US" sz="3200" b="1" dirty="0" smtClean="0">
                <a:solidFill>
                  <a:srgbClr val="002060"/>
                </a:solidFill>
              </a:rPr>
              <a:t>스케줄링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5669" y="1460740"/>
            <a:ext cx="9718944" cy="4819290"/>
          </a:xfrm>
        </p:spPr>
        <p:txBody>
          <a:bodyPr/>
          <a:lstStyle/>
          <a:p>
            <a:r>
              <a:rPr lang="ko-KR" altLang="en-US" dirty="0"/>
              <a:t>자바 런타임 환경은 고정 우선순위 스케줄링이라 부르는 결정적 스케줄링 알고리즘을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ko-KR" altLang="en-US" dirty="0"/>
              <a:t>알고리즘은 다른 실행가능</a:t>
            </a:r>
            <a:r>
              <a:rPr lang="en-US" altLang="ko-KR" dirty="0"/>
              <a:t>(Runnable) </a:t>
            </a:r>
            <a:r>
              <a:rPr lang="ko-KR" altLang="en-US" dirty="0"/>
              <a:t>스레드들은 관련 우선순위에 기초하여 </a:t>
            </a:r>
            <a:r>
              <a:rPr lang="ko-KR" altLang="en-US" dirty="0" smtClean="0"/>
              <a:t>스케줄</a:t>
            </a:r>
            <a:endParaRPr lang="en-US" altLang="ko-KR" dirty="0" smtClean="0"/>
          </a:p>
          <a:p>
            <a:r>
              <a:rPr lang="ko-KR" altLang="en-US" dirty="0"/>
              <a:t>자바 스레드 생명주기 </a:t>
            </a:r>
            <a:r>
              <a:rPr lang="ko-KR" altLang="en-US" dirty="0" smtClean="0"/>
              <a:t>상태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85669" y="6394600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</a:rPr>
              <a:t>장 프로세스와 스레드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7DD2-DB34-4BF1-991C-8C36E1F52A3A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3073" name="_x61783888" descr="EMB0000457c48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34457" y="2820837"/>
            <a:ext cx="5123086" cy="269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09193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59789" y="560717"/>
            <a:ext cx="9744823" cy="5719313"/>
          </a:xfrm>
        </p:spPr>
        <p:txBody>
          <a:bodyPr/>
          <a:lstStyle/>
          <a:p>
            <a:r>
              <a:rPr lang="ko-KR" altLang="en-US" dirty="0"/>
              <a:t>스레드 상태</a:t>
            </a:r>
          </a:p>
          <a:p>
            <a:pPr lvl="1" fontAlgn="base"/>
            <a:r>
              <a:rPr lang="ko-KR" altLang="en-US" dirty="0" smtClean="0"/>
              <a:t>새로운 </a:t>
            </a:r>
            <a:r>
              <a:rPr lang="ko-KR" altLang="en-US" dirty="0"/>
              <a:t>스레드가 만들어지면</a:t>
            </a:r>
            <a:r>
              <a:rPr lang="en-US" altLang="ko-KR" dirty="0"/>
              <a:t>, </a:t>
            </a:r>
            <a:r>
              <a:rPr lang="ko-KR" altLang="en-US" dirty="0"/>
              <a:t>그것은 생성 상태에 있다</a:t>
            </a:r>
            <a:r>
              <a:rPr lang="en-US" altLang="ko-KR" dirty="0"/>
              <a:t>. </a:t>
            </a:r>
            <a:r>
              <a:rPr lang="ko-KR" altLang="en-US" dirty="0"/>
              <a:t>프로그램이 그것의 </a:t>
            </a:r>
            <a:r>
              <a:rPr lang="en-US" altLang="ko-KR" dirty="0"/>
              <a:t>start() </a:t>
            </a:r>
            <a:r>
              <a:rPr lang="ko-KR" altLang="en-US" dirty="0"/>
              <a:t>메서드를 시작할 때까지 이 상태에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스레드의 </a:t>
            </a:r>
            <a:r>
              <a:rPr lang="en-US" altLang="ko-KR" dirty="0"/>
              <a:t>start() </a:t>
            </a:r>
            <a:r>
              <a:rPr lang="ko-KR" altLang="en-US" dirty="0"/>
              <a:t>메서드를 호출하면 그것을 실행가능 상태에 넣는다</a:t>
            </a:r>
            <a:r>
              <a:rPr lang="en-US" altLang="ko-KR" dirty="0"/>
              <a:t>. </a:t>
            </a:r>
            <a:r>
              <a:rPr lang="ko-KR" altLang="en-US" dirty="0"/>
              <a:t>이 시점에 실행 제어는 스레드 실행을 완료하기 위하여 스레드 </a:t>
            </a:r>
            <a:r>
              <a:rPr lang="ko-KR" altLang="en-US" dirty="0" err="1"/>
              <a:t>스케줄러에게</a:t>
            </a:r>
            <a:r>
              <a:rPr lang="ko-KR" altLang="en-US" dirty="0"/>
              <a:t> 전달된다</a:t>
            </a:r>
            <a:r>
              <a:rPr lang="en-US" altLang="ko-KR" dirty="0"/>
              <a:t>. </a:t>
            </a:r>
            <a:r>
              <a:rPr lang="ko-KR" altLang="en-US" dirty="0"/>
              <a:t>스레드 스케줄러는 이 스레드를 실행해야 할지 또는 다른 실행 가능한 </a:t>
            </a:r>
            <a:r>
              <a:rPr lang="ko-KR" altLang="en-US" dirty="0" err="1"/>
              <a:t>스레드들에게</a:t>
            </a:r>
            <a:r>
              <a:rPr lang="ko-KR" altLang="en-US" dirty="0"/>
              <a:t> 기회를 주기 위하여 대기해야 할지를 결정한다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스레드가 </a:t>
            </a:r>
            <a:r>
              <a:rPr lang="ko-KR" altLang="en-US" dirty="0"/>
              <a:t>즉시 완료될 수 없는 작업의 수행을 시도하거나 스레드가 작업이 완료될 때까지 일시적으로 기다릴 때 실행가능 스레드는 보류 상태로 전이된다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스레드는 </a:t>
            </a:r>
            <a:r>
              <a:rPr lang="en-US" altLang="ko-KR" dirty="0"/>
              <a:t>wait() </a:t>
            </a:r>
            <a:r>
              <a:rPr lang="ko-KR" altLang="en-US" dirty="0"/>
              <a:t>메서드 호출과 같은 다양한 이유로 대기 상태에 놓일 수 있다</a:t>
            </a:r>
            <a:r>
              <a:rPr lang="en-US" altLang="ko-KR" dirty="0"/>
              <a:t>. </a:t>
            </a:r>
            <a:r>
              <a:rPr lang="ko-KR" altLang="en-US" dirty="0"/>
              <a:t>일반적으로 프로그램은 현재 스레드가 수행하고 있는 작업보다 먼저 다른 작업을 수행되어야 하는 것 때문에 스레드를 대기 상태로 만든다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실행가능 </a:t>
            </a:r>
            <a:r>
              <a:rPr lang="ko-KR" altLang="en-US" dirty="0"/>
              <a:t>스레드는 다른 스레드가 작업을 수행하기를 기다리는 동안 선택적 대기 인터벌을 제공하면 시간 대기 상태로 전환할 수 있다</a:t>
            </a:r>
            <a:r>
              <a:rPr lang="en-US" altLang="ko-KR" dirty="0"/>
              <a:t>. </a:t>
            </a:r>
            <a:r>
              <a:rPr lang="ko-KR" altLang="en-US" dirty="0"/>
              <a:t>자바 스레드를 </a:t>
            </a:r>
            <a:r>
              <a:rPr lang="en-US" altLang="ko-KR" dirty="0"/>
              <a:t>sleep(long </a:t>
            </a:r>
            <a:r>
              <a:rPr lang="en-US" altLang="ko-KR" dirty="0" err="1"/>
              <a:t>millis</a:t>
            </a:r>
            <a:r>
              <a:rPr lang="en-US" altLang="ko-KR" dirty="0"/>
              <a:t>) </a:t>
            </a:r>
            <a:r>
              <a:rPr lang="ko-KR" altLang="en-US" dirty="0"/>
              <a:t>메서드 또는 </a:t>
            </a:r>
            <a:r>
              <a:rPr lang="en-US" altLang="ko-KR" dirty="0"/>
              <a:t>wait(long </a:t>
            </a:r>
            <a:r>
              <a:rPr lang="en-US" altLang="ko-KR" dirty="0" err="1"/>
              <a:t>millis</a:t>
            </a:r>
            <a:r>
              <a:rPr lang="en-US" altLang="ko-KR" dirty="0"/>
              <a:t>) </a:t>
            </a:r>
            <a:r>
              <a:rPr lang="ko-KR" altLang="en-US" dirty="0"/>
              <a:t>메서드를 호출하여 시간 대기 상태에 놓일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스레드는 </a:t>
            </a:r>
            <a:r>
              <a:rPr lang="ko-KR" altLang="en-US" dirty="0"/>
              <a:t>작업을 성공적으로 완료하거나 오류로 인해 종료되거나 심지어 강제 종료된 경우에도 종료 상태로 전이된다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59789" y="6403227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</a:rPr>
              <a:t>장 프로세스와 스레드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7DD2-DB34-4BF1-991C-8C36E1F52A3A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7858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68415" y="543463"/>
            <a:ext cx="9736197" cy="5753819"/>
          </a:xfrm>
        </p:spPr>
        <p:txBody>
          <a:bodyPr/>
          <a:lstStyle/>
          <a:p>
            <a:r>
              <a:rPr lang="ko-KR" altLang="en-US" dirty="0"/>
              <a:t>스레드가 생성될 때</a:t>
            </a:r>
            <a:r>
              <a:rPr lang="en-US" altLang="ko-KR" dirty="0"/>
              <a:t>, </a:t>
            </a:r>
            <a:r>
              <a:rPr lang="ko-KR" altLang="en-US" dirty="0"/>
              <a:t>그것은 스레드를 생성하는 스레드로부터 스레드의 우선순위를 상속받는다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스레드가 </a:t>
            </a:r>
            <a:r>
              <a:rPr lang="ko-KR" altLang="en-US" dirty="0"/>
              <a:t>생성된 후에 </a:t>
            </a:r>
            <a:r>
              <a:rPr lang="en-US" altLang="ko-KR" dirty="0" err="1"/>
              <a:t>setPriority</a:t>
            </a:r>
            <a:r>
              <a:rPr lang="en-US" altLang="ko-KR" dirty="0"/>
              <a:t> </a:t>
            </a:r>
            <a:r>
              <a:rPr lang="ko-KR" altLang="en-US" dirty="0"/>
              <a:t>메서드를 사용하여 언제든지 스레드의 우선순위를 수정할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스레드 우선순위들은 스레드 클래스에 정의된 상수들인 </a:t>
            </a:r>
            <a:r>
              <a:rPr lang="en-US" altLang="ko-KR" dirty="0"/>
              <a:t>MIN_PRIORITY</a:t>
            </a:r>
            <a:r>
              <a:rPr lang="ko-KR" altLang="en-US" dirty="0"/>
              <a:t>와 </a:t>
            </a:r>
            <a:r>
              <a:rPr lang="en-US" altLang="ko-KR" dirty="0"/>
              <a:t>MAX_PRIORITY </a:t>
            </a:r>
            <a:r>
              <a:rPr lang="ko-KR" altLang="en-US" dirty="0"/>
              <a:t>사이의 정수들이며</a:t>
            </a:r>
            <a:r>
              <a:rPr lang="en-US" altLang="ko-KR" dirty="0"/>
              <a:t>. </a:t>
            </a:r>
            <a:r>
              <a:rPr lang="ko-KR" altLang="en-US" dirty="0"/>
              <a:t>그 수가 클수록 우선순위가 높다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스레드를 </a:t>
            </a:r>
            <a:r>
              <a:rPr lang="ko-KR" altLang="en-US" dirty="0"/>
              <a:t>위한 우선순위의 허용치는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10</a:t>
            </a:r>
            <a:r>
              <a:rPr lang="ko-KR" altLang="en-US" dirty="0"/>
              <a:t>까지 범위에 있으며</a:t>
            </a:r>
            <a:r>
              <a:rPr lang="en-US" altLang="ko-KR" dirty="0"/>
              <a:t>. MIN_PRIORITY</a:t>
            </a:r>
            <a:r>
              <a:rPr lang="ko-KR" altLang="en-US" dirty="0"/>
              <a:t>의 값은 </a:t>
            </a:r>
            <a:r>
              <a:rPr lang="en-US" altLang="ko-KR" dirty="0"/>
              <a:t>1</a:t>
            </a:r>
            <a:r>
              <a:rPr lang="ko-KR" altLang="en-US" dirty="0"/>
              <a:t>이고</a:t>
            </a:r>
            <a:r>
              <a:rPr lang="en-US" altLang="ko-KR" dirty="0"/>
              <a:t>, MAX_PRIPORITY</a:t>
            </a:r>
            <a:r>
              <a:rPr lang="ko-KR" altLang="en-US" dirty="0"/>
              <a:t>의 값은 </a:t>
            </a:r>
            <a:r>
              <a:rPr lang="en-US" altLang="ko-KR" dirty="0"/>
              <a:t>10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같은 우선순위의 </a:t>
            </a:r>
            <a:r>
              <a:rPr lang="en-US" altLang="ko-KR" dirty="0"/>
              <a:t>2</a:t>
            </a:r>
            <a:r>
              <a:rPr lang="ko-KR" altLang="en-US" dirty="0"/>
              <a:t>개의 스레드들이 중앙처리장치를 기다리면</a:t>
            </a:r>
            <a:r>
              <a:rPr lang="en-US" altLang="ko-KR" dirty="0"/>
              <a:t>, </a:t>
            </a:r>
            <a:r>
              <a:rPr lang="ko-KR" altLang="en-US" dirty="0"/>
              <a:t>그 스케줄러는 실행을 위해 그것들 중에 하나를 임의로 선택한다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선택된 </a:t>
            </a:r>
            <a:r>
              <a:rPr lang="ko-KR" altLang="en-US" dirty="0"/>
              <a:t>스레드는 다음 </a:t>
            </a:r>
            <a:r>
              <a:rPr lang="ko-KR" altLang="en-US" dirty="0" smtClean="0"/>
              <a:t>조건일 </a:t>
            </a:r>
            <a:r>
              <a:rPr lang="ko-KR" altLang="en-US" dirty="0"/>
              <a:t>때까지 실행된다</a:t>
            </a:r>
            <a:r>
              <a:rPr lang="en-US" altLang="ko-KR" dirty="0" smtClean="0"/>
              <a:t>.</a:t>
            </a:r>
          </a:p>
          <a:p>
            <a:pPr lvl="2" fontAlgn="base"/>
            <a:r>
              <a:rPr lang="ko-KR" altLang="en-US" dirty="0" smtClean="0"/>
              <a:t>우선순위가 </a:t>
            </a:r>
            <a:r>
              <a:rPr lang="ko-KR" altLang="en-US" dirty="0"/>
              <a:t>높은 스레드가 실행 가능하게 됨</a:t>
            </a:r>
            <a:r>
              <a:rPr lang="en-US" altLang="ko-KR" dirty="0"/>
              <a:t>.</a:t>
            </a:r>
            <a:endParaRPr lang="ko-KR" altLang="en-US" dirty="0"/>
          </a:p>
          <a:p>
            <a:pPr lvl="2" fontAlgn="base"/>
            <a:r>
              <a:rPr lang="ko-KR" altLang="en-US" dirty="0" smtClean="0"/>
              <a:t>스레드가 </a:t>
            </a:r>
            <a:r>
              <a:rPr lang="ko-KR" altLang="en-US" dirty="0"/>
              <a:t>처리기 사용을 양보하거나 </a:t>
            </a:r>
            <a:r>
              <a:rPr lang="en-US" altLang="ko-KR" dirty="0"/>
              <a:t>run </a:t>
            </a:r>
            <a:r>
              <a:rPr lang="ko-KR" altLang="en-US" dirty="0"/>
              <a:t>메서드를 빠져나옴</a:t>
            </a:r>
            <a:r>
              <a:rPr lang="en-US" altLang="ko-KR" dirty="0"/>
              <a:t>.</a:t>
            </a:r>
            <a:endParaRPr lang="ko-KR" altLang="en-US" dirty="0"/>
          </a:p>
          <a:p>
            <a:pPr lvl="2" fontAlgn="base"/>
            <a:r>
              <a:rPr lang="ko-KR" altLang="en-US" dirty="0" smtClean="0"/>
              <a:t>시간 </a:t>
            </a:r>
            <a:r>
              <a:rPr lang="ko-KR" altLang="en-US" dirty="0"/>
              <a:t>분할을 지원하는 시스템에서 시간 할당이 만료됨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 smtClean="0"/>
              <a:t>자바 </a:t>
            </a:r>
            <a:r>
              <a:rPr lang="ko-KR" altLang="en-US" dirty="0"/>
              <a:t>런타임 시스템의 스레드 스케줄링 알고리즘은 선점 방식을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68415" y="6394601"/>
            <a:ext cx="7619999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</a:rPr>
              <a:t>2</a:t>
            </a:r>
            <a:r>
              <a:rPr lang="ko-KR" altLang="en-US" smtClean="0">
                <a:solidFill>
                  <a:srgbClr val="C00000"/>
                </a:solidFill>
              </a:rPr>
              <a:t>장 프로세스와 스레드 관리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7DD2-DB34-4BF1-991C-8C36E1F52A3A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57735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02921" y="552091"/>
            <a:ext cx="9701692" cy="5727939"/>
          </a:xfrm>
        </p:spPr>
        <p:txBody>
          <a:bodyPr/>
          <a:lstStyle/>
          <a:p>
            <a:pPr fontAlgn="base"/>
            <a:r>
              <a:rPr lang="ko-KR" altLang="en-US" dirty="0"/>
              <a:t>자바 </a:t>
            </a:r>
            <a:r>
              <a:rPr lang="ko-KR" altLang="en-US" dirty="0" err="1"/>
              <a:t>멀티스레드</a:t>
            </a:r>
            <a:r>
              <a:rPr lang="ko-KR" altLang="en-US" dirty="0"/>
              <a:t> 우선순위 스케줄링의 간단한 </a:t>
            </a:r>
            <a:r>
              <a:rPr lang="ko-KR" altLang="en-US" dirty="0" smtClean="0"/>
              <a:t>예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lvl="1" fontAlgn="base"/>
            <a:r>
              <a:rPr lang="ko-KR" altLang="en-US" dirty="0" smtClean="0"/>
              <a:t>실행결과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802921" y="6394601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</a:rPr>
              <a:t>장 프로세스와 스레드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7DD2-DB34-4BF1-991C-8C36E1F52A3A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701" y="970344"/>
            <a:ext cx="3598598" cy="3811206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637" y="5365766"/>
            <a:ext cx="4276725" cy="64770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965716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1175" y="542925"/>
            <a:ext cx="9723437" cy="714375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2.11 </a:t>
            </a:r>
            <a:r>
              <a:rPr lang="ko-KR" altLang="en-US" b="1" dirty="0">
                <a:solidFill>
                  <a:srgbClr val="002060"/>
                </a:solidFill>
              </a:rPr>
              <a:t>요약</a:t>
            </a:r>
            <a:br>
              <a:rPr lang="ko-KR" altLang="en-US" b="1" dirty="0">
                <a:solidFill>
                  <a:srgbClr val="002060"/>
                </a:solidFill>
              </a:rPr>
            </a:b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1175" y="1466850"/>
            <a:ext cx="9723437" cy="4581526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프로세스 스케줄링은 어떤 프로세스에 언제 어떠한 방법으로 중앙처리장치를 할당할 것인가에 대한 정책을 수립하는 </a:t>
            </a:r>
            <a:r>
              <a:rPr lang="ko-KR" altLang="en-US" dirty="0" smtClean="0"/>
              <a:t>것</a:t>
            </a:r>
            <a:endParaRPr lang="ko-KR" altLang="en-US" dirty="0"/>
          </a:p>
          <a:p>
            <a:pPr fontAlgn="base"/>
            <a:r>
              <a:rPr lang="ko-KR" altLang="en-US" dirty="0" err="1"/>
              <a:t>프로세스란</a:t>
            </a:r>
            <a:r>
              <a:rPr lang="ko-KR" altLang="en-US" dirty="0"/>
              <a:t> </a:t>
            </a:r>
            <a:r>
              <a:rPr lang="en-US" altLang="ko-KR" dirty="0"/>
              <a:t>PCB</a:t>
            </a:r>
            <a:r>
              <a:rPr lang="ko-KR" altLang="en-US" dirty="0"/>
              <a:t>를 가지는 실행 중의 프로그램으로서</a:t>
            </a:r>
            <a:r>
              <a:rPr lang="en-US" altLang="ko-KR" dirty="0"/>
              <a:t>, </a:t>
            </a:r>
            <a:r>
              <a:rPr lang="ko-KR" altLang="en-US" dirty="0"/>
              <a:t>하나의 프로세스가 생성되어 소멸되기까지 여러 가지의 상태 전이를 거친다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/>
              <a:t>효율적인 </a:t>
            </a:r>
            <a:r>
              <a:rPr lang="ko-KR" altLang="en-US" dirty="0" smtClean="0"/>
              <a:t>중앙처리장치 스케줄링 </a:t>
            </a:r>
            <a:r>
              <a:rPr lang="ko-KR" altLang="en-US" dirty="0"/>
              <a:t>기법은 </a:t>
            </a:r>
            <a:r>
              <a:rPr lang="ko-KR" altLang="en-US" dirty="0" smtClean="0"/>
              <a:t>다음 사항을 </a:t>
            </a:r>
            <a:r>
              <a:rPr lang="ko-KR" altLang="en-US" dirty="0"/>
              <a:t>만족</a:t>
            </a:r>
          </a:p>
          <a:p>
            <a:pPr lvl="1" fontAlgn="base"/>
            <a:r>
              <a:rPr lang="ko-KR" altLang="en-US" dirty="0" smtClean="0"/>
              <a:t>모든 </a:t>
            </a:r>
            <a:r>
              <a:rPr lang="ko-KR" altLang="en-US" dirty="0"/>
              <a:t>프로세스에게 </a:t>
            </a:r>
            <a:r>
              <a:rPr lang="en-US" altLang="ko-KR" dirty="0"/>
              <a:t>CPU</a:t>
            </a:r>
            <a:r>
              <a:rPr lang="ko-KR" altLang="en-US" dirty="0"/>
              <a:t>를 공정하게 할당되도록 하며</a:t>
            </a:r>
            <a:r>
              <a:rPr lang="en-US" altLang="ko-KR" dirty="0"/>
              <a:t>,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단위 </a:t>
            </a:r>
            <a:r>
              <a:rPr lang="ko-KR" altLang="en-US" dirty="0"/>
              <a:t>시간당 처리되는 양을 최대화해야 하며</a:t>
            </a:r>
            <a:r>
              <a:rPr lang="en-US" altLang="ko-KR" dirty="0"/>
              <a:t>,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빠른 </a:t>
            </a:r>
            <a:r>
              <a:rPr lang="ko-KR" altLang="en-US" dirty="0"/>
              <a:t>시간 내에 응답을 받을 수 있는 대화식 사용자들의 수를 최대로 하며</a:t>
            </a:r>
            <a:r>
              <a:rPr lang="en-US" altLang="ko-KR" dirty="0"/>
              <a:t>,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예측이 </a:t>
            </a:r>
            <a:r>
              <a:rPr lang="ko-KR" altLang="en-US" dirty="0"/>
              <a:t>가능해야 하고</a:t>
            </a:r>
            <a:r>
              <a:rPr lang="en-US" altLang="ko-KR" dirty="0"/>
              <a:t>,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오버헤드를 </a:t>
            </a:r>
            <a:r>
              <a:rPr lang="ko-KR" altLang="en-US" dirty="0"/>
              <a:t>최소로 하고 자원 사용의 균형을 이루어야 하며</a:t>
            </a:r>
            <a:r>
              <a:rPr lang="en-US" altLang="ko-KR" dirty="0"/>
              <a:t>,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응답 </a:t>
            </a:r>
            <a:r>
              <a:rPr lang="ko-KR" altLang="en-US" dirty="0"/>
              <a:t>시간과 자원의 활용 간에 균형을 이루어야 하고</a:t>
            </a:r>
            <a:r>
              <a:rPr lang="en-US" altLang="ko-KR" dirty="0"/>
              <a:t>,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무한 </a:t>
            </a:r>
            <a:r>
              <a:rPr lang="ko-KR" altLang="en-US" dirty="0"/>
              <a:t>지연은 방지해야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81175" y="6492875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</a:rPr>
              <a:t>장 프로세스와 스레드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7DD2-DB34-4BF1-991C-8C36E1F52A3A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0635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7042" y="569343"/>
            <a:ext cx="9723857" cy="698740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</a:rPr>
              <a:t>2.2 </a:t>
            </a:r>
            <a:r>
              <a:rPr lang="ko-KR" altLang="en-US" sz="3200" b="1" dirty="0" smtClean="0">
                <a:solidFill>
                  <a:srgbClr val="002060"/>
                </a:solidFill>
              </a:rPr>
              <a:t>프로세스 관리</a:t>
            </a:r>
            <a:r>
              <a:rPr lang="en-US" altLang="ko-KR" sz="3200" b="1" dirty="0" smtClean="0">
                <a:solidFill>
                  <a:srgbClr val="002060"/>
                </a:solidFill>
              </a:rPr>
              <a:t> 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7042" y="1475117"/>
            <a:ext cx="9727570" cy="480491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프로세스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주기억장치에 </a:t>
            </a:r>
            <a:r>
              <a:rPr lang="ko-KR" altLang="en-US" dirty="0"/>
              <a:t>있는 프로그램은 </a:t>
            </a:r>
            <a:r>
              <a:rPr lang="en-US" altLang="ko-KR" dirty="0"/>
              <a:t>CPU</a:t>
            </a:r>
            <a:r>
              <a:rPr lang="ko-KR" altLang="en-US" dirty="0"/>
              <a:t>에 의해서 실행되거나 실행 준비 상태에 </a:t>
            </a:r>
            <a:r>
              <a:rPr lang="ko-KR" altLang="en-US" dirty="0" smtClean="0"/>
              <a:t>있는 프로그램</a:t>
            </a:r>
            <a:endParaRPr lang="en-US" altLang="ko-KR" dirty="0" smtClean="0"/>
          </a:p>
          <a:p>
            <a:r>
              <a:rPr lang="ko-KR" altLang="en-US" dirty="0" smtClean="0"/>
              <a:t>프로세스의 다양한 정의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실행</a:t>
            </a:r>
            <a:r>
              <a:rPr lang="en-US" altLang="ko-KR" dirty="0"/>
              <a:t>(executing, running) </a:t>
            </a:r>
            <a:r>
              <a:rPr lang="ko-KR" altLang="en-US" dirty="0"/>
              <a:t>중인 프로그램</a:t>
            </a:r>
          </a:p>
          <a:p>
            <a:pPr lvl="1" fontAlgn="base"/>
            <a:r>
              <a:rPr lang="en-US" altLang="ko-KR" dirty="0" smtClean="0"/>
              <a:t>PCB(process </a:t>
            </a:r>
            <a:r>
              <a:rPr lang="en-US" altLang="ko-KR" dirty="0"/>
              <a:t>control block)</a:t>
            </a:r>
            <a:r>
              <a:rPr lang="ko-KR" altLang="en-US" dirty="0"/>
              <a:t>를 지닌 프로그램</a:t>
            </a:r>
          </a:p>
          <a:p>
            <a:pPr lvl="1" fontAlgn="base"/>
            <a:r>
              <a:rPr lang="ko-KR" altLang="en-US" dirty="0" smtClean="0"/>
              <a:t>프로그램 </a:t>
            </a:r>
            <a:r>
              <a:rPr lang="ko-KR" altLang="en-US" dirty="0"/>
              <a:t>카운터</a:t>
            </a:r>
            <a:r>
              <a:rPr lang="en-US" altLang="ko-KR" dirty="0"/>
              <a:t>(program counter)</a:t>
            </a:r>
            <a:r>
              <a:rPr lang="ko-KR" altLang="en-US" dirty="0"/>
              <a:t>를 지닌 프로그램</a:t>
            </a:r>
          </a:p>
          <a:p>
            <a:pPr lvl="1" fontAlgn="base"/>
            <a:r>
              <a:rPr lang="ko-KR" altLang="en-US" dirty="0" smtClean="0"/>
              <a:t>능동적 </a:t>
            </a:r>
            <a:r>
              <a:rPr lang="ko-KR" altLang="en-US" dirty="0"/>
              <a:t>개체</a:t>
            </a:r>
            <a:r>
              <a:rPr lang="en-US" altLang="ko-KR" dirty="0"/>
              <a:t>(entity)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순차적으로 수행하는 프로그램</a:t>
            </a:r>
          </a:p>
          <a:p>
            <a:r>
              <a:rPr lang="ko-KR" altLang="en-US" dirty="0" smtClean="0"/>
              <a:t>운영체제의 </a:t>
            </a:r>
            <a:r>
              <a:rPr lang="ko-KR" altLang="en-US" dirty="0"/>
              <a:t>프로세스 </a:t>
            </a:r>
            <a:r>
              <a:rPr lang="ko-KR" altLang="en-US" dirty="0" smtClean="0"/>
              <a:t>관리 관련 기능들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사용자 </a:t>
            </a:r>
            <a:r>
              <a:rPr lang="ko-KR" altLang="en-US" dirty="0"/>
              <a:t>프로세스와 시스템 프로세스의 생성과 삭제</a:t>
            </a:r>
          </a:p>
          <a:p>
            <a:pPr lvl="1" fontAlgn="base"/>
            <a:r>
              <a:rPr lang="ko-KR" altLang="en-US" dirty="0" smtClean="0"/>
              <a:t>프로세스의 </a:t>
            </a:r>
            <a:r>
              <a:rPr lang="ko-KR" altLang="en-US" dirty="0"/>
              <a:t>일시 중지와 </a:t>
            </a:r>
            <a:r>
              <a:rPr lang="ko-KR" altLang="en-US" dirty="0" err="1"/>
              <a:t>재수행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프로세스 </a:t>
            </a:r>
            <a:r>
              <a:rPr lang="ko-KR" altLang="en-US" dirty="0"/>
              <a:t>스케줄링</a:t>
            </a:r>
          </a:p>
          <a:p>
            <a:pPr lvl="1" fontAlgn="base"/>
            <a:r>
              <a:rPr lang="ko-KR" altLang="en-US" dirty="0" smtClean="0"/>
              <a:t>프로세스의 </a:t>
            </a:r>
            <a:r>
              <a:rPr lang="ko-KR" altLang="en-US" dirty="0"/>
              <a:t>동기화</a:t>
            </a:r>
          </a:p>
          <a:p>
            <a:pPr lvl="1" fontAlgn="base"/>
            <a:r>
              <a:rPr lang="ko-KR" altLang="en-US" dirty="0" smtClean="0"/>
              <a:t>프로세스 </a:t>
            </a:r>
            <a:r>
              <a:rPr lang="ko-KR" altLang="en-US" dirty="0"/>
              <a:t>간 통신</a:t>
            </a:r>
          </a:p>
          <a:p>
            <a:pPr lvl="1" fontAlgn="base"/>
            <a:r>
              <a:rPr lang="ko-KR" altLang="en-US" dirty="0" smtClean="0"/>
              <a:t>교착 </a:t>
            </a:r>
            <a:r>
              <a:rPr lang="ko-KR" altLang="en-US" dirty="0"/>
              <a:t>상태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77042" y="6394601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</a:rPr>
              <a:t>장 프로세스와 스레드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7DD2-DB34-4BF1-991C-8C36E1F52A3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49456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1650" y="571499"/>
            <a:ext cx="9732962" cy="5743575"/>
          </a:xfrm>
        </p:spPr>
        <p:txBody>
          <a:bodyPr/>
          <a:lstStyle/>
          <a:p>
            <a:pPr fontAlgn="base"/>
            <a:r>
              <a:rPr lang="ko-KR" altLang="en-US" dirty="0"/>
              <a:t>다중 스레드를 사용하는 경우</a:t>
            </a:r>
            <a:r>
              <a:rPr lang="en-US" altLang="ko-KR" dirty="0"/>
              <a:t>,</a:t>
            </a:r>
            <a:r>
              <a:rPr lang="ko-KR" altLang="en-US" dirty="0"/>
              <a:t> 하나의 프로세스에 많은 스레드가 존재할 수 있고</a:t>
            </a:r>
            <a:r>
              <a:rPr lang="en-US" altLang="ko-KR" dirty="0"/>
              <a:t>, </a:t>
            </a:r>
            <a:r>
              <a:rPr lang="ko-KR" altLang="en-US" dirty="0"/>
              <a:t>각 스레드는 각각 독립적으로 실행 가능</a:t>
            </a:r>
          </a:p>
          <a:p>
            <a:pPr fontAlgn="base"/>
            <a:r>
              <a:rPr lang="ko-KR" altLang="en-US" dirty="0" smtClean="0"/>
              <a:t>자바 스레드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자바 </a:t>
            </a:r>
            <a:r>
              <a:rPr lang="ko-KR" altLang="en-US" dirty="0"/>
              <a:t>스레드는 생명주기 동안 그 스레드 상태는 생성</a:t>
            </a:r>
            <a:r>
              <a:rPr lang="en-US" altLang="ko-KR" dirty="0"/>
              <a:t>(New), </a:t>
            </a:r>
            <a:r>
              <a:rPr lang="ko-KR" altLang="en-US" dirty="0"/>
              <a:t>실행가능</a:t>
            </a:r>
            <a:r>
              <a:rPr lang="en-US" altLang="ko-KR" dirty="0"/>
              <a:t>(Runnable), </a:t>
            </a:r>
            <a:r>
              <a:rPr lang="ko-KR" altLang="en-US" dirty="0"/>
              <a:t>보류</a:t>
            </a:r>
            <a:r>
              <a:rPr lang="en-US" altLang="ko-KR" dirty="0"/>
              <a:t>(Blocked), </a:t>
            </a:r>
            <a:r>
              <a:rPr lang="ko-KR" altLang="en-US" dirty="0"/>
              <a:t>대기</a:t>
            </a:r>
            <a:r>
              <a:rPr lang="en-US" altLang="ko-KR" dirty="0"/>
              <a:t>(Waiting), </a:t>
            </a:r>
            <a:r>
              <a:rPr lang="ko-KR" altLang="en-US" dirty="0"/>
              <a:t>시간 대기</a:t>
            </a:r>
            <a:r>
              <a:rPr lang="en-US" altLang="ko-KR" dirty="0"/>
              <a:t>(Timed Waiting), </a:t>
            </a:r>
            <a:r>
              <a:rPr lang="ko-KR" altLang="en-US" dirty="0"/>
              <a:t>실행</a:t>
            </a:r>
            <a:r>
              <a:rPr lang="en-US" altLang="ko-KR" dirty="0"/>
              <a:t>(Running) </a:t>
            </a:r>
            <a:r>
              <a:rPr lang="ko-KR" altLang="en-US" dirty="0"/>
              <a:t>또는 종료</a:t>
            </a:r>
            <a:r>
              <a:rPr lang="en-US" altLang="ko-KR" dirty="0"/>
              <a:t>(Dead) </a:t>
            </a:r>
            <a:r>
              <a:rPr lang="ko-KR" altLang="en-US" dirty="0"/>
              <a:t>등의 상태가 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 fontAlgn="base"/>
            <a:r>
              <a:rPr lang="ko-KR" altLang="en-US" dirty="0"/>
              <a:t>자바 런타임 시스템의 스레드 스케줄링 알고리즘은 선점 방식을 사용한다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71650" y="6426200"/>
            <a:ext cx="7619999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</a:rPr>
              <a:t>2</a:t>
            </a:r>
            <a:r>
              <a:rPr lang="ko-KR" altLang="en-US" smtClean="0">
                <a:solidFill>
                  <a:srgbClr val="C00000"/>
                </a:solidFill>
              </a:rPr>
              <a:t>장 프로세스와 스레드 관리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7DD2-DB34-4BF1-991C-8C36E1F52A3A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9271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2042" y="552091"/>
            <a:ext cx="9346032" cy="715992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</a:rPr>
              <a:t>2.3 </a:t>
            </a:r>
            <a:r>
              <a:rPr lang="ko-KR" altLang="en-US" sz="3200" b="1" dirty="0" smtClean="0">
                <a:solidFill>
                  <a:srgbClr val="002060"/>
                </a:solidFill>
              </a:rPr>
              <a:t>프로세스 구성요소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2041" y="1276709"/>
            <a:ext cx="9346033" cy="5011946"/>
          </a:xfrm>
        </p:spPr>
        <p:txBody>
          <a:bodyPr/>
          <a:lstStyle/>
          <a:p>
            <a:r>
              <a:rPr lang="ko-KR" altLang="en-US" dirty="0"/>
              <a:t>주기억장치에 저장되어 있는 하나의 </a:t>
            </a:r>
            <a:r>
              <a:rPr lang="ko-KR" altLang="en-US" dirty="0" smtClean="0"/>
              <a:t>프로세스의 구성요소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영역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바이너리 코드 형식의 프로그램 </a:t>
            </a:r>
            <a:r>
              <a:rPr lang="ko-KR" altLang="en-US" dirty="0"/>
              <a:t>코드 </a:t>
            </a:r>
            <a:r>
              <a:rPr lang="ko-KR" altLang="en-US" dirty="0" smtClean="0"/>
              <a:t>자체</a:t>
            </a:r>
            <a:endParaRPr lang="en-US" altLang="ko-KR" dirty="0" smtClean="0"/>
          </a:p>
          <a:p>
            <a:pPr lvl="1"/>
            <a:r>
              <a:rPr lang="ko-KR" altLang="en-US" dirty="0"/>
              <a:t>데이터 </a:t>
            </a:r>
            <a:r>
              <a:rPr lang="ko-KR" altLang="en-US" dirty="0" smtClean="0"/>
              <a:t>영역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프로그램의 </a:t>
            </a:r>
            <a:r>
              <a:rPr lang="ko-KR" altLang="en-US" dirty="0"/>
              <a:t>전역 변수</a:t>
            </a:r>
            <a:r>
              <a:rPr lang="en-US" altLang="ko-KR" dirty="0"/>
              <a:t>(global variable)</a:t>
            </a:r>
            <a:r>
              <a:rPr lang="ko-KR" altLang="en-US" dirty="0"/>
              <a:t>나 정적 변수</a:t>
            </a:r>
            <a:r>
              <a:rPr lang="en-US" altLang="ko-KR" dirty="0"/>
              <a:t>(static variable)</a:t>
            </a:r>
            <a:r>
              <a:rPr lang="ko-KR" altLang="en-US" dirty="0"/>
              <a:t>의 할당을 위해 존재하는 공간</a:t>
            </a:r>
          </a:p>
          <a:p>
            <a:pPr lvl="1"/>
            <a:r>
              <a:rPr lang="ko-KR" altLang="en-US" dirty="0" smtClean="0"/>
              <a:t>스택 연역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지역 </a:t>
            </a:r>
            <a:r>
              <a:rPr lang="ko-KR" altLang="en-US" dirty="0"/>
              <a:t>변수</a:t>
            </a:r>
            <a:r>
              <a:rPr lang="en-US" altLang="ko-KR" dirty="0"/>
              <a:t>(local variable) </a:t>
            </a:r>
            <a:r>
              <a:rPr lang="ko-KR" altLang="en-US" dirty="0"/>
              <a:t>할당과 함수 호출 시 전달되는 인수</a:t>
            </a:r>
            <a:r>
              <a:rPr lang="en-US" altLang="ko-KR" dirty="0"/>
              <a:t>(argument) </a:t>
            </a:r>
            <a:r>
              <a:rPr lang="ko-KR" altLang="en-US" dirty="0" smtClean="0"/>
              <a:t>값 저장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힙</a:t>
            </a:r>
            <a:r>
              <a:rPr lang="ko-KR" altLang="en-US" dirty="0" smtClean="0"/>
              <a:t> 영역</a:t>
            </a:r>
            <a:r>
              <a:rPr lang="en-US" altLang="ko-KR" dirty="0" smtClean="0"/>
              <a:t>: </a:t>
            </a:r>
            <a:r>
              <a:rPr lang="ko-KR" altLang="en-US" dirty="0"/>
              <a:t>사용자에 의해 메모리 공간이 동적으로 </a:t>
            </a:r>
            <a:r>
              <a:rPr lang="ko-KR" altLang="en-US" dirty="0" smtClean="0"/>
              <a:t>할당되고 해제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82042" y="6368721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</a:rPr>
              <a:t>장 프로세스와 스레드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7DD2-DB34-4BF1-991C-8C36E1F52A3A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025" name="_x57071656" descr="EMB0000174cb7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94231" y="3774057"/>
            <a:ext cx="4803538" cy="200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0260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3416" y="563726"/>
            <a:ext cx="8911687" cy="643973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2.4 </a:t>
            </a:r>
            <a:r>
              <a:rPr lang="ko-KR" altLang="en-US" b="1" dirty="0">
                <a:solidFill>
                  <a:srgbClr val="002060"/>
                </a:solidFill>
              </a:rPr>
              <a:t>프로세스의 상태</a:t>
            </a:r>
            <a:br>
              <a:rPr lang="ko-KR" altLang="en-US" b="1" dirty="0">
                <a:solidFill>
                  <a:srgbClr val="002060"/>
                </a:solidFill>
              </a:rPr>
            </a:br>
            <a:endParaRPr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3416" y="1365625"/>
            <a:ext cx="9363286" cy="4879676"/>
          </a:xfrm>
        </p:spPr>
        <p:txBody>
          <a:bodyPr/>
          <a:lstStyle/>
          <a:p>
            <a:r>
              <a:rPr lang="ko-KR" altLang="en-US" dirty="0"/>
              <a:t>작업이 접수되어 완료될 </a:t>
            </a:r>
            <a:r>
              <a:rPr lang="ko-KR" altLang="en-US" dirty="0" smtClean="0"/>
              <a:t>때의 상태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실행 </a:t>
            </a:r>
            <a:r>
              <a:rPr lang="ko-KR" altLang="en-US" dirty="0"/>
              <a:t>상태</a:t>
            </a:r>
            <a:r>
              <a:rPr lang="en-US" altLang="ko-KR" dirty="0"/>
              <a:t>(running): </a:t>
            </a:r>
            <a:r>
              <a:rPr lang="ko-KR" altLang="en-US" dirty="0"/>
              <a:t>프로세스가 중앙처리장치를 차지하고 있는 상태</a:t>
            </a:r>
          </a:p>
          <a:p>
            <a:pPr lvl="1" fontAlgn="base"/>
            <a:r>
              <a:rPr lang="ko-KR" altLang="en-US" dirty="0" smtClean="0"/>
              <a:t>준비완료 </a:t>
            </a:r>
            <a:r>
              <a:rPr lang="ko-KR" altLang="en-US" dirty="0"/>
              <a:t>상태</a:t>
            </a:r>
            <a:r>
              <a:rPr lang="en-US" altLang="ko-KR" dirty="0"/>
              <a:t>(ready): </a:t>
            </a:r>
            <a:r>
              <a:rPr lang="ko-KR" altLang="en-US" dirty="0"/>
              <a:t>중앙처리장치가 사용 가능하게 될 때 그것을 </a:t>
            </a:r>
            <a:r>
              <a:rPr lang="ko-KR" altLang="en-US" dirty="0" smtClean="0"/>
              <a:t>할당 받을 </a:t>
            </a:r>
            <a:r>
              <a:rPr lang="ko-KR" altLang="en-US" dirty="0"/>
              <a:t>수 있는 상태</a:t>
            </a:r>
          </a:p>
          <a:p>
            <a:pPr lvl="1" fontAlgn="base"/>
            <a:r>
              <a:rPr lang="ko-KR" altLang="en-US" dirty="0" smtClean="0"/>
              <a:t>보류 상태</a:t>
            </a:r>
            <a:r>
              <a:rPr lang="en-US" altLang="ko-KR" dirty="0"/>
              <a:t>(block): </a:t>
            </a:r>
            <a:r>
              <a:rPr lang="ko-KR" altLang="en-US" dirty="0"/>
              <a:t>프로세스가 중앙처리장치를 차지하고 처리하다가 입출력 처리 등을 하게 되면 중앙처리장치를 양도하고 입출력 처리가 완료될 때까지 기다리고 있는 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73416" y="6403227"/>
            <a:ext cx="7619999" cy="365125"/>
          </a:xfrm>
        </p:spPr>
        <p:txBody>
          <a:bodyPr/>
          <a:lstStyle/>
          <a:p>
            <a:r>
              <a:rPr lang="en-US" altLang="ko-KR" smtClean="0">
                <a:solidFill>
                  <a:srgbClr val="C00000"/>
                </a:solidFill>
              </a:rPr>
              <a:t>2</a:t>
            </a:r>
            <a:r>
              <a:rPr lang="ko-KR" altLang="en-US" smtClean="0">
                <a:solidFill>
                  <a:srgbClr val="C00000"/>
                </a:solidFill>
              </a:rPr>
              <a:t>장 프로세스와 스레드 관리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7DD2-DB34-4BF1-991C-8C36E1F52A3A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2049" name="_x57073256" descr="EMB0000174cb7a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3416" y="3429000"/>
            <a:ext cx="4626238" cy="212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99654" y="3523891"/>
            <a:ext cx="4873924" cy="1746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>
              <a:lnSpc>
                <a:spcPct val="200000"/>
              </a:lnSpc>
            </a:pPr>
            <a:r>
              <a:rPr lang="ko-KR" altLang="en-US" sz="1400" dirty="0">
                <a:solidFill>
                  <a:srgbClr val="002060"/>
                </a:solidFill>
              </a:rPr>
              <a:t>① </a:t>
            </a:r>
            <a:r>
              <a:rPr lang="ko-KR" altLang="en-US" sz="1400" dirty="0" err="1">
                <a:solidFill>
                  <a:srgbClr val="002060"/>
                </a:solidFill>
              </a:rPr>
              <a:t>디스패치</a:t>
            </a:r>
            <a:r>
              <a:rPr lang="en-US" altLang="ko-KR" sz="1400" dirty="0">
                <a:solidFill>
                  <a:srgbClr val="002060"/>
                </a:solidFill>
              </a:rPr>
              <a:t>(dispatch): </a:t>
            </a:r>
            <a:r>
              <a:rPr lang="ko-KR" altLang="en-US" sz="1400" dirty="0">
                <a:solidFill>
                  <a:srgbClr val="002060"/>
                </a:solidFill>
              </a:rPr>
              <a:t>준비완료 상태 → 실행 상태</a:t>
            </a:r>
          </a:p>
          <a:p>
            <a:pPr fontAlgn="base" latinLnBrk="1">
              <a:lnSpc>
                <a:spcPct val="200000"/>
              </a:lnSpc>
            </a:pPr>
            <a:r>
              <a:rPr lang="ko-KR" altLang="en-US" sz="1400" dirty="0">
                <a:solidFill>
                  <a:srgbClr val="002060"/>
                </a:solidFill>
              </a:rPr>
              <a:t>② </a:t>
            </a:r>
            <a:r>
              <a:rPr lang="en-US" altLang="ko-KR" sz="1400" dirty="0">
                <a:solidFill>
                  <a:srgbClr val="002060"/>
                </a:solidFill>
              </a:rPr>
              <a:t>timer runout: </a:t>
            </a:r>
            <a:r>
              <a:rPr lang="ko-KR" altLang="en-US" sz="1400" dirty="0">
                <a:solidFill>
                  <a:srgbClr val="002060"/>
                </a:solidFill>
              </a:rPr>
              <a:t>실행 상태 → 준비완료 상태</a:t>
            </a:r>
          </a:p>
          <a:p>
            <a:pPr fontAlgn="base" latinLnBrk="1">
              <a:lnSpc>
                <a:spcPct val="200000"/>
              </a:lnSpc>
            </a:pPr>
            <a:r>
              <a:rPr lang="ko-KR" altLang="en-US" sz="1400" dirty="0">
                <a:solidFill>
                  <a:srgbClr val="002060"/>
                </a:solidFill>
              </a:rPr>
              <a:t>③ </a:t>
            </a:r>
            <a:r>
              <a:rPr lang="en-US" altLang="ko-KR" sz="1400" dirty="0">
                <a:solidFill>
                  <a:srgbClr val="002060"/>
                </a:solidFill>
              </a:rPr>
              <a:t>block: </a:t>
            </a:r>
            <a:r>
              <a:rPr lang="ko-KR" altLang="en-US" sz="1400" dirty="0">
                <a:solidFill>
                  <a:srgbClr val="002060"/>
                </a:solidFill>
              </a:rPr>
              <a:t>실행 상태 → 보류 상태</a:t>
            </a:r>
          </a:p>
          <a:p>
            <a:pPr fontAlgn="base" latinLnBrk="1">
              <a:lnSpc>
                <a:spcPct val="200000"/>
              </a:lnSpc>
            </a:pPr>
            <a:r>
              <a:rPr lang="ko-KR" altLang="en-US" sz="1400" dirty="0">
                <a:solidFill>
                  <a:srgbClr val="002060"/>
                </a:solidFill>
              </a:rPr>
              <a:t>④ </a:t>
            </a:r>
            <a:r>
              <a:rPr lang="en-US" altLang="ko-KR" sz="1400" dirty="0">
                <a:solidFill>
                  <a:srgbClr val="002060"/>
                </a:solidFill>
              </a:rPr>
              <a:t>wake­up: </a:t>
            </a:r>
            <a:r>
              <a:rPr lang="ko-KR" altLang="en-US" sz="1400" dirty="0">
                <a:solidFill>
                  <a:srgbClr val="002060"/>
                </a:solidFill>
              </a:rPr>
              <a:t>보류 상태 → 준비완료 </a:t>
            </a:r>
            <a:r>
              <a:rPr lang="ko-KR" altLang="en-US" sz="1400" dirty="0" smtClean="0">
                <a:solidFill>
                  <a:srgbClr val="002060"/>
                </a:solidFill>
              </a:rPr>
              <a:t>상태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30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0668" y="546966"/>
            <a:ext cx="8911687" cy="703863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2.5 </a:t>
            </a:r>
            <a:r>
              <a:rPr lang="ko-KR" altLang="en-US" b="1" dirty="0">
                <a:solidFill>
                  <a:srgbClr val="002060"/>
                </a:solidFill>
              </a:rPr>
              <a:t>프로세스 제어 블록</a:t>
            </a:r>
            <a:r>
              <a:rPr lang="en-US" altLang="ko-KR" b="1" dirty="0">
                <a:solidFill>
                  <a:srgbClr val="002060"/>
                </a:solidFill>
              </a:rPr>
              <a:t>(PCB)</a:t>
            </a:r>
            <a:r>
              <a:rPr lang="ko-KR" altLang="en-US" b="1" dirty="0"/>
              <a:t/>
            </a:r>
            <a:br>
              <a:rPr lang="ko-KR" altLang="en-US" b="1" dirty="0"/>
            </a:b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6954" y="1477991"/>
            <a:ext cx="9349747" cy="4784785"/>
          </a:xfrm>
        </p:spPr>
        <p:txBody>
          <a:bodyPr/>
          <a:lstStyle/>
          <a:p>
            <a:r>
              <a:rPr lang="en-US" altLang="ko-KR" dirty="0"/>
              <a:t>PCB(Process Control </a:t>
            </a:r>
            <a:r>
              <a:rPr lang="en-US" altLang="ko-KR" dirty="0" smtClean="0"/>
              <a:t>Block): </a:t>
            </a:r>
            <a:r>
              <a:rPr lang="ko-KR" altLang="en-US" dirty="0" smtClean="0"/>
              <a:t>프로세스에 </a:t>
            </a:r>
            <a:r>
              <a:rPr lang="ko-KR" altLang="en-US" dirty="0"/>
              <a:t>관한 모든 정보를 가지고 </a:t>
            </a:r>
            <a:r>
              <a:rPr lang="ko-KR" altLang="en-US" dirty="0" smtClean="0"/>
              <a:t>있는 데이터베이스</a:t>
            </a:r>
            <a:endParaRPr lang="ko-KR" altLang="en-US" dirty="0"/>
          </a:p>
          <a:p>
            <a:r>
              <a:rPr lang="en-US" altLang="ko-KR" dirty="0"/>
              <a:t>PCB</a:t>
            </a:r>
            <a:r>
              <a:rPr lang="ko-KR" altLang="en-US" dirty="0"/>
              <a:t>의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프로세스의 </a:t>
            </a:r>
            <a:r>
              <a:rPr lang="ko-KR" altLang="en-US" dirty="0"/>
              <a:t>현재 상태</a:t>
            </a:r>
            <a:r>
              <a:rPr lang="en-US" altLang="ko-KR" dirty="0"/>
              <a:t>(</a:t>
            </a:r>
            <a:r>
              <a:rPr lang="ko-KR" altLang="en-US" dirty="0"/>
              <a:t>실행</a:t>
            </a:r>
            <a:r>
              <a:rPr lang="en-US" altLang="ko-KR" dirty="0"/>
              <a:t>, </a:t>
            </a:r>
            <a:r>
              <a:rPr lang="ko-KR" altLang="en-US" dirty="0"/>
              <a:t>준비완료</a:t>
            </a:r>
            <a:r>
              <a:rPr lang="en-US" altLang="ko-KR" dirty="0"/>
              <a:t>, </a:t>
            </a:r>
            <a:r>
              <a:rPr lang="ko-KR" altLang="en-US" dirty="0"/>
              <a:t>대기 등</a:t>
            </a:r>
            <a:r>
              <a:rPr lang="en-US" altLang="ko-KR" dirty="0"/>
              <a:t>)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프로세스의 </a:t>
            </a:r>
            <a:r>
              <a:rPr lang="ko-KR" altLang="en-US" dirty="0"/>
              <a:t>고유 이름</a:t>
            </a:r>
            <a:r>
              <a:rPr lang="en-US" altLang="ko-KR" dirty="0"/>
              <a:t>(identifier)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프로세스의 </a:t>
            </a:r>
            <a:r>
              <a:rPr lang="ko-KR" altLang="en-US" dirty="0"/>
              <a:t>우선순위</a:t>
            </a:r>
          </a:p>
          <a:p>
            <a:pPr lvl="1" fontAlgn="base"/>
            <a:r>
              <a:rPr lang="ko-KR" altLang="en-US" dirty="0" smtClean="0"/>
              <a:t>프로세스가 </a:t>
            </a:r>
            <a:r>
              <a:rPr lang="ko-KR" altLang="en-US" dirty="0"/>
              <a:t>적재된 기억장치의 주소를 가지는 포인터</a:t>
            </a:r>
          </a:p>
          <a:p>
            <a:pPr lvl="1" fontAlgn="base"/>
            <a:r>
              <a:rPr lang="ko-KR" altLang="en-US" dirty="0" smtClean="0"/>
              <a:t>할당된 </a:t>
            </a:r>
            <a:r>
              <a:rPr lang="ko-KR" altLang="en-US" dirty="0"/>
              <a:t>자원</a:t>
            </a:r>
            <a:r>
              <a:rPr lang="en-US" altLang="ko-KR" dirty="0"/>
              <a:t>(</a:t>
            </a:r>
            <a:r>
              <a:rPr lang="ko-KR" altLang="en-US" dirty="0"/>
              <a:t>장치 등</a:t>
            </a:r>
            <a:r>
              <a:rPr lang="en-US" altLang="ko-KR" dirty="0"/>
              <a:t>)</a:t>
            </a:r>
            <a:r>
              <a:rPr lang="ko-KR" altLang="en-US" dirty="0"/>
              <a:t>을 가리키는 포인터</a:t>
            </a:r>
          </a:p>
          <a:p>
            <a:pPr lvl="1" fontAlgn="base"/>
            <a:r>
              <a:rPr lang="ko-KR" altLang="en-US" dirty="0" smtClean="0"/>
              <a:t>중앙처리장치의 </a:t>
            </a:r>
            <a:r>
              <a:rPr lang="ko-KR" altLang="en-US" dirty="0"/>
              <a:t>각종 레지스터 상태를 저장하기 위한 </a:t>
            </a:r>
            <a:r>
              <a:rPr lang="ko-KR" altLang="en-US" dirty="0" smtClean="0"/>
              <a:t>공간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86954" y="6403227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</a:rPr>
              <a:t>장 프로세스와 스레드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7DD2-DB34-4BF1-991C-8C36E1F52A3A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3073" name="_x57072616" descr="EMB0000174cb7b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80738" y="2278585"/>
            <a:ext cx="4753708" cy="266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5561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4032" y="536331"/>
            <a:ext cx="8911687" cy="70338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2.6 </a:t>
            </a:r>
            <a:r>
              <a:rPr lang="ko-KR" altLang="en-US" b="1" dirty="0">
                <a:solidFill>
                  <a:srgbClr val="002060"/>
                </a:solidFill>
              </a:rPr>
              <a:t>프로세스 생성</a:t>
            </a:r>
            <a:br>
              <a:rPr lang="ko-KR" altLang="en-US" b="1" dirty="0">
                <a:solidFill>
                  <a:srgbClr val="002060"/>
                </a:solidFill>
              </a:rPr>
            </a:br>
            <a:endParaRPr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4032" y="1494692"/>
            <a:ext cx="9355822" cy="4791807"/>
          </a:xfrm>
        </p:spPr>
        <p:txBody>
          <a:bodyPr/>
          <a:lstStyle/>
          <a:p>
            <a:r>
              <a:rPr lang="ko-KR" altLang="en-US" dirty="0"/>
              <a:t>프로그램 안에서 다른 프로그램을 실행해 새로운 프로세스를 생성하는 것</a:t>
            </a:r>
            <a:endParaRPr lang="en-US" altLang="ko-KR" dirty="0" smtClean="0"/>
          </a:p>
          <a:p>
            <a:r>
              <a:rPr lang="ko-KR" altLang="en-US" dirty="0" smtClean="0"/>
              <a:t>유닉스 운영체제제에서 </a:t>
            </a:r>
            <a:r>
              <a:rPr lang="en-US" altLang="ko-KR" dirty="0" smtClean="0"/>
              <a:t>fork()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의한 프로세스 생성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84032" y="6404409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</a:rPr>
              <a:t>장 프로세스와 스레드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7DD2-DB34-4BF1-991C-8C36E1F52A3A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4097" name="_x57073416" descr="EMB0000174cb7b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1519" y="2512246"/>
            <a:ext cx="3908281" cy="356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39875" y="2529495"/>
            <a:ext cx="4333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2060"/>
                </a:solidFill>
              </a:rPr>
              <a:t>fork() </a:t>
            </a:r>
            <a:r>
              <a:rPr lang="ko-KR" altLang="en-US" sz="1400" dirty="0">
                <a:solidFill>
                  <a:srgbClr val="002060"/>
                </a:solidFill>
              </a:rPr>
              <a:t>명령어 프로그램 </a:t>
            </a:r>
            <a:r>
              <a:rPr lang="ko-KR" altLang="en-US" sz="1400" dirty="0" smtClean="0">
                <a:solidFill>
                  <a:srgbClr val="002060"/>
                </a:solidFill>
              </a:rPr>
              <a:t>예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pic>
        <p:nvPicPr>
          <p:cNvPr id="4099" name="_x57073736" descr="EMB0000174cb7c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44381" y="2911378"/>
            <a:ext cx="4351338" cy="309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9117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2041" y="567742"/>
            <a:ext cx="8911687" cy="665838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002060"/>
                </a:solidFill>
              </a:rPr>
              <a:t>2.7 </a:t>
            </a:r>
            <a:r>
              <a:rPr lang="ko-KR" altLang="en-US" sz="3200" b="1" dirty="0">
                <a:solidFill>
                  <a:srgbClr val="002060"/>
                </a:solidFill>
              </a:rPr>
              <a:t>프로세스 </a:t>
            </a:r>
            <a:r>
              <a:rPr lang="ko-KR" altLang="en-US" sz="3200" b="1" dirty="0" smtClean="0">
                <a:solidFill>
                  <a:srgbClr val="002060"/>
                </a:solidFill>
              </a:rPr>
              <a:t>스케줄링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2040" y="1426234"/>
            <a:ext cx="9363287" cy="484517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스케줄링의 목적 및 기준</a:t>
            </a:r>
          </a:p>
          <a:p>
            <a:pPr lvl="1"/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공정성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처리 </a:t>
            </a:r>
            <a:r>
              <a:rPr lang="ko-KR" altLang="en-US" dirty="0"/>
              <a:t>능력의 </a:t>
            </a:r>
            <a:r>
              <a:rPr lang="ko-KR" altLang="en-US" dirty="0" smtClean="0"/>
              <a:t>최대화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응답 </a:t>
            </a:r>
            <a:r>
              <a:rPr lang="ko-KR" altLang="en-US" dirty="0"/>
              <a:t>시간의 </a:t>
            </a:r>
            <a:r>
              <a:rPr lang="ko-KR" altLang="en-US" dirty="0" smtClean="0"/>
              <a:t>최소화</a:t>
            </a:r>
            <a:endParaRPr lang="ko-KR" altLang="en-US" dirty="0"/>
          </a:p>
          <a:p>
            <a:pPr lvl="2" fontAlgn="base"/>
            <a:r>
              <a:rPr lang="ko-KR" altLang="en-US" dirty="0" smtClean="0"/>
              <a:t>예측 가능</a:t>
            </a:r>
            <a:endParaRPr lang="ko-KR" altLang="en-US" dirty="0"/>
          </a:p>
          <a:p>
            <a:pPr lvl="2" fontAlgn="base"/>
            <a:r>
              <a:rPr lang="ko-KR" altLang="en-US" dirty="0" smtClean="0"/>
              <a:t>오버헤드</a:t>
            </a:r>
            <a:r>
              <a:rPr lang="en-US" altLang="ko-KR" dirty="0"/>
              <a:t>(overhead)</a:t>
            </a:r>
            <a:r>
              <a:rPr lang="ko-KR" altLang="en-US" dirty="0"/>
              <a:t>의 </a:t>
            </a:r>
            <a:r>
              <a:rPr lang="ko-KR" altLang="en-US" dirty="0" smtClean="0"/>
              <a:t>최소화</a:t>
            </a:r>
            <a:endParaRPr lang="ko-KR" altLang="en-US" dirty="0"/>
          </a:p>
          <a:p>
            <a:pPr lvl="2" fontAlgn="base"/>
            <a:r>
              <a:rPr lang="ko-KR" altLang="en-US" dirty="0" smtClean="0"/>
              <a:t>자원 </a:t>
            </a:r>
            <a:r>
              <a:rPr lang="ko-KR" altLang="en-US" dirty="0"/>
              <a:t>사용의 균형 </a:t>
            </a:r>
            <a:r>
              <a:rPr lang="ko-KR" altLang="en-US" dirty="0" smtClean="0"/>
              <a:t>유지</a:t>
            </a:r>
            <a:endParaRPr lang="ko-KR" altLang="en-US" dirty="0"/>
          </a:p>
          <a:p>
            <a:pPr lvl="2" fontAlgn="base"/>
            <a:r>
              <a:rPr lang="ko-KR" altLang="en-US" dirty="0" smtClean="0"/>
              <a:t>응답과 </a:t>
            </a:r>
            <a:r>
              <a:rPr lang="ko-KR" altLang="en-US" dirty="0"/>
              <a:t>이용 간의 균형 </a:t>
            </a:r>
            <a:r>
              <a:rPr lang="ko-KR" altLang="en-US" dirty="0" smtClean="0"/>
              <a:t>유지</a:t>
            </a:r>
            <a:endParaRPr lang="ko-KR" altLang="en-US" dirty="0"/>
          </a:p>
          <a:p>
            <a:pPr lvl="2" fontAlgn="base"/>
            <a:r>
              <a:rPr lang="ko-KR" altLang="en-US" dirty="0" smtClean="0"/>
              <a:t>실행의 </a:t>
            </a:r>
            <a:r>
              <a:rPr lang="ko-KR" altLang="en-US" dirty="0"/>
              <a:t>무한 지연을 피할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2" fontAlgn="base"/>
            <a:r>
              <a:rPr lang="ko-KR" altLang="en-US" dirty="0"/>
              <a:t>우선순위제의 </a:t>
            </a:r>
            <a:r>
              <a:rPr lang="ko-KR" altLang="en-US" dirty="0" smtClean="0"/>
              <a:t>실시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주요 </a:t>
            </a:r>
            <a:r>
              <a:rPr lang="ko-KR" altLang="en-US" dirty="0"/>
              <a:t>자원들을 점유하고 있는 프로세스에게 </a:t>
            </a:r>
            <a:r>
              <a:rPr lang="ko-KR" altLang="en-US" dirty="0" smtClean="0"/>
              <a:t>우선권을 준다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2" fontAlgn="base"/>
            <a:r>
              <a:rPr lang="ko-KR" altLang="en-US" dirty="0" smtClean="0"/>
              <a:t>좀 </a:t>
            </a:r>
            <a:r>
              <a:rPr lang="ko-KR" altLang="en-US" dirty="0"/>
              <a:t>더 바람직한 동작을 보이는 프로세스에게 더 좋은 서비스를 제공한다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 fontAlgn="base"/>
            <a:r>
              <a:rPr lang="ko-KR" altLang="en-US" dirty="0"/>
              <a:t>예를 들면 페이지 부재</a:t>
            </a:r>
            <a:r>
              <a:rPr lang="en-US" altLang="ko-KR" dirty="0"/>
              <a:t>(page fault)</a:t>
            </a:r>
            <a:r>
              <a:rPr lang="ko-KR" altLang="en-US" dirty="0"/>
              <a:t>율이 낮은 </a:t>
            </a:r>
            <a:r>
              <a:rPr lang="ko-KR" altLang="en-US" dirty="0" err="1"/>
              <a:t>프로세스들에게</a:t>
            </a:r>
            <a:r>
              <a:rPr lang="ko-KR" altLang="en-US" dirty="0"/>
              <a:t> 더 좋은 서비스를 제공한다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 fontAlgn="base"/>
            <a:r>
              <a:rPr lang="ko-KR" altLang="en-US" dirty="0" smtClean="0"/>
              <a:t>과중한 </a:t>
            </a:r>
            <a:r>
              <a:rPr lang="ko-KR" altLang="en-US" dirty="0"/>
              <a:t>부하를 완만히 </a:t>
            </a:r>
            <a:r>
              <a:rPr lang="ko-KR" altLang="en-US" dirty="0" smtClean="0"/>
              <a:t>줄인다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82040" y="6377348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</a:rPr>
              <a:t>장 프로세스와 스레드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7DD2-DB34-4BF1-991C-8C36E1F52A3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25879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4295" y="573657"/>
            <a:ext cx="9727570" cy="5710686"/>
          </a:xfrm>
        </p:spPr>
        <p:txBody>
          <a:bodyPr/>
          <a:lstStyle/>
          <a:p>
            <a:pPr lvl="1"/>
            <a:r>
              <a:rPr lang="ko-KR" altLang="en-US" dirty="0" smtClean="0"/>
              <a:t>기준</a:t>
            </a:r>
            <a:r>
              <a:rPr lang="en-US" altLang="ko-KR" dirty="0" smtClean="0"/>
              <a:t>: </a:t>
            </a:r>
            <a:r>
              <a:rPr lang="ko-KR" altLang="en-US" dirty="0"/>
              <a:t>스케줄링 기법은 </a:t>
            </a:r>
            <a:r>
              <a:rPr lang="ko-KR" altLang="en-US" dirty="0" smtClean="0"/>
              <a:t>고려 사항</a:t>
            </a:r>
            <a:endParaRPr lang="ko-KR" altLang="en-US" dirty="0"/>
          </a:p>
          <a:p>
            <a:pPr lvl="2"/>
            <a:r>
              <a:rPr lang="ko-KR" altLang="en-US" dirty="0"/>
              <a:t>입출력 위주의 </a:t>
            </a:r>
            <a:r>
              <a:rPr lang="ko-KR" altLang="en-US" dirty="0" smtClean="0"/>
              <a:t>프로세스인가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2"/>
            <a:r>
              <a:rPr lang="ko-KR" altLang="en-US" dirty="0"/>
              <a:t>연산 위주의 프로세스인가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2"/>
            <a:r>
              <a:rPr lang="ko-KR" altLang="en-US" dirty="0"/>
              <a:t>프로세스가 일괄 </a:t>
            </a:r>
            <a:r>
              <a:rPr lang="ko-KR" altLang="en-US" dirty="0" err="1"/>
              <a:t>처리형인가</a:t>
            </a:r>
            <a:r>
              <a:rPr lang="ko-KR" altLang="en-US" dirty="0"/>
              <a:t> 대화형인가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2"/>
            <a:r>
              <a:rPr lang="ko-KR" altLang="en-US" dirty="0"/>
              <a:t>긴급한 응답이 요구되는가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2"/>
            <a:r>
              <a:rPr lang="ko-KR" altLang="en-US" dirty="0"/>
              <a:t>프로세스의 우선순위</a:t>
            </a:r>
          </a:p>
          <a:p>
            <a:pPr lvl="2"/>
            <a:r>
              <a:rPr lang="ko-KR" altLang="en-US" dirty="0"/>
              <a:t>프로세스가 페이지 부재를 얼마나 자주 발생시키는가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2"/>
            <a:r>
              <a:rPr lang="ko-KR" altLang="en-US" dirty="0"/>
              <a:t>높은 우선순위를 지니는 프로세스에 의해서 얼마나 자주 프로세스가 선점</a:t>
            </a:r>
            <a:r>
              <a:rPr lang="en-US" altLang="ko-KR" dirty="0"/>
              <a:t>(preempted)</a:t>
            </a:r>
            <a:r>
              <a:rPr lang="ko-KR" altLang="en-US" dirty="0"/>
              <a:t>되는가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2"/>
            <a:r>
              <a:rPr lang="ko-KR" altLang="en-US" dirty="0"/>
              <a:t>프로세스가 받은 실행 시간은 얼마나 되는가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2"/>
            <a:r>
              <a:rPr lang="ko-KR" altLang="en-US" dirty="0"/>
              <a:t>프로세스가 완전히 처리되는 데 필요한 시간은 얼마나 더 요구되는가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pPr lvl="2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794295" y="6403227"/>
            <a:ext cx="7619999" cy="3651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</a:rPr>
              <a:t>장 프로세스와 스레드 관리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7DD2-DB34-4BF1-991C-8C36E1F52A3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2000213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621</TotalTime>
  <Words>2689</Words>
  <Application>Microsoft Office PowerPoint</Application>
  <PresentationFormat>사용자 지정</PresentationFormat>
  <Paragraphs>453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줄기</vt:lpstr>
      <vt:lpstr>2장 프로세스와 스레드 관리</vt:lpstr>
      <vt:lpstr>2.1 개요</vt:lpstr>
      <vt:lpstr>2.2 프로세스 관리 </vt:lpstr>
      <vt:lpstr>2.3 프로세스 구성요소</vt:lpstr>
      <vt:lpstr>2.4 프로세스의 상태 </vt:lpstr>
      <vt:lpstr>2.5 프로세스 제어 블록(PCB) </vt:lpstr>
      <vt:lpstr>2.6 프로세스 생성 </vt:lpstr>
      <vt:lpstr>2.7 프로세스 스케줄링</vt:lpstr>
      <vt:lpstr>슬라이드 9</vt:lpstr>
      <vt:lpstr>슬라이드 10</vt:lpstr>
      <vt:lpstr>슬라이드 11</vt:lpstr>
      <vt:lpstr>슬라이드 12</vt:lpstr>
      <vt:lpstr>2.8 프로세스 스케줄링 알고리즘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2.9 스레드(Thread) </vt:lpstr>
      <vt:lpstr>슬라이드 23</vt:lpstr>
      <vt:lpstr>슬라이드 24</vt:lpstr>
      <vt:lpstr>2.10 자바 스레드 스케줄링</vt:lpstr>
      <vt:lpstr>슬라이드 26</vt:lpstr>
      <vt:lpstr>슬라이드 27</vt:lpstr>
      <vt:lpstr>슬라이드 28</vt:lpstr>
      <vt:lpstr>2.11 요약 </vt:lpstr>
      <vt:lpstr>슬라이드 30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2장 프로세스와 스레드 관리</dc:title>
  <dc:creator>Bae Ihn-Han</dc:creator>
  <cp:lastModifiedBy>SAMSUNG</cp:lastModifiedBy>
  <cp:revision>67</cp:revision>
  <dcterms:created xsi:type="dcterms:W3CDTF">2020-05-10T22:57:57Z</dcterms:created>
  <dcterms:modified xsi:type="dcterms:W3CDTF">2020-06-08T01:48:26Z</dcterms:modified>
</cp:coreProperties>
</file>