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73" r:id="rId16"/>
    <p:sldId id="275" r:id="rId17"/>
    <p:sldId id="276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6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0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3599-78D7-4AD8-8D66-0752F3A0C04B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70646-0F86-43FA-A0CF-EA50015C0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937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5A6-111D-47EE-A672-FA3516A88D0A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50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CB8-9B62-4E1D-ADCD-F27ED8F01248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284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B374-0371-44A0-8444-BF283C70D9AF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7694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263A-AB01-4C3B-A7D6-4C585C8A1916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112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752-864D-428F-B5D8-0EC095DA0B6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2101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7585-145B-4B78-AE52-68780D1DED10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726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010-AC50-4E25-A78A-92529C8212FA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441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E2E-CBB8-47BA-88C7-B6990C14ECCC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49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3388-A4E8-4C46-B5C6-D4628C44761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09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8C5F-311F-4228-B26A-D30D12530589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805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75B2-7CAA-4CDC-A4F9-1AB4308E75AF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5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131E-EBA9-43DA-B55B-48901F77D57E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19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3890-08A8-4C26-B0EE-8ECA6A78CE9C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91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617A-C863-48EC-9800-04AF3914507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425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ACB6-0B64-40BD-A97C-99A2C7453FF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67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70D-E469-46A8-97D0-22AC0380159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68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515C-4662-4B78-AFF5-6C70EEAC4946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</a:t>
            </a:r>
            <a:r>
              <a:rPr lang="ko-KR" altLang="en-US" smtClean="0"/>
              <a:t>장 기억장치 관리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AB993-94C8-4157-A5B2-69BC44B66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509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B905DE2A-21AE-4870-BB24-EAFE334E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042" y="1281023"/>
            <a:ext cx="9351033" cy="70305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3</a:t>
            </a:r>
            <a:r>
              <a:rPr lang="ko-KR" altLang="en-US" sz="4400" b="1">
                <a:solidFill>
                  <a:srgbClr val="C00000"/>
                </a:solidFill>
              </a:rPr>
              <a:t>장 기억장치 관리</a:t>
            </a:r>
            <a:endParaRPr lang="ko-KR" altLang="en-US" sz="4400" dirty="0">
              <a:solidFill>
                <a:srgbClr val="C00000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C7C8347-D945-476E-968C-51287B898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23654"/>
            <a:ext cx="5313721" cy="3069146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2060"/>
                </a:solidFill>
              </a:rPr>
              <a:t>3.1 </a:t>
            </a:r>
            <a:r>
              <a:rPr lang="ko-KR" altLang="en-US" b="1">
                <a:solidFill>
                  <a:srgbClr val="002060"/>
                </a:solidFill>
              </a:rPr>
              <a:t>개요</a:t>
            </a:r>
            <a:endParaRPr lang="en-US" altLang="ko-KR" b="1">
              <a:solidFill>
                <a:srgbClr val="002060"/>
              </a:solidFill>
            </a:endParaRPr>
          </a:p>
          <a:p>
            <a:r>
              <a:rPr lang="en-US" altLang="ko-KR" b="1">
                <a:solidFill>
                  <a:srgbClr val="002060"/>
                </a:solidFill>
              </a:rPr>
              <a:t>3.2 </a:t>
            </a:r>
            <a:r>
              <a:rPr lang="ko-KR" altLang="en-US" b="1">
                <a:solidFill>
                  <a:srgbClr val="002060"/>
                </a:solidFill>
              </a:rPr>
              <a:t>기억장치의 계층 구조 및 관리기법</a:t>
            </a:r>
            <a:endParaRPr lang="en-US" altLang="ko-KR" b="1">
              <a:solidFill>
                <a:srgbClr val="002060"/>
              </a:solidFill>
            </a:endParaRPr>
          </a:p>
          <a:p>
            <a:r>
              <a:rPr lang="en-US" altLang="ko-KR" b="1">
                <a:solidFill>
                  <a:srgbClr val="002060"/>
                </a:solidFill>
              </a:rPr>
              <a:t>3.3 </a:t>
            </a:r>
            <a:r>
              <a:rPr lang="ko-KR" altLang="en-US" b="1">
                <a:solidFill>
                  <a:srgbClr val="002060"/>
                </a:solidFill>
              </a:rPr>
              <a:t>단일 사용자 연속 기억장치 할당</a:t>
            </a:r>
            <a:endParaRPr lang="en-US" altLang="ko-KR" b="1">
              <a:solidFill>
                <a:srgbClr val="002060"/>
              </a:solidFill>
            </a:endParaRPr>
          </a:p>
          <a:p>
            <a:r>
              <a:rPr lang="en-US" altLang="ko-KR" b="1">
                <a:solidFill>
                  <a:srgbClr val="002060"/>
                </a:solidFill>
              </a:rPr>
              <a:t>3.4 </a:t>
            </a:r>
            <a:r>
              <a:rPr lang="ko-KR" altLang="en-US" b="1">
                <a:solidFill>
                  <a:srgbClr val="002060"/>
                </a:solidFill>
              </a:rPr>
              <a:t>고정 분할 기억장치 할당</a:t>
            </a:r>
            <a:endParaRPr lang="en-US" altLang="ko-KR" b="1">
              <a:solidFill>
                <a:srgbClr val="002060"/>
              </a:solidFill>
            </a:endParaRPr>
          </a:p>
          <a:p>
            <a:r>
              <a:rPr lang="en-US" altLang="ko-KR" b="1">
                <a:solidFill>
                  <a:srgbClr val="002060"/>
                </a:solidFill>
              </a:rPr>
              <a:t>3.5 </a:t>
            </a:r>
            <a:r>
              <a:rPr lang="ko-KR" altLang="en-US" b="1">
                <a:solidFill>
                  <a:srgbClr val="002060"/>
                </a:solidFill>
              </a:rPr>
              <a:t>가변 분할 기억장치 할당</a:t>
            </a:r>
          </a:p>
          <a:p>
            <a:r>
              <a:rPr lang="en-US" altLang="ko-KR" b="1">
                <a:solidFill>
                  <a:srgbClr val="002060"/>
                </a:solidFill>
              </a:rPr>
              <a:t>3.6 </a:t>
            </a:r>
            <a:r>
              <a:rPr lang="ko-KR" altLang="en-US" b="1">
                <a:solidFill>
                  <a:srgbClr val="002060"/>
                </a:solidFill>
              </a:rPr>
              <a:t>기억장치 교체</a:t>
            </a:r>
            <a:r>
              <a:rPr lang="en-US" altLang="ko-KR" b="1">
                <a:solidFill>
                  <a:srgbClr val="002060"/>
                </a:solidFill>
              </a:rPr>
              <a:t>(swapping)</a:t>
            </a:r>
          </a:p>
          <a:p>
            <a:r>
              <a:rPr lang="en-US" altLang="ko-KR" b="1">
                <a:solidFill>
                  <a:srgbClr val="002060"/>
                </a:solidFill>
              </a:rPr>
              <a:t>3.7 </a:t>
            </a:r>
            <a:r>
              <a:rPr lang="ko-KR" altLang="en-US" b="1">
                <a:solidFill>
                  <a:srgbClr val="002060"/>
                </a:solidFill>
              </a:rPr>
              <a:t>요약</a:t>
            </a:r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xmlns="" id="{83CB35E3-5CEB-45A6-9D12-F3CA317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xmlns="" id="{2F157EB2-C145-43CE-806D-61C1DF9E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47" y="3425825"/>
            <a:ext cx="3423613" cy="1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39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77969"/>
            <a:ext cx="9736197" cy="5275054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절대 </a:t>
            </a:r>
            <a:r>
              <a:rPr lang="ko-KR" altLang="en-US" dirty="0"/>
              <a:t>번역 및 로딩</a:t>
            </a:r>
          </a:p>
          <a:p>
            <a:pPr lvl="1">
              <a:defRPr/>
            </a:pPr>
            <a:r>
              <a:rPr lang="ko-KR" altLang="en-US" dirty="0" smtClean="0"/>
              <a:t>작업이 시스템에 </a:t>
            </a:r>
            <a:r>
              <a:rPr lang="ko-KR" altLang="en-US" dirty="0"/>
              <a:t>들어 올 모든 작업들을 그들의 기억장치 요구량에 따라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절대 </a:t>
            </a:r>
            <a:r>
              <a:rPr lang="ko-KR" altLang="en-US" dirty="0"/>
              <a:t>어셈블러(</a:t>
            </a:r>
            <a:r>
              <a:rPr lang="ko-KR" altLang="en-US" dirty="0" err="1"/>
              <a:t>absolute</a:t>
            </a:r>
            <a:r>
              <a:rPr lang="ko-KR" altLang="en-US" dirty="0"/>
              <a:t> </a:t>
            </a:r>
            <a:r>
              <a:rPr lang="ko-KR" altLang="en-US" dirty="0" err="1"/>
              <a:t>assembler</a:t>
            </a:r>
            <a:r>
              <a:rPr lang="ko-KR" altLang="en-US" dirty="0"/>
              <a:t>)와 절대 컴파일러(</a:t>
            </a:r>
            <a:r>
              <a:rPr lang="ko-KR" altLang="en-US" dirty="0" err="1"/>
              <a:t>absolute</a:t>
            </a:r>
            <a:r>
              <a:rPr lang="ko-KR" altLang="en-US" dirty="0"/>
              <a:t> </a:t>
            </a:r>
            <a:r>
              <a:rPr lang="ko-KR" altLang="en-US" dirty="0" err="1"/>
              <a:t>compiler</a:t>
            </a:r>
            <a:r>
              <a:rPr lang="ko-KR" altLang="en-US" dirty="0"/>
              <a:t>)에 의해 번역되어서 지정된 분할에서만 실행</a:t>
            </a:r>
          </a:p>
          <a:p>
            <a:pPr>
              <a:defRPr/>
            </a:pPr>
            <a:r>
              <a:rPr lang="ko-KR" altLang="en-US" dirty="0" smtClean="0"/>
              <a:t>재배치 </a:t>
            </a:r>
            <a:r>
              <a:rPr lang="ko-KR" altLang="en-US" dirty="0"/>
              <a:t>가능 번역 및 로딩</a:t>
            </a:r>
          </a:p>
          <a:p>
            <a:pPr lvl="1">
              <a:defRPr/>
            </a:pPr>
            <a:r>
              <a:rPr lang="ko-KR" altLang="en-US" dirty="0"/>
              <a:t>모든 작업을 하나의 작업 큐에 넣음</a:t>
            </a:r>
          </a:p>
          <a:p>
            <a:pPr lvl="1">
              <a:defRPr/>
            </a:pPr>
            <a:r>
              <a:rPr lang="ko-KR" altLang="en-US" dirty="0"/>
              <a:t>사전에 어떤 프로그램이 수행될 분할을 결정하지 않고</a:t>
            </a:r>
            <a:r>
              <a:rPr lang="en-US" altLang="ko-KR" dirty="0"/>
              <a:t>, </a:t>
            </a:r>
            <a:r>
              <a:rPr lang="ko-KR" altLang="en-US" dirty="0"/>
              <a:t>그 프로그램이 수행될 시점에 </a:t>
            </a:r>
            <a:r>
              <a:rPr lang="ko-KR" altLang="en-US" dirty="0" smtClean="0"/>
              <a:t>충분한 </a:t>
            </a:r>
            <a:r>
              <a:rPr lang="ko-KR" altLang="en-US" dirty="0"/>
              <a:t>크기의 분할을 선택하여 그곳에 적재하는 것</a:t>
            </a:r>
          </a:p>
          <a:p>
            <a:pPr lvl="1">
              <a:defRPr/>
            </a:pPr>
            <a:r>
              <a:rPr lang="ko-KR" altLang="en-US" dirty="0"/>
              <a:t>작업은 적합한 크기의 사용 가능한 분할이면 어느 </a:t>
            </a:r>
            <a:r>
              <a:rPr lang="ko-KR" altLang="en-US" dirty="0" smtClean="0"/>
              <a:t>분할이든 배치 가능</a:t>
            </a:r>
            <a:endParaRPr lang="ko-KR" altLang="en-US" dirty="0"/>
          </a:p>
          <a:p>
            <a:pPr>
              <a:defRPr/>
            </a:pPr>
            <a:r>
              <a:rPr lang="ko-KR" altLang="en-US" dirty="0" smtClean="0"/>
              <a:t>시스템 </a:t>
            </a:r>
            <a:r>
              <a:rPr lang="ko-KR" altLang="en-US" dirty="0"/>
              <a:t>보호</a:t>
            </a:r>
          </a:p>
          <a:p>
            <a:pPr lvl="1">
              <a:defRPr/>
            </a:pPr>
            <a:r>
              <a:rPr lang="ko-KR" altLang="en-US" dirty="0" smtClean="0"/>
              <a:t>여러 </a:t>
            </a:r>
            <a:r>
              <a:rPr lang="ko-KR" altLang="en-US" dirty="0"/>
              <a:t>사용자가 시스템을 공유하는 상황에서는 시스템에 대한 보호 방안</a:t>
            </a:r>
          </a:p>
          <a:p>
            <a:pPr lvl="1">
              <a:defRPr/>
            </a:pPr>
            <a:r>
              <a:rPr lang="ko-KR" altLang="en-US" dirty="0" smtClean="0"/>
              <a:t>주로 </a:t>
            </a:r>
            <a:r>
              <a:rPr lang="ko-KR" altLang="en-US" dirty="0"/>
              <a:t>여러 개의 경계 레지스터(</a:t>
            </a:r>
            <a:r>
              <a:rPr lang="ko-KR" altLang="en-US" dirty="0" err="1"/>
              <a:t>boundary</a:t>
            </a:r>
            <a:r>
              <a:rPr lang="ko-KR" altLang="en-US" dirty="0"/>
              <a:t> </a:t>
            </a:r>
            <a:r>
              <a:rPr lang="ko-KR" altLang="en-US" dirty="0" err="1"/>
              <a:t>register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/>
              <a:t>작업이 적재된 분할은 두 개의 경계 레지스터를 통해 하한과 상한을 </a:t>
            </a:r>
            <a:r>
              <a:rPr lang="ko-KR" altLang="en-US" dirty="0" smtClean="0"/>
              <a:t>나타냄</a:t>
            </a:r>
            <a:endParaRPr lang="ko-KR" altLang="en-US" dirty="0"/>
          </a:p>
          <a:p>
            <a:pPr lvl="2">
              <a:defRPr/>
            </a:pPr>
            <a:r>
              <a:rPr lang="ko-KR" altLang="en-US" dirty="0" smtClean="0"/>
              <a:t>운영체제를 </a:t>
            </a:r>
            <a:r>
              <a:rPr lang="ko-KR" altLang="en-US" dirty="0"/>
              <a:t>호출할 필요가 있는 사용자는 </a:t>
            </a:r>
            <a:r>
              <a:rPr lang="ko-KR" altLang="en-US" dirty="0" err="1"/>
              <a:t>슈퍼바이저</a:t>
            </a:r>
            <a:r>
              <a:rPr lang="ko-KR" altLang="en-US" dirty="0"/>
              <a:t> 호출 명령을 사용하여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 dirty="0">
                <a:solidFill>
                  <a:srgbClr val="C00000"/>
                </a:solidFill>
              </a:rPr>
              <a:t>장 기억장치 관리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52091"/>
            <a:ext cx="9727570" cy="5736565"/>
          </a:xfrm>
        </p:spPr>
        <p:txBody>
          <a:bodyPr/>
          <a:lstStyle/>
          <a:p>
            <a:pPr lvl="1"/>
            <a:r>
              <a:rPr lang="ko-KR" altLang="en-US" dirty="0"/>
              <a:t>다중 프로그래밍 시스템에서의 프로그램 및 데이터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분할 공간의 크기와 단편화</a:t>
            </a:r>
          </a:p>
          <a:p>
            <a:pPr lvl="1"/>
            <a:r>
              <a:rPr lang="ko-KR" altLang="en-US" dirty="0"/>
              <a:t>고정 분할 기억장치 할당 기법의 운영 시에 고려해야 할 </a:t>
            </a:r>
            <a:r>
              <a:rPr lang="ko-KR" altLang="en-US" dirty="0" smtClean="0"/>
              <a:t>문제</a:t>
            </a:r>
            <a:r>
              <a:rPr lang="ko-KR" altLang="en-US" dirty="0"/>
              <a:t> 중의 하나는 분할의 크기를 결정하는 것</a:t>
            </a:r>
          </a:p>
          <a:p>
            <a:pPr lvl="2"/>
            <a:r>
              <a:rPr lang="ko-KR" altLang="en-US" dirty="0" smtClean="0"/>
              <a:t>얼마나 </a:t>
            </a:r>
            <a:r>
              <a:rPr lang="ko-KR" altLang="en-US" dirty="0"/>
              <a:t>큰 영역을 몇 개나 만들 것인가를 결정하는 것</a:t>
            </a:r>
          </a:p>
          <a:p>
            <a:pPr lvl="1"/>
            <a:r>
              <a:rPr lang="ko-KR" altLang="en-US" dirty="0"/>
              <a:t>기억장치 단편화</a:t>
            </a:r>
            <a:r>
              <a:rPr lang="en-US" altLang="ko-KR" dirty="0"/>
              <a:t>(fragmentation) </a:t>
            </a:r>
            <a:r>
              <a:rPr lang="ko-KR" altLang="en-US" dirty="0"/>
              <a:t>현상이 발생</a:t>
            </a:r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작업의 크기가 분할에 정확히 맞지 않거나</a:t>
            </a:r>
            <a:r>
              <a:rPr lang="en-US" altLang="ko-KR" dirty="0"/>
              <a:t>, </a:t>
            </a:r>
            <a:r>
              <a:rPr lang="ko-KR" altLang="en-US" dirty="0"/>
              <a:t>또는 분할이 너무 작아서 대기 중인 어떤 작업도 이 분할에 적재될 수 없는 경우에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</a:rPr>
              <a:t>장 기억장치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5" name="_x359672944" descr="EMB00003ad410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2174" y="970344"/>
            <a:ext cx="5124478" cy="25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045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34837"/>
            <a:ext cx="9718944" cy="5753819"/>
          </a:xfrm>
        </p:spPr>
        <p:txBody>
          <a:bodyPr/>
          <a:lstStyle/>
          <a:p>
            <a:pPr lvl="1"/>
            <a:r>
              <a:rPr lang="ko-KR" altLang="en-US" dirty="0"/>
              <a:t>기억장치의 단편화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/>
              <a:t>내부 단편화</a:t>
            </a:r>
            <a:r>
              <a:rPr lang="en-US" altLang="ko-KR" dirty="0"/>
              <a:t>(internal fragmentation</a:t>
            </a:r>
            <a:r>
              <a:rPr lang="en-US" altLang="ko-KR" dirty="0" smtClean="0"/>
              <a:t>): </a:t>
            </a:r>
            <a:r>
              <a:rPr lang="ko-KR" altLang="en-US" dirty="0"/>
              <a:t>필요한 양보다 더 큰 메모리가 할당이 되어서 할당 된 메모리 내부에 사용하는 메모리 공간 이외에 사용하지 않는 메모리 공간이 발생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작업</a:t>
            </a:r>
            <a:r>
              <a:rPr lang="en-US" altLang="ko-KR" dirty="0"/>
              <a:t>3</a:t>
            </a:r>
            <a:r>
              <a:rPr lang="ko-KR" altLang="en-US" dirty="0"/>
              <a:t>과 작업</a:t>
            </a:r>
            <a:r>
              <a:rPr lang="en-US" altLang="ko-KR" dirty="0"/>
              <a:t>1</a:t>
            </a:r>
            <a:r>
              <a:rPr lang="ko-KR" altLang="en-US" dirty="0"/>
              <a:t>이 각각 적재된 분할</a:t>
            </a:r>
            <a:r>
              <a:rPr lang="en-US" altLang="ko-KR" dirty="0"/>
              <a:t>3</a:t>
            </a:r>
            <a:r>
              <a:rPr lang="ko-KR" altLang="en-US" dirty="0"/>
              <a:t>과 분할</a:t>
            </a:r>
            <a:r>
              <a:rPr lang="en-US" altLang="ko-KR" dirty="0"/>
              <a:t>4</a:t>
            </a:r>
            <a:r>
              <a:rPr lang="ko-KR" altLang="en-US" dirty="0"/>
              <a:t>에서 각각 사용되지 않은 </a:t>
            </a:r>
            <a:r>
              <a:rPr lang="ko-KR" altLang="en-US" dirty="0" err="1"/>
              <a:t>비사용</a:t>
            </a:r>
            <a:r>
              <a:rPr lang="ko-KR" altLang="en-US" dirty="0"/>
              <a:t> 부분 </a:t>
            </a:r>
            <a:r>
              <a:rPr lang="en-US" altLang="ko-KR" dirty="0"/>
              <a:t>5K</a:t>
            </a:r>
            <a:r>
              <a:rPr lang="ko-KR" altLang="en-US" dirty="0"/>
              <a:t>와 </a:t>
            </a:r>
            <a:r>
              <a:rPr lang="en-US" altLang="ko-KR" dirty="0"/>
              <a:t>3K</a:t>
            </a:r>
            <a:r>
              <a:rPr lang="ko-KR" altLang="en-US" dirty="0"/>
              <a:t>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/>
              <a:t>외부 단편화</a:t>
            </a:r>
            <a:r>
              <a:rPr lang="en-US" altLang="ko-KR" dirty="0"/>
              <a:t>(external </a:t>
            </a:r>
            <a:r>
              <a:rPr lang="en-US" altLang="ko-KR" dirty="0" smtClean="0"/>
              <a:t>fragmentation): </a:t>
            </a:r>
            <a:r>
              <a:rPr lang="ko-KR" altLang="en-US" dirty="0" smtClean="0"/>
              <a:t>분할</a:t>
            </a:r>
            <a:r>
              <a:rPr lang="en-US" altLang="ko-KR" dirty="0"/>
              <a:t>1</a:t>
            </a:r>
            <a:r>
              <a:rPr lang="ko-KR" altLang="en-US" dirty="0"/>
              <a:t>과 같이 어떤 분할이 사용되지 않고 이용 가능하지만 대기 중인 </a:t>
            </a:r>
            <a:r>
              <a:rPr lang="ko-KR" altLang="en-US" dirty="0" err="1"/>
              <a:t>작업에게는</a:t>
            </a:r>
            <a:r>
              <a:rPr lang="ko-KR" altLang="en-US" dirty="0"/>
              <a:t> 너무 작아서 사용할 수 없을 때 발생하는 </a:t>
            </a:r>
            <a:r>
              <a:rPr lang="ko-KR" altLang="en-US" dirty="0" smtClean="0"/>
              <a:t>현상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</a:rPr>
              <a:t>장 기억장치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49" name="_x359675344" descr="EMB00003ad41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6896" y="970344"/>
            <a:ext cx="3975033" cy="32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825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72351"/>
            <a:ext cx="9736197" cy="580556"/>
          </a:xfr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3.5 </a:t>
            </a:r>
            <a:r>
              <a:rPr lang="ko-KR" altLang="en-US" sz="3200" b="1" dirty="0">
                <a:solidFill>
                  <a:srgbClr val="002060"/>
                </a:solidFill>
              </a:rPr>
              <a:t>가변 분할 기억장치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1483743"/>
            <a:ext cx="9736197" cy="486098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고정 분할 기억장치 할당 기법에서의 주된 문제점</a:t>
            </a:r>
          </a:p>
          <a:p>
            <a:pPr lvl="1">
              <a:defRPr/>
            </a:pPr>
            <a:r>
              <a:rPr lang="ko-KR" altLang="en-US" dirty="0"/>
              <a:t> 단편화 현상을 줄이기 위하여 가장 합리적인 분할의 크기를 결정하는 것</a:t>
            </a:r>
          </a:p>
          <a:p>
            <a:pPr lvl="0">
              <a:defRPr/>
            </a:pPr>
            <a:r>
              <a:rPr lang="en-US" altLang="en-US" dirty="0" err="1">
                <a:latin typeface="HY중고딕"/>
                <a:ea typeface="HY중고딕"/>
              </a:rPr>
              <a:t>가변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분할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기억장치</a:t>
            </a:r>
            <a:r>
              <a:rPr lang="en-US" altLang="en-US" dirty="0">
                <a:latin typeface="HY중고딕"/>
                <a:ea typeface="HY중고딕"/>
              </a:rPr>
              <a:t> </a:t>
            </a:r>
            <a:r>
              <a:rPr lang="en-US" altLang="en-US" dirty="0" err="1">
                <a:latin typeface="HY중고딕"/>
                <a:ea typeface="HY중고딕"/>
              </a:rPr>
              <a:t>할당</a:t>
            </a:r>
            <a:r>
              <a:rPr lang="ko-KR" altLang="en-US" dirty="0"/>
              <a:t> </a:t>
            </a:r>
            <a:r>
              <a:rPr lang="en-US" altLang="en-US" dirty="0"/>
              <a:t>(variable partition memory allocation)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작업들이 필요로 하는 만큼의 기억 공간을 할당</a:t>
            </a:r>
          </a:p>
          <a:p>
            <a:pPr lvl="0">
              <a:defRPr/>
            </a:pPr>
            <a:r>
              <a:rPr lang="ko-KR" altLang="en-US" dirty="0"/>
              <a:t>기억 공간의 효율화</a:t>
            </a:r>
          </a:p>
          <a:p>
            <a:pPr lvl="1">
              <a:defRPr/>
            </a:pPr>
            <a:r>
              <a:rPr lang="ko-KR" altLang="en-US" dirty="0"/>
              <a:t>가변 분할 다중 프로그래밍에서의 단편화 </a:t>
            </a:r>
            <a:r>
              <a:rPr lang="ko-KR" altLang="en-US" dirty="0" smtClean="0"/>
              <a:t>현상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</a:p>
        </p:txBody>
      </p:sp>
      <p:pic>
        <p:nvPicPr>
          <p:cNvPr id="3073" name="_x359675824" descr="EMB00003ad41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8744" y="3765459"/>
            <a:ext cx="4351338" cy="25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4" y="603849"/>
            <a:ext cx="9736197" cy="5684807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dirty="0" smtClean="0"/>
              <a:t>공백의 합병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/>
              <a:t>공백이 비어 있는 다른 기억 공간과 인접되어 있는지를 점검</a:t>
            </a:r>
          </a:p>
          <a:p>
            <a:pPr lvl="3" fontAlgn="base"/>
            <a:r>
              <a:rPr lang="ko-KR" altLang="en-US" dirty="0"/>
              <a:t>만일 인접되어 </a:t>
            </a:r>
            <a:r>
              <a:rPr lang="ko-KR" altLang="en-US" dirty="0" smtClean="0"/>
              <a:t>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기억 장소 </a:t>
            </a:r>
            <a:r>
              <a:rPr lang="ko-KR" altLang="en-US" dirty="0"/>
              <a:t>리스트에 새로운 공백으로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3" fontAlgn="base"/>
            <a:r>
              <a:rPr lang="ko-KR" altLang="en-US" dirty="0" smtClean="0"/>
              <a:t>이미 </a:t>
            </a:r>
            <a:r>
              <a:rPr lang="ko-KR" altLang="en-US" dirty="0"/>
              <a:t>있는 공백과 새로운 인접한 공백을 합병하여 하나의 공백으로 </a:t>
            </a:r>
            <a:r>
              <a:rPr lang="ko-KR" altLang="en-US" dirty="0" smtClean="0"/>
              <a:t>기록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가변 분할 다중 프로그래밍에서의 공백의 합병</a:t>
            </a: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 smtClean="0"/>
              <a:t>기억 장소의 </a:t>
            </a:r>
            <a:r>
              <a:rPr lang="ko-KR" altLang="en-US" dirty="0"/>
              <a:t>집약</a:t>
            </a:r>
          </a:p>
          <a:p>
            <a:pPr lvl="2"/>
            <a:r>
              <a:rPr lang="ko-KR" altLang="en-US" dirty="0" smtClean="0"/>
              <a:t>현재 </a:t>
            </a:r>
            <a:r>
              <a:rPr lang="ko-KR" altLang="en-US" dirty="0"/>
              <a:t>사용되고 있는 모든 기억 공간을 주기억장치의 한쪽으로 모음으로써</a:t>
            </a:r>
            <a:r>
              <a:rPr lang="en-US" altLang="ko-KR" dirty="0"/>
              <a:t>, </a:t>
            </a:r>
            <a:r>
              <a:rPr lang="ko-KR" altLang="en-US" dirty="0"/>
              <a:t>가변 분할 다중 프로그래밍에서 존재하는 여러 개의 작은 공백들을 하나의 커다란 기억 공간으로 통합</a:t>
            </a:r>
          </a:p>
          <a:p>
            <a:pPr lvl="2"/>
            <a:r>
              <a:rPr lang="ko-KR" altLang="en-US" dirty="0" smtClean="0"/>
              <a:t>기억 장소의 </a:t>
            </a:r>
            <a:r>
              <a:rPr lang="ko-KR" altLang="en-US" dirty="0"/>
              <a:t>집약을 일반적으로 쓰레기 수집</a:t>
            </a:r>
            <a:r>
              <a:rPr lang="en-US" altLang="ko-KR" dirty="0"/>
              <a:t>(garbage collection)</a:t>
            </a:r>
            <a:r>
              <a:rPr lang="ko-KR" altLang="en-US" dirty="0"/>
              <a:t>이라고 부르기도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xmlns="" id="{11CCC28F-A937-4168-BE71-9A6101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 dirty="0">
                <a:solidFill>
                  <a:srgbClr val="C00000"/>
                </a:solidFill>
              </a:rPr>
              <a:t>장 기억장치 관리</a:t>
            </a:r>
          </a:p>
        </p:txBody>
      </p:sp>
      <p:pic>
        <p:nvPicPr>
          <p:cNvPr id="4097" name="_x359674544" descr="EMB00003ad41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5480" y="2293353"/>
            <a:ext cx="4517865" cy="22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63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94600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3</a:t>
            </a:r>
            <a:r>
              <a:rPr lang="ko-KR" altLang="en-US" smtClean="0">
                <a:solidFill>
                  <a:srgbClr val="C00000"/>
                </a:solidFill>
              </a:rPr>
              <a:t>장 기억장치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77042" y="560717"/>
            <a:ext cx="9727570" cy="5745192"/>
          </a:xfrm>
        </p:spPr>
        <p:txBody>
          <a:bodyPr>
            <a:normAutofit/>
          </a:bodyPr>
          <a:lstStyle/>
          <a:p>
            <a:pPr lvl="2"/>
            <a:r>
              <a:rPr lang="ko-KR" altLang="en-US" dirty="0" smtClean="0"/>
              <a:t>기억 장소의 </a:t>
            </a:r>
            <a:r>
              <a:rPr lang="ko-KR" altLang="en-US" dirty="0"/>
              <a:t>집약 방법에 따른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기억장치 </a:t>
            </a:r>
            <a:r>
              <a:rPr lang="ko-KR" altLang="en-US" dirty="0"/>
              <a:t>배치 기법</a:t>
            </a:r>
          </a:p>
          <a:p>
            <a:pPr lvl="1"/>
            <a:r>
              <a:rPr lang="ko-KR" altLang="en-US" dirty="0"/>
              <a:t>입력되는 프로그램과 데이터를 주기억장치의 어느 곳에 넣을 것인가를 결정</a:t>
            </a:r>
          </a:p>
          <a:p>
            <a:pPr lvl="1" fontAlgn="base"/>
            <a:r>
              <a:rPr lang="ko-KR" altLang="en-US" dirty="0"/>
              <a:t>최초 적합 기법</a:t>
            </a:r>
            <a:r>
              <a:rPr lang="en-US" altLang="ko-KR" dirty="0"/>
              <a:t>(first-fit strategy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작업을 </a:t>
            </a:r>
            <a:r>
              <a:rPr lang="ko-KR" altLang="en-US" dirty="0"/>
              <a:t>적재함에 있어</a:t>
            </a:r>
            <a:r>
              <a:rPr lang="en-US" altLang="ko-KR" dirty="0"/>
              <a:t>, </a:t>
            </a:r>
            <a:r>
              <a:rPr lang="ko-KR" altLang="en-US" dirty="0"/>
              <a:t>그것을 수용할 수 있는 주기억장치의 첫 번째 유용한 공백을 우선적으로 선택하는 방법</a:t>
            </a:r>
          </a:p>
          <a:p>
            <a:pPr lvl="1" fontAlgn="base"/>
            <a:r>
              <a:rPr lang="ko-KR" altLang="en-US" dirty="0"/>
              <a:t>최적 적합 기법</a:t>
            </a:r>
            <a:r>
              <a:rPr lang="en-US" altLang="ko-KR" dirty="0"/>
              <a:t>(best-fit strategy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어떤 </a:t>
            </a:r>
            <a:r>
              <a:rPr lang="ko-KR" altLang="en-US" dirty="0"/>
              <a:t>작업을 적재할 기억 공간을 선택함에 있어</a:t>
            </a:r>
            <a:r>
              <a:rPr lang="en-US" altLang="ko-KR" dirty="0"/>
              <a:t>, </a:t>
            </a:r>
            <a:r>
              <a:rPr lang="ko-KR" altLang="en-US" dirty="0"/>
              <a:t>그 작업에 가장 적합한 공간을 선택함으로써 기억장치의 단편화를 최소로 하는 방법</a:t>
            </a:r>
          </a:p>
          <a:p>
            <a:pPr lvl="1"/>
            <a:r>
              <a:rPr lang="ko-KR" altLang="en-US" dirty="0"/>
              <a:t>최악 적합 기법</a:t>
            </a:r>
            <a:r>
              <a:rPr lang="en-US" altLang="ko-KR" dirty="0"/>
              <a:t>(worst-fit strategy</a:t>
            </a:r>
            <a:r>
              <a:rPr lang="en-US" altLang="ko-KR" dirty="0" smtClean="0"/>
              <a:t>): </a:t>
            </a:r>
            <a:r>
              <a:rPr lang="ko-KR" altLang="en-US" dirty="0"/>
              <a:t>프로그램을 주기억장치 내에서 가장 알맞지 않은 공백</a:t>
            </a:r>
            <a:r>
              <a:rPr lang="en-US" altLang="ko-KR" dirty="0"/>
              <a:t>, </a:t>
            </a:r>
            <a:r>
              <a:rPr lang="ko-KR" altLang="en-US" dirty="0"/>
              <a:t>즉 가장 큰 공백에 배치하는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5123" name="_x359675664" descr="EMB00003ad411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9164" y="970344"/>
            <a:ext cx="4430497" cy="25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077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294" y="543464"/>
            <a:ext cx="9710318" cy="5736566"/>
          </a:xfrm>
        </p:spPr>
        <p:txBody>
          <a:bodyPr/>
          <a:lstStyle/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적합 기법</a:t>
            </a:r>
            <a:r>
              <a:rPr lang="en-US" altLang="ko-KR" dirty="0" smtClean="0"/>
              <a:t>(next-fit strategy): </a:t>
            </a:r>
            <a:r>
              <a:rPr lang="ko-KR" altLang="en-US" dirty="0" smtClean="0"/>
              <a:t>최초</a:t>
            </a:r>
            <a:r>
              <a:rPr lang="en-US" altLang="ko-KR" dirty="0"/>
              <a:t> </a:t>
            </a:r>
            <a:r>
              <a:rPr lang="ko-KR" altLang="en-US" dirty="0" smtClean="0"/>
              <a:t>적합은 </a:t>
            </a:r>
            <a:r>
              <a:rPr lang="ko-KR" altLang="en-US" dirty="0"/>
              <a:t>항상 메모리의 시작부터 검색을 시작하기 때문에 목록 상단 근처에 작은 </a:t>
            </a:r>
            <a:r>
              <a:rPr lang="ko-KR" altLang="en-US" dirty="0" smtClean="0"/>
              <a:t>공백을 </a:t>
            </a:r>
            <a:r>
              <a:rPr lang="ko-KR" altLang="en-US" dirty="0"/>
              <a:t>모으는 경향이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 smtClean="0"/>
              <a:t>최초 적합 </a:t>
            </a:r>
            <a:r>
              <a:rPr lang="ko-KR" altLang="en-US" dirty="0"/>
              <a:t>전략의 간단한 수정은 이전 검색이 중지 된 지점에서 </a:t>
            </a:r>
            <a:r>
              <a:rPr lang="ko-KR" altLang="en-US" dirty="0" smtClean="0"/>
              <a:t>검색을 </a:t>
            </a:r>
            <a:r>
              <a:rPr lang="ko-KR" altLang="en-US" dirty="0"/>
              <a:t>시작하는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방법을 회전 최초 적합</a:t>
            </a:r>
            <a:r>
              <a:rPr lang="en-US" altLang="ko-KR" dirty="0" smtClean="0"/>
              <a:t>(rotating-first-fit)</a:t>
            </a:r>
            <a:r>
              <a:rPr lang="ko-KR" altLang="en-US" dirty="0" smtClean="0"/>
              <a:t>이라고도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4" y="636872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</a:rPr>
              <a:t>장 기억장치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145" name="_x359675904" descr="EMB00003ad411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0203" y="1621591"/>
            <a:ext cx="3668420" cy="47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51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3" y="1466489"/>
            <a:ext cx="9727569" cy="4830793"/>
          </a:xfrm>
        </p:spPr>
        <p:txBody>
          <a:bodyPr/>
          <a:lstStyle/>
          <a:p>
            <a:r>
              <a:rPr lang="ko-KR" altLang="en-US" dirty="0" smtClean="0"/>
              <a:t>기억장치를 </a:t>
            </a:r>
            <a:r>
              <a:rPr lang="ko-KR" altLang="en-US" dirty="0"/>
              <a:t>차지한 작업은 입출력이나 인터럽트 등이 발생하여 더 이상 계속될 수 없을 </a:t>
            </a:r>
            <a:r>
              <a:rPr lang="ko-KR" altLang="en-US" dirty="0" smtClean="0"/>
              <a:t>때까지 </a:t>
            </a:r>
            <a:r>
              <a:rPr lang="ko-KR" altLang="en-US" dirty="0"/>
              <a:t>짧은 기간 동안 </a:t>
            </a:r>
            <a:r>
              <a:rPr lang="ko-KR" altLang="en-US" dirty="0" smtClean="0"/>
              <a:t>사용한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필요에 따라 그 작업은 제거</a:t>
            </a:r>
            <a:r>
              <a:rPr lang="en-US" altLang="ko-KR" dirty="0"/>
              <a:t>(swap out)</a:t>
            </a:r>
            <a:r>
              <a:rPr lang="ko-KR" altLang="en-US" dirty="0"/>
              <a:t>되고 다시 다음 작업이 적재</a:t>
            </a:r>
            <a:r>
              <a:rPr lang="en-US" altLang="ko-KR" dirty="0"/>
              <a:t>(swap in)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/>
              <a:t>작업은 완료되기까지의 주기억장치와 보조기억장치를 </a:t>
            </a:r>
            <a:r>
              <a:rPr lang="ko-KR" altLang="en-US" dirty="0" smtClean="0"/>
              <a:t>반복하는 </a:t>
            </a:r>
            <a:r>
              <a:rPr lang="ko-KR" altLang="en-US" dirty="0"/>
              <a:t>교체 과정을 여러 번 거침으로써 수행</a:t>
            </a:r>
          </a:p>
          <a:p>
            <a:r>
              <a:rPr lang="ko-KR" altLang="en-US" dirty="0"/>
              <a:t>다중 프로그래밍 시스템에서의 기억장치 교체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3" y="6390760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3</a:t>
            </a:r>
            <a:r>
              <a:rPr lang="ko-KR" altLang="en-US" smtClean="0">
                <a:solidFill>
                  <a:srgbClr val="C00000"/>
                </a:solidFill>
              </a:rPr>
              <a:t>장 기억장치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B993-94C8-4157-A5B2-69BC44B667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169" name="_x359674704" descr="EMB00003ad411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8799" y="3692106"/>
            <a:ext cx="5691228" cy="16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77043" y="563728"/>
            <a:ext cx="9727570" cy="6267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3.6 </a:t>
            </a:r>
            <a:r>
              <a:rPr lang="ko-KR" altLang="en-US" b="1" dirty="0">
                <a:solidFill>
                  <a:srgbClr val="002060"/>
                </a:solidFill>
              </a:rPr>
              <a:t>기억장치 교체</a:t>
            </a:r>
            <a:r>
              <a:rPr lang="en-US" altLang="ko-KR" b="1" dirty="0">
                <a:solidFill>
                  <a:srgbClr val="002060"/>
                </a:solidFill>
              </a:rPr>
              <a:t>(swapping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1462050"/>
            <a:ext cx="9736197" cy="4774722"/>
          </a:xfrm>
        </p:spPr>
        <p:txBody>
          <a:bodyPr>
            <a:normAutofit/>
          </a:bodyPr>
          <a:lstStyle/>
          <a:p>
            <a:r>
              <a:rPr lang="ko-KR" altLang="en-US" dirty="0"/>
              <a:t>주기억장치</a:t>
            </a:r>
            <a:r>
              <a:rPr lang="en-US" altLang="ko-KR" dirty="0"/>
              <a:t>(main memory) </a:t>
            </a:r>
            <a:r>
              <a:rPr lang="ko-KR" altLang="en-US" dirty="0"/>
              <a:t>구성 및 관리를 위한 방법</a:t>
            </a:r>
            <a:endParaRPr lang="en-US" altLang="ko-KR" dirty="0"/>
          </a:p>
          <a:p>
            <a:pPr lvl="1"/>
            <a:r>
              <a:rPr lang="ko-KR" altLang="en-US" dirty="0"/>
              <a:t>단일 사용자 연속 기억장치 할당</a:t>
            </a:r>
          </a:p>
          <a:p>
            <a:pPr lvl="1"/>
            <a:r>
              <a:rPr lang="ko-KR" altLang="en-US" dirty="0"/>
              <a:t>고정 분할 기억장치 할당</a:t>
            </a:r>
            <a:r>
              <a:rPr lang="en-US" altLang="ko-KR" dirty="0"/>
              <a:t>: </a:t>
            </a:r>
            <a:r>
              <a:rPr lang="ko-KR" altLang="en-US" dirty="0"/>
              <a:t>절대 번역 및 로딩</a:t>
            </a:r>
          </a:p>
          <a:p>
            <a:pPr lvl="1"/>
            <a:r>
              <a:rPr lang="ko-KR" altLang="en-US" dirty="0"/>
              <a:t>고정 분할 기억장치 할당</a:t>
            </a:r>
            <a:r>
              <a:rPr lang="en-US" altLang="ko-KR" dirty="0"/>
              <a:t>: </a:t>
            </a:r>
            <a:r>
              <a:rPr lang="ko-KR" altLang="en-US" dirty="0"/>
              <a:t>상대 번역 및 로딩</a:t>
            </a:r>
          </a:p>
          <a:p>
            <a:pPr lvl="1"/>
            <a:r>
              <a:rPr lang="ko-KR" altLang="en-US" dirty="0"/>
              <a:t>가변 분할 기억장치 할당</a:t>
            </a:r>
          </a:p>
          <a:p>
            <a:pPr lvl="1"/>
            <a:r>
              <a:rPr lang="ko-KR" altLang="en-US" dirty="0"/>
              <a:t>기억장치 교체</a:t>
            </a:r>
            <a:endParaRPr lang="en-US" altLang="ko-KR" dirty="0"/>
          </a:p>
          <a:p>
            <a:r>
              <a:rPr lang="ko-KR" altLang="en-US" dirty="0"/>
              <a:t>주소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시점에 </a:t>
            </a:r>
            <a:r>
              <a:rPr lang="ko-KR" altLang="en-US" dirty="0"/>
              <a:t>따른 구분 </a:t>
            </a:r>
            <a:r>
              <a:rPr lang="en-US" altLang="ko-KR" dirty="0"/>
              <a:t>: </a:t>
            </a:r>
            <a:r>
              <a:rPr lang="ko-KR" altLang="en-US" dirty="0" err="1"/>
              <a:t>컴파일시간</a:t>
            </a:r>
            <a:r>
              <a:rPr lang="ko-KR" altLang="en-US" dirty="0"/>
              <a:t> 바인딩</a:t>
            </a:r>
            <a:r>
              <a:rPr lang="en-US" altLang="ko-KR" dirty="0"/>
              <a:t>, </a:t>
            </a:r>
            <a:r>
              <a:rPr lang="ko-KR" altLang="en-US" dirty="0" err="1"/>
              <a:t>적재시간</a:t>
            </a:r>
            <a:r>
              <a:rPr lang="ko-KR" altLang="en-US" dirty="0"/>
              <a:t> 바인딩</a:t>
            </a:r>
            <a:r>
              <a:rPr lang="en-US" altLang="ko-KR" dirty="0"/>
              <a:t>, </a:t>
            </a:r>
            <a:r>
              <a:rPr lang="ko-KR" altLang="en-US" dirty="0"/>
              <a:t>실행시간 바인딩</a:t>
            </a:r>
            <a:endParaRPr lang="en-US" altLang="ko-KR" dirty="0"/>
          </a:p>
          <a:p>
            <a:r>
              <a:rPr lang="ko-KR" altLang="en-US" dirty="0" smtClean="0"/>
              <a:t>기억장치 </a:t>
            </a:r>
            <a:r>
              <a:rPr lang="ko-KR" altLang="en-US" dirty="0"/>
              <a:t>관리 </a:t>
            </a:r>
            <a:r>
              <a:rPr lang="ko-KR" altLang="en-US" dirty="0" smtClean="0"/>
              <a:t>기법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인출</a:t>
            </a:r>
            <a:r>
              <a:rPr lang="en-US" altLang="ko-KR" dirty="0"/>
              <a:t>(fetch) </a:t>
            </a:r>
            <a:r>
              <a:rPr lang="ko-KR" altLang="en-US" dirty="0" smtClean="0"/>
              <a:t>기법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배치</a:t>
            </a:r>
            <a:r>
              <a:rPr lang="en-US" altLang="ko-KR" dirty="0"/>
              <a:t>(placement) </a:t>
            </a:r>
            <a:r>
              <a:rPr lang="ko-KR" altLang="en-US" dirty="0" smtClean="0"/>
              <a:t>기법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교체</a:t>
            </a:r>
            <a:r>
              <a:rPr lang="en-US" altLang="ko-KR" dirty="0"/>
              <a:t>(replacement) </a:t>
            </a:r>
            <a:r>
              <a:rPr lang="ko-KR" altLang="en-US" dirty="0"/>
              <a:t>기법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xmlns="" id="{11CCC28F-A937-4168-BE71-9A6101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 dirty="0">
                <a:solidFill>
                  <a:srgbClr val="C00000"/>
                </a:solidFill>
              </a:rPr>
              <a:t>장 기억장치 관리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68415" y="572351"/>
            <a:ext cx="9736197" cy="580556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3.7 </a:t>
            </a:r>
            <a:r>
              <a:rPr lang="ko-KR" altLang="en-US" sz="3200" b="1" dirty="0">
                <a:solidFill>
                  <a:srgbClr val="002060"/>
                </a:solidFill>
              </a:rPr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xmlns="" val="397129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970344"/>
            <a:ext cx="9736197" cy="477472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인출기법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</a:t>
            </a:r>
            <a:r>
              <a:rPr lang="ko-KR" altLang="en-US" dirty="0"/>
              <a:t>인출</a:t>
            </a:r>
            <a:r>
              <a:rPr lang="en-US" altLang="ko-KR" dirty="0"/>
              <a:t>(demand fetch) </a:t>
            </a:r>
            <a:r>
              <a:rPr lang="ko-KR" altLang="en-US" dirty="0" smtClean="0"/>
              <a:t>기법</a:t>
            </a:r>
            <a:endParaRPr lang="en-US" altLang="ko-KR" dirty="0"/>
          </a:p>
          <a:p>
            <a:pPr lvl="1"/>
            <a:r>
              <a:rPr lang="ko-KR" altLang="en-US" dirty="0" smtClean="0"/>
              <a:t>예상 </a:t>
            </a:r>
            <a:r>
              <a:rPr lang="ko-KR" altLang="en-US" dirty="0"/>
              <a:t>인출</a:t>
            </a:r>
            <a:r>
              <a:rPr lang="en-US" altLang="ko-KR" dirty="0"/>
              <a:t>(anticipatory fetch) </a:t>
            </a:r>
            <a:r>
              <a:rPr lang="ko-KR" altLang="en-US" dirty="0"/>
              <a:t>기법</a:t>
            </a:r>
          </a:p>
          <a:p>
            <a:r>
              <a:rPr lang="ko-KR" altLang="en-US" dirty="0"/>
              <a:t>배치 </a:t>
            </a:r>
            <a:r>
              <a:rPr lang="ko-KR" altLang="en-US" dirty="0" smtClean="0"/>
              <a:t>기법</a:t>
            </a:r>
            <a:endParaRPr lang="ko-KR" altLang="en-US" dirty="0"/>
          </a:p>
          <a:p>
            <a:pPr lvl="1" fontAlgn="base"/>
            <a:r>
              <a:rPr lang="ko-KR" altLang="en-US" dirty="0"/>
              <a:t>최초 적합</a:t>
            </a:r>
            <a:r>
              <a:rPr lang="en-US" altLang="ko-KR" dirty="0"/>
              <a:t>(first-fit) </a:t>
            </a:r>
            <a:r>
              <a:rPr lang="ko-KR" altLang="en-US" dirty="0"/>
              <a:t>기법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최적 </a:t>
            </a:r>
            <a:r>
              <a:rPr lang="ko-KR" altLang="en-US" dirty="0"/>
              <a:t>적합</a:t>
            </a:r>
            <a:r>
              <a:rPr lang="en-US" altLang="ko-KR" dirty="0"/>
              <a:t>(best-fit) </a:t>
            </a:r>
            <a:r>
              <a:rPr lang="ko-KR" altLang="en-US" dirty="0"/>
              <a:t>기법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 </a:t>
            </a:r>
            <a:r>
              <a:rPr lang="ko-KR" altLang="en-US" dirty="0"/>
              <a:t>최악 적합</a:t>
            </a:r>
            <a:r>
              <a:rPr lang="en-US" altLang="ko-KR" dirty="0"/>
              <a:t>(worst-fit)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다음 적합</a:t>
            </a:r>
            <a:r>
              <a:rPr lang="en-US" altLang="ko-KR" dirty="0" smtClean="0"/>
              <a:t>(next-fit)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ko-KR" altLang="en-US" dirty="0" smtClean="0"/>
              <a:t>교체 기법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xmlns="" id="{11CCC28F-A937-4168-BE71-9A6101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24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72350"/>
            <a:ext cx="9736197" cy="669853"/>
          </a:xfr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3.1 </a:t>
            </a:r>
            <a:r>
              <a:rPr lang="ko-KR" altLang="en-US" sz="3200" b="1" dirty="0">
                <a:solidFill>
                  <a:srgbClr val="002060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1626081"/>
            <a:ext cx="9736197" cy="426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기억장치의 종류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프로그램과 </a:t>
            </a:r>
            <a:r>
              <a:rPr lang="ko-KR" altLang="en-US" dirty="0"/>
              <a:t>데이터는 직접 실행되거나 참조되기 위하여 주기억장치 내에 </a:t>
            </a:r>
            <a:r>
              <a:rPr lang="ko-KR" altLang="en-US" dirty="0" smtClean="0"/>
              <a:t>있어야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주기억</a:t>
            </a:r>
            <a:r>
              <a:rPr lang="ko-KR" altLang="en-US" dirty="0" smtClean="0"/>
              <a:t> 장치는</a:t>
            </a:r>
            <a:r>
              <a:rPr lang="en-US" altLang="ko-KR" dirty="0" smtClean="0"/>
              <a:t> </a:t>
            </a:r>
            <a:r>
              <a:rPr lang="ko-KR" altLang="en-US" dirty="0"/>
              <a:t>용량이 제한되어 있고</a:t>
            </a:r>
            <a:r>
              <a:rPr lang="en-US" altLang="ko-KR" dirty="0"/>
              <a:t> </a:t>
            </a:r>
            <a:r>
              <a:rPr lang="ko-KR" altLang="en-US" dirty="0"/>
              <a:t>값이 비싸다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보조기억장치 </a:t>
            </a:r>
            <a:r>
              <a:rPr lang="en-US" altLang="ko-KR" dirty="0"/>
              <a:t>: </a:t>
            </a:r>
            <a:r>
              <a:rPr lang="ko-KR" altLang="en-US" dirty="0"/>
              <a:t>주기억장치보다 값이 싸며 대량의 프로그램과 데이터를 처리할 수 있지만</a:t>
            </a:r>
            <a:r>
              <a:rPr lang="en-US" altLang="ko-KR" dirty="0"/>
              <a:t>,</a:t>
            </a:r>
            <a:r>
              <a:rPr lang="ko-KR" altLang="en-US" dirty="0"/>
              <a:t> 처리 속도가 느리다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자기테이프</a:t>
            </a:r>
            <a:r>
              <a:rPr lang="en-US" altLang="ko-KR" dirty="0"/>
              <a:t>, </a:t>
            </a:r>
            <a:r>
              <a:rPr lang="ko-KR" altLang="en-US" dirty="0"/>
              <a:t>하드디스크</a:t>
            </a:r>
            <a:r>
              <a:rPr lang="en-US" altLang="ko-KR" dirty="0"/>
              <a:t>, </a:t>
            </a:r>
            <a:r>
              <a:rPr lang="ko-KR" altLang="en-US" dirty="0"/>
              <a:t>플로피디스크</a:t>
            </a:r>
            <a:r>
              <a:rPr lang="en-US" altLang="ko-KR" dirty="0"/>
              <a:t>, CD-ROM, DVD-ROM</a:t>
            </a:r>
            <a:r>
              <a:rPr lang="ko-KR" altLang="en-US" dirty="0"/>
              <a:t>등의 광디스크</a:t>
            </a:r>
            <a:r>
              <a:rPr lang="en-US" altLang="ko-KR" dirty="0"/>
              <a:t>, USB</a:t>
            </a:r>
            <a:r>
              <a:rPr lang="ko-KR" altLang="en-US" dirty="0"/>
              <a:t>포트에 </a:t>
            </a:r>
            <a:r>
              <a:rPr lang="ko-KR" altLang="en-US" dirty="0" err="1"/>
              <a:t>연결가능한</a:t>
            </a:r>
            <a:r>
              <a:rPr lang="ko-KR" altLang="en-US" dirty="0"/>
              <a:t> 플래시 메모리</a:t>
            </a:r>
          </a:p>
          <a:p>
            <a:pPr lvl="1">
              <a:defRPr/>
            </a:pPr>
            <a:r>
              <a:rPr lang="en-US" altLang="ko-KR" dirty="0"/>
              <a:t>SSD(Solid State Drive) : </a:t>
            </a:r>
            <a:r>
              <a:rPr lang="ko-KR" altLang="en-US" dirty="0"/>
              <a:t>하드디스크의 한계를 극복하기 위해 등장한 플래시가 들어가는 보조기억장치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반도체 메모리를 내장하고 있어 처리속도가 빠르고 소음이 없으며</a:t>
            </a:r>
            <a:r>
              <a:rPr lang="en-US" altLang="ko-KR" dirty="0"/>
              <a:t>, </a:t>
            </a:r>
            <a:r>
              <a:rPr lang="ko-KR" altLang="en-US" dirty="0"/>
              <a:t>전력소모량이 적다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ex)</a:t>
            </a:r>
            <a:r>
              <a:rPr lang="ko-KR" altLang="en-US" dirty="0"/>
              <a:t> 휴대용 컴퓨터</a:t>
            </a:r>
          </a:p>
          <a:p>
            <a:pPr lvl="2">
              <a:defRPr/>
            </a:pPr>
            <a:r>
              <a:rPr lang="ko-KR" altLang="en-US" dirty="0"/>
              <a:t>전원이 꺼지더라도 기록된 데이터가 보존되는 플래시 메모리 기반의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66257"/>
            <a:ext cx="9736197" cy="577847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>
                <a:latin typeface="HY중고딕"/>
              </a:rPr>
              <a:t>기억장치 관리의 발전</a:t>
            </a:r>
          </a:p>
          <a:p>
            <a:pPr lvl="1">
              <a:defRPr/>
            </a:pPr>
            <a:endParaRPr lang="ko-KR" altLang="en-US" dirty="0">
              <a:latin typeface="HY중고딕"/>
            </a:endParaRPr>
          </a:p>
          <a:p>
            <a:pPr lvl="1">
              <a:defRPr/>
            </a:pPr>
            <a:endParaRPr lang="ko-KR" altLang="en-US" dirty="0">
              <a:latin typeface="HY중고딕"/>
            </a:endParaRPr>
          </a:p>
          <a:p>
            <a:pPr lvl="1">
              <a:defRPr/>
            </a:pPr>
            <a:endParaRPr lang="en-US" altLang="ko-KR" dirty="0" smtClean="0">
              <a:latin typeface="HY중고딕"/>
            </a:endParaRPr>
          </a:p>
          <a:p>
            <a:pPr lvl="1">
              <a:defRPr/>
            </a:pPr>
            <a:endParaRPr lang="ko-KR" altLang="en-US" dirty="0">
              <a:latin typeface="HY중고딕"/>
            </a:endParaRPr>
          </a:p>
          <a:p>
            <a:pPr marL="457200" lvl="1" indent="0">
              <a:buNone/>
              <a:defRPr/>
            </a:pPr>
            <a:endParaRPr lang="ko-KR" altLang="en-US" dirty="0">
              <a:latin typeface="HY중고딕"/>
            </a:endParaRPr>
          </a:p>
          <a:p>
            <a:pPr>
              <a:defRPr/>
            </a:pPr>
            <a:r>
              <a:rPr lang="ko-KR" altLang="en-US" dirty="0"/>
              <a:t>주소 바인딩</a:t>
            </a:r>
            <a:r>
              <a:rPr lang="en-US" altLang="ko-KR" dirty="0"/>
              <a:t>(address binding) : </a:t>
            </a:r>
            <a:r>
              <a:rPr lang="ko-KR" altLang="en-US" dirty="0"/>
              <a:t>주소를 변수로 표현하는 논리적 주소</a:t>
            </a:r>
            <a:r>
              <a:rPr lang="en-US" altLang="ko-KR" dirty="0"/>
              <a:t>(logical address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/>
              <a:t>실행되기 위해서 물리적 주소로 사상하는 것</a:t>
            </a:r>
          </a:p>
          <a:p>
            <a:pPr lvl="1">
              <a:defRPr/>
            </a:pPr>
            <a:r>
              <a:rPr lang="ko-KR" altLang="en-US" dirty="0"/>
              <a:t>바인딩 시점에 따른 구분</a:t>
            </a:r>
          </a:p>
          <a:p>
            <a:pPr lvl="2">
              <a:defRPr/>
            </a:pPr>
            <a:r>
              <a:rPr lang="ko-KR" altLang="en-US" dirty="0"/>
              <a:t>컴파일 시간</a:t>
            </a:r>
            <a:r>
              <a:rPr lang="en-US" altLang="ko-KR" dirty="0"/>
              <a:t>(compile time) 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: </a:t>
            </a:r>
            <a:r>
              <a:rPr lang="ko-KR" altLang="en-US" dirty="0"/>
              <a:t>실행 시 위치가 </a:t>
            </a:r>
            <a:r>
              <a:rPr lang="ko-KR" altLang="en-US" dirty="0" smtClean="0"/>
              <a:t>바뀌면 </a:t>
            </a:r>
            <a:r>
              <a:rPr lang="ko-KR" altLang="en-US" dirty="0"/>
              <a:t>다시 컴파일 해야하는 주소 바인딩</a:t>
            </a:r>
          </a:p>
          <a:p>
            <a:pPr lvl="2">
              <a:defRPr/>
            </a:pPr>
            <a:r>
              <a:rPr lang="ko-KR" altLang="en-US" dirty="0"/>
              <a:t>적재 시간</a:t>
            </a:r>
            <a:r>
              <a:rPr lang="en-US" altLang="ko-KR" dirty="0"/>
              <a:t>(load time) </a:t>
            </a:r>
            <a:r>
              <a:rPr lang="ko-KR" altLang="en-US" dirty="0"/>
              <a:t>바인딩 </a:t>
            </a:r>
            <a:r>
              <a:rPr lang="en-US" altLang="ko-KR" dirty="0"/>
              <a:t>: </a:t>
            </a:r>
            <a:r>
              <a:rPr lang="ko-KR" altLang="en-US" dirty="0"/>
              <a:t>프로그램이 기억장치에 적재되는 시간에 </a:t>
            </a:r>
            <a:r>
              <a:rPr lang="ko-KR" altLang="en-US" dirty="0" err="1"/>
              <a:t>적재기</a:t>
            </a:r>
            <a:r>
              <a:rPr lang="en-US" altLang="ko-KR" dirty="0"/>
              <a:t>(loader)</a:t>
            </a:r>
            <a:r>
              <a:rPr lang="ko-KR" altLang="en-US" dirty="0"/>
              <a:t>에 의해 이루어지는 주소 바인딩</a:t>
            </a:r>
          </a:p>
          <a:p>
            <a:pPr lvl="2">
              <a:defRPr/>
            </a:pPr>
            <a:r>
              <a:rPr lang="ko-KR" altLang="en-US" dirty="0"/>
              <a:t>실행 시간</a:t>
            </a:r>
            <a:r>
              <a:rPr lang="en-US" altLang="ko-KR" dirty="0"/>
              <a:t>(execution time) </a:t>
            </a:r>
            <a:r>
              <a:rPr lang="ko-KR" altLang="en-US" dirty="0"/>
              <a:t>바인딩 </a:t>
            </a:r>
            <a:r>
              <a:rPr lang="en-US" altLang="ko-KR" dirty="0"/>
              <a:t>: </a:t>
            </a:r>
            <a:r>
              <a:rPr lang="ko-KR" altLang="en-US" dirty="0"/>
              <a:t>프로세스가 실행되는 동안에 기억장치의 한 세그먼트에서 다른 세그먼트로 옮겨질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실행 시간에 </a:t>
            </a:r>
            <a:r>
              <a:rPr lang="ko-KR" altLang="en-US" dirty="0"/>
              <a:t>이루어지는 주소 바인딩</a:t>
            </a:r>
          </a:p>
          <a:p>
            <a:pPr>
              <a:defRPr/>
            </a:pPr>
            <a:r>
              <a:rPr lang="ko-KR" altLang="en-US" dirty="0"/>
              <a:t>논리적 주소와 물리적 주소</a:t>
            </a:r>
          </a:p>
          <a:p>
            <a:pPr lvl="1">
              <a:defRPr/>
            </a:pPr>
            <a:r>
              <a:rPr lang="ko-KR" altLang="en-US" dirty="0"/>
              <a:t>논리적 주소 </a:t>
            </a:r>
            <a:r>
              <a:rPr lang="en-US" altLang="ko-KR" dirty="0"/>
              <a:t>: </a:t>
            </a:r>
            <a:r>
              <a:rPr lang="ko-KR" altLang="en-US" dirty="0" smtClean="0"/>
              <a:t>중앙처리장치가 </a:t>
            </a:r>
            <a:r>
              <a:rPr lang="ko-KR" altLang="en-US" dirty="0"/>
              <a:t>생성하는 주소</a:t>
            </a:r>
          </a:p>
          <a:p>
            <a:pPr lvl="1">
              <a:defRPr/>
            </a:pPr>
            <a:r>
              <a:rPr lang="ko-KR" altLang="en-US" dirty="0"/>
              <a:t>물리적 주소 </a:t>
            </a:r>
            <a:r>
              <a:rPr lang="en-US" altLang="ko-KR" dirty="0"/>
              <a:t>: </a:t>
            </a:r>
            <a:r>
              <a:rPr lang="ko-KR" altLang="en-US" dirty="0"/>
              <a:t>기억장치가 취급하는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515043" y="978970"/>
            <a:ext cx="5158740" cy="1496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54775"/>
            <a:ext cx="9736197" cy="5716629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dirty="0" smtClean="0"/>
              <a:t>가상 주소</a:t>
            </a:r>
            <a:r>
              <a:rPr lang="en-US" altLang="ko-KR" dirty="0" smtClean="0"/>
              <a:t>(</a:t>
            </a:r>
            <a:r>
              <a:rPr lang="en-US" altLang="ko-KR" dirty="0"/>
              <a:t>virtual </a:t>
            </a:r>
            <a:r>
              <a:rPr lang="en-US" altLang="ko-KR" dirty="0" smtClean="0"/>
              <a:t>address), </a:t>
            </a:r>
            <a:r>
              <a:rPr lang="ko-KR" altLang="en-US" dirty="0" smtClean="0"/>
              <a:t>논리적 </a:t>
            </a:r>
            <a:r>
              <a:rPr lang="ko-KR" altLang="en-US" dirty="0"/>
              <a:t>주소 공간</a:t>
            </a:r>
            <a:r>
              <a:rPr lang="en-US" altLang="ko-KR" dirty="0"/>
              <a:t>(logical address space</a:t>
            </a:r>
            <a:r>
              <a:rPr lang="en-US" altLang="ko-KR" dirty="0" smtClean="0"/>
              <a:t>): </a:t>
            </a:r>
            <a:r>
              <a:rPr lang="ko-KR" altLang="en-US" dirty="0"/>
              <a:t>프로그램에 의해 생성된 모든 논리 주소의 집합</a:t>
            </a:r>
          </a:p>
          <a:p>
            <a:pPr lvl="1">
              <a:defRPr/>
            </a:pPr>
            <a:r>
              <a:rPr lang="ko-KR" altLang="en-US" dirty="0"/>
              <a:t>물리적 주소 공간</a:t>
            </a:r>
            <a:r>
              <a:rPr lang="en-US" altLang="ko-KR" dirty="0"/>
              <a:t>(physical address space</a:t>
            </a:r>
            <a:r>
              <a:rPr lang="en-US" altLang="ko-KR" dirty="0" smtClean="0"/>
              <a:t>): </a:t>
            </a:r>
            <a:r>
              <a:rPr lang="ko-KR" altLang="en-US" dirty="0"/>
              <a:t>논리적 주소에 상응하는 모든 물리적 주소의 집합</a:t>
            </a:r>
          </a:p>
          <a:p>
            <a:pPr lvl="1">
              <a:defRPr/>
            </a:pPr>
            <a:r>
              <a:rPr lang="ko-KR" altLang="en-US" dirty="0"/>
              <a:t>기억장치관리기</a:t>
            </a:r>
            <a:r>
              <a:rPr lang="en-US" altLang="ko-KR" dirty="0"/>
              <a:t>(MMU: Memory Management Unit</a:t>
            </a:r>
            <a:r>
              <a:rPr lang="en-US" altLang="ko-KR" dirty="0" smtClean="0"/>
              <a:t>): </a:t>
            </a:r>
            <a:r>
              <a:rPr lang="ko-KR" altLang="en-US" dirty="0"/>
              <a:t>프로그램 실행 중 논리적 주소를 물리적 주소로 변환하는 사상</a:t>
            </a:r>
            <a:r>
              <a:rPr lang="en-US" altLang="ko-KR" dirty="0"/>
              <a:t>(mapping)</a:t>
            </a:r>
            <a:r>
              <a:rPr lang="ko-KR" altLang="en-US" dirty="0"/>
              <a:t>을 수행</a:t>
            </a:r>
          </a:p>
          <a:p>
            <a:pPr lvl="1">
              <a:defRPr/>
            </a:pPr>
            <a:r>
              <a:rPr lang="ko-KR" altLang="en-US" dirty="0"/>
              <a:t>재배치 레지스터를 이용한 주소 변환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400" dirty="0"/>
          </a:p>
          <a:p>
            <a:pPr lvl="2">
              <a:defRPr/>
            </a:pPr>
            <a:r>
              <a:rPr lang="en-US" altLang="ko-KR" dirty="0" err="1">
                <a:latin typeface="HY중고딕"/>
              </a:rPr>
              <a:t>재배치</a:t>
            </a:r>
            <a:r>
              <a:rPr lang="en-US" altLang="ko-KR" dirty="0">
                <a:latin typeface="HY중고딕"/>
              </a:rPr>
              <a:t>(</a:t>
            </a:r>
            <a:r>
              <a:rPr lang="en-US" altLang="ko-KR" dirty="0"/>
              <a:t>relocation</a:t>
            </a:r>
            <a:r>
              <a:rPr lang="en-US" altLang="ko-KR" dirty="0">
                <a:latin typeface="HY중고딕"/>
              </a:rPr>
              <a:t>) </a:t>
            </a:r>
            <a:r>
              <a:rPr lang="en-US" altLang="ko-KR" dirty="0" err="1">
                <a:latin typeface="HY중고딕"/>
              </a:rPr>
              <a:t>레지스터</a:t>
            </a:r>
            <a:r>
              <a:rPr lang="ko-KR" altLang="en-US" dirty="0">
                <a:latin typeface="HY중고딕"/>
              </a:rPr>
              <a:t> </a:t>
            </a:r>
            <a:r>
              <a:rPr lang="en-US" altLang="ko-KR" dirty="0">
                <a:latin typeface="HY중고딕"/>
              </a:rPr>
              <a:t>:</a:t>
            </a:r>
            <a:r>
              <a:rPr lang="ko-KR" altLang="en-US" dirty="0">
                <a:latin typeface="HY중고딕"/>
              </a:rPr>
              <a:t> 세그먼트의 시작 주소를 가짐</a:t>
            </a:r>
          </a:p>
          <a:p>
            <a:pPr lvl="3">
              <a:defRPr/>
            </a:pPr>
            <a:r>
              <a:rPr lang="ko-KR" altLang="en-US" dirty="0">
                <a:latin typeface="HY중고딕"/>
              </a:rPr>
              <a:t>논리적 주소가 들어올 때마다 모든 주소에 재배치 레지스터가 가지고 있는 값을 더해서 물리적 주소를 </a:t>
            </a:r>
            <a:r>
              <a:rPr lang="ko-KR" altLang="en-US" dirty="0" smtClean="0">
                <a:latin typeface="HY중고딕"/>
              </a:rPr>
              <a:t>만듦</a:t>
            </a:r>
            <a:r>
              <a:rPr lang="en-US" altLang="ko-KR" dirty="0" smtClean="0">
                <a:latin typeface="HY중고딕"/>
              </a:rPr>
              <a:t>	</a:t>
            </a:r>
            <a:endParaRPr lang="en-US" altLang="ko-KR" dirty="0">
              <a:latin typeface="HY중고딕"/>
            </a:endParaRPr>
          </a:p>
          <a:p>
            <a:pPr lvl="2">
              <a:defRPr/>
            </a:pPr>
            <a:r>
              <a:rPr lang="ko-KR" altLang="en-US" dirty="0" smtClean="0"/>
              <a:t>사용자는 </a:t>
            </a:r>
            <a:r>
              <a:rPr lang="ko-KR" altLang="en-US" dirty="0"/>
              <a:t>논리적 주소 사용하고 기억장치 하드웨어는 논리적 주소를 물리적 주소로 바꿈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 dirty="0">
                <a:solidFill>
                  <a:srgbClr val="C00000"/>
                </a:solidFill>
              </a:rPr>
              <a:t>장 기억장치 관리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776306" y="2547065"/>
            <a:ext cx="4636214" cy="220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72350"/>
            <a:ext cx="9736197" cy="678479"/>
          </a:xfr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3.2 </a:t>
            </a:r>
            <a:r>
              <a:rPr lang="ko-KR" altLang="en-US" sz="3200" b="1" dirty="0">
                <a:solidFill>
                  <a:srgbClr val="002060"/>
                </a:solidFill>
              </a:rPr>
              <a:t>기억장치의 계층 구조 및 관리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4" y="1570007"/>
            <a:ext cx="9736197" cy="4718649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캐시</a:t>
            </a:r>
            <a:r>
              <a:rPr lang="en-US" altLang="ko-KR" dirty="0"/>
              <a:t>(cache) : </a:t>
            </a:r>
            <a:r>
              <a:rPr lang="ko-KR" altLang="en-US" dirty="0"/>
              <a:t>주기억장치보다 접근 속도가 훨씬 빠른 기억 매체</a:t>
            </a:r>
          </a:p>
          <a:p>
            <a:pPr lvl="1">
              <a:defRPr/>
            </a:pPr>
            <a:r>
              <a:rPr lang="ko-KR" altLang="en-US" dirty="0"/>
              <a:t>기억장치 계층 구조의 성능과 유용성에 있어 상당한 증대를 이룬 부가적인 단계</a:t>
            </a:r>
          </a:p>
          <a:p>
            <a:pPr lvl="1">
              <a:defRPr/>
            </a:pPr>
            <a:r>
              <a:rPr lang="ko-KR" altLang="en-US" dirty="0"/>
              <a:t>가격이 주기억장치에 비해 상당히 비싸기 때문에 상대적으로 적은 용량의 캐시가 사용</a:t>
            </a:r>
          </a:p>
          <a:p>
            <a:pPr lvl="1">
              <a:defRPr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 err="1"/>
              <a:t>주기억</a:t>
            </a:r>
            <a:r>
              <a:rPr lang="ko-KR" altLang="en-US" dirty="0"/>
              <a:t> 장치보다 빠른 속도로 실행할 수 있음</a:t>
            </a:r>
          </a:p>
          <a:p>
            <a:pPr lvl="0">
              <a:defRPr/>
            </a:pPr>
            <a:r>
              <a:rPr lang="ko-KR" altLang="en-US" dirty="0" smtClean="0"/>
              <a:t>기억 </a:t>
            </a:r>
            <a:r>
              <a:rPr lang="ko-KR" altLang="en-US" dirty="0"/>
              <a:t>장치의 계층 구조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</a:p>
        </p:txBody>
      </p:sp>
      <p:pic>
        <p:nvPicPr>
          <p:cNvPr id="8" name="_x368416440" descr="EMB0000c858173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70801" y="3611544"/>
            <a:ext cx="4647224" cy="26771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787782"/>
            <a:ext cx="9736197" cy="449100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기억 장치 관리 기법</a:t>
            </a:r>
          </a:p>
          <a:p>
            <a:pPr lvl="1">
              <a:defRPr/>
            </a:pPr>
            <a:r>
              <a:rPr lang="ko-KR" altLang="en-US" dirty="0"/>
              <a:t>인출</a:t>
            </a:r>
            <a:r>
              <a:rPr lang="en-US" altLang="ko-KR" dirty="0"/>
              <a:t>(fetch)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주기억장치에 적재할 다음 프로그램이나 데이터를 언제 가져올 것인가를 결정하는 기법</a:t>
            </a:r>
          </a:p>
          <a:p>
            <a:pPr lvl="2">
              <a:defRPr/>
            </a:pPr>
            <a:r>
              <a:rPr lang="ko-KR" altLang="en-US" dirty="0"/>
              <a:t>요구 인출</a:t>
            </a:r>
            <a:r>
              <a:rPr lang="en-US" altLang="ko-KR" dirty="0"/>
              <a:t>(demand fetch)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실행 프로그램에 의해 어떤 프로그램이나 데이터가 참조될 때 그것을 주기억장치로 옮기는 방법</a:t>
            </a:r>
          </a:p>
          <a:p>
            <a:pPr lvl="2">
              <a:defRPr/>
            </a:pPr>
            <a:r>
              <a:rPr lang="ko-KR" altLang="en-US" dirty="0"/>
              <a:t>예상 인출</a:t>
            </a:r>
            <a:r>
              <a:rPr lang="en-US" altLang="ko-KR" dirty="0"/>
              <a:t>(anticipatory fetch)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앞으로 요구될 가능성이 큰 데이터 또는 프로그램을 예상하여 주기억장치로 미리 옮기는 방법</a:t>
            </a:r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배치</a:t>
            </a:r>
            <a:r>
              <a:rPr lang="en-US" altLang="ko-KR" dirty="0"/>
              <a:t>(placement)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새로 인출된 데이터나 프로그램을 주기억장치의 어디에 위치시킬 것인가를 결정하는 기법</a:t>
            </a:r>
          </a:p>
          <a:p>
            <a:pPr lvl="2">
              <a:defRPr/>
            </a:pPr>
            <a:r>
              <a:rPr lang="ko-KR" altLang="en-US" dirty="0"/>
              <a:t>최초 적합</a:t>
            </a:r>
            <a:r>
              <a:rPr lang="en-US" altLang="ko-KR" dirty="0"/>
              <a:t>(first-fit), </a:t>
            </a:r>
            <a:r>
              <a:rPr lang="ko-KR" altLang="en-US" dirty="0"/>
              <a:t>최적 적합</a:t>
            </a:r>
            <a:r>
              <a:rPr lang="en-US" altLang="ko-KR" dirty="0"/>
              <a:t>(best-fit) </a:t>
            </a:r>
            <a:r>
              <a:rPr lang="ko-KR" altLang="en-US" dirty="0"/>
              <a:t>및 최악 적합</a:t>
            </a:r>
            <a:r>
              <a:rPr lang="en-US" altLang="ko-KR" dirty="0"/>
              <a:t>(worst-fit) </a:t>
            </a:r>
            <a:r>
              <a:rPr lang="ko-KR" altLang="en-US" dirty="0"/>
              <a:t>등</a:t>
            </a:r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교체</a:t>
            </a:r>
            <a:r>
              <a:rPr lang="en-US" altLang="ko-KR" dirty="0"/>
              <a:t>(replacement)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새로 들어온 프로그램이 들어갈 장소를 마련하기 위해서 어떤 프로그램 및 어떤 데이터를 제거할 것인가를 결정하는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72351"/>
            <a:ext cx="9736197" cy="580556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3.3 </a:t>
            </a:r>
            <a:r>
              <a:rPr lang="ko-KR" altLang="en-US" sz="3200" b="1" dirty="0">
                <a:solidFill>
                  <a:srgbClr val="002060"/>
                </a:solidFill>
              </a:rPr>
              <a:t>단일 사용자 연속 기억장치 할당</a:t>
            </a:r>
            <a:endParaRPr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4" y="1492369"/>
            <a:ext cx="9736197" cy="4718649"/>
          </a:xfrm>
        </p:spPr>
        <p:txBody>
          <a:bodyPr>
            <a:normAutofit/>
          </a:bodyPr>
          <a:lstStyle/>
          <a:p>
            <a:r>
              <a:rPr lang="ko-KR" altLang="en-US" dirty="0"/>
              <a:t>단일 사용자 연속 기억장치 할당</a:t>
            </a:r>
            <a:endParaRPr lang="en-US" altLang="ko-KR" dirty="0"/>
          </a:p>
          <a:p>
            <a:pPr lvl="1"/>
            <a:r>
              <a:rPr lang="ko-KR" altLang="en-US" dirty="0"/>
              <a:t>기억장치 구성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200" dirty="0" smtClean="0"/>
          </a:p>
          <a:p>
            <a:pPr marL="457200" lvl="1" indent="0">
              <a:buNone/>
            </a:pPr>
            <a:endParaRPr lang="en-US" altLang="ko-KR" sz="200" dirty="0"/>
          </a:p>
          <a:p>
            <a:pPr marL="457200" lvl="1" indent="0">
              <a:buNone/>
            </a:pPr>
            <a:endParaRPr lang="en-US" altLang="ko-KR" sz="200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프로그램의 크기는 주기억장치의 용량보다 클 수 없으나</a:t>
            </a:r>
            <a:r>
              <a:rPr lang="en-US" altLang="ko-KR" dirty="0"/>
              <a:t>, </a:t>
            </a:r>
            <a:r>
              <a:rPr lang="ko-KR" altLang="en-US" dirty="0"/>
              <a:t>오버레이 기법에 의해 주기억장치보다 더 큰 프로그램의 실행 가능</a:t>
            </a:r>
            <a:endParaRPr lang="en-US" altLang="ko-KR" dirty="0"/>
          </a:p>
          <a:p>
            <a:pPr lvl="2"/>
            <a:r>
              <a:rPr lang="ko-KR" altLang="en-US" dirty="0" smtClean="0"/>
              <a:t>오버레이 </a:t>
            </a:r>
            <a:r>
              <a:rPr lang="en-US" altLang="ko-KR" dirty="0"/>
              <a:t>: </a:t>
            </a:r>
            <a:r>
              <a:rPr lang="ko-KR" altLang="en-US" dirty="0"/>
              <a:t>프로그래머가 한정된 주기억장치를 확장하여 사용할 수 있는 방법을 제공하는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xmlns="" id="{11CCC28F-A937-4168-BE71-9A6101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073" name="_x368411320" descr="EMB0000c8581748">
            <a:extLst>
              <a:ext uri="{FF2B5EF4-FFF2-40B4-BE49-F238E27FC236}">
                <a16:creationId xmlns:a16="http://schemas.microsoft.com/office/drawing/2014/main" xmlns="" id="{DF3BEF69-2D01-480D-BB31-1CBFF086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145" y="2262124"/>
            <a:ext cx="4284536" cy="2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83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77969"/>
            <a:ext cx="9736197" cy="565892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시스템 보호</a:t>
            </a:r>
          </a:p>
          <a:p>
            <a:pPr lvl="1">
              <a:defRPr/>
            </a:pPr>
            <a:r>
              <a:rPr lang="ko-KR" altLang="en-US" dirty="0"/>
              <a:t>단일 사용자 연속 기억장치 할당에서 기억장치의 보호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>
              <a:latin typeface="HY중고딕"/>
            </a:endParaRPr>
          </a:p>
          <a:p>
            <a:pPr lvl="1">
              <a:defRPr/>
            </a:pPr>
            <a:endParaRPr lang="en-US" altLang="ko-KR" dirty="0" smtClean="0">
              <a:latin typeface="HY중고딕"/>
            </a:endParaRPr>
          </a:p>
          <a:p>
            <a:pPr lvl="1">
              <a:defRPr/>
            </a:pPr>
            <a:endParaRPr lang="en-US" altLang="ko-KR" dirty="0" smtClean="0">
              <a:latin typeface="HY중고딕"/>
            </a:endParaRPr>
          </a:p>
          <a:p>
            <a:pPr lvl="1">
              <a:defRPr/>
            </a:pPr>
            <a:endParaRPr lang="en-US" altLang="ko-KR" dirty="0" smtClean="0">
              <a:latin typeface="HY중고딕"/>
            </a:endParaRPr>
          </a:p>
          <a:p>
            <a:pPr lvl="1">
              <a:defRPr/>
            </a:pPr>
            <a:r>
              <a:rPr lang="ko-KR" altLang="en-US" dirty="0" smtClean="0">
                <a:latin typeface="HY중고딕"/>
              </a:rPr>
              <a:t>중앙처리장치 </a:t>
            </a:r>
            <a:r>
              <a:rPr lang="ko-KR" altLang="en-US" dirty="0">
                <a:latin typeface="HY중고딕"/>
              </a:rPr>
              <a:t>내에 하나의 경계 레지스터를 두어 사용자 프로그램이 기억장치 주소를 참조할 때마다 사용자가 운영체제를 파괴하지 않도록 확인하는 검사</a:t>
            </a:r>
          </a:p>
          <a:p>
            <a:pPr lvl="1">
              <a:defRPr/>
            </a:pPr>
            <a:r>
              <a:rPr lang="ko-KR" altLang="en-US" dirty="0">
                <a:latin typeface="HY중고딕"/>
              </a:rPr>
              <a:t>경계 레지스터는 </a:t>
            </a:r>
            <a:r>
              <a:rPr lang="ko-KR" altLang="ko-KR" dirty="0">
                <a:latin typeface="HY중고딕"/>
              </a:rPr>
              <a:t>운영체제의 마지막 명령의 주소를 저장하고 있어 사용자가 운영체제에 들어가려고 하면 명령어의 실행은 중단되고 적절한 오류 메시지와 함께 작업을 </a:t>
            </a:r>
            <a:r>
              <a:rPr lang="ko-KR" altLang="ko-KR" dirty="0" smtClean="0">
                <a:latin typeface="HY중고딕"/>
              </a:rPr>
              <a:t>끝</a:t>
            </a:r>
            <a:r>
              <a:rPr lang="ko-KR" altLang="en-US" dirty="0" smtClean="0">
                <a:latin typeface="HY중고딕"/>
              </a:rPr>
              <a:t>냄</a:t>
            </a:r>
            <a:endParaRPr lang="en-US" altLang="ko-KR" dirty="0" smtClean="0">
              <a:latin typeface="HY중고딕"/>
            </a:endParaRPr>
          </a:p>
          <a:p>
            <a:pPr lvl="1">
              <a:defRPr/>
            </a:pPr>
            <a:r>
              <a:rPr lang="ko-KR" altLang="en-US" dirty="0" smtClean="0">
                <a:latin typeface="HY중고딕"/>
              </a:rPr>
              <a:t>사용자는 </a:t>
            </a:r>
            <a:r>
              <a:rPr lang="ko-KR" altLang="en-US" dirty="0" err="1" smtClean="0">
                <a:latin typeface="HY중고딕"/>
              </a:rPr>
              <a:t>슈퍼바이저</a:t>
            </a:r>
            <a:r>
              <a:rPr lang="ko-KR" altLang="en-US" dirty="0" smtClean="0">
                <a:latin typeface="HY중고딕"/>
              </a:rPr>
              <a:t> </a:t>
            </a:r>
            <a:r>
              <a:rPr lang="ko-KR" altLang="en-US" dirty="0">
                <a:latin typeface="HY중고딕"/>
              </a:rPr>
              <a:t>호출(SVC: </a:t>
            </a:r>
            <a:r>
              <a:rPr lang="ko-KR" altLang="en-US" dirty="0" smtClean="0">
                <a:latin typeface="HY중고딕"/>
              </a:rPr>
              <a:t>Super</a:t>
            </a:r>
            <a:r>
              <a:rPr lang="en-US" altLang="ko-KR" dirty="0" smtClean="0">
                <a:latin typeface="HY중고딕"/>
              </a:rPr>
              <a:t>v</a:t>
            </a:r>
            <a:r>
              <a:rPr lang="ko-KR" altLang="en-US" dirty="0" err="1" smtClean="0">
                <a:latin typeface="HY중고딕"/>
              </a:rPr>
              <a:t>isor</a:t>
            </a:r>
            <a:r>
              <a:rPr lang="ko-KR" altLang="en-US" dirty="0" smtClean="0">
                <a:latin typeface="HY중고딕"/>
              </a:rPr>
              <a:t> </a:t>
            </a:r>
            <a:r>
              <a:rPr lang="ko-KR" altLang="en-US" dirty="0" err="1">
                <a:latin typeface="HY중고딕"/>
              </a:rPr>
              <a:t>Call</a:t>
            </a:r>
            <a:r>
              <a:rPr lang="ko-KR" altLang="en-US" dirty="0">
                <a:latin typeface="HY중고딕"/>
              </a:rPr>
              <a:t>) </a:t>
            </a:r>
            <a:r>
              <a:rPr lang="ko-KR" altLang="en-US" dirty="0" smtClean="0">
                <a:latin typeface="HY중고딕"/>
              </a:rPr>
              <a:t>명령을 호출하여 운영체제가</a:t>
            </a:r>
            <a:r>
              <a:rPr lang="en-US" altLang="ko-KR" dirty="0" smtClean="0">
                <a:latin typeface="HY중고딕"/>
              </a:rPr>
              <a:t> </a:t>
            </a:r>
            <a:r>
              <a:rPr lang="ko-KR" altLang="en-US" dirty="0" smtClean="0">
                <a:latin typeface="HY중고딕"/>
              </a:rPr>
              <a:t>제공하는 </a:t>
            </a:r>
            <a:r>
              <a:rPr lang="ko-KR" altLang="en-US" dirty="0">
                <a:latin typeface="HY중고딕"/>
              </a:rPr>
              <a:t>서비스를 </a:t>
            </a:r>
            <a:r>
              <a:rPr lang="ko-KR" altLang="en-US" dirty="0" smtClean="0">
                <a:latin typeface="HY중고딕"/>
              </a:rPr>
              <a:t>요청</a:t>
            </a:r>
            <a:endParaRPr lang="ko-KR" altLang="en-US" dirty="0">
              <a:latin typeface="HY중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C00000"/>
                </a:solidFill>
              </a:rPr>
              <a:t>3</a:t>
            </a:r>
            <a:r>
              <a:rPr lang="ko-KR" altLang="en-US">
                <a:solidFill>
                  <a:srgbClr val="C00000"/>
                </a:solidFill>
              </a:rPr>
              <a:t>장 기억장치 관리</a:t>
            </a:r>
          </a:p>
        </p:txBody>
      </p:sp>
      <p:pic>
        <p:nvPicPr>
          <p:cNvPr id="5121" name="_x368411480" descr="EMB0000c858176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9962" y="1432780"/>
            <a:ext cx="4828901" cy="26302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72351"/>
            <a:ext cx="9736197" cy="580556"/>
          </a:xfr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002060"/>
                </a:solidFill>
              </a:rPr>
              <a:t>3.4 </a:t>
            </a:r>
            <a:r>
              <a:rPr lang="ko-KR" altLang="en-US" sz="3200" b="1" dirty="0">
                <a:solidFill>
                  <a:srgbClr val="002060"/>
                </a:solidFill>
              </a:rPr>
              <a:t>고정 분할 기억장치 할당</a:t>
            </a:r>
            <a:endParaRPr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1552754"/>
            <a:ext cx="9736197" cy="4718649"/>
          </a:xfrm>
        </p:spPr>
        <p:txBody>
          <a:bodyPr>
            <a:normAutofit lnSpcReduction="10000"/>
          </a:bodyPr>
          <a:lstStyle/>
          <a:p>
            <a:pPr marL="342900" lvl="0" indent="-34290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단일 사용자 기억장치 할당 기법</a:t>
            </a:r>
          </a:p>
          <a:p>
            <a:pPr marL="742950" lvl="1" indent="-28575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장점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Century Gothic"/>
              </a:rPr>
              <a:t>: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 설계 간단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Century Gothic"/>
              </a:rPr>
              <a:t>,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 이해하기 쉬움</a:t>
            </a:r>
          </a:p>
          <a:p>
            <a:pPr marL="742950" lvl="1" indent="-28575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단점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Century Gothic"/>
              </a:rPr>
              <a:t>: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 한 사용자만이 전체 시스템을 차지하여 기억장치와 주변장치의 낭비가 심함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Century Gothic"/>
              </a:rPr>
              <a:t>,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 입출력 수행 동안 중앙처리장치가 유휴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Century Gothic"/>
              </a:rPr>
              <a:t>(idle)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상태에 놓여 컴퓨터 자원 낭비 초래함</a:t>
            </a:r>
          </a:p>
          <a:p>
            <a:pPr marL="742950" lvl="1" indent="-28575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rgbClr val="404040"/>
              </a:solidFill>
              <a:latin typeface="Century Gothic"/>
              <a:ea typeface="HY중고딕"/>
              <a:cs typeface="HY중고딕"/>
            </a:endParaRPr>
          </a:p>
          <a:p>
            <a:pPr marL="342900" lvl="0" indent="-34290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다중 프로그래밍 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시스템</a:t>
            </a:r>
            <a:endParaRPr kumimoji="0" lang="en-US" altLang="ko-KR" sz="1800" b="0" i="0" u="none" strike="noStrike" kern="1200" cap="none" spc="0" normalizeH="0" baseline="0" dirty="0" smtClean="0">
              <a:solidFill>
                <a:srgbClr val="404040"/>
              </a:solidFill>
              <a:latin typeface="Century Gothic"/>
              <a:ea typeface="HY중고딕"/>
              <a:cs typeface="HY중고딕"/>
            </a:endParaRPr>
          </a:p>
          <a:p>
            <a:pPr lvl="1" indent="-342900">
              <a:buFont typeface="Wingdings 3"/>
              <a:buChar char=""/>
              <a:defRPr/>
            </a:pPr>
            <a:r>
              <a:rPr lang="ko-KR" altLang="en-US" dirty="0"/>
              <a:t>여러 개의 작업이 동시에 컴퓨터의 주기억장치 내에 존재</a:t>
            </a:r>
          </a:p>
          <a:p>
            <a:pPr lvl="1" indent="-342900">
              <a:buFont typeface="Wingdings 3"/>
              <a:buChar char=""/>
              <a:defRPr/>
            </a:pPr>
            <a:r>
              <a:rPr kumimoji="0" lang="ko-KR" altLang="en-US" b="0" i="0" u="none" strike="noStrike" kern="1200" cap="none" spc="0" normalizeH="0" baseline="0" dirty="0" smtClean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여러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사용자들이 동시에 시스템의 자원을 획득하기 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위하여 경쟁</a:t>
            </a:r>
            <a:endParaRPr kumimoji="0" lang="en-US" altLang="ko-KR" b="0" i="0" u="none" strike="noStrike" kern="1200" cap="none" spc="0" normalizeH="0" baseline="0" dirty="0" smtClean="0">
              <a:solidFill>
                <a:srgbClr val="404040"/>
              </a:solidFill>
              <a:latin typeface="Century Gothic"/>
              <a:ea typeface="HY중고딕"/>
              <a:cs typeface="HY중고딕"/>
            </a:endParaRPr>
          </a:p>
          <a:p>
            <a:pPr marL="742950" lvl="1" indent="-28575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en-US" altLang="en-US" sz="1600" b="0" i="0" u="none" strike="noStrike" kern="1200" cap="none" spc="0" normalizeH="0" baseline="0" dirty="0" err="1" smtClean="0">
                <a:solidFill>
                  <a:srgbClr val="404040"/>
                </a:solidFill>
                <a:latin typeface="HY중고딕"/>
                <a:ea typeface="HY중고딕"/>
              </a:rPr>
              <a:t>고정</a:t>
            </a:r>
            <a:r>
              <a:rPr kumimoji="0" lang="en-US" altLang="en-US" sz="1600" b="0" i="0" u="none" strike="noStrike" kern="1200" cap="none" spc="0" normalizeH="0" baseline="0" dirty="0" smtClean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분할</a:t>
            </a:r>
            <a:r>
              <a:rPr kumimoji="0" lang="en-US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기억장치</a:t>
            </a:r>
            <a:r>
              <a:rPr kumimoji="0" lang="en-US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할당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</a:rPr>
              <a:t> 기법 사용</a:t>
            </a:r>
          </a:p>
          <a:p>
            <a:pPr marL="742950" lvl="1" indent="-28575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고정</a:t>
            </a:r>
            <a:r>
              <a:rPr kumimoji="0" lang="en-US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분할</a:t>
            </a:r>
            <a:r>
              <a:rPr kumimoji="0" lang="en-US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기억장치</a:t>
            </a:r>
            <a:r>
              <a:rPr kumimoji="0" lang="en-US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6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할당</a:t>
            </a:r>
            <a:r>
              <a:rPr kumimoji="0" lang="en-US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</a:rPr>
              <a:t>(fixed partition memory allocation)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Century Gothic"/>
              </a:rPr>
              <a:t>: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Century Gothic"/>
                <a:ea typeface="HY중고딕"/>
                <a:cs typeface="HY중고딕"/>
              </a:rPr>
              <a:t> 주기억장치를 일정 수의 고정된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</a:rPr>
              <a:t>크기들로 분할하여 실행 중인 여러 프로세스에게 할당</a:t>
            </a:r>
          </a:p>
          <a:p>
            <a:pPr marL="1143000" lvl="2" indent="-22860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en-US" altLang="en-US" sz="14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 </a:t>
            </a:r>
            <a:r>
              <a:rPr kumimoji="0" lang="en-US" altLang="en-US" sz="1400" b="0" i="0" u="none" strike="noStrike" kern="1200" cap="none" spc="0" normalizeH="0" baseline="0" dirty="0" err="1">
                <a:solidFill>
                  <a:srgbClr val="404040"/>
                </a:solidFill>
                <a:latin typeface="HY중고딕"/>
                <a:ea typeface="HY중고딕"/>
              </a:rPr>
              <a:t>분할</a:t>
            </a:r>
            <a:r>
              <a:rPr kumimoji="0" lang="en-US" altLang="en-US" sz="14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  <a:ea typeface="HY중고딕"/>
              </a:rPr>
              <a:t>(</a:t>
            </a:r>
            <a:r>
              <a:rPr kumimoji="0" lang="en-US" altLang="en-US" sz="1400" b="0" i="0" u="none" strike="noStrike" kern="1200" cap="none" spc="0" normalizeH="0" baseline="0" dirty="0">
                <a:solidFill>
                  <a:srgbClr val="404040"/>
                </a:solidFill>
                <a:ea typeface="HY중고딕"/>
              </a:rPr>
              <a:t>partition</a:t>
            </a:r>
            <a:r>
              <a:rPr kumimoji="0" lang="en-US" altLang="en-US" sz="1400" b="0" i="0" u="none" strike="noStrike" kern="1200" cap="none" spc="0" normalizeH="0" baseline="0" dirty="0" smtClean="0">
                <a:solidFill>
                  <a:srgbClr val="404040"/>
                </a:solidFill>
                <a:latin typeface="HY중고딕"/>
                <a:ea typeface="HY중고딕"/>
              </a:rPr>
              <a:t>)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404040"/>
                </a:solidFill>
                <a:latin typeface="HY중고딕"/>
              </a:rPr>
              <a:t>:</a:t>
            </a:r>
            <a:r>
              <a:rPr kumimoji="0" lang="ko-KR" altLang="en-US" sz="1400" b="0" i="0" u="none" strike="noStrike" kern="1200" cap="none" spc="0" normalizeH="0" baseline="0" dirty="0" smtClean="0">
                <a:solidFill>
                  <a:srgbClr val="404040"/>
                </a:solidFill>
                <a:latin typeface="HY중고딕"/>
              </a:rPr>
              <a:t> 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</a:rPr>
              <a:t>하나의 단일 작업이 적재될 수 있는 일정한 크기의 기억장치 영역</a:t>
            </a:r>
          </a:p>
          <a:p>
            <a:pPr marL="1600200" lvl="3" indent="-22860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</a:rPr>
              <a:t>분할의 수에 의해 다중 프로그래밍의 정도 결정</a:t>
            </a:r>
          </a:p>
          <a:p>
            <a:pPr marL="1600200" lvl="3" indent="-228600" algn="l" defTabSz="4572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/>
            </a:pP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404040"/>
                </a:solidFill>
                <a:latin typeface="HY중고딕"/>
              </a:rPr>
              <a:t>한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404040"/>
                </a:solidFill>
                <a:latin typeface="HY중고딕"/>
              </a:rPr>
              <a:t>분할이 비어 있을 경우에만 새로운 작업 하나를 작업 큐에서 선택하여 빈 분할에 </a:t>
            </a:r>
            <a:r>
              <a:rPr kumimoji="0" lang="ko-KR" altLang="en-US" sz="1200" b="0" i="0" u="none" strike="noStrike" kern="1200" cap="none" spc="0" normalizeH="0" baseline="0" dirty="0" smtClean="0">
                <a:solidFill>
                  <a:srgbClr val="404040"/>
                </a:solidFill>
                <a:latin typeface="HY중고딕"/>
              </a:rPr>
              <a:t>적재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587DD2-DB34-4BF1-991C-8C36E1F52A3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ko-KR" altLang="en-US" dirty="0">
                <a:solidFill>
                  <a:srgbClr val="C00000"/>
                </a:solidFill>
              </a:rPr>
              <a:t>장 기억장치 관리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YouYuan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YouYuan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1535</Words>
  <Application>Microsoft Office PowerPoint</Application>
  <PresentationFormat>사용자 지정</PresentationFormat>
  <Paragraphs>243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줄기</vt:lpstr>
      <vt:lpstr>3장 기억장치 관리</vt:lpstr>
      <vt:lpstr>3.1 개요</vt:lpstr>
      <vt:lpstr>슬라이드 3</vt:lpstr>
      <vt:lpstr>슬라이드 4</vt:lpstr>
      <vt:lpstr>3.2 기억장치의 계층 구조 및 관리 기법</vt:lpstr>
      <vt:lpstr>슬라이드 6</vt:lpstr>
      <vt:lpstr>3.3 단일 사용자 연속 기억장치 할당</vt:lpstr>
      <vt:lpstr>슬라이드 8</vt:lpstr>
      <vt:lpstr>3.4 고정 분할 기억장치 할당</vt:lpstr>
      <vt:lpstr>슬라이드 10</vt:lpstr>
      <vt:lpstr>슬라이드 11</vt:lpstr>
      <vt:lpstr>슬라이드 12</vt:lpstr>
      <vt:lpstr>3.5 가변 분할 기억장치 할당</vt:lpstr>
      <vt:lpstr>슬라이드 14</vt:lpstr>
      <vt:lpstr>슬라이드 15</vt:lpstr>
      <vt:lpstr>슬라이드 16</vt:lpstr>
      <vt:lpstr>3.6 기억장치 교체(swapping)</vt:lpstr>
      <vt:lpstr>3.7 요약</vt:lpstr>
      <vt:lpstr>슬라이드 19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기억장치 관리</dc:title>
  <dc:creator>전소현</dc:creator>
  <cp:lastModifiedBy>SAMSUNG</cp:lastModifiedBy>
  <cp:revision>67</cp:revision>
  <dcterms:created xsi:type="dcterms:W3CDTF">2020-05-12T01:12:37Z</dcterms:created>
  <dcterms:modified xsi:type="dcterms:W3CDTF">2020-06-08T02:15:17Z</dcterms:modified>
  <cp:version>1000.0000.01</cp:version>
</cp:coreProperties>
</file>