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1170A-1B07-486E-8E7F-F12CEAE0F5F5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215A-8D68-4052-8B13-EF7F7EBEF4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224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C7D-A3CF-42FE-B9E5-9DE8DE400ACA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766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E06-529F-4540-B4ED-C5D6CA1EAA01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26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7C45-8359-4AAB-BA1B-4A211CFEB69E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03735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5A9D-38AE-41DF-9579-34F2DB1C29B4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356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517D-736B-4EBD-AB9D-6048DA7D4E2F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8568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188-9240-45A1-AFC9-EC18E12B4CE8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351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79F-0AF3-4542-91C9-24974D22CCA8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837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2FF7-9512-48FC-9D6C-BB1D6498B99B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60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E2B9-C972-4AF9-B5D0-3EBCE2D9C4F1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06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9857-FA6E-4511-A375-3ECBCADA7891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92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B815-E8C4-435F-9D11-59D1C8947C0C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92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6FAD-0537-447A-BF9E-26D415BA6F93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945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DE02-6B6F-4D6B-9BD6-E6CD7AB6039E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7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0929-8229-4ABA-ABEE-6461E266159C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65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874-2FF3-47FD-9137-EB0D97F2E2C3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90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87E3-04C9-4A53-BC11-AD49795FF2B9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810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06EE-64D4-43C8-AEE1-7ECDA7FD7C10}" type="datetime1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4</a:t>
            </a:r>
            <a:r>
              <a:rPr lang="ko-KR" altLang="en-US" smtClean="0"/>
              <a:t>장 가상 메모리 관리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A66897-226A-4081-800F-AF52F0845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7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9703" y="1259457"/>
            <a:ext cx="8915399" cy="71599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rgbClr val="C00000"/>
                </a:solidFill>
              </a:rPr>
              <a:t>4</a:t>
            </a:r>
            <a:r>
              <a:rPr lang="ko-KR" altLang="en-US" sz="4000" b="1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3450612"/>
            <a:ext cx="5408612" cy="290085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4.1 </a:t>
            </a:r>
            <a:r>
              <a:rPr lang="ko-KR" altLang="en-US" b="1" dirty="0" smtClean="0">
                <a:solidFill>
                  <a:srgbClr val="002060"/>
                </a:solidFill>
              </a:rPr>
              <a:t>개요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4.2 </a:t>
            </a:r>
            <a:r>
              <a:rPr lang="ko-KR" altLang="en-US" b="1" dirty="0" err="1">
                <a:solidFill>
                  <a:srgbClr val="002060"/>
                </a:solidFill>
              </a:rPr>
              <a:t>페이징</a:t>
            </a:r>
            <a:r>
              <a:rPr lang="en-US" altLang="ko-KR" b="1" dirty="0">
                <a:solidFill>
                  <a:srgbClr val="002060"/>
                </a:solidFill>
              </a:rPr>
              <a:t>(paging)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4.3 </a:t>
            </a:r>
            <a:r>
              <a:rPr lang="ko-KR" altLang="en-US" b="1" dirty="0">
                <a:solidFill>
                  <a:srgbClr val="002060"/>
                </a:solidFill>
              </a:rPr>
              <a:t>세그먼테이션</a:t>
            </a:r>
            <a:r>
              <a:rPr lang="en-US" altLang="ko-KR" b="1" dirty="0">
                <a:solidFill>
                  <a:srgbClr val="002060"/>
                </a:solidFill>
              </a:rPr>
              <a:t>(segmentation)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4.4 </a:t>
            </a:r>
            <a:r>
              <a:rPr lang="ko-KR" altLang="en-US" b="1" dirty="0">
                <a:solidFill>
                  <a:srgbClr val="002060"/>
                </a:solidFill>
              </a:rPr>
              <a:t>세그먼트</a:t>
            </a:r>
            <a:r>
              <a:rPr lang="en-US" altLang="ko-KR" b="1" dirty="0">
                <a:solidFill>
                  <a:srgbClr val="002060"/>
                </a:solidFill>
              </a:rPr>
              <a:t>/</a:t>
            </a:r>
            <a:r>
              <a:rPr lang="ko-KR" altLang="en-US" b="1" dirty="0" err="1">
                <a:solidFill>
                  <a:srgbClr val="002060"/>
                </a:solidFill>
              </a:rPr>
              <a:t>페이징</a:t>
            </a:r>
            <a:r>
              <a:rPr lang="ko-KR" altLang="en-US" b="1" dirty="0">
                <a:solidFill>
                  <a:srgbClr val="002060"/>
                </a:solidFill>
              </a:rPr>
              <a:t> 혼용 기법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4.5 </a:t>
            </a:r>
            <a:r>
              <a:rPr lang="ko-KR" altLang="en-US" b="1" dirty="0">
                <a:solidFill>
                  <a:srgbClr val="002060"/>
                </a:solidFill>
              </a:rPr>
              <a:t>페이지 교체 알고리즘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4.6 </a:t>
            </a:r>
            <a:r>
              <a:rPr lang="ko-KR" altLang="en-US" b="1" dirty="0" err="1">
                <a:solidFill>
                  <a:srgbClr val="002060"/>
                </a:solidFill>
              </a:rPr>
              <a:t>스래싱</a:t>
            </a:r>
            <a:r>
              <a:rPr lang="en-US" altLang="ko-KR" b="1" dirty="0">
                <a:solidFill>
                  <a:srgbClr val="002060"/>
                </a:solidFill>
              </a:rPr>
              <a:t>(thrashing)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4.7 </a:t>
            </a:r>
            <a:r>
              <a:rPr lang="ko-KR" altLang="en-US" b="1" dirty="0" smtClean="0">
                <a:solidFill>
                  <a:srgbClr val="002060"/>
                </a:solidFill>
              </a:rPr>
              <a:t>요약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07" y="4117730"/>
            <a:ext cx="3440652" cy="1179255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69703" y="6351469"/>
            <a:ext cx="7619999" cy="365125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가상 메모리 관리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03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60717"/>
            <a:ext cx="9727570" cy="5779698"/>
          </a:xfrm>
        </p:spPr>
        <p:txBody>
          <a:bodyPr>
            <a:normAutofit/>
          </a:bodyPr>
          <a:lstStyle/>
          <a:p>
            <a:r>
              <a:rPr lang="ko-KR" altLang="en-US" dirty="0"/>
              <a:t>페이지 크기</a:t>
            </a:r>
          </a:p>
          <a:p>
            <a:pPr lvl="1"/>
            <a:r>
              <a:rPr lang="ko-KR" altLang="en-US" dirty="0"/>
              <a:t>페이지 시스템에서의 내부 </a:t>
            </a:r>
            <a:r>
              <a:rPr lang="ko-KR" altLang="en-US" dirty="0" smtClean="0"/>
              <a:t>단편화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페이지의 크기 결정 고려 사항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페이지 </a:t>
            </a:r>
            <a:r>
              <a:rPr lang="ko-KR" altLang="en-US" dirty="0"/>
              <a:t>크기가 작으면 작을수록 보다 많은 페이지와 페이지 프레임이 존재하게 되고</a:t>
            </a:r>
            <a:r>
              <a:rPr lang="en-US" altLang="ko-KR" dirty="0"/>
              <a:t>, </a:t>
            </a:r>
            <a:r>
              <a:rPr lang="ko-KR" altLang="en-US" dirty="0"/>
              <a:t>이를 관리하기 위한 페이지 테이블의 크기가 증가하여 기억 공간이 낭비된다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페이지 </a:t>
            </a:r>
            <a:r>
              <a:rPr lang="ko-KR" altLang="en-US" dirty="0"/>
              <a:t>크기가 작을수록 프로세스가 </a:t>
            </a:r>
            <a:r>
              <a:rPr lang="ko-KR" altLang="en-US" dirty="0" err="1"/>
              <a:t>작업세트</a:t>
            </a:r>
            <a:r>
              <a:rPr lang="en-US" altLang="ko-KR" dirty="0"/>
              <a:t>(working set)</a:t>
            </a:r>
            <a:r>
              <a:rPr lang="ko-KR" altLang="en-US" dirty="0"/>
              <a:t>를 확보하는 데 도움이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실제로 </a:t>
            </a:r>
            <a:r>
              <a:rPr lang="ko-KR" altLang="en-US" dirty="0" err="1"/>
              <a:t>프로시듀어나</a:t>
            </a:r>
            <a:r>
              <a:rPr lang="ko-KR" altLang="en-US" dirty="0"/>
              <a:t> 데이터 블록의 단위는 대부분 페이지 크기의 정수 배가 아니므로 </a:t>
            </a:r>
            <a:r>
              <a:rPr lang="ko-KR" altLang="en-US" dirty="0" err="1"/>
              <a:t>페이징</a:t>
            </a:r>
            <a:r>
              <a:rPr lang="ko-KR" altLang="en-US" dirty="0"/>
              <a:t> 시스템은 </a:t>
            </a:r>
            <a:r>
              <a:rPr lang="ko-KR" altLang="en-US" dirty="0" smtClean="0"/>
              <a:t>단편화 </a:t>
            </a:r>
            <a:r>
              <a:rPr lang="ko-KR" altLang="en-US" dirty="0"/>
              <a:t>현상을 초래하게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크기가 작을수록 내부의 </a:t>
            </a:r>
            <a:r>
              <a:rPr lang="ko-KR" altLang="en-US" dirty="0" err="1"/>
              <a:t>단편화는</a:t>
            </a:r>
            <a:r>
              <a:rPr lang="ko-KR" altLang="en-US" dirty="0"/>
              <a:t> 감소된다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11853"/>
            <a:ext cx="843216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097" name="_x356218216" descr="EMB00002c600a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64" y="1423359"/>
            <a:ext cx="4506671" cy="25879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9526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2921" y="970344"/>
            <a:ext cx="9859992" cy="5293841"/>
          </a:xfrm>
        </p:spPr>
        <p:txBody>
          <a:bodyPr/>
          <a:lstStyle/>
          <a:p>
            <a:pPr lvl="2" fontAlgn="base"/>
            <a:r>
              <a:rPr lang="ko-KR" altLang="en-US" dirty="0"/>
              <a:t>페이지가 크게 되면 참조되지 않을 많은 정보들까지 주기억장치로 옮겨지게 되어 </a:t>
            </a:r>
            <a:r>
              <a:rPr lang="ko-KR" altLang="en-US" dirty="0" err="1"/>
              <a:t>기억공간의</a:t>
            </a:r>
            <a:r>
              <a:rPr lang="ko-KR" altLang="en-US" dirty="0"/>
              <a:t> 낭비를 초래하게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디스크로부터의 </a:t>
            </a:r>
            <a:r>
              <a:rPr lang="ko-KR" altLang="en-US" dirty="0"/>
              <a:t>입출력 전송은 많은 시간이 소비되기 때문에</a:t>
            </a:r>
            <a:r>
              <a:rPr lang="en-US" altLang="ko-KR" dirty="0"/>
              <a:t>, </a:t>
            </a:r>
            <a:r>
              <a:rPr lang="ko-KR" altLang="en-US" dirty="0"/>
              <a:t>프로그램 실행 중 입출력 전송의 횟수를 줄이기 위해서는 페이지 크기가 클수록 효과적이다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페이지 인출 기법</a:t>
            </a:r>
          </a:p>
          <a:p>
            <a:pPr lvl="1"/>
            <a:r>
              <a:rPr lang="ko-KR" altLang="en-US" dirty="0"/>
              <a:t>사용자 프로그램이 실행을 위하여 보조기억장치로부터 페이지 단위로 주기억장치로 </a:t>
            </a:r>
            <a:r>
              <a:rPr lang="ko-KR" altLang="en-US" dirty="0" smtClean="0"/>
              <a:t>적재하는 </a:t>
            </a:r>
            <a:r>
              <a:rPr lang="ko-KR" altLang="en-US" dirty="0"/>
              <a:t>방법</a:t>
            </a:r>
          </a:p>
          <a:p>
            <a:pPr lvl="1"/>
            <a:r>
              <a:rPr lang="ko-KR" altLang="en-US" dirty="0"/>
              <a:t>요구 </a:t>
            </a:r>
            <a:r>
              <a:rPr lang="ko-KR" altLang="en-US" dirty="0" err="1"/>
              <a:t>페이징</a:t>
            </a:r>
            <a:r>
              <a:rPr lang="en-US" altLang="ko-KR" dirty="0"/>
              <a:t>(demand paging) </a:t>
            </a:r>
            <a:r>
              <a:rPr lang="ko-KR" altLang="en-US" dirty="0"/>
              <a:t>기법 </a:t>
            </a:r>
          </a:p>
          <a:p>
            <a:pPr lvl="2"/>
            <a:r>
              <a:rPr lang="ko-KR" altLang="en-US" dirty="0"/>
              <a:t>프로세스에 의하여 명백히 참조되는 프로세스만이 보조기억장치로부터 주기억장치로 </a:t>
            </a:r>
            <a:r>
              <a:rPr lang="ko-KR" altLang="en-US" dirty="0" smtClean="0"/>
              <a:t>적재</a:t>
            </a:r>
            <a:endParaRPr lang="ko-KR" altLang="en-US" dirty="0"/>
          </a:p>
          <a:p>
            <a:r>
              <a:rPr lang="ko-KR" altLang="en-US" dirty="0"/>
              <a:t>예상 </a:t>
            </a:r>
            <a:r>
              <a:rPr lang="ko-KR" altLang="en-US" dirty="0" err="1"/>
              <a:t>페이징</a:t>
            </a:r>
            <a:r>
              <a:rPr lang="en-US" altLang="ko-KR" dirty="0"/>
              <a:t>(anticipatory paging) </a:t>
            </a:r>
            <a:r>
              <a:rPr lang="ko-KR" altLang="en-US" dirty="0"/>
              <a:t>기법</a:t>
            </a:r>
          </a:p>
          <a:p>
            <a:pPr lvl="1"/>
            <a:r>
              <a:rPr lang="ko-KR" altLang="en-US" dirty="0"/>
              <a:t>프로세스가 필요로 할 페이지들을 운영체제가 예측하여 주기억장치에 여유가 있을 때 이 페이지들을 미리 적재</a:t>
            </a:r>
          </a:p>
          <a:p>
            <a:pPr lvl="1"/>
            <a:r>
              <a:rPr lang="ko-KR" altLang="en-US" dirty="0"/>
              <a:t>만약 이 </a:t>
            </a:r>
            <a:r>
              <a:rPr lang="ko-KR" altLang="en-US" dirty="0" smtClean="0"/>
              <a:t>페이지가 참조되면 </a:t>
            </a:r>
            <a:r>
              <a:rPr lang="ko-KR" altLang="en-US" dirty="0"/>
              <a:t>그 프로세스는 가능한 최소의 페이지 </a:t>
            </a:r>
            <a:r>
              <a:rPr lang="ko-KR" altLang="en-US" dirty="0" err="1"/>
              <a:t>부재율을</a:t>
            </a:r>
            <a:r>
              <a:rPr lang="ko-KR" altLang="en-US" dirty="0"/>
              <a:t> 가지고 실행됨으로써 실행 시간은 상당히 </a:t>
            </a:r>
            <a:r>
              <a:rPr lang="ko-KR" altLang="en-US" dirty="0" smtClean="0"/>
              <a:t>줄어 들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페이지 양도</a:t>
            </a:r>
            <a:r>
              <a:rPr lang="en-US" altLang="ko-KR" dirty="0"/>
              <a:t>(page release)</a:t>
            </a:r>
          </a:p>
          <a:p>
            <a:pPr lvl="1"/>
            <a:r>
              <a:rPr lang="ko-KR" altLang="en-US" dirty="0"/>
              <a:t>프로그램에서 더 이상 필요로 하지 않는 특정한 페이지가 존재한다면</a:t>
            </a:r>
            <a:r>
              <a:rPr lang="en-US" altLang="ko-KR" dirty="0"/>
              <a:t>, </a:t>
            </a:r>
            <a:r>
              <a:rPr lang="ko-KR" altLang="en-US" dirty="0"/>
              <a:t>작업세트로부터 그것을 제외시켜 페이지 프레임을 유용하게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802921" y="6360095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475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6" y="564218"/>
            <a:ext cx="9732484" cy="6145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4.3 </a:t>
            </a:r>
            <a:r>
              <a:rPr lang="ko-KR" altLang="en-US" b="1" dirty="0">
                <a:solidFill>
                  <a:srgbClr val="002060"/>
                </a:solidFill>
              </a:rPr>
              <a:t>세그먼테이션</a:t>
            </a:r>
            <a:r>
              <a:rPr lang="en-US" altLang="ko-KR" b="1" dirty="0">
                <a:solidFill>
                  <a:srgbClr val="002060"/>
                </a:solidFill>
              </a:rPr>
              <a:t>(segmentation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6" y="1659147"/>
            <a:ext cx="9732484" cy="4336212"/>
          </a:xfrm>
        </p:spPr>
        <p:txBody>
          <a:bodyPr/>
          <a:lstStyle/>
          <a:p>
            <a:r>
              <a:rPr lang="ko-KR" altLang="en-US" dirty="0"/>
              <a:t>세그먼테이션 기법에서는 고정된 단위가 아니고 서로 논리적으로 관련이 있는 정보의 단위로 프로그램을 분할한다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세그먼트</a:t>
            </a:r>
            <a:r>
              <a:rPr lang="en-US" altLang="ko-KR" dirty="0"/>
              <a:t>(segment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논리적 </a:t>
            </a:r>
            <a:r>
              <a:rPr lang="ko-KR" altLang="en-US" dirty="0"/>
              <a:t>단위가 되는 프로그램 모듈이나 </a:t>
            </a:r>
            <a:r>
              <a:rPr lang="ko-KR" altLang="en-US" dirty="0" smtClean="0"/>
              <a:t>자료구조 등</a:t>
            </a:r>
            <a:endParaRPr lang="en-US" altLang="ko-KR" dirty="0" smtClean="0"/>
          </a:p>
          <a:p>
            <a:r>
              <a:rPr lang="ko-KR" altLang="en-US" dirty="0"/>
              <a:t>세그먼테이션</a:t>
            </a:r>
            <a:r>
              <a:rPr lang="en-US" altLang="ko-KR" dirty="0"/>
              <a:t>(segmentation) </a:t>
            </a:r>
            <a:r>
              <a:rPr lang="ko-KR" altLang="en-US" dirty="0"/>
              <a:t>기법에서의 각 세그먼트는 고유의 이름과 길이를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ko-KR" altLang="en-US" dirty="0" smtClean="0"/>
              <a:t>참조되는 </a:t>
            </a:r>
            <a:r>
              <a:rPr lang="ko-KR" altLang="en-US" dirty="0"/>
              <a:t>주소는 세그먼트 이름과 세그먼트 내의 변위</a:t>
            </a:r>
            <a:r>
              <a:rPr lang="en-US" altLang="ko-KR" dirty="0"/>
              <a:t>(displacement)</a:t>
            </a:r>
            <a:r>
              <a:rPr lang="ko-KR" altLang="en-US" dirty="0"/>
              <a:t>로 표현</a:t>
            </a:r>
          </a:p>
          <a:p>
            <a:r>
              <a:rPr lang="ko-KR" altLang="en-US" dirty="0"/>
              <a:t>직접 사상</a:t>
            </a:r>
          </a:p>
          <a:p>
            <a:pPr lvl="1"/>
            <a:r>
              <a:rPr lang="ko-KR" altLang="en-US" dirty="0"/>
              <a:t>세그먼테이션 시스템에서의 가상 주소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주기억장치 배치 전략은 </a:t>
            </a:r>
            <a:r>
              <a:rPr lang="ko-KR" altLang="en-US" dirty="0" smtClean="0"/>
              <a:t>가변 분할 </a:t>
            </a:r>
            <a:r>
              <a:rPr lang="ko-KR" altLang="en-US" dirty="0"/>
              <a:t>다중 프로그래밍에서 이용된 방법과 동일하며</a:t>
            </a:r>
            <a:r>
              <a:rPr lang="en-US" altLang="ko-KR" dirty="0"/>
              <a:t>, </a:t>
            </a:r>
            <a:r>
              <a:rPr lang="ko-KR" altLang="en-US" dirty="0"/>
              <a:t>가장 일반적인 방법은 최초 적합과 최적 </a:t>
            </a:r>
            <a:r>
              <a:rPr lang="ko-KR" altLang="en-US" dirty="0" smtClean="0"/>
              <a:t>적합이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793" y="6420479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121" name="_x357346352" descr="EMB00002c600a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79" y="4304581"/>
            <a:ext cx="4761841" cy="500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85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52091"/>
            <a:ext cx="9736197" cy="5745192"/>
          </a:xfrm>
        </p:spPr>
        <p:txBody>
          <a:bodyPr/>
          <a:lstStyle/>
          <a:p>
            <a:pPr fontAlgn="base"/>
            <a:r>
              <a:rPr lang="ko-KR" altLang="en-US" dirty="0"/>
              <a:t>순수 세그먼테이션 시스템에서의 가상 주소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세그먼트 사상 테이블 </a:t>
            </a:r>
            <a:r>
              <a:rPr lang="ko-KR" altLang="en-US" dirty="0" smtClean="0"/>
              <a:t>항목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39460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145" name="_x357346832" descr="EMB00002c600a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970344"/>
            <a:ext cx="4351338" cy="3040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357346112" descr="EMB00002c600a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4481640"/>
            <a:ext cx="4351338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7168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65030"/>
            <a:ext cx="9718944" cy="5727940"/>
          </a:xfrm>
        </p:spPr>
        <p:txBody>
          <a:bodyPr/>
          <a:lstStyle/>
          <a:p>
            <a:r>
              <a:rPr lang="ko-KR" altLang="en-US" dirty="0"/>
              <a:t>공유 및 보호</a:t>
            </a:r>
          </a:p>
          <a:p>
            <a:pPr lvl="1"/>
            <a:r>
              <a:rPr lang="ko-KR" altLang="en-US" dirty="0" smtClean="0"/>
              <a:t>세그먼테이션 </a:t>
            </a:r>
            <a:r>
              <a:rPr lang="ko-KR" altLang="en-US" dirty="0"/>
              <a:t>시스템에서의 세그먼트 공유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보호를 위한 접근</a:t>
            </a:r>
            <a:r>
              <a:rPr lang="en-US" altLang="ko-KR" dirty="0"/>
              <a:t>(access) </a:t>
            </a:r>
            <a:r>
              <a:rPr lang="ko-KR" altLang="en-US" dirty="0"/>
              <a:t>제어</a:t>
            </a:r>
          </a:p>
          <a:p>
            <a:pPr lvl="1"/>
            <a:r>
              <a:rPr lang="ko-KR" altLang="en-US" dirty="0"/>
              <a:t>접근 제어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69" name="_x357346752" descr="EMB00002c600a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73" y="1358661"/>
            <a:ext cx="3999053" cy="2863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09" y="5095596"/>
            <a:ext cx="4615582" cy="12903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486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2" y="555592"/>
            <a:ext cx="8911687" cy="660733"/>
          </a:xfrm>
        </p:spPr>
        <p:txBody>
          <a:bodyPr>
            <a:normAutofit/>
          </a:bodyPr>
          <a:lstStyle/>
          <a:p>
            <a:pPr algn="ctr" fontAlgn="base"/>
            <a:r>
              <a:rPr lang="en-US" altLang="ko-KR" sz="3200" b="1" dirty="0">
                <a:solidFill>
                  <a:srgbClr val="002060"/>
                </a:solidFill>
              </a:rPr>
              <a:t>4.4 </a:t>
            </a:r>
            <a:r>
              <a:rPr lang="ko-KR" altLang="en-US" sz="3200" b="1" dirty="0">
                <a:solidFill>
                  <a:srgbClr val="002060"/>
                </a:solidFill>
              </a:rPr>
              <a:t>세그먼트</a:t>
            </a:r>
            <a:r>
              <a:rPr lang="en-US" altLang="ko-KR" sz="3200" b="1" dirty="0">
                <a:solidFill>
                  <a:srgbClr val="002060"/>
                </a:solidFill>
              </a:rPr>
              <a:t>/</a:t>
            </a:r>
            <a:r>
              <a:rPr lang="ko-KR" altLang="en-US" sz="3200" b="1" dirty="0" err="1">
                <a:solidFill>
                  <a:srgbClr val="002060"/>
                </a:solidFill>
              </a:rPr>
              <a:t>페이징</a:t>
            </a:r>
            <a:r>
              <a:rPr lang="ko-KR" altLang="en-US" sz="3200" b="1" dirty="0">
                <a:solidFill>
                  <a:srgbClr val="002060"/>
                </a:solidFill>
              </a:rPr>
              <a:t> 혼용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8329" y="1417607"/>
            <a:ext cx="9746562" cy="4888301"/>
          </a:xfrm>
        </p:spPr>
        <p:txBody>
          <a:bodyPr/>
          <a:lstStyle/>
          <a:p>
            <a:r>
              <a:rPr lang="ko-KR" altLang="en-US" dirty="0"/>
              <a:t>세그먼트</a:t>
            </a:r>
            <a:r>
              <a:rPr lang="en-US" altLang="ko-KR" dirty="0"/>
              <a:t>/</a:t>
            </a:r>
            <a:r>
              <a:rPr lang="ko-KR" altLang="en-US" dirty="0" err="1"/>
              <a:t>페이징</a:t>
            </a:r>
            <a:r>
              <a:rPr lang="ko-KR" altLang="en-US" dirty="0"/>
              <a:t> 혼용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</a:t>
            </a:r>
            <a:r>
              <a:rPr lang="ko-KR" altLang="en-US" dirty="0"/>
              <a:t>세그먼트를 정수 배의 페이지로 다시 </a:t>
            </a:r>
            <a:r>
              <a:rPr lang="ko-KR" altLang="en-US" dirty="0" smtClean="0"/>
              <a:t>분할</a:t>
            </a:r>
            <a:endParaRPr lang="ko-KR" altLang="en-US" dirty="0"/>
          </a:p>
          <a:p>
            <a:r>
              <a:rPr lang="ko-KR" altLang="en-US" dirty="0"/>
              <a:t>세그먼트</a:t>
            </a:r>
            <a:r>
              <a:rPr lang="en-US" altLang="ko-KR" dirty="0"/>
              <a:t>/</a:t>
            </a:r>
            <a:r>
              <a:rPr lang="ko-KR" altLang="en-US" dirty="0" err="1"/>
              <a:t>페이징</a:t>
            </a:r>
            <a:r>
              <a:rPr lang="ko-KR" altLang="en-US" dirty="0"/>
              <a:t> 혼용 시스템에서의 가상 주소</a:t>
            </a:r>
          </a:p>
          <a:p>
            <a:endParaRPr lang="en-US" altLang="ko-KR" dirty="0" smtClean="0"/>
          </a:p>
          <a:p>
            <a:r>
              <a:rPr lang="ko-KR" altLang="en-US" dirty="0"/>
              <a:t>세그먼트</a:t>
            </a:r>
            <a:r>
              <a:rPr lang="en-US" altLang="ko-KR" dirty="0"/>
              <a:t>/</a:t>
            </a:r>
            <a:r>
              <a:rPr lang="ko-KR" altLang="en-US" dirty="0" err="1"/>
              <a:t>페이징</a:t>
            </a:r>
            <a:r>
              <a:rPr lang="ko-KR" altLang="en-US" dirty="0"/>
              <a:t> 혼용 시스템에서의 연관</a:t>
            </a:r>
            <a:r>
              <a:rPr lang="en-US" altLang="ko-KR" dirty="0"/>
              <a:t>/</a:t>
            </a:r>
            <a:r>
              <a:rPr lang="ko-KR" altLang="en-US" dirty="0"/>
              <a:t>직접 사상을 통한 가상 주소 변환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8329" y="6429106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193" name="_x56645712" descr="EMB00002c600a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32" y="2199737"/>
            <a:ext cx="3464535" cy="310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56645632" descr="EMB00002c600a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06" y="2976113"/>
            <a:ext cx="3003387" cy="3591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7373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789" y="650249"/>
            <a:ext cx="8911687" cy="640445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4.5 </a:t>
            </a:r>
            <a:r>
              <a:rPr lang="ko-KR" altLang="en-US" sz="3200" b="1" dirty="0">
                <a:solidFill>
                  <a:srgbClr val="002060"/>
                </a:solidFill>
              </a:rPr>
              <a:t>페이지 교체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알고리즘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4789" y="1630392"/>
            <a:ext cx="9739823" cy="45288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새로 </a:t>
            </a:r>
            <a:r>
              <a:rPr lang="ko-KR" altLang="en-US" dirty="0"/>
              <a:t>적재될 페이지를 위한 주기억장치 공간을 확보하기 위하여</a:t>
            </a:r>
            <a:r>
              <a:rPr lang="en-US" altLang="ko-KR" dirty="0"/>
              <a:t>, </a:t>
            </a:r>
            <a:r>
              <a:rPr lang="ko-KR" altLang="en-US" dirty="0"/>
              <a:t>현재 주기억장치를 차지하고 있는 페이지들 중에서 어떤 페이지를 선택하여 가상공간으로 보낼 것인가를 결정</a:t>
            </a:r>
          </a:p>
          <a:p>
            <a:r>
              <a:rPr lang="en-US" altLang="ko-KR" dirty="0"/>
              <a:t>FIFO(First-In First-Out) </a:t>
            </a:r>
            <a:r>
              <a:rPr lang="ko-KR" altLang="en-US" dirty="0"/>
              <a:t>알고리즘</a:t>
            </a:r>
          </a:p>
          <a:p>
            <a:pPr lvl="1"/>
            <a:r>
              <a:rPr lang="en-US" altLang="ko-KR" dirty="0" err="1"/>
              <a:t>가장</a:t>
            </a:r>
            <a:r>
              <a:rPr lang="en-US" altLang="ko-KR" dirty="0"/>
              <a:t> </a:t>
            </a:r>
            <a:r>
              <a:rPr lang="en-US" altLang="ko-KR" dirty="0" err="1"/>
              <a:t>먼저</a:t>
            </a:r>
            <a:r>
              <a:rPr lang="en-US" altLang="ko-KR" dirty="0"/>
              <a:t> </a:t>
            </a:r>
            <a:r>
              <a:rPr lang="en-US" altLang="ko-KR" dirty="0" err="1"/>
              <a:t>주기억장치에</a:t>
            </a:r>
            <a:r>
              <a:rPr lang="en-US" altLang="ko-KR" dirty="0"/>
              <a:t> </a:t>
            </a:r>
            <a:r>
              <a:rPr lang="en-US" altLang="ko-KR" dirty="0" err="1"/>
              <a:t>들어와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페이지를</a:t>
            </a:r>
            <a:r>
              <a:rPr lang="en-US" altLang="ko-KR" dirty="0"/>
              <a:t> </a:t>
            </a:r>
            <a:r>
              <a:rPr lang="en-US" altLang="ko-KR" dirty="0" err="1"/>
              <a:t>교체시키는</a:t>
            </a:r>
            <a:r>
              <a:rPr lang="en-US" altLang="ko-KR" dirty="0"/>
              <a:t> </a:t>
            </a:r>
            <a:r>
              <a:rPr lang="en-US" altLang="ko-KR" dirty="0" err="1"/>
              <a:t>방법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총 페이지 부재의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페이지 교체의 수</a:t>
            </a:r>
            <a:r>
              <a:rPr lang="en-US" altLang="ko-KR" dirty="0" smtClean="0"/>
              <a:t>: 12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pPr lvl="1"/>
            <a:r>
              <a:rPr lang="en-US" altLang="ko-KR" dirty="0"/>
              <a:t>FIFO </a:t>
            </a:r>
            <a:r>
              <a:rPr lang="ko-KR" altLang="en-US" dirty="0"/>
              <a:t>모순</a:t>
            </a:r>
            <a:r>
              <a:rPr lang="en-US" altLang="ko-KR" dirty="0"/>
              <a:t>(anomaly) </a:t>
            </a:r>
            <a:r>
              <a:rPr lang="ko-KR" altLang="en-US" dirty="0"/>
              <a:t>또는 </a:t>
            </a:r>
            <a:r>
              <a:rPr lang="en-US" altLang="ko-KR" dirty="0" err="1"/>
              <a:t>Belady</a:t>
            </a:r>
            <a:r>
              <a:rPr lang="ko-KR" altLang="en-US" dirty="0"/>
              <a:t>의 </a:t>
            </a:r>
            <a:r>
              <a:rPr lang="ko-KR" altLang="en-US" dirty="0" smtClean="0"/>
              <a:t>이변 발생</a:t>
            </a:r>
            <a:endParaRPr lang="ko-KR" altLang="en-US" dirty="0"/>
          </a:p>
          <a:p>
            <a:pPr lvl="2"/>
            <a:r>
              <a:rPr lang="ko-KR" altLang="en-US" dirty="0"/>
              <a:t>프로세스에 할당된 페이지 프레임의 수가 </a:t>
            </a:r>
            <a:r>
              <a:rPr lang="ko-KR" altLang="en-US" dirty="0" smtClean="0"/>
              <a:t>증가했는데 페이지 </a:t>
            </a:r>
            <a:r>
              <a:rPr lang="ko-KR" altLang="en-US" dirty="0"/>
              <a:t>부재가 더 </a:t>
            </a:r>
            <a:r>
              <a:rPr lang="ko-KR" altLang="en-US" dirty="0" smtClean="0"/>
              <a:t>증가하는 현상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4789" y="6377348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217" name="_x360956864" descr="EMB00002c600a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00" y="3158719"/>
            <a:ext cx="4667600" cy="14219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039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866475"/>
            <a:ext cx="9727570" cy="5702061"/>
          </a:xfrm>
        </p:spPr>
        <p:txBody>
          <a:bodyPr/>
          <a:lstStyle/>
          <a:p>
            <a:pPr lvl="1"/>
            <a:r>
              <a:rPr lang="en-US" altLang="ko-KR" dirty="0"/>
              <a:t>FIFO </a:t>
            </a:r>
            <a:r>
              <a:rPr lang="ko-KR" altLang="en-US" dirty="0"/>
              <a:t>모순의 예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241" name="_x357572464" descr="EMB00002c600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523580"/>
            <a:ext cx="4351338" cy="1401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357579024" descr="EMB00002c600a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717505"/>
            <a:ext cx="4351338" cy="1401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77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787782"/>
            <a:ext cx="9727570" cy="5702060"/>
          </a:xfrm>
        </p:spPr>
        <p:txBody>
          <a:bodyPr/>
          <a:lstStyle/>
          <a:p>
            <a:r>
              <a:rPr lang="ko-KR" altLang="en-US" dirty="0"/>
              <a:t>최적 교체</a:t>
            </a:r>
            <a:r>
              <a:rPr lang="en-US" altLang="ko-KR" dirty="0"/>
              <a:t>(Optimal Replacement) </a:t>
            </a:r>
            <a:r>
              <a:rPr lang="ko-KR" altLang="en-US" dirty="0"/>
              <a:t>알고리즘</a:t>
            </a:r>
          </a:p>
          <a:p>
            <a:pPr lvl="1"/>
            <a:r>
              <a:rPr lang="ko-KR" altLang="en-US" dirty="0"/>
              <a:t>앞으로 가장 오랫동안 사용되지 않을 페이지를 교체</a:t>
            </a:r>
          </a:p>
          <a:p>
            <a:pPr lvl="1"/>
            <a:r>
              <a:rPr lang="ko-KR" altLang="en-US" dirty="0"/>
              <a:t>최소의 페이지 </a:t>
            </a:r>
            <a:r>
              <a:rPr lang="ko-KR" altLang="en-US" dirty="0" err="1"/>
              <a:t>부재율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총 페이지 부재의 수</a:t>
            </a:r>
            <a:r>
              <a:rPr lang="en-US" altLang="ko-KR" dirty="0" smtClean="0"/>
              <a:t>: 9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페이지 교체의 수</a:t>
            </a:r>
            <a:r>
              <a:rPr lang="en-US" altLang="ko-KR" smtClean="0"/>
              <a:t>: 6</a:t>
            </a:r>
            <a:r>
              <a:rPr lang="ko-KR" altLang="en-US" smtClean="0"/>
              <a:t>회</a:t>
            </a:r>
            <a:endParaRPr lang="en-US" altLang="ko-KR" dirty="0" smtClean="0"/>
          </a:p>
          <a:p>
            <a:pPr lvl="1"/>
            <a:r>
              <a:rPr lang="ko-KR" altLang="en-US" dirty="0"/>
              <a:t>페이지 호출 순서에 대한 모든 상황을 사전에 미리 파악하고 있어야 하기 때문에 </a:t>
            </a:r>
            <a:r>
              <a:rPr lang="ko-KR" altLang="en-US" dirty="0" smtClean="0"/>
              <a:t>구현하기가 </a:t>
            </a:r>
            <a:r>
              <a:rPr lang="ko-KR" altLang="en-US" dirty="0"/>
              <a:t>어렵고 </a:t>
            </a:r>
            <a:r>
              <a:rPr lang="ko-KR" altLang="en-US" dirty="0" smtClean="0"/>
              <a:t>비현실적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1265" name="_x358611104" descr="EMB00002c600a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28" y="2009954"/>
            <a:ext cx="5099344" cy="15441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7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73528"/>
            <a:ext cx="9736197" cy="5766887"/>
          </a:xfrm>
        </p:spPr>
        <p:txBody>
          <a:bodyPr/>
          <a:lstStyle/>
          <a:p>
            <a:r>
              <a:rPr lang="en-US" altLang="ko-KR" dirty="0"/>
              <a:t>LRU(Least Recently Used) </a:t>
            </a:r>
            <a:r>
              <a:rPr lang="ko-KR" altLang="en-US" dirty="0"/>
              <a:t>알고리즘</a:t>
            </a:r>
          </a:p>
          <a:p>
            <a:pPr lvl="1"/>
            <a:r>
              <a:rPr lang="ko-KR" altLang="en-US" dirty="0"/>
              <a:t>각 페이지마다 타임</a:t>
            </a:r>
            <a:r>
              <a:rPr lang="en-US" altLang="ko-KR" dirty="0"/>
              <a:t>-</a:t>
            </a:r>
            <a:r>
              <a:rPr lang="ko-KR" altLang="en-US" dirty="0" err="1" smtClean="0"/>
              <a:t>스템프용</a:t>
            </a:r>
            <a:r>
              <a:rPr lang="ko-KR" altLang="en-US" dirty="0" smtClean="0"/>
              <a:t> </a:t>
            </a:r>
            <a:r>
              <a:rPr lang="ko-KR" altLang="en-US" dirty="0"/>
              <a:t>카운터</a:t>
            </a:r>
            <a:r>
              <a:rPr lang="en-US" altLang="ko-KR" dirty="0"/>
              <a:t>(counter)</a:t>
            </a:r>
            <a:r>
              <a:rPr lang="ko-KR" altLang="en-US" dirty="0"/>
              <a:t>나 스택을 </a:t>
            </a:r>
            <a:r>
              <a:rPr lang="ko-KR" altLang="en-US" dirty="0" smtClean="0"/>
              <a:t>두어 현시점에서 </a:t>
            </a:r>
            <a:r>
              <a:rPr lang="ko-KR" altLang="en-US" dirty="0"/>
              <a:t>가장 오래전에 사용된 페이지를 </a:t>
            </a:r>
            <a:r>
              <a:rPr lang="ko-KR" altLang="en-US" dirty="0" smtClean="0"/>
              <a:t>교체하는 </a:t>
            </a:r>
            <a:r>
              <a:rPr lang="ko-KR" altLang="en-US" dirty="0"/>
              <a:t>방법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총 페이지 부재의 수</a:t>
            </a:r>
            <a:r>
              <a:rPr lang="en-US" altLang="ko-KR" dirty="0" smtClean="0"/>
              <a:t>: 12</a:t>
            </a:r>
            <a:r>
              <a:rPr lang="ko-KR" altLang="en-US" dirty="0" smtClean="0"/>
              <a:t>회</a:t>
            </a:r>
            <a:endParaRPr lang="en-US" altLang="ko-KR" dirty="0"/>
          </a:p>
          <a:p>
            <a:pPr lvl="1"/>
            <a:r>
              <a:rPr lang="ko-KR" altLang="en-US" dirty="0"/>
              <a:t>카운터에 의한 방법은</a:t>
            </a:r>
            <a:r>
              <a:rPr lang="en-US" altLang="ko-KR" dirty="0"/>
              <a:t>, </a:t>
            </a:r>
            <a:r>
              <a:rPr lang="ko-KR" altLang="en-US" dirty="0"/>
              <a:t>어떤 페이지에 대한 참조가 있을 때마다 그 시간 레지스터의 내용은 페이지 테이블 내에 있는 사용 시간 필드에 복사된다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/>
              <a:t>페이지가 호출되면 각 페이지 테이블 항목과 연관된 사용 시간 레지스터 값을 탐색하여 가장 작은 값을 가진 </a:t>
            </a:r>
            <a:r>
              <a:rPr lang="ko-KR" altLang="en-US" dirty="0" smtClean="0"/>
              <a:t>페이지를 교체</a:t>
            </a:r>
            <a:endParaRPr lang="en-US" altLang="ko-KR" dirty="0" smtClean="0"/>
          </a:p>
          <a:p>
            <a:pPr lvl="1"/>
            <a:r>
              <a:rPr lang="ko-KR" altLang="en-US" dirty="0"/>
              <a:t>스택에 의한 방법은</a:t>
            </a:r>
            <a:r>
              <a:rPr lang="en-US" altLang="ko-KR" dirty="0"/>
              <a:t>, </a:t>
            </a:r>
            <a:r>
              <a:rPr lang="ko-KR" altLang="en-US" dirty="0"/>
              <a:t>스택에 페이지 번호를 수록하여 어떤 페이지가 호출될 때마다 스택의 꼭대기</a:t>
            </a:r>
            <a:r>
              <a:rPr lang="en-US" altLang="ko-KR" dirty="0"/>
              <a:t>(top)</a:t>
            </a:r>
            <a:r>
              <a:rPr lang="ko-KR" altLang="en-US" dirty="0"/>
              <a:t>로 </a:t>
            </a:r>
            <a:r>
              <a:rPr lang="ko-KR" altLang="en-US" dirty="0" smtClean="0"/>
              <a:t>이동된다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스택의 </a:t>
            </a:r>
            <a:r>
              <a:rPr lang="ko-KR" altLang="en-US" dirty="0"/>
              <a:t>꼭대기에 있는 페이지가 가장 최근에 사용된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바닥</a:t>
            </a:r>
            <a:r>
              <a:rPr lang="en-US" altLang="ko-KR" dirty="0"/>
              <a:t>(bottom)</a:t>
            </a:r>
            <a:r>
              <a:rPr lang="ko-KR" altLang="en-US" dirty="0"/>
              <a:t>에 있는 것이 가장 오랫동안 사용되지 않는 </a:t>
            </a:r>
            <a:r>
              <a:rPr lang="ko-KR" altLang="en-US" dirty="0" smtClean="0"/>
              <a:t>페이지임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411853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2289" name="_x357579104" descr="EMB00002c600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03" y="1656269"/>
            <a:ext cx="4529593" cy="1371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589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3" y="560717"/>
            <a:ext cx="8911687" cy="66423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>
                <a:solidFill>
                  <a:srgbClr val="002060"/>
                </a:solidFill>
              </a:rPr>
              <a:t>4.1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개요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2" y="1460740"/>
            <a:ext cx="9725596" cy="4819290"/>
          </a:xfrm>
        </p:spPr>
        <p:txBody>
          <a:bodyPr/>
          <a:lstStyle/>
          <a:p>
            <a:r>
              <a:rPr lang="ko-KR" altLang="en-US" dirty="0" smtClean="0"/>
              <a:t>가상메모리</a:t>
            </a:r>
            <a:endParaRPr lang="en-US" altLang="ko-KR" dirty="0" smtClean="0"/>
          </a:p>
          <a:p>
            <a:pPr lvl="1"/>
            <a:r>
              <a:rPr lang="ko-KR" altLang="en-US" dirty="0"/>
              <a:t>각 프로그램에 실제 메모리 주소가 아닌 가상의 메모리 주소를 주는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멀티태스킹</a:t>
            </a:r>
            <a:r>
              <a:rPr lang="ko-KR" altLang="en-US" dirty="0"/>
              <a:t> 운영 체제에서 흔히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</a:t>
            </a:r>
            <a:r>
              <a:rPr lang="ko-KR" altLang="en-US" dirty="0"/>
              <a:t> 주기억장치보다 큰 메모리 영역을 제공하는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프로세스 전체가 한 번에 주기억장치 내에 존재하지 않고 일부만 있어도 수행하게 하는 방법을 제공</a:t>
            </a:r>
          </a:p>
          <a:p>
            <a:r>
              <a:rPr lang="ko-KR" altLang="en-US" dirty="0"/>
              <a:t>가상 메모리를 사용하면 사용자는 실제 주소 공간의 크기에 구애 받지 않고 보다 큰 가상 주소 공간상에서 프로그래밍을 할 수 있을 뿐만 아니라</a:t>
            </a:r>
            <a:r>
              <a:rPr lang="en-US" altLang="ko-KR" dirty="0"/>
              <a:t>, </a:t>
            </a:r>
            <a:r>
              <a:rPr lang="ko-KR" altLang="en-US" dirty="0"/>
              <a:t>주기억장치보다 크기가 큰 프로세스를 수행</a:t>
            </a:r>
          </a:p>
          <a:p>
            <a:r>
              <a:rPr lang="ko-KR" altLang="en-US" dirty="0"/>
              <a:t>물리적 저장 공간과 가상 저장 공간 간의 사상</a:t>
            </a:r>
            <a:r>
              <a:rPr lang="en-US" altLang="ko-KR" dirty="0"/>
              <a:t>(mapping)</a:t>
            </a:r>
            <a:r>
              <a:rPr lang="ko-KR" altLang="en-US" dirty="0"/>
              <a:t>은 운영체제에 의해서 수행</a:t>
            </a:r>
          </a:p>
          <a:p>
            <a:pPr lvl="1"/>
            <a:r>
              <a:rPr lang="en-US" altLang="ko-KR" dirty="0"/>
              <a:t>F : V→R</a:t>
            </a:r>
          </a:p>
          <a:p>
            <a:pPr lvl="2"/>
            <a:r>
              <a:rPr lang="en-US" altLang="ko-KR" dirty="0" smtClean="0"/>
              <a:t>V: </a:t>
            </a:r>
            <a:r>
              <a:rPr lang="ko-KR" altLang="en-US" dirty="0" smtClean="0"/>
              <a:t>수행 </a:t>
            </a:r>
            <a:r>
              <a:rPr lang="ko-KR" altLang="en-US" dirty="0"/>
              <a:t>중인 프로세스가 참조하는 가상 메모리상의 주소 범위를 가상 주소 공간</a:t>
            </a:r>
            <a:r>
              <a:rPr lang="en-US" altLang="ko-KR" dirty="0"/>
              <a:t>(virtual address space)</a:t>
            </a:r>
            <a:endParaRPr lang="ko-KR" altLang="en-US" dirty="0"/>
          </a:p>
          <a:p>
            <a:pPr lvl="2"/>
            <a:r>
              <a:rPr lang="en-US" altLang="ko-KR" dirty="0" smtClean="0"/>
              <a:t>R: </a:t>
            </a:r>
            <a:r>
              <a:rPr lang="ko-KR" altLang="en-US" dirty="0"/>
              <a:t>사용 가능한 주기억장치상의 주소 범위를 실제 주소 공간</a:t>
            </a:r>
            <a:r>
              <a:rPr lang="en-US" altLang="ko-KR" dirty="0"/>
              <a:t>(real address space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043" y="6351469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58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52091"/>
            <a:ext cx="9736197" cy="575381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기회</a:t>
            </a:r>
            <a:r>
              <a:rPr lang="en-US" altLang="ko-KR" dirty="0"/>
              <a:t>(second chance) </a:t>
            </a:r>
            <a:r>
              <a:rPr lang="ko-KR" altLang="en-US" dirty="0"/>
              <a:t>알고리즘</a:t>
            </a:r>
          </a:p>
          <a:p>
            <a:pPr lvl="1"/>
            <a:r>
              <a:rPr lang="ko-KR" altLang="en-US" dirty="0"/>
              <a:t>페이지 테이블의 각 항목에 한 개의 참조 비트를 연관시킨 후</a:t>
            </a:r>
            <a:r>
              <a:rPr lang="en-US" altLang="ko-KR" dirty="0"/>
              <a:t>, </a:t>
            </a:r>
            <a:r>
              <a:rPr lang="ko-KR" altLang="en-US" dirty="0"/>
              <a:t>처음에 운영체제에 의해 모든 참조 비트는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설정된다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수</a:t>
            </a:r>
            <a:r>
              <a:rPr lang="ko-KR" altLang="en-US" dirty="0" smtClean="0"/>
              <a:t>행되면서 </a:t>
            </a:r>
            <a:r>
              <a:rPr lang="ko-KR" altLang="en-US" dirty="0"/>
              <a:t>참조한 각 페이지와 관계된 비트는 값이 </a:t>
            </a:r>
            <a:r>
              <a:rPr lang="en-US" altLang="ko-KR" dirty="0"/>
              <a:t>1</a:t>
            </a:r>
            <a:r>
              <a:rPr lang="ko-KR" altLang="en-US" dirty="0"/>
              <a:t>로 바뀐다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주기억장치가 새로운 페이지로 교체되어야 </a:t>
            </a:r>
            <a:r>
              <a:rPr lang="ko-KR" altLang="en-US" dirty="0"/>
              <a:t>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</a:t>
            </a:r>
            <a:r>
              <a:rPr lang="ko-KR" altLang="en-US" dirty="0"/>
              <a:t>페이지의 참조 비트를 조사하여 그 값이 </a:t>
            </a:r>
            <a:r>
              <a:rPr lang="en-US" altLang="ko-KR" dirty="0"/>
              <a:t>0</a:t>
            </a:r>
            <a:r>
              <a:rPr lang="ko-KR" altLang="en-US" dirty="0"/>
              <a:t>이면 그 페이지를 </a:t>
            </a:r>
            <a:r>
              <a:rPr lang="ko-KR" altLang="en-US" dirty="0" smtClean="0"/>
              <a:t>교체하고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비트가 </a:t>
            </a:r>
            <a:r>
              <a:rPr lang="en-US" altLang="ko-KR" dirty="0"/>
              <a:t>1</a:t>
            </a:r>
            <a:r>
              <a:rPr lang="ko-KR" altLang="en-US" dirty="0"/>
              <a:t>이면 그 </a:t>
            </a:r>
            <a:r>
              <a:rPr lang="ko-KR" altLang="en-US" dirty="0" err="1"/>
              <a:t>페이지에게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기회를 주고 다음 페이지를 조사하기 위하여 </a:t>
            </a:r>
            <a:r>
              <a:rPr lang="en-US" altLang="ko-KR" dirty="0"/>
              <a:t>FIFO </a:t>
            </a:r>
            <a:r>
              <a:rPr lang="ko-KR" altLang="en-US" dirty="0"/>
              <a:t>방식으로 진행한다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39460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3313" name="_x357642576" descr="EMB00002c600b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01" y="3075357"/>
            <a:ext cx="4481797" cy="3319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17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880559" y="6385973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>
          <a:xfrm>
            <a:off x="1777042" y="2210560"/>
            <a:ext cx="9826813" cy="4175413"/>
          </a:xfrm>
        </p:spPr>
        <p:txBody>
          <a:bodyPr/>
          <a:lstStyle/>
          <a:p>
            <a:pPr lvl="1"/>
            <a:r>
              <a:rPr lang="ko-KR" altLang="en-US" dirty="0" smtClean="0"/>
              <a:t>총 페이지 부재의 수</a:t>
            </a:r>
            <a:r>
              <a:rPr lang="en-US" altLang="ko-KR" dirty="0" smtClean="0"/>
              <a:t>: 14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LFU</a:t>
            </a:r>
            <a:r>
              <a:rPr lang="en-US" altLang="ko-KR" dirty="0"/>
              <a:t>(Least Frequently Used) </a:t>
            </a:r>
            <a:r>
              <a:rPr lang="ko-KR" altLang="en-US" dirty="0"/>
              <a:t>알고리즘</a:t>
            </a:r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적게 사용되거나 집중적이 아닌 페이지가 </a:t>
            </a:r>
            <a:r>
              <a:rPr lang="ko-KR" altLang="en-US" dirty="0" smtClean="0"/>
              <a:t>교체된다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총 페이지 부재의 수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회</a:t>
            </a:r>
            <a:endParaRPr lang="en-US" altLang="ko-KR" dirty="0"/>
          </a:p>
          <a:p>
            <a:r>
              <a:rPr lang="ko-KR" altLang="en-US" dirty="0" smtClean="0"/>
              <a:t>기타 페이지 교체 알고리즘들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MFU(Most </a:t>
            </a:r>
            <a:r>
              <a:rPr lang="en-US" altLang="ko-KR" dirty="0"/>
              <a:t>Frequently Used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NUR(Not Used Recently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93" y="961184"/>
            <a:ext cx="8007188" cy="1135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13" y="3845659"/>
            <a:ext cx="7858315" cy="10653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85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9295" y="560717"/>
            <a:ext cx="8911687" cy="67286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4.6 </a:t>
            </a:r>
            <a:r>
              <a:rPr lang="ko-KR" altLang="en-US" sz="3200" b="1" dirty="0" err="1">
                <a:solidFill>
                  <a:srgbClr val="002060"/>
                </a:solidFill>
              </a:rPr>
              <a:t>스래싱</a:t>
            </a:r>
            <a:r>
              <a:rPr lang="en-US" altLang="ko-KR" sz="3200" b="1" dirty="0">
                <a:solidFill>
                  <a:srgbClr val="002060"/>
                </a:solidFill>
              </a:rPr>
              <a:t>(thrashing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)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3" y="1526875"/>
            <a:ext cx="9705317" cy="4753155"/>
          </a:xfrm>
        </p:spPr>
        <p:txBody>
          <a:bodyPr/>
          <a:lstStyle/>
          <a:p>
            <a:r>
              <a:rPr lang="ko-KR" altLang="en-US" dirty="0"/>
              <a:t>만일 하나의 프로세스가 어느 정도의 프레임을 갖고 있지 않다면</a:t>
            </a:r>
            <a:r>
              <a:rPr lang="en-US" altLang="ko-KR" dirty="0"/>
              <a:t>, </a:t>
            </a:r>
            <a:r>
              <a:rPr lang="ko-KR" altLang="en-US" dirty="0"/>
              <a:t>페이지 부재가 발생하게 되어 프레임 안에 있는 사용 중인 어떤 페이지를 교체하여야 하는데</a:t>
            </a:r>
            <a:r>
              <a:rPr lang="en-US" altLang="ko-KR" dirty="0"/>
              <a:t>, </a:t>
            </a:r>
            <a:r>
              <a:rPr lang="ko-KR" altLang="en-US" dirty="0"/>
              <a:t>이러한 페이지 부재가 계속적으로 발생되어 프로세스가 수행되는 시간보다 페이지 교체에 소비되는 시간이 더 많아지는 경우</a:t>
            </a:r>
          </a:p>
          <a:p>
            <a:r>
              <a:rPr lang="ko-KR" altLang="en-US" dirty="0"/>
              <a:t>다중 프로그래밍의 정도에 따라 중앙처리장치의 효율성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9295" y="6403226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4</a:t>
            </a:r>
            <a:r>
              <a:rPr lang="ko-KR" altLang="en-US" dirty="0" smtClean="0">
                <a:solidFill>
                  <a:schemeClr val="accent1"/>
                </a:solidFill>
              </a:rPr>
              <a:t>장 가상 메모리 관리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_x357572656" descr="EMB00002c600b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12" y="3161582"/>
            <a:ext cx="4912775" cy="1781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2924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295" y="1535501"/>
            <a:ext cx="9710317" cy="4925683"/>
          </a:xfrm>
        </p:spPr>
        <p:txBody>
          <a:bodyPr/>
          <a:lstStyle/>
          <a:p>
            <a:r>
              <a:rPr lang="ko-KR" altLang="en-US" dirty="0" smtClean="0"/>
              <a:t>프로세스가 지속적인 페이지 부재로 프로세스가 </a:t>
            </a:r>
            <a:r>
              <a:rPr lang="ko-KR" altLang="en-US" dirty="0"/>
              <a:t>수행되는 시간보다 페이지 교체에 소비되는 시간이 더 많아지는 </a:t>
            </a:r>
            <a:r>
              <a:rPr lang="ko-KR" altLang="en-US" dirty="0" smtClean="0"/>
              <a:t>경우</a:t>
            </a:r>
            <a:endParaRPr lang="ko-KR" altLang="en-US" dirty="0"/>
          </a:p>
          <a:p>
            <a:r>
              <a:rPr lang="ko-KR" altLang="en-US" dirty="0"/>
              <a:t>다중 프로그래밍의 정도에 따라 중앙처리장치의 효율성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구역성</a:t>
            </a:r>
            <a:r>
              <a:rPr lang="en-US" altLang="ko-KR" dirty="0"/>
              <a:t>(locality)</a:t>
            </a:r>
          </a:p>
          <a:p>
            <a:pPr lvl="1"/>
            <a:r>
              <a:rPr lang="ko-KR" altLang="en-US" dirty="0"/>
              <a:t>프로세스가 기억장치 내의 모든 정보를 균일하게 참조하는 것이 아니라</a:t>
            </a:r>
            <a:r>
              <a:rPr lang="en-US" altLang="ko-KR" dirty="0"/>
              <a:t>, </a:t>
            </a:r>
            <a:r>
              <a:rPr lang="ko-KR" altLang="en-US" dirty="0" smtClean="0"/>
              <a:t>국부적인 </a:t>
            </a:r>
            <a:r>
              <a:rPr lang="ko-KR" altLang="en-US" dirty="0"/>
              <a:t>부분만을 집중적으로 </a:t>
            </a:r>
            <a:r>
              <a:rPr lang="ko-KR" altLang="en-US" dirty="0" smtClean="0"/>
              <a:t>참조하는 것</a:t>
            </a:r>
            <a:endParaRPr lang="ko-KR" altLang="en-US" dirty="0"/>
          </a:p>
          <a:p>
            <a:pPr lvl="1"/>
            <a:r>
              <a:rPr lang="ko-KR" altLang="en-US" dirty="0"/>
              <a:t>시간 </a:t>
            </a:r>
            <a:r>
              <a:rPr lang="ko-KR" altLang="en-US" dirty="0" err="1"/>
              <a:t>구역성</a:t>
            </a:r>
            <a:r>
              <a:rPr lang="en-US" altLang="ko-KR" dirty="0"/>
              <a:t>(temporal locality) </a:t>
            </a:r>
          </a:p>
          <a:p>
            <a:pPr lvl="2"/>
            <a:r>
              <a:rPr lang="ko-KR" altLang="en-US" dirty="0"/>
              <a:t>최근에 참조된 </a:t>
            </a:r>
            <a:r>
              <a:rPr lang="ko-KR" altLang="en-US" dirty="0" err="1"/>
              <a:t>기억장소가</a:t>
            </a:r>
            <a:r>
              <a:rPr lang="ko-KR" altLang="en-US" dirty="0"/>
              <a:t> 가까운 장래에도 계속 참조될 가능성이 </a:t>
            </a:r>
            <a:r>
              <a:rPr lang="ko-KR" altLang="en-US" dirty="0" smtClean="0"/>
              <a:t>높음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5" y="639460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025" name="_x357572656" descr="EMB00002c600b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14" y="2613187"/>
            <a:ext cx="4901972" cy="1777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114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60717"/>
            <a:ext cx="9736197" cy="5719313"/>
          </a:xfrm>
        </p:spPr>
        <p:txBody>
          <a:bodyPr/>
          <a:lstStyle/>
          <a:p>
            <a:pPr lvl="1"/>
            <a:r>
              <a:rPr lang="ko-KR" altLang="en-US" dirty="0"/>
              <a:t>공간 </a:t>
            </a:r>
            <a:r>
              <a:rPr lang="ko-KR" altLang="en-US" dirty="0" err="1"/>
              <a:t>구역성</a:t>
            </a:r>
            <a:r>
              <a:rPr lang="en-US" altLang="ko-KR" dirty="0"/>
              <a:t>(spatial locality)</a:t>
            </a:r>
          </a:p>
          <a:p>
            <a:pPr lvl="2"/>
            <a:r>
              <a:rPr lang="ko-KR" altLang="en-US" dirty="0" smtClean="0"/>
              <a:t>일단 어떤 </a:t>
            </a:r>
            <a:r>
              <a:rPr lang="ko-KR" altLang="en-US" dirty="0" err="1"/>
              <a:t>기억장소가</a:t>
            </a:r>
            <a:r>
              <a:rPr lang="ko-KR" altLang="en-US" dirty="0"/>
              <a:t> 참조되면 그 근처의 </a:t>
            </a:r>
            <a:r>
              <a:rPr lang="ko-KR" altLang="en-US" dirty="0" err="1"/>
              <a:t>기억장소가</a:t>
            </a:r>
            <a:r>
              <a:rPr lang="ko-KR" altLang="en-US" dirty="0"/>
              <a:t> 계속 참조되는 경향이 있음</a:t>
            </a:r>
          </a:p>
          <a:p>
            <a:r>
              <a:rPr lang="ko-KR" altLang="en-US" dirty="0" err="1"/>
              <a:t>작업세트</a:t>
            </a:r>
            <a:r>
              <a:rPr lang="en-US" altLang="ko-KR" dirty="0"/>
              <a:t>(working set)</a:t>
            </a:r>
          </a:p>
          <a:p>
            <a:pPr lvl="1"/>
            <a:r>
              <a:rPr lang="ko-KR" altLang="en-US" dirty="0" smtClean="0"/>
              <a:t>프로세스에 </a:t>
            </a:r>
            <a:r>
              <a:rPr lang="ko-KR" altLang="en-US" dirty="0"/>
              <a:t>의해 자주 참조되는 페이지들의 집합체</a:t>
            </a:r>
          </a:p>
          <a:p>
            <a:pPr lvl="1"/>
            <a:r>
              <a:rPr lang="ko-KR" altLang="en-US" dirty="0"/>
              <a:t>메모리 참조 패턴에 대한 </a:t>
            </a:r>
            <a:r>
              <a:rPr lang="ko-KR" altLang="en-US" dirty="0" err="1"/>
              <a:t>작업세트</a:t>
            </a:r>
            <a:r>
              <a:rPr lang="ko-KR" altLang="en-US" dirty="0"/>
              <a:t> 모델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페이지 </a:t>
            </a:r>
            <a:r>
              <a:rPr lang="ko-KR" altLang="en-US" dirty="0" err="1"/>
              <a:t>부재율</a:t>
            </a:r>
            <a:endParaRPr lang="ko-KR" altLang="en-US" dirty="0"/>
          </a:p>
          <a:p>
            <a:pPr lvl="1"/>
            <a:r>
              <a:rPr lang="ko-KR" altLang="en-US" dirty="0"/>
              <a:t>페이지 </a:t>
            </a:r>
            <a:r>
              <a:rPr lang="ko-KR" altLang="en-US" dirty="0" err="1"/>
              <a:t>부재율이</a:t>
            </a:r>
            <a:r>
              <a:rPr lang="ko-KR" altLang="en-US" dirty="0"/>
              <a:t> 너무 </a:t>
            </a:r>
            <a:r>
              <a:rPr lang="ko-KR" altLang="en-US" dirty="0" smtClean="0"/>
              <a:t>높다면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 프로세스가 더 많은 프레임을 필요로 한다는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낮다면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 프로세스가 너무 많은 프레임을 </a:t>
            </a:r>
            <a:r>
              <a:rPr lang="ko-KR" altLang="en-US" dirty="0" smtClean="0"/>
              <a:t>가지다는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페이지 </a:t>
            </a:r>
            <a:r>
              <a:rPr lang="ko-KR" altLang="en-US" dirty="0" err="1"/>
              <a:t>부재율의</a:t>
            </a:r>
            <a:r>
              <a:rPr lang="ko-KR" altLang="en-US" dirty="0"/>
              <a:t> 상한과 하한을 정해 놓고 페이지 </a:t>
            </a:r>
            <a:r>
              <a:rPr lang="ko-KR" altLang="en-US" dirty="0" err="1"/>
              <a:t>부재율이</a:t>
            </a:r>
            <a:r>
              <a:rPr lang="ko-KR" altLang="en-US" dirty="0"/>
              <a:t> 상한을 넘으면 그 프로세스에게 다른 프레임을 더 할당해 주고</a:t>
            </a:r>
            <a:r>
              <a:rPr lang="en-US" altLang="ko-KR" dirty="0"/>
              <a:t>, </a:t>
            </a:r>
            <a:r>
              <a:rPr lang="ko-KR" altLang="en-US" dirty="0"/>
              <a:t>하한보다 낮으면 그 프로세스로부터 프레임을 회수한다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39460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49" name="_x357557672" descr="EMB00002c600b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98" y="2493366"/>
            <a:ext cx="5833403" cy="1093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2896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4838" y="553915"/>
            <a:ext cx="9719774" cy="5741377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페이지 부재 </a:t>
            </a:r>
            <a:r>
              <a:rPr lang="ko-KR" altLang="en-US" dirty="0" smtClean="0"/>
              <a:t>빈도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3200" b="1" dirty="0" smtClean="0">
                <a:solidFill>
                  <a:srgbClr val="002060"/>
                </a:solidFill>
              </a:rPr>
              <a:t>4.7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요약</a:t>
            </a:r>
            <a:endParaRPr lang="en-US" altLang="ko-KR" sz="3200" b="1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/>
              <a:t>가상 메모리 체제는 </a:t>
            </a:r>
            <a:r>
              <a:rPr lang="ko-KR" altLang="en-US" dirty="0" err="1"/>
              <a:t>가상공간과</a:t>
            </a:r>
            <a:r>
              <a:rPr lang="ko-KR" altLang="en-US" dirty="0"/>
              <a:t> 실제 공간 간의 블록 사상에 의하여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dirty="0"/>
              <a:t>가상 메모리를 구현하는 가장 일반적인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/>
              <a:t>기법과 </a:t>
            </a:r>
            <a:r>
              <a:rPr lang="ko-KR" altLang="en-US" dirty="0" smtClean="0"/>
              <a:t>세그먼테이션 </a:t>
            </a:r>
            <a:r>
              <a:rPr lang="ko-KR" altLang="en-US" dirty="0"/>
              <a:t>기법</a:t>
            </a:r>
          </a:p>
          <a:p>
            <a:pPr lvl="1"/>
            <a:r>
              <a:rPr lang="ko-KR" altLang="en-US" dirty="0"/>
              <a:t>페이지 교체 기법</a:t>
            </a:r>
          </a:p>
          <a:p>
            <a:pPr lvl="1"/>
            <a:r>
              <a:rPr lang="ko-KR" altLang="en-US" dirty="0" smtClean="0"/>
              <a:t>프로세스에게 </a:t>
            </a:r>
            <a:r>
              <a:rPr lang="ko-KR" altLang="en-US" dirty="0"/>
              <a:t>프레임을 할당하는 방법에는 동등 </a:t>
            </a:r>
            <a:r>
              <a:rPr lang="ko-KR" altLang="en-US" dirty="0" err="1"/>
              <a:t>할당법과</a:t>
            </a:r>
            <a:r>
              <a:rPr lang="ko-KR" altLang="en-US" dirty="0"/>
              <a:t> 페이지 크기에 따라 프레임을 할당하는 비례 </a:t>
            </a:r>
            <a:r>
              <a:rPr lang="ko-KR" altLang="en-US" dirty="0" err="1"/>
              <a:t>할당법이</a:t>
            </a:r>
            <a:r>
              <a:rPr lang="ko-KR" altLang="en-US" dirty="0"/>
              <a:t>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/>
              <a:t>스</a:t>
            </a:r>
            <a:r>
              <a:rPr lang="ko-KR" altLang="en-US" dirty="0" err="1" smtClean="0"/>
              <a:t>래싱</a:t>
            </a:r>
            <a:r>
              <a:rPr lang="en-US" altLang="ko-KR" dirty="0"/>
              <a:t>(thrashing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구역성</a:t>
            </a:r>
            <a:r>
              <a:rPr lang="en-US" altLang="ko-KR" dirty="0"/>
              <a:t>(locality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작업세트</a:t>
            </a:r>
            <a:r>
              <a:rPr lang="en-US" altLang="ko-KR" dirty="0"/>
              <a:t>(working 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4838" y="6399578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097" name="_x154031832" descr="EMB00002c600b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78" y="849573"/>
            <a:ext cx="5611244" cy="20143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517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973122"/>
            <a:ext cx="9718944" cy="5365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동적 </a:t>
            </a:r>
            <a:r>
              <a:rPr lang="ko-KR" altLang="en-US" dirty="0"/>
              <a:t>주소 변환</a:t>
            </a:r>
            <a:r>
              <a:rPr lang="en-US" altLang="ko-KR" dirty="0"/>
              <a:t>(dynamic address translation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수행 중인 프로세스가 참조하는 </a:t>
            </a:r>
            <a:r>
              <a:rPr lang="ko-KR" altLang="en-US" dirty="0" smtClean="0"/>
              <a:t>주소 </a:t>
            </a:r>
            <a:r>
              <a:rPr lang="ko-KR" altLang="en-US" dirty="0" smtClean="0">
                <a:sym typeface="Symbol" panose="05050102010706020507" pitchFamily="18" charset="2"/>
              </a:rPr>
              <a:t></a:t>
            </a:r>
            <a:r>
              <a:rPr lang="ko-KR" altLang="en-US" dirty="0" smtClean="0"/>
              <a:t> </a:t>
            </a:r>
            <a:r>
              <a:rPr lang="ko-KR" altLang="en-US" dirty="0"/>
              <a:t>가상 주소</a:t>
            </a:r>
            <a:r>
              <a:rPr lang="en-US" altLang="ko-KR" dirty="0"/>
              <a:t>(virtual address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주기억장치 </a:t>
            </a:r>
            <a:r>
              <a:rPr lang="ko-KR" altLang="en-US" dirty="0"/>
              <a:t>상에서 이용할 수 있는 </a:t>
            </a:r>
            <a:r>
              <a:rPr lang="ko-KR" altLang="en-US" dirty="0" smtClean="0"/>
              <a:t>주소</a:t>
            </a:r>
            <a:r>
              <a:rPr lang="en-US" altLang="ko-KR" dirty="0"/>
              <a:t> </a:t>
            </a:r>
            <a:r>
              <a:rPr lang="en-US" altLang="ko-KR" dirty="0" smtClean="0">
                <a:sym typeface="Symbol" panose="05050102010706020507" pitchFamily="18" charset="2"/>
              </a:rPr>
              <a:t></a:t>
            </a:r>
            <a:r>
              <a:rPr lang="ko-KR" altLang="en-US" dirty="0" smtClean="0"/>
              <a:t> </a:t>
            </a:r>
            <a:r>
              <a:rPr lang="ko-KR" altLang="en-US" dirty="0"/>
              <a:t>실제 주소</a:t>
            </a:r>
            <a:r>
              <a:rPr lang="en-US" altLang="ko-KR" dirty="0"/>
              <a:t>(real address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주소 사상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</a:t>
            </a:r>
            <a:r>
              <a:rPr lang="ko-KR" altLang="en-US" dirty="0"/>
              <a:t>주소는 프로세스가 수행될 때 실제 </a:t>
            </a:r>
            <a:r>
              <a:rPr lang="ko-KR" altLang="en-US" dirty="0" smtClean="0"/>
              <a:t>주소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사상</a:t>
            </a:r>
          </a:p>
          <a:p>
            <a:pPr lvl="2"/>
            <a:r>
              <a:rPr lang="ko-KR" altLang="en-US" dirty="0"/>
              <a:t>동적 주소 변환</a:t>
            </a:r>
            <a:r>
              <a:rPr lang="en-US" altLang="ko-KR" dirty="0"/>
              <a:t>(DAT: Dynamic Address Translation) </a:t>
            </a:r>
            <a:r>
              <a:rPr lang="ko-KR" altLang="en-US" dirty="0"/>
              <a:t>기법</a:t>
            </a:r>
          </a:p>
          <a:p>
            <a:pPr lvl="3"/>
            <a:r>
              <a:rPr lang="ko-KR" altLang="en-US" dirty="0"/>
              <a:t>프로세스가 수행될 때 가상 주소를 실제 주소로 변환</a:t>
            </a:r>
          </a:p>
          <a:p>
            <a:pPr lvl="3"/>
            <a:r>
              <a:rPr lang="ko-KR" altLang="en-US" dirty="0"/>
              <a:t>인위적 연속성</a:t>
            </a:r>
            <a:r>
              <a:rPr lang="en-US" altLang="ko-KR" dirty="0"/>
              <a:t>(artificial continuity): </a:t>
            </a:r>
            <a:r>
              <a:rPr lang="ko-KR" altLang="en-US" dirty="0" smtClean="0"/>
              <a:t>모든 </a:t>
            </a:r>
            <a:r>
              <a:rPr lang="ko-KR" altLang="en-US" dirty="0"/>
              <a:t>프로세스가 가지는 가상 주소 공간상의 연속된 주소들은 </a:t>
            </a:r>
            <a:r>
              <a:rPr lang="ko-KR" altLang="en-US" dirty="0" err="1"/>
              <a:t>실기억</a:t>
            </a:r>
            <a:r>
              <a:rPr lang="ko-KR" altLang="en-US" dirty="0"/>
              <a:t> 공간에서도 반드시 연속적일 필요가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어떤 가상 기억 </a:t>
            </a:r>
            <a:r>
              <a:rPr lang="ko-KR" altLang="en-US" dirty="0"/>
              <a:t>주소에 대한 </a:t>
            </a:r>
            <a:r>
              <a:rPr lang="ko-KR" altLang="en-US" dirty="0" smtClean="0"/>
              <a:t>주기억장치로의 사상을 위해 </a:t>
            </a:r>
            <a:r>
              <a:rPr lang="ko-KR" altLang="en-US" dirty="0"/>
              <a:t>대응 관계 테이블을 유지</a:t>
            </a:r>
            <a:r>
              <a:rPr lang="en-US" altLang="ko-KR" dirty="0"/>
              <a:t>·</a:t>
            </a:r>
            <a:r>
              <a:rPr lang="ko-KR" altLang="en-US" dirty="0"/>
              <a:t>관리</a:t>
            </a:r>
          </a:p>
          <a:p>
            <a:pPr lvl="2"/>
            <a:r>
              <a:rPr lang="ko-KR" altLang="en-US" dirty="0"/>
              <a:t>사상 관계가 워드</a:t>
            </a:r>
            <a:r>
              <a:rPr lang="en-US" altLang="ko-KR" dirty="0"/>
              <a:t>(word) </a:t>
            </a:r>
            <a:r>
              <a:rPr lang="ko-KR" altLang="en-US" dirty="0"/>
              <a:t>또는 바이트</a:t>
            </a:r>
            <a:r>
              <a:rPr lang="en-US" altLang="ko-KR" dirty="0"/>
              <a:t>(byte) </a:t>
            </a:r>
            <a:r>
              <a:rPr lang="ko-KR" altLang="en-US" dirty="0"/>
              <a:t>단위로 수행된다면</a:t>
            </a:r>
            <a:r>
              <a:rPr lang="en-US" altLang="ko-KR" dirty="0"/>
              <a:t>, </a:t>
            </a:r>
            <a:r>
              <a:rPr lang="ko-KR" altLang="en-US" dirty="0"/>
              <a:t>사상 정보</a:t>
            </a:r>
            <a:r>
              <a:rPr lang="en-US" altLang="ko-KR" dirty="0"/>
              <a:t>(mapping information)</a:t>
            </a:r>
            <a:r>
              <a:rPr lang="ko-KR" altLang="en-US" dirty="0"/>
              <a:t>가 방대</a:t>
            </a:r>
          </a:p>
          <a:p>
            <a:pPr lvl="2"/>
            <a:r>
              <a:rPr lang="ko-KR" altLang="en-US" dirty="0"/>
              <a:t>사상 항목을 가상 메모리에 대한 분할 </a:t>
            </a:r>
            <a:r>
              <a:rPr lang="ko-KR" altLang="en-US" dirty="0" smtClean="0"/>
              <a:t>단위인 블록</a:t>
            </a:r>
            <a:r>
              <a:rPr lang="en-US" altLang="ko-KR" dirty="0"/>
              <a:t>(block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단위로 가상 메모리 </a:t>
            </a:r>
            <a:r>
              <a:rPr lang="ko-KR" altLang="en-US" dirty="0"/>
              <a:t>블록</a:t>
            </a:r>
            <a:r>
              <a:rPr lang="en-US" altLang="ko-KR" dirty="0"/>
              <a:t>(virtual memory blocks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사상</a:t>
            </a:r>
            <a:endParaRPr lang="ko-KR" altLang="en-US" dirty="0"/>
          </a:p>
          <a:p>
            <a:pPr lvl="2"/>
            <a:r>
              <a:rPr lang="ko-KR" altLang="en-US" dirty="0"/>
              <a:t>블록을 같은 크기로 할 때 이를 페이지</a:t>
            </a:r>
            <a:r>
              <a:rPr lang="en-US" altLang="ko-KR" dirty="0"/>
              <a:t>(page)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페이지와 관련된 가상 메모리 구성을 </a:t>
            </a:r>
            <a:r>
              <a:rPr lang="ko-KR" altLang="en-US" dirty="0" err="1"/>
              <a:t>페이징</a:t>
            </a:r>
            <a:r>
              <a:rPr lang="en-US" altLang="ko-KR" dirty="0"/>
              <a:t>(paging)</a:t>
            </a:r>
            <a:r>
              <a:rPr lang="ko-KR" altLang="en-US" dirty="0"/>
              <a:t>이라고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블록을 서로 다른 크기로 할 때 그것을 세그먼트</a:t>
            </a:r>
            <a:r>
              <a:rPr lang="en-US" altLang="ko-KR" dirty="0"/>
              <a:t>(segment)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그와 관련된 가상 메모리 구성을 세그먼테이션</a:t>
            </a:r>
            <a:r>
              <a:rPr lang="en-US" altLang="ko-KR" dirty="0"/>
              <a:t>(segmentation)</a:t>
            </a:r>
            <a:r>
              <a:rPr lang="ko-KR" altLang="en-US" dirty="0"/>
              <a:t>이라고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411853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715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6955" y="801712"/>
            <a:ext cx="9668924" cy="5495572"/>
          </a:xfrm>
        </p:spPr>
        <p:txBody>
          <a:bodyPr/>
          <a:lstStyle/>
          <a:p>
            <a:pPr lvl="1"/>
            <a:r>
              <a:rPr lang="ko-KR" altLang="en-US" dirty="0"/>
              <a:t>블록 사상 시스템에서의 가상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블록 사상</a:t>
            </a:r>
            <a:r>
              <a:rPr lang="en-US" altLang="ko-KR" dirty="0"/>
              <a:t>(mapping)</a:t>
            </a:r>
            <a:r>
              <a:rPr lang="ko-KR" altLang="en-US" dirty="0"/>
              <a:t>을 통한 가상 주소 변환</a:t>
            </a:r>
          </a:p>
          <a:p>
            <a:pPr lvl="2"/>
            <a:r>
              <a:rPr lang="ko-KR" altLang="en-US" dirty="0"/>
              <a:t>가상 주소 </a:t>
            </a:r>
            <a:r>
              <a:rPr lang="en-US" altLang="ko-KR" dirty="0"/>
              <a:t>v=(b, d)</a:t>
            </a:r>
            <a:r>
              <a:rPr lang="ko-KR" altLang="en-US" dirty="0"/>
              <a:t>를 주기억장치 상의 실제 주소 </a:t>
            </a:r>
            <a:r>
              <a:rPr lang="en-US" altLang="ko-KR" dirty="0"/>
              <a:t>r</a:t>
            </a:r>
            <a:r>
              <a:rPr lang="ko-KR" altLang="en-US" dirty="0"/>
              <a:t>로 변환하는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6955" y="6380126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4</a:t>
            </a:r>
            <a:r>
              <a:rPr lang="ko-KR" altLang="en-US" smtClean="0">
                <a:solidFill>
                  <a:srgbClr val="C00000"/>
                </a:solidFill>
              </a:rPr>
              <a:t>장 가상 메모리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5" name="_x360833368" descr="EMB000065142f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24" y="1152907"/>
            <a:ext cx="5345668" cy="458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60835608" descr="EMB000065142f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8" y="2838090"/>
            <a:ext cx="5597564" cy="3303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260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2" y="555592"/>
            <a:ext cx="8911687" cy="71249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4.2 </a:t>
            </a:r>
            <a:r>
              <a:rPr lang="ko-KR" altLang="en-US" sz="3200" b="1" dirty="0" err="1">
                <a:solidFill>
                  <a:srgbClr val="002060"/>
                </a:solidFill>
              </a:rPr>
              <a:t>페이징</a:t>
            </a:r>
            <a:r>
              <a:rPr lang="en-US" altLang="ko-KR" sz="3200" b="1" dirty="0">
                <a:solidFill>
                  <a:srgbClr val="002060"/>
                </a:solidFill>
              </a:rPr>
              <a:t>(paging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)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2" y="1430068"/>
            <a:ext cx="9375626" cy="4888302"/>
          </a:xfrm>
        </p:spPr>
        <p:txBody>
          <a:bodyPr/>
          <a:lstStyle/>
          <a:p>
            <a:r>
              <a:rPr lang="ko-KR" altLang="en-US" dirty="0"/>
              <a:t>주소 공간을 일정한 크기의 </a:t>
            </a:r>
            <a:r>
              <a:rPr lang="ko-KR" altLang="en-US" dirty="0" smtClean="0"/>
              <a:t>블록인 페이지 </a:t>
            </a:r>
            <a:r>
              <a:rPr lang="ko-KR" altLang="en-US" dirty="0"/>
              <a:t>단위로 나누고</a:t>
            </a:r>
            <a:r>
              <a:rPr lang="en-US" altLang="ko-KR" dirty="0"/>
              <a:t>, </a:t>
            </a:r>
            <a:r>
              <a:rPr lang="ko-KR" altLang="en-US" dirty="0"/>
              <a:t>실제 주소 공간은 페이지 크기와 같은 페이지 프레임</a:t>
            </a:r>
            <a:r>
              <a:rPr lang="en-US" altLang="ko-KR" dirty="0"/>
              <a:t>(page frame)</a:t>
            </a:r>
            <a:r>
              <a:rPr lang="ko-KR" altLang="en-US" dirty="0"/>
              <a:t>으로 나누어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순수 </a:t>
            </a:r>
            <a:r>
              <a:rPr lang="ko-KR" altLang="en-US" dirty="0" err="1"/>
              <a:t>페이징</a:t>
            </a:r>
            <a:r>
              <a:rPr lang="ko-KR" altLang="en-US" dirty="0"/>
              <a:t> 시스템에서의 가상 주소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/>
              <a:t>페이징</a:t>
            </a:r>
            <a:r>
              <a:rPr lang="ko-KR" altLang="en-US" dirty="0"/>
              <a:t> 시스템에서의 가상 주소는 순서쌍 </a:t>
            </a:r>
            <a:r>
              <a:rPr lang="en-US" altLang="ko-KR" dirty="0"/>
              <a:t>v=(p, d</a:t>
            </a:r>
            <a:r>
              <a:rPr lang="en-US" altLang="ko-KR" dirty="0" smtClean="0"/>
              <a:t>)</a:t>
            </a:r>
            <a:r>
              <a:rPr lang="ko-KR" altLang="en-US" dirty="0"/>
              <a:t> 로 표현</a:t>
            </a:r>
          </a:p>
          <a:p>
            <a:pPr lvl="2"/>
            <a:r>
              <a:rPr lang="en-US" altLang="ko-KR" dirty="0" smtClean="0"/>
              <a:t>p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가상 메모리 내에서 참조될 항목이 속해 있는 페이지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페이지 </a:t>
            </a:r>
            <a:r>
              <a:rPr lang="en-US" altLang="ko-KR" dirty="0"/>
              <a:t>p </a:t>
            </a:r>
            <a:r>
              <a:rPr lang="ko-KR" altLang="en-US" dirty="0"/>
              <a:t>내에서 참조될 항목이 위치하고 있는 곳의 변위</a:t>
            </a:r>
          </a:p>
          <a:p>
            <a:r>
              <a:rPr lang="ko-KR" altLang="en-US" dirty="0" err="1"/>
              <a:t>페이징</a:t>
            </a:r>
            <a:r>
              <a:rPr lang="ko-KR" altLang="en-US" dirty="0"/>
              <a:t> 기법 하에서의 동적 주소 변환</a:t>
            </a:r>
          </a:p>
          <a:p>
            <a:pPr lvl="1"/>
            <a:r>
              <a:rPr lang="ko-KR" altLang="en-US" dirty="0"/>
              <a:t>실행 </a:t>
            </a:r>
            <a:r>
              <a:rPr lang="ko-KR" altLang="en-US" dirty="0" smtClean="0"/>
              <a:t>중인 </a:t>
            </a:r>
            <a:r>
              <a:rPr lang="ko-KR" altLang="en-US" dirty="0"/>
              <a:t>프로세스가 참조하는 가상 주소를 </a:t>
            </a:r>
            <a:r>
              <a:rPr lang="en-US" altLang="ko-KR" dirty="0"/>
              <a:t>v=(p, d)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</a:t>
            </a:r>
            <a:r>
              <a:rPr lang="ko-KR" altLang="en-US" dirty="0"/>
              <a:t>사상 테이블</a:t>
            </a:r>
            <a:r>
              <a:rPr lang="en-US" altLang="ko-KR" dirty="0"/>
              <a:t>(page mapping table)</a:t>
            </a:r>
            <a:r>
              <a:rPr lang="ko-KR" altLang="en-US" dirty="0"/>
              <a:t>에서 페이지 </a:t>
            </a:r>
            <a:r>
              <a:rPr lang="en-US" altLang="ko-KR" dirty="0"/>
              <a:t>p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  <a:r>
              <a:rPr lang="ko-KR" altLang="en-US" dirty="0" smtClean="0"/>
              <a:t>페이지 </a:t>
            </a:r>
            <a:r>
              <a:rPr lang="en-US" altLang="ko-KR" dirty="0"/>
              <a:t>p</a:t>
            </a:r>
            <a:r>
              <a:rPr lang="ko-KR" altLang="en-US" dirty="0"/>
              <a:t>가 페이지 프레임 </a:t>
            </a:r>
            <a:r>
              <a:rPr lang="en-US" altLang="ko-KR" dirty="0"/>
              <a:t>p′</a:t>
            </a:r>
            <a:r>
              <a:rPr lang="ko-KR" altLang="en-US" dirty="0"/>
              <a:t>에 있음을 알아낸다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다음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p′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를 더하여 주기억장치상의 실제 주소 </a:t>
            </a:r>
            <a:r>
              <a:rPr lang="en-US" altLang="ko-KR" dirty="0"/>
              <a:t>r=</a:t>
            </a:r>
            <a:r>
              <a:rPr lang="en-US" altLang="ko-KR" dirty="0" err="1"/>
              <a:t>p′+d</a:t>
            </a:r>
            <a:r>
              <a:rPr lang="ko-KR" altLang="en-US" dirty="0"/>
              <a:t>를 구한다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042" y="6394601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4</a:t>
            </a:r>
            <a:r>
              <a:rPr lang="ko-KR" altLang="en-US" smtClean="0">
                <a:solidFill>
                  <a:srgbClr val="C00000"/>
                </a:solidFill>
              </a:rPr>
              <a:t>장 가상 메모리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49" name="_x360835688" descr="EMB000065142f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42" y="2536169"/>
            <a:ext cx="4933768" cy="457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667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897147"/>
            <a:ext cx="9727570" cy="5391510"/>
          </a:xfrm>
        </p:spPr>
        <p:txBody>
          <a:bodyPr/>
          <a:lstStyle/>
          <a:p>
            <a:r>
              <a:rPr lang="ko-KR" altLang="en-US" dirty="0"/>
              <a:t>직접 사상</a:t>
            </a:r>
            <a:r>
              <a:rPr lang="en-US" altLang="ko-KR" dirty="0"/>
              <a:t>(direct mapping)</a:t>
            </a:r>
          </a:p>
          <a:p>
            <a:pPr lvl="1"/>
            <a:r>
              <a:rPr lang="ko-KR" altLang="en-US" dirty="0"/>
              <a:t>직접 사상에 의한 페이지 주소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직접 사상 방법에서 아주 큰 페이지 사상 테이블은 보통 주기억장치에서 유지</a:t>
            </a:r>
            <a:r>
              <a:rPr lang="en-US" altLang="ko-KR" dirty="0"/>
              <a:t>·</a:t>
            </a:r>
            <a:r>
              <a:rPr lang="ko-KR" altLang="en-US" dirty="0"/>
              <a:t>관리</a:t>
            </a:r>
          </a:p>
          <a:p>
            <a:pPr lvl="1"/>
            <a:r>
              <a:rPr lang="ko-KR" altLang="en-US" dirty="0"/>
              <a:t>빠른 주소 변환을 위하여</a:t>
            </a:r>
            <a:r>
              <a:rPr lang="en-US" altLang="ko-KR" dirty="0"/>
              <a:t>, </a:t>
            </a:r>
            <a:r>
              <a:rPr lang="ko-KR" altLang="en-US" dirty="0"/>
              <a:t>속도가 매우 빠른 고속 캐시 기억장치</a:t>
            </a:r>
            <a:r>
              <a:rPr lang="en-US" altLang="ko-KR" dirty="0"/>
              <a:t>(</a:t>
            </a:r>
            <a:r>
              <a:rPr lang="en-US" altLang="ko-KR" dirty="0" smtClean="0"/>
              <a:t>high­-speed </a:t>
            </a:r>
            <a:r>
              <a:rPr lang="en-US" altLang="ko-KR" dirty="0"/>
              <a:t>cache memory)</a:t>
            </a:r>
            <a:r>
              <a:rPr lang="ko-KR" altLang="en-US" dirty="0"/>
              <a:t>를 이용하여 직접 사상의 페이지 사상 테이블을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60095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3" name="_x360835688" descr="EMB000065142f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25" y="1837428"/>
            <a:ext cx="4656149" cy="2536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100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52091"/>
            <a:ext cx="9736197" cy="5736566"/>
          </a:xfrm>
        </p:spPr>
        <p:txBody>
          <a:bodyPr/>
          <a:lstStyle/>
          <a:p>
            <a:r>
              <a:rPr lang="ko-KR" altLang="en-US" dirty="0"/>
              <a:t>연관 사상</a:t>
            </a:r>
            <a:r>
              <a:rPr lang="en-US" altLang="ko-KR" dirty="0"/>
              <a:t>(associative mapping)</a:t>
            </a:r>
          </a:p>
          <a:p>
            <a:pPr lvl="1"/>
            <a:r>
              <a:rPr lang="ko-KR" altLang="en-US" dirty="0"/>
              <a:t>동적 주소 변환이 신속하게 수행</a:t>
            </a:r>
          </a:p>
          <a:p>
            <a:pPr lvl="2"/>
            <a:r>
              <a:rPr lang="ko-KR" altLang="en-US" dirty="0"/>
              <a:t>연관기억장치에 페이지 사상 테이블 전체를 넣는 방법</a:t>
            </a:r>
          </a:p>
          <a:p>
            <a:pPr lvl="2"/>
            <a:r>
              <a:rPr lang="ko-KR" altLang="en-US" dirty="0"/>
              <a:t>데이터를 접근</a:t>
            </a:r>
            <a:r>
              <a:rPr lang="en-US" altLang="ko-KR" dirty="0"/>
              <a:t>(access)</a:t>
            </a:r>
            <a:r>
              <a:rPr lang="ko-KR" altLang="en-US" dirty="0"/>
              <a:t>하는 내용 주소화 메모리</a:t>
            </a:r>
            <a:r>
              <a:rPr lang="en-US" altLang="ko-KR" dirty="0"/>
              <a:t>(CAM: Content Addressable Memory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찾고자 하는 </a:t>
            </a:r>
            <a:r>
              <a:rPr lang="ko-KR" altLang="en-US" dirty="0"/>
              <a:t>내용의 일부를 기억하는 데이터 </a:t>
            </a:r>
            <a:r>
              <a:rPr lang="ko-KR" altLang="en-US" dirty="0" smtClean="0"/>
              <a:t>레지스터 </a:t>
            </a:r>
            <a:r>
              <a:rPr lang="ko-KR" altLang="en-US" dirty="0"/>
              <a:t>운영</a:t>
            </a:r>
          </a:p>
          <a:p>
            <a:pPr lvl="1"/>
            <a:r>
              <a:rPr lang="ko-KR" altLang="en-US" dirty="0"/>
              <a:t>순수 연관 사상을 통한 주소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36872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7" name="_x357346032" descr="EMB00002c600a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16" y="3032185"/>
            <a:ext cx="4823768" cy="2678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3291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52091"/>
            <a:ext cx="9736197" cy="5719313"/>
          </a:xfrm>
        </p:spPr>
        <p:txBody>
          <a:bodyPr/>
          <a:lstStyle/>
          <a:p>
            <a:r>
              <a:rPr lang="ko-KR" altLang="en-US" dirty="0"/>
              <a:t>연관</a:t>
            </a:r>
            <a:r>
              <a:rPr lang="en-US" altLang="ko-KR" dirty="0"/>
              <a:t>/</a:t>
            </a:r>
            <a:r>
              <a:rPr lang="ko-KR" altLang="en-US" dirty="0"/>
              <a:t>직접 사상</a:t>
            </a:r>
          </a:p>
          <a:p>
            <a:pPr lvl="1"/>
            <a:r>
              <a:rPr lang="ko-KR" altLang="en-US" dirty="0"/>
              <a:t>연관기억장치에는 페이지 사상 테이블의 전체 항목 중 가장 최근에 참조된 일부 페이지 </a:t>
            </a:r>
            <a:r>
              <a:rPr lang="ko-KR" altLang="en-US" dirty="0" smtClean="0"/>
              <a:t>항목들 만을 </a:t>
            </a:r>
            <a:r>
              <a:rPr lang="ko-KR" altLang="en-US" dirty="0"/>
              <a:t>수용</a:t>
            </a:r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/</a:t>
            </a:r>
            <a:r>
              <a:rPr lang="ko-KR" altLang="en-US" dirty="0"/>
              <a:t>직접 사상을 통한 페이지 주소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49" name="_x357345712" descr="EMB00002c600a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29" y="2151601"/>
            <a:ext cx="4622341" cy="4119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175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60717"/>
            <a:ext cx="9727570" cy="5727940"/>
          </a:xfrm>
        </p:spPr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시스템의 공유</a:t>
            </a:r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사용자가 동일한 프로그램을 동시에 수행시키는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순수 </a:t>
            </a:r>
            <a:r>
              <a:rPr lang="ko-KR" altLang="en-US" dirty="0" err="1"/>
              <a:t>프로시듀어</a:t>
            </a:r>
            <a:r>
              <a:rPr lang="en-US" altLang="ko-KR" dirty="0"/>
              <a:t>(pure procedure) </a:t>
            </a:r>
            <a:r>
              <a:rPr lang="ko-KR" altLang="en-US" dirty="0"/>
              <a:t>또는 </a:t>
            </a:r>
            <a:r>
              <a:rPr lang="ko-KR" altLang="en-US" dirty="0" smtClean="0"/>
              <a:t>재진입 가능 </a:t>
            </a:r>
            <a:r>
              <a:rPr lang="ko-KR" altLang="en-US" dirty="0" err="1" smtClean="0"/>
              <a:t>프로시듀어</a:t>
            </a:r>
            <a:r>
              <a:rPr lang="en-US" altLang="ko-KR" dirty="0"/>
              <a:t>(reentrant procedure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같은 공유</a:t>
            </a:r>
            <a:r>
              <a:rPr lang="en-US" altLang="ko-KR" dirty="0"/>
              <a:t>(share)</a:t>
            </a:r>
            <a:r>
              <a:rPr lang="ko-KR" altLang="en-US" dirty="0"/>
              <a:t>가 가능한 페이지를 가능한 한 공유</a:t>
            </a:r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프로세스가 자신의 </a:t>
            </a:r>
            <a:r>
              <a:rPr lang="ko-KR" altLang="en-US" dirty="0" smtClean="0"/>
              <a:t>페이지 사상 </a:t>
            </a:r>
            <a:r>
              <a:rPr lang="ko-KR" altLang="en-US" dirty="0"/>
              <a:t>테이블에 같은 페이지 프레임을 가리키는 항목을 가짐으로써</a:t>
            </a:r>
            <a:r>
              <a:rPr lang="en-US" altLang="ko-KR" dirty="0"/>
              <a:t>, </a:t>
            </a:r>
            <a:r>
              <a:rPr lang="ko-KR" altLang="en-US" dirty="0"/>
              <a:t>그 페이지 프레임을 이들 프로세스가 서로 </a:t>
            </a:r>
            <a:r>
              <a:rPr lang="ko-KR" altLang="en-US" dirty="0" smtClean="0"/>
              <a:t>공유</a:t>
            </a:r>
            <a:endParaRPr lang="en-US" altLang="ko-KR" dirty="0"/>
          </a:p>
          <a:p>
            <a:pPr lvl="1"/>
            <a:r>
              <a:rPr lang="ko-KR" altLang="en-US" dirty="0"/>
              <a:t>순수 </a:t>
            </a:r>
            <a:r>
              <a:rPr lang="ko-KR" altLang="en-US" dirty="0" err="1"/>
              <a:t>페이징</a:t>
            </a:r>
            <a:r>
              <a:rPr lang="ko-KR" altLang="en-US" dirty="0"/>
              <a:t> 시스템에서의 </a:t>
            </a:r>
            <a:r>
              <a:rPr lang="ko-KR" altLang="en-US" dirty="0" smtClean="0"/>
              <a:t>공유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68722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장 가상 메모리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6897-226A-4081-800F-AF52F084572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3" name="_x357346032" descr="EMB00002c600a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010560"/>
            <a:ext cx="4351338" cy="3140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4963680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888</TotalTime>
  <Words>1692</Words>
  <Application>Microsoft Office PowerPoint</Application>
  <PresentationFormat>사용자 지정</PresentationFormat>
  <Paragraphs>284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줄기</vt:lpstr>
      <vt:lpstr>4장 가상 메모리 관리</vt:lpstr>
      <vt:lpstr>4.1 개요</vt:lpstr>
      <vt:lpstr>슬라이드 3</vt:lpstr>
      <vt:lpstr>슬라이드 4</vt:lpstr>
      <vt:lpstr>4.2 페이징(paging)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4.3 세그먼테이션(segmentation)</vt:lpstr>
      <vt:lpstr>슬라이드 13</vt:lpstr>
      <vt:lpstr>슬라이드 14</vt:lpstr>
      <vt:lpstr>4.4 세그먼트/페이징 혼용 기법</vt:lpstr>
      <vt:lpstr>4.5 페이지 교체 알고리즘</vt:lpstr>
      <vt:lpstr>슬라이드 17</vt:lpstr>
      <vt:lpstr>슬라이드 18</vt:lpstr>
      <vt:lpstr>슬라이드 19</vt:lpstr>
      <vt:lpstr>슬라이드 20</vt:lpstr>
      <vt:lpstr>슬라이드 21</vt:lpstr>
      <vt:lpstr>4.6 스래싱(thrashing)</vt:lpstr>
      <vt:lpstr>슬라이드 23</vt:lpstr>
      <vt:lpstr>슬라이드 24</vt:lpstr>
      <vt:lpstr>슬라이드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Ihn-Han</dc:creator>
  <cp:lastModifiedBy>SAMSUNG</cp:lastModifiedBy>
  <cp:revision>84</cp:revision>
  <dcterms:created xsi:type="dcterms:W3CDTF">2020-05-16T02:29:45Z</dcterms:created>
  <dcterms:modified xsi:type="dcterms:W3CDTF">2020-06-09T13:35:52Z</dcterms:modified>
</cp:coreProperties>
</file>