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EBEBD-AB99-45F4-8F1E-A781A276B3F1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8806E-8BB3-4471-87DE-2F3FCF67C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38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7AC6-5C3E-40CF-A440-FA9614A8CB9D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 프로세스 간 동기화와 통신</a:t>
            </a:r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C6D757-813E-485B-BAD6-B4047A179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77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A8BE4-C0FC-4BFF-AC3C-F30C036F0E77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 프로세스 간 동기화와 통신</a:t>
            </a:r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C6D757-813E-485B-BAD6-B4047A179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07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9917-359C-43C3-82E0-395C7ADC2B15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 프로세스 간 동기화와 통신</a:t>
            </a:r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C6D757-813E-485B-BAD6-B4047A1793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5267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0189B-31E4-46C1-8F56-B5C6B9D0117B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 프로세스 간 동기화와 통신</a:t>
            </a:r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C6D757-813E-485B-BAD6-B4047A179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37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CA82-050D-45F1-99D9-5E1496D110C4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 프로세스 간 동기화와 통신</a:t>
            </a:r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C6D757-813E-485B-BAD6-B4047A1793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5544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724B-4A70-463D-B7E4-9435C21C5B94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 프로세스 간 동기화와 통신</a:t>
            </a:r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C6D757-813E-485B-BAD6-B4047A179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28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AECF-1223-4A28-8CFA-6F011FA7197C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 프로세스 간 동기화와 통신</a:t>
            </a:r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757-813E-485B-BAD6-B4047A179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653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7ED-D950-49FC-8196-479B2AFFE3E1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 프로세스 간 동기화와 통신</a:t>
            </a:r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757-813E-485B-BAD6-B4047A179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4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3F29-E052-4C76-8770-D91754A6728F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 프로세스 간 동기화와 통신</a:t>
            </a:r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757-813E-485B-BAD6-B4047A179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50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488-80FA-4F1E-BB94-CD7F40DE4466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 프로세스 간 동기화와 통신</a:t>
            </a:r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C6D757-813E-485B-BAD6-B4047A179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53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D5EC-18F0-47E1-895A-4933F95975B9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 프로세스 간 동기화와 통신</a:t>
            </a:r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C6D757-813E-485B-BAD6-B4047A179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2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444A-E881-4CDB-9893-260AC56332BA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 프로세스 간 동기화와 통신</a:t>
            </a:r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C6D757-813E-485B-BAD6-B4047A179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31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DF19-2E06-475A-9433-B4131D721156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 프로세스 간 동기화와 통신</a:t>
            </a:r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757-813E-485B-BAD6-B4047A179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4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9A76-2E16-4B64-947F-5D46063C3A39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 프로세스 간 동기화와 통신</a:t>
            </a:r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757-813E-485B-BAD6-B4047A179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8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C113-533E-43BA-B6B7-5EAA091C73EA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 프로세스 간 동기화와 통신</a:t>
            </a:r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757-813E-485B-BAD6-B4047A179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83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516D-FD88-445E-BA90-EDE4C4562DA4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r>
              <a:rPr lang="ko-KR" altLang="en-US" smtClean="0"/>
              <a:t>장 프로세스 간 동기화와 통신</a:t>
            </a:r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C6D757-813E-485B-BAD6-B4047A179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9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17C63-CB71-493C-8AFD-BA02209E90AA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6</a:t>
            </a:r>
            <a:r>
              <a:rPr lang="ko-KR" altLang="en-US" smtClean="0"/>
              <a:t>장 프로세스 간 동기화와 통신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C6D757-813E-485B-BAD6-B4047A179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38300" y="1246518"/>
            <a:ext cx="8915399" cy="720305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rgbClr val="C00000"/>
                </a:solidFill>
              </a:rPr>
              <a:t>6</a:t>
            </a:r>
            <a:r>
              <a:rPr lang="ko-KR" altLang="en-US" sz="4000" b="1" dirty="0">
                <a:solidFill>
                  <a:srgbClr val="C00000"/>
                </a:solidFill>
              </a:rPr>
              <a:t>장 프로세스 간 동기화와 </a:t>
            </a:r>
            <a:r>
              <a:rPr lang="ko-KR" altLang="en-US" sz="4000" b="1" dirty="0" smtClean="0">
                <a:solidFill>
                  <a:srgbClr val="C00000"/>
                </a:solidFill>
              </a:rPr>
              <a:t>통신</a:t>
            </a:r>
            <a:endParaRPr lang="ko-KR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96000" y="3092569"/>
            <a:ext cx="5296468" cy="3498012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6.1 </a:t>
            </a:r>
            <a:r>
              <a:rPr lang="ko-KR" altLang="en-US" b="1" dirty="0" smtClean="0">
                <a:solidFill>
                  <a:srgbClr val="002060"/>
                </a:solidFill>
              </a:rPr>
              <a:t>개요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6.2 </a:t>
            </a:r>
            <a:r>
              <a:rPr lang="ko-KR" altLang="en-US" b="1" dirty="0">
                <a:solidFill>
                  <a:srgbClr val="002060"/>
                </a:solidFill>
              </a:rPr>
              <a:t>병행 처리의 문제점</a:t>
            </a: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6.3 </a:t>
            </a:r>
            <a:r>
              <a:rPr lang="ko-KR" altLang="en-US" b="1" dirty="0">
                <a:solidFill>
                  <a:srgbClr val="002060"/>
                </a:solidFill>
              </a:rPr>
              <a:t>상호 배제 알고리즘</a:t>
            </a: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6.4 </a:t>
            </a:r>
            <a:r>
              <a:rPr lang="ko-KR" altLang="en-US" b="1" dirty="0">
                <a:solidFill>
                  <a:srgbClr val="002060"/>
                </a:solidFill>
              </a:rPr>
              <a:t>하드웨어에 의한 동기화</a:t>
            </a: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6.5 </a:t>
            </a:r>
            <a:r>
              <a:rPr lang="ko-KR" altLang="en-US" b="1" dirty="0" err="1">
                <a:solidFill>
                  <a:srgbClr val="002060"/>
                </a:solidFill>
              </a:rPr>
              <a:t>세마포</a:t>
            </a:r>
            <a:endParaRPr lang="ko-KR" altLang="en-US" b="1" dirty="0">
              <a:solidFill>
                <a:srgbClr val="002060"/>
              </a:solidFill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6.6 </a:t>
            </a:r>
            <a:r>
              <a:rPr lang="ko-KR" altLang="en-US" b="1" dirty="0">
                <a:solidFill>
                  <a:srgbClr val="002060"/>
                </a:solidFill>
              </a:rPr>
              <a:t>모니터</a:t>
            </a: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6.7 </a:t>
            </a:r>
            <a:r>
              <a:rPr lang="ko-KR" altLang="en-US" b="1" dirty="0">
                <a:solidFill>
                  <a:srgbClr val="002060"/>
                </a:solidFill>
              </a:rPr>
              <a:t>메시지</a:t>
            </a: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6.8 </a:t>
            </a:r>
            <a:r>
              <a:rPr lang="ko-KR" altLang="en-US" b="1" dirty="0" smtClean="0">
                <a:solidFill>
                  <a:srgbClr val="002060"/>
                </a:solidFill>
              </a:rPr>
              <a:t>요약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86955" y="6334216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6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 간 동기화와 통신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757-813E-485B-BAD6-B4047A1793A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1026" name="Picture 2" descr="4.2. Synchronization Facilities — Operating Systems Study Gu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447" y="3429000"/>
            <a:ext cx="3127932" cy="193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213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2921" y="552091"/>
            <a:ext cx="9701691" cy="70736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002060"/>
                </a:solidFill>
              </a:rPr>
              <a:t>6.4 </a:t>
            </a:r>
            <a:r>
              <a:rPr lang="ko-KR" altLang="en-US" sz="3200" b="1" dirty="0">
                <a:solidFill>
                  <a:srgbClr val="002060"/>
                </a:solidFill>
              </a:rPr>
              <a:t>하드웨어에 의한 </a:t>
            </a:r>
            <a:r>
              <a:rPr lang="ko-KR" altLang="en-US" sz="3200" b="1" dirty="0" smtClean="0">
                <a:solidFill>
                  <a:srgbClr val="002060"/>
                </a:solidFill>
              </a:rPr>
              <a:t>동기화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2921" y="1562250"/>
            <a:ext cx="9701691" cy="4727276"/>
          </a:xfrm>
        </p:spPr>
        <p:txBody>
          <a:bodyPr/>
          <a:lstStyle/>
          <a:p>
            <a:r>
              <a:rPr lang="ko-KR" altLang="en-US" dirty="0"/>
              <a:t>단일 프로세서 시스템에서 임계 구역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공유 </a:t>
            </a:r>
            <a:r>
              <a:rPr lang="ko-KR" altLang="en-US" dirty="0"/>
              <a:t>변수가 변경되는 동안 인터럽트 발생을 허용하지 않도록 </a:t>
            </a:r>
            <a:r>
              <a:rPr lang="ko-KR" altLang="en-US" dirty="0" smtClean="0"/>
              <a:t>설정하여 </a:t>
            </a:r>
            <a:r>
              <a:rPr lang="ko-KR" altLang="en-US" dirty="0"/>
              <a:t>간단히 해결</a:t>
            </a:r>
          </a:p>
          <a:p>
            <a:r>
              <a:rPr lang="en-US" altLang="ko-KR" dirty="0" err="1"/>
              <a:t>TestAndSet</a:t>
            </a:r>
            <a:r>
              <a:rPr lang="en-US" altLang="ko-KR" dirty="0"/>
              <a:t>() </a:t>
            </a:r>
            <a:r>
              <a:rPr lang="ko-KR" altLang="en-US" dirty="0"/>
              <a:t>명령을 이용한 상호 </a:t>
            </a:r>
            <a:r>
              <a:rPr lang="ko-KR" altLang="en-US" dirty="0" smtClean="0"/>
              <a:t>배제</a:t>
            </a:r>
            <a:endParaRPr lang="en-US" altLang="ko-KR" dirty="0" smtClean="0"/>
          </a:p>
          <a:p>
            <a:pPr lvl="1"/>
            <a:r>
              <a:rPr lang="ko-KR" altLang="en-US" dirty="0"/>
              <a:t>이 명령어는 인터럽트되지 않는 하나의 명령어 단위로 </a:t>
            </a:r>
            <a:r>
              <a:rPr lang="ko-KR" altLang="en-US" dirty="0" smtClean="0"/>
              <a:t>처리 </a:t>
            </a:r>
            <a:r>
              <a:rPr lang="ko-KR" altLang="en-US" dirty="0" smtClean="0">
                <a:sym typeface="Symbol" panose="05050102010706020507" pitchFamily="18" charset="2"/>
              </a:rPr>
              <a:t> </a:t>
            </a:r>
            <a:r>
              <a:rPr lang="ko-KR" altLang="en-US" dirty="0" err="1" smtClean="0">
                <a:sym typeface="Symbol" panose="05050102010706020507" pitchFamily="18" charset="2"/>
              </a:rPr>
              <a:t>원자단위</a:t>
            </a:r>
            <a:r>
              <a:rPr lang="ko-KR" altLang="en-US" dirty="0" smtClean="0">
                <a:sym typeface="Symbol" panose="05050102010706020507" pitchFamily="18" charset="2"/>
              </a:rPr>
              <a:t> 연산</a:t>
            </a:r>
            <a:r>
              <a:rPr lang="en-US" altLang="ko-KR" dirty="0" smtClean="0">
                <a:sym typeface="Symbol" panose="05050102010706020507" pitchFamily="18" charset="2"/>
              </a:rPr>
              <a:t>(Atomic Operation)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802921" y="6408018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6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 간 동기화와 통신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757-813E-485B-BAD6-B4047A1793A3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025" name="_x368758336" descr="EMB000032dc56f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705" y="3215490"/>
            <a:ext cx="2570590" cy="304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89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5669" y="546966"/>
            <a:ext cx="9701691" cy="7038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002060"/>
                </a:solidFill>
              </a:rPr>
              <a:t>6.5 </a:t>
            </a:r>
            <a:r>
              <a:rPr lang="ko-KR" altLang="en-US" sz="3200" b="1" dirty="0" err="1" smtClean="0">
                <a:solidFill>
                  <a:srgbClr val="002060"/>
                </a:solidFill>
              </a:rPr>
              <a:t>세마포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669" y="1552755"/>
            <a:ext cx="9718943" cy="4753154"/>
          </a:xfrm>
        </p:spPr>
        <p:txBody>
          <a:bodyPr/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err="1"/>
              <a:t>세마포로</a:t>
            </a:r>
            <a:r>
              <a:rPr lang="ko-KR" altLang="en-US" dirty="0"/>
              <a:t> 사용되는 변수 </a:t>
            </a:r>
            <a:r>
              <a:rPr lang="en-US" altLang="ko-KR" dirty="0"/>
              <a:t>S</a:t>
            </a:r>
            <a:r>
              <a:rPr lang="ko-KR" altLang="en-US" dirty="0"/>
              <a:t>는 정수형 변수로서</a:t>
            </a:r>
            <a:r>
              <a:rPr lang="en-US" altLang="ko-KR" dirty="0"/>
              <a:t>, </a:t>
            </a:r>
            <a:r>
              <a:rPr lang="ko-KR" altLang="en-US" dirty="0"/>
              <a:t>초기화를 제외하고는 단지 두 개의 표준 연산으로만 </a:t>
            </a:r>
            <a:r>
              <a:rPr lang="ko-KR" altLang="en-US" dirty="0" smtClean="0"/>
              <a:t>접근</a:t>
            </a:r>
            <a:endParaRPr lang="ko-KR" altLang="en-US" dirty="0"/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/>
              <a:t>연산은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검사하다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</a:t>
            </a:r>
            <a:r>
              <a:rPr lang="ko-KR" altLang="en-US" dirty="0"/>
              <a:t>뜻의 네덜란드어 </a:t>
            </a:r>
            <a:r>
              <a:rPr lang="en-US" altLang="ko-KR" dirty="0" err="1"/>
              <a:t>Proberen</a:t>
            </a:r>
            <a:r>
              <a:rPr lang="ko-KR" altLang="en-US" dirty="0"/>
              <a:t>의 머리글자 </a:t>
            </a:r>
            <a:r>
              <a:rPr lang="en-US" altLang="ko-KR" dirty="0"/>
              <a:t>P</a:t>
            </a:r>
            <a:r>
              <a:rPr lang="ko-KR" altLang="en-US" dirty="0"/>
              <a:t>와</a:t>
            </a:r>
            <a:r>
              <a:rPr lang="en-US" altLang="ko-KR" dirty="0"/>
              <a:t>, ‘</a:t>
            </a:r>
            <a:r>
              <a:rPr lang="ko-KR" altLang="en-US" dirty="0" smtClean="0"/>
              <a:t>증가하다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</a:t>
            </a:r>
            <a:r>
              <a:rPr lang="ko-KR" altLang="en-US" dirty="0"/>
              <a:t>뜻의 단어 </a:t>
            </a:r>
            <a:r>
              <a:rPr lang="en-US" altLang="ko-KR" dirty="0" err="1"/>
              <a:t>Verhogen</a:t>
            </a:r>
            <a:r>
              <a:rPr lang="ko-KR" altLang="en-US" dirty="0"/>
              <a:t>에서 </a:t>
            </a:r>
            <a:r>
              <a:rPr lang="en-US" altLang="ko-KR" dirty="0"/>
              <a:t>V</a:t>
            </a:r>
            <a:r>
              <a:rPr lang="ko-KR" altLang="en-US" dirty="0"/>
              <a:t>라고 </a:t>
            </a:r>
            <a:r>
              <a:rPr lang="ko-KR" altLang="en-US" dirty="0" smtClean="0"/>
              <a:t>명명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P</a:t>
            </a:r>
            <a:r>
              <a:rPr lang="ko-KR" altLang="en-US" dirty="0" smtClean="0"/>
              <a:t>와 </a:t>
            </a:r>
            <a:r>
              <a:rPr lang="en-US" altLang="ko-KR" dirty="0"/>
              <a:t>V </a:t>
            </a:r>
            <a:r>
              <a:rPr lang="ko-KR" altLang="en-US" dirty="0"/>
              <a:t>연산 시 </a:t>
            </a:r>
            <a:r>
              <a:rPr lang="ko-KR" altLang="en-US" dirty="0" err="1"/>
              <a:t>세마포의</a:t>
            </a:r>
            <a:r>
              <a:rPr lang="ko-KR" altLang="en-US" dirty="0"/>
              <a:t> 정수 값을 변경하는 연산은 </a:t>
            </a:r>
            <a:r>
              <a:rPr lang="en-US" altLang="ko-KR" dirty="0" err="1"/>
              <a:t>TestAndSet</a:t>
            </a:r>
            <a:r>
              <a:rPr lang="ko-KR" altLang="en-US" dirty="0"/>
              <a:t>와 같이 원자적</a:t>
            </a:r>
            <a:r>
              <a:rPr lang="en-US" altLang="ko-KR" dirty="0"/>
              <a:t>(</a:t>
            </a:r>
            <a:r>
              <a:rPr lang="ko-KR" altLang="en-US" dirty="0"/>
              <a:t>분리되지 않는</a:t>
            </a:r>
            <a:r>
              <a:rPr lang="en-US" altLang="ko-KR" dirty="0"/>
              <a:t>)</a:t>
            </a:r>
            <a:r>
              <a:rPr lang="ko-KR" altLang="en-US" dirty="0"/>
              <a:t>으로 수행</a:t>
            </a:r>
          </a:p>
          <a:p>
            <a:r>
              <a:rPr lang="ko-KR" altLang="en-US" dirty="0" err="1"/>
              <a:t>세마포를</a:t>
            </a:r>
            <a:r>
              <a:rPr lang="ko-KR" altLang="en-US" dirty="0"/>
              <a:t> 이용한 상호 </a:t>
            </a:r>
            <a:r>
              <a:rPr lang="ko-KR" altLang="en-US" dirty="0" smtClean="0"/>
              <a:t>배제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85669" y="6416646"/>
            <a:ext cx="7619999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</a:rPr>
              <a:t>6</a:t>
            </a:r>
            <a:r>
              <a:rPr lang="ko-KR" altLang="en-US" smtClean="0">
                <a:solidFill>
                  <a:srgbClr val="C00000"/>
                </a:solidFill>
              </a:rPr>
              <a:t>장 프로세스 간 동기화와 통신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757-813E-485B-BAD6-B4047A1793A3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570216"/>
              </p:ext>
            </p:extLst>
          </p:nvPr>
        </p:nvGraphicFramePr>
        <p:xfrm>
          <a:off x="2644476" y="3280093"/>
          <a:ext cx="8128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193387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P(S) {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while S ≤ 0 ;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S-- ;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V(S) {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S++ ;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735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918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7043" y="560717"/>
            <a:ext cx="9727570" cy="5727940"/>
          </a:xfrm>
        </p:spPr>
        <p:txBody>
          <a:bodyPr/>
          <a:lstStyle/>
          <a:p>
            <a:pPr lvl="1"/>
            <a:r>
              <a:rPr lang="ko-KR" altLang="en-US" dirty="0" err="1"/>
              <a:t>세마포를</a:t>
            </a:r>
            <a:r>
              <a:rPr lang="ko-KR" altLang="en-US" dirty="0"/>
              <a:t> 이용한 </a:t>
            </a:r>
            <a:r>
              <a:rPr lang="en-US" altLang="ko-KR" dirty="0"/>
              <a:t>N</a:t>
            </a:r>
            <a:r>
              <a:rPr lang="ko-KR" altLang="en-US" dirty="0"/>
              <a:t>개 프로세스의 상호 배제 </a:t>
            </a:r>
            <a:r>
              <a:rPr lang="ko-KR" altLang="en-US" dirty="0" smtClean="0"/>
              <a:t>구현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세마포를</a:t>
            </a:r>
            <a:r>
              <a:rPr lang="ko-KR" altLang="en-US" dirty="0" smtClean="0"/>
              <a:t> </a:t>
            </a:r>
            <a:r>
              <a:rPr lang="ko-KR" altLang="en-US" dirty="0"/>
              <a:t>이용한 동기화</a:t>
            </a:r>
          </a:p>
          <a:p>
            <a:pPr lvl="1"/>
            <a:r>
              <a:rPr lang="ko-KR" altLang="en-US" dirty="0"/>
              <a:t>한 프로세스는 특정 사건이 일어나기를 기다리고</a:t>
            </a:r>
            <a:r>
              <a:rPr lang="en-US" altLang="ko-KR" dirty="0"/>
              <a:t>(</a:t>
            </a:r>
            <a:r>
              <a:rPr lang="ko-KR" altLang="en-US" dirty="0"/>
              <a:t>블록 상태</a:t>
            </a:r>
            <a:r>
              <a:rPr lang="en-US" altLang="ko-KR" dirty="0"/>
              <a:t>) </a:t>
            </a:r>
            <a:r>
              <a:rPr lang="ko-KR" altLang="en-US" dirty="0"/>
              <a:t>다른 프로세스는 특정 사건이 발생했음을 알려준다</a:t>
            </a:r>
            <a:r>
              <a:rPr lang="en-US" altLang="ko-KR" dirty="0"/>
              <a:t>. s</a:t>
            </a:r>
            <a:r>
              <a:rPr lang="ko-KR" altLang="en-US" dirty="0"/>
              <a:t>는 공유변수이다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s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으로 초기화되었기 때문에 </a:t>
            </a:r>
            <a:r>
              <a:rPr lang="ko-KR" altLang="en-US" dirty="0" err="1"/>
              <a:t>블록될</a:t>
            </a:r>
            <a:r>
              <a:rPr lang="ko-KR" altLang="en-US" dirty="0"/>
              <a:t> 프로세스는 </a:t>
            </a:r>
            <a:r>
              <a:rPr lang="en-US" altLang="ko-KR" dirty="0"/>
              <a:t>P(s) </a:t>
            </a:r>
            <a:r>
              <a:rPr lang="ko-KR" altLang="en-US" dirty="0"/>
              <a:t>연산을 수행할 수 없고</a:t>
            </a:r>
            <a:r>
              <a:rPr lang="en-US" altLang="ko-KR" dirty="0"/>
              <a:t>, wakeup</a:t>
            </a:r>
            <a:r>
              <a:rPr lang="ko-KR" altLang="en-US" dirty="0"/>
              <a:t>시킬 프로세스가 </a:t>
            </a:r>
            <a:r>
              <a:rPr lang="en-US" altLang="ko-KR" dirty="0"/>
              <a:t>V(s) </a:t>
            </a:r>
            <a:r>
              <a:rPr lang="ko-KR" altLang="en-US" dirty="0"/>
              <a:t>연산을 실행한 후에 수행될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7043" y="6368721"/>
            <a:ext cx="7619999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</a:rPr>
              <a:t>6</a:t>
            </a:r>
            <a:r>
              <a:rPr lang="ko-KR" altLang="en-US" smtClean="0">
                <a:solidFill>
                  <a:srgbClr val="C00000"/>
                </a:solidFill>
              </a:rPr>
              <a:t>장 프로세스 간 동기화와 통신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757-813E-485B-BAD6-B4047A1793A3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813909"/>
              </p:ext>
            </p:extLst>
          </p:nvPr>
        </p:nvGraphicFramePr>
        <p:xfrm>
          <a:off x="2637213" y="1053576"/>
          <a:ext cx="812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79782084"/>
                    </a:ext>
                  </a:extLst>
                </a:gridCol>
              </a:tblGrid>
              <a:tr h="323267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semaphore S=1;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 (1) {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P(S) ;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// 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임계구역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V(S) ;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245126"/>
                  </a:ext>
                </a:extLst>
              </a:tr>
            </a:tbl>
          </a:graphicData>
        </a:graphic>
      </p:graphicFrame>
      <p:pic>
        <p:nvPicPr>
          <p:cNvPr id="2049" name="_x368757376" descr="EMB000032dc57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671" y="3822367"/>
            <a:ext cx="5782658" cy="139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05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7042" y="592917"/>
            <a:ext cx="9727570" cy="5745192"/>
          </a:xfrm>
        </p:spPr>
        <p:txBody>
          <a:bodyPr/>
          <a:lstStyle/>
          <a:p>
            <a:pPr fontAlgn="base"/>
            <a:r>
              <a:rPr lang="ko-KR" altLang="en-US" dirty="0" err="1" smtClean="0"/>
              <a:t>세마포를</a:t>
            </a:r>
            <a:r>
              <a:rPr lang="ko-KR" altLang="en-US" dirty="0" smtClean="0"/>
              <a:t> </a:t>
            </a:r>
            <a:r>
              <a:rPr lang="ko-KR" altLang="en-US" dirty="0"/>
              <a:t>이용한 생산자</a:t>
            </a:r>
            <a:r>
              <a:rPr lang="en-US" altLang="ko-KR" dirty="0"/>
              <a:t>/</a:t>
            </a:r>
            <a:r>
              <a:rPr lang="ko-KR" altLang="en-US" dirty="0"/>
              <a:t>소비자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 fontAlgn="base"/>
            <a:r>
              <a:rPr lang="en-US" altLang="ko-KR" dirty="0"/>
              <a:t>n</a:t>
            </a:r>
            <a:r>
              <a:rPr lang="ko-KR" altLang="en-US" dirty="0"/>
              <a:t>개의 데이터를 저장할 수 있는 일반적인 생산자</a:t>
            </a:r>
            <a:r>
              <a:rPr lang="en-US" altLang="ko-KR" dirty="0"/>
              <a:t>/</a:t>
            </a:r>
            <a:r>
              <a:rPr lang="ko-KR" altLang="en-US" dirty="0"/>
              <a:t>소비자 문제</a:t>
            </a:r>
          </a:p>
          <a:p>
            <a:pPr lvl="1" fontAlgn="base"/>
            <a:r>
              <a:rPr lang="ko-KR" altLang="en-US" dirty="0" err="1" smtClean="0"/>
              <a:t>공유변수</a:t>
            </a:r>
            <a:endParaRPr lang="en-US" altLang="ko-KR" dirty="0"/>
          </a:p>
          <a:p>
            <a:pPr lvl="2" fontAlgn="base">
              <a:buFont typeface="Wingdings" panose="05000000000000000000" pitchFamily="2" charset="2"/>
              <a:buChar char="§"/>
            </a:pPr>
            <a:r>
              <a:rPr lang="en-US" altLang="ko-KR" dirty="0" smtClean="0"/>
              <a:t>semaphore </a:t>
            </a:r>
            <a:r>
              <a:rPr lang="en-US" altLang="ko-KR" dirty="0" err="1"/>
              <a:t>mutex</a:t>
            </a:r>
            <a:r>
              <a:rPr lang="en-US" altLang="ko-KR" dirty="0"/>
              <a:t> = 1;</a:t>
            </a:r>
          </a:p>
          <a:p>
            <a:pPr lvl="2" fontAlgn="base">
              <a:buFont typeface="Wingdings" panose="05000000000000000000" pitchFamily="2" charset="2"/>
              <a:buChar char="§"/>
            </a:pPr>
            <a:r>
              <a:rPr lang="en-US" altLang="ko-KR" dirty="0" smtClean="0"/>
              <a:t>semaphore </a:t>
            </a:r>
            <a:r>
              <a:rPr lang="en-US" altLang="ko-KR" dirty="0"/>
              <a:t>empty = n;</a:t>
            </a:r>
          </a:p>
          <a:p>
            <a:pPr lvl="2" fontAlgn="base">
              <a:buFont typeface="Wingdings" panose="05000000000000000000" pitchFamily="2" charset="2"/>
              <a:buChar char="§"/>
            </a:pPr>
            <a:r>
              <a:rPr lang="en-US" altLang="ko-KR" dirty="0" smtClean="0"/>
              <a:t>semaphore </a:t>
            </a:r>
            <a:r>
              <a:rPr lang="en-US" altLang="ko-KR" dirty="0"/>
              <a:t>full = </a:t>
            </a:r>
            <a:r>
              <a:rPr lang="en-US" altLang="ko-KR" dirty="0" smtClean="0"/>
              <a:t>0;</a:t>
            </a:r>
          </a:p>
          <a:p>
            <a:pPr lvl="1" fontAlgn="base"/>
            <a:r>
              <a:rPr lang="en-US" altLang="ko-KR" dirty="0" err="1" smtClean="0"/>
              <a:t>mutex</a:t>
            </a:r>
            <a:r>
              <a:rPr lang="ko-KR" altLang="en-US" dirty="0"/>
              <a:t>는 상호 배제를 위한 </a:t>
            </a:r>
            <a:r>
              <a:rPr lang="ko-KR" altLang="en-US" dirty="0" err="1"/>
              <a:t>세마포이고</a:t>
            </a:r>
            <a:r>
              <a:rPr lang="en-US" altLang="ko-KR" dirty="0"/>
              <a:t>, empty</a:t>
            </a:r>
            <a:r>
              <a:rPr lang="ko-KR" altLang="en-US" dirty="0"/>
              <a:t>는 버퍼에 비어 있는 항목의 개수이며</a:t>
            </a:r>
            <a:r>
              <a:rPr lang="en-US" altLang="ko-KR" dirty="0"/>
              <a:t>, full</a:t>
            </a:r>
            <a:r>
              <a:rPr lang="ko-KR" altLang="en-US" dirty="0"/>
              <a:t>은 버퍼에 채워져 있는 데이터의 개수를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7042" y="6360095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6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 간 동기화와 통신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757-813E-485B-BAD6-B4047A1793A3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025" name="_x373482496" descr="EMB000062cc09c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273" y="3577656"/>
            <a:ext cx="6931098" cy="233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159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668" y="552091"/>
            <a:ext cx="9718944" cy="5762445"/>
          </a:xfrm>
        </p:spPr>
        <p:txBody>
          <a:bodyPr/>
          <a:lstStyle/>
          <a:p>
            <a:r>
              <a:rPr lang="ko-KR" altLang="en-US" dirty="0" err="1"/>
              <a:t>세마포를</a:t>
            </a:r>
            <a:r>
              <a:rPr lang="ko-KR" altLang="en-US" dirty="0"/>
              <a:t> 이용한 읽기</a:t>
            </a:r>
            <a:r>
              <a:rPr lang="en-US" altLang="ko-KR" dirty="0"/>
              <a:t>/</a:t>
            </a:r>
            <a:r>
              <a:rPr lang="ko-KR" altLang="en-US" dirty="0"/>
              <a:t>쓰기 문제</a:t>
            </a:r>
          </a:p>
          <a:p>
            <a:pPr lvl="1"/>
            <a:r>
              <a:rPr lang="ko-KR" altLang="en-US" dirty="0"/>
              <a:t>여러 개의 읽기 프로세스가 동시에 공유 자료에 접근하는 것은 </a:t>
            </a:r>
            <a:r>
              <a:rPr lang="ko-KR" altLang="en-US" dirty="0" smtClean="0"/>
              <a:t>허용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읽기 </a:t>
            </a:r>
            <a:r>
              <a:rPr lang="ko-KR" altLang="en-US" dirty="0"/>
              <a:t>프로세스와 쓰기 프로세스가 동시에 접근하는 것은 허용되지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</a:t>
            </a:r>
            <a:r>
              <a:rPr lang="ko-KR" altLang="en-US" dirty="0"/>
              <a:t>개의 쓰기 프로세스도 동시에 공유 자료에 </a:t>
            </a:r>
            <a:r>
              <a:rPr lang="ko-KR" altLang="en-US" dirty="0" smtClean="0"/>
              <a:t>접근 불가능</a:t>
            </a:r>
            <a:endParaRPr lang="ko-KR" altLang="en-US" dirty="0"/>
          </a:p>
          <a:p>
            <a:pPr lvl="1"/>
            <a:r>
              <a:rPr lang="ko-KR" altLang="en-US" dirty="0"/>
              <a:t>알고리즘에서 사용되는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2" fontAlgn="base">
              <a:buFont typeface="Wingdings" panose="05000000000000000000" pitchFamily="2" charset="2"/>
              <a:buChar char="§"/>
            </a:pPr>
            <a:r>
              <a:rPr lang="en-US" altLang="ko-KR" dirty="0"/>
              <a:t>semaphore </a:t>
            </a:r>
            <a:r>
              <a:rPr lang="en-US" altLang="ko-KR" dirty="0" err="1"/>
              <a:t>wrt</a:t>
            </a:r>
            <a:r>
              <a:rPr lang="en-US" altLang="ko-KR" dirty="0"/>
              <a:t> = 1;</a:t>
            </a:r>
          </a:p>
          <a:p>
            <a:pPr lvl="2" fontAlgn="base">
              <a:buFont typeface="Wingdings" panose="05000000000000000000" pitchFamily="2" charset="2"/>
              <a:buChar char="§"/>
            </a:pPr>
            <a:r>
              <a:rPr lang="en-US" altLang="ko-KR" dirty="0"/>
              <a:t>semaphore </a:t>
            </a:r>
            <a:r>
              <a:rPr lang="en-US" altLang="ko-KR" dirty="0" err="1"/>
              <a:t>mutex</a:t>
            </a:r>
            <a:r>
              <a:rPr lang="en-US" altLang="ko-KR" dirty="0"/>
              <a:t> = 1;</a:t>
            </a:r>
          </a:p>
          <a:p>
            <a:pPr lvl="2" fontAlgn="base">
              <a:buFont typeface="Wingdings" panose="05000000000000000000" pitchFamily="2" charset="2"/>
              <a:buChar char="§"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readcount</a:t>
            </a:r>
            <a:r>
              <a:rPr lang="en-US" altLang="ko-KR" dirty="0"/>
              <a:t> = 0;</a:t>
            </a:r>
          </a:p>
          <a:p>
            <a:pPr lvl="1"/>
            <a:r>
              <a:rPr lang="en-US" altLang="ko-KR" dirty="0" err="1"/>
              <a:t>wrt</a:t>
            </a:r>
            <a:r>
              <a:rPr lang="ko-KR" altLang="en-US" dirty="0"/>
              <a:t>는 쓰기 프로세스 접근 시 배타적 사용을 위한 </a:t>
            </a:r>
            <a:r>
              <a:rPr lang="ko-KR" altLang="en-US" dirty="0" err="1"/>
              <a:t>세마포이며</a:t>
            </a:r>
            <a:r>
              <a:rPr lang="en-US" altLang="ko-KR" dirty="0"/>
              <a:t>, </a:t>
            </a:r>
            <a:r>
              <a:rPr lang="en-US" altLang="ko-KR" dirty="0" err="1"/>
              <a:t>readcount</a:t>
            </a:r>
            <a:r>
              <a:rPr lang="ko-KR" altLang="en-US" dirty="0"/>
              <a:t>는 읽기 프로세스의 개수를 나타내며 </a:t>
            </a:r>
            <a:r>
              <a:rPr lang="ko-KR" altLang="en-US" dirty="0" err="1"/>
              <a:t>초깃값은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smtClean="0"/>
              <a:t>설정된다</a:t>
            </a:r>
            <a:r>
              <a:rPr lang="en-US" altLang="ko-KR" dirty="0" smtClean="0"/>
              <a:t>.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85668" y="6420479"/>
            <a:ext cx="7619999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</a:rPr>
              <a:t>6</a:t>
            </a:r>
            <a:r>
              <a:rPr lang="ko-KR" altLang="en-US" smtClean="0">
                <a:solidFill>
                  <a:srgbClr val="C00000"/>
                </a:solidFill>
              </a:rPr>
              <a:t>장 프로세스 간 동기화와 통신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757-813E-485B-BAD6-B4047A1793A3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2049" name="_x373485616" descr="EMB000062cc09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541" y="4235570"/>
            <a:ext cx="4974170" cy="182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009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7042" y="500332"/>
            <a:ext cx="9727570" cy="5727940"/>
          </a:xfrm>
        </p:spPr>
        <p:txBody>
          <a:bodyPr/>
          <a:lstStyle/>
          <a:p>
            <a:r>
              <a:rPr lang="ko-KR" altLang="en-US" dirty="0"/>
              <a:t>자바 </a:t>
            </a:r>
            <a:r>
              <a:rPr lang="ko-KR" altLang="en-US" dirty="0" err="1"/>
              <a:t>세마포</a:t>
            </a:r>
            <a:endParaRPr lang="ko-KR" altLang="en-US" dirty="0"/>
          </a:p>
          <a:p>
            <a:pPr lvl="1"/>
            <a:r>
              <a:rPr lang="ko-KR" altLang="en-US" dirty="0" smtClean="0"/>
              <a:t>스레드들 </a:t>
            </a:r>
            <a:r>
              <a:rPr lang="ko-KR" altLang="en-US" dirty="0"/>
              <a:t>간에 신호를 보내기 위하여 또는 </a:t>
            </a:r>
            <a:r>
              <a:rPr lang="ko-KR" altLang="en-US" dirty="0" err="1"/>
              <a:t>임계구역을</a:t>
            </a:r>
            <a:r>
              <a:rPr lang="ko-KR" altLang="en-US" dirty="0"/>
              <a:t> 보호하기 위하여 사용될 수 있는 스레드 동기화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 err="1"/>
              <a:t>java.util.concurrent</a:t>
            </a:r>
            <a:r>
              <a:rPr lang="en-US" altLang="ko-KR" dirty="0"/>
              <a:t> </a:t>
            </a:r>
            <a:r>
              <a:rPr lang="ko-KR" altLang="en-US" dirty="0"/>
              <a:t>패키지에 </a:t>
            </a:r>
            <a:r>
              <a:rPr lang="ko-KR" altLang="en-US" dirty="0" err="1"/>
              <a:t>세마포</a:t>
            </a:r>
            <a:r>
              <a:rPr lang="ko-KR" altLang="en-US" dirty="0"/>
              <a:t> 구현이 포함</a:t>
            </a:r>
          </a:p>
          <a:p>
            <a:pPr lvl="1"/>
            <a:r>
              <a:rPr lang="ko-KR" altLang="en-US" dirty="0"/>
              <a:t>자바 </a:t>
            </a:r>
            <a:r>
              <a:rPr lang="ko-KR" altLang="en-US" dirty="0" err="1"/>
              <a:t>세마포</a:t>
            </a:r>
            <a:r>
              <a:rPr lang="en-US" altLang="ko-KR" dirty="0"/>
              <a:t>(Semaphore) </a:t>
            </a:r>
            <a:r>
              <a:rPr lang="ko-KR" altLang="en-US" dirty="0"/>
              <a:t>클래스 </a:t>
            </a:r>
            <a:r>
              <a:rPr lang="ko-KR" altLang="en-US" dirty="0" err="1"/>
              <a:t>생성자는</a:t>
            </a:r>
            <a:r>
              <a:rPr lang="ko-KR" altLang="en-US" dirty="0"/>
              <a:t> 한 번에 공유 자원을 액세스 할 수 있는 스레드 개수를 지정하는 정수형 매개변수를 갖는다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세마포</a:t>
            </a:r>
            <a:r>
              <a:rPr lang="ko-KR" altLang="en-US" dirty="0" smtClean="0"/>
              <a:t> </a:t>
            </a:r>
            <a:r>
              <a:rPr lang="ko-KR" altLang="en-US" dirty="0"/>
              <a:t>클래스는 잠금을 얻고 해제하는데 사용되는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  <a:r>
              <a:rPr lang="ko-KR" altLang="en-US" dirty="0" err="1"/>
              <a:t>메소드</a:t>
            </a:r>
            <a:r>
              <a:rPr lang="en-US" altLang="ko-KR" dirty="0"/>
              <a:t>: acquire(), release()</a:t>
            </a:r>
            <a:r>
              <a:rPr lang="ko-KR" altLang="en-US" dirty="0"/>
              <a:t>가 있다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ko-KR" altLang="en-US" dirty="0" err="1" smtClean="0"/>
              <a:t>세마포를</a:t>
            </a:r>
            <a:r>
              <a:rPr lang="ko-KR" altLang="en-US" dirty="0" smtClean="0"/>
              <a:t> </a:t>
            </a:r>
            <a:r>
              <a:rPr lang="ko-KR" altLang="en-US" dirty="0"/>
              <a:t>사용하여 자원에 대한 액세스를 잠글 수 있다</a:t>
            </a:r>
            <a:r>
              <a:rPr lang="en-US" altLang="ko-KR" dirty="0"/>
              <a:t>. </a:t>
            </a:r>
            <a:r>
              <a:rPr lang="ko-KR" altLang="en-US" dirty="0"/>
              <a:t>자원을 사용하려는 스레드는 먼저 </a:t>
            </a:r>
            <a:r>
              <a:rPr lang="ko-KR" altLang="en-US" dirty="0" smtClean="0"/>
              <a:t>자원 액세스에 대한 잠금을 </a:t>
            </a:r>
            <a:r>
              <a:rPr lang="ko-KR" altLang="en-US" dirty="0"/>
              <a:t>획득하기 위하여 </a:t>
            </a:r>
            <a:r>
              <a:rPr lang="en-US" altLang="ko-KR" dirty="0"/>
              <a:t>acquire()</a:t>
            </a:r>
            <a:r>
              <a:rPr lang="ko-KR" altLang="en-US" dirty="0"/>
              <a:t>를 </a:t>
            </a:r>
            <a:r>
              <a:rPr lang="ko-KR" altLang="en-US" dirty="0" smtClean="0"/>
              <a:t>호출</a:t>
            </a:r>
            <a:endParaRPr lang="ko-KR" altLang="en-US" dirty="0"/>
          </a:p>
          <a:p>
            <a:pPr lvl="2" fontAlgn="base"/>
            <a:r>
              <a:rPr lang="ko-KR" altLang="en-US" dirty="0" smtClean="0"/>
              <a:t>스레드가 </a:t>
            </a:r>
            <a:r>
              <a:rPr lang="ko-KR" altLang="en-US" dirty="0"/>
              <a:t>완료되면 </a:t>
            </a:r>
            <a:r>
              <a:rPr lang="en-US" altLang="ko-KR" dirty="0"/>
              <a:t>release() </a:t>
            </a:r>
            <a:r>
              <a:rPr lang="ko-KR" altLang="en-US" dirty="0"/>
              <a:t>메서드를 호출하여 자원에 대한 잠금을 </a:t>
            </a:r>
            <a:r>
              <a:rPr lang="ko-KR" altLang="en-US" dirty="0" smtClean="0"/>
              <a:t>해제</a:t>
            </a:r>
            <a:endParaRPr lang="ko-KR" altLang="en-US" dirty="0"/>
          </a:p>
          <a:p>
            <a:pPr lvl="1"/>
            <a:r>
              <a:rPr lang="ko-KR" altLang="en-US" dirty="0"/>
              <a:t>자바 </a:t>
            </a:r>
            <a:r>
              <a:rPr lang="ko-KR" altLang="en-US" dirty="0" err="1"/>
              <a:t>카운팅</a:t>
            </a:r>
            <a:r>
              <a:rPr lang="ko-KR" altLang="en-US" dirty="0"/>
              <a:t> </a:t>
            </a:r>
            <a:r>
              <a:rPr lang="ko-KR" altLang="en-US" dirty="0" err="1"/>
              <a:t>세마포의</a:t>
            </a:r>
            <a:r>
              <a:rPr lang="ko-KR" altLang="en-US" dirty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7042" y="6394600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6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 간 동기화와 통신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757-813E-485B-BAD6-B4047A1793A3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062756"/>
              </p:ext>
            </p:extLst>
          </p:nvPr>
        </p:nvGraphicFramePr>
        <p:xfrm>
          <a:off x="2653102" y="416160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352776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java.util.concurrent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.*;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SemaphoreTest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void main(String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[]) {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Semaphore semaphore=new Semaphore(2);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MyThread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mt1 = new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MyThread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(semaphore);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MyThread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mt2 = new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MyThread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(semaphore);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MyThread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mt3 = new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MyThread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(semaphore);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MyThread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mt4 = new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MyThread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(semaphore);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mt1.start();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mt2.start();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mt3.start();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mt4.start();   }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000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525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668" y="552091"/>
            <a:ext cx="9718944" cy="5753818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2"/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85668" y="6368721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6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 간 동기화와 통신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757-813E-485B-BAD6-B4047A1793A3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242483"/>
              </p:ext>
            </p:extLst>
          </p:nvPr>
        </p:nvGraphicFramePr>
        <p:xfrm>
          <a:off x="2720029" y="560717"/>
          <a:ext cx="81280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88575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MyThread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extends Thread {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private Semaphore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semaphore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MyThread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(Semaphore semaphore) {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this.semaphore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semaphore;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pPr fontAlgn="base" latinLnBrk="1"/>
                      <a:endParaRPr lang="en-US" altLang="ko-KR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public void run() {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try {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semaphore.acquire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("Hello " +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this.getName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try {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Thread.sleep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(2000);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} catch (Exception e) { }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} catch (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InterruptedException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{ }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finally {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("Goodbye " +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this.getName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semaphore.release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pPr fontAlgn="base" latinLnBrk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245377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091" y="4854246"/>
            <a:ext cx="4333875" cy="1514475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169996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1175" y="576485"/>
            <a:ext cx="9723437" cy="652240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002060"/>
                </a:solidFill>
              </a:rPr>
              <a:t>6.6 </a:t>
            </a:r>
            <a:r>
              <a:rPr lang="ko-KR" altLang="en-US" sz="3200" b="1" dirty="0" smtClean="0">
                <a:solidFill>
                  <a:srgbClr val="002060"/>
                </a:solidFill>
              </a:rPr>
              <a:t>모니터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1174" y="1447006"/>
            <a:ext cx="9723437" cy="4800600"/>
          </a:xfrm>
        </p:spPr>
        <p:txBody>
          <a:bodyPr/>
          <a:lstStyle/>
          <a:p>
            <a:r>
              <a:rPr lang="ko-KR" altLang="en-US" dirty="0" err="1"/>
              <a:t>모니터란</a:t>
            </a:r>
            <a:r>
              <a:rPr lang="ko-KR" altLang="en-US" dirty="0"/>
              <a:t> 순차적으로만 사용할 수 있는 특정 공유 자원이나 </a:t>
            </a:r>
            <a:r>
              <a:rPr lang="ko-KR" altLang="en-US" dirty="0" err="1"/>
              <a:t>공유자원</a:t>
            </a:r>
            <a:r>
              <a:rPr lang="ko-KR" altLang="en-US" dirty="0"/>
              <a:t> 그룹을 할당하는 데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필요한 </a:t>
            </a:r>
            <a:r>
              <a:rPr lang="ko-KR" altLang="en-US" dirty="0"/>
              <a:t>데이터 및 </a:t>
            </a:r>
            <a:r>
              <a:rPr lang="ko-KR" altLang="en-US" dirty="0" err="1"/>
              <a:t>프로시듀어를</a:t>
            </a:r>
            <a:r>
              <a:rPr lang="ko-KR" altLang="en-US" dirty="0"/>
              <a:t> 포함하는 </a:t>
            </a:r>
            <a:r>
              <a:rPr lang="ko-KR" altLang="en-US" dirty="0" err="1"/>
              <a:t>병행성</a:t>
            </a:r>
            <a:r>
              <a:rPr lang="ko-KR" altLang="en-US" dirty="0"/>
              <a:t> 구조</a:t>
            </a:r>
            <a:r>
              <a:rPr lang="en-US" altLang="ko-KR" dirty="0"/>
              <a:t>(concurrency construct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공유 </a:t>
            </a:r>
            <a:r>
              <a:rPr lang="ko-KR" altLang="en-US" dirty="0"/>
              <a:t>자원에 접근하고자 하는 프로세스는 반드시 특정 모니터의 </a:t>
            </a:r>
            <a:r>
              <a:rPr lang="ko-KR" altLang="en-US" dirty="0" err="1"/>
              <a:t>진입부</a:t>
            </a:r>
            <a:r>
              <a:rPr lang="en-US" altLang="ko-KR" dirty="0"/>
              <a:t>(entry)</a:t>
            </a:r>
            <a:r>
              <a:rPr lang="ko-KR" altLang="en-US" dirty="0"/>
              <a:t>를 호출</a:t>
            </a:r>
          </a:p>
          <a:p>
            <a:pPr lvl="1"/>
            <a:r>
              <a:rPr lang="ko-KR" altLang="en-US" dirty="0"/>
              <a:t>사용 중인 모니터에 들어가려고 하는 프로세스는 반드시 </a:t>
            </a:r>
            <a:r>
              <a:rPr lang="ko-KR" altLang="en-US" dirty="0" smtClean="0"/>
              <a:t>대기</a:t>
            </a:r>
            <a:endParaRPr lang="en-US" altLang="ko-KR" dirty="0" smtClean="0"/>
          </a:p>
          <a:p>
            <a:r>
              <a:rPr lang="ko-KR" altLang="en-US" dirty="0"/>
              <a:t>데이터와 이들 데이터를 처리하는 </a:t>
            </a:r>
            <a:r>
              <a:rPr lang="ko-KR" altLang="en-US" dirty="0" err="1"/>
              <a:t>프로시듀어의</a:t>
            </a:r>
            <a:r>
              <a:rPr lang="ko-KR" altLang="en-US" dirty="0"/>
              <a:t> 집합</a:t>
            </a:r>
          </a:p>
          <a:p>
            <a:r>
              <a:rPr lang="ko-KR" altLang="en-US" dirty="0"/>
              <a:t>모니터의 선언 형식의 구조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81175" y="6380162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6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 간 동기화와 통신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757-813E-485B-BAD6-B4047A1793A3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398" y="4198939"/>
            <a:ext cx="5073204" cy="1840720"/>
          </a:xfrm>
          <a:prstGeom prst="rect">
            <a:avLst/>
          </a:prstGeom>
          <a:ln w="158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415049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1175" y="787782"/>
            <a:ext cx="9723437" cy="5734050"/>
          </a:xfrm>
        </p:spPr>
        <p:txBody>
          <a:bodyPr/>
          <a:lstStyle/>
          <a:p>
            <a:r>
              <a:rPr lang="ko-KR" altLang="en-US" dirty="0"/>
              <a:t>사용 예</a:t>
            </a:r>
          </a:p>
          <a:p>
            <a:pPr lvl="1"/>
            <a:r>
              <a:rPr lang="ko-KR" altLang="en-US" dirty="0"/>
              <a:t>모니터를 이용한 간단한 자원 할당의 예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81175" y="6373933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6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 간 동기화와 통신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757-813E-485B-BAD6-B4047A1793A3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2" y="1829845"/>
            <a:ext cx="5057775" cy="3200400"/>
          </a:xfrm>
          <a:prstGeom prst="rect">
            <a:avLst/>
          </a:prstGeom>
          <a:ln w="12700"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val="2448594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52600" y="552451"/>
            <a:ext cx="9752012" cy="5969382"/>
          </a:xfrm>
        </p:spPr>
        <p:txBody>
          <a:bodyPr/>
          <a:lstStyle/>
          <a:p>
            <a:pPr lvl="1"/>
            <a:r>
              <a:rPr lang="ko-KR" altLang="en-US" dirty="0"/>
              <a:t>환형 버퍼를 이용한 생산자</a:t>
            </a:r>
            <a:r>
              <a:rPr lang="en-US" altLang="ko-KR" dirty="0"/>
              <a:t>/</a:t>
            </a:r>
            <a:r>
              <a:rPr lang="ko-KR" altLang="en-US" dirty="0"/>
              <a:t>소비자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2"/>
            <a:r>
              <a:rPr lang="ko-KR" altLang="en-US" dirty="0"/>
              <a:t>환형 버퍼에서 생산자</a:t>
            </a:r>
            <a:r>
              <a:rPr lang="en-US" altLang="ko-KR" dirty="0"/>
              <a:t>/</a:t>
            </a:r>
            <a:r>
              <a:rPr lang="ko-KR" altLang="en-US" dirty="0"/>
              <a:t>소비자 문제에 대한 모니터 사용 예</a:t>
            </a:r>
          </a:p>
          <a:p>
            <a:pPr marL="914400" lvl="2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52600" y="6383458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6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 간 동기화와 통신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757-813E-485B-BAD6-B4047A1793A3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1392358"/>
            <a:ext cx="5048250" cy="4991100"/>
          </a:xfrm>
          <a:prstGeom prst="rect">
            <a:avLst/>
          </a:prstGeom>
          <a:ln w="12700"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val="40409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2042" y="584992"/>
            <a:ext cx="8911687" cy="665838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 smtClean="0">
                <a:solidFill>
                  <a:srgbClr val="002060"/>
                </a:solidFill>
              </a:rPr>
              <a:t>6.1 </a:t>
            </a:r>
            <a:r>
              <a:rPr lang="ko-KR" altLang="en-US" sz="3200" b="1" dirty="0" smtClean="0">
                <a:solidFill>
                  <a:srgbClr val="002060"/>
                </a:solidFill>
              </a:rPr>
              <a:t>개요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2042" y="1544127"/>
            <a:ext cx="9722570" cy="47531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병행 프로세스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두 개 이상의 프로세스가 동시에 수행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서로 관련 없이 독립적으로 수행될 수 </a:t>
            </a:r>
            <a:r>
              <a:rPr lang="ko-KR" altLang="en-US" dirty="0" smtClean="0"/>
              <a:t>있고</a:t>
            </a:r>
            <a:r>
              <a:rPr lang="en-US" altLang="ko-KR" dirty="0" smtClean="0"/>
              <a:t>,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다른 </a:t>
            </a:r>
            <a:r>
              <a:rPr lang="ko-KR" altLang="en-US" dirty="0"/>
              <a:t>프로세스들과의 협력을 통해서 기능을 수행하는 비동기적</a:t>
            </a:r>
            <a:r>
              <a:rPr lang="en-US" altLang="ko-KR" dirty="0"/>
              <a:t>(asynchronous) </a:t>
            </a:r>
            <a:r>
              <a:rPr lang="ko-KR" altLang="en-US" dirty="0" smtClean="0"/>
              <a:t>수행이 가능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병행 처리는 제한된 자원을 공유하기 위하여 상호 작용이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상호 </a:t>
            </a:r>
            <a:r>
              <a:rPr lang="ko-KR" altLang="en-US" dirty="0"/>
              <a:t>작용하는 프로세스를 동기화하지 않으면 교착 상태</a:t>
            </a:r>
            <a:r>
              <a:rPr lang="en-US" altLang="ko-KR" dirty="0"/>
              <a:t>, </a:t>
            </a:r>
            <a:r>
              <a:rPr lang="ko-KR" altLang="en-US" dirty="0"/>
              <a:t>임계 구역 문제</a:t>
            </a:r>
            <a:r>
              <a:rPr lang="en-US" altLang="ko-KR" dirty="0"/>
              <a:t>, </a:t>
            </a:r>
            <a:r>
              <a:rPr lang="ko-KR" altLang="en-US" dirty="0"/>
              <a:t>결과를 예측할 수 없는 상황 등 여러 문제들이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82042" y="6377348"/>
            <a:ext cx="7619999" cy="365125"/>
          </a:xfrm>
        </p:spPr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장 프로세스 간 동기화와 통신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757-813E-485B-BAD6-B4047A1793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88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1650" y="561975"/>
            <a:ext cx="9732962" cy="5724525"/>
          </a:xfrm>
        </p:spPr>
        <p:txBody>
          <a:bodyPr/>
          <a:lstStyle/>
          <a:p>
            <a:r>
              <a:rPr lang="ko-KR" altLang="en-US" dirty="0"/>
              <a:t>읽기</a:t>
            </a:r>
            <a:r>
              <a:rPr lang="en-US" altLang="ko-KR" dirty="0"/>
              <a:t>/</a:t>
            </a:r>
            <a:r>
              <a:rPr lang="ko-KR" altLang="en-US" dirty="0"/>
              <a:t>쓰기 문제</a:t>
            </a:r>
          </a:p>
          <a:p>
            <a:pPr lvl="1"/>
            <a:r>
              <a:rPr lang="ko-KR" altLang="en-US" dirty="0"/>
              <a:t>읽기</a:t>
            </a:r>
            <a:r>
              <a:rPr lang="en-US" altLang="ko-KR" dirty="0"/>
              <a:t>/</a:t>
            </a:r>
            <a:r>
              <a:rPr lang="ko-KR" altLang="en-US" dirty="0"/>
              <a:t>쓰기 문제에 대한 모니터 사용 예</a:t>
            </a:r>
            <a:r>
              <a:rPr lang="en-US" altLang="ko-KR" dirty="0"/>
              <a:t>(</a:t>
            </a:r>
            <a:r>
              <a:rPr lang="ko-KR" altLang="en-US" dirty="0"/>
              <a:t>읽기 우선</a:t>
            </a:r>
            <a:r>
              <a:rPr lang="en-US" altLang="ko-KR" dirty="0"/>
              <a:t>)</a:t>
            </a:r>
            <a:endParaRPr lang="ko-KR" altLang="en-US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1650" y="6383458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6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 간 동기화와 통신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757-813E-485B-BAD6-B4047A1793A3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012" y="1444123"/>
            <a:ext cx="4371975" cy="4842377"/>
          </a:xfrm>
          <a:prstGeom prst="rect">
            <a:avLst/>
          </a:prstGeom>
          <a:ln w="12700"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val="64533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1175" y="590024"/>
            <a:ext cx="9723437" cy="62917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6.7 </a:t>
            </a:r>
            <a:r>
              <a:rPr lang="ko-KR" altLang="en-US" b="1" dirty="0" smtClean="0">
                <a:solidFill>
                  <a:srgbClr val="002060"/>
                </a:solidFill>
              </a:rPr>
              <a:t>메시지</a:t>
            </a:r>
            <a:r>
              <a:rPr lang="ko-KR" altLang="en-US" b="1" dirty="0">
                <a:solidFill>
                  <a:srgbClr val="002060"/>
                </a:solidFill>
              </a:rPr>
              <a:t/>
            </a:r>
            <a:br>
              <a:rPr lang="ko-KR" altLang="en-US" b="1" dirty="0">
                <a:solidFill>
                  <a:srgbClr val="002060"/>
                </a:solidFill>
              </a:rPr>
            </a:b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43100" y="1398586"/>
            <a:ext cx="9723437" cy="4810124"/>
          </a:xfrm>
        </p:spPr>
        <p:txBody>
          <a:bodyPr/>
          <a:lstStyle/>
          <a:p>
            <a:r>
              <a:rPr lang="ko-KR" altLang="en-US" dirty="0" smtClean="0"/>
              <a:t>동기화 메커니즘의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공유 메모리 방식</a:t>
            </a:r>
            <a:r>
              <a:rPr lang="en-US" altLang="ko-KR" dirty="0" smtClean="0"/>
              <a:t>: </a:t>
            </a:r>
            <a:r>
              <a:rPr lang="ko-KR" altLang="en-US" dirty="0"/>
              <a:t>병목</a:t>
            </a:r>
            <a:r>
              <a:rPr lang="en-US" altLang="ko-KR" dirty="0"/>
              <a:t>(bottleneck) </a:t>
            </a:r>
            <a:r>
              <a:rPr lang="ko-KR" altLang="en-US" dirty="0"/>
              <a:t>현상이 발생하고 또한</a:t>
            </a:r>
            <a:r>
              <a:rPr lang="en-US" altLang="ko-KR" dirty="0"/>
              <a:t>, </a:t>
            </a:r>
            <a:r>
              <a:rPr lang="ko-KR" altLang="en-US" dirty="0"/>
              <a:t>공유 변수가 파괴되었을 때 전체 시스템의 기능이 현저하게 저하되는 결과가 발생</a:t>
            </a:r>
          </a:p>
          <a:p>
            <a:pPr lvl="1"/>
            <a:r>
              <a:rPr lang="ko-KR" altLang="en-US" dirty="0" smtClean="0"/>
              <a:t>메시지 전달 방식</a:t>
            </a:r>
            <a:r>
              <a:rPr lang="en-US" altLang="ko-KR" dirty="0" smtClean="0"/>
              <a:t>: </a:t>
            </a:r>
            <a:r>
              <a:rPr lang="ko-KR" altLang="en-US" dirty="0"/>
              <a:t>컴퓨터 네트워크에서 노드 간의 통신은 주로 메시지를 주고받음으로써 이루어지고</a:t>
            </a:r>
            <a:r>
              <a:rPr lang="en-US" altLang="ko-KR" dirty="0"/>
              <a:t>, </a:t>
            </a:r>
            <a:r>
              <a:rPr lang="ko-KR" altLang="en-US" dirty="0"/>
              <a:t>이는 프로세스 간 통신 및 동기화를 자연스럽게 </a:t>
            </a:r>
            <a:r>
              <a:rPr lang="ko-KR" altLang="en-US" dirty="0" smtClean="0"/>
              <a:t>지원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분산 시스템에 적합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/>
            <a:r>
              <a:rPr lang="ko-KR" altLang="en-US" dirty="0" smtClean="0"/>
              <a:t>메시지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송신측 </a:t>
            </a:r>
            <a:r>
              <a:rPr lang="ko-KR" altLang="en-US" dirty="0"/>
              <a:t>프로세스와 수신측 프로세스 간에 교환될 수 있는 정보의 집합</a:t>
            </a:r>
          </a:p>
          <a:p>
            <a:pPr lvl="2"/>
            <a:r>
              <a:rPr lang="ko-KR" altLang="en-US" dirty="0"/>
              <a:t>메시지 </a:t>
            </a:r>
            <a:r>
              <a:rPr lang="ko-KR" altLang="en-US" dirty="0" smtClean="0"/>
              <a:t>형식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81175" y="6437310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6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 간 동기화와 통신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757-813E-485B-BAD6-B4047A1793A3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3073" name="_x373485696" descr="EMB000062cc0a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4181472"/>
            <a:ext cx="4351338" cy="22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079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1650" y="552450"/>
            <a:ext cx="9732962" cy="5753100"/>
          </a:xfrm>
        </p:spPr>
        <p:txBody>
          <a:bodyPr/>
          <a:lstStyle/>
          <a:p>
            <a:r>
              <a:rPr lang="ko-KR" altLang="en-US" dirty="0"/>
              <a:t>메시지 실행 시 고려사항</a:t>
            </a:r>
          </a:p>
          <a:p>
            <a:pPr lvl="1"/>
            <a:r>
              <a:rPr lang="ko-KR" altLang="en-US" dirty="0" err="1"/>
              <a:t>네이밍</a:t>
            </a:r>
            <a:r>
              <a:rPr lang="en-US" altLang="ko-KR" dirty="0"/>
              <a:t>(naming) </a:t>
            </a:r>
            <a:r>
              <a:rPr lang="ko-KR" altLang="en-US" dirty="0"/>
              <a:t>문제</a:t>
            </a:r>
          </a:p>
          <a:p>
            <a:pPr lvl="2"/>
            <a:r>
              <a:rPr lang="ko-KR" altLang="en-US" dirty="0"/>
              <a:t>직접 </a:t>
            </a:r>
            <a:r>
              <a:rPr lang="ko-KR" altLang="en-US" dirty="0" err="1"/>
              <a:t>네이밍</a:t>
            </a:r>
            <a:r>
              <a:rPr lang="ko-KR" altLang="en-US" dirty="0"/>
              <a:t>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: </a:t>
            </a:r>
            <a:r>
              <a:rPr lang="ko-KR" altLang="en-US" dirty="0"/>
              <a:t>메시지 전송 시에 송신자</a:t>
            </a:r>
            <a:r>
              <a:rPr lang="en-US" altLang="ko-KR" dirty="0"/>
              <a:t>(sender)</a:t>
            </a:r>
            <a:r>
              <a:rPr lang="ko-KR" altLang="en-US" dirty="0"/>
              <a:t>가 특정 수신자</a:t>
            </a:r>
            <a:r>
              <a:rPr lang="en-US" altLang="ko-KR" dirty="0"/>
              <a:t>(recipient)</a:t>
            </a:r>
            <a:r>
              <a:rPr lang="ko-KR" altLang="en-US" dirty="0"/>
              <a:t>를 설정해야 하고</a:t>
            </a:r>
            <a:r>
              <a:rPr lang="en-US" altLang="ko-KR" dirty="0"/>
              <a:t>, </a:t>
            </a:r>
            <a:r>
              <a:rPr lang="ko-KR" altLang="en-US" dirty="0"/>
              <a:t>반대로 메시지 수신을 희망하는 수신자는 송신자를 설정</a:t>
            </a:r>
          </a:p>
          <a:p>
            <a:pPr lvl="2"/>
            <a:r>
              <a:rPr lang="ko-KR" altLang="en-US" dirty="0" smtClean="0"/>
              <a:t>간접 </a:t>
            </a:r>
            <a:r>
              <a:rPr lang="ko-KR" altLang="en-US" dirty="0" err="1"/>
              <a:t>네이밍</a:t>
            </a:r>
            <a:r>
              <a:rPr lang="ko-KR" altLang="en-US" dirty="0"/>
              <a:t>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: </a:t>
            </a:r>
            <a:r>
              <a:rPr lang="ko-KR" altLang="en-US" dirty="0"/>
              <a:t>메시지가 </a:t>
            </a:r>
            <a:r>
              <a:rPr lang="ko-KR" altLang="en-US" dirty="0" smtClean="0"/>
              <a:t>우편함</a:t>
            </a:r>
            <a:r>
              <a:rPr lang="en-US" altLang="ko-KR" dirty="0"/>
              <a:t>(</a:t>
            </a:r>
            <a:r>
              <a:rPr lang="en-US" altLang="ko-KR" dirty="0" smtClean="0"/>
              <a:t>mailbox)</a:t>
            </a:r>
            <a:r>
              <a:rPr lang="ko-KR" altLang="en-US" dirty="0" smtClean="0"/>
              <a:t>에 </a:t>
            </a:r>
            <a:r>
              <a:rPr lang="ko-KR" altLang="en-US" dirty="0"/>
              <a:t>송신되고 또 그 </a:t>
            </a:r>
            <a:r>
              <a:rPr lang="ko-KR" altLang="en-US" dirty="0" err="1" smtClean="0"/>
              <a:t>우편함으로부터</a:t>
            </a:r>
            <a:r>
              <a:rPr lang="ko-KR" altLang="en-US" dirty="0" smtClean="0"/>
              <a:t> </a:t>
            </a:r>
            <a:r>
              <a:rPr lang="ko-KR" altLang="en-US" dirty="0"/>
              <a:t>수신된다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복사</a:t>
            </a:r>
            <a:r>
              <a:rPr lang="en-US" altLang="ko-KR" dirty="0"/>
              <a:t>(copying) </a:t>
            </a:r>
            <a:r>
              <a:rPr lang="ko-KR" altLang="en-US" dirty="0"/>
              <a:t>문제</a:t>
            </a:r>
          </a:p>
          <a:p>
            <a:pPr lvl="1"/>
            <a:r>
              <a:rPr lang="ko-KR" altLang="en-US" dirty="0" err="1"/>
              <a:t>버퍼링</a:t>
            </a:r>
            <a:r>
              <a:rPr lang="en-US" altLang="ko-KR" dirty="0"/>
              <a:t>(buffering)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2"/>
            <a:r>
              <a:rPr lang="ko-KR" altLang="en-US" dirty="0"/>
              <a:t>비동기적 통신을 가능하게 하기 위해서는 </a:t>
            </a:r>
            <a:r>
              <a:rPr lang="ko-KR" altLang="en-US" dirty="0" err="1"/>
              <a:t>버퍼링이</a:t>
            </a:r>
            <a:r>
              <a:rPr lang="ko-KR" altLang="en-US" dirty="0"/>
              <a:t> </a:t>
            </a:r>
            <a:r>
              <a:rPr lang="ko-KR" altLang="en-US" dirty="0" smtClean="0"/>
              <a:t>필요</a:t>
            </a:r>
            <a:endParaRPr lang="ko-KR" altLang="en-US" dirty="0"/>
          </a:p>
          <a:p>
            <a:pPr lvl="1"/>
            <a:r>
              <a:rPr lang="ko-KR" altLang="en-US" dirty="0"/>
              <a:t>길이</a:t>
            </a:r>
            <a:r>
              <a:rPr lang="en-US" altLang="ko-KR" dirty="0"/>
              <a:t>(length) </a:t>
            </a:r>
            <a:r>
              <a:rPr lang="ko-KR" altLang="en-US" dirty="0"/>
              <a:t>문제</a:t>
            </a:r>
          </a:p>
          <a:p>
            <a:pPr lvl="2"/>
            <a:r>
              <a:rPr lang="ko-KR" altLang="en-US" dirty="0"/>
              <a:t>메시지의 길이를 고정적으로 할 것인지 또는 가변적으로 할 것인지를 결정</a:t>
            </a:r>
          </a:p>
          <a:p>
            <a:pPr lvl="2"/>
            <a:r>
              <a:rPr lang="ko-KR" altLang="en-US" dirty="0"/>
              <a:t>고정 </a:t>
            </a:r>
            <a:r>
              <a:rPr lang="ko-KR" altLang="en-US" dirty="0" smtClean="0"/>
              <a:t>길이 메시지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구현이 </a:t>
            </a:r>
            <a:r>
              <a:rPr lang="ko-KR" altLang="en-US" dirty="0"/>
              <a:t>용이하나</a:t>
            </a:r>
            <a:r>
              <a:rPr lang="en-US" altLang="ko-KR" dirty="0"/>
              <a:t>, </a:t>
            </a:r>
            <a:r>
              <a:rPr lang="ko-KR" altLang="en-US" dirty="0"/>
              <a:t>버퍼의 크기에 비하여 메시지가 작을 경우 버퍼의 낭비를 </a:t>
            </a:r>
            <a:r>
              <a:rPr lang="ko-KR" altLang="en-US" dirty="0" smtClean="0"/>
              <a:t>초래</a:t>
            </a:r>
            <a:endParaRPr lang="en-US" altLang="ko-KR" dirty="0" smtClean="0"/>
          </a:p>
          <a:p>
            <a:pPr lvl="3"/>
            <a:r>
              <a:rPr lang="ko-KR" altLang="en-US" dirty="0"/>
              <a:t>메시지가 클 경우에는 메시지를 분할하여 전송해야 하는 문제점</a:t>
            </a:r>
          </a:p>
          <a:p>
            <a:pPr lvl="2"/>
            <a:r>
              <a:rPr lang="ko-KR" altLang="en-US" dirty="0" err="1" smtClean="0"/>
              <a:t>가변길이</a:t>
            </a:r>
            <a:r>
              <a:rPr lang="ko-KR" altLang="en-US" dirty="0" smtClean="0"/>
              <a:t> 메시지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크기에 </a:t>
            </a:r>
            <a:r>
              <a:rPr lang="ko-KR" altLang="en-US" dirty="0"/>
              <a:t>맞추어 동적으로 버퍼를 생성하는 것으로 구현이 복잡하기는 하나 높은 </a:t>
            </a:r>
            <a:r>
              <a:rPr lang="ko-KR" altLang="en-US" dirty="0" err="1"/>
              <a:t>적용력을</a:t>
            </a:r>
            <a:r>
              <a:rPr lang="ko-KR" altLang="en-US" dirty="0"/>
              <a:t> </a:t>
            </a:r>
            <a:r>
              <a:rPr lang="ko-KR" altLang="en-US" dirty="0" smtClean="0"/>
              <a:t>가짐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1650" y="6373933"/>
            <a:ext cx="7619999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</a:rPr>
              <a:t>6</a:t>
            </a:r>
            <a:r>
              <a:rPr lang="ko-KR" altLang="en-US" smtClean="0">
                <a:solidFill>
                  <a:srgbClr val="C00000"/>
                </a:solidFill>
              </a:rPr>
              <a:t>장 프로세스 간 동기화와 통신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757-813E-485B-BAD6-B4047A1793A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377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1175" y="552450"/>
            <a:ext cx="9723437" cy="5753100"/>
          </a:xfrm>
        </p:spPr>
        <p:txBody>
          <a:bodyPr/>
          <a:lstStyle/>
          <a:p>
            <a:r>
              <a:rPr lang="ko-KR" altLang="en-US" dirty="0" smtClean="0"/>
              <a:t>유한 버퍼에서 메시지 전달을 사용한 생산자 소비자 문제에 대한 해결책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81175" y="6421558"/>
            <a:ext cx="7619999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</a:rPr>
              <a:t>6</a:t>
            </a:r>
            <a:r>
              <a:rPr lang="ko-KR" altLang="en-US" smtClean="0">
                <a:solidFill>
                  <a:srgbClr val="C00000"/>
                </a:solidFill>
              </a:rPr>
              <a:t>장 프로세스 간 동기화와 통신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757-813E-485B-BAD6-B4047A1793A3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085850"/>
            <a:ext cx="57912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00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3775" y="559825"/>
            <a:ext cx="8911687" cy="707000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002060"/>
                </a:solidFill>
              </a:rPr>
              <a:t>6.8 </a:t>
            </a:r>
            <a:r>
              <a:rPr lang="ko-KR" altLang="en-US" sz="3200" b="1" dirty="0" smtClean="0">
                <a:solidFill>
                  <a:srgbClr val="002060"/>
                </a:solidFill>
              </a:rPr>
              <a:t>요약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3775" y="1491516"/>
            <a:ext cx="9730837" cy="4676775"/>
          </a:xfrm>
        </p:spPr>
        <p:txBody>
          <a:bodyPr/>
          <a:lstStyle/>
          <a:p>
            <a:r>
              <a:rPr lang="ko-KR" altLang="en-US" dirty="0"/>
              <a:t>병행 프로세스</a:t>
            </a:r>
          </a:p>
          <a:p>
            <a:r>
              <a:rPr lang="ko-KR" altLang="en-US" dirty="0" smtClean="0"/>
              <a:t>상호 배제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</a:t>
            </a:r>
            <a:r>
              <a:rPr lang="ko-KR" altLang="en-US" dirty="0"/>
              <a:t>프로세스가 공유 데이터에 접근하고 있을 때 다른 프로세스들이 그 데이터를 접근할 수 없도록 하는 </a:t>
            </a:r>
            <a:r>
              <a:rPr lang="ko-KR" altLang="en-US" dirty="0" smtClean="0"/>
              <a:t>메커니즘</a:t>
            </a:r>
            <a:endParaRPr lang="en-US" altLang="ko-KR" dirty="0" smtClean="0"/>
          </a:p>
          <a:p>
            <a:r>
              <a:rPr lang="ko-KR" altLang="en-US" dirty="0" smtClean="0"/>
              <a:t>임계 구역</a:t>
            </a:r>
            <a:r>
              <a:rPr lang="en-US" altLang="ko-KR" dirty="0" smtClean="0"/>
              <a:t>: </a:t>
            </a:r>
            <a:r>
              <a:rPr lang="ko-KR" altLang="en-US" dirty="0"/>
              <a:t>둘 이상의 </a:t>
            </a:r>
            <a:r>
              <a:rPr lang="ko-KR" altLang="en-US" dirty="0" smtClean="0"/>
              <a:t>프로세스가 </a:t>
            </a:r>
            <a:r>
              <a:rPr lang="ko-KR" altLang="en-US" dirty="0"/>
              <a:t>동시에 접근해서는 안되는 공유 </a:t>
            </a:r>
            <a:r>
              <a:rPr lang="ko-KR" altLang="en-US" dirty="0" smtClean="0"/>
              <a:t>자원을 접근하는 </a:t>
            </a:r>
            <a:r>
              <a:rPr lang="ko-KR" altLang="en-US" dirty="0"/>
              <a:t>코드의 일부</a:t>
            </a:r>
            <a:endParaRPr lang="en-US" altLang="ko-KR" dirty="0" smtClean="0"/>
          </a:p>
          <a:p>
            <a:r>
              <a:rPr lang="ko-KR" altLang="en-US" dirty="0" smtClean="0"/>
              <a:t>소프트웨어로 구현한 상호 </a:t>
            </a:r>
            <a:r>
              <a:rPr lang="ko-KR" altLang="en-US" dirty="0"/>
              <a:t>배제 </a:t>
            </a:r>
            <a:r>
              <a:rPr lang="ko-KR" altLang="en-US" dirty="0" smtClean="0"/>
              <a:t>알고리즘의 특성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특별한 </a:t>
            </a:r>
            <a:r>
              <a:rPr lang="ko-KR" altLang="en-US" dirty="0"/>
              <a:t>하드웨어 명령을 필요로 하지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임계 </a:t>
            </a:r>
            <a:r>
              <a:rPr lang="ko-KR" altLang="en-US" dirty="0"/>
              <a:t>구역 밖에서 수행 중인 프로세스가 다른 프로세스들이 임계 구역으로 들어가는 것을 막을 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임계 </a:t>
            </a:r>
            <a:r>
              <a:rPr lang="ko-KR" altLang="en-US" dirty="0"/>
              <a:t>구역으로 들어가려는 프로세스가 무한정 기다릴 가능성이 없어야 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smtClean="0"/>
              <a:t>모니터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특정 공유 자원을 할당하는 데 필요한 데이터 및 </a:t>
            </a:r>
            <a:r>
              <a:rPr lang="ko-KR" altLang="en-US" dirty="0" err="1"/>
              <a:t>프로시듀어를</a:t>
            </a:r>
            <a:r>
              <a:rPr lang="ko-KR" altLang="en-US" dirty="0"/>
              <a:t> 포함하는 </a:t>
            </a:r>
            <a:r>
              <a:rPr lang="ko-KR" altLang="en-US" dirty="0" err="1"/>
              <a:t>병행성</a:t>
            </a:r>
            <a:r>
              <a:rPr lang="ko-KR" altLang="en-US" dirty="0"/>
              <a:t> </a:t>
            </a:r>
            <a:r>
              <a:rPr lang="ko-KR" altLang="en-US" dirty="0" smtClean="0"/>
              <a:t>구조로 </a:t>
            </a:r>
            <a:r>
              <a:rPr lang="ko-KR" altLang="en-US" dirty="0"/>
              <a:t>자료 추상화의 </a:t>
            </a:r>
            <a:r>
              <a:rPr lang="ko-KR" altLang="en-US" dirty="0" smtClean="0"/>
              <a:t>개념에 </a:t>
            </a:r>
            <a:r>
              <a:rPr lang="ko-KR" altLang="en-US" dirty="0"/>
              <a:t>기초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3775" y="6392983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6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 간 동기화와 통신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757-813E-485B-BAD6-B4047A1793A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48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8415" y="552092"/>
            <a:ext cx="9736197" cy="724618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6.2 </a:t>
            </a:r>
            <a:r>
              <a:rPr lang="ko-KR" altLang="en-US" b="1" dirty="0">
                <a:solidFill>
                  <a:srgbClr val="002060"/>
                </a:solidFill>
              </a:rPr>
              <a:t>병행 처리의 </a:t>
            </a:r>
            <a:r>
              <a:rPr lang="ko-KR" altLang="en-US" b="1" dirty="0" smtClean="0">
                <a:solidFill>
                  <a:srgbClr val="002060"/>
                </a:solidFill>
              </a:rPr>
              <a:t>문제점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8414" y="1540188"/>
            <a:ext cx="9736197" cy="4739841"/>
          </a:xfrm>
        </p:spPr>
        <p:txBody>
          <a:bodyPr>
            <a:normAutofit/>
          </a:bodyPr>
          <a:lstStyle/>
          <a:p>
            <a:r>
              <a:rPr lang="ko-KR" altLang="en-US" dirty="0"/>
              <a:t>프로세스들을 병행 </a:t>
            </a:r>
            <a:r>
              <a:rPr lang="ko-KR" altLang="en-US" dirty="0" smtClean="0"/>
              <a:t>처리에서 해결해야할 문제점들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한 </a:t>
            </a:r>
            <a:r>
              <a:rPr lang="ko-KR" altLang="en-US" dirty="0"/>
              <a:t>순간에 하나의 프로세스가 공유 자원을 상호 배타적으로 사용할 수 있어야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한 </a:t>
            </a:r>
            <a:r>
              <a:rPr lang="ko-KR" altLang="en-US" dirty="0"/>
              <a:t>함수를 공유해 수행하는 두 프로세스 간의 동기화 문제</a:t>
            </a:r>
            <a:r>
              <a:rPr lang="en-US" altLang="ko-KR" dirty="0"/>
              <a:t>(synchronization)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자료 </a:t>
            </a:r>
            <a:r>
              <a:rPr lang="ko-KR" altLang="en-US" dirty="0"/>
              <a:t>교환을 위한 메시지 전달 방식 등의 통신 문제</a:t>
            </a:r>
            <a:r>
              <a:rPr lang="en-US" altLang="ko-KR" dirty="0"/>
              <a:t>(communication)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프로세스들의 </a:t>
            </a:r>
            <a:r>
              <a:rPr lang="ko-KR" altLang="en-US" dirty="0"/>
              <a:t>실행 순서와는 무관하게 항상 같은 결과를 얻을 수 있어야 하는 </a:t>
            </a:r>
            <a:r>
              <a:rPr lang="ko-KR" altLang="en-US" dirty="0" err="1"/>
              <a:t>확정성</a:t>
            </a:r>
            <a:r>
              <a:rPr lang="ko-KR" altLang="en-US" dirty="0"/>
              <a:t> 문제</a:t>
            </a:r>
            <a:r>
              <a:rPr lang="en-US" altLang="ko-KR" dirty="0"/>
              <a:t>(determinacy)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교착 </a:t>
            </a:r>
            <a:r>
              <a:rPr lang="ko-KR" altLang="en-US" dirty="0"/>
              <a:t>상태</a:t>
            </a:r>
            <a:r>
              <a:rPr lang="en-US" altLang="ko-KR" dirty="0"/>
              <a:t>(deadlock) </a:t>
            </a:r>
            <a:r>
              <a:rPr lang="ko-KR" altLang="en-US" dirty="0"/>
              <a:t>문제</a:t>
            </a:r>
          </a:p>
          <a:p>
            <a:pPr lvl="1" fontAlgn="base"/>
            <a:r>
              <a:rPr lang="ko-KR" altLang="en-US" dirty="0" smtClean="0"/>
              <a:t>프로그래밍 </a:t>
            </a:r>
            <a:r>
              <a:rPr lang="ko-KR" altLang="en-US" dirty="0"/>
              <a:t>언어를 통한 병행 처리 문제</a:t>
            </a:r>
            <a:r>
              <a:rPr lang="en-US" altLang="ko-KR" dirty="0"/>
              <a:t>(concurrent programming)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올바른 </a:t>
            </a:r>
            <a:r>
              <a:rPr lang="ko-KR" altLang="en-US" dirty="0"/>
              <a:t>실행을 검증하는 문제</a:t>
            </a:r>
            <a:r>
              <a:rPr lang="en-US" altLang="ko-KR" dirty="0"/>
              <a:t>(verification)</a:t>
            </a:r>
            <a:endParaRPr lang="ko-KR" altLang="en-US" dirty="0"/>
          </a:p>
          <a:p>
            <a:r>
              <a:rPr lang="ko-KR" altLang="en-US" dirty="0"/>
              <a:t>임계 구역</a:t>
            </a:r>
            <a:r>
              <a:rPr lang="en-US" altLang="ko-KR" dirty="0"/>
              <a:t>(Critical Section)</a:t>
            </a:r>
          </a:p>
          <a:p>
            <a:pPr lvl="1"/>
            <a:r>
              <a:rPr lang="ko-KR" altLang="en-US" dirty="0" smtClean="0"/>
              <a:t>병행 처리에서 </a:t>
            </a:r>
            <a:r>
              <a:rPr lang="ko-KR" altLang="en-US" dirty="0"/>
              <a:t>둘 이상의 </a:t>
            </a:r>
            <a:r>
              <a:rPr lang="ko-KR" altLang="en-US" dirty="0" smtClean="0"/>
              <a:t>프로세스가 </a:t>
            </a:r>
            <a:r>
              <a:rPr lang="ko-KR" altLang="en-US" dirty="0"/>
              <a:t>동시에 접근해서는 안되는 공유 자원을 접근하는 코드의 일부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</a:t>
            </a:r>
            <a:r>
              <a:rPr lang="ko-KR" altLang="en-US" dirty="0"/>
              <a:t>프로세스가 공유 자원을 접근</a:t>
            </a:r>
            <a:r>
              <a:rPr lang="en-US" altLang="ko-KR" dirty="0"/>
              <a:t>(access)</a:t>
            </a:r>
            <a:r>
              <a:rPr lang="ko-KR" altLang="en-US" dirty="0"/>
              <a:t>하는 동안 그 </a:t>
            </a:r>
            <a:r>
              <a:rPr lang="ko-KR" altLang="en-US" dirty="0" smtClean="0"/>
              <a:t>프로세스를 </a:t>
            </a:r>
            <a:r>
              <a:rPr lang="ko-KR" altLang="en-US" b="1" dirty="0">
                <a:solidFill>
                  <a:srgbClr val="0000CC"/>
                </a:solidFill>
              </a:rPr>
              <a:t>임계 </a:t>
            </a:r>
            <a:r>
              <a:rPr lang="ko-KR" altLang="en-US" b="1" dirty="0" smtClean="0">
                <a:solidFill>
                  <a:srgbClr val="0000CC"/>
                </a:solidFill>
              </a:rPr>
              <a:t>구역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 </a:t>
            </a:r>
            <a:r>
              <a:rPr lang="ko-KR" altLang="en-US" dirty="0"/>
              <a:t>있다고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임계 </a:t>
            </a:r>
            <a:r>
              <a:rPr lang="ko-KR" altLang="en-US" dirty="0"/>
              <a:t>구역에 접근한 프로세스는 </a:t>
            </a:r>
            <a:r>
              <a:rPr lang="ko-KR" altLang="en-US" b="1" dirty="0">
                <a:solidFill>
                  <a:srgbClr val="0000CC"/>
                </a:solidFill>
              </a:rPr>
              <a:t>상호 배제</a:t>
            </a:r>
            <a:r>
              <a:rPr lang="ko-KR" altLang="en-US" dirty="0"/>
              <a:t>를 보장받아야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68414" y="6360944"/>
            <a:ext cx="7619999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</a:rPr>
              <a:t>6</a:t>
            </a:r>
            <a:r>
              <a:rPr lang="ko-KR" altLang="en-US" smtClean="0">
                <a:solidFill>
                  <a:srgbClr val="C00000"/>
                </a:solidFill>
              </a:rPr>
              <a:t>장 프로세스 간 동기화와 통신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757-813E-485B-BAD6-B4047A1793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81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7042" y="552091"/>
            <a:ext cx="9727570" cy="5753818"/>
          </a:xfrm>
        </p:spPr>
        <p:txBody>
          <a:bodyPr/>
          <a:lstStyle/>
          <a:p>
            <a:r>
              <a:rPr lang="ko-KR" altLang="en-US" dirty="0" smtClean="0"/>
              <a:t>상호 배제</a:t>
            </a:r>
            <a:endParaRPr lang="en-US" altLang="ko-KR" dirty="0" smtClean="0"/>
          </a:p>
          <a:p>
            <a:pPr lvl="1"/>
            <a:r>
              <a:rPr lang="ko-KR" altLang="en-US" dirty="0"/>
              <a:t>어떤 프로세스가 임계 구역에 접근하고 있으면 다른 프로세스는 임계 구역에 접근하지 못하도록 하여야 </a:t>
            </a:r>
            <a:r>
              <a:rPr lang="ko-KR" altLang="en-US" dirty="0" smtClean="0"/>
              <a:t>함</a:t>
            </a:r>
            <a:endParaRPr lang="ko-KR" altLang="en-US" dirty="0"/>
          </a:p>
          <a:p>
            <a:r>
              <a:rPr lang="ko-KR" altLang="en-US" dirty="0"/>
              <a:t>임계 구역 진입 예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하나의 프로세스만 </a:t>
            </a:r>
            <a:r>
              <a:rPr lang="ko-KR" altLang="en-US" dirty="0"/>
              <a:t>공유 데이터에 대해 배타적으로 접근하고 나머지 프로세스들은 공유 데이터에 접근할 필요가 있더라도 </a:t>
            </a:r>
            <a:r>
              <a:rPr lang="ko-KR" altLang="en-US" dirty="0" smtClean="0"/>
              <a:t>기다려야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임계 </a:t>
            </a:r>
            <a:r>
              <a:rPr lang="ko-KR" altLang="en-US" dirty="0"/>
              <a:t>구역은 가능한 한 빨리 수행되어야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프로세스가 </a:t>
            </a:r>
            <a:r>
              <a:rPr lang="ko-KR" altLang="en-US" dirty="0"/>
              <a:t>임계 구역에 들어간 후 프로세스가 블록 상태로 되지 않아야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무한 루프 </a:t>
            </a:r>
            <a:r>
              <a:rPr lang="ko-KR" altLang="en-US" dirty="0"/>
              <a:t>상태가 되지 </a:t>
            </a:r>
            <a:r>
              <a:rPr lang="ko-KR" altLang="en-US" dirty="0" smtClean="0"/>
              <a:t>않아야 함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7042" y="6403227"/>
            <a:ext cx="7619999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</a:rPr>
              <a:t>6</a:t>
            </a:r>
            <a:r>
              <a:rPr lang="ko-KR" altLang="en-US" smtClean="0">
                <a:solidFill>
                  <a:srgbClr val="C00000"/>
                </a:solidFill>
              </a:rPr>
              <a:t>장 프로세스 간 동기화와 통신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757-813E-485B-BAD6-B4047A1793A3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049" name="_x264721856" descr="EMB000062ec3f9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741" y="2035833"/>
            <a:ext cx="4585134" cy="214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07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7042" y="560717"/>
            <a:ext cx="9727570" cy="5727940"/>
          </a:xfrm>
        </p:spPr>
        <p:txBody>
          <a:bodyPr>
            <a:normAutofit/>
          </a:bodyPr>
          <a:lstStyle/>
          <a:p>
            <a:r>
              <a:rPr lang="ko-KR" altLang="en-US" dirty="0"/>
              <a:t>상호 배제</a:t>
            </a:r>
            <a:r>
              <a:rPr lang="en-US" altLang="ko-KR" dirty="0"/>
              <a:t>(mutual exclusion)</a:t>
            </a:r>
          </a:p>
          <a:p>
            <a:pPr lvl="1"/>
            <a:r>
              <a:rPr lang="ko-KR" altLang="en-US" dirty="0" smtClean="0"/>
              <a:t>임계 구역에 </a:t>
            </a:r>
            <a:r>
              <a:rPr lang="ko-KR" altLang="en-US" dirty="0"/>
              <a:t>대하여 여러 프로세스들이 하나의 공유 자원을 상호 배타적으로 사용할 수 있으나</a:t>
            </a:r>
            <a:r>
              <a:rPr lang="en-US" altLang="ko-KR" dirty="0"/>
              <a:t>, </a:t>
            </a:r>
            <a:r>
              <a:rPr lang="ko-KR" altLang="en-US" dirty="0"/>
              <a:t>동시에 사용할 수는 없도록 하는 것</a:t>
            </a:r>
          </a:p>
          <a:p>
            <a:pPr lvl="1"/>
            <a:r>
              <a:rPr lang="ko-KR" altLang="en-US" dirty="0"/>
              <a:t>상호 배제의 필요성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공유 변수 </a:t>
            </a:r>
            <a:r>
              <a:rPr lang="en-US" altLang="ko-KR" dirty="0"/>
              <a:t>account</a:t>
            </a:r>
            <a:r>
              <a:rPr lang="ko-KR" altLang="en-US" dirty="0"/>
              <a:t>에 대하여 별도의 동기화 과정이 </a:t>
            </a:r>
            <a:r>
              <a:rPr lang="ko-KR" altLang="en-US" dirty="0" smtClean="0"/>
              <a:t>없다면</a:t>
            </a:r>
            <a:r>
              <a:rPr lang="en-US" altLang="ko-KR" dirty="0" smtClean="0"/>
              <a:t>,</a:t>
            </a:r>
            <a:endParaRPr lang="ko-KR" altLang="en-US" dirty="0"/>
          </a:p>
          <a:p>
            <a:pPr lvl="2"/>
            <a:r>
              <a:rPr lang="ko-KR" altLang="en-US" dirty="0"/>
              <a:t>두 프로세스의 실행 순서에 따라 </a:t>
            </a:r>
            <a:r>
              <a:rPr lang="en-US" altLang="ko-KR" dirty="0"/>
              <a:t>account</a:t>
            </a:r>
            <a:r>
              <a:rPr lang="ko-KR" altLang="en-US" dirty="0"/>
              <a:t>의 값이 서로 다른 결과를 가질 수 있으므로 일관된 실행 결과를 보장할 수 없게 </a:t>
            </a:r>
            <a:r>
              <a:rPr lang="ko-KR" altLang="en-US" dirty="0" smtClean="0"/>
              <a:t>됨</a:t>
            </a:r>
            <a:endParaRPr lang="ko-KR" altLang="en-US" dirty="0"/>
          </a:p>
          <a:p>
            <a:pPr lvl="3"/>
            <a:r>
              <a:rPr lang="en-US" altLang="ko-KR" dirty="0" smtClean="0"/>
              <a:t>P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-1 </a:t>
            </a:r>
            <a:r>
              <a:rPr lang="en-US" altLang="ko-KR" dirty="0" smtClean="0">
                <a:sym typeface="Symbol" panose="05050102010706020507" pitchFamily="18" charset="2"/>
              </a:rPr>
              <a:t> </a:t>
            </a:r>
            <a:r>
              <a:rPr lang="en-US" altLang="ko-KR" dirty="0" smtClean="0"/>
              <a:t>P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-2 </a:t>
            </a:r>
            <a:r>
              <a:rPr lang="en-US" altLang="ko-KR" dirty="0" smtClean="0">
                <a:sym typeface="Symbol" panose="05050102010706020507" pitchFamily="18" charset="2"/>
              </a:rPr>
              <a:t> P</a:t>
            </a:r>
            <a:r>
              <a:rPr lang="en-US" altLang="ko-KR" baseline="-25000" dirty="0" smtClean="0">
                <a:sym typeface="Symbol" panose="05050102010706020507" pitchFamily="18" charset="2"/>
              </a:rPr>
              <a:t>1</a:t>
            </a:r>
            <a:r>
              <a:rPr lang="en-US" altLang="ko-KR" dirty="0" smtClean="0">
                <a:sym typeface="Symbol" panose="05050102010706020507" pitchFamily="18" charset="2"/>
              </a:rPr>
              <a:t>-1 : account </a:t>
            </a:r>
            <a:r>
              <a:rPr lang="ko-KR" altLang="en-US" dirty="0" smtClean="0">
                <a:sym typeface="Symbol" panose="05050102010706020507" pitchFamily="18" charset="2"/>
              </a:rPr>
              <a:t>값</a:t>
            </a:r>
            <a:r>
              <a:rPr lang="en-US" altLang="ko-KR" dirty="0" smtClean="0">
                <a:sym typeface="Symbol" panose="05050102010706020507" pitchFamily="18" charset="2"/>
              </a:rPr>
              <a:t>=10,000</a:t>
            </a:r>
            <a:r>
              <a:rPr lang="ko-KR" altLang="en-US" dirty="0" smtClean="0">
                <a:sym typeface="Symbol" panose="05050102010706020507" pitchFamily="18" charset="2"/>
              </a:rPr>
              <a:t>원</a:t>
            </a:r>
            <a:endParaRPr lang="en-US" altLang="ko-KR" dirty="0" smtClean="0">
              <a:sym typeface="Symbol" panose="05050102010706020507" pitchFamily="18" charset="2"/>
            </a:endParaRPr>
          </a:p>
          <a:p>
            <a:pPr lvl="3"/>
            <a:r>
              <a:rPr lang="en-US" altLang="ko-KR" dirty="0" smtClean="0"/>
              <a:t>P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-1 </a:t>
            </a:r>
            <a:r>
              <a:rPr lang="en-US" altLang="ko-KR" dirty="0" smtClean="0">
                <a:sym typeface="Symbol" panose="05050102010706020507" pitchFamily="18" charset="2"/>
              </a:rPr>
              <a:t> P</a:t>
            </a:r>
            <a:r>
              <a:rPr lang="en-US" altLang="ko-KR" baseline="-25000" dirty="0" smtClean="0">
                <a:sym typeface="Symbol" panose="05050102010706020507" pitchFamily="18" charset="2"/>
              </a:rPr>
              <a:t>0</a:t>
            </a:r>
            <a:r>
              <a:rPr lang="en-US" altLang="ko-KR" dirty="0" smtClean="0">
                <a:sym typeface="Symbol" panose="05050102010706020507" pitchFamily="18" charset="2"/>
              </a:rPr>
              <a:t>-2  P</a:t>
            </a:r>
            <a:r>
              <a:rPr lang="en-US" altLang="ko-KR" baseline="-25000" dirty="0" smtClean="0">
                <a:sym typeface="Symbol" panose="05050102010706020507" pitchFamily="18" charset="2"/>
              </a:rPr>
              <a:t>0</a:t>
            </a:r>
            <a:r>
              <a:rPr lang="en-US" altLang="ko-KR" dirty="0" smtClean="0">
                <a:sym typeface="Symbol" panose="05050102010706020507" pitchFamily="18" charset="2"/>
              </a:rPr>
              <a:t>-3  P</a:t>
            </a:r>
            <a:r>
              <a:rPr lang="en-US" altLang="ko-KR" baseline="-25000" dirty="0" smtClean="0">
                <a:sym typeface="Symbol" panose="05050102010706020507" pitchFamily="18" charset="2"/>
              </a:rPr>
              <a:t>1</a:t>
            </a:r>
            <a:r>
              <a:rPr lang="en-US" altLang="ko-KR" dirty="0" smtClean="0">
                <a:sym typeface="Symbol" panose="05050102010706020507" pitchFamily="18" charset="2"/>
              </a:rPr>
              <a:t>-1 : account</a:t>
            </a:r>
            <a:r>
              <a:rPr lang="ko-KR" altLang="en-US" dirty="0" smtClean="0">
                <a:sym typeface="Symbol" panose="05050102010706020507" pitchFamily="18" charset="2"/>
              </a:rPr>
              <a:t> 값</a:t>
            </a:r>
            <a:r>
              <a:rPr lang="en-US" altLang="ko-KR" dirty="0" smtClean="0">
                <a:sym typeface="Symbol" panose="05050102010706020507" pitchFamily="18" charset="2"/>
              </a:rPr>
              <a:t>=11,000</a:t>
            </a:r>
            <a:r>
              <a:rPr lang="ko-KR" altLang="en-US" dirty="0" smtClean="0">
                <a:sym typeface="Symbol" panose="05050102010706020507" pitchFamily="18" charset="2"/>
              </a:rPr>
              <a:t>원</a:t>
            </a:r>
            <a:endParaRPr lang="ko-KR" altLang="en-US" dirty="0"/>
          </a:p>
          <a:p>
            <a:pPr lvl="3"/>
            <a:r>
              <a:rPr lang="en-US" altLang="ko-KR" dirty="0" smtClean="0"/>
              <a:t>P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-1 </a:t>
            </a:r>
            <a:r>
              <a:rPr lang="en-US" altLang="ko-KR" dirty="0" smtClean="0">
                <a:sym typeface="Symbol" panose="05050102010706020507" pitchFamily="18" charset="2"/>
              </a:rPr>
              <a:t> P</a:t>
            </a:r>
            <a:r>
              <a:rPr lang="en-US" altLang="ko-KR" baseline="-25000" dirty="0" smtClean="0">
                <a:sym typeface="Symbol" panose="05050102010706020507" pitchFamily="18" charset="2"/>
              </a:rPr>
              <a:t>1</a:t>
            </a:r>
            <a:r>
              <a:rPr lang="en-US" altLang="ko-KR" dirty="0" smtClean="0">
                <a:sym typeface="Symbol" panose="05050102010706020507" pitchFamily="18" charset="2"/>
              </a:rPr>
              <a:t>-2  P</a:t>
            </a:r>
            <a:r>
              <a:rPr lang="en-US" altLang="ko-KR" baseline="-25000" dirty="0" smtClean="0">
                <a:sym typeface="Symbol" panose="05050102010706020507" pitchFamily="18" charset="2"/>
              </a:rPr>
              <a:t>0</a:t>
            </a:r>
            <a:r>
              <a:rPr lang="en-US" altLang="ko-KR" dirty="0" smtClean="0">
                <a:sym typeface="Symbol" panose="05050102010706020507" pitchFamily="18" charset="2"/>
              </a:rPr>
              <a:t>-1 : account </a:t>
            </a:r>
            <a:r>
              <a:rPr lang="ko-KR" altLang="en-US" dirty="0" smtClean="0">
                <a:sym typeface="Symbol" panose="05050102010706020507" pitchFamily="18" charset="2"/>
              </a:rPr>
              <a:t>값</a:t>
            </a:r>
            <a:r>
              <a:rPr lang="en-US" altLang="ko-KR" dirty="0" smtClean="0">
                <a:sym typeface="Symbol" panose="05050102010706020507" pitchFamily="18" charset="2"/>
              </a:rPr>
              <a:t>=10,000</a:t>
            </a:r>
            <a:r>
              <a:rPr lang="ko-KR" altLang="en-US" dirty="0" smtClean="0">
                <a:sym typeface="Symbol" panose="05050102010706020507" pitchFamily="18" charset="2"/>
              </a:rPr>
              <a:t>원</a:t>
            </a:r>
            <a:endParaRPr lang="en-US" altLang="ko-KR" dirty="0" smtClean="0">
              <a:sym typeface="Symbol" panose="05050102010706020507" pitchFamily="18" charset="2"/>
            </a:endParaRPr>
          </a:p>
          <a:p>
            <a:pPr lvl="3"/>
            <a:r>
              <a:rPr lang="en-US" altLang="ko-KR" dirty="0"/>
              <a:t>P</a:t>
            </a:r>
            <a:r>
              <a:rPr lang="en-US" altLang="ko-KR" baseline="-25000" dirty="0"/>
              <a:t>1</a:t>
            </a:r>
            <a:r>
              <a:rPr lang="en-US" altLang="ko-KR" dirty="0"/>
              <a:t>-1 </a:t>
            </a:r>
            <a:r>
              <a:rPr lang="en-US" altLang="ko-KR" dirty="0">
                <a:sym typeface="Symbol" panose="05050102010706020507" pitchFamily="18" charset="2"/>
              </a:rPr>
              <a:t> P</a:t>
            </a:r>
            <a:r>
              <a:rPr lang="en-US" altLang="ko-KR" baseline="-25000" dirty="0">
                <a:sym typeface="Symbol" panose="05050102010706020507" pitchFamily="18" charset="2"/>
              </a:rPr>
              <a:t>1</a:t>
            </a:r>
            <a:r>
              <a:rPr lang="en-US" altLang="ko-KR" dirty="0">
                <a:sym typeface="Symbol" panose="05050102010706020507" pitchFamily="18" charset="2"/>
              </a:rPr>
              <a:t>-2  </a:t>
            </a:r>
            <a:r>
              <a:rPr lang="en-US" altLang="ko-KR" dirty="0" smtClean="0">
                <a:sym typeface="Symbol" panose="05050102010706020507" pitchFamily="18" charset="2"/>
              </a:rPr>
              <a:t>P</a:t>
            </a:r>
            <a:r>
              <a:rPr lang="en-US" altLang="ko-KR" baseline="-25000" dirty="0" smtClean="0">
                <a:sym typeface="Symbol" panose="05050102010706020507" pitchFamily="18" charset="2"/>
              </a:rPr>
              <a:t>1</a:t>
            </a:r>
            <a:r>
              <a:rPr lang="en-US" altLang="ko-KR" dirty="0" smtClean="0">
                <a:sym typeface="Symbol" panose="05050102010706020507" pitchFamily="18" charset="2"/>
              </a:rPr>
              <a:t>-3  P</a:t>
            </a:r>
            <a:r>
              <a:rPr lang="en-US" altLang="ko-KR" baseline="-25000" dirty="0" smtClean="0">
                <a:sym typeface="Symbol" panose="05050102010706020507" pitchFamily="18" charset="2"/>
              </a:rPr>
              <a:t>0</a:t>
            </a:r>
            <a:r>
              <a:rPr lang="en-US" altLang="ko-KR" dirty="0" smtClean="0">
                <a:sym typeface="Symbol" panose="05050102010706020507" pitchFamily="18" charset="2"/>
              </a:rPr>
              <a:t>-1 : account </a:t>
            </a:r>
            <a:r>
              <a:rPr lang="ko-KR" altLang="en-US" dirty="0" smtClean="0">
                <a:sym typeface="Symbol" panose="05050102010706020507" pitchFamily="18" charset="2"/>
              </a:rPr>
              <a:t>값</a:t>
            </a:r>
            <a:r>
              <a:rPr lang="en-US" altLang="ko-KR" dirty="0" smtClean="0">
                <a:sym typeface="Symbol" panose="05050102010706020507" pitchFamily="18" charset="2"/>
              </a:rPr>
              <a:t>=9,000</a:t>
            </a:r>
            <a:r>
              <a:rPr lang="ko-KR" altLang="en-US" dirty="0" smtClean="0">
                <a:sym typeface="Symbol" panose="05050102010706020507" pitchFamily="18" charset="2"/>
              </a:rPr>
              <a:t>원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7042" y="6385974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6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 간 동기화와 통신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757-813E-485B-BAD6-B4047A1793A3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073" name="_x264723936" descr="EMB000062ec3f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214" y="2027208"/>
            <a:ext cx="4669572" cy="189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55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43391" y="554518"/>
            <a:ext cx="8911687" cy="68309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</a:rPr>
              <a:t>6.3 </a:t>
            </a:r>
            <a:r>
              <a:rPr lang="ko-KR" altLang="en-US" b="1" dirty="0" smtClean="0">
                <a:solidFill>
                  <a:srgbClr val="002060"/>
                </a:solidFill>
              </a:rPr>
              <a:t>상호 </a:t>
            </a:r>
            <a:r>
              <a:rPr lang="ko-KR" altLang="en-US" b="1" dirty="0">
                <a:solidFill>
                  <a:srgbClr val="002060"/>
                </a:solidFill>
              </a:rPr>
              <a:t>배제 알고리즘</a:t>
            </a:r>
            <a:br>
              <a:rPr lang="ko-KR" altLang="en-US" b="1" dirty="0">
                <a:solidFill>
                  <a:srgbClr val="002060"/>
                </a:solidFill>
              </a:rPr>
            </a:b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616" y="1475471"/>
            <a:ext cx="9707142" cy="4672641"/>
          </a:xfrm>
        </p:spPr>
        <p:txBody>
          <a:bodyPr/>
          <a:lstStyle/>
          <a:p>
            <a:r>
              <a:rPr lang="ko-KR" altLang="en-US" dirty="0"/>
              <a:t>임계 구역 문제에 대한 </a:t>
            </a:r>
            <a:r>
              <a:rPr lang="ko-KR" altLang="en-US" dirty="0" smtClean="0"/>
              <a:t>해결책이 충족해야 할 세 </a:t>
            </a:r>
            <a:r>
              <a:rPr lang="ko-KR" altLang="en-US" dirty="0"/>
              <a:t>가지 </a:t>
            </a:r>
            <a:r>
              <a:rPr lang="ko-KR" altLang="en-US" dirty="0" smtClean="0"/>
              <a:t>요건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상호 </a:t>
            </a:r>
            <a:r>
              <a:rPr lang="ko-KR" altLang="en-US" dirty="0"/>
              <a:t>배제</a:t>
            </a:r>
            <a:r>
              <a:rPr lang="en-US" altLang="ko-KR" dirty="0"/>
              <a:t>: </a:t>
            </a:r>
            <a:r>
              <a:rPr lang="ko-KR" altLang="en-US" dirty="0"/>
              <a:t>한 프로세스가 그들의 임계 구역에서 실행되고 있다면 다른 프로세스는 그 임계 구역에 들어갈 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진행</a:t>
            </a:r>
            <a:r>
              <a:rPr lang="en-US" altLang="ko-KR" dirty="0"/>
              <a:t>: </a:t>
            </a:r>
            <a:r>
              <a:rPr lang="ko-KR" altLang="en-US" dirty="0"/>
              <a:t>임계 구역에서 실행 중인 프로세스가 없을 때 그 임계 구역으로 진입하려는 프로세스가 있을 경우</a:t>
            </a:r>
            <a:r>
              <a:rPr lang="en-US" altLang="ko-KR" dirty="0"/>
              <a:t>, </a:t>
            </a:r>
            <a:r>
              <a:rPr lang="ko-KR" altLang="en-US" dirty="0"/>
              <a:t>임계 구역이 아닌 곳에서 실행 중이 아닌 프로세스들만 임계 구역으로의 진입을 결정하는데 참여할 수 있으며</a:t>
            </a:r>
            <a:r>
              <a:rPr lang="en-US" altLang="ko-KR" dirty="0"/>
              <a:t>, </a:t>
            </a:r>
            <a:r>
              <a:rPr lang="ko-KR" altLang="en-US" dirty="0"/>
              <a:t>이 선택은 무한 연기되어서는 안 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한정된 </a:t>
            </a:r>
            <a:r>
              <a:rPr lang="ko-KR" altLang="en-US" dirty="0"/>
              <a:t>대기</a:t>
            </a:r>
            <a:r>
              <a:rPr lang="en-US" altLang="ko-KR" dirty="0"/>
              <a:t>: </a:t>
            </a:r>
            <a:r>
              <a:rPr lang="ko-KR" altLang="en-US" dirty="0"/>
              <a:t>어떤 프로세스가 임계 구역에 진입을 요청한 이후부터 그 요청이 허용될 때까지 다른 프로세스들의 임계 구역 진입 허용 횟수에 한계가 있어야 한다</a:t>
            </a:r>
            <a:r>
              <a:rPr lang="en-US" altLang="ko-KR" dirty="0"/>
              <a:t>. </a:t>
            </a:r>
            <a:r>
              <a:rPr lang="ko-KR" altLang="en-US" dirty="0"/>
              <a:t>이 한계는 임의의 프로세스의 기아</a:t>
            </a:r>
            <a:r>
              <a:rPr lang="en-US" altLang="ko-KR" dirty="0"/>
              <a:t>(starvation)</a:t>
            </a:r>
            <a:r>
              <a:rPr lang="ko-KR" altLang="en-US" dirty="0"/>
              <a:t>를 예방할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1</a:t>
            </a:r>
            <a:r>
              <a:rPr lang="ko-KR" altLang="en-US" dirty="0"/>
              <a:t>단계 알고리즘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4616" y="6385974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6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 간 동기화와 통신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757-813E-485B-BAD6-B4047A1793A3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4097" name="_x264723936" descr="EMB000062ec3fb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638" y="4592098"/>
            <a:ext cx="4074723" cy="191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26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7042" y="685800"/>
            <a:ext cx="9727570" cy="5486400"/>
          </a:xfrm>
        </p:spPr>
        <p:txBody>
          <a:bodyPr/>
          <a:lstStyle/>
          <a:p>
            <a:pPr lvl="1"/>
            <a:r>
              <a:rPr lang="ko-KR" altLang="en-US" dirty="0"/>
              <a:t>프로세스들이 임계 구역을 교대로 수행하도록 되어 있기 </a:t>
            </a:r>
            <a:r>
              <a:rPr lang="ko-KR" altLang="en-US" dirty="0" smtClean="0"/>
              <a:t>때문에 진행 조건이 충족되지 않음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/>
              <a:t>단계 알고리즘</a:t>
            </a:r>
          </a:p>
          <a:p>
            <a:pPr lvl="1"/>
            <a:r>
              <a:rPr lang="ko-KR" altLang="en-US" dirty="0"/>
              <a:t>프로세스의 상태에 관한 정보를 </a:t>
            </a:r>
            <a:r>
              <a:rPr lang="ko-KR" altLang="en-US" dirty="0" smtClean="0"/>
              <a:t>유지하기 위하여 </a:t>
            </a:r>
            <a:r>
              <a:rPr lang="en-US" altLang="ko-KR" dirty="0"/>
              <a:t>turn </a:t>
            </a:r>
            <a:r>
              <a:rPr lang="ko-KR" altLang="en-US" dirty="0"/>
              <a:t>변수를 </a:t>
            </a:r>
            <a:r>
              <a:rPr lang="ko-KR" altLang="en-US" dirty="0" smtClean="0"/>
              <a:t>배열로 변경</a:t>
            </a:r>
            <a:endParaRPr lang="en-US" altLang="ko-KR" dirty="0" smtClean="0"/>
          </a:p>
          <a:p>
            <a:pPr lvl="2"/>
            <a:r>
              <a:rPr lang="en-US" altLang="ko-KR" dirty="0" err="1"/>
              <a:t>boolean</a:t>
            </a:r>
            <a:r>
              <a:rPr lang="en-US" altLang="ko-KR" dirty="0"/>
              <a:t> flag[2];</a:t>
            </a:r>
          </a:p>
          <a:p>
            <a:pPr lvl="2"/>
            <a:r>
              <a:rPr lang="ko-KR" altLang="en-US" dirty="0" smtClean="0"/>
              <a:t>만일 </a:t>
            </a:r>
            <a:r>
              <a:rPr lang="en-US" altLang="ko-KR" dirty="0"/>
              <a:t>flag[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의 값이 </a:t>
            </a:r>
            <a:r>
              <a:rPr lang="en-US" altLang="ko-KR" dirty="0"/>
              <a:t>true</a:t>
            </a:r>
            <a:r>
              <a:rPr lang="ko-KR" altLang="en-US" dirty="0"/>
              <a:t>라면 </a:t>
            </a:r>
            <a:r>
              <a:rPr lang="en-US" altLang="ko-KR" dirty="0"/>
              <a:t>P</a:t>
            </a:r>
            <a:r>
              <a:rPr lang="en-US" altLang="ko-KR" baseline="-25000" dirty="0"/>
              <a:t>i</a:t>
            </a:r>
            <a:r>
              <a:rPr lang="ko-KR" altLang="en-US" dirty="0"/>
              <a:t>가 임계 구역에 진입할 준비가 되었다는 뜻</a:t>
            </a:r>
          </a:p>
          <a:p>
            <a:pPr lvl="1"/>
            <a:endParaRPr lang="ko-KR" altLang="en-US" dirty="0"/>
          </a:p>
          <a:p>
            <a:pPr marL="45720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진행 조건이 충족되지 </a:t>
            </a:r>
            <a:r>
              <a:rPr lang="ko-KR" altLang="en-US" dirty="0" smtClean="0"/>
              <a:t>않음</a:t>
            </a:r>
            <a:endParaRPr lang="ko-KR" altLang="en-US" dirty="0"/>
          </a:p>
          <a:p>
            <a:r>
              <a:rPr lang="en-US" altLang="ko-KR" dirty="0"/>
              <a:t>3</a:t>
            </a:r>
            <a:r>
              <a:rPr lang="ko-KR" altLang="en-US" dirty="0"/>
              <a:t>단계 알고리즘</a:t>
            </a:r>
          </a:p>
          <a:p>
            <a:pPr lvl="1"/>
            <a:r>
              <a:rPr lang="en-US" altLang="ko-KR" dirty="0" smtClean="0"/>
              <a:t>3가지 </a:t>
            </a:r>
            <a:r>
              <a:rPr lang="en-US" altLang="ko-KR" dirty="0" err="1"/>
              <a:t>모든</a:t>
            </a:r>
            <a:r>
              <a:rPr lang="en-US" altLang="ko-KR" dirty="0"/>
              <a:t> </a:t>
            </a:r>
            <a:r>
              <a:rPr lang="en-US" altLang="ko-KR" dirty="0" err="1" smtClean="0"/>
              <a:t>요구조건을</a:t>
            </a:r>
            <a:r>
              <a:rPr lang="en-US" altLang="ko-KR" dirty="0" smtClean="0"/>
              <a:t> </a:t>
            </a:r>
            <a:r>
              <a:rPr lang="en-US" altLang="ko-KR" dirty="0" err="1"/>
              <a:t>만족시키는</a:t>
            </a:r>
            <a:r>
              <a:rPr lang="en-US" altLang="ko-KR" dirty="0"/>
              <a:t> </a:t>
            </a:r>
            <a:r>
              <a:rPr lang="en-US" altLang="ko-KR" dirty="0" err="1" smtClean="0"/>
              <a:t>해결책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7042" y="6368721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6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 간 동기화와 통신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757-813E-485B-BAD6-B4047A1793A3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121" name="_x264722736" descr="EMB000062ec3fd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747" y="2564037"/>
            <a:ext cx="4338794" cy="204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2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4294" y="787782"/>
            <a:ext cx="9710318" cy="5434642"/>
          </a:xfrm>
        </p:spPr>
        <p:txBody>
          <a:bodyPr/>
          <a:lstStyle/>
          <a:p>
            <a:pPr lvl="1"/>
            <a:r>
              <a:rPr lang="ko-KR" altLang="en-US" dirty="0"/>
              <a:t>프로세스들은 다음 두 개의 변수들을 공유</a:t>
            </a:r>
          </a:p>
          <a:p>
            <a:pPr lvl="2" fontAlgn="base"/>
            <a:r>
              <a:rPr lang="en-US" altLang="ko-KR" dirty="0" err="1"/>
              <a:t>boolean</a:t>
            </a:r>
            <a:r>
              <a:rPr lang="en-US" altLang="ko-KR" dirty="0"/>
              <a:t> flag[2];</a:t>
            </a:r>
          </a:p>
          <a:p>
            <a:pPr marL="914400" lvl="2" indent="0" fontAlgn="base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turn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dirty="0"/>
              <a:t>flag[0]</a:t>
            </a:r>
            <a:r>
              <a:rPr lang="ko-KR" altLang="en-US" dirty="0"/>
              <a:t>과 </a:t>
            </a:r>
            <a:r>
              <a:rPr lang="en-US" altLang="ko-KR" dirty="0"/>
              <a:t>flag[1]</a:t>
            </a:r>
            <a:r>
              <a:rPr lang="ko-KR" altLang="en-US" dirty="0"/>
              <a:t>의 </a:t>
            </a:r>
            <a:r>
              <a:rPr lang="ko-KR" altLang="en-US" dirty="0" err="1"/>
              <a:t>초깃값은</a:t>
            </a:r>
            <a:r>
              <a:rPr lang="ko-KR" altLang="en-US" dirty="0"/>
              <a:t> </a:t>
            </a:r>
            <a:r>
              <a:rPr lang="en-US" altLang="ko-KR" dirty="0"/>
              <a:t>false</a:t>
            </a:r>
            <a:r>
              <a:rPr lang="ko-KR" altLang="en-US" dirty="0"/>
              <a:t>가 되지만</a:t>
            </a:r>
            <a:r>
              <a:rPr lang="en-US" altLang="ko-KR" dirty="0"/>
              <a:t>, turn</a:t>
            </a:r>
            <a:r>
              <a:rPr lang="ko-KR" altLang="en-US" dirty="0"/>
              <a:t>의 </a:t>
            </a:r>
            <a:r>
              <a:rPr lang="ko-KR" altLang="en-US" dirty="0" err="1"/>
              <a:t>초깃값은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/>
              <a:t>중 어느 한 값으로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flag[</a:t>
            </a:r>
            <a:r>
              <a:rPr lang="en-US" altLang="ko-KR" dirty="0" err="1" smtClean="0"/>
              <a:t>i</a:t>
            </a:r>
            <a:r>
              <a:rPr lang="en-US" altLang="ko-KR" dirty="0"/>
              <a:t>]</a:t>
            </a:r>
            <a:r>
              <a:rPr lang="ko-KR" altLang="en-US" dirty="0"/>
              <a:t>와 </a:t>
            </a:r>
            <a:r>
              <a:rPr lang="en-US" altLang="ko-KR" dirty="0"/>
              <a:t>flag[j] </a:t>
            </a:r>
            <a:r>
              <a:rPr lang="ko-KR" altLang="en-US" dirty="0"/>
              <a:t>모두 </a:t>
            </a:r>
            <a:r>
              <a:rPr lang="ko-KR" altLang="en-US" dirty="0" smtClean="0"/>
              <a:t>참인 경우</a:t>
            </a:r>
            <a:endParaRPr lang="en-US" altLang="ko-KR" dirty="0" smtClean="0"/>
          </a:p>
          <a:p>
            <a:pPr lvl="2"/>
            <a:r>
              <a:rPr lang="en-US" altLang="ko-KR" dirty="0"/>
              <a:t>turn</a:t>
            </a:r>
            <a:r>
              <a:rPr lang="ko-KR" altLang="en-US" dirty="0"/>
              <a:t>의 최종 값이 두 프로세스 중에서 하나만을 임계 구역에 먼저 진입하도록 </a:t>
            </a:r>
            <a:r>
              <a:rPr lang="ko-KR" altLang="en-US" dirty="0" smtClean="0"/>
              <a:t>허용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Dekker</a:t>
            </a:r>
            <a:r>
              <a:rPr lang="ko-KR" altLang="en-US" dirty="0" smtClean="0"/>
              <a:t>의 알고리즘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94294" y="6385975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6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 간 동기화와 통신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757-813E-485B-BAD6-B4047A1793A3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145" name="_x264722256" descr="EMB000062ec3f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834" y="2283694"/>
            <a:ext cx="5054331" cy="236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91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668" y="560717"/>
            <a:ext cx="9718944" cy="5986732"/>
          </a:xfrm>
        </p:spPr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개 프로세스의 상호 </a:t>
            </a:r>
            <a:r>
              <a:rPr lang="ko-KR" altLang="en-US" dirty="0" smtClean="0"/>
              <a:t>배제 알고리즘</a:t>
            </a:r>
            <a:endParaRPr lang="ko-KR" altLang="en-US" dirty="0"/>
          </a:p>
          <a:p>
            <a:pPr lvl="1"/>
            <a:r>
              <a:rPr lang="en-US" altLang="ko-KR" dirty="0" err="1" smtClean="0"/>
              <a:t>Lamport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Bakery Algorithm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ko-KR" altLang="en-US" dirty="0" smtClean="0"/>
              <a:t>모든 요구조건을 만족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85668" y="6420480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6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 간 동기화와 통신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757-813E-485B-BAD6-B4047A1793A3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955502"/>
              </p:ext>
            </p:extLst>
          </p:nvPr>
        </p:nvGraphicFramePr>
        <p:xfrm>
          <a:off x="2641525" y="1377700"/>
          <a:ext cx="8128000" cy="4732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15183714"/>
                    </a:ext>
                  </a:extLst>
                </a:gridCol>
              </a:tblGrid>
              <a:tr h="4732229">
                <a:tc>
                  <a:txBody>
                    <a:bodyPr/>
                    <a:lstStyle/>
                    <a:p>
                      <a:pPr latinLnBrk="1">
                        <a:lnSpc>
                          <a:spcPts val="1300"/>
                        </a:lnSpc>
                      </a:pPr>
                      <a:r>
                        <a:rPr lang="en-US" altLang="ko-KR" sz="1200" b="0" i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광역 변수의 선언과 초기값들</a:t>
                      </a:r>
                      <a:endParaRPr lang="en-US" altLang="ko-KR" sz="1200" b="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effectLst/>
                        </a:rPr>
                        <a:t>1  </a:t>
                      </a:r>
                      <a:r>
                        <a:rPr lang="en-US" altLang="ko-KR" sz="12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Entering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: array [</a:t>
                      </a:r>
                      <a:r>
                        <a:rPr lang="en-US" altLang="ko-KR" sz="12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.NUM_THREADS] of </a:t>
                      </a:r>
                      <a:r>
                        <a:rPr lang="en-US" altLang="ko-KR" sz="12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 {</a:t>
                      </a:r>
                      <a:r>
                        <a:rPr lang="en-US" altLang="ko-KR" sz="12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}; </a:t>
                      </a:r>
                    </a:p>
                    <a:p>
                      <a:pPr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effectLst/>
                        </a:rPr>
                        <a:t>2  </a:t>
                      </a:r>
                      <a:r>
                        <a:rPr lang="en-US" altLang="ko-KR" sz="12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: array [</a:t>
                      </a:r>
                      <a:r>
                        <a:rPr lang="en-US" altLang="ko-KR" sz="12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.NUM_THREADS] of integer </a:t>
                      </a:r>
                      <a:r>
                        <a:rPr lang="en-US" altLang="ko-KR" sz="12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 {</a:t>
                      </a:r>
                      <a:r>
                        <a:rPr lang="en-US" altLang="ko-KR" sz="12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}; </a:t>
                      </a:r>
                    </a:p>
                    <a:p>
                      <a:pPr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effectLst/>
                        </a:rPr>
                        <a:t>3 </a:t>
                      </a:r>
                    </a:p>
                    <a:p>
                      <a:pPr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effectLst/>
                        </a:rPr>
                        <a:t>4  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lock(integer </a:t>
                      </a:r>
                      <a:r>
                        <a:rPr lang="en-US" altLang="ko-KR" sz="1200" b="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) { </a:t>
                      </a:r>
                    </a:p>
                    <a:p>
                      <a:pPr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effectLst/>
                        </a:rPr>
                        <a:t>5  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Entering[</a:t>
                      </a:r>
                      <a:r>
                        <a:rPr lang="en-US" altLang="ko-KR" sz="1200" b="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] </a:t>
                      </a:r>
                      <a:r>
                        <a:rPr lang="en-US" altLang="ko-KR" sz="12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; </a:t>
                      </a:r>
                    </a:p>
                    <a:p>
                      <a:pPr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effectLst/>
                        </a:rPr>
                        <a:t>6  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Number[</a:t>
                      </a:r>
                      <a:r>
                        <a:rPr lang="en-US" altLang="ko-KR" sz="1200" b="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] </a:t>
                      </a:r>
                      <a:r>
                        <a:rPr lang="en-US" altLang="ko-KR" sz="12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 max(Number[</a:t>
                      </a:r>
                      <a:r>
                        <a:rPr lang="en-US" altLang="ko-KR" sz="12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], ..., Number[NUM_THREADS]); </a:t>
                      </a:r>
                    </a:p>
                    <a:p>
                      <a:pPr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effectLst/>
                        </a:rPr>
                        <a:t>7  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Entering[</a:t>
                      </a:r>
                      <a:r>
                        <a:rPr lang="en-US" altLang="ko-KR" sz="1200" b="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] </a:t>
                      </a:r>
                      <a:r>
                        <a:rPr lang="en-US" altLang="ko-KR" sz="12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; </a:t>
                      </a:r>
                    </a:p>
                    <a:p>
                      <a:pPr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effectLst/>
                        </a:rPr>
                        <a:t>8  </a:t>
                      </a:r>
                      <a:r>
                        <a:rPr lang="en-US" altLang="ko-KR" sz="12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 (integer j </a:t>
                      </a:r>
                      <a:r>
                        <a:rPr lang="en-US" altLang="ko-KR" sz="12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; j </a:t>
                      </a:r>
                      <a:r>
                        <a:rPr lang="en-US" altLang="ko-KR" sz="12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 NUM_THREADS; </a:t>
                      </a:r>
                      <a:r>
                        <a:rPr lang="en-US" altLang="ko-KR" sz="1200" b="0" dirty="0" err="1" smtClean="0">
                          <a:solidFill>
                            <a:srgbClr val="002060"/>
                          </a:solidFill>
                        </a:rPr>
                        <a:t>j</a:t>
                      </a:r>
                      <a:r>
                        <a:rPr lang="en-US" altLang="ko-KR" sz="1200" b="0" kern="1200" dirty="0" err="1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) { </a:t>
                      </a:r>
                    </a:p>
                    <a:p>
                      <a:pPr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effectLst/>
                        </a:rPr>
                        <a:t>9     </a:t>
                      </a:r>
                      <a:r>
                        <a:rPr lang="en-US" altLang="ko-KR" sz="1200" b="0" i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프로세스 </a:t>
                      </a:r>
                      <a:r>
                        <a:rPr lang="en-US" altLang="ko-KR" sz="1200" b="0" i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ko-KR" altLang="en-US" sz="1200" b="0" i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번호표를 받을 때 까지 대기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</a:p>
                    <a:p>
                      <a:pPr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effectLst/>
                        </a:rPr>
                        <a:t>10   </a:t>
                      </a:r>
                      <a:r>
                        <a:rPr lang="en-US" altLang="ko-KR" sz="12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 (Entering[j]) { </a:t>
                      </a:r>
                      <a:r>
                        <a:rPr lang="en-US" altLang="ko-KR" sz="1200" b="0" i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nothing */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 } </a:t>
                      </a:r>
                    </a:p>
                    <a:p>
                      <a:pPr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effectLst/>
                        </a:rPr>
                        <a:t>11   </a:t>
                      </a:r>
                      <a:r>
                        <a:rPr lang="en-US" altLang="ko-KR" sz="1200" b="0" i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작은 번호표를 갖거나 같은 번호이지만 높은 우선순위를 갖는 프로세스들이 작업을 완료할 때 까지 대기</a:t>
                      </a:r>
                      <a:endParaRPr lang="en-US" altLang="ko-KR" sz="1200" b="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effectLst/>
                        </a:rPr>
                        <a:t>12   </a:t>
                      </a:r>
                      <a:r>
                        <a:rPr lang="en-US" altLang="ko-KR" sz="12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 ((Number[j] </a:t>
                      </a:r>
                      <a:r>
                        <a:rPr lang="en-US" altLang="ko-KR" sz="12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) </a:t>
                      </a:r>
                      <a:r>
                        <a:rPr lang="en-US" altLang="ko-KR" sz="12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 ((Number[j], j) </a:t>
                      </a:r>
                      <a:r>
                        <a:rPr lang="en-US" altLang="ko-KR" sz="12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 (Number[</a:t>
                      </a:r>
                      <a:r>
                        <a:rPr lang="en-US" altLang="ko-KR" sz="1200" b="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], </a:t>
                      </a:r>
                      <a:r>
                        <a:rPr lang="en-US" altLang="ko-KR" sz="1200" b="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))) { </a:t>
                      </a:r>
                      <a:r>
                        <a:rPr lang="en-US" altLang="ko-KR" sz="1200" b="0" i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nothing */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 } </a:t>
                      </a:r>
                    </a:p>
                    <a:p>
                      <a:pPr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effectLst/>
                        </a:rPr>
                        <a:t>13   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} </a:t>
                      </a:r>
                    </a:p>
                    <a:p>
                      <a:pPr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effectLst/>
                        </a:rPr>
                        <a:t>14 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} </a:t>
                      </a:r>
                    </a:p>
                    <a:p>
                      <a:pPr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effectLst/>
                        </a:rPr>
                        <a:t>16 </a:t>
                      </a:r>
                    </a:p>
                    <a:p>
                      <a:pPr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effectLst/>
                        </a:rPr>
                        <a:t>17 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unlock(integer </a:t>
                      </a:r>
                      <a:r>
                        <a:rPr lang="en-US" altLang="ko-KR" sz="1200" b="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) { </a:t>
                      </a:r>
                    </a:p>
                    <a:p>
                      <a:pPr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effectLst/>
                        </a:rPr>
                        <a:t>18    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Number[</a:t>
                      </a:r>
                      <a:r>
                        <a:rPr lang="en-US" altLang="ko-KR" sz="1200" b="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] </a:t>
                      </a:r>
                      <a:r>
                        <a:rPr lang="en-US" altLang="ko-KR" sz="12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; </a:t>
                      </a:r>
                    </a:p>
                    <a:p>
                      <a:pPr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effectLst/>
                        </a:rPr>
                        <a:t>19 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} </a:t>
                      </a:r>
                    </a:p>
                    <a:p>
                      <a:pPr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effectLst/>
                        </a:rPr>
                        <a:t>20 </a:t>
                      </a:r>
                    </a:p>
                    <a:p>
                      <a:pPr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effectLst/>
                        </a:rPr>
                        <a:t>21 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Thread(integer </a:t>
                      </a:r>
                      <a:r>
                        <a:rPr lang="en-US" altLang="ko-KR" sz="1200" b="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) { </a:t>
                      </a:r>
                    </a:p>
                    <a:p>
                      <a:pPr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effectLst/>
                        </a:rPr>
                        <a:t>22    </a:t>
                      </a:r>
                      <a:r>
                        <a:rPr lang="en-US" altLang="ko-KR" sz="12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 (</a:t>
                      </a:r>
                      <a:r>
                        <a:rPr lang="en-US" altLang="ko-KR" sz="1200" b="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) { </a:t>
                      </a:r>
                    </a:p>
                    <a:p>
                      <a:pPr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effectLst/>
                        </a:rPr>
                        <a:t>23       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lock(</a:t>
                      </a:r>
                      <a:r>
                        <a:rPr lang="en-US" altLang="ko-KR" sz="1200" b="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); </a:t>
                      </a:r>
                    </a:p>
                    <a:p>
                      <a:pPr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effectLst/>
                        </a:rPr>
                        <a:t>24       </a:t>
                      </a:r>
                      <a:r>
                        <a:rPr lang="en-US" altLang="ko-KR" sz="1200" b="0" i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i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임계 지역</a:t>
                      </a:r>
                      <a:r>
                        <a:rPr lang="en-US" altLang="ko-KR" sz="1200" b="0" i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</a:p>
                    <a:p>
                      <a:pPr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effectLst/>
                        </a:rPr>
                        <a:t>25       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unlock(</a:t>
                      </a:r>
                      <a:r>
                        <a:rPr lang="en-US" altLang="ko-KR" sz="1200" b="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); </a:t>
                      </a:r>
                    </a:p>
                    <a:p>
                      <a:pPr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effectLst/>
                        </a:rPr>
                        <a:t>26      </a:t>
                      </a:r>
                      <a:r>
                        <a:rPr lang="en-US" altLang="ko-KR" sz="1200" b="0" i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 임계 지역</a:t>
                      </a:r>
                      <a:r>
                        <a:rPr lang="en-US" altLang="ko-KR" sz="1200" b="0" i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</a:p>
                    <a:p>
                      <a:pPr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effectLst/>
                        </a:rPr>
                        <a:t>27    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} </a:t>
                      </a:r>
                    </a:p>
                    <a:p>
                      <a:pPr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  <a:effectLst/>
                        </a:rPr>
                        <a:t>28 </a:t>
                      </a:r>
                      <a:r>
                        <a:rPr lang="en-US" altLang="ko-KR" sz="1200" b="0" dirty="0" smtClean="0">
                          <a:solidFill>
                            <a:srgbClr val="002060"/>
                          </a:solidFill>
                        </a:rPr>
                        <a:t>}</a:t>
                      </a:r>
                      <a:endParaRPr lang="ko-KR" altLang="en-US" sz="12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617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615009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512</TotalTime>
  <Words>1982</Words>
  <Application>Microsoft Office PowerPoint</Application>
  <PresentationFormat>와이드스크린</PresentationFormat>
  <Paragraphs>338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HY중고딕</vt:lpstr>
      <vt:lpstr>맑은 고딕</vt:lpstr>
      <vt:lpstr>Arial</vt:lpstr>
      <vt:lpstr>Century Gothic</vt:lpstr>
      <vt:lpstr>Symbol</vt:lpstr>
      <vt:lpstr>Wingdings</vt:lpstr>
      <vt:lpstr>Wingdings 3</vt:lpstr>
      <vt:lpstr>줄기</vt:lpstr>
      <vt:lpstr>6장 프로세스 간 동기화와 통신</vt:lpstr>
      <vt:lpstr>6.1 개요</vt:lpstr>
      <vt:lpstr>6.2 병행 처리의 문제점</vt:lpstr>
      <vt:lpstr>PowerPoint 프레젠테이션</vt:lpstr>
      <vt:lpstr>PowerPoint 프레젠테이션</vt:lpstr>
      <vt:lpstr>6.3 상호 배제 알고리즘 </vt:lpstr>
      <vt:lpstr>PowerPoint 프레젠테이션</vt:lpstr>
      <vt:lpstr>PowerPoint 프레젠테이션</vt:lpstr>
      <vt:lpstr>PowerPoint 프레젠테이션</vt:lpstr>
      <vt:lpstr>6.4 하드웨어에 의한 동기화</vt:lpstr>
      <vt:lpstr>6.5 세마포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6.6 모니터</vt:lpstr>
      <vt:lpstr>PowerPoint 프레젠테이션</vt:lpstr>
      <vt:lpstr>PowerPoint 프레젠테이션</vt:lpstr>
      <vt:lpstr>PowerPoint 프레젠테이션</vt:lpstr>
      <vt:lpstr>6.7 메시지 </vt:lpstr>
      <vt:lpstr>PowerPoint 프레젠테이션</vt:lpstr>
      <vt:lpstr>PowerPoint 프레젠테이션</vt:lpstr>
      <vt:lpstr>6.8 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6장 프로세스 간 동기화와 통신</dc:title>
  <dc:creator>Bae Ihn-Han</dc:creator>
  <cp:lastModifiedBy>Bae Ihn-Han</cp:lastModifiedBy>
  <cp:revision>47</cp:revision>
  <dcterms:created xsi:type="dcterms:W3CDTF">2020-05-24T07:57:51Z</dcterms:created>
  <dcterms:modified xsi:type="dcterms:W3CDTF">2020-06-01T00:08:42Z</dcterms:modified>
</cp:coreProperties>
</file>