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9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3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6" y="-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E76750-83E0-463F-BC56-FFC57B2112E3}" type="datetime1">
              <a:rPr lang="ko-KR" altLang="en-US"/>
              <a:pPr lvl="0">
                <a:defRPr/>
              </a:pPr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11922F-172E-42FB-910C-DD96641F8F5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1863-A59F-47A4-A3D8-008AF04B74F6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7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95DC-C856-4659-B9BF-CEA4D8E23BE3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2920-C7F9-44A1-8092-6C225F2DF806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0343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238-E482-4C0A-B24F-20770DCF4709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33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697-69E2-46DF-9BC5-585E2E0B319F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060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46D-86B8-4E0E-8FEA-EFDCF9C72856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53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BDDA-2E73-4BDB-8643-B4E668751C9B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53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EA52-06A7-47A8-B085-201AE206DA3F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9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E873-59AB-430F-B2A3-F357EA235C70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5CF-D4BE-4DE5-A162-5CAA630F216A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09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676-599D-48CB-A8FF-275929B8FDBF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90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7252-0E64-42F7-843D-5150A14C6A3B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4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BDA-5E91-43B6-BA1E-D4433EB8D1E3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5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EBB-E556-4F89-B845-D777074FEB2A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46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FA35-FF44-45CE-9379-9494E274DFCD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18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1AE7-8280-4B65-AF94-DB992F12386D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6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9022-27C7-4293-B37F-15B612DE897D}" type="datetime1">
              <a:rPr lang="en-US" altLang="ko-KR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1</a:t>
            </a:r>
            <a:r>
              <a:rPr lang="ko-KR" altLang="en-US" smtClean="0"/>
              <a:t>장 운영체제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8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3220" y="1626080"/>
            <a:ext cx="8915399" cy="858328"/>
          </a:xfrm>
        </p:spPr>
        <p:txBody>
          <a:bodyPr anchor="t">
            <a:norm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C00000"/>
                </a:solidFill>
              </a:rPr>
              <a:t>7</a:t>
            </a:r>
            <a:r>
              <a:rPr lang="ko-KR" altLang="en-US" sz="4400" b="1">
                <a:solidFill>
                  <a:srgbClr val="C00000"/>
                </a:solidFill>
              </a:rPr>
              <a:t>장 교착 상태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74123" y="3493833"/>
            <a:ext cx="5287841" cy="2610405"/>
          </a:xfrm>
        </p:spPr>
        <p:txBody>
          <a:bodyPr/>
          <a:lstStyle/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7.1 </a:t>
            </a:r>
            <a:r>
              <a:rPr lang="ko-KR" altLang="en-US" sz="2000" b="1">
                <a:solidFill>
                  <a:srgbClr val="002060"/>
                </a:solidFill>
              </a:rPr>
              <a:t>개요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7.2 </a:t>
            </a:r>
            <a:r>
              <a:rPr lang="en-US" altLang="en-US" sz="2000" b="1">
                <a:solidFill>
                  <a:srgbClr val="002060"/>
                </a:solidFill>
                <a:latin typeface="HY중고딕"/>
                <a:ea typeface="HY중고딕"/>
              </a:rPr>
              <a:t>교착 상태 예방</a:t>
            </a:r>
            <a:r>
              <a:rPr lang="en-US" altLang="en-US" sz="2000" b="1">
                <a:solidFill>
                  <a:srgbClr val="002060"/>
                </a:solidFill>
              </a:rPr>
              <a:t>(Deadlock Prevention)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7.3 </a:t>
            </a:r>
            <a:r>
              <a:rPr lang="en-US" altLang="en-US" sz="2000" b="1">
                <a:solidFill>
                  <a:srgbClr val="002060"/>
                </a:solidFill>
                <a:latin typeface="HY중고딕"/>
                <a:ea typeface="HY중고딕"/>
              </a:rPr>
              <a:t>교착 상태 회피</a:t>
            </a:r>
            <a:r>
              <a:rPr lang="en-US" altLang="en-US" sz="2000" b="1">
                <a:solidFill>
                  <a:srgbClr val="002060"/>
                </a:solidFill>
              </a:rPr>
              <a:t>(Deadlock Avoidance)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7.4 교착 상태 탐지(Deadlock Detection)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7.5</a:t>
            </a:r>
            <a:r>
              <a:rPr lang="ko-KR" altLang="en-US" sz="2000" b="1">
                <a:solidFill>
                  <a:srgbClr val="002060"/>
                </a:solidFill>
              </a:rPr>
              <a:t> </a:t>
            </a:r>
            <a:r>
              <a:rPr lang="en-US" altLang="en-US" sz="2000" b="1">
                <a:solidFill>
                  <a:srgbClr val="002060"/>
                </a:solidFill>
                <a:latin typeface="HY중고딕"/>
                <a:ea typeface="HY중고딕"/>
              </a:rPr>
              <a:t>교착 상태 회복</a:t>
            </a:r>
            <a:r>
              <a:rPr lang="en-US" altLang="en-US" sz="2000" b="1">
                <a:solidFill>
                  <a:srgbClr val="002060"/>
                </a:solidFill>
              </a:rPr>
              <a:t>(Deadlock Recovery)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002060"/>
                </a:solidFill>
              </a:rPr>
              <a:t>7.6 </a:t>
            </a:r>
            <a:r>
              <a:rPr lang="ko-KR" altLang="en-US" sz="2000" b="1">
                <a:solidFill>
                  <a:srgbClr val="002060"/>
                </a:solidFill>
              </a:rPr>
              <a:t>요약</a:t>
            </a:r>
          </a:p>
          <a:p>
            <a:pPr lvl="0">
              <a:defRPr/>
            </a:pP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  <p:pic>
        <p:nvPicPr>
          <p:cNvPr id="1026" name="Picture 2" descr="http://www.cse.chalmers.se/edu/year/2015/course/TDA383_LP3/assets/img/di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0607" y="3668978"/>
            <a:ext cx="2370747" cy="226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897147"/>
            <a:ext cx="9727570" cy="5408762"/>
          </a:xfrm>
        </p:spPr>
        <p:txBody>
          <a:bodyPr/>
          <a:lstStyle/>
          <a:p>
            <a:pPr lvl="1">
              <a:defRPr/>
            </a:pPr>
            <a:r>
              <a:rPr lang="en-US" altLang="ko-KR" dirty="0"/>
              <a:t>A, B, C </a:t>
            </a:r>
            <a:r>
              <a:rPr lang="ko-KR" altLang="en-US" dirty="0"/>
              <a:t>각 자원의 할당량과 각 </a:t>
            </a:r>
            <a:r>
              <a:rPr lang="ko-KR" altLang="en-US" dirty="0" err="1"/>
              <a:t>자원별</a:t>
            </a:r>
            <a:r>
              <a:rPr lang="ko-KR" altLang="en-US" dirty="0"/>
              <a:t> 수행에 필요한 자원의 요구량</a:t>
            </a:r>
            <a:r>
              <a:rPr lang="en-US" altLang="ko-KR" dirty="0"/>
              <a:t>, </a:t>
            </a:r>
            <a:r>
              <a:rPr lang="ko-KR" altLang="en-US" dirty="0"/>
              <a:t>각 자원의 </a:t>
            </a:r>
            <a:r>
              <a:rPr lang="ko-KR" altLang="en-US" dirty="0" err="1"/>
              <a:t>잔여량</a:t>
            </a:r>
            <a:r>
              <a:rPr lang="ko-KR" altLang="en-US" dirty="0"/>
              <a:t> 등의 정보를 이용하여 안전 상태가 보장되는 수행 순서</a:t>
            </a:r>
          </a:p>
          <a:p>
            <a:pPr lvl="2">
              <a:defRPr/>
            </a:pPr>
            <a:r>
              <a:rPr lang="ko-KR" altLang="en-US" dirty="0"/>
              <a:t>교착 상태를 회피할 수 있는</a:t>
            </a:r>
            <a:r>
              <a:rPr lang="en-US" altLang="ko-KR" dirty="0"/>
              <a:t>(</a:t>
            </a:r>
            <a:r>
              <a:rPr lang="ko-KR" altLang="en-US" dirty="0"/>
              <a:t>안전 상태의</a:t>
            </a:r>
            <a:r>
              <a:rPr lang="en-US" altLang="ko-KR" dirty="0"/>
              <a:t>) </a:t>
            </a:r>
            <a:r>
              <a:rPr lang="ko-KR" altLang="en-US" dirty="0"/>
              <a:t>수행 순서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&lt;P4, P2, P5, P3, P1&gt;</a:t>
            </a:r>
            <a:endParaRPr lang="ko-KR" altLang="en-US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은행가 알고리즘의 단점</a:t>
            </a:r>
            <a:r>
              <a:rPr lang="en-US" altLang="ko-KR" dirty="0"/>
              <a:t>: </a:t>
            </a:r>
            <a:r>
              <a:rPr lang="ko-KR" altLang="en-US" dirty="0"/>
              <a:t>남아 있는 자원의 수를 파악 불가</a:t>
            </a:r>
            <a:r>
              <a:rPr lang="en-US" altLang="ko-KR" dirty="0"/>
              <a:t>, </a:t>
            </a:r>
            <a:r>
              <a:rPr lang="ko-KR" altLang="en-US" dirty="0"/>
              <a:t>자원을 동적으로 처리하기 때문에 최대 요구량을 파악하기 어려움</a:t>
            </a:r>
            <a:r>
              <a:rPr lang="en-US" altLang="ko-KR" dirty="0"/>
              <a:t>, </a:t>
            </a:r>
            <a:r>
              <a:rPr lang="ko-KR" altLang="en-US" dirty="0"/>
              <a:t>사용자는 무슨 자원이 얼마나 필요한지 알기 어려움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85974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7</a:t>
            </a:r>
            <a:r>
              <a:rPr lang="ko-KR" altLang="en-US" dirty="0" smtClean="0">
                <a:solidFill>
                  <a:srgbClr val="C00000"/>
                </a:solidFill>
              </a:rPr>
              <a:t>장 교착상태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53" y="1900331"/>
            <a:ext cx="4998919" cy="21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04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500308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7.4 </a:t>
            </a:r>
            <a:r>
              <a:rPr lang="en-US" altLang="ko-KR" sz="3200" b="1" dirty="0" err="1">
                <a:solidFill>
                  <a:srgbClr val="002060"/>
                </a:solidFill>
              </a:rPr>
              <a:t>교착</a:t>
            </a:r>
            <a:r>
              <a:rPr lang="en-US" altLang="ko-KR" sz="3200" b="1" dirty="0">
                <a:solidFill>
                  <a:srgbClr val="002060"/>
                </a:solidFill>
              </a:rPr>
              <a:t> </a:t>
            </a:r>
            <a:r>
              <a:rPr lang="en-US" altLang="ko-KR" sz="3200" b="1" dirty="0" err="1">
                <a:solidFill>
                  <a:srgbClr val="002060"/>
                </a:solidFill>
              </a:rPr>
              <a:t>상태</a:t>
            </a:r>
            <a:r>
              <a:rPr lang="en-US" altLang="ko-KR" sz="3200" b="1" dirty="0">
                <a:solidFill>
                  <a:srgbClr val="002060"/>
                </a:solidFill>
              </a:rPr>
              <a:t> </a:t>
            </a:r>
            <a:r>
              <a:rPr lang="en-US" altLang="ko-KR" sz="3200" b="1" dirty="0" err="1">
                <a:solidFill>
                  <a:srgbClr val="002060"/>
                </a:solidFill>
              </a:rPr>
              <a:t>탐지</a:t>
            </a:r>
            <a:r>
              <a:rPr lang="en-US" altLang="ko-KR" sz="3200" b="1" dirty="0">
                <a:solidFill>
                  <a:srgbClr val="002060"/>
                </a:solidFill>
              </a:rPr>
              <a:t>(Deadlock Detection)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70" y="1295602"/>
            <a:ext cx="9718943" cy="3371288"/>
          </a:xfrm>
        </p:spPr>
        <p:txBody>
          <a:bodyPr>
            <a:normAutofit/>
          </a:bodyPr>
          <a:lstStyle/>
          <a:p>
            <a:pPr lvl="0">
              <a:lnSpc>
                <a:spcPts val="1500"/>
              </a:lnSpc>
              <a:defRPr/>
            </a:pPr>
            <a:r>
              <a:rPr lang="ko-KR" altLang="en-US" dirty="0"/>
              <a:t>시스템 내부에 교착 상태가 발생하는 경우 운영체제가 탐지</a:t>
            </a:r>
          </a:p>
          <a:p>
            <a:pPr>
              <a:lnSpc>
                <a:spcPts val="1500"/>
              </a:lnSpc>
              <a:defRPr/>
            </a:pPr>
            <a:r>
              <a:rPr lang="ko-KR" altLang="en-US" dirty="0"/>
              <a:t>교착 </a:t>
            </a:r>
            <a:r>
              <a:rPr lang="ko-KR" altLang="en-US" dirty="0" smtClean="0"/>
              <a:t>상태를 </a:t>
            </a:r>
            <a:r>
              <a:rPr lang="ko-KR" altLang="en-US" dirty="0"/>
              <a:t>회복</a:t>
            </a:r>
            <a:r>
              <a:rPr lang="en-US" altLang="ko-KR" dirty="0"/>
              <a:t>(recovery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하는데 프로세스와 </a:t>
            </a:r>
            <a:r>
              <a:rPr lang="ko-KR" altLang="en-US" dirty="0"/>
              <a:t>자원의 낭비가 초래</a:t>
            </a:r>
          </a:p>
          <a:p>
            <a:pPr lvl="0">
              <a:lnSpc>
                <a:spcPts val="1500"/>
              </a:lnSpc>
              <a:defRPr/>
            </a:pPr>
            <a:r>
              <a:rPr lang="ko-KR" altLang="en-US" dirty="0"/>
              <a:t>탐지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>
              <a:lnSpc>
                <a:spcPts val="1500"/>
              </a:lnSpc>
              <a:defRPr/>
            </a:pPr>
            <a:r>
              <a:rPr lang="ko-KR" altLang="en-US" dirty="0"/>
              <a:t>시스템의 상태를 검사하는 알고리즘은 주기적으로 교착 </a:t>
            </a:r>
            <a:r>
              <a:rPr lang="ko-KR" altLang="en-US" dirty="0" smtClean="0"/>
              <a:t>상태를 탐지하는데 이용</a:t>
            </a:r>
            <a:endParaRPr lang="en-US" altLang="ko-KR" dirty="0" smtClean="0"/>
          </a:p>
          <a:p>
            <a:pPr lvl="1">
              <a:lnSpc>
                <a:spcPts val="1500"/>
              </a:lnSpc>
              <a:defRPr/>
            </a:pPr>
            <a:r>
              <a:rPr lang="ko-KR" altLang="en-US" dirty="0" smtClean="0"/>
              <a:t>자료구조</a:t>
            </a:r>
            <a:r>
              <a:rPr lang="en-US" altLang="ko-KR" dirty="0" smtClean="0"/>
              <a:t>: </a:t>
            </a:r>
            <a:r>
              <a:rPr lang="ko-KR" altLang="en-US" dirty="0"/>
              <a:t>시스템에 </a:t>
            </a:r>
            <a:r>
              <a:rPr lang="en-US" altLang="ko-KR" dirty="0"/>
              <a:t>n</a:t>
            </a:r>
            <a:r>
              <a:rPr lang="ko-KR" altLang="en-US" dirty="0"/>
              <a:t>개의 프로세스와 </a:t>
            </a:r>
            <a:r>
              <a:rPr lang="en-US" altLang="ko-KR" dirty="0"/>
              <a:t>m</a:t>
            </a:r>
            <a:r>
              <a:rPr lang="ko-KR" altLang="en-US" dirty="0"/>
              <a:t>개의 자원의 </a:t>
            </a:r>
            <a:r>
              <a:rPr lang="ko-KR" altLang="en-US" dirty="0" smtClean="0"/>
              <a:t>종류가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있다고 가정</a:t>
            </a:r>
            <a:endParaRPr lang="en-US" altLang="ko-KR" dirty="0" smtClean="0"/>
          </a:p>
          <a:p>
            <a:pPr lvl="2" fontAlgn="base">
              <a:lnSpc>
                <a:spcPts val="1500"/>
              </a:lnSpc>
            </a:pPr>
            <a:r>
              <a:rPr lang="en-US" altLang="ko-KR" dirty="0" smtClean="0"/>
              <a:t>Available</a:t>
            </a:r>
            <a:r>
              <a:rPr lang="en-US" altLang="ko-KR" dirty="0"/>
              <a:t>: </a:t>
            </a:r>
            <a:r>
              <a:rPr lang="ko-KR" altLang="en-US" dirty="0"/>
              <a:t>각 종류에 사용 가능한 자원 수를 나타내는 값이 </a:t>
            </a:r>
            <a:r>
              <a:rPr lang="en-US" altLang="ko-KR" dirty="0"/>
              <a:t>m</a:t>
            </a:r>
            <a:r>
              <a:rPr lang="ko-KR" altLang="en-US" dirty="0"/>
              <a:t>인 벡터</a:t>
            </a:r>
          </a:p>
          <a:p>
            <a:pPr lvl="2" fontAlgn="base">
              <a:lnSpc>
                <a:spcPts val="1500"/>
              </a:lnSpc>
            </a:pPr>
            <a:r>
              <a:rPr lang="en-US" altLang="ko-KR" dirty="0" smtClean="0"/>
              <a:t>Allocation</a:t>
            </a:r>
            <a:r>
              <a:rPr lang="en-US" altLang="ko-KR" dirty="0"/>
              <a:t>: </a:t>
            </a:r>
            <a:r>
              <a:rPr lang="ko-KR" altLang="en-US" dirty="0"/>
              <a:t>현재 각 프로세스에 할당된 각종 자원의 수를 정의한 </a:t>
            </a:r>
            <a:r>
              <a:rPr lang="en-US" altLang="ko-KR" dirty="0" err="1"/>
              <a:t>n×m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</a:p>
          <a:p>
            <a:pPr lvl="2" fontAlgn="base">
              <a:lnSpc>
                <a:spcPts val="1500"/>
              </a:lnSpc>
            </a:pPr>
            <a:r>
              <a:rPr lang="en-US" altLang="ko-KR" dirty="0" smtClean="0"/>
              <a:t>Request</a:t>
            </a:r>
            <a:r>
              <a:rPr lang="en-US" altLang="ko-KR" dirty="0"/>
              <a:t>: </a:t>
            </a:r>
            <a:r>
              <a:rPr lang="ko-KR" altLang="en-US" dirty="0"/>
              <a:t>각 프로세스가 현재 요청한 자원을 나타내는 </a:t>
            </a:r>
            <a:r>
              <a:rPr lang="en-US" altLang="ko-KR" dirty="0" err="1"/>
              <a:t>n×m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8844696"/>
              </p:ext>
            </p:extLst>
          </p:nvPr>
        </p:nvGraphicFramePr>
        <p:xfrm>
          <a:off x="2798165" y="3803290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3885301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>
                        <a:defRPr/>
                      </a:pP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</a:rPr>
                        <a:t>(1)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Work와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Finish는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각각의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값이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m과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n인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벡터이다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.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초기치로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Work = Available;,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</a:rPr>
                        <a:t>	    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if Allocation(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ea typeface="HY중고딕"/>
                        </a:rPr>
                        <a:t>i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) ≠ 0 then Finish(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ea typeface="HY중고딕"/>
                        </a:rPr>
                        <a:t>i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) = false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</a:rPr>
                        <a:t>	    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otherwise Finish(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ea typeface="HY중고딕"/>
                        </a:rPr>
                        <a:t>i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ea typeface="HY중고딕"/>
                        </a:rPr>
                        <a:t>) = true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</a:rPr>
                        <a:t>   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단, </a:t>
                      </a:r>
                      <a:r>
                        <a:rPr lang="en-US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en-US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=1, 2, …, n</a:t>
                      </a:r>
                    </a:p>
                    <a:p>
                      <a:pPr lvl="1"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(2) 다음과 같이 되는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값을 찾는다.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a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.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Finish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) =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false</a:t>
                      </a:r>
                      <a:endParaRPr lang="ko-KR" altLang="en-US" sz="1200" b="0" dirty="0" smtClean="0">
                        <a:solidFill>
                          <a:srgbClr val="002060"/>
                        </a:solidFill>
                        <a:latin typeface="HY중고딕"/>
                        <a:ea typeface="HY중고딕"/>
                      </a:endParaRP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b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.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Need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) ≤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Work</a:t>
                      </a:r>
                      <a:endParaRPr lang="ko-KR" altLang="en-US" sz="1200" b="0" dirty="0" smtClean="0">
                        <a:solidFill>
                          <a:srgbClr val="002060"/>
                        </a:solidFill>
                        <a:latin typeface="HY중고딕"/>
                        <a:ea typeface="HY중고딕"/>
                      </a:endParaRP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 만일, 이러한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값이 존재하지 않는다면 4단계로 간다.</a:t>
                      </a:r>
                    </a:p>
                    <a:p>
                      <a:pPr lvl="1"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(3)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Work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=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Work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+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Allocation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[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]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Finish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[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] =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;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	  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go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to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step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(2)</a:t>
                      </a:r>
                    </a:p>
                    <a:p>
                      <a:pPr lvl="1"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(4) 모든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i에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대하여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Finish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) =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true이면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, 이 시스템은 안전 상태이다. 또한 </a:t>
                      </a:r>
                    </a:p>
                    <a:p>
                      <a:pPr marL="457200" lvl="1" indent="0">
                        <a:buNone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	  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Finish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) =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false이면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P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i</a:t>
                      </a:r>
                      <a:r>
                        <a:rPr lang="ko-KR" altLang="en-US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)는 교착 상태이다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latin typeface="HY중고딕"/>
                          <a:ea typeface="HY중고딕"/>
                        </a:rPr>
                        <a:t>.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117546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624110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7.5 </a:t>
            </a:r>
            <a:r>
              <a:rPr lang="en-US" altLang="en-US" sz="3200" b="1" dirty="0" err="1">
                <a:solidFill>
                  <a:srgbClr val="002060"/>
                </a:solidFill>
                <a:latin typeface="HY중고딕"/>
                <a:ea typeface="HY중고딕"/>
              </a:rPr>
              <a:t>교착</a:t>
            </a:r>
            <a:r>
              <a:rPr lang="en-US" altLang="en-US" sz="3200" b="1" dirty="0">
                <a:solidFill>
                  <a:srgbClr val="002060"/>
                </a:solidFill>
                <a:latin typeface="HY중고딕"/>
                <a:ea typeface="HY중고딕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HY중고딕"/>
                <a:ea typeface="HY중고딕"/>
              </a:rPr>
              <a:t>상태</a:t>
            </a:r>
            <a:r>
              <a:rPr lang="en-US" altLang="en-US" sz="3200" b="1" dirty="0">
                <a:solidFill>
                  <a:srgbClr val="002060"/>
                </a:solidFill>
                <a:latin typeface="HY중고딕"/>
                <a:ea typeface="HY중고딕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latin typeface="HY중고딕"/>
                <a:ea typeface="HY중고딕"/>
              </a:rPr>
              <a:t>회복</a:t>
            </a:r>
            <a:r>
              <a:rPr lang="en-US" altLang="en-US" sz="3200" b="1" dirty="0">
                <a:solidFill>
                  <a:srgbClr val="002060"/>
                </a:solidFill>
              </a:rPr>
              <a:t>(Deadlock Recovery)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492370"/>
            <a:ext cx="9718943" cy="4643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교착 상태가 발생하면</a:t>
            </a:r>
            <a:r>
              <a:rPr lang="en-US" altLang="ko-KR" dirty="0"/>
              <a:t>, </a:t>
            </a:r>
            <a:r>
              <a:rPr lang="ko-KR" altLang="en-US" dirty="0"/>
              <a:t>교착 상태는 하나 또는 그 이상의 필요조건을 </a:t>
            </a:r>
            <a:r>
              <a:rPr lang="ko-KR" altLang="en-US" dirty="0" smtClean="0"/>
              <a:t>제거하여 </a:t>
            </a:r>
            <a:r>
              <a:rPr lang="ko-KR" altLang="en-US" dirty="0"/>
              <a:t>복구</a:t>
            </a:r>
          </a:p>
          <a:p>
            <a:pPr>
              <a:defRPr/>
            </a:pPr>
            <a:r>
              <a:rPr lang="ko-KR" altLang="en-US" dirty="0"/>
              <a:t>교착 상태 회복 알고리즘</a:t>
            </a:r>
          </a:p>
          <a:p>
            <a:pPr lvl="1">
              <a:defRPr/>
            </a:pPr>
            <a:r>
              <a:rPr lang="ko-KR" altLang="en-US" dirty="0" smtClean="0"/>
              <a:t>운영체제가 </a:t>
            </a:r>
            <a:r>
              <a:rPr lang="ko-KR" altLang="en-US" dirty="0"/>
              <a:t>자원의 요구와 할당에 대해 감시하고 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대기 </a:t>
            </a:r>
            <a:r>
              <a:rPr lang="ko-KR" altLang="en-US" dirty="0" smtClean="0"/>
              <a:t>상태가 </a:t>
            </a:r>
            <a:r>
              <a:rPr lang="ko-KR" altLang="en-US" dirty="0"/>
              <a:t>나타났는지를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만일 환형 대기 상태가 </a:t>
            </a:r>
            <a:r>
              <a:rPr lang="ko-KR" altLang="en-US" dirty="0"/>
              <a:t>발생한다면 </a:t>
            </a:r>
            <a:r>
              <a:rPr lang="ko-KR" altLang="en-US" dirty="0" smtClean="0"/>
              <a:t>환형 대기 상태가 </a:t>
            </a:r>
            <a:r>
              <a:rPr lang="ko-KR" altLang="en-US" dirty="0"/>
              <a:t>없어질 때까지 프로세스를 </a:t>
            </a:r>
            <a:r>
              <a:rPr lang="ko-KR" altLang="en-US" dirty="0" smtClean="0"/>
              <a:t>제거</a:t>
            </a:r>
            <a:endParaRPr lang="ko-KR" altLang="en-US" dirty="0"/>
          </a:p>
          <a:p>
            <a:pPr lvl="1">
              <a:defRPr/>
            </a:pPr>
            <a:r>
              <a:rPr lang="ko-KR" altLang="en-US" dirty="0" smtClean="0"/>
              <a:t>실행 </a:t>
            </a:r>
            <a:r>
              <a:rPr lang="ko-KR" altLang="en-US" dirty="0"/>
              <a:t>중에 추가적인 부담 발생</a:t>
            </a:r>
          </a:p>
          <a:p>
            <a:pPr lvl="1">
              <a:defRPr/>
            </a:pPr>
            <a:endParaRPr lang="ko-KR" altLang="en-US" sz="100" dirty="0"/>
          </a:p>
          <a:p>
            <a:pPr lvl="0">
              <a:defRPr/>
            </a:pPr>
            <a:r>
              <a:rPr lang="ko-KR" altLang="en-US" dirty="0"/>
              <a:t>문제점</a:t>
            </a:r>
          </a:p>
          <a:p>
            <a:pPr lvl="1">
              <a:defRPr/>
            </a:pPr>
            <a:r>
              <a:rPr lang="ko-KR" altLang="en-US" dirty="0"/>
              <a:t>시스템이 교착 상태인지를 알기가 어려움</a:t>
            </a:r>
          </a:p>
          <a:p>
            <a:pPr lvl="1">
              <a:defRPr/>
            </a:pPr>
            <a:r>
              <a:rPr lang="ko-KR" altLang="en-US" dirty="0"/>
              <a:t>프로세스들을 간단히 정지했다가 재개시킬 수 없음</a:t>
            </a:r>
          </a:p>
          <a:p>
            <a:pPr lvl="1">
              <a:defRPr/>
            </a:pPr>
            <a:r>
              <a:rPr lang="ko-KR" altLang="en-US" dirty="0"/>
              <a:t>효율적인 중지/재개(</a:t>
            </a:r>
            <a:r>
              <a:rPr lang="ko-KR" altLang="en-US" dirty="0" err="1"/>
              <a:t>suspend</a:t>
            </a:r>
            <a:r>
              <a:rPr lang="ko-KR" altLang="en-US" dirty="0"/>
              <a:t>/</a:t>
            </a:r>
            <a:r>
              <a:rPr lang="ko-KR" altLang="en-US" dirty="0" err="1"/>
              <a:t>resume</a:t>
            </a:r>
            <a:r>
              <a:rPr lang="ko-KR" altLang="en-US" dirty="0"/>
              <a:t>) 기능이 있다 하더라도 그것들은 상당한 추가 </a:t>
            </a:r>
            <a:r>
              <a:rPr lang="ko-KR" altLang="en-US" dirty="0" smtClean="0"/>
              <a:t>부담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교착 상태에 있는 프로세스들은 우선순위가 없어서 오퍼레이터가 임의로 결정</a:t>
            </a:r>
          </a:p>
          <a:p>
            <a:pPr lvl="1">
              <a:defRPr/>
            </a:pPr>
            <a:r>
              <a:rPr lang="ko-KR" altLang="en-US" dirty="0"/>
              <a:t>우선순위가 정확하지 못하거나 기한부 스케줄링</a:t>
            </a:r>
            <a:r>
              <a:rPr lang="en-US" altLang="ko-KR" dirty="0"/>
              <a:t>(deadline scheduling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같은 특별한 </a:t>
            </a:r>
            <a:r>
              <a:rPr lang="ko-KR" altLang="en-US" dirty="0"/>
              <a:t>여건에 의해 뒤죽박죽이 될 때가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 dirty="0">
                <a:solidFill>
                  <a:srgbClr val="CC0000"/>
                </a:solidFill>
              </a:rPr>
              <a:t>7</a:t>
            </a:r>
            <a:r>
              <a:rPr lang="ko-KR" altLang="en-US" dirty="0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882949"/>
            <a:ext cx="9730595" cy="5629993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가장 적절한 접근 방법은 효과적인 중지/재개 방법</a:t>
            </a:r>
          </a:p>
          <a:p>
            <a:pPr lvl="0">
              <a:defRPr/>
            </a:pPr>
            <a:endParaRPr lang="ko-KR" altLang="en-US" sz="100" dirty="0"/>
          </a:p>
          <a:p>
            <a:pPr lvl="0">
              <a:defRPr/>
            </a:pPr>
            <a:r>
              <a:rPr lang="ko-KR" altLang="en-US" dirty="0"/>
              <a:t>교착 상태의 회복 방법</a:t>
            </a:r>
          </a:p>
          <a:p>
            <a:pPr lvl="1">
              <a:defRPr/>
            </a:pPr>
            <a:r>
              <a:rPr lang="ko-KR" altLang="en-US" dirty="0"/>
              <a:t>한 개 또는 그 이상의 프로세스를 희생시켜 선점을 허용</a:t>
            </a:r>
          </a:p>
          <a:p>
            <a:pPr lvl="1">
              <a:defRPr/>
            </a:pPr>
            <a:r>
              <a:rPr lang="ko-KR" altLang="en-US" dirty="0"/>
              <a:t>희생자(</a:t>
            </a:r>
            <a:r>
              <a:rPr lang="ko-KR" altLang="en-US" dirty="0" err="1"/>
              <a:t>victim</a:t>
            </a:r>
            <a:r>
              <a:rPr lang="ko-KR" altLang="en-US" dirty="0"/>
              <a:t>) 선정</a:t>
            </a:r>
          </a:p>
          <a:p>
            <a:pPr lvl="2">
              <a:defRPr/>
            </a:pPr>
            <a:r>
              <a:rPr lang="ko-KR" altLang="en-US" dirty="0"/>
              <a:t>교착 상태에 놓인 프로세스들을 회복시키기 위하여 </a:t>
            </a:r>
            <a:r>
              <a:rPr lang="ko-KR" altLang="en-US" dirty="0" smtClean="0"/>
              <a:t>어떤 </a:t>
            </a:r>
            <a:r>
              <a:rPr lang="ko-KR" altLang="en-US" dirty="0"/>
              <a:t>프로세스를 희생시킬 것인가를 결정</a:t>
            </a:r>
          </a:p>
          <a:p>
            <a:pPr lvl="2">
              <a:defRPr/>
            </a:pPr>
            <a:r>
              <a:rPr lang="ko-KR" altLang="en-US" dirty="0" smtClean="0"/>
              <a:t>기준</a:t>
            </a:r>
            <a:endParaRPr lang="ko-KR" altLang="en-US" dirty="0"/>
          </a:p>
          <a:p>
            <a:pPr lvl="3">
              <a:defRPr/>
            </a:pPr>
            <a:r>
              <a:rPr lang="ko-KR" altLang="en-US" dirty="0">
                <a:latin typeface="+mn-ea"/>
              </a:rPr>
              <a:t>프로세스들의 우선순위</a:t>
            </a:r>
          </a:p>
          <a:p>
            <a:pPr lvl="3">
              <a:defRPr/>
            </a:pPr>
            <a:r>
              <a:rPr lang="ko-KR" altLang="en-US" dirty="0">
                <a:latin typeface="+mn-ea"/>
              </a:rPr>
              <a:t>프로세스가 얼마나 오랫동안 연산하였고, 또 일을 완료하기 위해서 앞으로 얼마만큼의 시간이 요구되는가?</a:t>
            </a:r>
          </a:p>
          <a:p>
            <a:pPr lvl="3">
              <a:defRPr/>
            </a:pPr>
            <a:r>
              <a:rPr lang="ko-KR" altLang="en-US" dirty="0">
                <a:latin typeface="+mn-ea"/>
              </a:rPr>
              <a:t>프로세스가 어떤 유형의 자원과 몇 개의 자원들을 사용하고 있는가?</a:t>
            </a:r>
          </a:p>
          <a:p>
            <a:pPr lvl="3">
              <a:defRPr/>
            </a:pPr>
            <a:r>
              <a:rPr lang="ko-KR" altLang="en-US" dirty="0">
                <a:latin typeface="+mn-ea"/>
              </a:rPr>
              <a:t>몇 개의 프로세스를 희생시킬 </a:t>
            </a:r>
            <a:r>
              <a:rPr lang="ko-KR" altLang="en-US" dirty="0" smtClean="0">
                <a:latin typeface="+mn-ea"/>
              </a:rPr>
              <a:t>것인가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>
              <a:defRPr/>
            </a:pPr>
            <a:r>
              <a:rPr lang="ko-KR" altLang="en-US" dirty="0"/>
              <a:t>복귀(</a:t>
            </a:r>
            <a:r>
              <a:rPr lang="ko-KR" altLang="en-US" dirty="0" err="1"/>
              <a:t>rollback</a:t>
            </a:r>
            <a:r>
              <a:rPr lang="ko-KR" altLang="en-US" dirty="0"/>
              <a:t>) 문제</a:t>
            </a:r>
          </a:p>
          <a:p>
            <a:pPr lvl="2">
              <a:defRPr/>
            </a:pPr>
            <a:r>
              <a:rPr lang="ko-KR" altLang="en-US" dirty="0"/>
              <a:t>어느 정도의 시간(범위)을 복귀시켜야 하는가 하는 기간의 결정</a:t>
            </a:r>
          </a:p>
          <a:p>
            <a:pPr lvl="2">
              <a:defRPr/>
            </a:pPr>
            <a:r>
              <a:rPr lang="ko-KR" altLang="en-US" dirty="0"/>
              <a:t>가장 간단한 방법은 전체 복귀 방법</a:t>
            </a:r>
          </a:p>
          <a:p>
            <a:pPr lvl="2">
              <a:defRPr/>
            </a:pPr>
            <a:r>
              <a:rPr lang="ko-KR" altLang="en-US" dirty="0" smtClean="0"/>
              <a:t>효과적인 </a:t>
            </a:r>
            <a:r>
              <a:rPr lang="ko-KR" altLang="en-US" dirty="0"/>
              <a:t>방법은 교착 상태를 해소할 수 있는 최소한의 프로세스를 최소한의 시간 범위 안에서 복귀시키는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787782"/>
            <a:ext cx="9704716" cy="4643438"/>
          </a:xfrm>
        </p:spPr>
        <p:txBody>
          <a:bodyPr/>
          <a:lstStyle/>
          <a:p>
            <a:pPr lvl="2">
              <a:defRPr/>
            </a:pPr>
            <a:endParaRPr lang="ko-KR" altLang="en-US" sz="100" dirty="0"/>
          </a:p>
          <a:p>
            <a:pPr lvl="1">
              <a:defRPr/>
            </a:pPr>
            <a:r>
              <a:rPr lang="ko-KR" altLang="en-US" dirty="0"/>
              <a:t>기아 현상 문제</a:t>
            </a:r>
          </a:p>
          <a:p>
            <a:pPr lvl="2">
              <a:defRPr/>
            </a:pPr>
            <a:r>
              <a:rPr lang="ko-KR" altLang="en-US" dirty="0"/>
              <a:t>희생되어야 할 프로세스를 비용의 감소에만 국한하여 선정할 경우 어느 한 프로세스가 반복적으로 희생자로 선정될 수 있는 가능성이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해결 방법</a:t>
            </a:r>
          </a:p>
          <a:p>
            <a:pPr lvl="3">
              <a:defRPr/>
            </a:pPr>
            <a:r>
              <a:rPr lang="ko-KR" altLang="en-US" dirty="0"/>
              <a:t>비용을 고려하여 희생자를 선정하더라도 반복하여 선정될 그 반복 횟수의 상한선을 </a:t>
            </a:r>
            <a:r>
              <a:rPr lang="ko-KR" altLang="en-US" dirty="0" smtClean="0"/>
              <a:t>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값에 도달하면 그 프로세스는 더 이상 희생자가 될 수 없도록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624110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7.6</a:t>
            </a:r>
            <a:r>
              <a:rPr lang="ko-KR" altLang="en-US" sz="3200" b="1" dirty="0">
                <a:solidFill>
                  <a:srgbClr val="002060"/>
                </a:solidFill>
              </a:rPr>
              <a:t>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요 약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492369"/>
            <a:ext cx="9718943" cy="4732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 dirty="0"/>
              <a:t>교착 상태</a:t>
            </a:r>
          </a:p>
          <a:p>
            <a:pPr lvl="1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/>
              <a:t>이상의 프로세스가 서로 다른 프로세스가 요구하는 자원을 가지고 있으면서 상대방 프로세스가 가지고 있는 자원을 요구하는 경우</a:t>
            </a:r>
          </a:p>
          <a:p>
            <a:pPr lvl="1">
              <a:defRPr/>
            </a:pPr>
            <a:endParaRPr lang="ko-KR" altLang="en-US" sz="100" dirty="0"/>
          </a:p>
          <a:p>
            <a:pPr lvl="0">
              <a:defRPr/>
            </a:pPr>
            <a:r>
              <a:rPr lang="ko-KR" altLang="en-US" dirty="0"/>
              <a:t>교착 상태가 발생할 </a:t>
            </a:r>
            <a:r>
              <a:rPr lang="en-US" altLang="ko-KR" dirty="0"/>
              <a:t>4</a:t>
            </a:r>
            <a:r>
              <a:rPr lang="ko-KR" altLang="en-US" dirty="0" smtClean="0"/>
              <a:t>가지 </a:t>
            </a:r>
            <a:r>
              <a:rPr lang="ko-KR" altLang="en-US" dirty="0"/>
              <a:t>필요조건</a:t>
            </a:r>
          </a:p>
          <a:p>
            <a:pPr lvl="1">
              <a:defRPr/>
            </a:pPr>
            <a:r>
              <a:rPr lang="ko-KR" altLang="en-US" dirty="0"/>
              <a:t>상호 배제, 점유와 대기, 선점, 환형 </a:t>
            </a:r>
            <a:r>
              <a:rPr lang="ko-KR" altLang="en-US" dirty="0" smtClean="0"/>
              <a:t>대기 조건</a:t>
            </a:r>
            <a:endParaRPr lang="ko-KR" altLang="en-US" dirty="0"/>
          </a:p>
          <a:p>
            <a:pPr lvl="1">
              <a:defRPr/>
            </a:pPr>
            <a:endParaRPr lang="ko-KR" altLang="en-US" sz="100" dirty="0"/>
          </a:p>
          <a:p>
            <a:pPr lvl="0">
              <a:defRPr/>
            </a:pPr>
            <a:r>
              <a:rPr lang="ko-KR" altLang="en-US" dirty="0"/>
              <a:t>교착 상태 연구의 주요 분야</a:t>
            </a:r>
          </a:p>
          <a:p>
            <a:pPr lvl="1">
              <a:defRPr/>
            </a:pPr>
            <a:r>
              <a:rPr lang="ko-KR" altLang="en-US" dirty="0"/>
              <a:t>교착 상태 발생에 필요한 조건을 하나 또는 그 이상 부정함으로써 교착 상태 발생의 가능성을 제거하는 예방책</a:t>
            </a:r>
          </a:p>
          <a:p>
            <a:pPr lvl="1">
              <a:defRPr/>
            </a:pPr>
            <a:r>
              <a:rPr lang="ko-KR" altLang="en-US" dirty="0"/>
              <a:t>교착 상태 발생을 허용한 후 이를 피하는 방법</a:t>
            </a:r>
          </a:p>
          <a:p>
            <a:pPr lvl="1">
              <a:defRPr/>
            </a:pPr>
            <a:r>
              <a:rPr lang="ko-KR" altLang="en-US" dirty="0"/>
              <a:t>이미 발생한 교착 상태를 </a:t>
            </a:r>
            <a:r>
              <a:rPr lang="ko-KR" altLang="en-US" dirty="0" smtClean="0"/>
              <a:t>제거하는 방법</a:t>
            </a:r>
            <a:endParaRPr lang="ko-KR" alt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defRPr/>
            </a:pPr>
            <a:endParaRPr kumimoji="0" lang="ko-KR" altLang="en-US" sz="100" b="0" i="0" u="none" strike="noStrike" kern="1200" cap="none" spc="0" normalizeH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624110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7.1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개 요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544128"/>
            <a:ext cx="9493806" cy="4494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다중 프로그래밍을 지원하는 경우에는 여러 프로세스가 제한된 수의 자원을 서로 사용하려고 하는 경쟁적인 상황이 </a:t>
            </a:r>
            <a:r>
              <a:rPr lang="ko-KR" altLang="en-US" dirty="0" smtClean="0"/>
              <a:t>발생</a:t>
            </a:r>
            <a:endParaRPr lang="en-US" altLang="ko-KR" sz="100" dirty="0"/>
          </a:p>
          <a:p>
            <a:pPr>
              <a:defRPr/>
            </a:pPr>
            <a:r>
              <a:rPr lang="ko-KR" altLang="ko-KR" dirty="0"/>
              <a:t>교착 </a:t>
            </a:r>
            <a:r>
              <a:rPr lang="ko-KR" altLang="ko-KR" dirty="0" smtClean="0"/>
              <a:t>상태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특정 프로세스가 특정한 자원을 사용하기 위하여 </a:t>
            </a:r>
            <a:r>
              <a:rPr lang="ko-KR" altLang="en-US" dirty="0" smtClean="0"/>
              <a:t>무한정 </a:t>
            </a:r>
            <a:r>
              <a:rPr lang="ko-KR" altLang="en-US" dirty="0"/>
              <a:t>기다려도 도저히 해결할 수 없는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>
              <a:defRPr/>
            </a:pPr>
            <a:r>
              <a:rPr lang="ko-KR" altLang="ko-KR" dirty="0" smtClean="0"/>
              <a:t>하나 </a:t>
            </a:r>
            <a:r>
              <a:rPr lang="ko-KR" altLang="ko-KR" dirty="0"/>
              <a:t>또는 그 이상의 프로세스가 발생될 수 없는 어떤 특정 사건(</a:t>
            </a:r>
            <a:r>
              <a:rPr lang="ko-KR" altLang="ko-KR" dirty="0" err="1"/>
              <a:t>event</a:t>
            </a:r>
            <a:r>
              <a:rPr lang="ko-KR" altLang="ko-KR" dirty="0"/>
              <a:t>)을 기다리고 있는 상태</a:t>
            </a:r>
          </a:p>
          <a:p>
            <a:pPr lvl="1">
              <a:defRPr/>
            </a:pPr>
            <a:r>
              <a:rPr lang="ko-KR" altLang="ko-KR" dirty="0"/>
              <a:t>컴퓨터 시스템의 효율을 급격히 </a:t>
            </a:r>
            <a:r>
              <a:rPr lang="ko-KR" altLang="ko-KR" dirty="0" smtClean="0"/>
              <a:t>떨어뜨</a:t>
            </a:r>
            <a:r>
              <a:rPr lang="ko-KR" altLang="en-US" dirty="0" smtClean="0"/>
              <a:t>림</a:t>
            </a:r>
            <a:endParaRPr lang="ko-KR" altLang="ko-KR" dirty="0"/>
          </a:p>
          <a:p>
            <a:pPr lvl="0">
              <a:defRPr/>
            </a:pPr>
            <a:r>
              <a:rPr lang="ko-KR" altLang="en-US" dirty="0"/>
              <a:t>교착 상태의 모델</a:t>
            </a:r>
          </a:p>
          <a:p>
            <a:pPr lvl="1">
              <a:defRPr/>
            </a:pPr>
            <a:r>
              <a:rPr lang="ko-KR" altLang="en-US" dirty="0"/>
              <a:t>교착 상태 정의</a:t>
            </a:r>
          </a:p>
          <a:p>
            <a:pPr lvl="2">
              <a:defRPr/>
            </a:pPr>
            <a:r>
              <a:rPr lang="ko-KR" altLang="en-US" dirty="0"/>
              <a:t>서로 반대 방향에서 강을 건너려는 두 사람이 징검다리를 건너면서 같은 돌을 디디려 할 때 문제 발생</a:t>
            </a:r>
          </a:p>
          <a:p>
            <a:pPr lvl="2">
              <a:defRPr/>
            </a:pPr>
            <a:r>
              <a:rPr lang="ko-KR" altLang="en-US" dirty="0"/>
              <a:t>프로토콜을 이용하여 해결</a:t>
            </a:r>
          </a:p>
          <a:p>
            <a:pPr lvl="2">
              <a:defRPr/>
            </a:pPr>
            <a:r>
              <a:rPr lang="ko-KR" altLang="en-US" dirty="0"/>
              <a:t>한 쪽 편에 우선권을 주어 해결 </a:t>
            </a:r>
          </a:p>
          <a:p>
            <a:pPr lvl="3">
              <a:defRPr/>
            </a:pPr>
            <a:r>
              <a:rPr lang="ko-KR" altLang="en-US" dirty="0"/>
              <a:t>하나 이상의 프로세스가 강을 건너기 위해 무작정 기다리는 경우인 기아 상태 발생 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826473"/>
            <a:ext cx="9493806" cy="487475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1">
              <a:defRPr/>
            </a:pPr>
            <a:r>
              <a:rPr lang="ko-KR" altLang="en-US" dirty="0"/>
              <a:t>시스템 모델</a:t>
            </a:r>
          </a:p>
          <a:p>
            <a:pPr lvl="2">
              <a:defRPr/>
            </a:pPr>
            <a:r>
              <a:rPr lang="ko-KR" altLang="en-US" dirty="0"/>
              <a:t>정상적으로 작동하는 프로세스가 자원을 이용하는 순서</a:t>
            </a:r>
          </a:p>
          <a:p>
            <a:pPr lvl="3">
              <a:defRPr/>
            </a:pPr>
            <a:r>
              <a:rPr lang="ko-KR" altLang="en-US" dirty="0"/>
              <a:t>요청(</a:t>
            </a:r>
            <a:r>
              <a:rPr lang="ko-KR" altLang="en-US" dirty="0" err="1"/>
              <a:t>Request</a:t>
            </a:r>
            <a:r>
              <a:rPr lang="ko-KR" altLang="en-US" dirty="0"/>
              <a:t>): 다른 프로세스에 의하여 자원이 사용 중일 때, 요청한 자원을 얻을 수 있을 때까지 기다림</a:t>
            </a:r>
          </a:p>
          <a:p>
            <a:pPr lvl="3">
              <a:defRPr/>
            </a:pPr>
            <a:r>
              <a:rPr lang="ko-KR" altLang="en-US" dirty="0"/>
              <a:t>사용(</a:t>
            </a:r>
            <a:r>
              <a:rPr lang="ko-KR" altLang="en-US" dirty="0" err="1"/>
              <a:t>Use</a:t>
            </a:r>
            <a:r>
              <a:rPr lang="ko-KR" altLang="en-US" dirty="0"/>
              <a:t>): 프로세스는 요청하여 얻은 자원을 작동할 수 있음</a:t>
            </a:r>
          </a:p>
          <a:p>
            <a:pPr lvl="3">
              <a:defRPr/>
            </a:pPr>
            <a:r>
              <a:rPr lang="ko-KR" altLang="en-US" dirty="0"/>
              <a:t>해제(</a:t>
            </a:r>
            <a:r>
              <a:rPr lang="ko-KR" altLang="en-US" dirty="0" err="1"/>
              <a:t>Release</a:t>
            </a:r>
            <a:r>
              <a:rPr lang="ko-KR" altLang="en-US" dirty="0"/>
              <a:t>): 프로세스는 해당 자원이 미리 요청되어 있거나 할당되어 있으면, 그 자원을 돌려주어야 함</a:t>
            </a:r>
          </a:p>
          <a:p>
            <a:pPr lvl="2">
              <a:defRPr/>
            </a:pPr>
            <a:r>
              <a:rPr lang="ko-KR" altLang="en-US" dirty="0"/>
              <a:t>자원의 요청과 해제는 시스템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: </a:t>
            </a:r>
            <a:r>
              <a:rPr lang="ko-KR" altLang="en-US" dirty="0" err="1"/>
              <a:t>Request</a:t>
            </a:r>
            <a:r>
              <a:rPr lang="ko-KR" altLang="en-US" dirty="0"/>
              <a:t>/</a:t>
            </a:r>
            <a:r>
              <a:rPr lang="ko-KR" altLang="en-US" dirty="0" err="1"/>
              <a:t>Release</a:t>
            </a:r>
            <a:r>
              <a:rPr lang="ko-KR" altLang="en-US" dirty="0"/>
              <a:t> </a:t>
            </a:r>
            <a:r>
              <a:rPr lang="ko-KR" altLang="en-US" dirty="0" err="1"/>
              <a:t>Device</a:t>
            </a:r>
            <a:r>
              <a:rPr lang="ko-KR" altLang="en-US" dirty="0"/>
              <a:t>, </a:t>
            </a:r>
            <a:r>
              <a:rPr lang="ko-KR" altLang="en-US" dirty="0" err="1"/>
              <a:t>Open</a:t>
            </a:r>
            <a:r>
              <a:rPr lang="ko-KR" altLang="en-US" dirty="0"/>
              <a:t>/</a:t>
            </a:r>
            <a:r>
              <a:rPr lang="ko-KR" altLang="en-US" dirty="0" err="1"/>
              <a:t>Close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, </a:t>
            </a:r>
            <a:r>
              <a:rPr lang="ko-KR" altLang="en-US" dirty="0" err="1"/>
              <a:t>Allocate</a:t>
            </a:r>
            <a:r>
              <a:rPr lang="ko-KR" altLang="en-US" dirty="0"/>
              <a:t>/</a:t>
            </a:r>
            <a:r>
              <a:rPr lang="ko-KR" altLang="en-US" dirty="0" err="1"/>
              <a:t>Free</a:t>
            </a:r>
            <a:r>
              <a:rPr lang="ko-KR" altLang="en-US" dirty="0"/>
              <a:t> </a:t>
            </a:r>
            <a:r>
              <a:rPr lang="ko-KR" altLang="en-US" dirty="0" err="1" smtClean="0"/>
              <a:t>Memory</a:t>
            </a:r>
            <a:r>
              <a:rPr lang="ko-KR" altLang="en-US" dirty="0" smtClean="0"/>
              <a:t> 등에 </a:t>
            </a:r>
            <a:r>
              <a:rPr lang="ko-KR" altLang="en-US" dirty="0"/>
              <a:t>의해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교착상태는 여러 </a:t>
            </a:r>
            <a:r>
              <a:rPr lang="ko-KR" altLang="en-US" dirty="0"/>
              <a:t>자원 형태 중 </a:t>
            </a:r>
            <a:r>
              <a:rPr lang="ko-KR" altLang="en-US" dirty="0" smtClean="0"/>
              <a:t>대부분 </a:t>
            </a:r>
            <a:r>
              <a:rPr lang="ko-KR" altLang="en-US" dirty="0"/>
              <a:t>선점 불가능하며</a:t>
            </a:r>
            <a:r>
              <a:rPr lang="en-US" altLang="ko-KR" dirty="0"/>
              <a:t>, </a:t>
            </a:r>
            <a:r>
              <a:rPr lang="ko-KR" altLang="en-US" dirty="0"/>
              <a:t>배타적 할당 방식을 사용하고</a:t>
            </a:r>
            <a:r>
              <a:rPr lang="en-US" altLang="ko-KR" dirty="0"/>
              <a:t>, </a:t>
            </a:r>
            <a:r>
              <a:rPr lang="ko-KR" altLang="en-US" dirty="0"/>
              <a:t>순차적 재사용이 가능한 자원들을 </a:t>
            </a:r>
            <a:r>
              <a:rPr lang="ko-KR" altLang="en-US" dirty="0" smtClean="0"/>
              <a:t>대상으로 발생</a:t>
            </a:r>
            <a:endParaRPr lang="ko-KR" altLang="en-US" dirty="0"/>
          </a:p>
          <a:p>
            <a:pPr lvl="2">
              <a:lnSpc>
                <a:spcPct val="100000"/>
              </a:lnSpc>
              <a:spcBef>
                <a:spcPts val="500"/>
              </a:spcBef>
              <a:defRPr/>
            </a:pPr>
            <a:endParaRPr kumimoji="0" lang="ko-KR" altLang="en-US" sz="100" b="0" i="0" u="none" strike="noStrike" kern="1200" cap="none" spc="0" normalizeH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r>
              <a:rPr lang="ko-KR" altLang="en-US" dirty="0"/>
              <a:t>간단한 자원 교착 상태</a:t>
            </a:r>
          </a:p>
          <a:p>
            <a:pPr lvl="2">
              <a:defRPr/>
            </a:pPr>
            <a:r>
              <a:rPr lang="ko-KR" altLang="en-US" dirty="0"/>
              <a:t>환형 대기(</a:t>
            </a:r>
            <a:r>
              <a:rPr lang="ko-KR" altLang="en-US" dirty="0" err="1"/>
              <a:t>circular</a:t>
            </a:r>
            <a:r>
              <a:rPr lang="ko-KR" altLang="en-US" dirty="0"/>
              <a:t> </a:t>
            </a:r>
            <a:r>
              <a:rPr lang="ko-KR" altLang="en-US" dirty="0" err="1"/>
              <a:t>wait</a:t>
            </a:r>
            <a:r>
              <a:rPr lang="ko-KR" altLang="en-US" dirty="0"/>
              <a:t>)는 교착 상태가 된 시스템의 특성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789635" y="4437667"/>
            <a:ext cx="4609555" cy="1895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285336"/>
            <a:ext cx="9493806" cy="4874759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lvl="1">
              <a:defRPr/>
            </a:pPr>
            <a:r>
              <a:rPr lang="en-US" altLang="en-US" dirty="0" err="1">
                <a:latin typeface="HY중고딕"/>
                <a:ea typeface="HY중고딕"/>
              </a:rPr>
              <a:t>교착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상태와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유사한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문제</a:t>
            </a:r>
            <a:r>
              <a:rPr lang="en-US" altLang="en-US" dirty="0">
                <a:latin typeface="HY중고딕"/>
                <a:ea typeface="HY중고딕"/>
              </a:rPr>
              <a:t>(</a:t>
            </a:r>
            <a:r>
              <a:rPr lang="en-US" altLang="en-US" dirty="0" err="1">
                <a:latin typeface="HY중고딕"/>
                <a:ea typeface="HY중고딕"/>
              </a:rPr>
              <a:t>무한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연기</a:t>
            </a:r>
            <a:r>
              <a:rPr lang="en-US" altLang="en-US" dirty="0"/>
              <a:t>: indefinite postponement)</a:t>
            </a:r>
          </a:p>
          <a:p>
            <a:pPr lvl="2">
              <a:defRPr/>
            </a:pPr>
            <a:r>
              <a:rPr lang="ko-KR" altLang="en-US" dirty="0"/>
              <a:t>무한 연기 상태</a:t>
            </a:r>
          </a:p>
          <a:p>
            <a:pPr lvl="3">
              <a:defRPr/>
            </a:pPr>
            <a:r>
              <a:rPr lang="ko-KR" altLang="en-US" dirty="0"/>
              <a:t>한 프로세스가 시스템에 의해 처리되는 동안 다른 프로세스의 스케줄링은 끝없이 연기될 가능성의 상태</a:t>
            </a:r>
          </a:p>
          <a:p>
            <a:pPr lvl="2">
              <a:defRPr/>
            </a:pPr>
            <a:r>
              <a:rPr lang="ko-KR" altLang="en-US" dirty="0" smtClean="0"/>
              <a:t>시스템의 </a:t>
            </a:r>
            <a:r>
              <a:rPr lang="ko-KR" altLang="en-US" dirty="0"/>
              <a:t>자원 스케줄링 정책의 </a:t>
            </a:r>
            <a:r>
              <a:rPr lang="ko-KR" altLang="en-US" dirty="0" err="1"/>
              <a:t>편중성</a:t>
            </a:r>
            <a:r>
              <a:rPr lang="ko-KR" altLang="en-US" dirty="0"/>
              <a:t> 때문에 발생</a:t>
            </a:r>
          </a:p>
          <a:p>
            <a:pPr lvl="2">
              <a:defRPr/>
            </a:pPr>
            <a:r>
              <a:rPr lang="ko-KR" altLang="en-US" dirty="0"/>
              <a:t>우선순위가 낮은 프로세스가 무한정 기다리는 현상이 발생</a:t>
            </a:r>
          </a:p>
          <a:p>
            <a:pPr lvl="3">
              <a:defRPr/>
            </a:pPr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</a:t>
            </a:r>
            <a:r>
              <a:rPr lang="ko-KR" altLang="en-US" dirty="0"/>
              <a:t>자원을 기다린 시간에 비례하여 프로세스에게 우선순위를 부여하는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에이징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r>
              <a:rPr lang="ko-KR" altLang="en-US" dirty="0" smtClean="0"/>
              <a:t>교착 </a:t>
            </a:r>
            <a:r>
              <a:rPr lang="ko-KR" altLang="en-US" dirty="0"/>
              <a:t>상태 조건</a:t>
            </a:r>
          </a:p>
          <a:p>
            <a:pPr lvl="1">
              <a:defRPr/>
            </a:pPr>
            <a:r>
              <a:rPr lang="ko-KR" altLang="en-US" dirty="0"/>
              <a:t>교착 상태에서 프로세스는 작업을 완료하지 못하고</a:t>
            </a:r>
            <a:r>
              <a:rPr lang="en-US" altLang="ko-KR" dirty="0"/>
              <a:t>, </a:t>
            </a:r>
            <a:r>
              <a:rPr lang="ko-KR" altLang="en-US" dirty="0"/>
              <a:t>시스템 자원을 묶어 놓음으로써 다른 작업을 진행하지 못하게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교착 상태는 시스템에서 다음과 같은 네 가지 </a:t>
            </a:r>
            <a:r>
              <a:rPr lang="ko-KR" altLang="en-US" dirty="0" smtClean="0"/>
              <a:t>조건을 </a:t>
            </a:r>
            <a:r>
              <a:rPr lang="ko-KR" altLang="en-US" dirty="0"/>
              <a:t>동시에 만족할 때 발생</a:t>
            </a:r>
          </a:p>
          <a:p>
            <a:pPr lvl="2">
              <a:defRPr/>
            </a:pPr>
            <a:r>
              <a:rPr lang="en-US" altLang="en-US" dirty="0" err="1">
                <a:latin typeface="HY중고딕"/>
                <a:ea typeface="HY중고딕"/>
              </a:rPr>
              <a:t>상호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배제</a:t>
            </a:r>
            <a:r>
              <a:rPr lang="en-US" altLang="en-US" dirty="0"/>
              <a:t>(Mutual Exclusion)</a:t>
            </a:r>
          </a:p>
          <a:p>
            <a:pPr lvl="3">
              <a:defRPr/>
            </a:pPr>
            <a:r>
              <a:rPr lang="ko-KR" altLang="en-US" dirty="0"/>
              <a:t>프로세스들은 자원에 대해 배타적인 사용을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/>
              <a:t>적어도 하나의 자원은 반드시 </a:t>
            </a:r>
            <a:r>
              <a:rPr lang="ko-KR" altLang="en-US" dirty="0" err="1"/>
              <a:t>비공유되는</a:t>
            </a:r>
            <a:r>
              <a:rPr lang="ko-KR" altLang="en-US" dirty="0"/>
              <a:t> 상태에서 점유</a:t>
            </a:r>
          </a:p>
          <a:p>
            <a:pPr lvl="2">
              <a:defRPr/>
            </a:pPr>
            <a:r>
              <a:rPr lang="ko-KR" altLang="en-US" dirty="0" smtClean="0">
                <a:latin typeface="HY중고딕"/>
                <a:ea typeface="HY중고딕"/>
              </a:rPr>
              <a:t>점유와 </a:t>
            </a:r>
            <a:r>
              <a:rPr lang="ko-KR" altLang="en-US" dirty="0">
                <a:latin typeface="HY중고딕"/>
                <a:ea typeface="HY중고딕"/>
              </a:rPr>
              <a:t>대기</a:t>
            </a:r>
            <a:r>
              <a:rPr lang="en-US" altLang="en-US" dirty="0">
                <a:latin typeface="HY중고딕"/>
                <a:ea typeface="HY중고딕"/>
              </a:rPr>
              <a:t>(Hold and Wait)</a:t>
            </a:r>
          </a:p>
          <a:p>
            <a:pPr lvl="3">
              <a:defRPr/>
            </a:pPr>
            <a:r>
              <a:rPr lang="ko-KR" altLang="en-US" dirty="0">
                <a:latin typeface="HY중고딕"/>
                <a:ea typeface="HY중고딕"/>
              </a:rPr>
              <a:t>시스템 내부에 어떤 프로세스가 적어도 하나의 자원을 점유</a:t>
            </a:r>
            <a:endParaRPr lang="en-US" altLang="en-US" dirty="0">
              <a:latin typeface="HY중고딕"/>
              <a:ea typeface="HY중고딕"/>
            </a:endParaRPr>
          </a:p>
          <a:p>
            <a:pPr lvl="3">
              <a:defRPr/>
            </a:pPr>
            <a:endParaRPr lang="ko-KR" altLang="en-US" sz="100" dirty="0"/>
          </a:p>
          <a:p>
            <a:pPr lvl="3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948906"/>
            <a:ext cx="9422369" cy="541822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3">
              <a:defRPr/>
            </a:pPr>
            <a:endParaRPr lang="ko-KR" altLang="en-US" sz="100" dirty="0"/>
          </a:p>
          <a:p>
            <a:pPr lvl="2">
              <a:defRPr/>
            </a:pPr>
            <a:r>
              <a:rPr lang="en-US" altLang="en-US" dirty="0" err="1">
                <a:latin typeface="HY중고딕"/>
                <a:ea typeface="HY중고딕"/>
              </a:rPr>
              <a:t>비선점</a:t>
            </a:r>
            <a:r>
              <a:rPr lang="en-US" altLang="en-US" dirty="0"/>
              <a:t>(No preemption)</a:t>
            </a:r>
          </a:p>
          <a:p>
            <a:pPr lvl="3">
              <a:defRPr/>
            </a:pPr>
            <a:r>
              <a:rPr lang="ko-KR" altLang="en-US" dirty="0"/>
              <a:t>자원을 점유하고 있는 프로세스는 그 작업의 수행이 끝날 때까지 해당 자원을 반환하지 </a:t>
            </a:r>
            <a:r>
              <a:rPr lang="ko-KR" altLang="en-US" dirty="0" smtClean="0"/>
              <a:t>않을 </a:t>
            </a:r>
            <a:r>
              <a:rPr lang="ko-KR" altLang="en-US" dirty="0"/>
              <a:t>경우 교착 상태 </a:t>
            </a:r>
            <a:r>
              <a:rPr lang="ko-KR" altLang="en-US" dirty="0" smtClean="0"/>
              <a:t>발생</a:t>
            </a:r>
            <a:endParaRPr lang="ko-KR" altLang="en-US" sz="100" dirty="0"/>
          </a:p>
          <a:p>
            <a:pPr lvl="2">
              <a:defRPr/>
            </a:pPr>
            <a:r>
              <a:rPr lang="ko-KR" altLang="en-US" dirty="0"/>
              <a:t>환형 대기</a:t>
            </a:r>
            <a:r>
              <a:rPr lang="en-US" altLang="en-US" dirty="0"/>
              <a:t>(Circular Wait)</a:t>
            </a:r>
          </a:p>
          <a:p>
            <a:pPr lvl="3">
              <a:defRPr/>
            </a:pPr>
            <a:r>
              <a:rPr lang="ko-KR" altLang="en-US" dirty="0"/>
              <a:t>프로세스들의 환형 대기를 구성하는 각 프로세스는 환형 내의 이전 프로세스가 요청하는 자원을 점유</a:t>
            </a:r>
          </a:p>
          <a:p>
            <a:pPr lvl="3">
              <a:defRPr/>
            </a:pPr>
            <a:r>
              <a:rPr lang="ko-KR" altLang="en-US" dirty="0"/>
              <a:t>다음 프로세스가 점유하고 있는 자원을 요구하고 있는 경우 교착 상태가 발생</a:t>
            </a:r>
          </a:p>
          <a:p>
            <a:pPr lvl="3">
              <a:defRPr/>
            </a:pPr>
            <a:r>
              <a:rPr lang="ko-KR" altLang="en-US" dirty="0" smtClean="0"/>
              <a:t>점유와 </a:t>
            </a:r>
            <a:r>
              <a:rPr lang="ko-KR" altLang="en-US" dirty="0"/>
              <a:t>대기 </a:t>
            </a:r>
            <a:r>
              <a:rPr lang="ko-KR" altLang="en-US" dirty="0" smtClean="0"/>
              <a:t>조건을 암시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교착 상태가 발생하기 위해서는 위의 </a:t>
            </a:r>
            <a:r>
              <a:rPr lang="en-US" altLang="ko-KR" dirty="0"/>
              <a:t>4</a:t>
            </a:r>
            <a:r>
              <a:rPr lang="ko-KR" altLang="en-US" dirty="0"/>
              <a:t>가지 조건이 모두 만족되어야 함</a:t>
            </a:r>
          </a:p>
          <a:p>
            <a:pPr lvl="1">
              <a:defRPr/>
            </a:pPr>
            <a:r>
              <a:rPr lang="ko-KR" altLang="en-US" dirty="0" smtClean="0"/>
              <a:t>환형 </a:t>
            </a:r>
            <a:r>
              <a:rPr lang="ko-KR" altLang="en-US" dirty="0"/>
              <a:t>대기 조건은 점유와 대기 조건을 포함하므로 4개의 조건이 완전히 독립된 것이 아님</a:t>
            </a:r>
          </a:p>
          <a:p>
            <a:pPr lvl="1">
              <a:defRPr/>
            </a:pPr>
            <a:r>
              <a:rPr lang="ko-KR" altLang="en-US" dirty="0"/>
              <a:t>최소한 한 가지를 일어나지 않게 하여 교착 상태 예방 가능</a:t>
            </a:r>
          </a:p>
          <a:p>
            <a:pPr lvl="1">
              <a:defRPr/>
            </a:pPr>
            <a:endParaRPr lang="ko-KR" altLang="en-US" dirty="0"/>
          </a:p>
          <a:p>
            <a:pPr lvl="3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624110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7.2 </a:t>
            </a:r>
            <a:r>
              <a:rPr lang="ko-KR" altLang="en-US" sz="3200" b="1" dirty="0">
                <a:solidFill>
                  <a:srgbClr val="002060"/>
                </a:solidFill>
              </a:rPr>
              <a:t>교착 상태 예방(</a:t>
            </a:r>
            <a:r>
              <a:rPr lang="ko-KR" altLang="en-US" sz="3200" b="1" dirty="0" err="1">
                <a:solidFill>
                  <a:srgbClr val="002060"/>
                </a:solidFill>
              </a:rPr>
              <a:t>Deadlock</a:t>
            </a:r>
            <a:r>
              <a:rPr lang="ko-KR" altLang="en-US" sz="3200" b="1" dirty="0">
                <a:solidFill>
                  <a:srgbClr val="002060"/>
                </a:solidFill>
              </a:rPr>
              <a:t> </a:t>
            </a:r>
            <a:r>
              <a:rPr lang="ko-KR" altLang="en-US" sz="3200" b="1" dirty="0" err="1">
                <a:solidFill>
                  <a:srgbClr val="002060"/>
                </a:solidFill>
              </a:rPr>
              <a:t>Prevention</a:t>
            </a:r>
            <a:r>
              <a:rPr lang="ko-KR" altLang="en-US" sz="32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70" y="1492370"/>
            <a:ext cx="9718943" cy="45806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하벤더</a:t>
            </a:r>
            <a:r>
              <a:rPr lang="ko-KR" altLang="en-US" dirty="0"/>
              <a:t>(</a:t>
            </a:r>
            <a:r>
              <a:rPr lang="ko-KR" altLang="en-US" dirty="0" err="1"/>
              <a:t>Havender</a:t>
            </a:r>
            <a:r>
              <a:rPr lang="ko-KR" altLang="en-US" dirty="0"/>
              <a:t>)가 제시한 방안</a:t>
            </a:r>
          </a:p>
          <a:p>
            <a:pPr lvl="0">
              <a:defRPr/>
            </a:pPr>
            <a:r>
              <a:rPr lang="ko-KR" altLang="en-US" dirty="0"/>
              <a:t>사전에 교착 상태 발생 가능성을 제거하는 것</a:t>
            </a:r>
          </a:p>
          <a:p>
            <a:pPr lvl="0">
              <a:defRPr/>
            </a:pPr>
            <a:r>
              <a:rPr lang="ko-KR" altLang="en-US" dirty="0"/>
              <a:t>교착 상태의 네 가지 조건 중 어느 하나의 조건 만이라도 만족되지 않으면 교착 상태가 </a:t>
            </a:r>
            <a:r>
              <a:rPr lang="ko-KR" altLang="en-US" dirty="0" smtClean="0"/>
              <a:t>발생하지 않음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교착 상태 발생에 필요한 조건들이 발생하지 않도록 함</a:t>
            </a:r>
          </a:p>
          <a:p>
            <a:pPr>
              <a:defRPr/>
            </a:pPr>
            <a:r>
              <a:rPr lang="ko-KR" altLang="en-US" dirty="0" smtClean="0"/>
              <a:t>세 </a:t>
            </a:r>
            <a:r>
              <a:rPr lang="ko-KR" altLang="en-US" dirty="0"/>
              <a:t>가지 조건의 방지 방법만을 </a:t>
            </a:r>
            <a:r>
              <a:rPr lang="ko-KR" altLang="en-US" dirty="0" smtClean="0"/>
              <a:t>제시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점유와 대기(</a:t>
            </a:r>
            <a:r>
              <a:rPr lang="ko-KR" altLang="en-US" dirty="0" err="1"/>
              <a:t>Hold</a:t>
            </a:r>
            <a:r>
              <a:rPr lang="ko-KR" altLang="en-US" dirty="0"/>
              <a:t> &amp; </a:t>
            </a:r>
            <a:r>
              <a:rPr lang="ko-KR" altLang="en-US" dirty="0" err="1"/>
              <a:t>Wait</a:t>
            </a:r>
            <a:r>
              <a:rPr lang="ko-KR" altLang="en-US" dirty="0"/>
              <a:t>) 조건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/>
              <a:t>프로세스가 요구한 자원을 전부 할당하거나 또는 하나라도 부족하면 전혀 할당하지 않는 방식</a:t>
            </a:r>
          </a:p>
          <a:p>
            <a:pPr lvl="2">
              <a:defRPr/>
            </a:pPr>
            <a:r>
              <a:rPr lang="ko-KR" altLang="en-US" dirty="0"/>
              <a:t>프로세스들이 자원을 기다리고 있는 동안은 아무 자원도 점유하고 있지 않음</a:t>
            </a:r>
          </a:p>
          <a:p>
            <a:pPr lvl="2">
              <a:defRPr/>
            </a:pPr>
            <a:r>
              <a:rPr lang="ko-KR" altLang="en-US" dirty="0"/>
              <a:t>점유와 대기 조건이 부정</a:t>
            </a:r>
            <a:r>
              <a:rPr lang="en-US" altLang="ko-KR" dirty="0"/>
              <a:t>,</a:t>
            </a:r>
            <a:r>
              <a:rPr lang="ko-KR" altLang="en-US" dirty="0"/>
              <a:t> 교착 상태도 발생하지 않음</a:t>
            </a:r>
          </a:p>
          <a:p>
            <a:pPr lvl="2">
              <a:defRPr/>
            </a:pPr>
            <a:r>
              <a:rPr lang="ko-KR" altLang="en-US" dirty="0"/>
              <a:t>자원의 낭비를 초래할 수 있어서 비용이 증가</a:t>
            </a:r>
          </a:p>
          <a:p>
            <a:pPr lvl="2">
              <a:defRPr/>
            </a:pPr>
            <a:r>
              <a:rPr lang="ko-KR" altLang="en-US" dirty="0" smtClean="0"/>
              <a:t>한꺼번에 </a:t>
            </a:r>
            <a:r>
              <a:rPr lang="ko-KR" altLang="en-US" dirty="0"/>
              <a:t>원하는 자원을 제공할 수 없는 경우에는 무한 </a:t>
            </a:r>
            <a:r>
              <a:rPr lang="ko-KR" altLang="en-US" dirty="0" smtClean="0"/>
              <a:t>연기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 dirty="0">
                <a:solidFill>
                  <a:srgbClr val="CC0000"/>
                </a:solidFill>
              </a:rPr>
              <a:t>7</a:t>
            </a:r>
            <a:r>
              <a:rPr lang="ko-KR" altLang="en-US" dirty="0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152907"/>
            <a:ext cx="9718943" cy="5102652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  <a:r>
              <a:rPr lang="ko-KR" altLang="en-US" dirty="0"/>
              <a:t>조건 방지</a:t>
            </a:r>
          </a:p>
          <a:p>
            <a:pPr lvl="2">
              <a:defRPr/>
            </a:pPr>
            <a:r>
              <a:rPr lang="ko-KR" altLang="en-US" dirty="0"/>
              <a:t>사용 중인 자원의 </a:t>
            </a:r>
            <a:r>
              <a:rPr lang="ko-KR" altLang="en-US" dirty="0" err="1"/>
              <a:t>비선점</a:t>
            </a:r>
            <a:r>
              <a:rPr lang="ko-KR" altLang="en-US" dirty="0"/>
              <a:t> 조건을 부정하는 것</a:t>
            </a:r>
          </a:p>
          <a:p>
            <a:pPr lvl="2">
              <a:defRPr/>
            </a:pPr>
            <a:r>
              <a:rPr lang="ko-KR" altLang="en-US" dirty="0" smtClean="0"/>
              <a:t>프로세스의 </a:t>
            </a:r>
            <a:r>
              <a:rPr lang="ko-KR" altLang="en-US" dirty="0"/>
              <a:t>추가 자원에 대한 요구가 거절당했다면 그 프로세스는 자원을 전부 반납하고 필요하다면 추가 자원과 함께 다시 요구하도록 하는 방법으로 자원을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무한 </a:t>
            </a:r>
            <a:r>
              <a:rPr lang="ko-KR" altLang="en-US" dirty="0"/>
              <a:t>연기가 발생할 </a:t>
            </a:r>
            <a:r>
              <a:rPr lang="ko-KR" altLang="en-US" dirty="0" smtClean="0"/>
              <a:t>가능성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사용되고 있는 자원을 </a:t>
            </a:r>
            <a:r>
              <a:rPr lang="ko-KR" altLang="en-US" dirty="0" smtClean="0"/>
              <a:t>반환함으로 그 시점까지의 실행한 중간 결과를 포기하여야 </a:t>
            </a:r>
            <a:r>
              <a:rPr lang="ko-KR" altLang="en-US" dirty="0"/>
              <a:t>하는 경우가 </a:t>
            </a:r>
            <a:r>
              <a:rPr lang="ko-KR" altLang="en-US" dirty="0" smtClean="0"/>
              <a:t>발생하여 비용 증가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/>
              <a:t>무한 연기가 발생할 가능성이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환형 대기 조건 방지</a:t>
            </a:r>
          </a:p>
          <a:p>
            <a:pPr lvl="2">
              <a:defRPr/>
            </a:pPr>
            <a:r>
              <a:rPr lang="ko-KR" altLang="en-US" dirty="0"/>
              <a:t>모든 자원에게 고유 번호를 부여</a:t>
            </a:r>
          </a:p>
          <a:p>
            <a:pPr lvl="2">
              <a:defRPr/>
            </a:pPr>
            <a:r>
              <a:rPr lang="ko-KR" altLang="en-US" dirty="0" smtClean="0"/>
              <a:t>현재 </a:t>
            </a:r>
            <a:r>
              <a:rPr lang="ko-KR" altLang="en-US" dirty="0"/>
              <a:t>가지고 있는 자원보다 더 큰 번호를 가진 자원만을 요청하도록 제한하는 방법</a:t>
            </a:r>
          </a:p>
          <a:p>
            <a:pPr lvl="2">
              <a:defRPr/>
            </a:pPr>
            <a:r>
              <a:rPr lang="ko-KR" altLang="en-US" dirty="0"/>
              <a:t>처리가 용이하여 운영체제에 많이 활용</a:t>
            </a:r>
          </a:p>
          <a:p>
            <a:pPr lvl="2">
              <a:defRPr/>
            </a:pPr>
            <a:r>
              <a:rPr lang="ko-KR" altLang="en-US" dirty="0"/>
              <a:t>문제점</a:t>
            </a:r>
          </a:p>
          <a:p>
            <a:pPr lvl="3">
              <a:defRPr/>
            </a:pPr>
            <a:r>
              <a:rPr lang="ko-KR" altLang="en-US" dirty="0"/>
              <a:t>사용하지도 않는 자원 점유로 인한 비용의 증가와 성능의 감소</a:t>
            </a:r>
          </a:p>
          <a:p>
            <a:pPr lvl="3">
              <a:defRPr/>
            </a:pPr>
            <a:r>
              <a:rPr lang="ko-KR" altLang="en-US" dirty="0"/>
              <a:t>새로운 자원이 시스템에 추가되면 현존하는 프로그램과 시스템을 </a:t>
            </a:r>
            <a:r>
              <a:rPr lang="ko-KR" altLang="en-US" dirty="0" err="1"/>
              <a:t>재작성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사용자가 손쉽고 편리하게 응용 프로그램을 작성하는 데 </a:t>
            </a:r>
            <a:r>
              <a:rPr lang="ko-KR" altLang="en-US" dirty="0" smtClean="0"/>
              <a:t>지장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 dirty="0">
                <a:solidFill>
                  <a:srgbClr val="CC0000"/>
                </a:solidFill>
              </a:rPr>
              <a:t>7</a:t>
            </a:r>
            <a:r>
              <a:rPr lang="ko-KR" altLang="en-US" dirty="0">
                <a:solidFill>
                  <a:srgbClr val="CC0000"/>
                </a:solidFill>
              </a:rPr>
              <a:t>장 교착 상태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624110"/>
            <a:ext cx="9718944" cy="6525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7.3 </a:t>
            </a:r>
            <a:r>
              <a:rPr lang="ko-KR" altLang="en-US" sz="3200" b="1" dirty="0">
                <a:solidFill>
                  <a:srgbClr val="002060"/>
                </a:solidFill>
              </a:rPr>
              <a:t>교착 상태 회피(</a:t>
            </a:r>
            <a:r>
              <a:rPr lang="ko-KR" altLang="en-US" sz="3200" b="1" dirty="0" err="1">
                <a:solidFill>
                  <a:srgbClr val="002060"/>
                </a:solidFill>
              </a:rPr>
              <a:t>Deadlock</a:t>
            </a:r>
            <a:r>
              <a:rPr lang="ko-KR" altLang="en-US" sz="3200" b="1" dirty="0">
                <a:solidFill>
                  <a:srgbClr val="002060"/>
                </a:solidFill>
              </a:rPr>
              <a:t> </a:t>
            </a:r>
            <a:r>
              <a:rPr lang="ko-KR" altLang="en-US" sz="3200" b="1" dirty="0" err="1">
                <a:solidFill>
                  <a:srgbClr val="002060"/>
                </a:solidFill>
              </a:rPr>
              <a:t>Avoidance</a:t>
            </a:r>
            <a:r>
              <a:rPr lang="ko-KR" altLang="en-US" sz="32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483070"/>
            <a:ext cx="9718943" cy="46434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 dirty="0"/>
              <a:t>교착 상태의 네 가지 조건 중 하나를 제거하지는 못하더라도 실행 프로세스의 자원 요구 순서를 알 수 있다면 교착 상태를 회피 가능</a:t>
            </a:r>
          </a:p>
          <a:p>
            <a:pPr lvl="0">
              <a:defRPr/>
            </a:pPr>
            <a:r>
              <a:rPr lang="ko-KR" altLang="en-US" dirty="0"/>
              <a:t>교착 상태 회피 알고리즘은 </a:t>
            </a:r>
            <a:r>
              <a:rPr lang="ko-KR" altLang="en-US" dirty="0" err="1"/>
              <a:t>딕스트라</a:t>
            </a:r>
            <a:r>
              <a:rPr lang="ko-KR" altLang="en-US" dirty="0"/>
              <a:t>(</a:t>
            </a:r>
            <a:r>
              <a:rPr lang="ko-KR" altLang="en-US" dirty="0" err="1"/>
              <a:t>Dijkstra</a:t>
            </a:r>
            <a:r>
              <a:rPr lang="ko-KR" altLang="en-US" dirty="0"/>
              <a:t>)가 제시한 은행가 알고리즘</a:t>
            </a:r>
          </a:p>
          <a:p>
            <a:pPr lvl="0">
              <a:spcBef>
                <a:spcPts val="500"/>
              </a:spcBef>
              <a:defRPr/>
            </a:pPr>
            <a:endParaRPr kumimoji="0" lang="ko-KR" altLang="en-US" sz="100" b="0" i="0" u="none" strike="noStrike" kern="1200" cap="none" spc="0" normalizeH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dirty="0"/>
              <a:t>안전(</a:t>
            </a:r>
            <a:r>
              <a:rPr lang="ko-KR" altLang="en-US" dirty="0" err="1"/>
              <a:t>safety</a:t>
            </a:r>
            <a:r>
              <a:rPr lang="ko-KR" altLang="en-US" dirty="0"/>
              <a:t>) 알고리즘</a:t>
            </a:r>
          </a:p>
          <a:p>
            <a:pPr lvl="1">
              <a:defRPr/>
            </a:pPr>
            <a:r>
              <a:rPr lang="ko-KR" altLang="en-US" dirty="0"/>
              <a:t>시스템이 안전 상태인지를 발견하는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marL="457200" lvl="1" indent="0">
              <a:buNone/>
              <a:defRPr/>
            </a:pP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9511005"/>
              </p:ext>
            </p:extLst>
          </p:nvPr>
        </p:nvGraphicFramePr>
        <p:xfrm>
          <a:off x="2581140" y="3447392"/>
          <a:ext cx="8923472" cy="267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472">
                  <a:extLst>
                    <a:ext uri="{9D8B030D-6E8A-4147-A177-3AD203B41FA5}">
                      <a16:colId xmlns:a16="http://schemas.microsoft.com/office/drawing/2014/main" xmlns="" val="1418134154"/>
                    </a:ext>
                  </a:extLst>
                </a:gridCol>
              </a:tblGrid>
              <a:tr h="2679116">
                <a:tc>
                  <a:txBody>
                    <a:bodyPr/>
                    <a:lstStyle/>
                    <a:p>
                      <a:pPr marL="266700" lvl="1" indent="-266700"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(1)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Work와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Finish를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각각의 값이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m과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n인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벡터라고 하면,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Work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=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Available로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Finish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] =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false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=1, 2, …, </a:t>
                      </a:r>
                      <a:r>
                        <a:rPr lang="en-US" altLang="ko-KR" sz="1400" b="0" dirty="0" smtClean="0">
                          <a:solidFill>
                            <a:srgbClr val="002060"/>
                          </a:solidFill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으로 초기화한다.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Work에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남아 있는 자원 수는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Available의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임시변수이다.</a:t>
                      </a:r>
                    </a:p>
                    <a:p>
                      <a:pPr marL="457200" lvl="1" indent="-457200"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(2) 다음과 같이 되는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값을 찾는다.</a:t>
                      </a:r>
                    </a:p>
                    <a:p>
                      <a:pPr marL="609600" lvl="2" indent="-342900">
                        <a:buAutoNum type="alphaLcPeriod"/>
                        <a:defRPr/>
                      </a:pP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Finish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] =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altLang="ko-KR" sz="1400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609600" lvl="2" indent="-342900">
                        <a:buAutoNum type="alphaLcPeriod"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.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Need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[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]≤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Work</a:t>
                      </a:r>
                      <a:endParaRPr lang="ko-KR" altLang="en-US" sz="1400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266700" lvl="1" indent="0">
                        <a:buNone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이러한 </a:t>
                      </a:r>
                      <a:r>
                        <a:rPr lang="ko-KR" altLang="en-US" sz="14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ko-KR" altLang="en-US" sz="1400" b="0" dirty="0" smtClean="0">
                          <a:solidFill>
                            <a:srgbClr val="002060"/>
                          </a:solidFill>
                        </a:rPr>
                        <a:t> 값이 있으면 3단계로 가고, 없으면 4단계로 간다.</a:t>
                      </a:r>
                    </a:p>
                    <a:p>
                      <a:pPr fontAlgn="base" latinLnBrk="1"/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자원을 할당한 후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해제한다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fontAlgn="base" latinLnBrk="1"/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Work[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Work[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+ Allocation[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ko-KR" altLang="en-US" sz="1400" b="0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fontAlgn="base" latinLnBrk="1"/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Finish[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true;</a:t>
                      </a:r>
                      <a:endParaRPr lang="ko-KR" altLang="en-US" sz="1400" b="0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fontAlgn="base" latinLnBrk="1"/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단계로 간다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대하여 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Finish[</a:t>
                      </a:r>
                      <a:r>
                        <a:rPr lang="en-US" altLang="ko-KR" sz="14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true;</a:t>
                      </a:r>
                      <a:r>
                        <a:rPr lang="ko-KR" altLang="en-US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이면 이 시스템은 안전 상태이다</a:t>
                      </a:r>
                      <a:r>
                        <a:rPr lang="en-US" altLang="ko-KR" sz="14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699737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940278"/>
            <a:ext cx="9718943" cy="5529531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1">
              <a:defRPr/>
            </a:pPr>
            <a:endParaRPr kumimoji="0" lang="ko-KR" altLang="en-US" sz="100" b="0" i="0" u="none" strike="noStrike" kern="1200" cap="none" spc="0" normalizeH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dirty="0"/>
              <a:t>은행가 알고리즘</a:t>
            </a:r>
          </a:p>
          <a:p>
            <a:pPr lvl="1">
              <a:spcBef>
                <a:spcPts val="600"/>
              </a:spcBef>
              <a:defRPr/>
            </a:pPr>
            <a:r>
              <a:rPr lang="ko-KR" altLang="en-US" dirty="0"/>
              <a:t>은행가 알고리즘(</a:t>
            </a:r>
            <a:r>
              <a:rPr lang="ko-KR" altLang="en-US" dirty="0" err="1" smtClean="0"/>
              <a:t>Banker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s</a:t>
            </a:r>
            <a:r>
              <a:rPr lang="ko-KR" altLang="en-US" dirty="0" smtClean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)은 자원을 할당한 후에도 시스템이 안전한 상태일 경우에만 자원을 사용자에게 할당</a:t>
            </a:r>
          </a:p>
          <a:p>
            <a:pPr lvl="1">
              <a:spcBef>
                <a:spcPts val="600"/>
              </a:spcBef>
              <a:defRPr/>
            </a:pPr>
            <a:r>
              <a:rPr lang="ko-KR" altLang="en-US" dirty="0"/>
              <a:t>안전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자원의 </a:t>
            </a:r>
            <a:r>
              <a:rPr lang="ko-KR" altLang="en-US" dirty="0"/>
              <a:t>상황이 모든 사용자가 결국에는 작업을 완료할 수 있는 상태</a:t>
            </a:r>
          </a:p>
          <a:p>
            <a:pPr lvl="1">
              <a:spcBef>
                <a:spcPts val="600"/>
              </a:spcBef>
              <a:defRPr/>
            </a:pPr>
            <a:r>
              <a:rPr lang="ko-KR" altLang="en-US" dirty="0"/>
              <a:t>불안전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결국에는 </a:t>
            </a:r>
            <a:r>
              <a:rPr lang="ko-KR" altLang="en-US" dirty="0"/>
              <a:t>교착 상태가 일어날 수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>
              <a:spcBef>
                <a:spcPts val="600"/>
              </a:spcBef>
              <a:defRPr/>
            </a:pPr>
            <a:endParaRPr lang="en-US" altLang="ko-KR" dirty="0"/>
          </a:p>
          <a:p>
            <a:pPr lvl="1">
              <a:spcBef>
                <a:spcPts val="600"/>
              </a:spcBef>
              <a:defRPr/>
            </a:pPr>
            <a:endParaRPr lang="en-US" altLang="ko-KR" dirty="0" smtClean="0"/>
          </a:p>
          <a:p>
            <a:pPr lvl="1">
              <a:spcBef>
                <a:spcPts val="600"/>
              </a:spcBef>
              <a:defRPr/>
            </a:pPr>
            <a:endParaRPr lang="en-US" altLang="ko-KR" dirty="0"/>
          </a:p>
          <a:p>
            <a:pPr lvl="1">
              <a:spcBef>
                <a:spcPts val="600"/>
              </a:spcBef>
              <a:defRPr/>
            </a:pPr>
            <a:endParaRPr lang="en-US" altLang="ko-KR" dirty="0" smtClean="0"/>
          </a:p>
          <a:p>
            <a:pPr lvl="1">
              <a:spcBef>
                <a:spcPts val="600"/>
              </a:spcBef>
              <a:defRPr/>
            </a:pPr>
            <a:endParaRPr lang="en-US" altLang="ko-KR" dirty="0"/>
          </a:p>
          <a:p>
            <a:pPr lvl="1">
              <a:spcBef>
                <a:spcPts val="600"/>
              </a:spcBef>
              <a:defRPr/>
            </a:pPr>
            <a:endParaRPr lang="en-US" altLang="ko-KR" dirty="0" smtClean="0"/>
          </a:p>
          <a:p>
            <a:pPr lvl="1">
              <a:spcBef>
                <a:spcPts val="600"/>
              </a:spcBef>
              <a:defRPr/>
            </a:pPr>
            <a:endParaRPr lang="en-US" altLang="ko-KR" dirty="0"/>
          </a:p>
          <a:p>
            <a:pPr lvl="1">
              <a:spcBef>
                <a:spcPts val="600"/>
              </a:spcBef>
              <a:defRPr/>
            </a:pPr>
            <a:endParaRPr lang="ko-KR" altLang="en-US" dirty="0"/>
          </a:p>
          <a:p>
            <a:pPr lvl="1">
              <a:spcBef>
                <a:spcPts val="600"/>
              </a:spcBef>
              <a:defRPr/>
            </a:pPr>
            <a:r>
              <a:rPr lang="ko-KR" altLang="en-US" dirty="0" smtClean="0"/>
              <a:t>안전 </a:t>
            </a:r>
            <a:r>
              <a:rPr lang="ko-KR" altLang="en-US" dirty="0"/>
              <a:t>상태의 개념을 이용하여 불안전 상태나 교착 상태를 피할 수 있는 자원 할당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785669" y="6332870"/>
            <a:ext cx="7619999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>
                <a:solidFill>
                  <a:srgbClr val="CC0000"/>
                </a:solidFill>
              </a:rPr>
              <a:t>7</a:t>
            </a:r>
            <a:r>
              <a:rPr lang="ko-KR" altLang="en-US">
                <a:solidFill>
                  <a:srgbClr val="CC0000"/>
                </a:solidFill>
              </a:rPr>
              <a:t>장 교착 상태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19" y="2669786"/>
            <a:ext cx="1812639" cy="2307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YouYuan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YouYuan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1494</Words>
  <Application>Microsoft Office PowerPoint</Application>
  <PresentationFormat>사용자 지정</PresentationFormat>
  <Paragraphs>216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줄기</vt:lpstr>
      <vt:lpstr>7장 교착 상태</vt:lpstr>
      <vt:lpstr>7.1 개 요</vt:lpstr>
      <vt:lpstr>슬라이드 3</vt:lpstr>
      <vt:lpstr>슬라이드 4</vt:lpstr>
      <vt:lpstr>슬라이드 5</vt:lpstr>
      <vt:lpstr>7.2 교착 상태 예방(Deadlock Prevention)</vt:lpstr>
      <vt:lpstr>슬라이드 7</vt:lpstr>
      <vt:lpstr>7.3 교착 상태 회피(Deadlock Avoidance)</vt:lpstr>
      <vt:lpstr>슬라이드 9</vt:lpstr>
      <vt:lpstr>슬라이드 10</vt:lpstr>
      <vt:lpstr>7.4 교착 상태 탐지(Deadlock Detection)</vt:lpstr>
      <vt:lpstr>7.5 교착 상태 회복(Deadlock Recovery)</vt:lpstr>
      <vt:lpstr>슬라이드 13</vt:lpstr>
      <vt:lpstr>슬라이드 14</vt:lpstr>
      <vt:lpstr>7.6 요 약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운영체제 소개</dc:title>
  <dc:creator>Bae Ihn-Han</dc:creator>
  <cp:lastModifiedBy>SAMSUNG</cp:lastModifiedBy>
  <cp:revision>111</cp:revision>
  <dcterms:created xsi:type="dcterms:W3CDTF">2020-05-09T06:00:41Z</dcterms:created>
  <dcterms:modified xsi:type="dcterms:W3CDTF">2020-06-07T00:37:57Z</dcterms:modified>
  <cp:version>1000.0000.01</cp:version>
</cp:coreProperties>
</file>