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0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83" r:id="rId27"/>
    <p:sldId id="284" r:id="rId28"/>
    <p:sldId id="279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CC66"/>
    <a:srgbClr val="99CCFF"/>
    <a:srgbClr val="FFFF99"/>
    <a:srgbClr val="FF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960" y="108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bkim@ksu.ac.k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 smtClean="0"/>
              <a:t>2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배열과 </a:t>
            </a:r>
            <a:r>
              <a:rPr lang="ko-KR" altLang="en-US" sz="3200" dirty="0" err="1" smtClean="0"/>
              <a:t>링크드</a:t>
            </a:r>
            <a:r>
              <a:rPr lang="ko-KR" altLang="en-US" sz="3200" dirty="0" smtClean="0"/>
              <a:t> 리스트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6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 smtClean="0"/>
              <a:t>객체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넣기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새 </a:t>
            </a:r>
            <a:r>
              <a:rPr lang="ko-KR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노드는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맨 뒤에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삽입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data):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else: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temp.next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temp.next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4532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 객체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빼기와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delete(self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맨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뒤의 노드를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삭제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None:     # 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노드가 하나만 있는 경우</a:t>
            </a:r>
          </a:p>
          <a:p>
            <a:pPr marL="0" indent="0">
              <a:buNone/>
            </a:pP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노느가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두 개 이상인 경우</a:t>
            </a:r>
          </a:p>
          <a:p>
            <a:pPr marL="0" indent="0">
              <a:buNone/>
            </a:pP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temp.link.link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None: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temp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temp.link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기타 서비스 함수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temp.next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search(self):	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해 보자</a:t>
            </a:r>
            <a:endParaRPr lang="ko-KR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2861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리스트 객체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smtClean="0"/>
              <a:t>4) </a:t>
            </a:r>
            <a:r>
              <a:rPr lang="ko-KR" altLang="en-US" dirty="0" smtClean="0"/>
              <a:t>콘솔 코드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1412875"/>
            <a:ext cx="7787497" cy="288022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메인 코드 시작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사과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체리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배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복숭아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f.printAll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1346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17126" y="6248400"/>
            <a:ext cx="1666875" cy="457200"/>
          </a:xfrm>
        </p:spPr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5" name="타원 4"/>
          <p:cNvSpPr/>
          <p:nvPr/>
        </p:nvSpPr>
        <p:spPr>
          <a:xfrm>
            <a:off x="632016" y="2594395"/>
            <a:ext cx="3274088" cy="23312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add()</a:t>
            </a:r>
          </a:p>
          <a:p>
            <a:pPr algn="ct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elete()</a:t>
            </a:r>
          </a:p>
          <a:p>
            <a:pPr algn="ct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earch()</a:t>
            </a:r>
          </a:p>
          <a:p>
            <a:pPr algn="ctr"/>
            <a:r>
              <a:rPr lang="en-US" altLang="ko-KR" sz="2000" dirty="0" err="1" smtClean="0">
                <a:solidFill>
                  <a:schemeClr val="accent1">
                    <a:lumMod val="75000"/>
                  </a:schemeClr>
                </a:solidFill>
              </a:rPr>
              <a:t>printAll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74141" y="2604443"/>
            <a:ext cx="2401553" cy="9864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accent6"/>
                </a:solidFill>
              </a:rPr>
              <a:t>s</a:t>
            </a:r>
            <a:r>
              <a:rPr lang="en-US" altLang="ko-KR" sz="2000" dirty="0" err="1" smtClean="0">
                <a:solidFill>
                  <a:schemeClr val="accent6"/>
                </a:solidFill>
              </a:rPr>
              <a:t>elf.head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67944" y="4109331"/>
            <a:ext cx="2301072" cy="1165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63768" y="4109332"/>
            <a:ext cx="1904613" cy="7877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accent6"/>
                </a:solidFill>
              </a:rPr>
              <a:t>self.data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2000" dirty="0" err="1" smtClean="0">
                <a:solidFill>
                  <a:schemeClr val="accent6"/>
                </a:solidFill>
              </a:rPr>
              <a:t>self.link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5724" y="1388687"/>
            <a:ext cx="1095271" cy="582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9" idx="6"/>
            <a:endCxn id="5" idx="2"/>
          </p:cNvCxnSpPr>
          <p:nvPr/>
        </p:nvCxnSpPr>
        <p:spPr>
          <a:xfrm flipH="1">
            <a:off x="632016" y="1680089"/>
            <a:ext cx="548979" cy="2079915"/>
          </a:xfrm>
          <a:prstGeom prst="curvedConnector5">
            <a:avLst>
              <a:gd name="adj1" fmla="val -41641"/>
              <a:gd name="adj2" fmla="val 28985"/>
              <a:gd name="adj3" fmla="val 1416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flipV="1">
            <a:off x="2845321" y="2508353"/>
            <a:ext cx="711293" cy="51612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>
            <a:off x="5709768" y="4651128"/>
            <a:ext cx="1129606" cy="4398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endCxn id="13" idx="1"/>
          </p:cNvCxnSpPr>
          <p:nvPr/>
        </p:nvCxnSpPr>
        <p:spPr>
          <a:xfrm flipV="1">
            <a:off x="5725371" y="3917514"/>
            <a:ext cx="532107" cy="4505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602371" y="4109331"/>
            <a:ext cx="2301072" cy="1165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798195" y="4109332"/>
            <a:ext cx="1904613" cy="7877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accent6"/>
                </a:solidFill>
              </a:rPr>
              <a:t>self.data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2000" dirty="0" err="1" smtClean="0">
                <a:solidFill>
                  <a:schemeClr val="accent6"/>
                </a:solidFill>
              </a:rPr>
              <a:t>self.link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 rot="16200000" flipH="1">
            <a:off x="7880034" y="5050638"/>
            <a:ext cx="1242761" cy="5257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0051" y="5934896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None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03077" y="5148407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SList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18607" y="5348462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Node </a:t>
            </a:r>
            <a:r>
              <a:rPr lang="ko-KR" altLang="en-US" sz="2000" dirty="0" smtClean="0"/>
              <a:t>객체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50563" y="5348462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Node </a:t>
            </a:r>
            <a:r>
              <a:rPr lang="ko-KR" altLang="en-US" sz="2000" dirty="0" smtClean="0"/>
              <a:t>객체</a:t>
            </a:r>
            <a:endParaRPr lang="ko-KR" altLang="en-US" sz="2000" dirty="0"/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</a:t>
            </a:r>
            <a:r>
              <a:rPr lang="ko-KR" altLang="en-US" dirty="0" smtClean="0"/>
              <a:t>리스트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 smtClean="0"/>
              <a:t>그림으로 이해하기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4069" y="122143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None</a:t>
            </a:r>
            <a:endParaRPr lang="ko-KR" altLang="en-US" sz="2000" dirty="0"/>
          </a:p>
        </p:txBody>
      </p:sp>
      <p:cxnSp>
        <p:nvCxnSpPr>
          <p:cNvPr id="35" name="구부러진 연결선 34"/>
          <p:cNvCxnSpPr/>
          <p:nvPr/>
        </p:nvCxnSpPr>
        <p:spPr>
          <a:xfrm>
            <a:off x="2818846" y="3135870"/>
            <a:ext cx="1385066" cy="13057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10051" y="37007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체리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  <p:cxnSp>
        <p:nvCxnSpPr>
          <p:cNvPr id="44" name="구부러진 연결선 43"/>
          <p:cNvCxnSpPr>
            <a:endCxn id="42" idx="2"/>
          </p:cNvCxnSpPr>
          <p:nvPr/>
        </p:nvCxnSpPr>
        <p:spPr>
          <a:xfrm flipV="1">
            <a:off x="8248915" y="4100844"/>
            <a:ext cx="338190" cy="30047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725371" y="1400526"/>
            <a:ext cx="1826409" cy="582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tx1"/>
                </a:solidFill>
              </a:rPr>
              <a:t>newNode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88474" y="2254192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None</a:t>
            </a:r>
            <a:endParaRPr lang="ko-KR" altLang="en-US" sz="2000" dirty="0"/>
          </a:p>
        </p:txBody>
      </p:sp>
      <p:sp>
        <p:nvSpPr>
          <p:cNvPr id="53" name="타원 52"/>
          <p:cNvSpPr/>
          <p:nvPr/>
        </p:nvSpPr>
        <p:spPr>
          <a:xfrm>
            <a:off x="4690519" y="2901783"/>
            <a:ext cx="1095271" cy="582804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temp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4" name="구부러진 연결선 53"/>
          <p:cNvCxnSpPr>
            <a:stCxn id="53" idx="4"/>
          </p:cNvCxnSpPr>
          <p:nvPr/>
        </p:nvCxnSpPr>
        <p:spPr>
          <a:xfrm rot="5400000">
            <a:off x="4896223" y="3783717"/>
            <a:ext cx="641062" cy="4280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auto">
          <a:xfrm>
            <a:off x="7152557" y="6335006"/>
            <a:ext cx="1911600" cy="3705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4418" y="4878022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None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7478" y="371745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사과</a:t>
            </a:r>
            <a:r>
              <a:rPr lang="en-US" altLang="ko-KR" sz="2000" dirty="0" smtClean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77728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리스트와 배열의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ko-KR" altLang="en-US" sz="2000" dirty="0" err="1"/>
              <a:t>링크드</a:t>
            </a:r>
            <a:r>
              <a:rPr lang="ko-KR" altLang="en-US" sz="2000" dirty="0"/>
              <a:t> 리스트에서는</a:t>
            </a:r>
            <a:r>
              <a:rPr lang="ko-KR" altLang="ko-KR" sz="2000" dirty="0"/>
              <a:t> </a:t>
            </a:r>
            <a:r>
              <a:rPr lang="ko-KR" altLang="en-US" sz="2000" b="1" dirty="0" smtClean="0"/>
              <a:t>넣기</a:t>
            </a:r>
            <a:r>
              <a:rPr lang="ko-KR" altLang="en-US" sz="2000" dirty="0" smtClean="0"/>
              <a:t>나 </a:t>
            </a:r>
            <a:r>
              <a:rPr lang="ko-KR" altLang="en-US" sz="2000" b="1" dirty="0" smtClean="0"/>
              <a:t>빼기</a:t>
            </a:r>
            <a:r>
              <a:rPr lang="ko-KR" altLang="en-US" sz="2000" dirty="0" smtClean="0"/>
              <a:t>를 할 때 </a:t>
            </a:r>
            <a:r>
              <a:rPr lang="ko-KR" altLang="ko-KR" sz="2000" dirty="0" smtClean="0"/>
              <a:t>항목들의 </a:t>
            </a:r>
            <a:r>
              <a:rPr lang="ko-KR" altLang="ko-KR" sz="2000" dirty="0"/>
              <a:t>이동이 필요 </a:t>
            </a:r>
            <a:r>
              <a:rPr lang="ko-KR" altLang="ko-KR" sz="2000" dirty="0" smtClean="0"/>
              <a:t>없</a:t>
            </a:r>
            <a:r>
              <a:rPr lang="ko-KR" altLang="en-US" sz="2000" dirty="0" smtClean="0"/>
              <a:t>음 </a:t>
            </a:r>
            <a:r>
              <a:rPr lang="en-US" altLang="ko-KR" sz="2000" dirty="0" smtClean="0">
                <a:sym typeface="Wingdings" panose="05000000000000000000" pitchFamily="2" charset="2"/>
              </a:rPr>
              <a:t> O(1)</a:t>
            </a:r>
            <a:endParaRPr lang="en-US" altLang="ko-KR" sz="2000" dirty="0"/>
          </a:p>
          <a:p>
            <a:pPr>
              <a:lnSpc>
                <a:spcPct val="140000"/>
              </a:lnSpc>
            </a:pPr>
            <a:r>
              <a:rPr lang="ko-KR" altLang="en-US" sz="2000" dirty="0" smtClean="0"/>
              <a:t>하지만 </a:t>
            </a:r>
            <a:r>
              <a:rPr lang="ko-KR" altLang="en-US" sz="2000" b="1" dirty="0" smtClean="0"/>
              <a:t>찾기</a:t>
            </a:r>
            <a:r>
              <a:rPr lang="ko-KR" altLang="en-US" sz="2000" dirty="0" smtClean="0"/>
              <a:t>는 </a:t>
            </a:r>
            <a:r>
              <a:rPr lang="ko-KR" altLang="ko-KR" sz="2000" dirty="0" smtClean="0"/>
              <a:t>항상 </a:t>
            </a:r>
            <a:r>
              <a:rPr lang="ko-KR" altLang="ko-KR" sz="2000" dirty="0"/>
              <a:t>첫 노드부터 원하는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노드를 </a:t>
            </a:r>
            <a:r>
              <a:rPr lang="ko-KR" altLang="ko-KR" sz="2000" dirty="0"/>
              <a:t>찾을 때까지 차례로 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방문하는 </a:t>
            </a:r>
            <a:r>
              <a:rPr lang="ko-KR" altLang="ko-KR" sz="2000" dirty="0">
                <a:solidFill>
                  <a:srgbClr val="3333FF"/>
                </a:solidFill>
              </a:rPr>
              <a:t>순차탐색</a:t>
            </a:r>
            <a:r>
              <a:rPr lang="en-US" altLang="ko-KR" sz="2000" dirty="0">
                <a:solidFill>
                  <a:srgbClr val="3333FF"/>
                </a:solidFill>
              </a:rPr>
              <a:t>(Sequential Search)</a:t>
            </a:r>
            <a:r>
              <a:rPr lang="ko-KR" altLang="ko-KR" sz="2000" dirty="0"/>
              <a:t>을 해야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 </a:t>
            </a:r>
            <a:r>
              <a:rPr lang="en-US" altLang="ko-KR" sz="2000" dirty="0" smtClean="0">
                <a:sym typeface="Wingdings" panose="05000000000000000000" pitchFamily="2" charset="2"/>
              </a:rPr>
              <a:t> O(n)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6924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677"/>
            <a:ext cx="8191822" cy="50665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000" dirty="0"/>
              <a:t>search()</a:t>
            </a:r>
            <a:r>
              <a:rPr lang="ko-KR" altLang="ko-KR" sz="2000" dirty="0"/>
              <a:t>는 탐색을 위해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리스트의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노드들을 첫 노드부터 순차적으로 방문해야 하므로 </a:t>
            </a:r>
            <a:r>
              <a:rPr lang="en-US" altLang="ko-KR" sz="2000" dirty="0" smtClean="0"/>
              <a:t>O(n) </a:t>
            </a:r>
            <a:r>
              <a:rPr lang="ko-KR" altLang="ko-KR" sz="2000" dirty="0" smtClean="0"/>
              <a:t>시간 소요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en-US" sz="2000" dirty="0" smtClean="0"/>
              <a:t>넣기</a:t>
            </a:r>
            <a:r>
              <a:rPr lang="ko-KR" altLang="ko-KR" sz="2000" dirty="0" smtClean="0"/>
              <a:t>나 </a:t>
            </a:r>
            <a:r>
              <a:rPr lang="ko-KR" altLang="en-US" sz="2000" dirty="0" smtClean="0"/>
              <a:t>빼기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연산은 </a:t>
            </a:r>
            <a:r>
              <a:rPr lang="en-US" altLang="ko-KR" sz="2000" dirty="0" smtClean="0"/>
              <a:t>O(1</a:t>
            </a:r>
            <a:r>
              <a:rPr lang="en-US" altLang="ko-KR" sz="2000" dirty="0"/>
              <a:t>) </a:t>
            </a:r>
            <a:r>
              <a:rPr lang="ko-KR" altLang="ko-KR" sz="2000" dirty="0" smtClean="0"/>
              <a:t>시간 소요</a:t>
            </a:r>
            <a:r>
              <a:rPr lang="en-US" altLang="ko-KR" sz="2000" dirty="0" smtClean="0"/>
              <a:t> </a:t>
            </a:r>
          </a:p>
          <a:p>
            <a:pPr lvl="1">
              <a:lnSpc>
                <a:spcPct val="140000"/>
              </a:lnSpc>
            </a:pPr>
            <a:r>
              <a:rPr lang="ko-KR" altLang="ko-KR" dirty="0" smtClean="0"/>
              <a:t>단</a:t>
            </a:r>
            <a:r>
              <a:rPr lang="en-US" altLang="ko-KR" dirty="0" smtClean="0"/>
              <a:t>, </a:t>
            </a:r>
            <a:r>
              <a:rPr lang="ko-KR" altLang="ko-KR" dirty="0" smtClean="0"/>
              <a:t>특정 </a:t>
            </a:r>
            <a:r>
              <a:rPr lang="ko-KR" altLang="ko-KR" dirty="0" err="1" smtClean="0"/>
              <a:t>노드의</a:t>
            </a:r>
            <a:r>
              <a:rPr lang="ko-KR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)</a:t>
            </a:r>
            <a:r>
              <a:rPr lang="ko-KR" altLang="ko-KR" dirty="0" smtClean="0"/>
              <a:t>가 </a:t>
            </a:r>
            <a:r>
              <a:rPr lang="ko-KR" altLang="ko-KR" dirty="0"/>
              <a:t>주어지지 않으면 </a:t>
            </a:r>
            <a:r>
              <a:rPr lang="en-US" altLang="ko-KR" dirty="0"/>
              <a:t>head</a:t>
            </a:r>
            <a:r>
              <a:rPr lang="ko-KR" altLang="ko-KR" dirty="0"/>
              <a:t>로부터</a:t>
            </a:r>
            <a:r>
              <a:rPr lang="en-US" altLang="ko-KR" dirty="0"/>
              <a:t> </a:t>
            </a:r>
            <a:r>
              <a:rPr lang="ko-KR" altLang="en-US" dirty="0" smtClean="0"/>
              <a:t>해당 위치</a:t>
            </a:r>
            <a:r>
              <a:rPr lang="ko-KR" altLang="ko-KR" dirty="0" smtClean="0"/>
              <a:t>를 </a:t>
            </a:r>
            <a:r>
              <a:rPr lang="ko-KR" altLang="ko-KR" dirty="0"/>
              <a:t>찾기 위해 </a:t>
            </a:r>
            <a:r>
              <a:rPr lang="en-US" altLang="ko-KR" dirty="0"/>
              <a:t>search()</a:t>
            </a:r>
            <a:r>
              <a:rPr lang="ko-KR" altLang="ko-KR" dirty="0"/>
              <a:t>를 수행해야 하므로 </a:t>
            </a:r>
            <a:r>
              <a:rPr lang="en-US" altLang="ko-KR" dirty="0" smtClean="0"/>
              <a:t>O(n) </a:t>
            </a:r>
            <a:r>
              <a:rPr lang="ko-KR" altLang="ko-KR" dirty="0" smtClean="0"/>
              <a:t>시간 </a:t>
            </a:r>
            <a:r>
              <a:rPr lang="ko-KR" altLang="ko-KR" dirty="0"/>
              <a:t>소요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245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44016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2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더</a:t>
            </a:r>
            <a:r>
              <a:rPr lang="ko-KR" altLang="en-US" sz="4400" dirty="0"/>
              <a:t>블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740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더블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3333FF"/>
                </a:solidFill>
              </a:rPr>
              <a:t>더블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en-US" altLang="ko-KR" sz="2000" dirty="0">
                <a:solidFill>
                  <a:srgbClr val="3333FF"/>
                </a:solidFill>
              </a:rPr>
              <a:t>Doubly Linked List)</a:t>
            </a:r>
            <a:r>
              <a:rPr lang="ko-KR" altLang="ko-KR" sz="2000" dirty="0"/>
              <a:t>는 각 노드가 두 개의 </a:t>
            </a:r>
            <a:r>
              <a:rPr lang="ko-KR" altLang="en-US" sz="2000" dirty="0" smtClean="0"/>
              <a:t>링</a:t>
            </a:r>
            <a:r>
              <a:rPr lang="ko-KR" altLang="en-US" sz="2000" dirty="0"/>
              <a:t>크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가지고 각각 이전 노드와 다음 노드를 가리키는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08" y="2833550"/>
            <a:ext cx="4853045" cy="5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4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ko-KR" altLang="en-US" dirty="0" smtClean="0"/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 1) </a:t>
            </a:r>
            <a:r>
              <a:rPr lang="ko-KR" altLang="en-US" dirty="0" smtClean="0">
                <a:sym typeface="Wingdings" panose="05000000000000000000" pitchFamily="2" charset="2"/>
              </a:rPr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next_link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양 끝에 벽 역할을 하는 노드 준비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9618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리스트 객체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ym typeface="Wingdings" panose="05000000000000000000" pitchFamily="2" charset="2"/>
              </a:rPr>
              <a:t>2) </a:t>
            </a:r>
            <a:r>
              <a:rPr lang="ko-KR" altLang="en-US" dirty="0" smtClean="0">
                <a:sym typeface="Wingdings" panose="05000000000000000000" pitchFamily="2" charset="2"/>
              </a:rPr>
              <a:t>넣기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빼기 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fld id="{1B96D3D4-D084-4DAE-B4FF-FA5DDBDE9654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131175" cy="4895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새 </a:t>
            </a:r>
            <a:r>
              <a:rPr lang="ko-KR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노드를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맨 뒤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즉 </a:t>
            </a:r>
            <a:r>
              <a:rPr lang="en-US" altLang="ko-K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의 바로 앞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넣음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data):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self.Node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가정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맨 뒤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즉 </a:t>
            </a:r>
            <a:r>
              <a:rPr lang="en-US" altLang="ko-K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의 바로 앞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노드를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삭제</a:t>
            </a:r>
            <a:endParaRPr lang="en-US" altLang="ko-KR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delete(self):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self.tail.prev.prev.next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self.tail.prev.prev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2691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smtClean="0"/>
              <a:t>배열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(Array)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95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</a:t>
            </a:r>
            <a:r>
              <a:rPr lang="ko-KR" altLang="en-US" dirty="0"/>
              <a:t>블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</a:t>
            </a:r>
            <a:r>
              <a:rPr lang="ko-KR" altLang="en-US" dirty="0" smtClean="0"/>
              <a:t>리스트 객체 </a:t>
            </a:r>
            <a:r>
              <a:rPr lang="en-US" altLang="ko-KR" dirty="0">
                <a:sym typeface="Wingdings" panose="05000000000000000000" pitchFamily="2" charset="2"/>
              </a:rPr>
              <a:t> 3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찾</a:t>
            </a:r>
            <a:r>
              <a:rPr lang="ko-KR" altLang="en-US" dirty="0" smtClean="0">
                <a:sym typeface="Wingdings" panose="05000000000000000000" pitchFamily="2" charset="2"/>
              </a:rPr>
              <a:t>기 </a:t>
            </a:r>
            <a:r>
              <a:rPr lang="ko-KR" altLang="en-US" dirty="0">
                <a:sym typeface="Wingdings" panose="05000000000000000000" pitchFamily="2" charset="2"/>
              </a:rPr>
              <a:t>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131175" cy="4895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		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기타 서비스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함수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temp.next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search(self):		</a:t>
            </a:r>
            <a:r>
              <a:rPr lang="en-US" altLang="ko-K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해 보자</a:t>
            </a:r>
            <a: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712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217126" y="6248400"/>
            <a:ext cx="1666875" cy="457200"/>
          </a:xfrm>
        </p:spPr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5" name="타원 4"/>
          <p:cNvSpPr/>
          <p:nvPr/>
        </p:nvSpPr>
        <p:spPr>
          <a:xfrm>
            <a:off x="2241235" y="1388546"/>
            <a:ext cx="3775263" cy="10323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insert(), delete()</a:t>
            </a:r>
          </a:p>
          <a:p>
            <a:pPr algn="ctr"/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earch(), </a:t>
            </a:r>
            <a:r>
              <a:rPr lang="en-US" altLang="ko-KR" sz="1800" dirty="0" err="1" smtClean="0">
                <a:solidFill>
                  <a:schemeClr val="accent1">
                    <a:lumMod val="75000"/>
                  </a:schemeClr>
                </a:solidFill>
              </a:rPr>
              <a:t>printList</a:t>
            </a: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71800" y="1398594"/>
            <a:ext cx="2769166" cy="362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self.head</a:t>
            </a:r>
            <a:r>
              <a:rPr lang="en-US" altLang="ko-KR" sz="1800" dirty="0" smtClean="0">
                <a:solidFill>
                  <a:schemeClr val="accent6"/>
                </a:solidFill>
              </a:rPr>
              <a:t>, </a:t>
            </a:r>
            <a:r>
              <a:rPr lang="en-US" altLang="ko-KR" sz="1800" dirty="0" err="1" smtClean="0">
                <a:solidFill>
                  <a:schemeClr val="accent6"/>
                </a:solidFill>
              </a:rPr>
              <a:t>self.tail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16898" y="4557342"/>
            <a:ext cx="1635560" cy="11361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57562" y="4573336"/>
            <a:ext cx="1529547" cy="8614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self.data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self.prev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self.next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39670" y="1866360"/>
            <a:ext cx="785459" cy="3841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</a:rPr>
              <a:t>f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 9"/>
          <p:cNvCxnSpPr>
            <a:stCxn id="9" idx="6"/>
            <a:endCxn id="5" idx="2"/>
          </p:cNvCxnSpPr>
          <p:nvPr/>
        </p:nvCxnSpPr>
        <p:spPr>
          <a:xfrm flipV="1">
            <a:off x="1325129" y="1904717"/>
            <a:ext cx="916106" cy="15370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endCxn id="18" idx="2"/>
          </p:cNvCxnSpPr>
          <p:nvPr/>
        </p:nvCxnSpPr>
        <p:spPr>
          <a:xfrm rot="16200000" flipV="1">
            <a:off x="512657" y="4568079"/>
            <a:ext cx="456838" cy="41512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051" y="417789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None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102557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 smtClean="0"/>
              <a:t>DList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427" y="57959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Node </a:t>
            </a:r>
            <a:r>
              <a:rPr lang="ko-KR" altLang="en-US" sz="1800" dirty="0" smtClean="0"/>
              <a:t>객체</a:t>
            </a:r>
            <a:endParaRPr lang="ko-KR" altLang="en-US" sz="1800" dirty="0"/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/>
              <a:t>링크드</a:t>
            </a:r>
            <a:r>
              <a:rPr lang="ko-KR" altLang="en-US" dirty="0"/>
              <a:t> </a:t>
            </a:r>
            <a:r>
              <a:rPr lang="ko-KR" altLang="en-US" dirty="0" smtClean="0"/>
              <a:t>리스트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 smtClean="0"/>
              <a:t>그림으로 이해하기</a:t>
            </a:r>
            <a:endParaRPr lang="ko-KR" altLang="en-US" dirty="0"/>
          </a:p>
        </p:txBody>
      </p:sp>
      <p:cxnSp>
        <p:nvCxnSpPr>
          <p:cNvPr id="35" name="구부러진 연결선 34"/>
          <p:cNvCxnSpPr>
            <a:endCxn id="43" idx="3"/>
          </p:cNvCxnSpPr>
          <p:nvPr/>
        </p:nvCxnSpPr>
        <p:spPr>
          <a:xfrm>
            <a:off x="1830356" y="5300424"/>
            <a:ext cx="5213414" cy="226669"/>
          </a:xfrm>
          <a:prstGeom prst="curvedConnector4">
            <a:avLst>
              <a:gd name="adj1" fmla="val 47703"/>
              <a:gd name="adj2" fmla="val 2008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09528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체리</a:t>
            </a:r>
            <a:r>
              <a:rPr lang="en-US" altLang="ko-KR" sz="1800" dirty="0" smtClean="0"/>
              <a:t>”</a:t>
            </a:r>
            <a:endParaRPr lang="ko-KR" alt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8169876" y="692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“</a:t>
            </a:r>
            <a:r>
              <a:rPr lang="ko-KR" altLang="en-US" sz="1800" dirty="0" smtClean="0"/>
              <a:t>사과</a:t>
            </a:r>
            <a:r>
              <a:rPr lang="en-US" altLang="ko-KR" sz="1800" dirty="0" smtClean="0"/>
              <a:t>”</a:t>
            </a:r>
            <a:endParaRPr lang="ko-KR" altLang="en-US" sz="1800" dirty="0"/>
          </a:p>
        </p:txBody>
      </p:sp>
      <p:cxnSp>
        <p:nvCxnSpPr>
          <p:cNvPr id="36" name="구부러진 연결선 35"/>
          <p:cNvCxnSpPr/>
          <p:nvPr/>
        </p:nvCxnSpPr>
        <p:spPr>
          <a:xfrm rot="16200000" flipV="1">
            <a:off x="988678" y="4289190"/>
            <a:ext cx="420373" cy="33367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3395" y="3930947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None</a:t>
            </a:r>
            <a:endParaRPr lang="ko-KR" altLang="en-US" sz="1800" dirty="0"/>
          </a:p>
        </p:txBody>
      </p:sp>
      <p:sp>
        <p:nvSpPr>
          <p:cNvPr id="43" name="타원 42"/>
          <p:cNvSpPr/>
          <p:nvPr/>
        </p:nvSpPr>
        <p:spPr>
          <a:xfrm>
            <a:off x="6804248" y="4557342"/>
            <a:ext cx="1635560" cy="11361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844912" y="4573336"/>
            <a:ext cx="1529547" cy="8614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self.data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self.prev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self.next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cxnSp>
        <p:nvCxnSpPr>
          <p:cNvPr id="46" name="구부러진 연결선 45"/>
          <p:cNvCxnSpPr/>
          <p:nvPr/>
        </p:nvCxnSpPr>
        <p:spPr>
          <a:xfrm flipV="1">
            <a:off x="8039077" y="4811098"/>
            <a:ext cx="554443" cy="4893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79703" y="44548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None</a:t>
            </a:r>
            <a:endParaRPr lang="ko-KR" alt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7008777" y="57959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Node </a:t>
            </a:r>
            <a:r>
              <a:rPr lang="ko-KR" altLang="en-US" sz="1800" dirty="0" smtClean="0"/>
              <a:t>객체</a:t>
            </a:r>
            <a:endParaRPr lang="ko-KR" altLang="en-US" sz="1800" dirty="0"/>
          </a:p>
        </p:txBody>
      </p:sp>
      <p:cxnSp>
        <p:nvCxnSpPr>
          <p:cNvPr id="50" name="구부러진 연결선 49"/>
          <p:cNvCxnSpPr/>
          <p:nvPr/>
        </p:nvCxnSpPr>
        <p:spPr>
          <a:xfrm flipV="1">
            <a:off x="7690885" y="4361847"/>
            <a:ext cx="505432" cy="3148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55537" y="4158541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None</a:t>
            </a:r>
            <a:endParaRPr lang="ko-KR" altLang="en-US" sz="1800" dirty="0"/>
          </a:p>
        </p:txBody>
      </p:sp>
      <p:cxnSp>
        <p:nvCxnSpPr>
          <p:cNvPr id="59" name="구부러진 연결선 58"/>
          <p:cNvCxnSpPr>
            <a:endCxn id="8" idx="7"/>
          </p:cNvCxnSpPr>
          <p:nvPr/>
        </p:nvCxnSpPr>
        <p:spPr>
          <a:xfrm rot="10800000">
            <a:off x="1963113" y="4699493"/>
            <a:ext cx="5189447" cy="356271"/>
          </a:xfrm>
          <a:prstGeom prst="curvedConnector4">
            <a:avLst>
              <a:gd name="adj1" fmla="val 47842"/>
              <a:gd name="adj2" fmla="val 16416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 rot="5400000">
            <a:off x="1197300" y="1991703"/>
            <a:ext cx="2902115" cy="215306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endCxn id="43" idx="0"/>
          </p:cNvCxnSpPr>
          <p:nvPr/>
        </p:nvCxnSpPr>
        <p:spPr>
          <a:xfrm rot="16200000" flipH="1">
            <a:off x="4724145" y="1659458"/>
            <a:ext cx="2921115" cy="287465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7152887" y="980249"/>
            <a:ext cx="1635560" cy="11361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193551" y="996243"/>
            <a:ext cx="1529547" cy="8614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self.data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self.prev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self.next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cxnSp>
        <p:nvCxnSpPr>
          <p:cNvPr id="70" name="구부러진 연결선 69"/>
          <p:cNvCxnSpPr/>
          <p:nvPr/>
        </p:nvCxnSpPr>
        <p:spPr>
          <a:xfrm flipV="1">
            <a:off x="8387716" y="1484088"/>
            <a:ext cx="720788" cy="23924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/>
          <p:nvPr/>
        </p:nvCxnSpPr>
        <p:spPr>
          <a:xfrm rot="10800000" flipV="1">
            <a:off x="6925777" y="1448769"/>
            <a:ext cx="1024117" cy="3368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/>
          <p:nvPr/>
        </p:nvCxnSpPr>
        <p:spPr>
          <a:xfrm flipV="1">
            <a:off x="7994770" y="913147"/>
            <a:ext cx="345258" cy="2354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7249670" y="2203266"/>
            <a:ext cx="1635560" cy="11361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290334" y="2219260"/>
            <a:ext cx="1529547" cy="8614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self.data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self.prev</a:t>
            </a:r>
            <a:endParaRPr lang="en-US" altLang="ko-KR" sz="1800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ko-KR" sz="1800" dirty="0" err="1" smtClean="0">
                <a:solidFill>
                  <a:schemeClr val="accent6"/>
                </a:solidFill>
              </a:rPr>
              <a:t>self.next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cxnSp>
        <p:nvCxnSpPr>
          <p:cNvPr id="82" name="구부러진 연결선 81"/>
          <p:cNvCxnSpPr/>
          <p:nvPr/>
        </p:nvCxnSpPr>
        <p:spPr>
          <a:xfrm flipV="1">
            <a:off x="8484499" y="2707105"/>
            <a:ext cx="720788" cy="23924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/>
          <p:nvPr/>
        </p:nvCxnSpPr>
        <p:spPr>
          <a:xfrm rot="10800000" flipV="1">
            <a:off x="7022560" y="2671786"/>
            <a:ext cx="1024117" cy="3368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/>
          <p:nvPr/>
        </p:nvCxnSpPr>
        <p:spPr>
          <a:xfrm flipV="1">
            <a:off x="8091553" y="2136164"/>
            <a:ext cx="345258" cy="2354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auto">
          <a:xfrm>
            <a:off x="6925777" y="661809"/>
            <a:ext cx="2326743" cy="2695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32" y="3553217"/>
            <a:ext cx="9043007" cy="2695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1763688" y="980250"/>
            <a:ext cx="5577985" cy="29037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90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992" y="570129"/>
            <a:ext cx="7886700" cy="503554"/>
          </a:xfrm>
        </p:spPr>
        <p:txBody>
          <a:bodyPr/>
          <a:lstStyle/>
          <a:p>
            <a:r>
              <a:rPr lang="ko-KR" altLang="en-US" dirty="0" err="1" smtClean="0"/>
              <a:t>수행시간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7643" y="1713297"/>
            <a:ext cx="7749050" cy="376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더블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리스트에서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넣기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빼기 </a:t>
            </a:r>
            <a:r>
              <a:rPr lang="ko-KR" altLang="ko-KR" sz="2000" dirty="0" smtClean="0"/>
              <a:t>연산은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>
                <a:solidFill>
                  <a:srgbClr val="3333FF"/>
                </a:solidFill>
              </a:rPr>
              <a:t>O(1)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찾기</a:t>
            </a:r>
            <a:r>
              <a:rPr lang="ko-KR" altLang="ko-KR" sz="2000" dirty="0" smtClean="0"/>
              <a:t> 연산</a:t>
            </a:r>
            <a:r>
              <a:rPr lang="en-US" altLang="ko-KR" sz="2000" dirty="0" smtClean="0"/>
              <a:t>: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head </a:t>
            </a:r>
            <a:r>
              <a:rPr lang="ko-KR" altLang="ko-KR" sz="2000" dirty="0"/>
              <a:t>또는 </a:t>
            </a:r>
            <a:r>
              <a:rPr lang="en-US" altLang="ko-KR" sz="2000" dirty="0"/>
              <a:t>tail</a:t>
            </a:r>
            <a:r>
              <a:rPr lang="ko-KR" altLang="ko-KR" sz="2000" dirty="0"/>
              <a:t>로부터 노드들을 순차적으로 탐색해야 </a:t>
            </a:r>
            <a:r>
              <a:rPr lang="ko-KR" altLang="ko-KR" sz="2000" dirty="0" smtClean="0"/>
              <a:t>하므로 </a:t>
            </a:r>
            <a:r>
              <a:rPr lang="en-US" altLang="ko-KR" sz="2000" dirty="0" smtClean="0">
                <a:sym typeface="Wingdings" panose="05000000000000000000" pitchFamily="2" charset="2"/>
              </a:rPr>
              <a:t> </a:t>
            </a:r>
            <a:r>
              <a:rPr lang="en-US" altLang="ko-KR" sz="2000" dirty="0" smtClean="0">
                <a:solidFill>
                  <a:srgbClr val="3333FF"/>
                </a:solidFill>
              </a:rPr>
              <a:t>O(n)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524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44016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3</a:t>
            </a:r>
            <a:r>
              <a:rPr lang="en-US" altLang="ko-KR" sz="4400" dirty="0" smtClean="0"/>
              <a:t>) </a:t>
            </a:r>
            <a:r>
              <a:rPr lang="ko-KR" altLang="en-US" sz="4400" dirty="0" smtClean="0"/>
              <a:t>원</a:t>
            </a:r>
            <a:r>
              <a:rPr lang="ko-KR" altLang="en-US" sz="4400" dirty="0"/>
              <a:t>형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978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원형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419975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333FF"/>
                </a:solidFill>
              </a:rPr>
              <a:t>원형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en-US" altLang="ko-KR" sz="2000" dirty="0">
                <a:solidFill>
                  <a:srgbClr val="3333FF"/>
                </a:solidFill>
              </a:rPr>
              <a:t>Circular Linked List)</a:t>
            </a:r>
            <a:r>
              <a:rPr lang="ko-KR" altLang="ko-KR" sz="2000" dirty="0"/>
              <a:t>는 마지막 노드가 첫 노드와 연결된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싱글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링크드</a:t>
            </a:r>
            <a:r>
              <a:rPr lang="ko-KR" altLang="en-US" sz="2000" dirty="0" smtClean="0"/>
              <a:t> 리스트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last </a:t>
            </a:r>
            <a:r>
              <a:rPr lang="ko-KR" altLang="en-US" sz="2000" dirty="0" smtClean="0"/>
              <a:t>변수에 </a:t>
            </a:r>
            <a:r>
              <a:rPr lang="ko-KR" altLang="ko-KR" sz="2000" dirty="0" smtClean="0"/>
              <a:t>마지막 </a:t>
            </a:r>
            <a:r>
              <a:rPr lang="ko-KR" altLang="ko-KR" sz="2000" dirty="0" err="1"/>
              <a:t>노드의</a:t>
            </a:r>
            <a:r>
              <a:rPr lang="ko-KR" altLang="ko-KR" sz="2000" dirty="0"/>
              <a:t> </a:t>
            </a:r>
            <a:r>
              <a:rPr lang="ko-KR" altLang="en-US" sz="2000" dirty="0" smtClean="0"/>
              <a:t>링크를</a:t>
            </a:r>
            <a:r>
              <a:rPr lang="ko-KR" altLang="ko-KR" sz="2000" dirty="0" smtClean="0"/>
              <a:t> 저장</a:t>
            </a:r>
            <a:endParaRPr lang="en-US" altLang="ko-KR" sz="20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3622848" cy="2480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944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원형 </a:t>
            </a:r>
            <a:r>
              <a:rPr lang="ko-KR" altLang="en-US" dirty="0" err="1" smtClean="0">
                <a:solidFill>
                  <a:schemeClr val="tx1"/>
                </a:solidFill>
              </a:rPr>
              <a:t>링크드</a:t>
            </a:r>
            <a:r>
              <a:rPr lang="ko-KR" altLang="en-US" dirty="0" smtClean="0">
                <a:solidFill>
                  <a:schemeClr val="tx1"/>
                </a:solidFill>
              </a:rPr>
              <a:t> 리스트 객체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 보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endParaRPr lang="en-US" altLang="ko-KR" dirty="0"/>
          </a:p>
          <a:p>
            <a:pPr marL="800100" lvl="2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CList</a:t>
            </a:r>
            <a:r>
              <a:rPr lang="en-US" altLang="ko-KR" dirty="0" smtClean="0"/>
              <a:t>:</a:t>
            </a:r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class Node:		   # </a:t>
            </a:r>
            <a:r>
              <a:rPr lang="ko-KR" altLang="en-US" sz="1800" dirty="0" smtClean="0"/>
              <a:t>노드 </a:t>
            </a:r>
            <a:r>
              <a:rPr lang="ko-KR" altLang="en-US" sz="1800" dirty="0" smtClean="0"/>
              <a:t>자료구조</a:t>
            </a: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__(self):</a:t>
            </a:r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self.last</a:t>
            </a:r>
            <a:r>
              <a:rPr lang="en-US" altLang="ko-KR" sz="1800" dirty="0" smtClean="0"/>
              <a:t> = None	    # </a:t>
            </a:r>
            <a:r>
              <a:rPr lang="ko-KR" altLang="en-US" sz="1800" dirty="0" smtClean="0"/>
              <a:t>마지막 노드를 </a:t>
            </a:r>
            <a:r>
              <a:rPr lang="ko-KR" altLang="en-US" sz="1800" dirty="0" smtClean="0"/>
              <a:t>가리킴</a:t>
            </a:r>
            <a:endParaRPr lang="en-US" altLang="ko-KR" sz="1800" dirty="0"/>
          </a:p>
          <a:p>
            <a:pPr marL="1257300" lvl="3" indent="0">
              <a:buNone/>
            </a:pP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insert(self, data):	# </a:t>
            </a:r>
            <a:r>
              <a:rPr lang="ko-KR" altLang="en-US" sz="1800" dirty="0" smtClean="0"/>
              <a:t>마지막 노드 뒤에 새 </a:t>
            </a:r>
            <a:r>
              <a:rPr lang="ko-KR" altLang="en-US" sz="1800" dirty="0" smtClean="0"/>
              <a:t>노드 추가 </a:t>
            </a:r>
            <a:endParaRPr lang="en-US" altLang="ko-KR" sz="1800" dirty="0"/>
          </a:p>
          <a:p>
            <a:pPr marL="1257300" lvl="3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delete(self):		# </a:t>
            </a:r>
            <a:r>
              <a:rPr lang="ko-KR" altLang="en-US" sz="1800" dirty="0" smtClean="0"/>
              <a:t>마지막 노드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search(self, data):	# data</a:t>
            </a:r>
            <a:r>
              <a:rPr lang="ko-KR" altLang="en-US" sz="1800" dirty="0" smtClean="0"/>
              <a:t>가 몇 번째 있는지 출력</a:t>
            </a: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printList</a:t>
            </a:r>
            <a:r>
              <a:rPr lang="en-US" altLang="ko-KR" sz="1800" dirty="0" smtClean="0"/>
              <a:t>(self):		# </a:t>
            </a:r>
            <a:r>
              <a:rPr lang="ko-KR" altLang="en-US" sz="1800" dirty="0" smtClean="0"/>
              <a:t>처음부터 모두 프린트</a:t>
            </a:r>
            <a:endParaRPr lang="en-US" altLang="ko-KR" sz="1800" dirty="0" smtClean="0"/>
          </a:p>
          <a:p>
            <a:pPr marL="1257300" lvl="3" indent="0">
              <a:buNone/>
            </a:pPr>
            <a:endParaRPr lang="en-US" altLang="ko-KR" sz="1800" dirty="0" smtClean="0"/>
          </a:p>
          <a:p>
            <a:pPr marL="1257300" lvl="3" indent="0">
              <a:buNone/>
            </a:pPr>
            <a:r>
              <a:rPr lang="en-US" altLang="ko-KR" sz="1800" dirty="0"/>
              <a:t>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683568" y="2204864"/>
            <a:ext cx="7920880" cy="4176464"/>
          </a:xfrm>
          <a:prstGeom prst="rect">
            <a:avLst/>
          </a:prstGeom>
          <a:noFill/>
          <a:ln w="9525" cap="flat" cmpd="sng" algn="ctr">
            <a:solidFill>
              <a:srgbClr val="00CC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092280" y="2558524"/>
            <a:ext cx="1800200" cy="4413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data       next</a:t>
            </a:r>
            <a:endParaRPr kumimoji="1" lang="ko-KR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7920372" y="2558524"/>
            <a:ext cx="180020" cy="4413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7539698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4513" y="333375"/>
            <a:ext cx="6981825" cy="863600"/>
          </a:xfrm>
        </p:spPr>
        <p:txBody>
          <a:bodyPr/>
          <a:lstStyle/>
          <a:p>
            <a:r>
              <a:rPr lang="ko-KR" altLang="en-US" dirty="0" smtClean="0"/>
              <a:t>원형</a:t>
            </a:r>
            <a:r>
              <a:rPr lang="ko-KR" altLang="en-US" dirty="0" smtClean="0"/>
              <a:t>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콘솔 코드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3568" y="1412874"/>
            <a:ext cx="7787497" cy="468042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메인 코드 시작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사과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체리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배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f.insert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복숭아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f.printList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f.delete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f.printList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f.search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체리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27250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원형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 코드 작성</a:t>
            </a:r>
            <a:endParaRPr lang="en-US" altLang="ko-KR" dirty="0"/>
          </a:p>
          <a:p>
            <a:pPr lvl="1"/>
            <a:r>
              <a:rPr lang="ko-KR" altLang="en-US" dirty="0" smtClean="0"/>
              <a:t>슬라이드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코드는 슬라이드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이메일 제출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bkim@ksu.ac.kr</a:t>
            </a:r>
            <a:endParaRPr lang="en-US" altLang="ko-KR" dirty="0" smtClean="0"/>
          </a:p>
          <a:p>
            <a:pPr lvl="1"/>
            <a:r>
              <a:rPr lang="ko-KR" altLang="en-US" sz="2400" b="1" u="sng" dirty="0" smtClean="0">
                <a:solidFill>
                  <a:srgbClr val="FF0000"/>
                </a:solidFill>
              </a:rPr>
              <a:t>첨부 파일로 하지 말고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코드를 이메일 본문에 넣을 것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400" b="1" dirty="0" smtClean="0">
                <a:solidFill>
                  <a:srgbClr val="FF0000"/>
                </a:solidFill>
              </a:rPr>
              <a:t>오직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CList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코드만 제출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</a:p>
          <a:p>
            <a:pPr lvl="1"/>
            <a:r>
              <a:rPr lang="en-US" altLang="ko-KR" sz="2400" b="1" dirty="0" smtClean="0">
                <a:solidFill>
                  <a:srgbClr val="FF0000"/>
                </a:solidFill>
              </a:rPr>
              <a:t>26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쪽의 테스트 코드와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실행결과는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제출하지 않음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평가</a:t>
            </a:r>
            <a:endParaRPr lang="en-US" altLang="ko-KR" dirty="0"/>
          </a:p>
          <a:p>
            <a:pPr lvl="1"/>
            <a:r>
              <a:rPr lang="en-US" altLang="ko-KR" dirty="0" err="1" smtClean="0"/>
              <a:t>SList</a:t>
            </a:r>
            <a:r>
              <a:rPr lang="en-US" altLang="ko-KR" dirty="0" smtClean="0"/>
              <a:t>(</a:t>
            </a:r>
            <a:r>
              <a:rPr lang="ko-KR" altLang="en-US" dirty="0" smtClean="0"/>
              <a:t>싱글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코드와 최대한 유사하게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코멘트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충분히 넣을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45077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0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배열 </a:t>
            </a:r>
            <a:r>
              <a:rPr lang="ko-KR" altLang="en-US" dirty="0" smtClean="0">
                <a:solidFill>
                  <a:srgbClr val="0000FF"/>
                </a:solidFill>
              </a:rPr>
              <a:t>자료구조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기본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521" y="1340768"/>
            <a:ext cx="8203951" cy="4895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넣기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에 값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를 넣는 </a:t>
            </a:r>
            <a:r>
              <a:rPr lang="en-US" altLang="ko-KR" sz="2000" dirty="0" smtClean="0"/>
              <a:t>add(s, k) </a:t>
            </a:r>
            <a:r>
              <a:rPr lang="ko-KR" altLang="en-US" sz="2000" dirty="0" smtClean="0"/>
              <a:t>함수를 만드시오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빼기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</a:t>
            </a:r>
            <a:r>
              <a:rPr lang="ko-KR" altLang="en-US" sz="2000" dirty="0" smtClean="0"/>
              <a:t> 값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를 삭제하는 </a:t>
            </a:r>
            <a:r>
              <a:rPr lang="en-US" altLang="ko-KR" sz="2000" dirty="0" smtClean="0"/>
              <a:t>delete(s, k) </a:t>
            </a:r>
            <a:r>
              <a:rPr lang="ko-KR" altLang="en-US" sz="2000" dirty="0" smtClean="0"/>
              <a:t>함수를 만드시오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찾기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에서</a:t>
            </a:r>
            <a:r>
              <a:rPr lang="ko-KR" altLang="en-US" sz="2000" dirty="0" smtClean="0"/>
              <a:t> 값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를 찾는 </a:t>
            </a:r>
            <a:r>
              <a:rPr lang="en-US" altLang="ko-KR" sz="2000" dirty="0" smtClean="0"/>
              <a:t>search(s, k) </a:t>
            </a:r>
            <a:r>
              <a:rPr lang="ko-KR" altLang="en-US" sz="2000" dirty="0" smtClean="0"/>
              <a:t>함수를 만드시오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가정</a:t>
            </a:r>
            <a:r>
              <a:rPr lang="en-US" altLang="ko-KR" sz="2000" dirty="0"/>
              <a:t>] 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smtClean="0"/>
              <a:t>배열은 </a:t>
            </a:r>
            <a:r>
              <a:rPr lang="ko-KR" altLang="en-US" u="sng" dirty="0"/>
              <a:t>정렬된 상태</a:t>
            </a:r>
            <a:r>
              <a:rPr lang="ko-KR" altLang="en-US" dirty="0"/>
              <a:t>로 유지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가능하면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리스트가 제공하는 함수 사용하지 </a:t>
            </a:r>
            <a:r>
              <a:rPr lang="ko-KR" altLang="en-US" dirty="0" smtClean="0"/>
              <a:t>않기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709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수행시간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5677"/>
            <a:ext cx="7886700" cy="506656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dirty="0" smtClean="0"/>
              <a:t>add(), delete()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?</a:t>
            </a:r>
          </a:p>
          <a:p>
            <a:pPr>
              <a:lnSpc>
                <a:spcPct val="140000"/>
              </a:lnSpc>
            </a:pPr>
            <a:endParaRPr lang="en-US" altLang="ko-KR" sz="2400" dirty="0" smtClean="0"/>
          </a:p>
          <a:p>
            <a:pPr>
              <a:lnSpc>
                <a:spcPct val="140000"/>
              </a:lnSpc>
            </a:pPr>
            <a:r>
              <a:rPr lang="en-US" altLang="ko-KR" sz="2400" dirty="0" smtClean="0"/>
              <a:t>search</a:t>
            </a:r>
            <a:r>
              <a:rPr lang="en-US" altLang="ko-KR" sz="2400" dirty="0"/>
              <a:t>()</a:t>
            </a:r>
            <a:r>
              <a:rPr lang="ko-KR" altLang="ko-KR" sz="2400" dirty="0"/>
              <a:t>는 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852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(Linked List)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763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347967" cy="48958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 err="1" smtClean="0"/>
              <a:t>링크드</a:t>
            </a:r>
            <a:r>
              <a:rPr lang="ko-KR" altLang="en-US" dirty="0" smtClean="0"/>
              <a:t> </a:t>
            </a:r>
            <a:r>
              <a:rPr lang="ko-KR" altLang="ko-KR" dirty="0" smtClean="0"/>
              <a:t>리스트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400" dirty="0" err="1" smtClean="0"/>
              <a:t>싱글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링크드</a:t>
            </a:r>
            <a:r>
              <a:rPr lang="ko-KR" altLang="en-US" sz="2400" dirty="0" smtClean="0"/>
              <a:t> 리스트</a:t>
            </a:r>
            <a:endParaRPr lang="en-US" altLang="ko-KR" sz="24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400" dirty="0" smtClean="0"/>
              <a:t>더블 </a:t>
            </a:r>
            <a:r>
              <a:rPr lang="ko-KR" altLang="en-US" sz="2400" dirty="0" err="1" smtClean="0"/>
              <a:t>링크드</a:t>
            </a:r>
            <a:r>
              <a:rPr lang="ko-KR" altLang="en-US" sz="2400" dirty="0" smtClean="0"/>
              <a:t> 리스트</a:t>
            </a:r>
            <a:endParaRPr lang="en-US" altLang="ko-KR" sz="2400" dirty="0" smtClean="0"/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en-US" sz="2400" dirty="0" smtClean="0"/>
              <a:t>원형 </a:t>
            </a:r>
            <a:r>
              <a:rPr lang="ko-KR" altLang="en-US" sz="2400" dirty="0" err="1" smtClean="0"/>
              <a:t>링크드</a:t>
            </a:r>
            <a:r>
              <a:rPr lang="ko-KR" altLang="en-US" sz="2400" dirty="0" smtClean="0"/>
              <a:t> 리스트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139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1440160"/>
          </a:xfrm>
        </p:spPr>
        <p:txBody>
          <a:bodyPr/>
          <a:lstStyle/>
          <a:p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>	</a:t>
            </a:r>
            <a:r>
              <a:rPr lang="en-US" altLang="ko-KR" sz="4400" dirty="0" smtClean="0"/>
              <a:t>1) </a:t>
            </a:r>
            <a:r>
              <a:rPr lang="ko-KR" altLang="en-US" sz="4400" dirty="0" err="1" smtClean="0"/>
              <a:t>싱글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링크드</a:t>
            </a:r>
            <a:r>
              <a:rPr lang="ko-KR" altLang="en-US" sz="4400" dirty="0" smtClean="0"/>
              <a:t> 리스트</a:t>
            </a:r>
            <a:endParaRPr lang="ko-KR" altLang="en-US" sz="4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26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링크드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4785"/>
            <a:ext cx="8263830" cy="31032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err="1" smtClean="0">
                <a:solidFill>
                  <a:srgbClr val="3333FF"/>
                </a:solidFill>
              </a:rPr>
              <a:t>싱글</a:t>
            </a:r>
            <a:r>
              <a:rPr lang="ko-KR" altLang="en-US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err="1" smtClean="0">
                <a:solidFill>
                  <a:srgbClr val="3333FF"/>
                </a:solidFill>
              </a:rPr>
              <a:t>링크드</a:t>
            </a:r>
            <a:r>
              <a:rPr lang="ko-KR" altLang="en-US" sz="2000" dirty="0" smtClean="0">
                <a:solidFill>
                  <a:srgbClr val="3333FF"/>
                </a:solidFill>
              </a:rPr>
              <a:t> 리스트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en-US" altLang="ko-KR" sz="2000" dirty="0">
                <a:solidFill>
                  <a:srgbClr val="3333FF"/>
                </a:solidFill>
              </a:rPr>
              <a:t>Singly Linked List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r>
              <a:rPr lang="ko-KR" altLang="en-US" sz="2000" dirty="0" smtClean="0"/>
              <a:t>에서 각각의 데이터는 데이터 자체 이외에 다음 데이터가 누구인지를 가리키는 링크가 필요함 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노드 </a:t>
            </a:r>
            <a:r>
              <a:rPr lang="en-US" altLang="ko-KR" sz="2000" dirty="0" smtClean="0">
                <a:sym typeface="Wingdings" panose="05000000000000000000" pitchFamily="2" charset="2"/>
              </a:rPr>
              <a:t>= </a:t>
            </a:r>
            <a:r>
              <a:rPr lang="ko-KR" altLang="en-US" sz="2000" dirty="0" smtClean="0">
                <a:sym typeface="Wingdings" panose="05000000000000000000" pitchFamily="2" charset="2"/>
              </a:rPr>
              <a:t>데이터 </a:t>
            </a:r>
            <a:r>
              <a:rPr lang="en-US" altLang="ko-KR" sz="2000" dirty="0" smtClean="0">
                <a:sym typeface="Wingdings" panose="05000000000000000000" pitchFamily="2" charset="2"/>
              </a:rPr>
              <a:t>+ </a:t>
            </a:r>
            <a:r>
              <a:rPr lang="ko-KR" altLang="en-US" sz="2000" dirty="0" smtClean="0">
                <a:sym typeface="Wingdings" panose="05000000000000000000" pitchFamily="2" charset="2"/>
              </a:rPr>
              <a:t>링크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err="1" smtClean="0"/>
              <a:t>노드들은</a:t>
            </a:r>
            <a:r>
              <a:rPr lang="ko-KR" altLang="en-US" sz="2000" dirty="0" smtClean="0"/>
              <a:t> 링크를 통해 한 줄로 연결</a:t>
            </a:r>
            <a:endParaRPr lang="en-US" altLang="ko-KR" sz="2000" dirty="0" smtClean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39044"/>
            <a:ext cx="5249596" cy="7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0042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</a:t>
            </a:r>
            <a:r>
              <a:rPr lang="ko-KR" altLang="en-US" dirty="0" err="1"/>
              <a:t>링크드</a:t>
            </a:r>
            <a:r>
              <a:rPr lang="ko-KR" altLang="en-US" dirty="0"/>
              <a:t> </a:t>
            </a:r>
            <a:r>
              <a:rPr lang="ko-KR" altLang="en-US" dirty="0" smtClean="0"/>
              <a:t>리스트 객체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1)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275959" cy="4895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data,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link):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self.next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link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b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	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ko-KR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는 항상 첫 번째 노드를 가리킴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5394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1227</Words>
  <Application>Microsoft Office PowerPoint</Application>
  <PresentationFormat>화면 슬라이드 쇼(4:3)</PresentationFormat>
  <Paragraphs>232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바탕</vt:lpstr>
      <vt:lpstr>Courier New</vt:lpstr>
      <vt:lpstr>Palatino Linotype</vt:lpstr>
      <vt:lpstr>Times New Roman</vt:lpstr>
      <vt:lpstr>Wingdings</vt:lpstr>
      <vt:lpstr>기본 디자인</vt:lpstr>
      <vt:lpstr>SE669 자료구조  2장. 배열과 링크드 리스트</vt:lpstr>
      <vt:lpstr>배열 (Array)</vt:lpstr>
      <vt:lpstr>배열 자료구조의 3개 기본 연산</vt:lpstr>
      <vt:lpstr>수행시간 분석</vt:lpstr>
      <vt:lpstr>링크드 리스트 (Linked List)</vt:lpstr>
      <vt:lpstr>링크드 리스트</vt:lpstr>
      <vt:lpstr>링크드 리스트  1) 싱글 링크드 리스트</vt:lpstr>
      <vt:lpstr>싱글 링크드 리스트</vt:lpstr>
      <vt:lpstr>싱글 링크드 리스트 객체  1) 데이터</vt:lpstr>
      <vt:lpstr>싱글 링크드 리스트 객체  2) 넣기 연산</vt:lpstr>
      <vt:lpstr>싱글 링크드 리스트 객체  3) 빼기와 찾기 연산</vt:lpstr>
      <vt:lpstr>싱글 링크드 리스트 객체  4) 콘솔 코드</vt:lpstr>
      <vt:lpstr>싱글 링크드 리스트  그림으로 이해하기</vt:lpstr>
      <vt:lpstr>링크드 리스트와 배열의 비교</vt:lpstr>
      <vt:lpstr>수행시간</vt:lpstr>
      <vt:lpstr>링크드 리스트  2) 더블 링크드 리스트</vt:lpstr>
      <vt:lpstr>더블 링크드 리스트</vt:lpstr>
      <vt:lpstr>더블 링크드 리스트 객체  1) 데이터</vt:lpstr>
      <vt:lpstr>더블 링크드 리스트 객체  2) 넣기, 빼기 연산</vt:lpstr>
      <vt:lpstr>더블 링크드 리스트 객체  3) 찾기 연산</vt:lpstr>
      <vt:lpstr>더블 링크드 리스트  그림으로 이해하기</vt:lpstr>
      <vt:lpstr>수행시간</vt:lpstr>
      <vt:lpstr>링크드 리스트  3) 원형 링크드 리스트</vt:lpstr>
      <vt:lpstr>원형 링크드 리스트</vt:lpstr>
      <vt:lpstr>원형 링크드 리스트 객체</vt:lpstr>
      <vt:lpstr>원형 링크드 리스트  콘솔 코드 예</vt:lpstr>
      <vt:lpstr>과제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350</cp:revision>
  <cp:lastPrinted>2000-10-31T01:31:12Z</cp:lastPrinted>
  <dcterms:created xsi:type="dcterms:W3CDTF">1998-06-26T08:07:32Z</dcterms:created>
  <dcterms:modified xsi:type="dcterms:W3CDTF">2020-04-28T00:36:17Z</dcterms:modified>
</cp:coreProperties>
</file>