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4" r:id="rId12"/>
    <p:sldId id="275" r:id="rId13"/>
    <p:sldId id="276" r:id="rId14"/>
    <p:sldId id="277" r:id="rId15"/>
    <p:sldId id="284" r:id="rId16"/>
    <p:sldId id="280" r:id="rId17"/>
    <p:sldId id="281" r:id="rId18"/>
    <p:sldId id="282" r:id="rId19"/>
    <p:sldId id="283" r:id="rId20"/>
    <p:sldId id="293" r:id="rId21"/>
    <p:sldId id="285" r:id="rId22"/>
    <p:sldId id="286" r:id="rId23"/>
    <p:sldId id="287" r:id="rId24"/>
    <p:sldId id="288" r:id="rId25"/>
    <p:sldId id="289" r:id="rId26"/>
    <p:sldId id="292" r:id="rId27"/>
    <p:sldId id="291" r:id="rId28"/>
    <p:sldId id="267" r:id="rId29"/>
    <p:sldId id="266" r:id="rId30"/>
    <p:sldId id="278" r:id="rId31"/>
    <p:sldId id="279" r:id="rId32"/>
    <p:sldId id="268" r:id="rId33"/>
    <p:sldId id="269" r:id="rId34"/>
    <p:sldId id="270" r:id="rId35"/>
    <p:sldId id="271" r:id="rId36"/>
    <p:sldId id="272" r:id="rId37"/>
    <p:sldId id="273" r:id="rId38"/>
    <p:sldId id="290" r:id="rId39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Palatino Linotype" pitchFamily="18" charset="0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Palatino Linotype" pitchFamily="18" charset="0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Palatino Linotype" pitchFamily="18" charset="0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Palatino Linotype" pitchFamily="18" charset="0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Palatino Linotype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Palatino Linotype" pitchFamily="18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Palatino Linotype" pitchFamily="18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Palatino Linotype" pitchFamily="18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Palatino Linotype" pitchFamily="18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6">
          <p15:clr>
            <a:srgbClr val="A4A3A4"/>
          </p15:clr>
        </p15:guide>
        <p15:guide id="2" pos="62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CC66"/>
    <a:srgbClr val="FF0000"/>
    <a:srgbClr val="99CCFF"/>
    <a:srgbClr val="FFFF99"/>
    <a:srgbClr val="FFCCFF"/>
    <a:srgbClr val="CC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20" y="174"/>
      </p:cViewPr>
      <p:guideLst>
        <p:guide orient="horz" pos="96"/>
        <p:guide pos="62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83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endParaRPr lang="en-US" altLang="ko-K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문자열 유형을 편집하려면 누르십시오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세째 수준</a:t>
            </a:r>
          </a:p>
          <a:p>
            <a:pPr lvl="3"/>
            <a:r>
              <a:rPr lang="ko-KR" altLang="en-US" smtClean="0"/>
              <a:t>네째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 altLang="ko-K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fld id="{180F656A-32EA-4E1B-88A6-ABDC2D37980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663430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Page </a:t>
            </a:r>
            <a:fld id="{1A2A4FBF-B73B-4676-9A63-75622712701C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Page </a:t>
            </a:r>
            <a:fld id="{E47C7128-53DB-4E5E-A3A1-D6707E191730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43688" y="333375"/>
            <a:ext cx="2032000" cy="597535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44513" y="333375"/>
            <a:ext cx="5946775" cy="59753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Page </a:t>
            </a:r>
            <a:fld id="{A166F9B7-B909-4134-ADC8-43ACBF3AC9E7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Page </a:t>
            </a:r>
            <a:fld id="{1B96D3D4-D084-4DAE-B4FF-FA5DDBDE9654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Page </a:t>
            </a:r>
            <a:fld id="{13B420C9-7588-412C-9F30-9F87D770240F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44513" y="1412875"/>
            <a:ext cx="3989387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86300" y="1412875"/>
            <a:ext cx="3989388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Page </a:t>
            </a:r>
            <a:fld id="{A828DC1A-BCE8-4AE1-A048-05335A9B8DD2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Page </a:t>
            </a:r>
            <a:fld id="{FB0B29C5-8C3E-4391-9BD7-660125A854F1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Page </a:t>
            </a:r>
            <a:fld id="{D82631F3-43D2-4422-9BF1-12B3D370827C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Page </a:t>
            </a:r>
            <a:fld id="{7524742F-CF05-4E3C-9341-F42D30503472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Page </a:t>
            </a:r>
            <a:fld id="{E16C07BC-BD18-4FD8-AA3F-A0294D70A64B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Page </a:t>
            </a:r>
            <a:fld id="{7CF0030B-FAE4-42E7-829B-42ADE5959129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544513" y="333375"/>
            <a:ext cx="6981825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유형을 편집하려면 누르십시오</a:t>
            </a:r>
            <a:r>
              <a:rPr lang="en-US" altLang="ko-KR" dirty="0" smtClean="0"/>
              <a:t>.</a:t>
            </a: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4513" y="1412875"/>
            <a:ext cx="8131175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문자열 유형을 편집하려면 누르십시오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err="1" smtClean="0"/>
              <a:t>세째</a:t>
            </a:r>
            <a:r>
              <a:rPr lang="ko-KR" altLang="en-US" dirty="0" smtClean="0"/>
              <a:t> 수준</a:t>
            </a:r>
          </a:p>
          <a:p>
            <a:pPr lvl="3"/>
            <a:r>
              <a:rPr lang="ko-KR" altLang="en-US" dirty="0" err="1" smtClean="0"/>
              <a:t>네째</a:t>
            </a:r>
            <a:r>
              <a:rPr lang="ko-KR" altLang="en-US" dirty="0" smtClean="0"/>
              <a:t>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248400"/>
            <a:ext cx="1666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000" i="1">
                <a:ea typeface="+mn-ea"/>
              </a:defRPr>
            </a:lvl1pPr>
          </a:lstStyle>
          <a:p>
            <a:r>
              <a:rPr lang="en-US" altLang="ko-KR"/>
              <a:t>Page </a:t>
            </a:r>
            <a:fld id="{1A007059-CFAF-462F-8F3B-AF44A28BD1AD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7" name="Text Box 9"/>
          <p:cNvSpPr txBox="1">
            <a:spLocks noChangeArrowheads="1"/>
          </p:cNvSpPr>
          <p:nvPr userDrawn="1"/>
        </p:nvSpPr>
        <p:spPr bwMode="auto">
          <a:xfrm>
            <a:off x="134998" y="6495147"/>
            <a:ext cx="236314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000" i="1" dirty="0" smtClean="0">
                <a:latin typeface="Palatino Linotype" pitchFamily="18" charset="0"/>
                <a:ea typeface="바탕" pitchFamily="18" charset="-127"/>
              </a:rPr>
              <a:t>2020. I.    Data Structure  bkim@ksu.ac.kr</a:t>
            </a:r>
            <a:endParaRPr lang="en-US" altLang="ko-KR" sz="1000" i="1" dirty="0">
              <a:latin typeface="Palatino Linotype" pitchFamily="18" charset="0"/>
              <a:ea typeface="바탕" pitchFamily="18" charset="-127"/>
            </a:endParaRPr>
          </a:p>
        </p:txBody>
      </p:sp>
      <p:pic>
        <p:nvPicPr>
          <p:cNvPr id="1029" name="_x40360776" descr="EMB00000db82809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874" y="353870"/>
            <a:ext cx="1005606" cy="33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fontAlgn="base" latinLnBrk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Palatino Linotype" pitchFamily="18" charset="0"/>
          <a:ea typeface="바탕" pitchFamily="18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Palatino Linotype" pitchFamily="18" charset="0"/>
          <a:ea typeface="바탕" pitchFamily="18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Palatino Linotype" pitchFamily="18" charset="0"/>
          <a:ea typeface="바탕" pitchFamily="18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Palatino Linotype" pitchFamily="18" charset="0"/>
          <a:ea typeface="바탕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Palatino Linotype" pitchFamily="18" charset="0"/>
          <a:ea typeface="바탕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Palatino Linotype" pitchFamily="18" charset="0"/>
          <a:ea typeface="바탕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Palatino Linotype" pitchFamily="18" charset="0"/>
          <a:ea typeface="바탕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Palatino Linotype" pitchFamily="18" charset="0"/>
          <a:ea typeface="바탕" pitchFamily="18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ü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19672" y="2996952"/>
            <a:ext cx="5915025" cy="706437"/>
          </a:xfrm>
        </p:spPr>
        <p:txBody>
          <a:bodyPr/>
          <a:lstStyle/>
          <a:p>
            <a:pPr algn="ctr"/>
            <a:r>
              <a:rPr lang="en-US" altLang="ko-KR" sz="5400" dirty="0"/>
              <a:t>SE669</a:t>
            </a:r>
            <a:br>
              <a:rPr lang="en-US" altLang="ko-KR" sz="5400" dirty="0"/>
            </a:br>
            <a:r>
              <a:rPr lang="ko-KR" altLang="en-US" sz="5400" dirty="0"/>
              <a:t>자료구조</a:t>
            </a:r>
            <a:r>
              <a:rPr lang="en-US" altLang="ko-KR" sz="5400" dirty="0"/>
              <a:t/>
            </a:r>
            <a:br>
              <a:rPr lang="en-US" altLang="ko-KR" sz="5400" dirty="0"/>
            </a:br>
            <a:r>
              <a:rPr lang="en-US" altLang="ko-KR" sz="5400" dirty="0"/>
              <a:t/>
            </a:r>
            <a:br>
              <a:rPr lang="en-US" altLang="ko-KR" sz="5400" dirty="0"/>
            </a:br>
            <a:r>
              <a:rPr lang="en-US" altLang="ko-KR" sz="3200" dirty="0"/>
              <a:t>5</a:t>
            </a:r>
            <a:r>
              <a:rPr lang="ko-KR" altLang="en-US" sz="3200" dirty="0" smtClean="0"/>
              <a:t>장</a:t>
            </a:r>
            <a:r>
              <a:rPr lang="en-US" altLang="ko-KR" sz="3200" dirty="0" smtClean="0"/>
              <a:t>. </a:t>
            </a:r>
            <a:r>
              <a:rPr lang="ko-KR" altLang="en-US" sz="3200" dirty="0" err="1" smtClean="0"/>
              <a:t>이진탐색트리</a:t>
            </a:r>
            <a:endParaRPr lang="ko-KR" altLang="en-US" sz="32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1B96D3D4-D084-4DAE-B4FF-FA5DDBDE9654}" type="slidenum">
              <a:rPr lang="en-US" altLang="ko-KR" smtClean="0"/>
              <a:pPr/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948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BST</a:t>
            </a:r>
            <a:r>
              <a:rPr lang="ko-KR" altLang="en-US" dirty="0"/>
              <a:t> </a:t>
            </a:r>
            <a:r>
              <a:rPr lang="ko-KR" altLang="en-US" dirty="0" smtClean="0"/>
              <a:t>클래스 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4513" y="1268859"/>
            <a:ext cx="8131175" cy="5112469"/>
          </a:xfrm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ko-KR" sz="1800" b="1" dirty="0" smtClean="0"/>
              <a:t>class </a:t>
            </a:r>
            <a:r>
              <a:rPr lang="en-US" altLang="ko-KR" sz="1800" dirty="0"/>
              <a:t>Node:</a:t>
            </a:r>
            <a:br>
              <a:rPr lang="en-US" altLang="ko-KR" sz="1800" dirty="0"/>
            </a:br>
            <a:r>
              <a:rPr lang="en-US" altLang="ko-KR" sz="1800" dirty="0"/>
              <a:t>    </a:t>
            </a:r>
            <a:r>
              <a:rPr lang="en-US" altLang="ko-KR" sz="1800" dirty="0" smtClean="0"/>
              <a:t>	</a:t>
            </a:r>
            <a:r>
              <a:rPr lang="en-US" altLang="ko-KR" sz="1800" b="1" dirty="0" err="1" smtClean="0"/>
              <a:t>def</a:t>
            </a:r>
            <a:r>
              <a:rPr lang="en-US" altLang="ko-KR" sz="1800" b="1" dirty="0" smtClean="0"/>
              <a:t> </a:t>
            </a:r>
            <a:r>
              <a:rPr lang="en-US" altLang="ko-KR" sz="1800" dirty="0"/>
              <a:t>__</a:t>
            </a:r>
            <a:r>
              <a:rPr lang="en-US" altLang="ko-KR" sz="1800" dirty="0" err="1"/>
              <a:t>init</a:t>
            </a:r>
            <a:r>
              <a:rPr lang="en-US" altLang="ko-KR" sz="1800" dirty="0"/>
              <a:t>__(self, key, left=</a:t>
            </a:r>
            <a:r>
              <a:rPr lang="en-US" altLang="ko-KR" sz="1800" b="1" dirty="0"/>
              <a:t>None</a:t>
            </a:r>
            <a:r>
              <a:rPr lang="en-US" altLang="ko-KR" sz="1800" dirty="0"/>
              <a:t>, right=</a:t>
            </a:r>
            <a:r>
              <a:rPr lang="en-US" altLang="ko-KR" sz="1800" b="1" dirty="0"/>
              <a:t>None</a:t>
            </a:r>
            <a:r>
              <a:rPr lang="en-US" altLang="ko-KR" sz="1800" dirty="0"/>
              <a:t>):</a:t>
            </a:r>
            <a:br>
              <a:rPr lang="en-US" altLang="ko-KR" sz="1800" dirty="0"/>
            </a:br>
            <a:r>
              <a:rPr lang="en-US" altLang="ko-KR" sz="1800" dirty="0"/>
              <a:t>        </a:t>
            </a:r>
            <a:r>
              <a:rPr lang="en-US" altLang="ko-KR" sz="1800" dirty="0" smtClean="0"/>
              <a:t>		</a:t>
            </a:r>
            <a:r>
              <a:rPr lang="en-US" altLang="ko-KR" sz="1800" dirty="0" err="1" smtClean="0"/>
              <a:t>self.key</a:t>
            </a:r>
            <a:r>
              <a:rPr lang="en-US" altLang="ko-KR" sz="1800" dirty="0" smtClean="0"/>
              <a:t> </a:t>
            </a:r>
            <a:r>
              <a:rPr lang="en-US" altLang="ko-KR" sz="1800" dirty="0"/>
              <a:t>= key</a:t>
            </a:r>
            <a:br>
              <a:rPr lang="en-US" altLang="ko-KR" sz="1800" dirty="0"/>
            </a:br>
            <a:r>
              <a:rPr lang="en-US" altLang="ko-KR" sz="1800" dirty="0"/>
              <a:t>        </a:t>
            </a:r>
            <a:r>
              <a:rPr lang="en-US" altLang="ko-KR" sz="1800" dirty="0" smtClean="0"/>
              <a:t>		</a:t>
            </a:r>
            <a:r>
              <a:rPr lang="en-US" altLang="ko-KR" sz="1800" dirty="0" err="1" smtClean="0"/>
              <a:t>self.left</a:t>
            </a:r>
            <a:r>
              <a:rPr lang="en-US" altLang="ko-KR" sz="1800" dirty="0" smtClean="0"/>
              <a:t> </a:t>
            </a:r>
            <a:r>
              <a:rPr lang="en-US" altLang="ko-KR" sz="1800" dirty="0"/>
              <a:t>= left</a:t>
            </a:r>
            <a:br>
              <a:rPr lang="en-US" altLang="ko-KR" sz="1800" dirty="0"/>
            </a:br>
            <a:r>
              <a:rPr lang="en-US" altLang="ko-KR" sz="1800" dirty="0"/>
              <a:t>        </a:t>
            </a:r>
            <a:r>
              <a:rPr lang="en-US" altLang="ko-KR" sz="1800" dirty="0" smtClean="0"/>
              <a:t>		</a:t>
            </a:r>
            <a:r>
              <a:rPr lang="en-US" altLang="ko-KR" sz="1800" dirty="0" err="1" smtClean="0"/>
              <a:t>self.right</a:t>
            </a:r>
            <a:r>
              <a:rPr lang="en-US" altLang="ko-KR" sz="1800" dirty="0" smtClean="0"/>
              <a:t> </a:t>
            </a:r>
            <a:r>
              <a:rPr lang="en-US" altLang="ko-KR" sz="1800" dirty="0"/>
              <a:t>= right</a:t>
            </a:r>
            <a:br>
              <a:rPr lang="en-US" altLang="ko-KR" sz="1800" dirty="0"/>
            </a:b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1800" b="1" dirty="0"/>
              <a:t>class </a:t>
            </a:r>
            <a:r>
              <a:rPr lang="en-US" altLang="ko-KR" sz="1800" dirty="0"/>
              <a:t>BST:</a:t>
            </a:r>
            <a:br>
              <a:rPr lang="en-US" altLang="ko-KR" sz="1800" dirty="0"/>
            </a:br>
            <a:r>
              <a:rPr lang="en-US" altLang="ko-KR" sz="1800" dirty="0"/>
              <a:t>    </a:t>
            </a:r>
            <a:r>
              <a:rPr lang="en-US" altLang="ko-KR" sz="1800" dirty="0" smtClean="0"/>
              <a:t>	</a:t>
            </a:r>
            <a:r>
              <a:rPr lang="en-US" altLang="ko-KR" sz="1800" b="1" dirty="0" err="1" smtClean="0"/>
              <a:t>def</a:t>
            </a:r>
            <a:r>
              <a:rPr lang="en-US" altLang="ko-KR" sz="1800" b="1" dirty="0" smtClean="0"/>
              <a:t> </a:t>
            </a:r>
            <a:r>
              <a:rPr lang="en-US" altLang="ko-KR" sz="1800" dirty="0"/>
              <a:t>__</a:t>
            </a:r>
            <a:r>
              <a:rPr lang="en-US" altLang="ko-KR" sz="1800" dirty="0" err="1"/>
              <a:t>init</a:t>
            </a:r>
            <a:r>
              <a:rPr lang="en-US" altLang="ko-KR" sz="1800" dirty="0"/>
              <a:t>__(self</a:t>
            </a:r>
            <a:r>
              <a:rPr lang="en-US" altLang="ko-KR" sz="1800" dirty="0" smtClean="0"/>
              <a:t>):		# </a:t>
            </a:r>
            <a:r>
              <a:rPr lang="ko-KR" altLang="en-US" sz="1800" dirty="0" smtClean="0"/>
              <a:t>데이터</a:t>
            </a: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1800" dirty="0"/>
              <a:t>        </a:t>
            </a:r>
            <a:r>
              <a:rPr lang="en-US" altLang="ko-KR" sz="1800" dirty="0" smtClean="0"/>
              <a:t>		</a:t>
            </a:r>
            <a:r>
              <a:rPr lang="en-US" altLang="ko-KR" sz="1800" dirty="0" err="1" smtClean="0"/>
              <a:t>self.root</a:t>
            </a:r>
            <a:r>
              <a:rPr lang="en-US" altLang="ko-KR" sz="1800" dirty="0" smtClean="0"/>
              <a:t> </a:t>
            </a:r>
            <a:r>
              <a:rPr lang="en-US" altLang="ko-KR" sz="1800" dirty="0"/>
              <a:t>= </a:t>
            </a:r>
            <a:r>
              <a:rPr lang="en-US" altLang="ko-KR" sz="1800" b="1" dirty="0"/>
              <a:t>None</a:t>
            </a:r>
            <a:br>
              <a:rPr lang="en-US" altLang="ko-KR" sz="1800" b="1" dirty="0"/>
            </a:br>
            <a:r>
              <a:rPr lang="ko-KR" altLang="en-US" sz="1800" i="1" dirty="0"/>
              <a:t/>
            </a:r>
            <a:br>
              <a:rPr lang="ko-KR" altLang="en-US" sz="1800" i="1" dirty="0"/>
            </a:br>
            <a:r>
              <a:rPr lang="ko-KR" altLang="en-US" sz="1800" i="1" dirty="0"/>
              <a:t>    </a:t>
            </a:r>
            <a:r>
              <a:rPr lang="en-US" altLang="ko-KR" sz="1800" i="1" dirty="0" smtClean="0"/>
              <a:t>	</a:t>
            </a:r>
            <a:r>
              <a:rPr lang="en-US" altLang="ko-KR" sz="1800" b="1" dirty="0" err="1" smtClean="0"/>
              <a:t>def</a:t>
            </a:r>
            <a:r>
              <a:rPr lang="en-US" altLang="ko-KR" sz="1800" b="1" dirty="0" smtClean="0"/>
              <a:t> </a:t>
            </a:r>
            <a:r>
              <a:rPr lang="en-US" altLang="ko-KR" sz="1800" dirty="0"/>
              <a:t>put(self, key</a:t>
            </a:r>
            <a:r>
              <a:rPr lang="en-US" altLang="ko-KR" sz="1800" dirty="0" smtClean="0"/>
              <a:t>):		# </a:t>
            </a:r>
            <a:r>
              <a:rPr lang="ko-KR" altLang="en-US" sz="1800" dirty="0" smtClean="0"/>
              <a:t>넣기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b="1" dirty="0" smtClean="0"/>
              <a:t>	</a:t>
            </a:r>
            <a:r>
              <a:rPr lang="en-US" altLang="ko-KR" sz="1800" b="1" dirty="0" err="1" smtClean="0"/>
              <a:t>def</a:t>
            </a:r>
            <a:r>
              <a:rPr lang="en-US" altLang="ko-KR" sz="1800" b="1" dirty="0" smtClean="0"/>
              <a:t> </a:t>
            </a:r>
            <a:r>
              <a:rPr lang="en-US" altLang="ko-KR" sz="1800" dirty="0"/>
              <a:t>delete(self, </a:t>
            </a:r>
            <a:r>
              <a:rPr lang="en-US" altLang="ko-KR" sz="1800" dirty="0" smtClean="0"/>
              <a:t>key):	# </a:t>
            </a:r>
            <a:r>
              <a:rPr lang="ko-KR" altLang="en-US" sz="1800" dirty="0" smtClean="0"/>
              <a:t>빼기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b="1" dirty="0" smtClean="0"/>
              <a:t>	</a:t>
            </a:r>
            <a:r>
              <a:rPr lang="en-US" altLang="ko-KR" sz="1800" b="1" dirty="0" err="1" smtClean="0"/>
              <a:t>def</a:t>
            </a:r>
            <a:r>
              <a:rPr lang="en-US" altLang="ko-KR" sz="1800" b="1" dirty="0" smtClean="0"/>
              <a:t> </a:t>
            </a:r>
            <a:r>
              <a:rPr lang="en-US" altLang="ko-KR" sz="1800" dirty="0"/>
              <a:t>get(self, </a:t>
            </a:r>
            <a:r>
              <a:rPr lang="en-US" altLang="ko-KR" sz="1800" dirty="0" smtClean="0"/>
              <a:t>key):		# </a:t>
            </a:r>
            <a:r>
              <a:rPr lang="ko-KR" altLang="en-US" sz="1800" dirty="0" smtClean="0"/>
              <a:t>찾기</a:t>
            </a: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b="1" dirty="0" smtClean="0"/>
              <a:t>	</a:t>
            </a:r>
            <a:r>
              <a:rPr lang="en-US" altLang="ko-KR" sz="1800" b="1" dirty="0" err="1" smtClean="0"/>
              <a:t>def</a:t>
            </a:r>
            <a:r>
              <a:rPr lang="en-US" altLang="ko-KR" sz="1800" b="1" dirty="0" smtClean="0"/>
              <a:t> </a:t>
            </a:r>
            <a:r>
              <a:rPr lang="en-US" altLang="ko-KR" sz="1800" dirty="0" err="1"/>
              <a:t>inorder_print</a:t>
            </a:r>
            <a:r>
              <a:rPr lang="en-US" altLang="ko-KR" sz="1800" dirty="0"/>
              <a:t>(self</a:t>
            </a:r>
            <a:r>
              <a:rPr lang="en-US" altLang="ko-KR" sz="1800" dirty="0" smtClean="0"/>
              <a:t>):	</a:t>
            </a:r>
          </a:p>
          <a:p>
            <a:pPr marL="0" indent="0">
              <a:buNone/>
            </a:pPr>
            <a:r>
              <a:rPr lang="en-US" altLang="ko-KR" sz="1800" b="1" dirty="0" smtClean="0"/>
              <a:t>	</a:t>
            </a:r>
            <a:r>
              <a:rPr lang="en-US" altLang="ko-KR" sz="1800" b="1" dirty="0" err="1" smtClean="0"/>
              <a:t>def</a:t>
            </a:r>
            <a:r>
              <a:rPr lang="en-US" altLang="ko-KR" sz="1800" b="1" dirty="0" smtClean="0"/>
              <a:t> </a:t>
            </a:r>
            <a:r>
              <a:rPr lang="en-US" altLang="ko-KR" sz="1800" dirty="0" err="1" smtClean="0"/>
              <a:t>preorder_print</a:t>
            </a:r>
            <a:r>
              <a:rPr lang="en-US" altLang="ko-KR" sz="1800" dirty="0" smtClean="0"/>
              <a:t>(self):</a:t>
            </a:r>
          </a:p>
          <a:p>
            <a:pPr marL="0" indent="0">
              <a:buNone/>
            </a:pPr>
            <a:r>
              <a:rPr lang="en-US" altLang="ko-KR" sz="1800" b="1" dirty="0" smtClean="0"/>
              <a:t>	</a:t>
            </a:r>
            <a:r>
              <a:rPr lang="en-US" altLang="ko-KR" sz="1800" b="1" dirty="0" err="1" smtClean="0"/>
              <a:t>def</a:t>
            </a:r>
            <a:r>
              <a:rPr lang="en-US" altLang="ko-KR" sz="1800" b="1" dirty="0" smtClean="0"/>
              <a:t> </a:t>
            </a:r>
            <a:r>
              <a:rPr lang="en-US" altLang="ko-KR" sz="1800" dirty="0" err="1" smtClean="0"/>
              <a:t>postorder_print</a:t>
            </a:r>
            <a:r>
              <a:rPr lang="en-US" altLang="ko-KR" sz="1800" dirty="0" smtClean="0"/>
              <a:t>(self):</a:t>
            </a:r>
            <a:r>
              <a:rPr lang="en-US" altLang="ko-KR" sz="1800" dirty="0"/>
              <a:t/>
            </a:r>
            <a:br>
              <a:rPr lang="en-US" altLang="ko-KR" sz="1800" dirty="0"/>
            </a:br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1B96D3D4-D084-4DAE-B4FF-FA5DDBDE9654}" type="slidenum">
              <a:rPr lang="en-US" altLang="ko-KR" smtClean="0"/>
              <a:pPr/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487605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1) </a:t>
            </a:r>
            <a:r>
              <a:rPr lang="ko-KR" altLang="en-US" dirty="0" smtClean="0"/>
              <a:t>찾기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412776"/>
            <a:ext cx="7992888" cy="4939013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20000"/>
              </a:lnSpc>
              <a:buFont typeface="+mj-lt"/>
              <a:buAutoNum type="arabicParenR"/>
            </a:pPr>
            <a:r>
              <a:rPr lang="ko-KR" altLang="ko-KR" sz="2000" dirty="0" smtClean="0"/>
              <a:t>탐색하고자 </a:t>
            </a:r>
            <a:r>
              <a:rPr lang="ko-KR" altLang="ko-KR" sz="2000" dirty="0"/>
              <a:t>하는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키</a:t>
            </a:r>
            <a:r>
              <a:rPr lang="ko-KR" altLang="ko-KR" sz="2000" dirty="0" smtClean="0"/>
              <a:t>가 </a:t>
            </a:r>
            <a:r>
              <a:rPr lang="en-US" altLang="ko-KR" sz="2000" dirty="0" smtClean="0"/>
              <a:t>k</a:t>
            </a:r>
            <a:r>
              <a:rPr lang="ko-KR" altLang="ko-KR" sz="2000" dirty="0" smtClean="0"/>
              <a:t>라면</a:t>
            </a:r>
            <a:r>
              <a:rPr lang="en-US" altLang="ko-KR" sz="2000" dirty="0"/>
              <a:t>, </a:t>
            </a:r>
            <a:r>
              <a:rPr lang="ko-KR" altLang="ko-KR" sz="2000" dirty="0" smtClean="0">
                <a:solidFill>
                  <a:srgbClr val="3333FF"/>
                </a:solidFill>
              </a:rPr>
              <a:t>루트</a:t>
            </a:r>
            <a:r>
              <a:rPr lang="en-US" altLang="ko-KR" sz="2000" dirty="0" smtClean="0">
                <a:solidFill>
                  <a:srgbClr val="3333FF"/>
                </a:solidFill>
              </a:rPr>
              <a:t> </a:t>
            </a:r>
            <a:r>
              <a:rPr lang="ko-KR" altLang="en-US" sz="2000" dirty="0" smtClean="0">
                <a:solidFill>
                  <a:srgbClr val="3333FF"/>
                </a:solidFill>
              </a:rPr>
              <a:t>키 갑과</a:t>
            </a:r>
            <a:r>
              <a:rPr lang="ko-KR" altLang="ko-KR" sz="2000" dirty="0" smtClean="0">
                <a:solidFill>
                  <a:srgbClr val="3333FF"/>
                </a:solidFill>
              </a:rPr>
              <a:t> </a:t>
            </a:r>
            <a:r>
              <a:rPr lang="en-US" altLang="ko-KR" sz="2000" dirty="0" smtClean="0">
                <a:solidFill>
                  <a:srgbClr val="3333FF"/>
                </a:solidFill>
              </a:rPr>
              <a:t>k</a:t>
            </a:r>
            <a:r>
              <a:rPr lang="ko-KR" altLang="ko-KR" sz="2000" dirty="0" smtClean="0">
                <a:solidFill>
                  <a:srgbClr val="3333FF"/>
                </a:solidFill>
              </a:rPr>
              <a:t>를 비교</a:t>
            </a:r>
            <a:endParaRPr lang="en-US" altLang="ko-KR" sz="2000" dirty="0"/>
          </a:p>
          <a:p>
            <a:pPr marL="457200" indent="-457200">
              <a:lnSpc>
                <a:spcPct val="120000"/>
              </a:lnSpc>
              <a:buFont typeface="+mj-lt"/>
              <a:buAutoNum type="arabicParenR"/>
            </a:pPr>
            <a:r>
              <a:rPr lang="en-US" altLang="ko-KR" sz="2000" dirty="0" smtClean="0"/>
              <a:t>k</a:t>
            </a:r>
            <a:r>
              <a:rPr lang="ko-KR" altLang="en-US" sz="2000" dirty="0" smtClean="0"/>
              <a:t>가 키 값</a:t>
            </a:r>
            <a:r>
              <a:rPr lang="ko-KR" altLang="ko-KR" sz="2000" dirty="0" smtClean="0"/>
              <a:t>보다 </a:t>
            </a:r>
            <a:r>
              <a:rPr lang="ko-KR" altLang="en-US" sz="2000" dirty="0" smtClean="0"/>
              <a:t>작으면</a:t>
            </a:r>
            <a:r>
              <a:rPr lang="en-US" altLang="ko-KR" sz="2000" dirty="0" smtClean="0"/>
              <a:t>, </a:t>
            </a:r>
            <a:r>
              <a:rPr lang="ko-KR" altLang="ko-KR" sz="2000" dirty="0"/>
              <a:t>루트의 왼쪽 </a:t>
            </a:r>
            <a:r>
              <a:rPr lang="ko-KR" altLang="ko-KR" sz="2000" dirty="0" smtClean="0"/>
              <a:t>서브트리에서</a:t>
            </a:r>
            <a:r>
              <a:rPr lang="en-US" altLang="ko-KR" sz="2000" dirty="0" smtClean="0"/>
              <a:t> k</a:t>
            </a:r>
            <a:r>
              <a:rPr lang="ko-KR" altLang="ko-KR" sz="2000" dirty="0" smtClean="0"/>
              <a:t>를 </a:t>
            </a:r>
            <a:r>
              <a:rPr lang="ko-KR" altLang="ko-KR" sz="2000" dirty="0"/>
              <a:t>찾고</a:t>
            </a:r>
            <a:r>
              <a:rPr lang="en-US" altLang="ko-KR" sz="2000" dirty="0"/>
              <a:t>, </a:t>
            </a:r>
            <a:r>
              <a:rPr lang="ko-KR" altLang="en-US" sz="2000" dirty="0" smtClean="0"/>
              <a:t>크면</a:t>
            </a:r>
            <a:r>
              <a:rPr lang="ko-KR" altLang="ko-KR" sz="2000" dirty="0" smtClean="0"/>
              <a:t> </a:t>
            </a:r>
            <a:r>
              <a:rPr lang="ko-KR" altLang="ko-KR" sz="2000" dirty="0"/>
              <a:t>루트의 오른쪽 </a:t>
            </a:r>
            <a:r>
              <a:rPr lang="ko-KR" altLang="ko-KR" sz="2000" dirty="0" smtClean="0"/>
              <a:t>서브트리에서</a:t>
            </a:r>
            <a:r>
              <a:rPr lang="en-US" altLang="ko-KR" sz="2000" dirty="0" smtClean="0"/>
              <a:t> k</a:t>
            </a:r>
            <a:r>
              <a:rPr lang="ko-KR" altLang="ko-KR" sz="2000" dirty="0" smtClean="0"/>
              <a:t>를 찾</a:t>
            </a:r>
            <a:r>
              <a:rPr lang="ko-KR" altLang="en-US" sz="2000" dirty="0" smtClean="0"/>
              <a:t>는다</a:t>
            </a:r>
            <a:r>
              <a:rPr lang="en-US" altLang="ko-KR" sz="2000" dirty="0" smtClean="0"/>
              <a:t>. </a:t>
            </a:r>
            <a:r>
              <a:rPr lang="ko-KR" altLang="ko-KR" sz="2000" dirty="0" smtClean="0"/>
              <a:t>같으면 탐색 성공</a:t>
            </a:r>
            <a:endParaRPr lang="en-US" altLang="ko-KR" sz="2000" dirty="0" smtClean="0"/>
          </a:p>
          <a:p>
            <a:pPr marL="457200" indent="-457200">
              <a:lnSpc>
                <a:spcPct val="120000"/>
              </a:lnSpc>
              <a:buFont typeface="+mj-lt"/>
              <a:buAutoNum type="arabicParenR"/>
            </a:pPr>
            <a:r>
              <a:rPr lang="ko-KR" altLang="ko-KR" sz="2000" dirty="0" smtClean="0"/>
              <a:t>왼쪽이나 </a:t>
            </a:r>
            <a:r>
              <a:rPr lang="ko-KR" altLang="ko-KR" sz="2000" dirty="0"/>
              <a:t>오른쪽 </a:t>
            </a:r>
            <a:r>
              <a:rPr lang="ko-KR" altLang="ko-KR" sz="2000" dirty="0" smtClean="0"/>
              <a:t>서브트리에서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위 </a:t>
            </a:r>
            <a:r>
              <a:rPr lang="en-US" altLang="ko-KR" sz="2000" dirty="0" smtClean="0"/>
              <a:t>2)</a:t>
            </a:r>
            <a:r>
              <a:rPr lang="ko-KR" altLang="en-US" sz="2000" dirty="0" smtClean="0"/>
              <a:t>번 반복</a:t>
            </a: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1B96D3D4-D084-4DAE-B4FF-FA5DDBDE9654}" type="slidenum">
              <a:rPr lang="en-US" altLang="ko-KR" smtClean="0"/>
              <a:pPr/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104994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767" y="1648151"/>
            <a:ext cx="6708197" cy="4126348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444673" y="663079"/>
            <a:ext cx="40521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+mn-lt"/>
                <a:ea typeface="+mn-ea"/>
                <a:cs typeface="Times New Roman" panose="02020603050405020304" pitchFamily="18" charset="0"/>
              </a:rPr>
              <a:t>[</a:t>
            </a:r>
            <a:r>
              <a:rPr lang="ko-KR" altLang="ko-KR" dirty="0" smtClean="0">
                <a:latin typeface="+mn-lt"/>
                <a:ea typeface="+mn-ea"/>
                <a:cs typeface="Times New Roman" panose="02020603050405020304" pitchFamily="18" charset="0"/>
              </a:rPr>
              <a:t>예</a:t>
            </a:r>
            <a:r>
              <a:rPr lang="en-US" altLang="ko-KR" dirty="0" smtClean="0">
                <a:latin typeface="+mn-lt"/>
                <a:ea typeface="+mn-ea"/>
                <a:cs typeface="Times New Roman" panose="02020603050405020304" pitchFamily="18" charset="0"/>
              </a:rPr>
              <a:t>] </a:t>
            </a:r>
            <a:r>
              <a:rPr lang="en-US" altLang="ko-KR" dirty="0">
                <a:latin typeface="+mn-lt"/>
                <a:ea typeface="+mn-ea"/>
              </a:rPr>
              <a:t>40</a:t>
            </a:r>
            <a:r>
              <a:rPr lang="ko-KR" altLang="ko-KR" dirty="0">
                <a:latin typeface="+mn-lt"/>
                <a:ea typeface="+mn-ea"/>
              </a:rPr>
              <a:t>을 </a:t>
            </a:r>
            <a:r>
              <a:rPr lang="ko-KR" altLang="en-US" dirty="0">
                <a:latin typeface="+mn-lt"/>
                <a:ea typeface="+mn-ea"/>
              </a:rPr>
              <a:t>찾</a:t>
            </a:r>
            <a:r>
              <a:rPr lang="ko-KR" altLang="ko-KR" dirty="0" smtClean="0">
                <a:latin typeface="+mn-lt"/>
                <a:ea typeface="+mn-ea"/>
              </a:rPr>
              <a:t>는 </a:t>
            </a:r>
            <a:r>
              <a:rPr lang="ko-KR" altLang="ko-KR" dirty="0">
                <a:latin typeface="+mn-lt"/>
                <a:ea typeface="+mn-ea"/>
              </a:rPr>
              <a:t>과정</a:t>
            </a:r>
            <a:endParaRPr lang="ko-KR" altLang="en-US" dirty="0">
              <a:latin typeface="+mn-lt"/>
              <a:ea typeface="+mn-ea"/>
            </a:endParaRPr>
          </a:p>
        </p:txBody>
      </p:sp>
      <p:pic>
        <p:nvPicPr>
          <p:cNvPr id="3" name="그림 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257" y="2194050"/>
            <a:ext cx="2724412" cy="217753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7524742F-CF05-4E3C-9341-F42D30503472}" type="slidenum">
              <a:rPr lang="en-US" altLang="ko-KR" smtClean="0"/>
              <a:pPr/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438338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2) </a:t>
            </a:r>
            <a:r>
              <a:rPr lang="ko-KR" altLang="en-US" dirty="0" smtClean="0"/>
              <a:t>넣</a:t>
            </a:r>
            <a:r>
              <a:rPr lang="ko-KR" altLang="en-US" dirty="0"/>
              <a:t>기</a:t>
            </a:r>
            <a:r>
              <a:rPr lang="ko-KR" altLang="ko-KR" dirty="0" smtClean="0"/>
              <a:t> 연산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556792"/>
            <a:ext cx="7704856" cy="487638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ko-KR" altLang="en-US" sz="2000" dirty="0" smtClean="0"/>
              <a:t>넣기 연산은</a:t>
            </a:r>
            <a:r>
              <a:rPr lang="ko-KR" altLang="ko-KR" sz="2000" dirty="0" smtClean="0"/>
              <a:t> </a:t>
            </a:r>
            <a:r>
              <a:rPr lang="ko-KR" altLang="en-US" sz="2000" dirty="0" smtClean="0"/>
              <a:t>찾</a:t>
            </a:r>
            <a:r>
              <a:rPr lang="ko-KR" altLang="en-US" sz="2000" dirty="0"/>
              <a:t>기</a:t>
            </a:r>
            <a:r>
              <a:rPr lang="ko-KR" altLang="ko-KR" sz="2000" dirty="0" smtClean="0"/>
              <a:t> </a:t>
            </a:r>
            <a:r>
              <a:rPr lang="ko-KR" altLang="ko-KR" sz="2000" dirty="0"/>
              <a:t>연산과 거의 </a:t>
            </a:r>
            <a:r>
              <a:rPr lang="ko-KR" altLang="ko-KR" sz="2000" dirty="0" smtClean="0"/>
              <a:t>동일</a:t>
            </a:r>
            <a:endParaRPr lang="en-US" altLang="ko-KR" sz="2000" dirty="0" smtClean="0"/>
          </a:p>
          <a:p>
            <a:pPr>
              <a:lnSpc>
                <a:spcPct val="120000"/>
              </a:lnSpc>
            </a:pPr>
            <a:r>
              <a:rPr lang="ko-KR" altLang="en-US" sz="2000" dirty="0" smtClean="0"/>
              <a:t>찾기 연산으로</a:t>
            </a:r>
            <a:r>
              <a:rPr lang="ko-KR" altLang="ko-KR" sz="2000" dirty="0" smtClean="0"/>
              <a:t> </a:t>
            </a:r>
            <a:r>
              <a:rPr lang="en-US" altLang="ko-KR" sz="2000" dirty="0" smtClean="0"/>
              <a:t>None</a:t>
            </a:r>
            <a:r>
              <a:rPr lang="ko-KR" altLang="en-US" sz="2000" dirty="0" smtClean="0"/>
              <a:t>을 만나면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거기가 바로 새로 들어갈 위치임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위치를 찾으면 </a:t>
            </a:r>
            <a:r>
              <a:rPr lang="ko-KR" altLang="ko-KR" sz="2000" dirty="0" smtClean="0">
                <a:solidFill>
                  <a:srgbClr val="3333FF"/>
                </a:solidFill>
              </a:rPr>
              <a:t>새 </a:t>
            </a:r>
            <a:r>
              <a:rPr lang="ko-KR" altLang="ko-KR" sz="2000" dirty="0">
                <a:solidFill>
                  <a:srgbClr val="3333FF"/>
                </a:solidFill>
              </a:rPr>
              <a:t>노드를 </a:t>
            </a:r>
            <a:r>
              <a:rPr lang="ko-KR" altLang="ko-KR" sz="2000" dirty="0" smtClean="0">
                <a:solidFill>
                  <a:srgbClr val="3333FF"/>
                </a:solidFill>
              </a:rPr>
              <a:t>생성하</a:t>
            </a:r>
            <a:r>
              <a:rPr lang="ko-KR" altLang="en-US" sz="2000" dirty="0" smtClean="0">
                <a:solidFill>
                  <a:srgbClr val="3333FF"/>
                </a:solidFill>
              </a:rPr>
              <a:t>여</a:t>
            </a:r>
            <a:r>
              <a:rPr lang="ko-KR" altLang="ko-KR" sz="2000" dirty="0" smtClean="0">
                <a:solidFill>
                  <a:srgbClr val="3333FF"/>
                </a:solidFill>
              </a:rPr>
              <a:t> </a:t>
            </a:r>
            <a:r>
              <a:rPr lang="ko-KR" altLang="en-US" sz="2000" dirty="0" smtClean="0">
                <a:solidFill>
                  <a:srgbClr val="3333FF"/>
                </a:solidFill>
              </a:rPr>
              <a:t>그 위치</a:t>
            </a:r>
            <a:r>
              <a:rPr lang="en-US" altLang="ko-KR" sz="2000" dirty="0" smtClean="0">
                <a:solidFill>
                  <a:srgbClr val="3333FF"/>
                </a:solidFill>
              </a:rPr>
              <a:t>(</a:t>
            </a:r>
            <a:r>
              <a:rPr lang="ko-KR" altLang="en-US" sz="2000" dirty="0" smtClean="0">
                <a:solidFill>
                  <a:srgbClr val="3333FF"/>
                </a:solidFill>
              </a:rPr>
              <a:t>즉 </a:t>
            </a:r>
            <a:r>
              <a:rPr lang="ko-KR" altLang="ko-KR" sz="2000" dirty="0" smtClean="0">
                <a:solidFill>
                  <a:srgbClr val="3333FF"/>
                </a:solidFill>
              </a:rPr>
              <a:t>부모</a:t>
            </a:r>
            <a:r>
              <a:rPr lang="en-US" altLang="ko-KR" sz="2000" dirty="0" smtClean="0">
                <a:solidFill>
                  <a:srgbClr val="3333FF"/>
                </a:solidFill>
              </a:rPr>
              <a:t> </a:t>
            </a:r>
            <a:r>
              <a:rPr lang="ko-KR" altLang="en-US" sz="2000" dirty="0" smtClean="0">
                <a:solidFill>
                  <a:srgbClr val="3333FF"/>
                </a:solidFill>
              </a:rPr>
              <a:t>노드</a:t>
            </a:r>
            <a:r>
              <a:rPr lang="en-US" altLang="ko-KR" sz="2000" dirty="0" smtClean="0">
                <a:solidFill>
                  <a:srgbClr val="3333FF"/>
                </a:solidFill>
              </a:rPr>
              <a:t>)</a:t>
            </a:r>
            <a:r>
              <a:rPr lang="ko-KR" altLang="en-US" sz="2000" dirty="0" smtClean="0">
                <a:solidFill>
                  <a:srgbClr val="3333FF"/>
                </a:solidFill>
              </a:rPr>
              <a:t>에</a:t>
            </a:r>
            <a:r>
              <a:rPr lang="ko-KR" altLang="ko-KR" sz="2000" dirty="0" smtClean="0">
                <a:solidFill>
                  <a:srgbClr val="3333FF"/>
                </a:solidFill>
              </a:rPr>
              <a:t> 연결</a:t>
            </a:r>
            <a:endParaRPr lang="en-US" altLang="ko-KR" sz="20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1B96D3D4-D084-4DAE-B4FF-FA5DDBDE9654}" type="slidenum">
              <a:rPr lang="en-US" altLang="ko-KR" smtClean="0"/>
              <a:pPr/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994471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94460" y="735087"/>
            <a:ext cx="27751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atin typeface="+mn-lt"/>
                <a:ea typeface="+mn-ea"/>
                <a:cs typeface="Times New Roman" panose="02020603050405020304" pitchFamily="18" charset="0"/>
              </a:rPr>
              <a:t>[</a:t>
            </a:r>
            <a:r>
              <a:rPr lang="ko-KR" altLang="ko-KR" sz="2400" dirty="0" smtClean="0">
                <a:latin typeface="+mn-lt"/>
                <a:ea typeface="+mn-ea"/>
                <a:cs typeface="Times New Roman" panose="02020603050405020304" pitchFamily="18" charset="0"/>
              </a:rPr>
              <a:t>예</a:t>
            </a:r>
            <a:r>
              <a:rPr lang="en-US" altLang="ko-KR" sz="2400" dirty="0" smtClean="0">
                <a:latin typeface="+mn-lt"/>
                <a:ea typeface="+mn-ea"/>
                <a:cs typeface="Times New Roman" panose="02020603050405020304" pitchFamily="18" charset="0"/>
              </a:rPr>
              <a:t>] </a:t>
            </a:r>
            <a:r>
              <a:rPr lang="en-US" altLang="ko-KR" sz="2400" dirty="0">
                <a:latin typeface="+mn-lt"/>
                <a:ea typeface="+mn-ea"/>
              </a:rPr>
              <a:t>35</a:t>
            </a:r>
            <a:r>
              <a:rPr lang="ko-KR" altLang="ko-KR" sz="2400" dirty="0">
                <a:latin typeface="+mn-lt"/>
                <a:ea typeface="+mn-ea"/>
              </a:rPr>
              <a:t>를 </a:t>
            </a:r>
            <a:r>
              <a:rPr lang="ko-KR" altLang="en-US" dirty="0">
                <a:latin typeface="+mn-lt"/>
                <a:ea typeface="+mn-ea"/>
              </a:rPr>
              <a:t>넣</a:t>
            </a:r>
            <a:r>
              <a:rPr lang="ko-KR" altLang="ko-KR" sz="2400" dirty="0" smtClean="0">
                <a:latin typeface="+mn-lt"/>
                <a:ea typeface="+mn-ea"/>
              </a:rPr>
              <a:t>는 </a:t>
            </a:r>
            <a:r>
              <a:rPr lang="ko-KR" altLang="ko-KR" sz="2400" dirty="0">
                <a:latin typeface="+mn-lt"/>
                <a:ea typeface="+mn-ea"/>
              </a:rPr>
              <a:t>과정</a:t>
            </a:r>
            <a:endParaRPr lang="ko-KR" altLang="en-US" sz="3200" dirty="0">
              <a:latin typeface="+mn-lt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25" y="1862137"/>
            <a:ext cx="7524750" cy="3133725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7524742F-CF05-4E3C-9341-F42D30503472}" type="slidenum">
              <a:rPr lang="en-US" altLang="ko-KR" smtClean="0"/>
              <a:pPr/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410660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4511" y="333375"/>
            <a:ext cx="6981825" cy="863600"/>
          </a:xfrm>
        </p:spPr>
        <p:txBody>
          <a:bodyPr/>
          <a:lstStyle/>
          <a:p>
            <a:pPr algn="l"/>
            <a:r>
              <a:rPr lang="en-US" altLang="ko-KR" dirty="0" smtClean="0"/>
              <a:t>3) </a:t>
            </a:r>
            <a:r>
              <a:rPr lang="ko-KR" altLang="en-US" dirty="0" smtClean="0"/>
              <a:t>빼기 </a:t>
            </a:r>
            <a:r>
              <a:rPr lang="ko-KR" altLang="ko-KR" dirty="0" smtClean="0"/>
              <a:t>연산</a:t>
            </a:r>
            <a:r>
              <a:rPr lang="en-US" altLang="ko-KR" dirty="0" smtClean="0"/>
              <a:t> – delete()</a:t>
            </a:r>
            <a:endParaRPr lang="ko-KR" altLang="ko-KR" dirty="0">
              <a:effectLst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395663"/>
            <a:ext cx="7831782" cy="4121569"/>
          </a:xfrm>
        </p:spPr>
        <p:txBody>
          <a:bodyPr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ko-KR" sz="2000" dirty="0" smtClean="0"/>
              <a:t>우선 </a:t>
            </a:r>
            <a:r>
              <a:rPr lang="ko-KR" altLang="ko-KR" sz="2000" dirty="0"/>
              <a:t>삭제하고자 하는 노드를 </a:t>
            </a:r>
            <a:r>
              <a:rPr lang="ko-KR" altLang="ko-KR" sz="2000" dirty="0" smtClean="0"/>
              <a:t>찾은 후 </a:t>
            </a:r>
            <a:r>
              <a:rPr lang="ko-KR" altLang="ko-KR" sz="2000" dirty="0"/>
              <a:t>이진탐색트리 조건을 만족하도록 삭제된 노드의 </a:t>
            </a:r>
            <a:r>
              <a:rPr lang="ko-KR" altLang="ko-KR" sz="2000" dirty="0" smtClean="0"/>
              <a:t>부모와 자식</a:t>
            </a:r>
            <a:r>
              <a:rPr lang="en-US" altLang="ko-KR" sz="2000" dirty="0" smtClean="0"/>
              <a:t>(</a:t>
            </a:r>
            <a:r>
              <a:rPr lang="ko-KR" altLang="ko-KR" sz="2000" dirty="0" smtClean="0"/>
              <a:t>들</a:t>
            </a:r>
            <a:r>
              <a:rPr lang="en-US" altLang="ko-KR" sz="2000" dirty="0" smtClean="0"/>
              <a:t>)</a:t>
            </a:r>
            <a:r>
              <a:rPr lang="ko-KR" altLang="ko-KR" sz="2000" dirty="0" smtClean="0"/>
              <a:t>을 연결</a:t>
            </a:r>
            <a:endParaRPr lang="en-US" altLang="ko-KR" sz="2000" dirty="0" smtClean="0"/>
          </a:p>
          <a:p>
            <a:pPr>
              <a:lnSpc>
                <a:spcPct val="140000"/>
              </a:lnSpc>
            </a:pPr>
            <a:r>
              <a:rPr lang="ko-KR" altLang="en-US" sz="2000" dirty="0" smtClean="0"/>
              <a:t>세 가지 경우로 나누어 구현</a:t>
            </a:r>
            <a:endParaRPr lang="en-US" altLang="ko-KR" sz="2000" dirty="0" smtClean="0"/>
          </a:p>
          <a:p>
            <a:pPr lvl="1">
              <a:lnSpc>
                <a:spcPct val="140000"/>
              </a:lnSpc>
            </a:pPr>
            <a:r>
              <a:rPr lang="en-US" altLang="ko-KR" dirty="0" smtClean="0"/>
              <a:t>Case 1: </a:t>
            </a:r>
            <a:r>
              <a:rPr lang="ko-KR" altLang="ko-KR" dirty="0" smtClean="0"/>
              <a:t>삭제되는 </a:t>
            </a:r>
            <a:r>
              <a:rPr lang="ko-KR" altLang="ko-KR" dirty="0"/>
              <a:t>노드가 자식이 없는 </a:t>
            </a:r>
            <a:r>
              <a:rPr lang="ko-KR" altLang="ko-KR" dirty="0" smtClean="0"/>
              <a:t>경우</a:t>
            </a:r>
            <a:endParaRPr lang="en-US" altLang="ko-KR" dirty="0" smtClean="0"/>
          </a:p>
          <a:p>
            <a:pPr lvl="1">
              <a:lnSpc>
                <a:spcPct val="140000"/>
              </a:lnSpc>
            </a:pPr>
            <a:r>
              <a:rPr lang="en-US" altLang="ko-KR" dirty="0" smtClean="0"/>
              <a:t>Case 2: </a:t>
            </a:r>
            <a:r>
              <a:rPr lang="ko-KR" altLang="ko-KR" dirty="0"/>
              <a:t>삭제되는 노드가 자식이 하나인 </a:t>
            </a:r>
            <a:r>
              <a:rPr lang="ko-KR" altLang="ko-KR" dirty="0" smtClean="0"/>
              <a:t>경우</a:t>
            </a:r>
            <a:endParaRPr lang="en-US" altLang="ko-KR" dirty="0" smtClean="0"/>
          </a:p>
          <a:p>
            <a:pPr lvl="1">
              <a:lnSpc>
                <a:spcPct val="140000"/>
              </a:lnSpc>
            </a:pPr>
            <a:r>
              <a:rPr lang="en-US" altLang="ko-KR" dirty="0" smtClean="0"/>
              <a:t>Case 3: </a:t>
            </a:r>
            <a:r>
              <a:rPr lang="ko-KR" altLang="ko-KR" dirty="0"/>
              <a:t>삭제되는 노드가 자식이 둘인 </a:t>
            </a:r>
            <a:r>
              <a:rPr lang="ko-KR" altLang="ko-KR" dirty="0" smtClean="0"/>
              <a:t>경우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1B96D3D4-D084-4DAE-B4FF-FA5DDBDE9654}" type="slidenum">
              <a:rPr lang="en-US" altLang="ko-KR" smtClean="0"/>
              <a:pPr/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19542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477168"/>
            <a:ext cx="6981825" cy="863600"/>
          </a:xfrm>
        </p:spPr>
        <p:txBody>
          <a:bodyPr/>
          <a:lstStyle/>
          <a:p>
            <a:pPr algn="l"/>
            <a:r>
              <a:rPr lang="en-US" altLang="ko-KR" dirty="0" smtClean="0"/>
              <a:t> delete()</a:t>
            </a:r>
            <a:r>
              <a:rPr lang="ko-KR" altLang="en-US" dirty="0" smtClean="0"/>
              <a:t>에서 사용되는 함수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	</a:t>
            </a:r>
            <a:r>
              <a:rPr lang="en-US" altLang="ko-KR" dirty="0" smtClean="0"/>
              <a:t>1) </a:t>
            </a:r>
            <a:r>
              <a:rPr lang="ko-KR" altLang="ko-KR" dirty="0" smtClean="0"/>
              <a:t>최솟값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노드</a:t>
            </a:r>
            <a:r>
              <a:rPr lang="ko-KR" altLang="ko-KR" dirty="0" smtClean="0"/>
              <a:t> 찾기</a:t>
            </a:r>
            <a:r>
              <a:rPr lang="en-US" altLang="ko-KR" dirty="0" smtClean="0"/>
              <a:t> – </a:t>
            </a:r>
            <a:r>
              <a:rPr lang="en-US" altLang="ko-KR" dirty="0" err="1" smtClean="0"/>
              <a:t>minimum_node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670986"/>
            <a:ext cx="7886700" cy="2838134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ko-KR" altLang="en-US" sz="2000" dirty="0" smtClean="0"/>
              <a:t>빼기 연산인 </a:t>
            </a:r>
            <a:r>
              <a:rPr lang="en-US" altLang="ko-KR" sz="2000" dirty="0" smtClean="0"/>
              <a:t>delete() </a:t>
            </a:r>
            <a:r>
              <a:rPr lang="ko-KR" altLang="en-US" sz="2000" dirty="0" smtClean="0"/>
              <a:t>함수</a:t>
            </a:r>
            <a:r>
              <a:rPr lang="ko-KR" altLang="ko-KR" sz="2000" dirty="0" smtClean="0"/>
              <a:t>에서 </a:t>
            </a:r>
            <a:r>
              <a:rPr lang="ko-KR" altLang="en-US" sz="2000" dirty="0" smtClean="0"/>
              <a:t>필요</a:t>
            </a:r>
            <a:endParaRPr lang="en-US" altLang="ko-KR" sz="2000" dirty="0" smtClean="0"/>
          </a:p>
          <a:p>
            <a:pPr>
              <a:lnSpc>
                <a:spcPct val="120000"/>
              </a:lnSpc>
            </a:pPr>
            <a:r>
              <a:rPr lang="ko-KR" altLang="ko-KR" sz="2000" dirty="0" err="1" smtClean="0"/>
              <a:t>루트노드로부터</a:t>
            </a:r>
            <a:r>
              <a:rPr lang="ko-KR" altLang="ko-KR" sz="2000" dirty="0" smtClean="0"/>
              <a:t> 왼쪽</a:t>
            </a:r>
            <a:r>
              <a:rPr lang="ko-KR" altLang="en-US" sz="2000" dirty="0" smtClean="0"/>
              <a:t>으로 왼쪽으로</a:t>
            </a:r>
            <a:r>
              <a:rPr lang="ko-KR" altLang="ko-KR" sz="2000" dirty="0" smtClean="0"/>
              <a:t> </a:t>
            </a:r>
            <a:r>
              <a:rPr lang="ko-KR" altLang="ko-KR" sz="2000" dirty="0"/>
              <a:t>따라 </a:t>
            </a:r>
            <a:r>
              <a:rPr lang="ko-KR" altLang="ko-KR" sz="2000" dirty="0" smtClean="0"/>
              <a:t>내려가</a:t>
            </a:r>
            <a:r>
              <a:rPr lang="ko-KR" altLang="en-US" sz="2000" dirty="0" smtClean="0"/>
              <a:t>다가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왼쪽 </a:t>
            </a:r>
            <a:r>
              <a:rPr lang="en-US" altLang="ko-KR" sz="2000" dirty="0" smtClean="0"/>
              <a:t>child</a:t>
            </a:r>
            <a:r>
              <a:rPr lang="ko-KR" altLang="en-US" sz="2000" dirty="0" smtClean="0"/>
              <a:t>가 </a:t>
            </a:r>
            <a:r>
              <a:rPr lang="en-US" altLang="ko-KR" sz="2000" dirty="0" smtClean="0"/>
              <a:t>None</a:t>
            </a:r>
            <a:r>
              <a:rPr lang="ko-KR" altLang="en-US" sz="2000" dirty="0" smtClean="0"/>
              <a:t>인 </a:t>
            </a:r>
            <a:r>
              <a:rPr lang="ko-KR" altLang="en-US" sz="2000" dirty="0" err="1" smtClean="0"/>
              <a:t>노드가</a:t>
            </a:r>
            <a:r>
              <a:rPr lang="ko-KR" altLang="en-US" sz="2000" dirty="0" smtClean="0"/>
              <a:t> 최솟값 </a:t>
            </a:r>
            <a:r>
              <a:rPr lang="ko-KR" altLang="en-US" sz="2000" dirty="0" err="1" smtClean="0"/>
              <a:t>노드이다</a:t>
            </a:r>
            <a:r>
              <a:rPr lang="en-US" altLang="ko-KR" sz="2000" dirty="0" smtClean="0"/>
              <a:t>.</a:t>
            </a:r>
          </a:p>
          <a:p>
            <a:pPr>
              <a:lnSpc>
                <a:spcPct val="120000"/>
              </a:lnSpc>
            </a:pP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1B96D3D4-D084-4DAE-B4FF-FA5DDBDE9654}" type="slidenum">
              <a:rPr lang="en-US" altLang="ko-KR" smtClean="0"/>
              <a:pPr/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820247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5256076" y="3080390"/>
            <a:ext cx="432048" cy="432048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20072" y="3107789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50</a:t>
            </a:r>
            <a:endParaRPr lang="en-US" sz="20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타원 3"/>
          <p:cNvSpPr/>
          <p:nvPr/>
        </p:nvSpPr>
        <p:spPr>
          <a:xfrm>
            <a:off x="5832140" y="3717032"/>
            <a:ext cx="432048" cy="432048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96136" y="3744431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80</a:t>
            </a:r>
            <a:endParaRPr lang="en-US" sz="20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4572000" y="3712493"/>
            <a:ext cx="432048" cy="432048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35996" y="3730375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30</a:t>
            </a:r>
            <a:endParaRPr lang="en-US" sz="20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4031940" y="4495905"/>
            <a:ext cx="432048" cy="432048"/>
          </a:xfrm>
          <a:prstGeom prst="ellipse">
            <a:avLst/>
          </a:prstGeom>
          <a:solidFill>
            <a:srgbClr val="C3F7FD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523304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10</a:t>
            </a:r>
            <a:endParaRPr lang="en-US" sz="20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4932040" y="4505048"/>
            <a:ext cx="432048" cy="432048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96036" y="4523304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40</a:t>
            </a:r>
            <a:endParaRPr lang="en-US" sz="20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6336196" y="4586207"/>
            <a:ext cx="432048" cy="432048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300192" y="4604463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90</a:t>
            </a:r>
            <a:endParaRPr lang="en-US" sz="20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 flipH="1">
            <a:off x="4949563" y="3440234"/>
            <a:ext cx="324000" cy="360000"/>
          </a:xfrm>
          <a:prstGeom prst="line">
            <a:avLst/>
          </a:prstGeom>
          <a:ln w="38100">
            <a:solidFill>
              <a:srgbClr val="0000CC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2" idx="5"/>
            <a:endCxn id="4" idx="1"/>
          </p:cNvCxnSpPr>
          <p:nvPr/>
        </p:nvCxnSpPr>
        <p:spPr>
          <a:xfrm>
            <a:off x="5624852" y="3449166"/>
            <a:ext cx="270560" cy="33113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H="1">
            <a:off x="4361896" y="4119791"/>
            <a:ext cx="324000" cy="414636"/>
          </a:xfrm>
          <a:prstGeom prst="line">
            <a:avLst/>
          </a:prstGeom>
          <a:ln w="38100">
            <a:solidFill>
              <a:srgbClr val="0000CC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6" idx="5"/>
            <a:endCxn id="10" idx="0"/>
          </p:cNvCxnSpPr>
          <p:nvPr/>
        </p:nvCxnSpPr>
        <p:spPr>
          <a:xfrm>
            <a:off x="4940776" y="4081269"/>
            <a:ext cx="207288" cy="423779"/>
          </a:xfrm>
          <a:prstGeom prst="line">
            <a:avLst/>
          </a:prstGeom>
          <a:ln w="31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6167224" y="4144541"/>
            <a:ext cx="314305" cy="500399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508764" y="2718681"/>
            <a:ext cx="324000" cy="369332"/>
          </a:xfrm>
          <a:prstGeom prst="rect">
            <a:avLst/>
          </a:prstGeom>
          <a:solidFill>
            <a:srgbClr val="CCFF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673786" y="2656269"/>
            <a:ext cx="9053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root</a:t>
            </a:r>
            <a:endParaRPr lang="en-US" sz="20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4649482" y="2890490"/>
            <a:ext cx="621043" cy="2172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/>
          <p:cNvSpPr/>
          <p:nvPr/>
        </p:nvSpPr>
        <p:spPr>
          <a:xfrm>
            <a:off x="4466477" y="5301208"/>
            <a:ext cx="432048" cy="432048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427984" y="5319464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15</a:t>
            </a:r>
            <a:endParaRPr lang="en-US" sz="20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 flipH="1">
            <a:off x="3797946" y="4860224"/>
            <a:ext cx="288000" cy="432000"/>
          </a:xfrm>
          <a:prstGeom prst="line">
            <a:avLst/>
          </a:prstGeom>
          <a:ln w="28575">
            <a:solidFill>
              <a:srgbClr val="0000CC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4414423" y="4862126"/>
            <a:ext cx="207288" cy="423779"/>
          </a:xfrm>
          <a:prstGeom prst="line">
            <a:avLst/>
          </a:prstGeom>
          <a:ln w="31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895718" y="4554082"/>
            <a:ext cx="2023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+mn-lt"/>
                <a:ea typeface="+mn-ea"/>
              </a:rPr>
              <a:t>left child</a:t>
            </a:r>
            <a:r>
              <a:rPr lang="ko-KR" altLang="en-US" sz="1800" dirty="0" smtClean="0">
                <a:latin typeface="+mn-lt"/>
                <a:ea typeface="+mn-ea"/>
              </a:rPr>
              <a:t>가 </a:t>
            </a:r>
            <a:r>
              <a:rPr lang="en-US" altLang="ko-KR" sz="1800" dirty="0" smtClean="0">
                <a:solidFill>
                  <a:srgbClr val="FF0000"/>
                </a:solidFill>
                <a:latin typeface="+mn-lt"/>
                <a:ea typeface="+mn-ea"/>
              </a:rPr>
              <a:t>None</a:t>
            </a:r>
            <a:endParaRPr lang="en-US" sz="1800" dirty="0">
              <a:latin typeface="+mn-lt"/>
              <a:ea typeface="+mn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39638" y="1531288"/>
            <a:ext cx="50129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 err="1" smtClean="0">
                <a:latin typeface="+mn-lt"/>
                <a:ea typeface="+mn-ea"/>
                <a:cs typeface="Times New Roman" panose="02020603050405020304" pitchFamily="18" charset="0"/>
              </a:rPr>
              <a:t>minimum_node</a:t>
            </a:r>
            <a:r>
              <a:rPr lang="en-US" dirty="0" smtClean="0">
                <a:latin typeface="+mn-lt"/>
                <a:ea typeface="+mn-ea"/>
                <a:cs typeface="Times New Roman" panose="02020603050405020304" pitchFamily="18" charset="0"/>
              </a:rPr>
              <a:t>() </a:t>
            </a:r>
            <a:r>
              <a:rPr lang="ko-KR" altLang="en-US" dirty="0" smtClean="0">
                <a:latin typeface="+mn-lt"/>
                <a:ea typeface="+mn-ea"/>
                <a:cs typeface="Times New Roman" panose="02020603050405020304" pitchFamily="18" charset="0"/>
              </a:rPr>
              <a:t>함수의 수행 예</a:t>
            </a:r>
            <a:endParaRPr lang="en-US" dirty="0">
              <a:latin typeface="+mn-lt"/>
              <a:ea typeface="+mn-ea"/>
            </a:endParaRPr>
          </a:p>
        </p:txBody>
      </p:sp>
      <p:sp>
        <p:nvSpPr>
          <p:cNvPr id="25" name="슬라이드 번호 개체 틀 2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7524742F-CF05-4E3C-9341-F42D30503472}" type="slidenum">
              <a:rPr lang="en-US" altLang="ko-KR" smtClean="0"/>
              <a:pPr/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965082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548680"/>
            <a:ext cx="6981825" cy="863600"/>
          </a:xfrm>
        </p:spPr>
        <p:txBody>
          <a:bodyPr/>
          <a:lstStyle/>
          <a:p>
            <a:r>
              <a:rPr lang="en-US" altLang="ko-KR" dirty="0"/>
              <a:t> delete()</a:t>
            </a:r>
            <a:r>
              <a:rPr lang="ko-KR" altLang="en-US" dirty="0"/>
              <a:t>에서 사용되는 함수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	</a:t>
            </a:r>
            <a:r>
              <a:rPr lang="en-US" altLang="ko-KR" dirty="0" smtClean="0"/>
              <a:t>2) </a:t>
            </a:r>
            <a:r>
              <a:rPr lang="ko-KR" altLang="ko-KR" dirty="0" smtClean="0"/>
              <a:t>최솟값 </a:t>
            </a:r>
            <a:r>
              <a:rPr lang="ko-KR" altLang="en-US" dirty="0" smtClean="0"/>
              <a:t>노드 </a:t>
            </a:r>
            <a:r>
              <a:rPr lang="ko-KR" altLang="ko-KR" dirty="0" smtClean="0"/>
              <a:t>삭제 연산</a:t>
            </a:r>
            <a:r>
              <a:rPr lang="en-US" altLang="ko-KR" dirty="0" smtClean="0"/>
              <a:t> – </a:t>
            </a:r>
            <a:r>
              <a:rPr lang="en-US" altLang="ko-KR" dirty="0" err="1" smtClean="0"/>
              <a:t>delete_min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742860"/>
            <a:ext cx="8352928" cy="3414332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ko-KR" altLang="ko-KR" sz="2000" dirty="0" smtClean="0"/>
              <a:t>최솟값 노드</a:t>
            </a:r>
            <a:r>
              <a:rPr lang="en-US" altLang="ko-KR" sz="2000" dirty="0" smtClean="0"/>
              <a:t>  n</a:t>
            </a:r>
            <a:r>
              <a:rPr lang="ko-KR" altLang="en-US" sz="2000" dirty="0" smtClean="0"/>
              <a:t>을</a:t>
            </a:r>
            <a:r>
              <a:rPr lang="ko-KR" altLang="ko-KR" sz="2000" dirty="0" smtClean="0"/>
              <a:t> 찾</a:t>
            </a:r>
            <a:r>
              <a:rPr lang="ko-KR" altLang="en-US" sz="2000" dirty="0"/>
              <a:t>고</a:t>
            </a:r>
            <a:r>
              <a:rPr lang="en-US" altLang="ko-KR" sz="2000" dirty="0" smtClean="0"/>
              <a:t>, n</a:t>
            </a:r>
            <a:r>
              <a:rPr lang="ko-KR" altLang="ko-KR" sz="2000" dirty="0" smtClean="0"/>
              <a:t>의 부모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노드</a:t>
            </a:r>
            <a:r>
              <a:rPr lang="ko-KR" altLang="ko-KR" sz="2000" dirty="0" smtClean="0"/>
              <a:t>와 </a:t>
            </a:r>
            <a:r>
              <a:rPr lang="en-US" altLang="ko-KR" sz="2000" dirty="0" smtClean="0"/>
              <a:t>n</a:t>
            </a:r>
            <a:r>
              <a:rPr lang="ko-KR" altLang="ko-KR" sz="2000" dirty="0" smtClean="0"/>
              <a:t>의 </a:t>
            </a:r>
            <a:r>
              <a:rPr lang="ko-KR" altLang="ko-KR" sz="2000" dirty="0"/>
              <a:t>오른쪽 </a:t>
            </a:r>
            <a:r>
              <a:rPr lang="en-US" altLang="ko-KR" sz="2000" dirty="0" smtClean="0"/>
              <a:t>child </a:t>
            </a:r>
            <a:r>
              <a:rPr lang="ko-KR" altLang="en-US" sz="2000" dirty="0" err="1" smtClean="0"/>
              <a:t>노드</a:t>
            </a:r>
            <a:r>
              <a:rPr lang="ko-KR" altLang="ko-KR" sz="2000" dirty="0" err="1" smtClean="0"/>
              <a:t>를</a:t>
            </a:r>
            <a:r>
              <a:rPr lang="ko-KR" altLang="ko-KR" sz="2000" dirty="0" smtClean="0"/>
              <a:t> 연결</a:t>
            </a:r>
            <a:endParaRPr lang="en-US" altLang="ko-KR" sz="2000" dirty="0" smtClean="0"/>
          </a:p>
          <a:p>
            <a:pPr>
              <a:lnSpc>
                <a:spcPct val="120000"/>
              </a:lnSpc>
            </a:pPr>
            <a:r>
              <a:rPr lang="en-US" altLang="ko-KR" sz="2000" dirty="0" err="1" smtClean="0"/>
              <a:t>delete_min</a:t>
            </a:r>
            <a:r>
              <a:rPr lang="en-US" altLang="ko-KR" sz="2000" dirty="0" smtClean="0"/>
              <a:t>()</a:t>
            </a:r>
            <a:r>
              <a:rPr lang="ko-KR" altLang="en-US" sz="2000" dirty="0" smtClean="0"/>
              <a:t>은</a:t>
            </a:r>
            <a:r>
              <a:rPr lang="ko-KR" altLang="ko-KR" sz="2000" dirty="0" smtClean="0"/>
              <a:t> </a:t>
            </a:r>
            <a:r>
              <a:rPr lang="ko-KR" altLang="en-US" sz="2000" dirty="0" smtClean="0"/>
              <a:t>임의의 </a:t>
            </a:r>
            <a:r>
              <a:rPr lang="ko-KR" altLang="ko-KR" sz="2000" dirty="0" err="1" smtClean="0"/>
              <a:t>노드를</a:t>
            </a:r>
            <a:r>
              <a:rPr lang="ko-KR" altLang="ko-KR" sz="2000" dirty="0" smtClean="0"/>
              <a:t> </a:t>
            </a:r>
            <a:r>
              <a:rPr lang="ko-KR" altLang="ko-KR" sz="2000" dirty="0"/>
              <a:t>삭제하는 </a:t>
            </a:r>
            <a:r>
              <a:rPr lang="en-US" altLang="ko-KR" sz="2000" dirty="0"/>
              <a:t>delete</a:t>
            </a:r>
            <a:r>
              <a:rPr lang="en-US" altLang="ko-KR" sz="2000" dirty="0" smtClean="0"/>
              <a:t>() </a:t>
            </a:r>
            <a:r>
              <a:rPr lang="ko-KR" altLang="en-US" sz="2000" dirty="0" smtClean="0"/>
              <a:t>연산</a:t>
            </a:r>
            <a:r>
              <a:rPr lang="ko-KR" altLang="ko-KR" sz="2000" dirty="0" smtClean="0"/>
              <a:t>에서 사용</a:t>
            </a:r>
            <a:endParaRPr lang="ko-KR" altLang="ko-KR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1B96D3D4-D084-4DAE-B4FF-FA5DDBDE9654}" type="slidenum">
              <a:rPr lang="en-US" altLang="ko-KR" smtClean="0"/>
              <a:pPr/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679593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032" y="476672"/>
            <a:ext cx="2596305" cy="273856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708" y="3304587"/>
            <a:ext cx="8696325" cy="330517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683568" y="811208"/>
            <a:ext cx="43300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 err="1" smtClean="0">
                <a:latin typeface="+mn-lt"/>
                <a:ea typeface="+mn-ea"/>
                <a:cs typeface="Times New Roman" panose="02020603050405020304" pitchFamily="18" charset="0"/>
              </a:rPr>
              <a:t>delete_min</a:t>
            </a:r>
            <a:r>
              <a:rPr lang="en-US" dirty="0" smtClean="0">
                <a:latin typeface="+mn-lt"/>
                <a:ea typeface="+mn-ea"/>
                <a:cs typeface="Times New Roman" panose="02020603050405020304" pitchFamily="18" charset="0"/>
              </a:rPr>
              <a:t>() </a:t>
            </a:r>
            <a:r>
              <a:rPr lang="ko-KR" altLang="en-US" dirty="0" smtClean="0">
                <a:latin typeface="+mn-lt"/>
                <a:ea typeface="+mn-ea"/>
                <a:cs typeface="Times New Roman" panose="02020603050405020304" pitchFamily="18" charset="0"/>
              </a:rPr>
              <a:t>함수의 수행 예</a:t>
            </a:r>
            <a:endParaRPr lang="en-US" dirty="0">
              <a:latin typeface="+mn-lt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7524742F-CF05-4E3C-9341-F42D30503472}" type="slidenum">
              <a:rPr lang="en-US" altLang="ko-KR" smtClean="0"/>
              <a:pPr/>
              <a:t>19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682887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트리 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트리 개요</a:t>
            </a:r>
            <a:endParaRPr lang="en-US" altLang="ko-KR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dirty="0" err="1" smtClean="0">
                <a:solidFill>
                  <a:schemeClr val="bg1">
                    <a:lumMod val="75000"/>
                  </a:schemeClr>
                </a:solidFill>
              </a:rPr>
              <a:t>이진트리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(Binary Tree)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 err="1" smtClean="0">
                <a:solidFill>
                  <a:schemeClr val="bg1">
                    <a:lumMod val="75000"/>
                  </a:schemeClr>
                </a:solidFill>
              </a:rPr>
              <a:t>이진힙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(Binary Heap)</a:t>
            </a:r>
          </a:p>
          <a:p>
            <a:pPr marL="457200" indent="-457200">
              <a:buFont typeface="+mj-lt"/>
              <a:buAutoNum type="arabicPeriod"/>
            </a:pP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 err="1" smtClean="0"/>
              <a:t>이진탐색트리</a:t>
            </a:r>
            <a:r>
              <a:rPr lang="en-US" altLang="ko-KR" dirty="0" smtClean="0"/>
              <a:t>(Binary Search Tree)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1B96D3D4-D084-4DAE-B4FF-FA5DDBDE9654}" type="slidenum">
              <a:rPr lang="en-US" altLang="ko-KR" smtClean="0"/>
              <a:pPr/>
              <a:t>2</a:t>
            </a:fld>
            <a:endParaRPr lang="en-US" altLang="ko-KR"/>
          </a:p>
        </p:txBody>
      </p:sp>
      <p:sp>
        <p:nvSpPr>
          <p:cNvPr id="5" name="오른쪽 중괄호 4"/>
          <p:cNvSpPr/>
          <p:nvPr/>
        </p:nvSpPr>
        <p:spPr bwMode="auto">
          <a:xfrm>
            <a:off x="6156176" y="1556792"/>
            <a:ext cx="360040" cy="1152128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Palatino Linotype" pitchFamily="18" charset="0"/>
              <a:ea typeface="굴림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60232" y="1948190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i="1" dirty="0" smtClean="0"/>
              <a:t>chap4.ppt</a:t>
            </a:r>
            <a:endParaRPr lang="ko-KR" altLang="en-US" sz="1800" i="1" dirty="0"/>
          </a:p>
        </p:txBody>
      </p:sp>
      <p:sp>
        <p:nvSpPr>
          <p:cNvPr id="7" name="오른쪽 중괄호 6"/>
          <p:cNvSpPr/>
          <p:nvPr/>
        </p:nvSpPr>
        <p:spPr bwMode="auto">
          <a:xfrm>
            <a:off x="6156176" y="3212976"/>
            <a:ext cx="360040" cy="391398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Palatino Linotype" pitchFamily="18" charset="0"/>
              <a:ea typeface="굴림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60232" y="3212976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i="1" dirty="0" smtClean="0"/>
              <a:t>chap5.ppt</a:t>
            </a:r>
            <a:endParaRPr lang="ko-KR" altLang="en-US" sz="1800" i="1" dirty="0"/>
          </a:p>
        </p:txBody>
      </p:sp>
    </p:spTree>
    <p:extLst>
      <p:ext uri="{BB962C8B-B14F-4D97-AF65-F5344CB8AC3E}">
        <p14:creationId xmlns:p14="http://schemas.microsoft.com/office/powerpoint/2010/main" val="242109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4511" y="333375"/>
            <a:ext cx="6981825" cy="863600"/>
          </a:xfrm>
        </p:spPr>
        <p:txBody>
          <a:bodyPr/>
          <a:lstStyle/>
          <a:p>
            <a:pPr algn="l"/>
            <a:r>
              <a:rPr lang="en-US" altLang="ko-KR" dirty="0" smtClean="0"/>
              <a:t>delete()</a:t>
            </a:r>
            <a:endParaRPr lang="ko-KR" altLang="ko-KR" dirty="0">
              <a:effectLst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395663"/>
            <a:ext cx="7831782" cy="2449827"/>
          </a:xfrm>
        </p:spPr>
        <p:txBody>
          <a:bodyPr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ko-KR" sz="2000" dirty="0" smtClean="0"/>
              <a:t>우선 </a:t>
            </a:r>
            <a:r>
              <a:rPr lang="en-US" altLang="ko-KR" sz="2000" dirty="0" smtClean="0"/>
              <a:t>1) </a:t>
            </a:r>
            <a:r>
              <a:rPr lang="ko-KR" altLang="ko-KR" sz="2000" dirty="0" smtClean="0"/>
              <a:t>삭제하고자 </a:t>
            </a:r>
            <a:r>
              <a:rPr lang="ko-KR" altLang="ko-KR" sz="2000" dirty="0"/>
              <a:t>하는 노드를 </a:t>
            </a:r>
            <a:r>
              <a:rPr lang="ko-KR" altLang="ko-KR" sz="2000" dirty="0" smtClean="0"/>
              <a:t>찾은 </a:t>
            </a:r>
            <a:r>
              <a:rPr lang="ko-KR" altLang="ko-KR" sz="2000" dirty="0" smtClean="0"/>
              <a:t>후</a:t>
            </a:r>
            <a:r>
              <a:rPr lang="en-US" altLang="ko-KR" sz="2000" dirty="0" smtClean="0"/>
              <a:t>,</a:t>
            </a:r>
            <a:r>
              <a:rPr lang="ko-KR" altLang="ko-KR" sz="2000" dirty="0" smtClean="0"/>
              <a:t> </a:t>
            </a:r>
            <a:r>
              <a:rPr lang="en-US" altLang="ko-KR" sz="2000" dirty="0" smtClean="0"/>
              <a:t>2) </a:t>
            </a:r>
            <a:r>
              <a:rPr lang="ko-KR" altLang="ko-KR" sz="2000" dirty="0" smtClean="0"/>
              <a:t>이진탐색트리 </a:t>
            </a:r>
            <a:r>
              <a:rPr lang="ko-KR" altLang="ko-KR" sz="2000" dirty="0"/>
              <a:t>조건을 만족하도록 삭제된 노드의 </a:t>
            </a:r>
            <a:r>
              <a:rPr lang="ko-KR" altLang="ko-KR" sz="2000" dirty="0" smtClean="0"/>
              <a:t>부모와 자식</a:t>
            </a:r>
            <a:r>
              <a:rPr lang="en-US" altLang="ko-KR" sz="2000" dirty="0" smtClean="0"/>
              <a:t>(</a:t>
            </a:r>
            <a:r>
              <a:rPr lang="ko-KR" altLang="ko-KR" sz="2000" dirty="0" smtClean="0"/>
              <a:t>들</a:t>
            </a:r>
            <a:r>
              <a:rPr lang="en-US" altLang="ko-KR" sz="2000" dirty="0" smtClean="0"/>
              <a:t>)</a:t>
            </a:r>
            <a:r>
              <a:rPr lang="ko-KR" altLang="ko-KR" sz="2000" dirty="0" smtClean="0"/>
              <a:t>을 연결</a:t>
            </a:r>
            <a:endParaRPr lang="en-US" altLang="ko-KR" sz="2000" dirty="0" smtClean="0"/>
          </a:p>
          <a:p>
            <a:pPr>
              <a:lnSpc>
                <a:spcPct val="140000"/>
              </a:lnSpc>
            </a:pPr>
            <a:r>
              <a:rPr lang="ko-KR" altLang="ko-KR" sz="2000" dirty="0" smtClean="0"/>
              <a:t>삭제되는 </a:t>
            </a:r>
            <a:r>
              <a:rPr lang="ko-KR" altLang="ko-KR" sz="2000" dirty="0"/>
              <a:t>노드가 자식이 없는 경우</a:t>
            </a:r>
            <a:r>
              <a:rPr lang="en-US" altLang="ko-KR" sz="2000" dirty="0" smtClean="0"/>
              <a:t>(Case 1), </a:t>
            </a:r>
            <a:r>
              <a:rPr lang="ko-KR" altLang="ko-KR" sz="2000" dirty="0"/>
              <a:t>자식이 하나인 경우</a:t>
            </a:r>
            <a:r>
              <a:rPr lang="en-US" altLang="ko-KR" sz="2000" dirty="0" smtClean="0"/>
              <a:t>(Case 2), </a:t>
            </a:r>
            <a:r>
              <a:rPr lang="ko-KR" altLang="ko-KR" sz="2000" dirty="0"/>
              <a:t>자식이 둘인 경우</a:t>
            </a:r>
            <a:r>
              <a:rPr lang="en-US" altLang="ko-KR" sz="2000" dirty="0" smtClean="0"/>
              <a:t>(Case 3)</a:t>
            </a:r>
            <a:r>
              <a:rPr lang="ko-KR" altLang="ko-KR" sz="2000" dirty="0"/>
              <a:t>로 나누어 </a:t>
            </a:r>
            <a:r>
              <a:rPr lang="en-US" altLang="ko-KR" sz="2000" dirty="0" smtClean="0"/>
              <a:t>delete() </a:t>
            </a:r>
            <a:r>
              <a:rPr lang="ko-KR" altLang="ko-KR" sz="2000" dirty="0" smtClean="0"/>
              <a:t>연산을 수행</a:t>
            </a:r>
            <a:endParaRPr lang="ko-KR" altLang="ko-KR" sz="2000" dirty="0"/>
          </a:p>
          <a:p>
            <a:endParaRPr lang="ko-KR" altLang="en-US" sz="2000" dirty="0"/>
          </a:p>
        </p:txBody>
      </p:sp>
      <p:sp>
        <p:nvSpPr>
          <p:cNvPr id="5" name="직사각형 4"/>
          <p:cNvSpPr/>
          <p:nvPr/>
        </p:nvSpPr>
        <p:spPr>
          <a:xfrm>
            <a:off x="1847589" y="5786003"/>
            <a:ext cx="59937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 smtClean="0">
                <a:solidFill>
                  <a:srgbClr val="33993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Case 1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en-US" altLang="ko-KR" sz="2400" dirty="0" smtClean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Case 2</a:t>
            </a:r>
            <a:r>
              <a:rPr lang="en-US" altLang="ko-KR" sz="24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altLang="ko-KR" sz="2400" dirty="0" smtClean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 smtClean="0">
                <a:solidFill>
                  <a:srgbClr val="3333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Case 3</a:t>
            </a:r>
            <a:endParaRPr lang="ko-KR" altLang="en-US" sz="2400" dirty="0">
              <a:solidFill>
                <a:srgbClr val="3333FF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625" y="3717032"/>
            <a:ext cx="6762750" cy="1990725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1B96D3D4-D084-4DAE-B4FF-FA5DDBDE9654}" type="slidenum">
              <a:rPr lang="en-US" altLang="ko-KR" smtClean="0"/>
              <a:pPr/>
              <a:t>20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57656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44513" y="1430477"/>
            <a:ext cx="8275959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spcAft>
                <a:spcPts val="3000"/>
              </a:spcAft>
              <a:buFont typeface="Wingdings" panose="05000000000000000000" pitchFamily="2" charset="2"/>
              <a:buChar char="ü"/>
            </a:pPr>
            <a:r>
              <a:rPr lang="en-US" altLang="ko-KR" sz="2000" dirty="0" smtClean="0">
                <a:solidFill>
                  <a:srgbClr val="339933"/>
                </a:solidFill>
                <a:latin typeface="+mn-lt"/>
                <a:ea typeface="+mn-ea"/>
              </a:rPr>
              <a:t>Case 1</a:t>
            </a:r>
            <a:r>
              <a:rPr lang="en-US" altLang="ko-KR" sz="2000" dirty="0" smtClean="0">
                <a:latin typeface="+mn-lt"/>
                <a:ea typeface="+mn-ea"/>
              </a:rPr>
              <a:t>: </a:t>
            </a:r>
            <a:r>
              <a:rPr lang="ko-KR" altLang="ko-KR" sz="2000" dirty="0" smtClean="0">
                <a:latin typeface="+mn-lt"/>
                <a:ea typeface="+mn-ea"/>
              </a:rPr>
              <a:t>삭제할 노드 </a:t>
            </a:r>
            <a:r>
              <a:rPr lang="en-US" altLang="ko-KR" sz="2000" dirty="0" smtClean="0">
                <a:latin typeface="+mn-lt"/>
                <a:ea typeface="+mn-ea"/>
              </a:rPr>
              <a:t>n</a:t>
            </a:r>
            <a:r>
              <a:rPr lang="ko-KR" altLang="ko-KR" sz="2000" dirty="0" smtClean="0">
                <a:latin typeface="+mn-lt"/>
                <a:ea typeface="+mn-ea"/>
              </a:rPr>
              <a:t>의 부모가 </a:t>
            </a:r>
            <a:r>
              <a:rPr lang="ko-KR" altLang="en-US" sz="2000" dirty="0" smtClean="0">
                <a:latin typeface="+mn-lt"/>
                <a:ea typeface="+mn-ea"/>
              </a:rPr>
              <a:t>자기 자신 </a:t>
            </a:r>
            <a:r>
              <a:rPr lang="en-US" altLang="ko-KR" sz="2000" dirty="0" smtClean="0">
                <a:latin typeface="+mn-lt"/>
                <a:ea typeface="+mn-ea"/>
              </a:rPr>
              <a:t>n</a:t>
            </a:r>
            <a:r>
              <a:rPr lang="ko-KR" altLang="en-US" sz="2000" dirty="0" smtClean="0">
                <a:latin typeface="+mn-lt"/>
                <a:ea typeface="+mn-ea"/>
              </a:rPr>
              <a:t>을</a:t>
            </a:r>
            <a:r>
              <a:rPr lang="ko-KR" altLang="ko-KR" sz="2000" dirty="0" smtClean="0">
                <a:latin typeface="+mn-lt"/>
                <a:ea typeface="+mn-ea"/>
              </a:rPr>
              <a:t> </a:t>
            </a:r>
            <a:r>
              <a:rPr lang="ko-KR" altLang="ko-KR" sz="2000" dirty="0">
                <a:latin typeface="+mn-lt"/>
                <a:ea typeface="+mn-ea"/>
              </a:rPr>
              <a:t>가리키던 </a:t>
            </a:r>
            <a:r>
              <a:rPr lang="ko-KR" altLang="en-US" sz="2000" dirty="0" smtClean="0">
                <a:latin typeface="+mn-lt"/>
                <a:ea typeface="+mn-ea"/>
              </a:rPr>
              <a:t>링크</a:t>
            </a:r>
            <a:r>
              <a:rPr lang="ko-KR" altLang="ko-KR" sz="2000" dirty="0" smtClean="0">
                <a:latin typeface="+mn-lt"/>
                <a:ea typeface="+mn-ea"/>
              </a:rPr>
              <a:t>를 </a:t>
            </a:r>
            <a:r>
              <a:rPr lang="en-US" altLang="ko-KR" sz="2000" dirty="0" smtClean="0">
                <a:latin typeface="+mn-lt"/>
                <a:ea typeface="+mn-ea"/>
              </a:rPr>
              <a:t>None</a:t>
            </a:r>
            <a:r>
              <a:rPr lang="ko-KR" altLang="en-US" sz="2000" dirty="0" smtClean="0">
                <a:latin typeface="+mn-lt"/>
                <a:ea typeface="+mn-ea"/>
              </a:rPr>
              <a:t>으</a:t>
            </a:r>
            <a:r>
              <a:rPr lang="ko-KR" altLang="ko-KR" sz="2000" dirty="0" smtClean="0">
                <a:latin typeface="+mn-lt"/>
                <a:ea typeface="+mn-ea"/>
              </a:rPr>
              <a:t>로 만</a:t>
            </a:r>
            <a:r>
              <a:rPr lang="ko-KR" altLang="en-US" sz="2000" dirty="0" smtClean="0">
                <a:latin typeface="+mn-lt"/>
                <a:ea typeface="+mn-ea"/>
              </a:rPr>
              <a:t>든</a:t>
            </a:r>
            <a:r>
              <a:rPr lang="ko-KR" altLang="ko-KR" sz="2000" dirty="0" smtClean="0">
                <a:latin typeface="+mn-lt"/>
                <a:ea typeface="+mn-ea"/>
              </a:rPr>
              <a:t>다</a:t>
            </a:r>
            <a:r>
              <a:rPr lang="en-US" altLang="ko-KR" sz="2000" dirty="0">
                <a:latin typeface="+mn-lt"/>
                <a:ea typeface="+mn-ea"/>
              </a:rPr>
              <a:t>. </a:t>
            </a:r>
            <a:endParaRPr lang="en-US" altLang="ko-KR" sz="2000" dirty="0" smtClean="0">
              <a:latin typeface="+mn-lt"/>
              <a:ea typeface="+mn-ea"/>
            </a:endParaRPr>
          </a:p>
          <a:p>
            <a:pPr marL="342900" indent="-342900">
              <a:lnSpc>
                <a:spcPct val="120000"/>
              </a:lnSpc>
              <a:spcAft>
                <a:spcPts val="3000"/>
              </a:spcAft>
              <a:buFont typeface="Wingdings" panose="05000000000000000000" pitchFamily="2" charset="2"/>
              <a:buChar char="ü"/>
            </a:pPr>
            <a:r>
              <a:rPr lang="en-US" altLang="ko-KR" sz="2000" dirty="0" smtClean="0">
                <a:solidFill>
                  <a:srgbClr val="FF0000"/>
                </a:solidFill>
                <a:latin typeface="+mn-lt"/>
                <a:ea typeface="+mn-ea"/>
              </a:rPr>
              <a:t>Case 2</a:t>
            </a:r>
            <a:r>
              <a:rPr lang="en-US" altLang="ko-KR" sz="2000" dirty="0" smtClean="0">
                <a:latin typeface="+mn-lt"/>
                <a:ea typeface="+mn-ea"/>
              </a:rPr>
              <a:t>: </a:t>
            </a:r>
            <a:r>
              <a:rPr lang="ko-KR" altLang="en-US" sz="2000" dirty="0" smtClean="0">
                <a:latin typeface="+mn-lt"/>
                <a:ea typeface="+mn-ea"/>
              </a:rPr>
              <a:t>삭제할 </a:t>
            </a:r>
            <a:r>
              <a:rPr lang="ko-KR" altLang="en-US" sz="2000" dirty="0" err="1" smtClean="0">
                <a:latin typeface="+mn-lt"/>
                <a:ea typeface="+mn-ea"/>
              </a:rPr>
              <a:t>노드</a:t>
            </a:r>
            <a:r>
              <a:rPr lang="ko-KR" altLang="en-US" sz="2000" dirty="0" smtClean="0">
                <a:latin typeface="+mn-lt"/>
                <a:ea typeface="+mn-ea"/>
              </a:rPr>
              <a:t> </a:t>
            </a:r>
            <a:r>
              <a:rPr lang="en-US" altLang="ko-KR" sz="2000" dirty="0" smtClean="0">
                <a:latin typeface="+mn-lt"/>
                <a:ea typeface="+mn-ea"/>
              </a:rPr>
              <a:t>n</a:t>
            </a:r>
            <a:r>
              <a:rPr lang="ko-KR" altLang="en-US" sz="2000" dirty="0" smtClean="0">
                <a:latin typeface="+mn-lt"/>
                <a:ea typeface="+mn-ea"/>
              </a:rPr>
              <a:t>의 </a:t>
            </a:r>
            <a:r>
              <a:rPr lang="ko-KR" altLang="ko-KR" sz="2000" dirty="0" smtClean="0">
                <a:latin typeface="+mn-lt"/>
                <a:ea typeface="+mn-ea"/>
              </a:rPr>
              <a:t>한쪽 자식</a:t>
            </a:r>
            <a:r>
              <a:rPr lang="ko-KR" altLang="en-US" sz="2000" dirty="0" smtClean="0">
                <a:latin typeface="+mn-lt"/>
                <a:ea typeface="+mn-ea"/>
              </a:rPr>
              <a:t>이 </a:t>
            </a:r>
            <a:r>
              <a:rPr lang="en-US" altLang="ko-KR" sz="2000" dirty="0" smtClean="0">
                <a:latin typeface="+mn-lt"/>
                <a:ea typeface="+mn-ea"/>
              </a:rPr>
              <a:t>c</a:t>
            </a:r>
            <a:r>
              <a:rPr lang="ko-KR" altLang="en-US" sz="2000" dirty="0" smtClean="0">
                <a:latin typeface="+mn-lt"/>
                <a:ea typeface="+mn-ea"/>
              </a:rPr>
              <a:t>일 때</a:t>
            </a:r>
            <a:r>
              <a:rPr lang="en-US" altLang="ko-KR" sz="2000" dirty="0" smtClean="0">
                <a:latin typeface="+mn-lt"/>
                <a:ea typeface="+mn-ea"/>
              </a:rPr>
              <a:t>, n</a:t>
            </a:r>
            <a:r>
              <a:rPr lang="ko-KR" altLang="ko-KR" sz="2000" dirty="0" smtClean="0">
                <a:latin typeface="+mn-lt"/>
                <a:ea typeface="+mn-ea"/>
              </a:rPr>
              <a:t>의 부모와 </a:t>
            </a:r>
            <a:r>
              <a:rPr lang="en-US" altLang="ko-KR" sz="2000" dirty="0" smtClean="0">
                <a:latin typeface="+mn-lt"/>
                <a:ea typeface="+mn-ea"/>
              </a:rPr>
              <a:t>n</a:t>
            </a:r>
            <a:r>
              <a:rPr lang="ko-KR" altLang="ko-KR" sz="2000" dirty="0" smtClean="0">
                <a:latin typeface="+mn-lt"/>
                <a:ea typeface="+mn-ea"/>
              </a:rPr>
              <a:t>의 자식</a:t>
            </a:r>
            <a:r>
              <a:rPr lang="en-US" altLang="ko-KR" sz="2000" dirty="0" smtClean="0">
                <a:latin typeface="+mn-lt"/>
                <a:ea typeface="+mn-ea"/>
              </a:rPr>
              <a:t> c</a:t>
            </a:r>
            <a:r>
              <a:rPr lang="ko-KR" altLang="ko-KR" sz="2000" dirty="0" smtClean="0">
                <a:latin typeface="+mn-lt"/>
                <a:ea typeface="+mn-ea"/>
              </a:rPr>
              <a:t>를 </a:t>
            </a:r>
            <a:r>
              <a:rPr lang="ko-KR" altLang="ko-KR" sz="2000" dirty="0">
                <a:latin typeface="+mn-lt"/>
                <a:ea typeface="+mn-ea"/>
              </a:rPr>
              <a:t>직접 </a:t>
            </a:r>
            <a:r>
              <a:rPr lang="ko-KR" altLang="ko-KR" sz="2000" dirty="0" smtClean="0">
                <a:latin typeface="+mn-lt"/>
                <a:ea typeface="+mn-ea"/>
              </a:rPr>
              <a:t>연결</a:t>
            </a:r>
            <a:endParaRPr lang="ko-KR" altLang="ko-KR" sz="2000" dirty="0">
              <a:latin typeface="+mn-lt"/>
              <a:ea typeface="+mn-ea"/>
            </a:endParaRPr>
          </a:p>
          <a:p>
            <a:pPr marL="342900" indent="-342900">
              <a:lnSpc>
                <a:spcPct val="120000"/>
              </a:lnSpc>
              <a:spcAft>
                <a:spcPts val="3000"/>
              </a:spcAft>
              <a:buFont typeface="Wingdings" panose="05000000000000000000" pitchFamily="2" charset="2"/>
              <a:buChar char="ü"/>
            </a:pPr>
            <a:r>
              <a:rPr lang="en-US" altLang="ko-KR" sz="2000" dirty="0" smtClean="0">
                <a:solidFill>
                  <a:srgbClr val="3333FF"/>
                </a:solidFill>
                <a:latin typeface="+mn-lt"/>
                <a:ea typeface="+mn-ea"/>
                <a:cs typeface="Times New Roman" panose="02020603050405020304" pitchFamily="18" charset="0"/>
              </a:rPr>
              <a:t>Case 3</a:t>
            </a:r>
            <a:r>
              <a:rPr lang="en-US" altLang="ko-KR" sz="2000" dirty="0" smtClean="0">
                <a:latin typeface="+mn-lt"/>
                <a:ea typeface="+mn-ea"/>
                <a:cs typeface="Times New Roman" panose="02020603050405020304" pitchFamily="18" charset="0"/>
              </a:rPr>
              <a:t>: </a:t>
            </a:r>
            <a:r>
              <a:rPr lang="ko-KR" altLang="en-US" sz="2000" dirty="0" smtClean="0">
                <a:latin typeface="+mn-lt"/>
                <a:ea typeface="+mn-ea"/>
                <a:cs typeface="Times New Roman" panose="02020603050405020304" pitchFamily="18" charset="0"/>
              </a:rPr>
              <a:t>삭제할 </a:t>
            </a:r>
            <a:r>
              <a:rPr lang="ko-KR" altLang="en-US" sz="2000" dirty="0" err="1" smtClean="0">
                <a:latin typeface="+mn-lt"/>
                <a:ea typeface="+mn-ea"/>
                <a:cs typeface="Times New Roman" panose="02020603050405020304" pitchFamily="18" charset="0"/>
              </a:rPr>
              <a:t>노드</a:t>
            </a:r>
            <a:r>
              <a:rPr lang="ko-KR" altLang="en-US" sz="2000" dirty="0" smtClean="0">
                <a:latin typeface="+mn-lt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ko-KR" sz="2000" dirty="0" smtClean="0">
                <a:latin typeface="+mn-lt"/>
                <a:ea typeface="+mn-ea"/>
                <a:cs typeface="Times New Roman" panose="02020603050405020304" pitchFamily="18" charset="0"/>
              </a:rPr>
              <a:t>n</a:t>
            </a:r>
            <a:r>
              <a:rPr lang="ko-KR" altLang="ko-KR" sz="2000" dirty="0" smtClean="0">
                <a:latin typeface="+mn-lt"/>
                <a:ea typeface="+mn-ea"/>
                <a:cs typeface="Times New Roman" panose="02020603050405020304" pitchFamily="18" charset="0"/>
              </a:rPr>
              <a:t>의 </a:t>
            </a:r>
            <a:r>
              <a:rPr lang="ko-KR" altLang="en-US" sz="2000" dirty="0" smtClean="0">
                <a:latin typeface="+mn-lt"/>
                <a:ea typeface="+mn-ea"/>
                <a:cs typeface="Times New Roman" panose="02020603050405020304" pitchFamily="18" charset="0"/>
              </a:rPr>
              <a:t>위치에 </a:t>
            </a:r>
            <a:r>
              <a:rPr lang="en-US" altLang="ko-KR" sz="2000" dirty="0" smtClean="0">
                <a:latin typeface="+mn-lt"/>
                <a:ea typeface="+mn-ea"/>
                <a:cs typeface="Times New Roman" panose="02020603050405020304" pitchFamily="18" charset="0"/>
              </a:rPr>
              <a:t>n</a:t>
            </a:r>
            <a:r>
              <a:rPr lang="ko-KR" altLang="en-US" sz="2000" dirty="0" smtClean="0">
                <a:latin typeface="+mn-lt"/>
                <a:ea typeface="+mn-ea"/>
                <a:cs typeface="Times New Roman" panose="02020603050405020304" pitchFamily="18" charset="0"/>
              </a:rPr>
              <a:t>의 다음 순서인 </a:t>
            </a:r>
            <a:r>
              <a:rPr lang="ko-KR" altLang="en-US" sz="2000" dirty="0" err="1" smtClean="0">
                <a:latin typeface="+mn-lt"/>
                <a:ea typeface="+mn-ea"/>
                <a:cs typeface="Times New Roman" panose="02020603050405020304" pitchFamily="18" charset="0"/>
              </a:rPr>
              <a:t>노드로</a:t>
            </a:r>
            <a:r>
              <a:rPr lang="ko-KR" altLang="en-US" sz="2000" dirty="0" smtClean="0">
                <a:latin typeface="+mn-lt"/>
                <a:ea typeface="+mn-ea"/>
                <a:cs typeface="Times New Roman" panose="02020603050405020304" pitchFamily="18" charset="0"/>
              </a:rPr>
              <a:t> 대체</a:t>
            </a:r>
            <a:r>
              <a:rPr lang="en-US" altLang="ko-KR" sz="2000" dirty="0" smtClean="0">
                <a:latin typeface="+mn-lt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en-US" sz="2000" dirty="0" smtClean="0">
                <a:latin typeface="+mn-lt"/>
                <a:ea typeface="+mn-ea"/>
                <a:cs typeface="Times New Roman" panose="02020603050405020304" pitchFamily="18" charset="0"/>
              </a:rPr>
              <a:t>즉 </a:t>
            </a:r>
            <a:r>
              <a:rPr lang="en-US" altLang="ko-KR" sz="2000" dirty="0" smtClean="0">
                <a:latin typeface="+mn-lt"/>
                <a:ea typeface="+mn-ea"/>
                <a:cs typeface="Times New Roman" panose="02020603050405020304" pitchFamily="18" charset="0"/>
              </a:rPr>
              <a:t>n</a:t>
            </a:r>
            <a:r>
              <a:rPr lang="ko-KR" altLang="en-US" sz="2000" dirty="0" smtClean="0">
                <a:latin typeface="+mn-lt"/>
                <a:ea typeface="+mn-ea"/>
                <a:cs typeface="Times New Roman" panose="02020603050405020304" pitchFamily="18" charset="0"/>
              </a:rPr>
              <a:t>의 오른쪽 </a:t>
            </a:r>
            <a:r>
              <a:rPr lang="en-US" altLang="ko-KR" sz="2000" dirty="0" smtClean="0">
                <a:latin typeface="+mn-lt"/>
                <a:ea typeface="+mn-ea"/>
                <a:cs typeface="Times New Roman" panose="02020603050405020304" pitchFamily="18" charset="0"/>
              </a:rPr>
              <a:t>subtree</a:t>
            </a:r>
            <a:r>
              <a:rPr lang="ko-KR" altLang="en-US" sz="2000" dirty="0" smtClean="0">
                <a:latin typeface="+mn-lt"/>
                <a:ea typeface="+mn-ea"/>
                <a:cs typeface="Times New Roman" panose="02020603050405020304" pitchFamily="18" charset="0"/>
              </a:rPr>
              <a:t>의 최솟값 </a:t>
            </a:r>
            <a:r>
              <a:rPr lang="ko-KR" altLang="en-US" sz="2000" dirty="0" err="1" smtClean="0">
                <a:latin typeface="+mn-lt"/>
                <a:ea typeface="+mn-ea"/>
                <a:cs typeface="Times New Roman" panose="02020603050405020304" pitchFamily="18" charset="0"/>
              </a:rPr>
              <a:t>노드로</a:t>
            </a:r>
            <a:r>
              <a:rPr lang="ko-KR" altLang="en-US" sz="2000" dirty="0" smtClean="0">
                <a:latin typeface="+mn-lt"/>
                <a:ea typeface="+mn-ea"/>
                <a:cs typeface="Times New Roman" panose="02020603050405020304" pitchFamily="18" charset="0"/>
              </a:rPr>
              <a:t> 대체</a:t>
            </a:r>
            <a:endParaRPr lang="en-US" altLang="ko-KR" sz="2000" dirty="0" smtClean="0">
              <a:latin typeface="+mn-lt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544513" y="333375"/>
            <a:ext cx="6981825" cy="863600"/>
          </a:xfrm>
          <a:prstGeom prst="rect">
            <a:avLst/>
          </a:prstGeom>
        </p:spPr>
        <p:txBody>
          <a:bodyPr anchor="ctr"/>
          <a:lstStyle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Palatino Linotype" pitchFamily="18" charset="0"/>
                <a:ea typeface="바탕" pitchFamily="18" charset="-127"/>
              </a:defRPr>
            </a:lvl2pPr>
            <a:lvl3pPr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Palatino Linotype" pitchFamily="18" charset="0"/>
                <a:ea typeface="바탕" pitchFamily="18" charset="-127"/>
              </a:defRPr>
            </a:lvl3pPr>
            <a:lvl4pPr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Palatino Linotype" pitchFamily="18" charset="0"/>
                <a:ea typeface="바탕" pitchFamily="18" charset="-127"/>
              </a:defRPr>
            </a:lvl4pPr>
            <a:lvl5pPr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Palatino Linotype" pitchFamily="18" charset="0"/>
                <a:ea typeface="바탕" pitchFamily="18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Palatino Linotype" pitchFamily="18" charset="0"/>
                <a:ea typeface="바탕" pitchFamily="18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Palatino Linotype" pitchFamily="18" charset="0"/>
                <a:ea typeface="바탕" pitchFamily="18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Palatino Linotype" pitchFamily="18" charset="0"/>
                <a:ea typeface="바탕" pitchFamily="18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Palatino Linotype" pitchFamily="18" charset="0"/>
                <a:ea typeface="바탕" pitchFamily="18" charset="-127"/>
              </a:defRPr>
            </a:lvl9pPr>
          </a:lstStyle>
          <a:p>
            <a:r>
              <a:rPr lang="en-US" altLang="ko-KR" kern="0" dirty="0" smtClean="0"/>
              <a:t>delete() </a:t>
            </a:r>
            <a:r>
              <a:rPr lang="ko-KR" altLang="en-US" kern="0" dirty="0" smtClean="0"/>
              <a:t>함수 알고리즘</a:t>
            </a:r>
            <a:endParaRPr lang="ko-KR" altLang="ko-KR" kern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7524742F-CF05-4E3C-9341-F42D30503472}" type="slidenum">
              <a:rPr lang="en-US" altLang="ko-KR" smtClean="0"/>
              <a:pPr/>
              <a:t>21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150931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직선 연결선 63"/>
          <p:cNvCxnSpPr>
            <a:stCxn id="68" idx="3"/>
          </p:cNvCxnSpPr>
          <p:nvPr/>
        </p:nvCxnSpPr>
        <p:spPr>
          <a:xfrm flipH="1">
            <a:off x="6022449" y="5254105"/>
            <a:ext cx="274318" cy="336509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>
            <a:stCxn id="84" idx="5"/>
            <a:endCxn id="85" idx="1"/>
          </p:cNvCxnSpPr>
          <p:nvPr/>
        </p:nvCxnSpPr>
        <p:spPr>
          <a:xfrm>
            <a:off x="7507960" y="2013202"/>
            <a:ext cx="593791" cy="6569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타원 66"/>
          <p:cNvSpPr/>
          <p:nvPr/>
        </p:nvSpPr>
        <p:spPr>
          <a:xfrm>
            <a:off x="5102497" y="3825184"/>
            <a:ext cx="468000" cy="468000"/>
          </a:xfrm>
          <a:prstGeom prst="ellipse">
            <a:avLst/>
          </a:prstGeom>
          <a:solidFill>
            <a:schemeClr val="bg1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6228230" y="4854642"/>
            <a:ext cx="468000" cy="468000"/>
          </a:xfrm>
          <a:prstGeom prst="ellipse">
            <a:avLst/>
          </a:prstGeom>
          <a:solidFill>
            <a:schemeClr val="bg1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84" name="타원 83"/>
          <p:cNvSpPr/>
          <p:nvPr/>
        </p:nvSpPr>
        <p:spPr>
          <a:xfrm>
            <a:off x="7108497" y="1613739"/>
            <a:ext cx="468000" cy="468000"/>
          </a:xfrm>
          <a:prstGeom prst="ellipse">
            <a:avLst/>
          </a:prstGeom>
          <a:solidFill>
            <a:schemeClr val="bg1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85" name="타원 84"/>
          <p:cNvSpPr/>
          <p:nvPr/>
        </p:nvSpPr>
        <p:spPr>
          <a:xfrm>
            <a:off x="8033214" y="2601625"/>
            <a:ext cx="468000" cy="468000"/>
          </a:xfrm>
          <a:prstGeom prst="ellipse">
            <a:avLst/>
          </a:prstGeom>
          <a:solidFill>
            <a:schemeClr val="bg1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86" name="타원 85"/>
          <p:cNvSpPr/>
          <p:nvPr/>
        </p:nvSpPr>
        <p:spPr>
          <a:xfrm>
            <a:off x="6150069" y="2608788"/>
            <a:ext cx="468000" cy="468000"/>
          </a:xfrm>
          <a:prstGeom prst="ellipse">
            <a:avLst/>
          </a:prstGeom>
          <a:solidFill>
            <a:schemeClr val="bg1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87" name="타원 86"/>
          <p:cNvSpPr/>
          <p:nvPr/>
        </p:nvSpPr>
        <p:spPr>
          <a:xfrm>
            <a:off x="5666352" y="5514814"/>
            <a:ext cx="468000" cy="468000"/>
          </a:xfrm>
          <a:prstGeom prst="ellipse">
            <a:avLst/>
          </a:prstGeom>
          <a:solidFill>
            <a:schemeClr val="bg1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cxnSp>
        <p:nvCxnSpPr>
          <p:cNvPr id="89" name="직선 연결선 88"/>
          <p:cNvCxnSpPr>
            <a:stCxn id="67" idx="5"/>
            <a:endCxn id="68" idx="1"/>
          </p:cNvCxnSpPr>
          <p:nvPr/>
        </p:nvCxnSpPr>
        <p:spPr>
          <a:xfrm>
            <a:off x="5501960" y="4224647"/>
            <a:ext cx="794807" cy="69853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7054465" y="1614117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60</a:t>
            </a:r>
            <a:endParaRPr lang="en-US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6191082" y="4846236"/>
            <a:ext cx="550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45</a:t>
            </a:r>
            <a:endParaRPr lang="en-US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5629359" y="5521149"/>
            <a:ext cx="540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35</a:t>
            </a:r>
            <a:endParaRPr lang="en-US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5066545" y="3809373"/>
            <a:ext cx="540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20</a:t>
            </a:r>
            <a:endParaRPr lang="en-US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144852" y="2593323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50</a:t>
            </a:r>
            <a:endParaRPr lang="en-US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8030940" y="2605210"/>
            <a:ext cx="512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70</a:t>
            </a:r>
            <a:endParaRPr lang="en-US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9" name="TextBox 2"/>
          <p:cNvSpPr txBox="1">
            <a:spLocks noChangeArrowheads="1"/>
          </p:cNvSpPr>
          <p:nvPr/>
        </p:nvSpPr>
        <p:spPr bwMode="auto">
          <a:xfrm>
            <a:off x="3997353" y="4918679"/>
            <a:ext cx="789608" cy="400110"/>
          </a:xfrm>
          <a:prstGeom prst="rect">
            <a:avLst/>
          </a:prstGeom>
          <a:solidFill>
            <a:srgbClr val="C3F7FD"/>
          </a:solidFill>
          <a:ln>
            <a:noFill/>
          </a:ln>
          <a:extLst/>
        </p:spPr>
        <p:txBody>
          <a:bodyPr wrap="squar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lang="en-US" altLang="ko-KR" sz="2000" dirty="0" smtClean="0">
                <a:solidFill>
                  <a:srgbClr val="0000CC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None</a:t>
            </a:r>
            <a:endParaRPr lang="ko-KR" altLang="en-US" sz="2000" dirty="0">
              <a:solidFill>
                <a:srgbClr val="0000CC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00" name="직선 연결선 99"/>
          <p:cNvCxnSpPr/>
          <p:nvPr/>
        </p:nvCxnSpPr>
        <p:spPr>
          <a:xfrm flipH="1">
            <a:off x="4601053" y="4230049"/>
            <a:ext cx="580515" cy="62142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2962584" y="5540110"/>
            <a:ext cx="11753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분리됨</a:t>
            </a:r>
            <a:r>
              <a:rPr 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endParaRPr lang="en-US" sz="14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60" name="직선 연결선 59"/>
          <p:cNvCxnSpPr/>
          <p:nvPr/>
        </p:nvCxnSpPr>
        <p:spPr>
          <a:xfrm flipH="1">
            <a:off x="5477471" y="3012262"/>
            <a:ext cx="742183" cy="835068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 flipH="1">
            <a:off x="6540708" y="2013202"/>
            <a:ext cx="612000" cy="64800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549138" y="654222"/>
            <a:ext cx="720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root</a:t>
            </a:r>
            <a:endParaRPr lang="en-US" sz="20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6314456" y="735718"/>
            <a:ext cx="288000" cy="288000"/>
          </a:xfrm>
          <a:prstGeom prst="rect">
            <a:avLst/>
          </a:prstGeom>
          <a:solidFill>
            <a:srgbClr val="CC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cxnSp>
        <p:nvCxnSpPr>
          <p:cNvPr id="73" name="직선 화살표 연결선 72"/>
          <p:cNvCxnSpPr/>
          <p:nvPr/>
        </p:nvCxnSpPr>
        <p:spPr>
          <a:xfrm>
            <a:off x="6450777" y="900875"/>
            <a:ext cx="742117" cy="72779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오른쪽 화살표 80"/>
          <p:cNvSpPr/>
          <p:nvPr/>
        </p:nvSpPr>
        <p:spPr>
          <a:xfrm rot="18910136">
            <a:off x="5787781" y="3655846"/>
            <a:ext cx="360000" cy="216000"/>
          </a:xfrm>
          <a:prstGeom prst="rightArrow">
            <a:avLst/>
          </a:prstGeom>
          <a:solidFill>
            <a:srgbClr val="FFFF00"/>
          </a:solidFill>
          <a:ln w="3175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83" name="오른쪽 화살표 82"/>
          <p:cNvSpPr/>
          <p:nvPr/>
        </p:nvSpPr>
        <p:spPr>
          <a:xfrm rot="18910136">
            <a:off x="6865141" y="2463814"/>
            <a:ext cx="360000" cy="216000"/>
          </a:xfrm>
          <a:prstGeom prst="rightArrow">
            <a:avLst/>
          </a:prstGeom>
          <a:solidFill>
            <a:srgbClr val="FFFF00"/>
          </a:solidFill>
          <a:ln w="3175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7" name="오른쪽 화살표 96"/>
          <p:cNvSpPr/>
          <p:nvPr/>
        </p:nvSpPr>
        <p:spPr>
          <a:xfrm rot="13197028">
            <a:off x="6528478" y="1535308"/>
            <a:ext cx="392830" cy="216000"/>
          </a:xfrm>
          <a:prstGeom prst="rightArrow">
            <a:avLst/>
          </a:prstGeom>
          <a:solidFill>
            <a:srgbClr val="FFFF00"/>
          </a:solidFill>
          <a:ln w="3175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23" name="오른쪽 화살표 122"/>
          <p:cNvSpPr/>
          <p:nvPr/>
        </p:nvSpPr>
        <p:spPr>
          <a:xfrm rot="18910136">
            <a:off x="4914217" y="4743475"/>
            <a:ext cx="360000" cy="216000"/>
          </a:xfrm>
          <a:prstGeom prst="rightArrow">
            <a:avLst/>
          </a:prstGeom>
          <a:solidFill>
            <a:srgbClr val="FFFF00"/>
          </a:solidFill>
          <a:ln w="3175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88" name="타원 87"/>
          <p:cNvSpPr/>
          <p:nvPr/>
        </p:nvSpPr>
        <p:spPr>
          <a:xfrm>
            <a:off x="4204446" y="5469816"/>
            <a:ext cx="468000" cy="468000"/>
          </a:xfrm>
          <a:prstGeom prst="ellipse">
            <a:avLst/>
          </a:prstGeom>
          <a:solidFill>
            <a:srgbClr val="FCD0F8"/>
          </a:solidFill>
          <a:ln w="3175">
            <a:solidFill>
              <a:srgbClr val="0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4167616" y="5468580"/>
            <a:ext cx="540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10</a:t>
            </a:r>
            <a:endParaRPr lang="en-US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852" y="1196752"/>
            <a:ext cx="3279100" cy="3035673"/>
          </a:xfrm>
          <a:prstGeom prst="rect">
            <a:avLst/>
          </a:prstGeom>
        </p:spPr>
      </p:pic>
      <p:sp>
        <p:nvSpPr>
          <p:cNvPr id="37" name="직사각형 36"/>
          <p:cNvSpPr/>
          <p:nvPr/>
        </p:nvSpPr>
        <p:spPr>
          <a:xfrm>
            <a:off x="623124" y="516390"/>
            <a:ext cx="14285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b="1" dirty="0" smtClean="0">
                <a:latin typeface="+mn-lt"/>
                <a:ea typeface="+mn-ea"/>
                <a:cs typeface="Times New Roman" panose="02020603050405020304" pitchFamily="18" charset="0"/>
              </a:rPr>
              <a:t>Case 1</a:t>
            </a:r>
            <a:endParaRPr lang="en-US" b="1" dirty="0">
              <a:latin typeface="+mn-lt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7524742F-CF05-4E3C-9341-F42D30503472}" type="slidenum">
              <a:rPr lang="en-US" altLang="ko-KR" smtClean="0"/>
              <a:pPr/>
              <a:t>22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360144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8" name="직선 연결선 127"/>
          <p:cNvCxnSpPr>
            <a:stCxn id="65" idx="3"/>
          </p:cNvCxnSpPr>
          <p:nvPr/>
        </p:nvCxnSpPr>
        <p:spPr>
          <a:xfrm flipH="1">
            <a:off x="4993286" y="4381171"/>
            <a:ext cx="682064" cy="71525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/>
          <p:cNvCxnSpPr/>
          <p:nvPr/>
        </p:nvCxnSpPr>
        <p:spPr>
          <a:xfrm>
            <a:off x="7915939" y="2230544"/>
            <a:ext cx="705611" cy="63985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자유형 108"/>
          <p:cNvSpPr/>
          <p:nvPr/>
        </p:nvSpPr>
        <p:spPr>
          <a:xfrm>
            <a:off x="5990055" y="4963487"/>
            <a:ext cx="1812085" cy="1407781"/>
          </a:xfrm>
          <a:custGeom>
            <a:avLst/>
            <a:gdLst>
              <a:gd name="connsiteX0" fmla="*/ 826917 w 1851075"/>
              <a:gd name="connsiteY0" fmla="*/ 13 h 1657352"/>
              <a:gd name="connsiteX1" fmla="*/ 26817 w 1851075"/>
              <a:gd name="connsiteY1" fmla="*/ 1457338 h 1657352"/>
              <a:gd name="connsiteX2" fmla="*/ 1836567 w 1851075"/>
              <a:gd name="connsiteY2" fmla="*/ 1485913 h 1657352"/>
              <a:gd name="connsiteX3" fmla="*/ 826917 w 1851075"/>
              <a:gd name="connsiteY3" fmla="*/ 13 h 1657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1075" h="1657352">
                <a:moveTo>
                  <a:pt x="826917" y="13"/>
                </a:moveTo>
                <a:cubicBezTo>
                  <a:pt x="525292" y="-4749"/>
                  <a:pt x="-141458" y="1209688"/>
                  <a:pt x="26817" y="1457338"/>
                </a:cubicBezTo>
                <a:cubicBezTo>
                  <a:pt x="195092" y="1704988"/>
                  <a:pt x="1701630" y="1731975"/>
                  <a:pt x="1836567" y="1485913"/>
                </a:cubicBezTo>
                <a:cubicBezTo>
                  <a:pt x="1971504" y="1239851"/>
                  <a:pt x="1128542" y="4775"/>
                  <a:pt x="826917" y="13"/>
                </a:cubicBezTo>
                <a:close/>
              </a:path>
            </a:pathLst>
          </a:custGeom>
          <a:solidFill>
            <a:srgbClr val="FFCC99"/>
          </a:solidFill>
          <a:ln w="19050">
            <a:solidFill>
              <a:srgbClr val="0000C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Calibri" panose="020F0502020204030204" pitchFamily="34" charset="0"/>
            </a:endParaRPr>
          </a:p>
        </p:txBody>
      </p:sp>
      <p:sp>
        <p:nvSpPr>
          <p:cNvPr id="110" name="자유형 109"/>
          <p:cNvSpPr/>
          <p:nvPr/>
        </p:nvSpPr>
        <p:spPr>
          <a:xfrm>
            <a:off x="1525842" y="4973547"/>
            <a:ext cx="1812085" cy="1407781"/>
          </a:xfrm>
          <a:custGeom>
            <a:avLst/>
            <a:gdLst>
              <a:gd name="connsiteX0" fmla="*/ 826917 w 1851075"/>
              <a:gd name="connsiteY0" fmla="*/ 13 h 1657352"/>
              <a:gd name="connsiteX1" fmla="*/ 26817 w 1851075"/>
              <a:gd name="connsiteY1" fmla="*/ 1457338 h 1657352"/>
              <a:gd name="connsiteX2" fmla="*/ 1836567 w 1851075"/>
              <a:gd name="connsiteY2" fmla="*/ 1485913 h 1657352"/>
              <a:gd name="connsiteX3" fmla="*/ 826917 w 1851075"/>
              <a:gd name="connsiteY3" fmla="*/ 13 h 1657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1075" h="1657352">
                <a:moveTo>
                  <a:pt x="826917" y="13"/>
                </a:moveTo>
                <a:cubicBezTo>
                  <a:pt x="525292" y="-4749"/>
                  <a:pt x="-141458" y="1209688"/>
                  <a:pt x="26817" y="1457338"/>
                </a:cubicBezTo>
                <a:cubicBezTo>
                  <a:pt x="195092" y="1704988"/>
                  <a:pt x="1701630" y="1731975"/>
                  <a:pt x="1836567" y="1485913"/>
                </a:cubicBezTo>
                <a:cubicBezTo>
                  <a:pt x="1971504" y="1239851"/>
                  <a:pt x="1128542" y="4775"/>
                  <a:pt x="826917" y="13"/>
                </a:cubicBezTo>
                <a:close/>
              </a:path>
            </a:pathLst>
          </a:custGeom>
          <a:solidFill>
            <a:srgbClr val="FFCC99"/>
          </a:solidFill>
          <a:ln w="19050">
            <a:solidFill>
              <a:srgbClr val="0000C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Calibri" panose="020F0502020204030204" pitchFamily="34" charset="0"/>
            </a:endParaRPr>
          </a:p>
        </p:txBody>
      </p:sp>
      <p:cxnSp>
        <p:nvCxnSpPr>
          <p:cNvPr id="48" name="직선 연결선 47"/>
          <p:cNvCxnSpPr/>
          <p:nvPr/>
        </p:nvCxnSpPr>
        <p:spPr>
          <a:xfrm flipV="1">
            <a:off x="2382893" y="4707427"/>
            <a:ext cx="336294" cy="40589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stCxn id="23" idx="3"/>
          </p:cNvCxnSpPr>
          <p:nvPr/>
        </p:nvCxnSpPr>
        <p:spPr>
          <a:xfrm flipH="1">
            <a:off x="3071028" y="2344471"/>
            <a:ext cx="405817" cy="439394"/>
          </a:xfrm>
          <a:prstGeom prst="line">
            <a:avLst/>
          </a:prstGeom>
          <a:ln w="38100">
            <a:solidFill>
              <a:srgbClr val="0000CC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타원 3"/>
          <p:cNvSpPr/>
          <p:nvPr/>
        </p:nvSpPr>
        <p:spPr>
          <a:xfrm>
            <a:off x="1896140" y="3493128"/>
            <a:ext cx="468000" cy="468000"/>
          </a:xfrm>
          <a:prstGeom prst="ellipse">
            <a:avLst/>
          </a:prstGeom>
          <a:solidFill>
            <a:schemeClr val="bg1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Calibri" panose="020F0502020204030204" pitchFamily="34" charset="0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2655680" y="4285216"/>
            <a:ext cx="468000" cy="468000"/>
          </a:xfrm>
          <a:prstGeom prst="ellipse">
            <a:avLst/>
          </a:prstGeom>
          <a:solidFill>
            <a:srgbClr val="FCD0F8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Calibri" panose="020F0502020204030204" pitchFamily="34" charset="0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3408308" y="1945008"/>
            <a:ext cx="468000" cy="468000"/>
          </a:xfrm>
          <a:prstGeom prst="ellipse">
            <a:avLst/>
          </a:prstGeom>
          <a:solidFill>
            <a:schemeClr val="bg1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Calibri" panose="020F0502020204030204" pitchFamily="34" charset="0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4194409" y="2724035"/>
            <a:ext cx="468000" cy="468000"/>
          </a:xfrm>
          <a:prstGeom prst="ellipse">
            <a:avLst/>
          </a:prstGeom>
          <a:solidFill>
            <a:schemeClr val="bg1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Calibri" panose="020F0502020204030204" pitchFamily="34" charset="0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2655680" y="2708780"/>
            <a:ext cx="468000" cy="468000"/>
          </a:xfrm>
          <a:prstGeom prst="ellipse">
            <a:avLst/>
          </a:prstGeom>
          <a:solidFill>
            <a:schemeClr val="bg1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Calibri" panose="020F0502020204030204" pitchFamily="34" charset="0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2088583" y="5095799"/>
            <a:ext cx="468000" cy="468000"/>
          </a:xfrm>
          <a:prstGeom prst="ellipse">
            <a:avLst/>
          </a:prstGeom>
          <a:solidFill>
            <a:schemeClr val="bg1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Calibri" panose="020F0502020204030204" pitchFamily="34" charset="0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1151263" y="4303398"/>
            <a:ext cx="468000" cy="468000"/>
          </a:xfrm>
          <a:prstGeom prst="ellipse">
            <a:avLst/>
          </a:prstGeom>
          <a:solidFill>
            <a:schemeClr val="bg1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Calibri" panose="020F0502020204030204" pitchFamily="34" charset="0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2740618" y="5811330"/>
            <a:ext cx="468000" cy="468000"/>
          </a:xfrm>
          <a:prstGeom prst="ellipse">
            <a:avLst/>
          </a:prstGeom>
          <a:solidFill>
            <a:schemeClr val="bg1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Calibri" panose="020F0502020204030204" pitchFamily="34" charset="0"/>
            </a:endParaRPr>
          </a:p>
        </p:txBody>
      </p:sp>
      <p:cxnSp>
        <p:nvCxnSpPr>
          <p:cNvPr id="57" name="직선 연결선 56"/>
          <p:cNvCxnSpPr>
            <a:stCxn id="4" idx="5"/>
            <a:endCxn id="21" idx="1"/>
          </p:cNvCxnSpPr>
          <p:nvPr/>
        </p:nvCxnSpPr>
        <p:spPr>
          <a:xfrm>
            <a:off x="2295603" y="3892591"/>
            <a:ext cx="428614" cy="461162"/>
          </a:xfrm>
          <a:prstGeom prst="line">
            <a:avLst/>
          </a:prstGeom>
          <a:ln w="38100">
            <a:solidFill>
              <a:srgbClr val="0000CC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2478910" y="5505940"/>
            <a:ext cx="324000" cy="384259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3354276" y="1945386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60</a:t>
            </a:r>
            <a:endParaRPr lang="en-US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704666" y="5800068"/>
            <a:ext cx="536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40</a:t>
            </a:r>
            <a:endParaRPr lang="en-US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616220" y="4269405"/>
            <a:ext cx="550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45</a:t>
            </a:r>
            <a:endParaRPr lang="en-US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052631" y="5102134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35</a:t>
            </a:r>
            <a:endParaRPr lang="en-US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108629" y="4310236"/>
            <a:ext cx="540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10</a:t>
            </a:r>
            <a:endParaRPr lang="en-US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860188" y="3477317"/>
            <a:ext cx="540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20</a:t>
            </a:r>
            <a:endParaRPr lang="en-US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655680" y="269319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50</a:t>
            </a:r>
            <a:endParaRPr lang="en-US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192135" y="2727620"/>
            <a:ext cx="512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70</a:t>
            </a:r>
            <a:endParaRPr lang="en-US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3838970" y="2344471"/>
            <a:ext cx="428614" cy="46116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2"/>
          <p:cNvSpPr txBox="1">
            <a:spLocks noChangeArrowheads="1"/>
          </p:cNvSpPr>
          <p:nvPr/>
        </p:nvSpPr>
        <p:spPr bwMode="auto">
          <a:xfrm>
            <a:off x="3166688" y="5064742"/>
            <a:ext cx="895246" cy="369332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lang="en-US" altLang="ko-KR" sz="1800" dirty="0" smtClean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None</a:t>
            </a:r>
            <a:endParaRPr lang="ko-KR" altLang="en-US" sz="1800" dirty="0">
              <a:solidFill>
                <a:srgbClr val="FF00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58" name="직선 연결선 57"/>
          <p:cNvCxnSpPr/>
          <p:nvPr/>
        </p:nvCxnSpPr>
        <p:spPr>
          <a:xfrm flipH="1" flipV="1">
            <a:off x="3039494" y="4698092"/>
            <a:ext cx="322058" cy="360133"/>
          </a:xfrm>
          <a:prstGeom prst="line">
            <a:avLst/>
          </a:prstGeom>
          <a:ln w="38100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 flipH="1">
            <a:off x="6927005" y="2250178"/>
            <a:ext cx="660014" cy="700068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타원 64"/>
          <p:cNvSpPr/>
          <p:nvPr/>
        </p:nvSpPr>
        <p:spPr>
          <a:xfrm>
            <a:off x="5606813" y="3981708"/>
            <a:ext cx="468000" cy="468000"/>
          </a:xfrm>
          <a:prstGeom prst="ellipse">
            <a:avLst/>
          </a:prstGeom>
          <a:solidFill>
            <a:schemeClr val="bg1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Calibri" panose="020F0502020204030204" pitchFamily="34" charset="0"/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7504458" y="1865110"/>
            <a:ext cx="468000" cy="468000"/>
          </a:xfrm>
          <a:prstGeom prst="ellipse">
            <a:avLst/>
          </a:prstGeom>
          <a:solidFill>
            <a:schemeClr val="bg1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Calibri" panose="020F0502020204030204" pitchFamily="34" charset="0"/>
            </a:endParaRPr>
          </a:p>
        </p:txBody>
      </p:sp>
      <p:sp>
        <p:nvSpPr>
          <p:cNvPr id="84" name="타원 83"/>
          <p:cNvSpPr/>
          <p:nvPr/>
        </p:nvSpPr>
        <p:spPr>
          <a:xfrm>
            <a:off x="6510369" y="2909328"/>
            <a:ext cx="468000" cy="468000"/>
          </a:xfrm>
          <a:prstGeom prst="ellipse">
            <a:avLst/>
          </a:prstGeom>
          <a:solidFill>
            <a:schemeClr val="bg1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Calibri" panose="020F0502020204030204" pitchFamily="34" charset="0"/>
            </a:endParaRPr>
          </a:p>
        </p:txBody>
      </p:sp>
      <p:sp>
        <p:nvSpPr>
          <p:cNvPr id="85" name="타원 84"/>
          <p:cNvSpPr/>
          <p:nvPr/>
        </p:nvSpPr>
        <p:spPr>
          <a:xfrm>
            <a:off x="6550702" y="5077520"/>
            <a:ext cx="468000" cy="468000"/>
          </a:xfrm>
          <a:prstGeom prst="ellipse">
            <a:avLst/>
          </a:prstGeom>
          <a:solidFill>
            <a:schemeClr val="bg1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Calibri" panose="020F0502020204030204" pitchFamily="34" charset="0"/>
            </a:endParaRPr>
          </a:p>
        </p:txBody>
      </p:sp>
      <p:sp>
        <p:nvSpPr>
          <p:cNvPr id="87" name="타원 86"/>
          <p:cNvSpPr/>
          <p:nvPr/>
        </p:nvSpPr>
        <p:spPr>
          <a:xfrm>
            <a:off x="7158031" y="5769312"/>
            <a:ext cx="468000" cy="468000"/>
          </a:xfrm>
          <a:prstGeom prst="ellipse">
            <a:avLst/>
          </a:prstGeom>
          <a:solidFill>
            <a:schemeClr val="bg1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Calibri" panose="020F0502020204030204" pitchFamily="34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7450426" y="1865488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60</a:t>
            </a:r>
            <a:endParaRPr lang="en-US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7122079" y="5758050"/>
            <a:ext cx="536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40</a:t>
            </a:r>
            <a:endParaRPr lang="en-US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6514750" y="5083855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35</a:t>
            </a:r>
            <a:endParaRPr lang="en-US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570861" y="3965897"/>
            <a:ext cx="540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20</a:t>
            </a:r>
            <a:endParaRPr lang="en-US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6510369" y="289374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50</a:t>
            </a:r>
            <a:endParaRPr lang="en-US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5928588" y="908720"/>
            <a:ext cx="720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root</a:t>
            </a:r>
            <a:endParaRPr lang="en-US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6607680" y="990215"/>
            <a:ext cx="324000" cy="324000"/>
          </a:xfrm>
          <a:prstGeom prst="rect">
            <a:avLst/>
          </a:prstGeom>
          <a:solidFill>
            <a:srgbClr val="CC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Calibri" panose="020F0502020204030204" pitchFamily="34" charset="0"/>
            </a:endParaRPr>
          </a:p>
        </p:txBody>
      </p:sp>
      <p:cxnSp>
        <p:nvCxnSpPr>
          <p:cNvPr id="101" name="직선 화살표 연결선 100"/>
          <p:cNvCxnSpPr/>
          <p:nvPr/>
        </p:nvCxnSpPr>
        <p:spPr>
          <a:xfrm>
            <a:off x="6830227" y="1155373"/>
            <a:ext cx="742117" cy="72779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/>
          <p:nvPr/>
        </p:nvCxnSpPr>
        <p:spPr>
          <a:xfrm>
            <a:off x="5977100" y="4392130"/>
            <a:ext cx="694416" cy="755413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/>
          <p:cNvCxnSpPr/>
          <p:nvPr/>
        </p:nvCxnSpPr>
        <p:spPr>
          <a:xfrm>
            <a:off x="6941594" y="5494937"/>
            <a:ext cx="288000" cy="324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2191012" y="1316523"/>
            <a:ext cx="720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root</a:t>
            </a:r>
            <a:endParaRPr lang="en-US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2870104" y="1398018"/>
            <a:ext cx="324000" cy="324000"/>
          </a:xfrm>
          <a:prstGeom prst="rect">
            <a:avLst/>
          </a:prstGeom>
          <a:solidFill>
            <a:srgbClr val="CC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Calibri" panose="020F0502020204030204" pitchFamily="34" charset="0"/>
            </a:endParaRPr>
          </a:p>
        </p:txBody>
      </p:sp>
      <p:cxnSp>
        <p:nvCxnSpPr>
          <p:cNvPr id="116" name="직선 화살표 연결선 115"/>
          <p:cNvCxnSpPr/>
          <p:nvPr/>
        </p:nvCxnSpPr>
        <p:spPr>
          <a:xfrm>
            <a:off x="3071028" y="1595613"/>
            <a:ext cx="432000" cy="396000"/>
          </a:xfrm>
          <a:prstGeom prst="straightConnector1">
            <a:avLst/>
          </a:prstGeom>
          <a:ln w="38100"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/>
          <p:nvPr/>
        </p:nvCxnSpPr>
        <p:spPr>
          <a:xfrm flipH="1">
            <a:off x="2301227" y="3104772"/>
            <a:ext cx="405817" cy="439394"/>
          </a:xfrm>
          <a:prstGeom prst="line">
            <a:avLst/>
          </a:prstGeom>
          <a:ln w="38100">
            <a:solidFill>
              <a:srgbClr val="0000CC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/>
          <p:nvPr/>
        </p:nvCxnSpPr>
        <p:spPr>
          <a:xfrm flipH="1">
            <a:off x="1525842" y="3902194"/>
            <a:ext cx="432000" cy="432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 flipH="1">
            <a:off x="5990055" y="3342250"/>
            <a:ext cx="608243" cy="684073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타원 121"/>
          <p:cNvSpPr/>
          <p:nvPr/>
        </p:nvSpPr>
        <p:spPr>
          <a:xfrm>
            <a:off x="8523150" y="2835545"/>
            <a:ext cx="468000" cy="468000"/>
          </a:xfrm>
          <a:prstGeom prst="ellipse">
            <a:avLst/>
          </a:prstGeom>
          <a:solidFill>
            <a:schemeClr val="bg1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Calibri" panose="020F0502020204030204" pitchFamily="34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8520876" y="2839130"/>
            <a:ext cx="512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70</a:t>
            </a:r>
            <a:endParaRPr lang="en-US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6" name="타원 125"/>
          <p:cNvSpPr/>
          <p:nvPr/>
        </p:nvSpPr>
        <p:spPr>
          <a:xfrm>
            <a:off x="4618707" y="5065626"/>
            <a:ext cx="468000" cy="468000"/>
          </a:xfrm>
          <a:prstGeom prst="ellipse">
            <a:avLst/>
          </a:prstGeom>
          <a:solidFill>
            <a:schemeClr val="bg1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Calibri" panose="020F0502020204030204" pitchFamily="34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4576073" y="5072464"/>
            <a:ext cx="540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10</a:t>
            </a:r>
            <a:endParaRPr lang="en-US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6" name="오른쪽 화살표 145"/>
          <p:cNvSpPr/>
          <p:nvPr/>
        </p:nvSpPr>
        <p:spPr>
          <a:xfrm rot="18910136">
            <a:off x="6314007" y="3908311"/>
            <a:ext cx="360000" cy="216000"/>
          </a:xfrm>
          <a:prstGeom prst="rightArrow">
            <a:avLst/>
          </a:prstGeom>
          <a:solidFill>
            <a:srgbClr val="FFFF00"/>
          </a:solidFill>
          <a:ln w="3175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Calibri" panose="020F0502020204030204" pitchFamily="34" charset="0"/>
            </a:endParaRPr>
          </a:p>
        </p:txBody>
      </p:sp>
      <p:sp>
        <p:nvSpPr>
          <p:cNvPr id="147" name="오른쪽 화살표 146"/>
          <p:cNvSpPr/>
          <p:nvPr/>
        </p:nvSpPr>
        <p:spPr>
          <a:xfrm rot="18910136">
            <a:off x="7253389" y="2776186"/>
            <a:ext cx="360000" cy="216000"/>
          </a:xfrm>
          <a:prstGeom prst="rightArrow">
            <a:avLst/>
          </a:prstGeom>
          <a:solidFill>
            <a:srgbClr val="FFFF00"/>
          </a:solidFill>
          <a:ln w="3175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Calibri" panose="020F0502020204030204" pitchFamily="34" charset="0"/>
            </a:endParaRPr>
          </a:p>
        </p:txBody>
      </p:sp>
      <p:sp>
        <p:nvSpPr>
          <p:cNvPr id="148" name="오른쪽 화살표 147"/>
          <p:cNvSpPr/>
          <p:nvPr/>
        </p:nvSpPr>
        <p:spPr>
          <a:xfrm rot="13197028">
            <a:off x="6997330" y="1779056"/>
            <a:ext cx="392830" cy="216000"/>
          </a:xfrm>
          <a:prstGeom prst="rightArrow">
            <a:avLst/>
          </a:prstGeom>
          <a:solidFill>
            <a:srgbClr val="FFFF00"/>
          </a:solidFill>
          <a:ln w="3175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Calibri" panose="020F0502020204030204" pitchFamily="34" charset="0"/>
            </a:endParaRPr>
          </a:p>
        </p:txBody>
      </p:sp>
      <p:sp>
        <p:nvSpPr>
          <p:cNvPr id="149" name="오른쪽 화살표 148"/>
          <p:cNvSpPr/>
          <p:nvPr/>
        </p:nvSpPr>
        <p:spPr>
          <a:xfrm rot="13392115">
            <a:off x="5947540" y="4882130"/>
            <a:ext cx="392830" cy="216000"/>
          </a:xfrm>
          <a:prstGeom prst="rightArrow">
            <a:avLst/>
          </a:prstGeom>
          <a:solidFill>
            <a:srgbClr val="FFFF00"/>
          </a:solidFill>
          <a:ln w="3175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Calibri" panose="020F0502020204030204" pitchFamily="34" charset="0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7453862" y="4219353"/>
            <a:ext cx="13230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800" dirty="0" smtClean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분리됨</a:t>
            </a:r>
            <a:r>
              <a:rPr lang="en-US" sz="1800" dirty="0" smtClean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endParaRPr lang="en-US" sz="1800" dirty="0"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86" name="타원 85"/>
          <p:cNvSpPr/>
          <p:nvPr/>
        </p:nvSpPr>
        <p:spPr>
          <a:xfrm>
            <a:off x="7827522" y="3741376"/>
            <a:ext cx="468000" cy="468000"/>
          </a:xfrm>
          <a:prstGeom prst="ellipse">
            <a:avLst/>
          </a:prstGeom>
          <a:solidFill>
            <a:srgbClr val="FCD0F8"/>
          </a:solidFill>
          <a:ln w="3175">
            <a:solidFill>
              <a:srgbClr val="0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Calibri" panose="020F0502020204030204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7791518" y="3733795"/>
            <a:ext cx="540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45</a:t>
            </a:r>
            <a:endParaRPr lang="en-US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701544" y="548170"/>
            <a:ext cx="14285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b="1" dirty="0" smtClean="0">
                <a:latin typeface="+mn-lt"/>
                <a:ea typeface="+mn-ea"/>
                <a:cs typeface="Times New Roman" panose="02020603050405020304" pitchFamily="18" charset="0"/>
              </a:rPr>
              <a:t>Case 2</a:t>
            </a:r>
            <a:endParaRPr lang="en-US" b="1" dirty="0">
              <a:latin typeface="+mn-lt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7524742F-CF05-4E3C-9341-F42D30503472}" type="slidenum">
              <a:rPr lang="en-US" altLang="ko-KR" smtClean="0"/>
              <a:pPr/>
              <a:t>23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168756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8" name="직선 연결선 127"/>
          <p:cNvCxnSpPr>
            <a:stCxn id="65" idx="3"/>
          </p:cNvCxnSpPr>
          <p:nvPr/>
        </p:nvCxnSpPr>
        <p:spPr>
          <a:xfrm flipH="1">
            <a:off x="4852573" y="4283875"/>
            <a:ext cx="682064" cy="71525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/>
          <p:cNvCxnSpPr/>
          <p:nvPr/>
        </p:nvCxnSpPr>
        <p:spPr>
          <a:xfrm>
            <a:off x="7775226" y="2133248"/>
            <a:ext cx="705611" cy="63985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자유형 108"/>
          <p:cNvSpPr/>
          <p:nvPr/>
        </p:nvSpPr>
        <p:spPr>
          <a:xfrm>
            <a:off x="5787875" y="4855750"/>
            <a:ext cx="1812085" cy="1407781"/>
          </a:xfrm>
          <a:custGeom>
            <a:avLst/>
            <a:gdLst>
              <a:gd name="connsiteX0" fmla="*/ 826917 w 1851075"/>
              <a:gd name="connsiteY0" fmla="*/ 13 h 1657352"/>
              <a:gd name="connsiteX1" fmla="*/ 26817 w 1851075"/>
              <a:gd name="connsiteY1" fmla="*/ 1457338 h 1657352"/>
              <a:gd name="connsiteX2" fmla="*/ 1836567 w 1851075"/>
              <a:gd name="connsiteY2" fmla="*/ 1485913 h 1657352"/>
              <a:gd name="connsiteX3" fmla="*/ 826917 w 1851075"/>
              <a:gd name="connsiteY3" fmla="*/ 13 h 1657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1075" h="1657352">
                <a:moveTo>
                  <a:pt x="826917" y="13"/>
                </a:moveTo>
                <a:cubicBezTo>
                  <a:pt x="525292" y="-4749"/>
                  <a:pt x="-141458" y="1209688"/>
                  <a:pt x="26817" y="1457338"/>
                </a:cubicBezTo>
                <a:cubicBezTo>
                  <a:pt x="195092" y="1704988"/>
                  <a:pt x="1701630" y="1731975"/>
                  <a:pt x="1836567" y="1485913"/>
                </a:cubicBezTo>
                <a:cubicBezTo>
                  <a:pt x="1971504" y="1239851"/>
                  <a:pt x="1128542" y="4775"/>
                  <a:pt x="826917" y="13"/>
                </a:cubicBezTo>
                <a:close/>
              </a:path>
            </a:pathLst>
          </a:custGeom>
          <a:solidFill>
            <a:srgbClr val="FFCC99"/>
          </a:solidFill>
          <a:ln w="19050">
            <a:solidFill>
              <a:srgbClr val="0000C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Calibri" panose="020F0502020204030204" pitchFamily="34" charset="0"/>
            </a:endParaRPr>
          </a:p>
        </p:txBody>
      </p:sp>
      <p:sp>
        <p:nvSpPr>
          <p:cNvPr id="110" name="자유형 109"/>
          <p:cNvSpPr/>
          <p:nvPr/>
        </p:nvSpPr>
        <p:spPr>
          <a:xfrm>
            <a:off x="2554897" y="4901539"/>
            <a:ext cx="1812085" cy="1407781"/>
          </a:xfrm>
          <a:custGeom>
            <a:avLst/>
            <a:gdLst>
              <a:gd name="connsiteX0" fmla="*/ 826917 w 1851075"/>
              <a:gd name="connsiteY0" fmla="*/ 13 h 1657352"/>
              <a:gd name="connsiteX1" fmla="*/ 26817 w 1851075"/>
              <a:gd name="connsiteY1" fmla="*/ 1457338 h 1657352"/>
              <a:gd name="connsiteX2" fmla="*/ 1836567 w 1851075"/>
              <a:gd name="connsiteY2" fmla="*/ 1485913 h 1657352"/>
              <a:gd name="connsiteX3" fmla="*/ 826917 w 1851075"/>
              <a:gd name="connsiteY3" fmla="*/ 13 h 1657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1075" h="1657352">
                <a:moveTo>
                  <a:pt x="826917" y="13"/>
                </a:moveTo>
                <a:cubicBezTo>
                  <a:pt x="525292" y="-4749"/>
                  <a:pt x="-141458" y="1209688"/>
                  <a:pt x="26817" y="1457338"/>
                </a:cubicBezTo>
                <a:cubicBezTo>
                  <a:pt x="195092" y="1704988"/>
                  <a:pt x="1701630" y="1731975"/>
                  <a:pt x="1836567" y="1485913"/>
                </a:cubicBezTo>
                <a:cubicBezTo>
                  <a:pt x="1971504" y="1239851"/>
                  <a:pt x="1128542" y="4775"/>
                  <a:pt x="826917" y="13"/>
                </a:cubicBezTo>
                <a:close/>
              </a:path>
            </a:pathLst>
          </a:custGeom>
          <a:solidFill>
            <a:srgbClr val="FFCC99"/>
          </a:solidFill>
          <a:ln w="19050">
            <a:solidFill>
              <a:srgbClr val="0000C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Calibri" panose="020F0502020204030204" pitchFamily="34" charset="0"/>
            </a:endParaRPr>
          </a:p>
        </p:txBody>
      </p:sp>
      <p:cxnSp>
        <p:nvCxnSpPr>
          <p:cNvPr id="48" name="직선 연결선 47"/>
          <p:cNvCxnSpPr/>
          <p:nvPr/>
        </p:nvCxnSpPr>
        <p:spPr>
          <a:xfrm flipH="1" flipV="1">
            <a:off x="2897682" y="4717178"/>
            <a:ext cx="317001" cy="35453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stCxn id="23" idx="3"/>
          </p:cNvCxnSpPr>
          <p:nvPr/>
        </p:nvCxnSpPr>
        <p:spPr>
          <a:xfrm flipH="1">
            <a:off x="2915359" y="2343428"/>
            <a:ext cx="405817" cy="439394"/>
          </a:xfrm>
          <a:prstGeom prst="line">
            <a:avLst/>
          </a:prstGeom>
          <a:ln w="38100">
            <a:solidFill>
              <a:srgbClr val="0000CC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타원 3"/>
          <p:cNvSpPr/>
          <p:nvPr/>
        </p:nvSpPr>
        <p:spPr>
          <a:xfrm>
            <a:off x="1740471" y="3492085"/>
            <a:ext cx="468000" cy="468000"/>
          </a:xfrm>
          <a:prstGeom prst="ellipse">
            <a:avLst/>
          </a:prstGeom>
          <a:solidFill>
            <a:schemeClr val="bg1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Calibri" panose="020F0502020204030204" pitchFamily="34" charset="0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2500011" y="4284173"/>
            <a:ext cx="468000" cy="468000"/>
          </a:xfrm>
          <a:prstGeom prst="ellipse">
            <a:avLst/>
          </a:prstGeom>
          <a:solidFill>
            <a:srgbClr val="FCD0F8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Calibri" panose="020F0502020204030204" pitchFamily="34" charset="0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3252639" y="1943965"/>
            <a:ext cx="468000" cy="468000"/>
          </a:xfrm>
          <a:prstGeom prst="ellipse">
            <a:avLst/>
          </a:prstGeom>
          <a:solidFill>
            <a:schemeClr val="bg1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Calibri" panose="020F0502020204030204" pitchFamily="34" charset="0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4038740" y="2722992"/>
            <a:ext cx="468000" cy="468000"/>
          </a:xfrm>
          <a:prstGeom prst="ellipse">
            <a:avLst/>
          </a:prstGeom>
          <a:solidFill>
            <a:schemeClr val="bg1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Calibri" panose="020F0502020204030204" pitchFamily="34" charset="0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2500011" y="2707737"/>
            <a:ext cx="468000" cy="468000"/>
          </a:xfrm>
          <a:prstGeom prst="ellipse">
            <a:avLst/>
          </a:prstGeom>
          <a:solidFill>
            <a:schemeClr val="bg1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Calibri" panose="020F0502020204030204" pitchFamily="34" charset="0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3117638" y="5023791"/>
            <a:ext cx="468000" cy="468000"/>
          </a:xfrm>
          <a:prstGeom prst="ellipse">
            <a:avLst/>
          </a:prstGeom>
          <a:solidFill>
            <a:schemeClr val="bg1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Calibri" panose="020F0502020204030204" pitchFamily="34" charset="0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995594" y="4302355"/>
            <a:ext cx="468000" cy="468000"/>
          </a:xfrm>
          <a:prstGeom prst="ellipse">
            <a:avLst/>
          </a:prstGeom>
          <a:solidFill>
            <a:schemeClr val="bg1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Calibri" panose="020F0502020204030204" pitchFamily="34" charset="0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3769673" y="5739322"/>
            <a:ext cx="468000" cy="468000"/>
          </a:xfrm>
          <a:prstGeom prst="ellipse">
            <a:avLst/>
          </a:prstGeom>
          <a:solidFill>
            <a:schemeClr val="bg1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Calibri" panose="020F0502020204030204" pitchFamily="34" charset="0"/>
            </a:endParaRPr>
          </a:p>
        </p:txBody>
      </p:sp>
      <p:cxnSp>
        <p:nvCxnSpPr>
          <p:cNvPr id="57" name="직선 연결선 56"/>
          <p:cNvCxnSpPr>
            <a:stCxn id="4" idx="5"/>
            <a:endCxn id="21" idx="1"/>
          </p:cNvCxnSpPr>
          <p:nvPr/>
        </p:nvCxnSpPr>
        <p:spPr>
          <a:xfrm>
            <a:off x="2139934" y="3891548"/>
            <a:ext cx="428614" cy="461162"/>
          </a:xfrm>
          <a:prstGeom prst="line">
            <a:avLst/>
          </a:prstGeom>
          <a:ln w="38100">
            <a:solidFill>
              <a:srgbClr val="0000CC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3507965" y="5433932"/>
            <a:ext cx="324000" cy="384259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3198607" y="1944343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60</a:t>
            </a:r>
            <a:endParaRPr lang="en-US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733721" y="5728060"/>
            <a:ext cx="536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45</a:t>
            </a:r>
            <a:endParaRPr lang="en-US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460551" y="4268362"/>
            <a:ext cx="550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35</a:t>
            </a:r>
            <a:endParaRPr lang="en-US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081686" y="5030126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40</a:t>
            </a:r>
            <a:endParaRPr lang="en-US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952960" y="4309193"/>
            <a:ext cx="540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10</a:t>
            </a:r>
            <a:endParaRPr lang="en-US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704519" y="3476274"/>
            <a:ext cx="540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20</a:t>
            </a:r>
            <a:endParaRPr lang="en-US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500011" y="2692155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50</a:t>
            </a:r>
            <a:endParaRPr lang="en-US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036466" y="2726577"/>
            <a:ext cx="512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70</a:t>
            </a:r>
            <a:endParaRPr lang="en-US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3683301" y="2343428"/>
            <a:ext cx="428614" cy="46116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2"/>
          <p:cNvSpPr txBox="1">
            <a:spLocks noChangeArrowheads="1"/>
          </p:cNvSpPr>
          <p:nvPr/>
        </p:nvSpPr>
        <p:spPr bwMode="auto">
          <a:xfrm>
            <a:off x="1772206" y="5042241"/>
            <a:ext cx="830509" cy="369332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lang="en-US" altLang="ko-KR" sz="1800" dirty="0" smtClean="0">
                <a:solidFill>
                  <a:srgbClr val="00B0F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None</a:t>
            </a:r>
            <a:endParaRPr lang="ko-KR" altLang="en-US" sz="1800" dirty="0">
              <a:solidFill>
                <a:srgbClr val="00B0F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58" name="직선 연결선 57"/>
          <p:cNvCxnSpPr/>
          <p:nvPr/>
        </p:nvCxnSpPr>
        <p:spPr>
          <a:xfrm flipH="1">
            <a:off x="2251328" y="4730027"/>
            <a:ext cx="366963" cy="374068"/>
          </a:xfrm>
          <a:prstGeom prst="line">
            <a:avLst/>
          </a:prstGeom>
          <a:ln w="38100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 flipH="1">
            <a:off x="6786292" y="2152882"/>
            <a:ext cx="660014" cy="700068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타원 64"/>
          <p:cNvSpPr/>
          <p:nvPr/>
        </p:nvSpPr>
        <p:spPr>
          <a:xfrm>
            <a:off x="5466100" y="3884412"/>
            <a:ext cx="468000" cy="468000"/>
          </a:xfrm>
          <a:prstGeom prst="ellipse">
            <a:avLst/>
          </a:prstGeom>
          <a:solidFill>
            <a:schemeClr val="bg1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Calibri" panose="020F0502020204030204" pitchFamily="34" charset="0"/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7363745" y="1767814"/>
            <a:ext cx="468000" cy="468000"/>
          </a:xfrm>
          <a:prstGeom prst="ellipse">
            <a:avLst/>
          </a:prstGeom>
          <a:solidFill>
            <a:schemeClr val="bg1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Calibri" panose="020F0502020204030204" pitchFamily="34" charset="0"/>
            </a:endParaRPr>
          </a:p>
        </p:txBody>
      </p:sp>
      <p:sp>
        <p:nvSpPr>
          <p:cNvPr id="84" name="타원 83"/>
          <p:cNvSpPr/>
          <p:nvPr/>
        </p:nvSpPr>
        <p:spPr>
          <a:xfrm>
            <a:off x="6369656" y="2812032"/>
            <a:ext cx="468000" cy="468000"/>
          </a:xfrm>
          <a:prstGeom prst="ellipse">
            <a:avLst/>
          </a:prstGeom>
          <a:solidFill>
            <a:schemeClr val="bg1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Calibri" panose="020F0502020204030204" pitchFamily="34" charset="0"/>
            </a:endParaRPr>
          </a:p>
        </p:txBody>
      </p:sp>
      <p:sp>
        <p:nvSpPr>
          <p:cNvPr id="85" name="타원 84"/>
          <p:cNvSpPr/>
          <p:nvPr/>
        </p:nvSpPr>
        <p:spPr>
          <a:xfrm>
            <a:off x="6409989" y="4980224"/>
            <a:ext cx="468000" cy="468000"/>
          </a:xfrm>
          <a:prstGeom prst="ellipse">
            <a:avLst/>
          </a:prstGeom>
          <a:solidFill>
            <a:schemeClr val="bg1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Calibri" panose="020F0502020204030204" pitchFamily="34" charset="0"/>
            </a:endParaRPr>
          </a:p>
        </p:txBody>
      </p:sp>
      <p:sp>
        <p:nvSpPr>
          <p:cNvPr id="87" name="타원 86"/>
          <p:cNvSpPr/>
          <p:nvPr/>
        </p:nvSpPr>
        <p:spPr>
          <a:xfrm>
            <a:off x="7017318" y="5672016"/>
            <a:ext cx="468000" cy="468000"/>
          </a:xfrm>
          <a:prstGeom prst="ellipse">
            <a:avLst/>
          </a:prstGeom>
          <a:solidFill>
            <a:schemeClr val="bg1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Calibri" panose="020F0502020204030204" pitchFamily="34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7309713" y="1768192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60</a:t>
            </a:r>
            <a:endParaRPr lang="en-US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6981366" y="5660754"/>
            <a:ext cx="536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45</a:t>
            </a:r>
            <a:endParaRPr lang="en-US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6374037" y="4986559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40</a:t>
            </a:r>
            <a:endParaRPr lang="en-US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430148" y="3868601"/>
            <a:ext cx="540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20</a:t>
            </a:r>
            <a:endParaRPr lang="en-US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6369656" y="279645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50</a:t>
            </a:r>
            <a:endParaRPr lang="en-US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5787875" y="811424"/>
            <a:ext cx="720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root</a:t>
            </a:r>
            <a:endParaRPr lang="en-US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6466967" y="892919"/>
            <a:ext cx="324000" cy="324000"/>
          </a:xfrm>
          <a:prstGeom prst="rect">
            <a:avLst/>
          </a:prstGeom>
          <a:solidFill>
            <a:srgbClr val="CC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Calibri" panose="020F0502020204030204" pitchFamily="34" charset="0"/>
            </a:endParaRPr>
          </a:p>
        </p:txBody>
      </p:sp>
      <p:cxnSp>
        <p:nvCxnSpPr>
          <p:cNvPr id="101" name="직선 화살표 연결선 100"/>
          <p:cNvCxnSpPr/>
          <p:nvPr/>
        </p:nvCxnSpPr>
        <p:spPr>
          <a:xfrm>
            <a:off x="6689514" y="1058077"/>
            <a:ext cx="742117" cy="72779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/>
          <p:nvPr/>
        </p:nvCxnSpPr>
        <p:spPr>
          <a:xfrm>
            <a:off x="5836387" y="4294834"/>
            <a:ext cx="694416" cy="755413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/>
          <p:cNvCxnSpPr/>
          <p:nvPr/>
        </p:nvCxnSpPr>
        <p:spPr>
          <a:xfrm>
            <a:off x="6800881" y="5397641"/>
            <a:ext cx="288000" cy="324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2035343" y="1315480"/>
            <a:ext cx="720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root</a:t>
            </a:r>
            <a:endParaRPr lang="en-US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2714435" y="1396975"/>
            <a:ext cx="324000" cy="324000"/>
          </a:xfrm>
          <a:prstGeom prst="rect">
            <a:avLst/>
          </a:prstGeom>
          <a:solidFill>
            <a:srgbClr val="CC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Calibri" panose="020F0502020204030204" pitchFamily="34" charset="0"/>
            </a:endParaRPr>
          </a:p>
        </p:txBody>
      </p:sp>
      <p:cxnSp>
        <p:nvCxnSpPr>
          <p:cNvPr id="116" name="직선 화살표 연결선 115"/>
          <p:cNvCxnSpPr/>
          <p:nvPr/>
        </p:nvCxnSpPr>
        <p:spPr>
          <a:xfrm>
            <a:off x="2915359" y="1594570"/>
            <a:ext cx="432000" cy="396000"/>
          </a:xfrm>
          <a:prstGeom prst="straightConnector1">
            <a:avLst/>
          </a:prstGeom>
          <a:ln w="38100"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/>
          <p:nvPr/>
        </p:nvCxnSpPr>
        <p:spPr>
          <a:xfrm flipH="1">
            <a:off x="2145558" y="3103729"/>
            <a:ext cx="405817" cy="439394"/>
          </a:xfrm>
          <a:prstGeom prst="line">
            <a:avLst/>
          </a:prstGeom>
          <a:ln w="38100">
            <a:solidFill>
              <a:srgbClr val="0000CC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/>
          <p:nvPr/>
        </p:nvCxnSpPr>
        <p:spPr>
          <a:xfrm flipH="1">
            <a:off x="1370173" y="3901151"/>
            <a:ext cx="432000" cy="432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 flipH="1">
            <a:off x="5849342" y="3244954"/>
            <a:ext cx="608243" cy="684073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타원 121"/>
          <p:cNvSpPr/>
          <p:nvPr/>
        </p:nvSpPr>
        <p:spPr>
          <a:xfrm>
            <a:off x="8382437" y="2738249"/>
            <a:ext cx="468000" cy="468000"/>
          </a:xfrm>
          <a:prstGeom prst="ellipse">
            <a:avLst/>
          </a:prstGeom>
          <a:solidFill>
            <a:schemeClr val="bg1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Calibri" panose="020F0502020204030204" pitchFamily="34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8380163" y="2741834"/>
            <a:ext cx="512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70</a:t>
            </a:r>
            <a:endParaRPr lang="en-US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6" name="타원 125"/>
          <p:cNvSpPr/>
          <p:nvPr/>
        </p:nvSpPr>
        <p:spPr>
          <a:xfrm>
            <a:off x="4477994" y="4968330"/>
            <a:ext cx="468000" cy="468000"/>
          </a:xfrm>
          <a:prstGeom prst="ellipse">
            <a:avLst/>
          </a:prstGeom>
          <a:solidFill>
            <a:schemeClr val="bg1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Calibri" panose="020F0502020204030204" pitchFamily="34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4435360" y="4975168"/>
            <a:ext cx="540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10</a:t>
            </a:r>
            <a:endParaRPr lang="en-US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6" name="오른쪽 화살표 145"/>
          <p:cNvSpPr/>
          <p:nvPr/>
        </p:nvSpPr>
        <p:spPr>
          <a:xfrm rot="18910136">
            <a:off x="6173294" y="3811015"/>
            <a:ext cx="360000" cy="216000"/>
          </a:xfrm>
          <a:prstGeom prst="rightArrow">
            <a:avLst/>
          </a:prstGeom>
          <a:solidFill>
            <a:srgbClr val="FFFF00"/>
          </a:solidFill>
          <a:ln w="3175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Calibri" panose="020F0502020204030204" pitchFamily="34" charset="0"/>
            </a:endParaRPr>
          </a:p>
        </p:txBody>
      </p:sp>
      <p:sp>
        <p:nvSpPr>
          <p:cNvPr id="147" name="오른쪽 화살표 146"/>
          <p:cNvSpPr/>
          <p:nvPr/>
        </p:nvSpPr>
        <p:spPr>
          <a:xfrm rot="18910136">
            <a:off x="7112676" y="2678890"/>
            <a:ext cx="360000" cy="216000"/>
          </a:xfrm>
          <a:prstGeom prst="rightArrow">
            <a:avLst/>
          </a:prstGeom>
          <a:solidFill>
            <a:srgbClr val="FFFF00"/>
          </a:solidFill>
          <a:ln w="3175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Calibri" panose="020F0502020204030204" pitchFamily="34" charset="0"/>
            </a:endParaRPr>
          </a:p>
        </p:txBody>
      </p:sp>
      <p:sp>
        <p:nvSpPr>
          <p:cNvPr id="148" name="오른쪽 화살표 147"/>
          <p:cNvSpPr/>
          <p:nvPr/>
        </p:nvSpPr>
        <p:spPr>
          <a:xfrm rot="13473524">
            <a:off x="6856617" y="1681760"/>
            <a:ext cx="392830" cy="216000"/>
          </a:xfrm>
          <a:prstGeom prst="rightArrow">
            <a:avLst/>
          </a:prstGeom>
          <a:solidFill>
            <a:srgbClr val="FFFF00"/>
          </a:solidFill>
          <a:ln w="3175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Calibri" panose="020F0502020204030204" pitchFamily="34" charset="0"/>
            </a:endParaRPr>
          </a:p>
        </p:txBody>
      </p:sp>
      <p:sp>
        <p:nvSpPr>
          <p:cNvPr id="149" name="오른쪽 화살표 148"/>
          <p:cNvSpPr/>
          <p:nvPr/>
        </p:nvSpPr>
        <p:spPr>
          <a:xfrm rot="13608048">
            <a:off x="5806827" y="4784834"/>
            <a:ext cx="392830" cy="216000"/>
          </a:xfrm>
          <a:prstGeom prst="rightArrow">
            <a:avLst/>
          </a:prstGeom>
          <a:solidFill>
            <a:srgbClr val="FFFF00"/>
          </a:solidFill>
          <a:ln w="3175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Calibri" panose="020F0502020204030204" pitchFamily="34" charset="0"/>
            </a:endParaRPr>
          </a:p>
        </p:txBody>
      </p:sp>
      <p:sp>
        <p:nvSpPr>
          <p:cNvPr id="88" name="타원 87"/>
          <p:cNvSpPr/>
          <p:nvPr/>
        </p:nvSpPr>
        <p:spPr>
          <a:xfrm>
            <a:off x="7870132" y="3586147"/>
            <a:ext cx="468000" cy="468000"/>
          </a:xfrm>
          <a:prstGeom prst="ellipse">
            <a:avLst/>
          </a:prstGeom>
          <a:solidFill>
            <a:srgbClr val="FCD0F8"/>
          </a:solidFill>
          <a:ln w="3175">
            <a:solidFill>
              <a:srgbClr val="0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Calibri" panose="020F0502020204030204" pitchFamily="34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7827498" y="3592985"/>
            <a:ext cx="540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35</a:t>
            </a:r>
            <a:endParaRPr lang="en-US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7436053" y="4140668"/>
            <a:ext cx="13230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800" dirty="0" smtClean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분리됨</a:t>
            </a:r>
            <a:r>
              <a:rPr lang="en-US" sz="1800" dirty="0" smtClean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endParaRPr lang="en-US" sz="1800" dirty="0"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749296" y="637817"/>
            <a:ext cx="14285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b="1" dirty="0" smtClean="0">
                <a:latin typeface="+mn-lt"/>
                <a:ea typeface="+mn-ea"/>
                <a:cs typeface="Times New Roman" panose="02020603050405020304" pitchFamily="18" charset="0"/>
              </a:rPr>
              <a:t>Case 2</a:t>
            </a:r>
            <a:endParaRPr lang="en-US" b="1" dirty="0">
              <a:latin typeface="+mn-lt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7524742F-CF05-4E3C-9341-F42D30503472}" type="slidenum">
              <a:rPr lang="en-US" altLang="ko-KR" smtClean="0"/>
              <a:pPr/>
              <a:t>24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202464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2051720" y="2587603"/>
            <a:ext cx="468000" cy="468000"/>
          </a:xfrm>
          <a:prstGeom prst="ellipse">
            <a:avLst/>
          </a:prstGeom>
          <a:solidFill>
            <a:srgbClr val="FCD0F8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Calibri" panose="020F0502020204030204" pitchFamily="34" charset="0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2811260" y="3523707"/>
            <a:ext cx="468000" cy="468000"/>
          </a:xfrm>
          <a:prstGeom prst="ellipse">
            <a:avLst/>
          </a:prstGeom>
          <a:solidFill>
            <a:schemeClr val="bg1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Calibri" panose="020F0502020204030204" pitchFamily="34" charset="0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3563888" y="1039483"/>
            <a:ext cx="468000" cy="468000"/>
          </a:xfrm>
          <a:prstGeom prst="ellipse">
            <a:avLst/>
          </a:prstGeom>
          <a:solidFill>
            <a:schemeClr val="bg1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Calibri" panose="020F0502020204030204" pitchFamily="34" charset="0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4349989" y="1818510"/>
            <a:ext cx="468000" cy="468000"/>
          </a:xfrm>
          <a:prstGeom prst="ellipse">
            <a:avLst/>
          </a:prstGeom>
          <a:solidFill>
            <a:schemeClr val="bg1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Calibri" panose="020F0502020204030204" pitchFamily="34" charset="0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2811260" y="1803255"/>
            <a:ext cx="468000" cy="468000"/>
          </a:xfrm>
          <a:prstGeom prst="ellipse">
            <a:avLst/>
          </a:prstGeom>
          <a:solidFill>
            <a:schemeClr val="bg1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Calibri" panose="020F0502020204030204" pitchFamily="34" charset="0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2015664" y="4315795"/>
            <a:ext cx="468000" cy="468000"/>
          </a:xfrm>
          <a:prstGeom prst="ellipse">
            <a:avLst/>
          </a:prstGeom>
          <a:solidFill>
            <a:schemeClr val="bg1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Calibri" panose="020F0502020204030204" pitchFamily="34" charset="0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1150541" y="3523707"/>
            <a:ext cx="468000" cy="468000"/>
          </a:xfrm>
          <a:prstGeom prst="ellipse">
            <a:avLst/>
          </a:prstGeom>
          <a:solidFill>
            <a:schemeClr val="bg1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Calibri" panose="020F0502020204030204" pitchFamily="34" charset="0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1331640" y="4999923"/>
            <a:ext cx="468000" cy="468000"/>
          </a:xfrm>
          <a:prstGeom prst="ellipse">
            <a:avLst/>
          </a:prstGeom>
          <a:solidFill>
            <a:srgbClr val="FFFF00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Calibri" panose="020F0502020204030204" pitchFamily="34" charset="0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2015664" y="5848208"/>
            <a:ext cx="468000" cy="468000"/>
          </a:xfrm>
          <a:prstGeom prst="ellipse">
            <a:avLst/>
          </a:prstGeom>
          <a:solidFill>
            <a:schemeClr val="bg1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Calibri" panose="020F0502020204030204" pitchFamily="34" charset="0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2735744" y="5031326"/>
            <a:ext cx="468000" cy="468000"/>
          </a:xfrm>
          <a:prstGeom prst="ellipse">
            <a:avLst/>
          </a:prstGeom>
          <a:solidFill>
            <a:schemeClr val="bg1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Calibri" panose="020F0502020204030204" pitchFamily="34" charset="0"/>
            </a:endParaRPr>
          </a:p>
        </p:txBody>
      </p:sp>
      <p:cxnSp>
        <p:nvCxnSpPr>
          <p:cNvPr id="51" name="직선 연결선 50"/>
          <p:cNvCxnSpPr/>
          <p:nvPr/>
        </p:nvCxnSpPr>
        <p:spPr>
          <a:xfrm flipH="1">
            <a:off x="1721030" y="4708397"/>
            <a:ext cx="356521" cy="3614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 flipH="1">
            <a:off x="2422491" y="3917529"/>
            <a:ext cx="462437" cy="47398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>
            <a:stCxn id="4" idx="5"/>
            <a:endCxn id="21" idx="1"/>
          </p:cNvCxnSpPr>
          <p:nvPr/>
        </p:nvCxnSpPr>
        <p:spPr>
          <a:xfrm>
            <a:off x="2451183" y="2987066"/>
            <a:ext cx="428614" cy="6051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3988255" y="1438946"/>
            <a:ext cx="442164" cy="43659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>
            <a:endCxn id="46" idx="1"/>
          </p:cNvCxnSpPr>
          <p:nvPr/>
        </p:nvCxnSpPr>
        <p:spPr>
          <a:xfrm>
            <a:off x="2427011" y="4715604"/>
            <a:ext cx="377270" cy="384259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>
            <a:endCxn id="45" idx="1"/>
          </p:cNvCxnSpPr>
          <p:nvPr/>
        </p:nvCxnSpPr>
        <p:spPr>
          <a:xfrm>
            <a:off x="1670321" y="5461085"/>
            <a:ext cx="413880" cy="4556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3509856" y="1039861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60</a:t>
            </a:r>
            <a:endParaRPr lang="en-US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699792" y="5020064"/>
            <a:ext cx="536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40</a:t>
            </a:r>
            <a:endParaRPr lang="en-US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769896" y="3523204"/>
            <a:ext cx="550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45</a:t>
            </a:r>
            <a:endParaRPr lang="en-US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973290" y="4304879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35</a:t>
            </a:r>
            <a:endParaRPr lang="en-US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966683" y="5842203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30</a:t>
            </a:r>
            <a:endParaRPr lang="en-US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109038" y="3517995"/>
            <a:ext cx="540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10</a:t>
            </a:r>
            <a:endParaRPr lang="en-US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274306" y="499600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25</a:t>
            </a:r>
            <a:endParaRPr lang="en-US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016300" y="2585233"/>
            <a:ext cx="540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20</a:t>
            </a:r>
            <a:endParaRPr lang="en-US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806890" y="1793655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50</a:t>
            </a:r>
            <a:endParaRPr lang="en-US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347715" y="1822095"/>
            <a:ext cx="512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70</a:t>
            </a:r>
            <a:endParaRPr lang="en-US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2" name="직선 연결선 41"/>
          <p:cNvCxnSpPr/>
          <p:nvPr/>
        </p:nvCxnSpPr>
        <p:spPr>
          <a:xfrm flipH="1">
            <a:off x="3189903" y="1444784"/>
            <a:ext cx="438876" cy="445506"/>
          </a:xfrm>
          <a:prstGeom prst="line">
            <a:avLst/>
          </a:prstGeom>
          <a:ln w="38100">
            <a:solidFill>
              <a:srgbClr val="0000CC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 flipH="1">
            <a:off x="2440304" y="2186397"/>
            <a:ext cx="438876" cy="445506"/>
          </a:xfrm>
          <a:prstGeom prst="line">
            <a:avLst/>
          </a:prstGeom>
          <a:ln w="38100">
            <a:solidFill>
              <a:srgbClr val="0000CC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flipH="1">
            <a:off x="1536738" y="2979282"/>
            <a:ext cx="571546" cy="59467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339764" y="404664"/>
            <a:ext cx="720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root</a:t>
            </a:r>
            <a:endParaRPr lang="en-US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018856" y="486159"/>
            <a:ext cx="324000" cy="324000"/>
          </a:xfrm>
          <a:prstGeom prst="rect">
            <a:avLst/>
          </a:prstGeom>
          <a:solidFill>
            <a:srgbClr val="CC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Calibri" panose="020F0502020204030204" pitchFamily="34" charset="0"/>
            </a:endParaRPr>
          </a:p>
        </p:txBody>
      </p:sp>
      <p:cxnSp>
        <p:nvCxnSpPr>
          <p:cNvPr id="55" name="직선 화살표 연결선 54"/>
          <p:cNvCxnSpPr/>
          <p:nvPr/>
        </p:nvCxnSpPr>
        <p:spPr>
          <a:xfrm>
            <a:off x="3219780" y="683754"/>
            <a:ext cx="432000" cy="396000"/>
          </a:xfrm>
          <a:prstGeom prst="straightConnector1">
            <a:avLst/>
          </a:prstGeom>
          <a:ln w="38100"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타원 87"/>
          <p:cNvSpPr/>
          <p:nvPr/>
        </p:nvSpPr>
        <p:spPr>
          <a:xfrm>
            <a:off x="5528561" y="3489850"/>
            <a:ext cx="468000" cy="468000"/>
          </a:xfrm>
          <a:prstGeom prst="ellipse">
            <a:avLst/>
          </a:prstGeom>
          <a:solidFill>
            <a:srgbClr val="FFFF00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Calibri" panose="020F0502020204030204" pitchFamily="34" charset="0"/>
            </a:endParaRPr>
          </a:p>
        </p:txBody>
      </p:sp>
      <p:sp>
        <p:nvSpPr>
          <p:cNvPr id="89" name="타원 88"/>
          <p:cNvSpPr/>
          <p:nvPr/>
        </p:nvSpPr>
        <p:spPr>
          <a:xfrm>
            <a:off x="6577482" y="4718535"/>
            <a:ext cx="468000" cy="468000"/>
          </a:xfrm>
          <a:prstGeom prst="ellipse">
            <a:avLst/>
          </a:prstGeom>
          <a:solidFill>
            <a:schemeClr val="bg1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Calibri" panose="020F0502020204030204" pitchFamily="34" charset="0"/>
            </a:endParaRPr>
          </a:p>
        </p:txBody>
      </p:sp>
      <p:sp>
        <p:nvSpPr>
          <p:cNvPr id="90" name="타원 89"/>
          <p:cNvSpPr/>
          <p:nvPr/>
        </p:nvSpPr>
        <p:spPr>
          <a:xfrm>
            <a:off x="7399345" y="1470227"/>
            <a:ext cx="468000" cy="468000"/>
          </a:xfrm>
          <a:prstGeom prst="ellipse">
            <a:avLst/>
          </a:prstGeom>
          <a:solidFill>
            <a:schemeClr val="bg1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Calibri" panose="020F0502020204030204" pitchFamily="34" charset="0"/>
            </a:endParaRPr>
          </a:p>
        </p:txBody>
      </p:sp>
      <p:sp>
        <p:nvSpPr>
          <p:cNvPr id="91" name="타원 90"/>
          <p:cNvSpPr/>
          <p:nvPr/>
        </p:nvSpPr>
        <p:spPr>
          <a:xfrm>
            <a:off x="8295303" y="2507543"/>
            <a:ext cx="468000" cy="468000"/>
          </a:xfrm>
          <a:prstGeom prst="ellipse">
            <a:avLst/>
          </a:prstGeom>
          <a:solidFill>
            <a:schemeClr val="bg1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Calibri" panose="020F0502020204030204" pitchFamily="34" charset="0"/>
            </a:endParaRPr>
          </a:p>
        </p:txBody>
      </p:sp>
      <p:sp>
        <p:nvSpPr>
          <p:cNvPr id="92" name="타원 91"/>
          <p:cNvSpPr/>
          <p:nvPr/>
        </p:nvSpPr>
        <p:spPr>
          <a:xfrm>
            <a:off x="6501605" y="2409730"/>
            <a:ext cx="468000" cy="468000"/>
          </a:xfrm>
          <a:prstGeom prst="ellipse">
            <a:avLst/>
          </a:prstGeom>
          <a:solidFill>
            <a:schemeClr val="bg1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Calibri" panose="020F0502020204030204" pitchFamily="34" charset="0"/>
            </a:endParaRPr>
          </a:p>
        </p:txBody>
      </p:sp>
      <p:sp>
        <p:nvSpPr>
          <p:cNvPr id="93" name="타원 92"/>
          <p:cNvSpPr/>
          <p:nvPr/>
        </p:nvSpPr>
        <p:spPr>
          <a:xfrm>
            <a:off x="5917145" y="5341813"/>
            <a:ext cx="468000" cy="468000"/>
          </a:xfrm>
          <a:prstGeom prst="ellipse">
            <a:avLst/>
          </a:prstGeom>
          <a:solidFill>
            <a:schemeClr val="bg1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Calibri" panose="020F0502020204030204" pitchFamily="34" charset="0"/>
            </a:endParaRPr>
          </a:p>
        </p:txBody>
      </p:sp>
      <p:sp>
        <p:nvSpPr>
          <p:cNvPr id="94" name="타원 93"/>
          <p:cNvSpPr/>
          <p:nvPr/>
        </p:nvSpPr>
        <p:spPr>
          <a:xfrm>
            <a:off x="4391980" y="4636142"/>
            <a:ext cx="468000" cy="468000"/>
          </a:xfrm>
          <a:prstGeom prst="ellipse">
            <a:avLst/>
          </a:prstGeom>
          <a:solidFill>
            <a:schemeClr val="bg1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Calibri" panose="020F0502020204030204" pitchFamily="34" charset="0"/>
            </a:endParaRPr>
          </a:p>
        </p:txBody>
      </p:sp>
      <p:sp>
        <p:nvSpPr>
          <p:cNvPr id="95" name="타원 94"/>
          <p:cNvSpPr/>
          <p:nvPr/>
        </p:nvSpPr>
        <p:spPr>
          <a:xfrm>
            <a:off x="5233121" y="6025941"/>
            <a:ext cx="468000" cy="468000"/>
          </a:xfrm>
          <a:prstGeom prst="ellipse">
            <a:avLst/>
          </a:prstGeom>
          <a:solidFill>
            <a:schemeClr val="bg1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Calibri" panose="020F0502020204030204" pitchFamily="34" charset="0"/>
            </a:endParaRPr>
          </a:p>
        </p:txBody>
      </p:sp>
      <p:sp>
        <p:nvSpPr>
          <p:cNvPr id="97" name="타원 96"/>
          <p:cNvSpPr/>
          <p:nvPr/>
        </p:nvSpPr>
        <p:spPr>
          <a:xfrm>
            <a:off x="6637225" y="6057344"/>
            <a:ext cx="468000" cy="468000"/>
          </a:xfrm>
          <a:prstGeom prst="ellipse">
            <a:avLst/>
          </a:prstGeom>
          <a:solidFill>
            <a:schemeClr val="bg1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Calibri" panose="020F0502020204030204" pitchFamily="34" charset="0"/>
            </a:endParaRPr>
          </a:p>
        </p:txBody>
      </p:sp>
      <p:cxnSp>
        <p:nvCxnSpPr>
          <p:cNvPr id="98" name="직선 연결선 97"/>
          <p:cNvCxnSpPr/>
          <p:nvPr/>
        </p:nvCxnSpPr>
        <p:spPr>
          <a:xfrm flipH="1">
            <a:off x="5617381" y="5741276"/>
            <a:ext cx="356521" cy="361400"/>
          </a:xfrm>
          <a:prstGeom prst="line">
            <a:avLst/>
          </a:prstGeom>
          <a:ln w="38100">
            <a:solidFill>
              <a:srgbClr val="0000CC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/>
          <p:nvPr/>
        </p:nvCxnSpPr>
        <p:spPr>
          <a:xfrm flipH="1">
            <a:off x="6362072" y="5112357"/>
            <a:ext cx="289078" cy="30016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>
            <a:endCxn id="89" idx="1"/>
          </p:cNvCxnSpPr>
          <p:nvPr/>
        </p:nvCxnSpPr>
        <p:spPr>
          <a:xfrm>
            <a:off x="5917145" y="3902777"/>
            <a:ext cx="728874" cy="884295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/>
          <p:cNvCxnSpPr>
            <a:endCxn id="97" idx="1"/>
          </p:cNvCxnSpPr>
          <p:nvPr/>
        </p:nvCxnSpPr>
        <p:spPr>
          <a:xfrm>
            <a:off x="6328492" y="5741622"/>
            <a:ext cx="377270" cy="384259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7345313" y="1470605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60</a:t>
            </a:r>
            <a:endParaRPr lang="en-US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6601273" y="6046082"/>
            <a:ext cx="536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40</a:t>
            </a:r>
            <a:endParaRPr lang="en-US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6538022" y="4702724"/>
            <a:ext cx="550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45</a:t>
            </a:r>
            <a:endParaRPr lang="en-US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5881193" y="5348148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35</a:t>
            </a:r>
            <a:endParaRPr lang="en-US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4355976" y="4629113"/>
            <a:ext cx="540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10</a:t>
            </a:r>
            <a:endParaRPr lang="en-US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5172339" y="6026564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30</a:t>
            </a:r>
            <a:endParaRPr lang="en-US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5489747" y="3479267"/>
            <a:ext cx="540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25</a:t>
            </a:r>
            <a:endParaRPr lang="en-US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6483284" y="240771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50</a:t>
            </a:r>
            <a:endParaRPr lang="en-US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8293029" y="2511128"/>
            <a:ext cx="512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70</a:t>
            </a:r>
            <a:endParaRPr lang="en-US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14" name="직선 연결선 113"/>
          <p:cNvCxnSpPr/>
          <p:nvPr/>
        </p:nvCxnSpPr>
        <p:spPr>
          <a:xfrm flipH="1">
            <a:off x="6880248" y="1893446"/>
            <a:ext cx="597165" cy="603319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/>
          <p:cNvCxnSpPr>
            <a:stCxn id="92" idx="3"/>
          </p:cNvCxnSpPr>
          <p:nvPr/>
        </p:nvCxnSpPr>
        <p:spPr>
          <a:xfrm flipH="1">
            <a:off x="5917145" y="2809193"/>
            <a:ext cx="652997" cy="724957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/>
          <p:cNvCxnSpPr/>
          <p:nvPr/>
        </p:nvCxnSpPr>
        <p:spPr>
          <a:xfrm flipH="1">
            <a:off x="4801756" y="3879324"/>
            <a:ext cx="779815" cy="801915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5711117" y="310005"/>
            <a:ext cx="720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root</a:t>
            </a:r>
            <a:endParaRPr lang="en-US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6408142" y="379811"/>
            <a:ext cx="324000" cy="324000"/>
          </a:xfrm>
          <a:prstGeom prst="rect">
            <a:avLst/>
          </a:prstGeom>
          <a:solidFill>
            <a:srgbClr val="CC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Calibri" panose="020F0502020204030204" pitchFamily="34" charset="0"/>
            </a:endParaRPr>
          </a:p>
        </p:txBody>
      </p:sp>
      <p:cxnSp>
        <p:nvCxnSpPr>
          <p:cNvPr id="119" name="직선 화살표 연결선 118"/>
          <p:cNvCxnSpPr/>
          <p:nvPr/>
        </p:nvCxnSpPr>
        <p:spPr>
          <a:xfrm>
            <a:off x="6577482" y="525287"/>
            <a:ext cx="871951" cy="99628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오른쪽 화살표 134"/>
          <p:cNvSpPr/>
          <p:nvPr/>
        </p:nvSpPr>
        <p:spPr>
          <a:xfrm rot="18910136">
            <a:off x="6189327" y="3422095"/>
            <a:ext cx="360000" cy="216000"/>
          </a:xfrm>
          <a:prstGeom prst="rightArrow">
            <a:avLst/>
          </a:prstGeom>
          <a:solidFill>
            <a:srgbClr val="FFFF00"/>
          </a:solidFill>
          <a:ln w="3175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Calibri" panose="020F0502020204030204" pitchFamily="34" charset="0"/>
            </a:endParaRPr>
          </a:p>
        </p:txBody>
      </p:sp>
      <p:sp>
        <p:nvSpPr>
          <p:cNvPr id="136" name="오른쪽 화살표 135"/>
          <p:cNvSpPr/>
          <p:nvPr/>
        </p:nvSpPr>
        <p:spPr>
          <a:xfrm rot="18910136">
            <a:off x="7150043" y="2375133"/>
            <a:ext cx="360000" cy="216000"/>
          </a:xfrm>
          <a:prstGeom prst="rightArrow">
            <a:avLst/>
          </a:prstGeom>
          <a:solidFill>
            <a:srgbClr val="FFFF00"/>
          </a:solidFill>
          <a:ln w="3175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Calibri" panose="020F0502020204030204" pitchFamily="34" charset="0"/>
            </a:endParaRPr>
          </a:p>
        </p:txBody>
      </p:sp>
      <p:sp>
        <p:nvSpPr>
          <p:cNvPr id="138" name="오른쪽 화살표 137"/>
          <p:cNvSpPr/>
          <p:nvPr/>
        </p:nvSpPr>
        <p:spPr>
          <a:xfrm rot="13878371">
            <a:off x="6750367" y="1338226"/>
            <a:ext cx="392830" cy="216000"/>
          </a:xfrm>
          <a:prstGeom prst="rightArrow">
            <a:avLst/>
          </a:prstGeom>
          <a:solidFill>
            <a:srgbClr val="FFFF00"/>
          </a:solidFill>
          <a:ln w="3175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Calibri" panose="020F0502020204030204" pitchFamily="34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73159" y="4619954"/>
            <a:ext cx="8231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err="1" smtClean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new_n</a:t>
            </a:r>
            <a:endParaRPr lang="en-US" sz="1800" dirty="0">
              <a:latin typeface="Calibri" panose="020F0502020204030204" pitchFamily="34" charset="0"/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5010304" y="3104989"/>
            <a:ext cx="8231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err="1" smtClean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new_n</a:t>
            </a:r>
            <a:endParaRPr lang="en-US" sz="1800" dirty="0">
              <a:latin typeface="Calibri" panose="020F0502020204030204" pitchFamily="34" charset="0"/>
            </a:endParaRPr>
          </a:p>
        </p:txBody>
      </p:sp>
      <p:cxnSp>
        <p:nvCxnSpPr>
          <p:cNvPr id="101" name="직선 연결선 100"/>
          <p:cNvCxnSpPr/>
          <p:nvPr/>
        </p:nvCxnSpPr>
        <p:spPr>
          <a:xfrm>
            <a:off x="7823712" y="1869690"/>
            <a:ext cx="602300" cy="68141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/>
          <p:cNvSpPr/>
          <p:nvPr/>
        </p:nvSpPr>
        <p:spPr>
          <a:xfrm>
            <a:off x="449746" y="579147"/>
            <a:ext cx="14285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b="1" dirty="0" smtClean="0">
                <a:latin typeface="+mn-lt"/>
                <a:ea typeface="+mn-ea"/>
                <a:cs typeface="Times New Roman" panose="02020603050405020304" pitchFamily="18" charset="0"/>
              </a:rPr>
              <a:t>Case 3</a:t>
            </a:r>
            <a:endParaRPr lang="en-US" b="1" dirty="0">
              <a:latin typeface="+mn-lt"/>
              <a:ea typeface="+mn-ea"/>
            </a:endParaRPr>
          </a:p>
        </p:txBody>
      </p:sp>
      <p:sp>
        <p:nvSpPr>
          <p:cNvPr id="2" name="오른쪽 화살표 1"/>
          <p:cNvSpPr/>
          <p:nvPr/>
        </p:nvSpPr>
        <p:spPr bwMode="auto">
          <a:xfrm>
            <a:off x="3961141" y="3161611"/>
            <a:ext cx="632531" cy="571980"/>
          </a:xfrm>
          <a:prstGeom prst="rightArrow">
            <a:avLst/>
          </a:prstGeom>
          <a:solidFill>
            <a:srgbClr val="FFC0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Palatino Linotype" pitchFamily="18" charset="0"/>
              <a:ea typeface="굴림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7524742F-CF05-4E3C-9341-F42D30503472}" type="slidenum">
              <a:rPr lang="en-US" altLang="ko-KR" smtClean="0"/>
              <a:pPr/>
              <a:t>25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556571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87624" y="2780928"/>
            <a:ext cx="6981825" cy="863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4400" dirty="0" smtClean="0"/>
              <a:t>Binary Search Tree </a:t>
            </a:r>
            <a:r>
              <a:rPr lang="ko-KR" altLang="en-US" sz="4400" dirty="0" smtClean="0"/>
              <a:t>구현</a:t>
            </a:r>
            <a:endParaRPr lang="ko-KR" altLang="en-US" sz="44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1B96D3D4-D084-4DAE-B4FF-FA5DDBDE9654}" type="slidenum">
              <a:rPr lang="en-US" altLang="ko-KR" smtClean="0"/>
              <a:pPr/>
              <a:t>26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266737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BST</a:t>
            </a:r>
            <a:r>
              <a:rPr lang="ko-KR" altLang="en-US" dirty="0"/>
              <a:t> </a:t>
            </a:r>
            <a:r>
              <a:rPr lang="ko-KR" altLang="en-US" dirty="0" smtClean="0"/>
              <a:t>클래스 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4513" y="1268859"/>
            <a:ext cx="8131175" cy="5112469"/>
          </a:xfrm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ko-KR" sz="1800" b="1" dirty="0" smtClean="0"/>
              <a:t>class </a:t>
            </a:r>
            <a:r>
              <a:rPr lang="en-US" altLang="ko-KR" sz="1800" dirty="0"/>
              <a:t>Node:</a:t>
            </a:r>
            <a:br>
              <a:rPr lang="en-US" altLang="ko-KR" sz="1800" dirty="0"/>
            </a:br>
            <a:r>
              <a:rPr lang="en-US" altLang="ko-KR" sz="1800" dirty="0"/>
              <a:t>    </a:t>
            </a:r>
            <a:r>
              <a:rPr lang="en-US" altLang="ko-KR" sz="1800" dirty="0" smtClean="0"/>
              <a:t>	</a:t>
            </a:r>
            <a:r>
              <a:rPr lang="en-US" altLang="ko-KR" sz="1800" b="1" dirty="0" err="1" smtClean="0"/>
              <a:t>def</a:t>
            </a:r>
            <a:r>
              <a:rPr lang="en-US" altLang="ko-KR" sz="1800" b="1" dirty="0" smtClean="0"/>
              <a:t> </a:t>
            </a:r>
            <a:r>
              <a:rPr lang="en-US" altLang="ko-KR" sz="1800" dirty="0"/>
              <a:t>__</a:t>
            </a:r>
            <a:r>
              <a:rPr lang="en-US" altLang="ko-KR" sz="1800" dirty="0" err="1"/>
              <a:t>init</a:t>
            </a:r>
            <a:r>
              <a:rPr lang="en-US" altLang="ko-KR" sz="1800" dirty="0"/>
              <a:t>__(self, key, left=</a:t>
            </a:r>
            <a:r>
              <a:rPr lang="en-US" altLang="ko-KR" sz="1800" b="1" dirty="0"/>
              <a:t>None</a:t>
            </a:r>
            <a:r>
              <a:rPr lang="en-US" altLang="ko-KR" sz="1800" dirty="0"/>
              <a:t>, right=</a:t>
            </a:r>
            <a:r>
              <a:rPr lang="en-US" altLang="ko-KR" sz="1800" b="1" dirty="0"/>
              <a:t>None</a:t>
            </a:r>
            <a:r>
              <a:rPr lang="en-US" altLang="ko-KR" sz="1800" dirty="0"/>
              <a:t>):</a:t>
            </a:r>
            <a:br>
              <a:rPr lang="en-US" altLang="ko-KR" sz="1800" dirty="0"/>
            </a:br>
            <a:r>
              <a:rPr lang="en-US" altLang="ko-KR" sz="1800" dirty="0"/>
              <a:t>        </a:t>
            </a:r>
            <a:r>
              <a:rPr lang="en-US" altLang="ko-KR" sz="1800" dirty="0" smtClean="0"/>
              <a:t>		</a:t>
            </a:r>
            <a:r>
              <a:rPr lang="en-US" altLang="ko-KR" sz="1800" dirty="0" err="1" smtClean="0"/>
              <a:t>self.key</a:t>
            </a:r>
            <a:r>
              <a:rPr lang="en-US" altLang="ko-KR" sz="1800" dirty="0" smtClean="0"/>
              <a:t> </a:t>
            </a:r>
            <a:r>
              <a:rPr lang="en-US" altLang="ko-KR" sz="1800" dirty="0"/>
              <a:t>= key</a:t>
            </a:r>
            <a:br>
              <a:rPr lang="en-US" altLang="ko-KR" sz="1800" dirty="0"/>
            </a:br>
            <a:r>
              <a:rPr lang="en-US" altLang="ko-KR" sz="1800" dirty="0"/>
              <a:t>        </a:t>
            </a:r>
            <a:r>
              <a:rPr lang="en-US" altLang="ko-KR" sz="1800" dirty="0" smtClean="0"/>
              <a:t>		</a:t>
            </a:r>
            <a:r>
              <a:rPr lang="en-US" altLang="ko-KR" sz="1800" dirty="0" err="1" smtClean="0"/>
              <a:t>self.left</a:t>
            </a:r>
            <a:r>
              <a:rPr lang="en-US" altLang="ko-KR" sz="1800" dirty="0" smtClean="0"/>
              <a:t> </a:t>
            </a:r>
            <a:r>
              <a:rPr lang="en-US" altLang="ko-KR" sz="1800" dirty="0"/>
              <a:t>= left</a:t>
            </a:r>
            <a:br>
              <a:rPr lang="en-US" altLang="ko-KR" sz="1800" dirty="0"/>
            </a:br>
            <a:r>
              <a:rPr lang="en-US" altLang="ko-KR" sz="1800" dirty="0"/>
              <a:t>        </a:t>
            </a:r>
            <a:r>
              <a:rPr lang="en-US" altLang="ko-KR" sz="1800" dirty="0" smtClean="0"/>
              <a:t>		</a:t>
            </a:r>
            <a:r>
              <a:rPr lang="en-US" altLang="ko-KR" sz="1800" dirty="0" err="1" smtClean="0"/>
              <a:t>self.right</a:t>
            </a:r>
            <a:r>
              <a:rPr lang="en-US" altLang="ko-KR" sz="1800" dirty="0" smtClean="0"/>
              <a:t> </a:t>
            </a:r>
            <a:r>
              <a:rPr lang="en-US" altLang="ko-KR" sz="1800" dirty="0"/>
              <a:t>= right</a:t>
            </a:r>
            <a:br>
              <a:rPr lang="en-US" altLang="ko-KR" sz="1800" dirty="0"/>
            </a:b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1800" b="1" dirty="0"/>
              <a:t>class </a:t>
            </a:r>
            <a:r>
              <a:rPr lang="en-US" altLang="ko-KR" sz="1800" dirty="0"/>
              <a:t>BST:</a:t>
            </a:r>
            <a:br>
              <a:rPr lang="en-US" altLang="ko-KR" sz="1800" dirty="0"/>
            </a:br>
            <a:r>
              <a:rPr lang="en-US" altLang="ko-KR" sz="1800" dirty="0"/>
              <a:t>    </a:t>
            </a:r>
            <a:r>
              <a:rPr lang="en-US" altLang="ko-KR" sz="1800" dirty="0" smtClean="0"/>
              <a:t>	</a:t>
            </a:r>
            <a:r>
              <a:rPr lang="en-US" altLang="ko-KR" sz="1800" b="1" dirty="0" err="1" smtClean="0"/>
              <a:t>def</a:t>
            </a:r>
            <a:r>
              <a:rPr lang="en-US" altLang="ko-KR" sz="1800" b="1" dirty="0" smtClean="0"/>
              <a:t> </a:t>
            </a:r>
            <a:r>
              <a:rPr lang="en-US" altLang="ko-KR" sz="1800" dirty="0"/>
              <a:t>__</a:t>
            </a:r>
            <a:r>
              <a:rPr lang="en-US" altLang="ko-KR" sz="1800" dirty="0" err="1"/>
              <a:t>init</a:t>
            </a:r>
            <a:r>
              <a:rPr lang="en-US" altLang="ko-KR" sz="1800" dirty="0"/>
              <a:t>__(self</a:t>
            </a:r>
            <a:r>
              <a:rPr lang="en-US" altLang="ko-KR" sz="1800" dirty="0" smtClean="0"/>
              <a:t>):		# </a:t>
            </a:r>
            <a:r>
              <a:rPr lang="ko-KR" altLang="en-US" sz="1800" dirty="0" smtClean="0"/>
              <a:t>데이터</a:t>
            </a: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1800" dirty="0"/>
              <a:t>        </a:t>
            </a:r>
            <a:r>
              <a:rPr lang="en-US" altLang="ko-KR" sz="1800" dirty="0" smtClean="0"/>
              <a:t>		</a:t>
            </a:r>
            <a:r>
              <a:rPr lang="en-US" altLang="ko-KR" sz="1800" dirty="0" err="1" smtClean="0"/>
              <a:t>self.root</a:t>
            </a:r>
            <a:r>
              <a:rPr lang="en-US" altLang="ko-KR" sz="1800" dirty="0" smtClean="0"/>
              <a:t> </a:t>
            </a:r>
            <a:r>
              <a:rPr lang="en-US" altLang="ko-KR" sz="1800" dirty="0"/>
              <a:t>= </a:t>
            </a:r>
            <a:r>
              <a:rPr lang="en-US" altLang="ko-KR" sz="1800" b="1" dirty="0"/>
              <a:t>None</a:t>
            </a:r>
            <a:br>
              <a:rPr lang="en-US" altLang="ko-KR" sz="1800" b="1" dirty="0"/>
            </a:br>
            <a:r>
              <a:rPr lang="ko-KR" altLang="en-US" sz="1800" i="1" dirty="0"/>
              <a:t/>
            </a:r>
            <a:br>
              <a:rPr lang="ko-KR" altLang="en-US" sz="1800" i="1" dirty="0"/>
            </a:br>
            <a:r>
              <a:rPr lang="ko-KR" altLang="en-US" sz="1800" i="1" dirty="0"/>
              <a:t>    </a:t>
            </a:r>
            <a:r>
              <a:rPr lang="en-US" altLang="ko-KR" sz="1800" i="1" dirty="0" smtClean="0"/>
              <a:t>	</a:t>
            </a:r>
            <a:r>
              <a:rPr lang="en-US" altLang="ko-KR" sz="1800" b="1" dirty="0" err="1" smtClean="0"/>
              <a:t>def</a:t>
            </a:r>
            <a:r>
              <a:rPr lang="en-US" altLang="ko-KR" sz="1800" b="1" dirty="0" smtClean="0"/>
              <a:t> </a:t>
            </a:r>
            <a:r>
              <a:rPr lang="en-US" altLang="ko-KR" sz="1800" dirty="0"/>
              <a:t>put(self, key</a:t>
            </a:r>
            <a:r>
              <a:rPr lang="en-US" altLang="ko-KR" sz="1800" dirty="0" smtClean="0"/>
              <a:t>):		# </a:t>
            </a:r>
            <a:r>
              <a:rPr lang="ko-KR" altLang="en-US" sz="1800" dirty="0" smtClean="0"/>
              <a:t>넣기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b="1" dirty="0" smtClean="0"/>
              <a:t>	</a:t>
            </a:r>
            <a:r>
              <a:rPr lang="en-US" altLang="ko-KR" sz="1800" b="1" dirty="0" err="1" smtClean="0"/>
              <a:t>def</a:t>
            </a:r>
            <a:r>
              <a:rPr lang="en-US" altLang="ko-KR" sz="1800" b="1" dirty="0" smtClean="0"/>
              <a:t> </a:t>
            </a:r>
            <a:r>
              <a:rPr lang="en-US" altLang="ko-KR" sz="1800" dirty="0"/>
              <a:t>delete(self, </a:t>
            </a:r>
            <a:r>
              <a:rPr lang="en-US" altLang="ko-KR" sz="1800" dirty="0" smtClean="0"/>
              <a:t>key):	# </a:t>
            </a:r>
            <a:r>
              <a:rPr lang="ko-KR" altLang="en-US" sz="1800" dirty="0" smtClean="0"/>
              <a:t>빼기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b="1" dirty="0" smtClean="0"/>
              <a:t>	</a:t>
            </a:r>
            <a:r>
              <a:rPr lang="en-US" altLang="ko-KR" sz="1800" b="1" dirty="0" err="1" smtClean="0"/>
              <a:t>def</a:t>
            </a:r>
            <a:r>
              <a:rPr lang="en-US" altLang="ko-KR" sz="1800" b="1" dirty="0" smtClean="0"/>
              <a:t> </a:t>
            </a:r>
            <a:r>
              <a:rPr lang="en-US" altLang="ko-KR" sz="1800" dirty="0"/>
              <a:t>get(self, </a:t>
            </a:r>
            <a:r>
              <a:rPr lang="en-US" altLang="ko-KR" sz="1800" dirty="0" smtClean="0"/>
              <a:t>key):		# </a:t>
            </a:r>
            <a:r>
              <a:rPr lang="ko-KR" altLang="en-US" sz="1800" dirty="0" smtClean="0"/>
              <a:t>찾기</a:t>
            </a: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b="1" dirty="0" smtClean="0"/>
              <a:t>	</a:t>
            </a:r>
            <a:r>
              <a:rPr lang="en-US" altLang="ko-KR" sz="1800" b="1" dirty="0" err="1" smtClean="0"/>
              <a:t>def</a:t>
            </a:r>
            <a:r>
              <a:rPr lang="en-US" altLang="ko-KR" sz="1800" b="1" dirty="0" smtClean="0"/>
              <a:t> </a:t>
            </a:r>
            <a:r>
              <a:rPr lang="en-US" altLang="ko-KR" sz="1800" dirty="0" err="1"/>
              <a:t>inorder_print</a:t>
            </a:r>
            <a:r>
              <a:rPr lang="en-US" altLang="ko-KR" sz="1800" dirty="0"/>
              <a:t>(self</a:t>
            </a:r>
            <a:r>
              <a:rPr lang="en-US" altLang="ko-KR" sz="1800" dirty="0" smtClean="0"/>
              <a:t>):	</a:t>
            </a:r>
          </a:p>
          <a:p>
            <a:pPr marL="0" indent="0">
              <a:buNone/>
            </a:pPr>
            <a:r>
              <a:rPr lang="en-US" altLang="ko-KR" sz="1800" b="1" dirty="0" smtClean="0"/>
              <a:t>	</a:t>
            </a:r>
            <a:r>
              <a:rPr lang="en-US" altLang="ko-KR" sz="1800" b="1" dirty="0" err="1" smtClean="0"/>
              <a:t>def</a:t>
            </a:r>
            <a:r>
              <a:rPr lang="en-US" altLang="ko-KR" sz="1800" b="1" dirty="0" smtClean="0"/>
              <a:t> </a:t>
            </a:r>
            <a:r>
              <a:rPr lang="en-US" altLang="ko-KR" sz="1800" dirty="0" err="1" smtClean="0"/>
              <a:t>preorder_print</a:t>
            </a:r>
            <a:r>
              <a:rPr lang="en-US" altLang="ko-KR" sz="1800" dirty="0" smtClean="0"/>
              <a:t>(self):</a:t>
            </a:r>
          </a:p>
          <a:p>
            <a:pPr marL="0" indent="0">
              <a:buNone/>
            </a:pPr>
            <a:r>
              <a:rPr lang="en-US" altLang="ko-KR" sz="1800" b="1" dirty="0" smtClean="0"/>
              <a:t>	</a:t>
            </a:r>
            <a:r>
              <a:rPr lang="en-US" altLang="ko-KR" sz="1800" b="1" dirty="0" err="1" smtClean="0"/>
              <a:t>def</a:t>
            </a:r>
            <a:r>
              <a:rPr lang="en-US" altLang="ko-KR" sz="1800" b="1" dirty="0" smtClean="0"/>
              <a:t> </a:t>
            </a:r>
            <a:r>
              <a:rPr lang="en-US" altLang="ko-KR" sz="1800" dirty="0" err="1" smtClean="0"/>
              <a:t>postorder_print</a:t>
            </a:r>
            <a:r>
              <a:rPr lang="en-US" altLang="ko-KR" sz="1800" dirty="0" smtClean="0"/>
              <a:t>(self):</a:t>
            </a:r>
            <a:r>
              <a:rPr lang="en-US" altLang="ko-KR" sz="1800" dirty="0"/>
              <a:t/>
            </a:r>
            <a:br>
              <a:rPr lang="en-US" altLang="ko-KR" sz="1800" dirty="0"/>
            </a:br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1B96D3D4-D084-4DAE-B4FF-FA5DDBDE9654}" type="slidenum">
              <a:rPr lang="en-US" altLang="ko-KR" smtClean="0"/>
              <a:pPr/>
              <a:t>27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27075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BST </a:t>
            </a:r>
            <a:r>
              <a:rPr lang="ko-KR" altLang="en-US" dirty="0"/>
              <a:t>클래스 </a:t>
            </a:r>
            <a:r>
              <a:rPr lang="ko-KR" altLang="en-US" dirty="0" smtClean="0"/>
              <a:t>구현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찾기 함수</a:t>
            </a:r>
            <a:r>
              <a:rPr lang="en-US" altLang="ko-KR" dirty="0" smtClean="0"/>
              <a:t> get()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ko-KR" sz="1800" i="1" dirty="0"/>
              <a:t># </a:t>
            </a:r>
            <a:r>
              <a:rPr lang="ko-KR" altLang="en-US" sz="1800" i="1" dirty="0"/>
              <a:t>찾기 </a:t>
            </a:r>
            <a:r>
              <a:rPr lang="en-US" altLang="ko-KR" sz="1800" i="1" dirty="0"/>
              <a:t>- </a:t>
            </a:r>
            <a:r>
              <a:rPr lang="ko-KR" altLang="en-US" sz="1800" i="1" dirty="0"/>
              <a:t>콘솔에서 호출할 때 사용하는 함수</a:t>
            </a:r>
            <a:br>
              <a:rPr lang="ko-KR" altLang="en-US" sz="1800" i="1" dirty="0"/>
            </a:br>
            <a:r>
              <a:rPr lang="en-US" altLang="ko-KR" sz="1800" b="1" dirty="0" err="1"/>
              <a:t>def</a:t>
            </a:r>
            <a:r>
              <a:rPr lang="en-US" altLang="ko-KR" sz="1800" b="1" dirty="0"/>
              <a:t> </a:t>
            </a:r>
            <a:r>
              <a:rPr lang="en-US" altLang="ko-KR" sz="1800" dirty="0"/>
              <a:t>get(self, </a:t>
            </a:r>
            <a:r>
              <a:rPr lang="en-US" altLang="ko-KR" sz="1800" dirty="0" smtClean="0"/>
              <a:t>key):</a:t>
            </a: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1800" dirty="0"/>
              <a:t>    </a:t>
            </a:r>
            <a:r>
              <a:rPr lang="en-US" altLang="ko-KR" sz="1800" b="1" dirty="0"/>
              <a:t>return </a:t>
            </a:r>
            <a:r>
              <a:rPr lang="en-US" altLang="ko-KR" sz="1800" dirty="0" err="1"/>
              <a:t>self.get_key</a:t>
            </a:r>
            <a:r>
              <a:rPr lang="en-US" altLang="ko-KR" sz="1800" dirty="0"/>
              <a:t>(</a:t>
            </a:r>
            <a:r>
              <a:rPr lang="en-US" altLang="ko-KR" sz="1800" dirty="0" err="1"/>
              <a:t>self.root</a:t>
            </a:r>
            <a:r>
              <a:rPr lang="en-US" altLang="ko-KR" sz="1800" dirty="0"/>
              <a:t>, </a:t>
            </a:r>
            <a:r>
              <a:rPr lang="en-US" altLang="ko-KR" sz="1800" dirty="0" smtClean="0"/>
              <a:t>key)</a:t>
            </a: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1800" i="1" dirty="0"/>
              <a:t># </a:t>
            </a:r>
            <a:r>
              <a:rPr lang="ko-KR" altLang="en-US" sz="1800" i="1" dirty="0"/>
              <a:t>찾기 </a:t>
            </a:r>
            <a:r>
              <a:rPr lang="en-US" altLang="ko-KR" sz="1800" i="1" dirty="0"/>
              <a:t>- recursive </a:t>
            </a:r>
            <a:r>
              <a:rPr lang="ko-KR" altLang="en-US" sz="1800" i="1" dirty="0"/>
              <a:t>함수 사용</a:t>
            </a:r>
            <a:br>
              <a:rPr lang="ko-KR" altLang="en-US" sz="1800" i="1" dirty="0"/>
            </a:br>
            <a:r>
              <a:rPr lang="en-US" altLang="ko-KR" sz="1800" b="1" dirty="0" err="1"/>
              <a:t>def</a:t>
            </a:r>
            <a:r>
              <a:rPr lang="en-US" altLang="ko-KR" sz="1800" b="1" dirty="0"/>
              <a:t> </a:t>
            </a:r>
            <a:r>
              <a:rPr lang="en-US" altLang="ko-KR" sz="1800" dirty="0" err="1"/>
              <a:t>get_key</a:t>
            </a:r>
            <a:r>
              <a:rPr lang="en-US" altLang="ko-KR" sz="1800" dirty="0"/>
              <a:t>(self, </a:t>
            </a:r>
            <a:r>
              <a:rPr lang="en-US" altLang="ko-KR" sz="1800" dirty="0" smtClean="0"/>
              <a:t>node, </a:t>
            </a:r>
            <a:r>
              <a:rPr lang="en-US" altLang="ko-KR" sz="1800" dirty="0"/>
              <a:t>key):</a:t>
            </a:r>
            <a:br>
              <a:rPr lang="en-US" altLang="ko-KR" sz="1800" dirty="0"/>
            </a:br>
            <a:r>
              <a:rPr lang="en-US" altLang="ko-KR" sz="1800" dirty="0"/>
              <a:t>    </a:t>
            </a:r>
            <a:r>
              <a:rPr lang="en-US" altLang="ko-KR" sz="1800" b="1" dirty="0"/>
              <a:t>if </a:t>
            </a:r>
            <a:r>
              <a:rPr lang="en-US" altLang="ko-KR" sz="1800" dirty="0" smtClean="0"/>
              <a:t>node </a:t>
            </a:r>
            <a:r>
              <a:rPr lang="en-US" altLang="ko-KR" sz="1800" dirty="0"/>
              <a:t>== </a:t>
            </a:r>
            <a:r>
              <a:rPr lang="en-US" altLang="ko-KR" sz="1800" b="1" dirty="0"/>
              <a:t>None</a:t>
            </a:r>
            <a:r>
              <a:rPr lang="en-US" altLang="ko-KR" sz="1800" dirty="0"/>
              <a:t>:</a:t>
            </a:r>
            <a:br>
              <a:rPr lang="en-US" altLang="ko-KR" sz="1800" dirty="0"/>
            </a:br>
            <a:r>
              <a:rPr lang="en-US" altLang="ko-KR" sz="1800" dirty="0"/>
              <a:t>        </a:t>
            </a:r>
            <a:r>
              <a:rPr lang="en-US" altLang="ko-KR" sz="1800" b="1" dirty="0"/>
              <a:t>return None</a:t>
            </a:r>
            <a:br>
              <a:rPr lang="en-US" altLang="ko-KR" sz="1800" b="1" dirty="0"/>
            </a:br>
            <a:r>
              <a:rPr lang="en-US" altLang="ko-KR" sz="1800" b="1" dirty="0"/>
              <a:t>    </a:t>
            </a:r>
            <a:r>
              <a:rPr lang="en-US" altLang="ko-KR" sz="1800" b="1" dirty="0" err="1"/>
              <a:t>elif</a:t>
            </a:r>
            <a:r>
              <a:rPr lang="en-US" altLang="ko-KR" sz="1800" b="1" dirty="0"/>
              <a:t> </a:t>
            </a:r>
            <a:r>
              <a:rPr lang="en-US" altLang="ko-KR" sz="1800" dirty="0"/>
              <a:t>key &lt; </a:t>
            </a:r>
            <a:r>
              <a:rPr lang="en-US" altLang="ko-KR" sz="1800" dirty="0" err="1" smtClean="0"/>
              <a:t>node.key</a:t>
            </a:r>
            <a:r>
              <a:rPr lang="en-US" altLang="ko-KR" sz="1800" dirty="0"/>
              <a:t>:</a:t>
            </a:r>
            <a:br>
              <a:rPr lang="en-US" altLang="ko-KR" sz="1800" dirty="0"/>
            </a:br>
            <a:r>
              <a:rPr lang="en-US" altLang="ko-KR" sz="1800" dirty="0"/>
              <a:t>        </a:t>
            </a:r>
            <a:r>
              <a:rPr lang="en-US" altLang="ko-KR" sz="1800" b="1" dirty="0"/>
              <a:t>return </a:t>
            </a:r>
            <a:r>
              <a:rPr lang="en-US" altLang="ko-KR" sz="1800" dirty="0" err="1" smtClean="0"/>
              <a:t>self.get_key</a:t>
            </a:r>
            <a:r>
              <a:rPr lang="en-US" altLang="ko-KR" sz="1800" dirty="0" smtClean="0"/>
              <a:t>(</a:t>
            </a:r>
            <a:r>
              <a:rPr lang="en-US" altLang="ko-KR" sz="1800" dirty="0" err="1" smtClean="0"/>
              <a:t>node.left</a:t>
            </a:r>
            <a:r>
              <a:rPr lang="en-US" altLang="ko-KR" sz="1800" dirty="0"/>
              <a:t>, key)</a:t>
            </a:r>
            <a:br>
              <a:rPr lang="en-US" altLang="ko-KR" sz="1800" dirty="0"/>
            </a:br>
            <a:r>
              <a:rPr lang="en-US" altLang="ko-KR" sz="1800" dirty="0"/>
              <a:t>    </a:t>
            </a:r>
            <a:r>
              <a:rPr lang="en-US" altLang="ko-KR" sz="1800" b="1" dirty="0" err="1"/>
              <a:t>elif</a:t>
            </a:r>
            <a:r>
              <a:rPr lang="en-US" altLang="ko-KR" sz="1800" b="1" dirty="0"/>
              <a:t> </a:t>
            </a:r>
            <a:r>
              <a:rPr lang="en-US" altLang="ko-KR" sz="1800" dirty="0"/>
              <a:t>key &gt; </a:t>
            </a:r>
            <a:r>
              <a:rPr lang="en-US" altLang="ko-KR" sz="1800" dirty="0" err="1" smtClean="0"/>
              <a:t>node.key</a:t>
            </a:r>
            <a:r>
              <a:rPr lang="en-US" altLang="ko-KR" sz="1800" dirty="0"/>
              <a:t>:</a:t>
            </a:r>
            <a:br>
              <a:rPr lang="en-US" altLang="ko-KR" sz="1800" dirty="0"/>
            </a:br>
            <a:r>
              <a:rPr lang="en-US" altLang="ko-KR" sz="1800" dirty="0"/>
              <a:t>        </a:t>
            </a:r>
            <a:r>
              <a:rPr lang="en-US" altLang="ko-KR" sz="1800" b="1" dirty="0"/>
              <a:t>return </a:t>
            </a:r>
            <a:r>
              <a:rPr lang="en-US" altLang="ko-KR" sz="1800" dirty="0" err="1" smtClean="0"/>
              <a:t>self.get_key</a:t>
            </a:r>
            <a:r>
              <a:rPr lang="en-US" altLang="ko-KR" sz="1800" dirty="0" smtClean="0"/>
              <a:t>(</a:t>
            </a:r>
            <a:r>
              <a:rPr lang="en-US" altLang="ko-KR" sz="1800" dirty="0" err="1" smtClean="0"/>
              <a:t>node.right</a:t>
            </a:r>
            <a:r>
              <a:rPr lang="en-US" altLang="ko-KR" sz="1800" dirty="0"/>
              <a:t>, key)</a:t>
            </a:r>
            <a:br>
              <a:rPr lang="en-US" altLang="ko-KR" sz="1800" dirty="0"/>
            </a:br>
            <a:r>
              <a:rPr lang="en-US" altLang="ko-KR" sz="1800" dirty="0"/>
              <a:t>    </a:t>
            </a:r>
            <a:r>
              <a:rPr lang="en-US" altLang="ko-KR" sz="1800" dirty="0" smtClean="0"/>
              <a:t>else:					#</a:t>
            </a:r>
            <a:r>
              <a:rPr lang="ko-KR" altLang="en-US" sz="1800" dirty="0" smtClean="0"/>
              <a:t>즉</a:t>
            </a:r>
            <a:r>
              <a:rPr lang="en-US" altLang="ko-KR" sz="1800" dirty="0" smtClean="0"/>
              <a:t>, key == </a:t>
            </a:r>
            <a:r>
              <a:rPr lang="en-US" altLang="ko-KR" sz="1800" dirty="0" err="1" smtClean="0"/>
              <a:t>node.key</a:t>
            </a:r>
            <a:r>
              <a:rPr lang="ko-KR" altLang="en-US" sz="1800" dirty="0" smtClean="0"/>
              <a:t>이면</a:t>
            </a: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1800" dirty="0"/>
              <a:t>        </a:t>
            </a:r>
            <a:r>
              <a:rPr lang="en-US" altLang="ko-KR" sz="1800" b="1" dirty="0"/>
              <a:t>return </a:t>
            </a:r>
            <a:r>
              <a:rPr lang="en-US" altLang="ko-KR" sz="1800" dirty="0" err="1" smtClean="0"/>
              <a:t>node.key</a:t>
            </a:r>
            <a:r>
              <a:rPr lang="en-US" altLang="ko-KR" sz="1800" dirty="0"/>
              <a:t/>
            </a:r>
            <a:br>
              <a:rPr lang="en-US" altLang="ko-KR" sz="1800" dirty="0"/>
            </a:br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1B96D3D4-D084-4DAE-B4FF-FA5DDBDE9654}" type="slidenum">
              <a:rPr lang="en-US" altLang="ko-KR" smtClean="0"/>
              <a:pPr/>
              <a:t>28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432636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BST </a:t>
            </a:r>
            <a:r>
              <a:rPr lang="ko-KR" altLang="en-US" dirty="0" smtClean="0"/>
              <a:t>클래스 구현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넣기 함수 </a:t>
            </a:r>
            <a:r>
              <a:rPr lang="en-US" altLang="ko-KR" dirty="0" smtClean="0"/>
              <a:t>put()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4513" y="1340768"/>
            <a:ext cx="8131175" cy="5112469"/>
          </a:xfrm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ko-KR" sz="1800" b="1" dirty="0"/>
              <a:t>class </a:t>
            </a:r>
            <a:r>
              <a:rPr lang="en-US" altLang="ko-KR" sz="1800" dirty="0"/>
              <a:t>BST:</a:t>
            </a:r>
            <a:br>
              <a:rPr lang="en-US" altLang="ko-KR" sz="1800" dirty="0"/>
            </a:br>
            <a:r>
              <a:rPr lang="en-US" altLang="ko-KR" sz="1800" dirty="0"/>
              <a:t>    </a:t>
            </a:r>
            <a:r>
              <a:rPr lang="en-US" altLang="ko-KR" sz="1800" b="1" dirty="0" err="1"/>
              <a:t>def</a:t>
            </a:r>
            <a:r>
              <a:rPr lang="en-US" altLang="ko-KR" sz="1800" b="1" dirty="0"/>
              <a:t> </a:t>
            </a:r>
            <a:r>
              <a:rPr lang="en-US" altLang="ko-KR" sz="1800" dirty="0"/>
              <a:t>__</a:t>
            </a:r>
            <a:r>
              <a:rPr lang="en-US" altLang="ko-KR" sz="1800" dirty="0" err="1"/>
              <a:t>init</a:t>
            </a:r>
            <a:r>
              <a:rPr lang="en-US" altLang="ko-KR" sz="1800" dirty="0"/>
              <a:t>__(self):</a:t>
            </a:r>
            <a:br>
              <a:rPr lang="en-US" altLang="ko-KR" sz="1800" dirty="0"/>
            </a:br>
            <a:r>
              <a:rPr lang="en-US" altLang="ko-KR" sz="1800" dirty="0"/>
              <a:t>        </a:t>
            </a:r>
            <a:r>
              <a:rPr lang="en-US" altLang="ko-KR" sz="1800" dirty="0" err="1"/>
              <a:t>self.root</a:t>
            </a:r>
            <a:r>
              <a:rPr lang="en-US" altLang="ko-KR" sz="1800" dirty="0"/>
              <a:t> = </a:t>
            </a:r>
            <a:r>
              <a:rPr lang="en-US" altLang="ko-KR" sz="1800" b="1" dirty="0"/>
              <a:t>None</a:t>
            </a:r>
            <a:br>
              <a:rPr lang="en-US" altLang="ko-KR" sz="1800" b="1" dirty="0"/>
            </a:br>
            <a:r>
              <a:rPr lang="en-US" altLang="ko-KR" sz="1800" b="1" dirty="0"/>
              <a:t/>
            </a:r>
            <a:br>
              <a:rPr lang="en-US" altLang="ko-KR" sz="1800" b="1" dirty="0"/>
            </a:br>
            <a:r>
              <a:rPr lang="en-US" altLang="ko-KR" sz="1800" b="1" dirty="0"/>
              <a:t>    </a:t>
            </a:r>
            <a:r>
              <a:rPr lang="en-US" altLang="ko-KR" sz="1800" i="1" dirty="0"/>
              <a:t># </a:t>
            </a:r>
            <a:r>
              <a:rPr lang="ko-KR" altLang="en-US" sz="1800" i="1" dirty="0"/>
              <a:t>넣기 </a:t>
            </a:r>
            <a:r>
              <a:rPr lang="en-US" altLang="ko-KR" sz="1800" i="1" dirty="0"/>
              <a:t>- </a:t>
            </a:r>
            <a:r>
              <a:rPr lang="ko-KR" altLang="en-US" sz="1800" i="1" dirty="0"/>
              <a:t>콘솔에서 호출할 때 사용하는 함수</a:t>
            </a:r>
            <a:br>
              <a:rPr lang="ko-KR" altLang="en-US" sz="1800" i="1" dirty="0"/>
            </a:br>
            <a:r>
              <a:rPr lang="ko-KR" altLang="en-US" sz="1800" i="1" dirty="0"/>
              <a:t>    </a:t>
            </a:r>
            <a:r>
              <a:rPr lang="en-US" altLang="ko-KR" sz="1800" b="1" dirty="0" err="1"/>
              <a:t>def</a:t>
            </a:r>
            <a:r>
              <a:rPr lang="en-US" altLang="ko-KR" sz="1800" b="1" dirty="0"/>
              <a:t> </a:t>
            </a:r>
            <a:r>
              <a:rPr lang="en-US" altLang="ko-KR" sz="1800" dirty="0"/>
              <a:t>put(self, key):</a:t>
            </a:r>
            <a:br>
              <a:rPr lang="en-US" altLang="ko-KR" sz="1800" dirty="0"/>
            </a:br>
            <a:r>
              <a:rPr lang="en-US" altLang="ko-KR" sz="1800" dirty="0"/>
              <a:t>        </a:t>
            </a:r>
            <a:r>
              <a:rPr lang="en-US" altLang="ko-KR" sz="1800" dirty="0" err="1"/>
              <a:t>self.root</a:t>
            </a:r>
            <a:r>
              <a:rPr lang="en-US" altLang="ko-KR" sz="1800" dirty="0"/>
              <a:t> = </a:t>
            </a:r>
            <a:r>
              <a:rPr lang="en-US" altLang="ko-KR" sz="1800" dirty="0" err="1"/>
              <a:t>self.put_item</a:t>
            </a:r>
            <a:r>
              <a:rPr lang="en-US" altLang="ko-KR" sz="1800" dirty="0"/>
              <a:t>(</a:t>
            </a:r>
            <a:r>
              <a:rPr lang="en-US" altLang="ko-KR" sz="1800" dirty="0" err="1"/>
              <a:t>self.root</a:t>
            </a:r>
            <a:r>
              <a:rPr lang="en-US" altLang="ko-KR" sz="1800" dirty="0"/>
              <a:t>, key)</a:t>
            </a:r>
            <a:br>
              <a:rPr lang="en-US" altLang="ko-KR" sz="1800" dirty="0"/>
            </a:b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1800" dirty="0"/>
              <a:t>    </a:t>
            </a:r>
            <a:r>
              <a:rPr lang="en-US" altLang="ko-KR" sz="1800" i="1" dirty="0"/>
              <a:t># </a:t>
            </a:r>
            <a:r>
              <a:rPr lang="ko-KR" altLang="en-US" sz="1800" i="1" dirty="0"/>
              <a:t>넣기 </a:t>
            </a:r>
            <a:r>
              <a:rPr lang="en-US" altLang="ko-KR" sz="1800" i="1" dirty="0"/>
              <a:t>- recursive </a:t>
            </a:r>
            <a:r>
              <a:rPr lang="ko-KR" altLang="en-US" sz="1800" i="1" dirty="0"/>
              <a:t>함수 사용</a:t>
            </a:r>
            <a:br>
              <a:rPr lang="ko-KR" altLang="en-US" sz="1800" i="1" dirty="0"/>
            </a:br>
            <a:r>
              <a:rPr lang="ko-KR" altLang="en-US" sz="1800" i="1" dirty="0"/>
              <a:t>    </a:t>
            </a:r>
            <a:r>
              <a:rPr lang="en-US" altLang="ko-KR" sz="1800" b="1" dirty="0" err="1"/>
              <a:t>def</a:t>
            </a:r>
            <a:r>
              <a:rPr lang="en-US" altLang="ko-KR" sz="1800" b="1" dirty="0"/>
              <a:t> </a:t>
            </a:r>
            <a:r>
              <a:rPr lang="en-US" altLang="ko-KR" sz="1800" dirty="0" err="1"/>
              <a:t>put_item</a:t>
            </a:r>
            <a:r>
              <a:rPr lang="en-US" altLang="ko-KR" sz="1800" dirty="0"/>
              <a:t>(self, </a:t>
            </a:r>
            <a:r>
              <a:rPr lang="en-US" altLang="ko-KR" sz="1800" dirty="0" smtClean="0"/>
              <a:t>node, </a:t>
            </a:r>
            <a:r>
              <a:rPr lang="en-US" altLang="ko-KR" sz="1800" dirty="0"/>
              <a:t>key):</a:t>
            </a:r>
            <a:br>
              <a:rPr lang="en-US" altLang="ko-KR" sz="1800" dirty="0"/>
            </a:br>
            <a:r>
              <a:rPr lang="en-US" altLang="ko-KR" sz="1800" dirty="0"/>
              <a:t>        </a:t>
            </a:r>
            <a:r>
              <a:rPr lang="en-US" altLang="ko-KR" sz="1800" b="1" dirty="0"/>
              <a:t>if </a:t>
            </a:r>
            <a:r>
              <a:rPr lang="en-US" altLang="ko-KR" sz="1800" dirty="0" smtClean="0"/>
              <a:t>node </a:t>
            </a:r>
            <a:r>
              <a:rPr lang="en-US" altLang="ko-KR" sz="1800" dirty="0"/>
              <a:t>== </a:t>
            </a:r>
            <a:r>
              <a:rPr lang="en-US" altLang="ko-KR" sz="1800" b="1" dirty="0"/>
              <a:t>None</a:t>
            </a:r>
            <a:r>
              <a:rPr lang="en-US" altLang="ko-KR" sz="1800" dirty="0"/>
              <a:t>:</a:t>
            </a:r>
            <a:br>
              <a:rPr lang="en-US" altLang="ko-KR" sz="1800" dirty="0"/>
            </a:br>
            <a:r>
              <a:rPr lang="en-US" altLang="ko-KR" sz="1800" dirty="0"/>
              <a:t>            </a:t>
            </a:r>
            <a:r>
              <a:rPr lang="en-US" altLang="ko-KR" sz="1800" b="1" dirty="0"/>
              <a:t>return </a:t>
            </a:r>
            <a:r>
              <a:rPr lang="en-US" altLang="ko-KR" sz="1800" dirty="0"/>
              <a:t>Node(key)</a:t>
            </a:r>
            <a:br>
              <a:rPr lang="en-US" altLang="ko-KR" sz="1800" dirty="0"/>
            </a:br>
            <a:r>
              <a:rPr lang="en-US" altLang="ko-KR" sz="1800" dirty="0"/>
              <a:t>        </a:t>
            </a:r>
            <a:r>
              <a:rPr lang="en-US" altLang="ko-KR" sz="1800" b="1" dirty="0" err="1"/>
              <a:t>elif</a:t>
            </a:r>
            <a:r>
              <a:rPr lang="en-US" altLang="ko-KR" sz="1800" b="1" dirty="0"/>
              <a:t> </a:t>
            </a:r>
            <a:r>
              <a:rPr lang="en-US" altLang="ko-KR" sz="1800" dirty="0"/>
              <a:t>key &lt; </a:t>
            </a:r>
            <a:r>
              <a:rPr lang="en-US" altLang="ko-KR" sz="1800" dirty="0" err="1" smtClean="0"/>
              <a:t>node.key</a:t>
            </a:r>
            <a:r>
              <a:rPr lang="en-US" altLang="ko-KR" sz="1800" dirty="0"/>
              <a:t>:</a:t>
            </a:r>
            <a:br>
              <a:rPr lang="en-US" altLang="ko-KR" sz="1800" dirty="0"/>
            </a:br>
            <a:r>
              <a:rPr lang="en-US" altLang="ko-KR" sz="1800" dirty="0"/>
              <a:t>            </a:t>
            </a:r>
            <a:r>
              <a:rPr lang="en-US" altLang="ko-KR" sz="1800" dirty="0" err="1" smtClean="0"/>
              <a:t>node.left</a:t>
            </a:r>
            <a:r>
              <a:rPr lang="en-US" altLang="ko-KR" sz="1800" dirty="0" smtClean="0"/>
              <a:t> </a:t>
            </a:r>
            <a:r>
              <a:rPr lang="en-US" altLang="ko-KR" sz="1800" dirty="0"/>
              <a:t>= </a:t>
            </a:r>
            <a:r>
              <a:rPr lang="en-US" altLang="ko-KR" sz="1800" dirty="0" err="1" smtClean="0"/>
              <a:t>self.put_item</a:t>
            </a:r>
            <a:r>
              <a:rPr lang="en-US" altLang="ko-KR" sz="1800" dirty="0" smtClean="0"/>
              <a:t>(</a:t>
            </a:r>
            <a:r>
              <a:rPr lang="en-US" altLang="ko-KR" sz="1800" dirty="0" err="1" smtClean="0"/>
              <a:t>node.left</a:t>
            </a:r>
            <a:r>
              <a:rPr lang="en-US" altLang="ko-KR" sz="1800" dirty="0"/>
              <a:t>, key)</a:t>
            </a:r>
            <a:br>
              <a:rPr lang="en-US" altLang="ko-KR" sz="1800" dirty="0"/>
            </a:br>
            <a:r>
              <a:rPr lang="en-US" altLang="ko-KR" sz="1800" dirty="0"/>
              <a:t>            </a:t>
            </a:r>
            <a:r>
              <a:rPr lang="en-US" altLang="ko-KR" sz="1800" b="1" dirty="0"/>
              <a:t>return </a:t>
            </a:r>
            <a:r>
              <a:rPr lang="en-US" altLang="ko-KR" sz="1800" dirty="0" smtClean="0"/>
              <a:t>node</a:t>
            </a: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1800" dirty="0"/>
              <a:t>        </a:t>
            </a:r>
            <a:r>
              <a:rPr lang="en-US" altLang="ko-KR" sz="1800" b="1" dirty="0" err="1"/>
              <a:t>elif</a:t>
            </a:r>
            <a:r>
              <a:rPr lang="en-US" altLang="ko-KR" sz="1800" b="1" dirty="0"/>
              <a:t> </a:t>
            </a:r>
            <a:r>
              <a:rPr lang="en-US" altLang="ko-KR" sz="1800" dirty="0"/>
              <a:t>key &gt; </a:t>
            </a:r>
            <a:r>
              <a:rPr lang="en-US" altLang="ko-KR" sz="1800" dirty="0" err="1" smtClean="0"/>
              <a:t>node.key</a:t>
            </a:r>
            <a:r>
              <a:rPr lang="en-US" altLang="ko-KR" sz="1800" dirty="0"/>
              <a:t>:</a:t>
            </a:r>
            <a:br>
              <a:rPr lang="en-US" altLang="ko-KR" sz="1800" dirty="0"/>
            </a:br>
            <a:r>
              <a:rPr lang="en-US" altLang="ko-KR" sz="1800" dirty="0"/>
              <a:t>            </a:t>
            </a:r>
            <a:r>
              <a:rPr lang="en-US" altLang="ko-KR" sz="1800" dirty="0" err="1" smtClean="0"/>
              <a:t>node.right</a:t>
            </a:r>
            <a:r>
              <a:rPr lang="en-US" altLang="ko-KR" sz="1800" dirty="0" smtClean="0"/>
              <a:t> </a:t>
            </a:r>
            <a:r>
              <a:rPr lang="en-US" altLang="ko-KR" sz="1800" dirty="0"/>
              <a:t>= </a:t>
            </a:r>
            <a:r>
              <a:rPr lang="en-US" altLang="ko-KR" sz="1800" dirty="0" err="1" smtClean="0"/>
              <a:t>self.put_item</a:t>
            </a:r>
            <a:r>
              <a:rPr lang="en-US" altLang="ko-KR" sz="1800" dirty="0" smtClean="0"/>
              <a:t>(</a:t>
            </a:r>
            <a:r>
              <a:rPr lang="en-US" altLang="ko-KR" sz="1800" dirty="0" err="1" smtClean="0"/>
              <a:t>node.right</a:t>
            </a:r>
            <a:r>
              <a:rPr lang="en-US" altLang="ko-KR" sz="1800" dirty="0"/>
              <a:t>, key)</a:t>
            </a:r>
            <a:br>
              <a:rPr lang="en-US" altLang="ko-KR" sz="1800" dirty="0"/>
            </a:br>
            <a:r>
              <a:rPr lang="en-US" altLang="ko-KR" sz="1800" dirty="0"/>
              <a:t>            </a:t>
            </a:r>
            <a:r>
              <a:rPr lang="en-US" altLang="ko-KR" sz="1800" b="1" dirty="0"/>
              <a:t>return </a:t>
            </a:r>
            <a:r>
              <a:rPr lang="en-US" altLang="ko-KR" sz="1800" dirty="0" smtClean="0"/>
              <a:t>node</a:t>
            </a:r>
            <a:r>
              <a:rPr lang="en-US" altLang="ko-KR" sz="1800" dirty="0"/>
              <a:t/>
            </a:r>
            <a:br>
              <a:rPr lang="en-US" altLang="ko-KR" sz="1800" dirty="0"/>
            </a:br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1B96D3D4-D084-4DAE-B4FF-FA5DDBDE9654}" type="slidenum">
              <a:rPr lang="en-US" altLang="ko-KR" smtClean="0"/>
              <a:pPr/>
              <a:t>29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745400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87624" y="2780928"/>
            <a:ext cx="6981825" cy="863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4400" dirty="0" smtClean="0"/>
              <a:t>이진탐색</a:t>
            </a:r>
            <a:r>
              <a:rPr lang="en-US" altLang="ko-KR" sz="4400" dirty="0" smtClean="0"/>
              <a:t/>
            </a:r>
            <a:br>
              <a:rPr lang="en-US" altLang="ko-KR" sz="4400" dirty="0" smtClean="0"/>
            </a:br>
            <a:r>
              <a:rPr lang="en-US" altLang="ko-KR" sz="4400" dirty="0" smtClean="0"/>
              <a:t>(Binary Search)</a:t>
            </a:r>
            <a:endParaRPr lang="ko-KR" altLang="en-US" sz="44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1B96D3D4-D084-4DAE-B4FF-FA5DDBDE9654}" type="slidenum">
              <a:rPr lang="en-US" altLang="ko-KR" smtClean="0"/>
              <a:pPr/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566236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632" y="1169368"/>
            <a:ext cx="8568952" cy="568863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직사각형 2"/>
          <p:cNvSpPr/>
          <p:nvPr/>
        </p:nvSpPr>
        <p:spPr>
          <a:xfrm>
            <a:off x="351953" y="723329"/>
            <a:ext cx="74767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400" dirty="0" smtClean="0">
                <a:latin typeface="+mn-lt"/>
                <a:ea typeface="+mn-ea"/>
                <a:cs typeface="Times New Roman" panose="02020603050405020304" pitchFamily="18" charset="0"/>
              </a:rPr>
              <a:t>먼저</a:t>
            </a:r>
            <a:r>
              <a:rPr lang="en-US" altLang="ko-KR" sz="2400" dirty="0" smtClean="0">
                <a:latin typeface="+mn-lt"/>
                <a:ea typeface="+mn-ea"/>
                <a:cs typeface="Times New Roman" panose="02020603050405020304" pitchFamily="18" charset="0"/>
              </a:rPr>
              <a:t>, 35</a:t>
            </a:r>
            <a:r>
              <a:rPr lang="ko-KR" altLang="ko-KR" sz="2400" dirty="0">
                <a:latin typeface="+mn-lt"/>
                <a:ea typeface="+mn-ea"/>
                <a:cs typeface="Times New Roman" panose="02020603050405020304" pitchFamily="18" charset="0"/>
              </a:rPr>
              <a:t>를 </a:t>
            </a:r>
            <a:r>
              <a:rPr lang="ko-KR" altLang="en-US" dirty="0" smtClean="0">
                <a:latin typeface="+mn-lt"/>
                <a:ea typeface="+mn-ea"/>
                <a:cs typeface="Times New Roman" panose="02020603050405020304" pitchFamily="18" charset="0"/>
              </a:rPr>
              <a:t>넣</a:t>
            </a:r>
            <a:r>
              <a:rPr lang="ko-KR" altLang="en-US" dirty="0">
                <a:latin typeface="+mn-lt"/>
                <a:ea typeface="+mn-ea"/>
                <a:cs typeface="Times New Roman" panose="02020603050405020304" pitchFamily="18" charset="0"/>
              </a:rPr>
              <a:t>을</a:t>
            </a:r>
            <a:r>
              <a:rPr lang="ko-KR" altLang="ko-KR" sz="2400" dirty="0" smtClean="0">
                <a:latin typeface="+mn-lt"/>
                <a:ea typeface="+mn-ea"/>
                <a:cs typeface="Times New Roman" panose="02020603050405020304" pitchFamily="18" charset="0"/>
              </a:rPr>
              <a:t> </a:t>
            </a:r>
            <a:r>
              <a:rPr lang="ko-KR" altLang="en-US" dirty="0" smtClean="0">
                <a:latin typeface="+mn-lt"/>
                <a:ea typeface="+mn-ea"/>
                <a:cs typeface="Times New Roman" panose="02020603050405020304" pitchFamily="18" charset="0"/>
              </a:rPr>
              <a:t>위</a:t>
            </a:r>
            <a:r>
              <a:rPr lang="ko-KR" altLang="en-US" dirty="0">
                <a:latin typeface="+mn-lt"/>
                <a:ea typeface="+mn-ea"/>
                <a:cs typeface="Times New Roman" panose="02020603050405020304" pitchFamily="18" charset="0"/>
              </a:rPr>
              <a:t>치</a:t>
            </a:r>
            <a:r>
              <a:rPr lang="ko-KR" altLang="ko-KR" sz="2400" dirty="0" smtClean="0">
                <a:latin typeface="+mn-lt"/>
                <a:ea typeface="+mn-ea"/>
                <a:cs typeface="Times New Roman" panose="02020603050405020304" pitchFamily="18" charset="0"/>
              </a:rPr>
              <a:t>를 </a:t>
            </a:r>
            <a:r>
              <a:rPr lang="ko-KR" altLang="en-US" sz="2400" dirty="0" smtClean="0">
                <a:latin typeface="+mn-lt"/>
                <a:ea typeface="+mn-ea"/>
                <a:cs typeface="Times New Roman" panose="02020603050405020304" pitchFamily="18" charset="0"/>
              </a:rPr>
              <a:t>찾</a:t>
            </a:r>
            <a:r>
              <a:rPr lang="ko-KR" altLang="ko-KR" sz="2400" dirty="0" smtClean="0">
                <a:latin typeface="+mn-lt"/>
                <a:ea typeface="+mn-ea"/>
                <a:cs typeface="Times New Roman" panose="02020603050405020304" pitchFamily="18" charset="0"/>
              </a:rPr>
              <a:t>는</a:t>
            </a:r>
            <a:r>
              <a:rPr lang="ko-KR" altLang="en-US" dirty="0" smtClean="0">
                <a:latin typeface="+mn-lt"/>
                <a:ea typeface="+mn-ea"/>
                <a:cs typeface="Times New Roman" panose="02020603050405020304" pitchFamily="18" charset="0"/>
              </a:rPr>
              <a:t>다</a:t>
            </a:r>
            <a:r>
              <a:rPr lang="en-US" altLang="ko-KR" dirty="0" smtClean="0">
                <a:latin typeface="+mn-lt"/>
                <a:ea typeface="+mn-ea"/>
                <a:cs typeface="Times New Roman" panose="02020603050405020304" pitchFamily="18" charset="0"/>
              </a:rPr>
              <a:t>. </a:t>
            </a:r>
            <a:r>
              <a:rPr lang="en-US" altLang="ko-KR" dirty="0" smtClean="0">
                <a:latin typeface="+mn-lt"/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 </a:t>
            </a:r>
            <a:r>
              <a:rPr lang="ko-KR" altLang="en-US" dirty="0" smtClean="0">
                <a:latin typeface="+mn-lt"/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찾기 연산과 동일</a:t>
            </a:r>
            <a:endParaRPr lang="ko-KR" altLang="en-US" sz="2400" dirty="0">
              <a:latin typeface="+mn-lt"/>
              <a:ea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957955" y="6559998"/>
            <a:ext cx="452284" cy="252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7524742F-CF05-4E3C-9341-F42D30503472}" type="slidenum">
              <a:rPr lang="en-US" altLang="ko-KR" smtClean="0"/>
              <a:pPr/>
              <a:t>30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692879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382" y="14287"/>
            <a:ext cx="8296275" cy="682942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925915" y="5929120"/>
            <a:ext cx="543793" cy="2837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51520" y="723329"/>
            <a:ext cx="257396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400" smtClean="0">
                <a:latin typeface="+mn-lt"/>
                <a:ea typeface="+mn-ea"/>
              </a:rPr>
              <a:t>넣은 후 거슬러 올라가며 링크를 연결</a:t>
            </a:r>
            <a:endParaRPr lang="ko-KR" altLang="en-US" sz="2400" dirty="0">
              <a:latin typeface="+mn-lt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7524742F-CF05-4E3C-9341-F42D30503472}" type="slidenum">
              <a:rPr lang="en-US" altLang="ko-KR" smtClean="0"/>
              <a:pPr/>
              <a:t>31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721074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4513" y="548680"/>
            <a:ext cx="8131175" cy="5904656"/>
          </a:xfrm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ko-KR" sz="1400" i="1" dirty="0"/>
              <a:t># </a:t>
            </a:r>
            <a:r>
              <a:rPr lang="ko-KR" altLang="en-US" sz="1400" i="1" dirty="0"/>
              <a:t>빼기 </a:t>
            </a:r>
            <a:r>
              <a:rPr lang="en-US" altLang="ko-KR" sz="1400" i="1" dirty="0"/>
              <a:t>- </a:t>
            </a:r>
            <a:r>
              <a:rPr lang="ko-KR" altLang="en-US" sz="1400" i="1" dirty="0"/>
              <a:t>콘솔에서 호출할 때 사용하는 함수</a:t>
            </a:r>
            <a:br>
              <a:rPr lang="ko-KR" altLang="en-US" sz="1400" i="1" dirty="0"/>
            </a:br>
            <a:r>
              <a:rPr lang="en-US" altLang="ko-KR" sz="1400" b="1" dirty="0" err="1"/>
              <a:t>def</a:t>
            </a:r>
            <a:r>
              <a:rPr lang="en-US" altLang="ko-KR" sz="1400" b="1" dirty="0"/>
              <a:t> </a:t>
            </a:r>
            <a:r>
              <a:rPr lang="en-US" altLang="ko-KR" sz="1400" dirty="0"/>
              <a:t>delete(self, k):</a:t>
            </a:r>
            <a:br>
              <a:rPr lang="en-US" altLang="ko-KR" sz="1400" dirty="0"/>
            </a:br>
            <a:r>
              <a:rPr lang="en-US" altLang="ko-KR" sz="1400" dirty="0"/>
              <a:t>    </a:t>
            </a:r>
            <a:r>
              <a:rPr lang="en-US" altLang="ko-KR" sz="1400" dirty="0" err="1"/>
              <a:t>self.root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self.delete_node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self.root</a:t>
            </a:r>
            <a:r>
              <a:rPr lang="en-US" altLang="ko-KR" sz="1400" dirty="0"/>
              <a:t>, </a:t>
            </a:r>
            <a:r>
              <a:rPr lang="en-US" altLang="ko-KR" sz="1400" dirty="0" smtClean="0"/>
              <a:t>key)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i="1" dirty="0"/>
              <a:t># </a:t>
            </a:r>
            <a:r>
              <a:rPr lang="ko-KR" altLang="en-US" sz="1400" i="1" dirty="0"/>
              <a:t>빼기 </a:t>
            </a:r>
            <a:r>
              <a:rPr lang="en-US" altLang="ko-KR" sz="1400" i="1" dirty="0"/>
              <a:t>- recursive </a:t>
            </a:r>
            <a:r>
              <a:rPr lang="ko-KR" altLang="en-US" sz="1400" i="1" dirty="0"/>
              <a:t>함수 사용</a:t>
            </a:r>
            <a:br>
              <a:rPr lang="ko-KR" altLang="en-US" sz="1400" i="1" dirty="0"/>
            </a:br>
            <a:r>
              <a:rPr lang="en-US" altLang="ko-KR" sz="1400" b="1" dirty="0" err="1"/>
              <a:t>def</a:t>
            </a:r>
            <a:r>
              <a:rPr lang="en-US" altLang="ko-KR" sz="1400" b="1" dirty="0"/>
              <a:t> </a:t>
            </a:r>
            <a:r>
              <a:rPr lang="en-US" altLang="ko-KR" sz="1400" dirty="0" err="1"/>
              <a:t>delete_node</a:t>
            </a:r>
            <a:r>
              <a:rPr lang="en-US" altLang="ko-KR" sz="1400" dirty="0"/>
              <a:t>(self, </a:t>
            </a:r>
            <a:r>
              <a:rPr lang="en-US" altLang="ko-KR" sz="1400" dirty="0" smtClean="0"/>
              <a:t>node, </a:t>
            </a:r>
            <a:r>
              <a:rPr lang="en-US" altLang="ko-KR" sz="1400" dirty="0"/>
              <a:t>key):</a:t>
            </a:r>
            <a:br>
              <a:rPr lang="en-US" altLang="ko-KR" sz="1400" dirty="0"/>
            </a:br>
            <a:r>
              <a:rPr lang="en-US" altLang="ko-KR" sz="1400" dirty="0"/>
              <a:t>    </a:t>
            </a:r>
            <a:r>
              <a:rPr lang="en-US" altLang="ko-KR" sz="1400" b="1" dirty="0"/>
              <a:t>if </a:t>
            </a:r>
            <a:r>
              <a:rPr lang="en-US" altLang="ko-KR" sz="1400" dirty="0" smtClean="0"/>
              <a:t>node </a:t>
            </a:r>
            <a:r>
              <a:rPr lang="en-US" altLang="ko-KR" sz="1400" dirty="0"/>
              <a:t>== </a:t>
            </a:r>
            <a:r>
              <a:rPr lang="en-US" altLang="ko-KR" sz="1400" b="1" dirty="0"/>
              <a:t>None</a:t>
            </a:r>
            <a:r>
              <a:rPr lang="en-US" altLang="ko-KR" sz="1400" dirty="0"/>
              <a:t>:</a:t>
            </a:r>
            <a:br>
              <a:rPr lang="en-US" altLang="ko-KR" sz="1400" dirty="0"/>
            </a:br>
            <a:r>
              <a:rPr lang="en-US" altLang="ko-KR" sz="1400" dirty="0"/>
              <a:t>        </a:t>
            </a:r>
            <a:r>
              <a:rPr lang="en-US" altLang="ko-KR" sz="1400" b="1" dirty="0"/>
              <a:t>return None</a:t>
            </a:r>
            <a:br>
              <a:rPr lang="en-US" altLang="ko-KR" sz="1400" b="1" dirty="0"/>
            </a:br>
            <a:r>
              <a:rPr lang="en-US" altLang="ko-KR" sz="1400" b="1" dirty="0"/>
              <a:t>    </a:t>
            </a:r>
            <a:r>
              <a:rPr lang="en-US" altLang="ko-KR" sz="1400" b="1" dirty="0" err="1"/>
              <a:t>elif</a:t>
            </a:r>
            <a:r>
              <a:rPr lang="en-US" altLang="ko-KR" sz="1400" b="1" dirty="0"/>
              <a:t> </a:t>
            </a:r>
            <a:r>
              <a:rPr lang="en-US" altLang="ko-KR" sz="1400" dirty="0"/>
              <a:t>key &lt; </a:t>
            </a:r>
            <a:r>
              <a:rPr lang="en-US" altLang="ko-KR" sz="1400" dirty="0" err="1" smtClean="0"/>
              <a:t>node.key</a:t>
            </a:r>
            <a:r>
              <a:rPr lang="en-US" altLang="ko-KR" sz="1400" dirty="0"/>
              <a:t>:</a:t>
            </a:r>
            <a:br>
              <a:rPr lang="en-US" altLang="ko-KR" sz="1400" dirty="0"/>
            </a:br>
            <a:r>
              <a:rPr lang="en-US" altLang="ko-KR" sz="1400" dirty="0"/>
              <a:t>        </a:t>
            </a:r>
            <a:r>
              <a:rPr lang="en-US" altLang="ko-KR" sz="1400" dirty="0" err="1" smtClean="0"/>
              <a:t>node.left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= </a:t>
            </a:r>
            <a:r>
              <a:rPr lang="en-US" altLang="ko-KR" sz="1400" dirty="0" err="1" smtClean="0"/>
              <a:t>self.delete_node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node.left</a:t>
            </a:r>
            <a:r>
              <a:rPr lang="en-US" altLang="ko-KR" sz="1400" dirty="0"/>
              <a:t>, key)</a:t>
            </a:r>
            <a:br>
              <a:rPr lang="en-US" altLang="ko-KR" sz="1400" dirty="0"/>
            </a:br>
            <a:r>
              <a:rPr lang="en-US" altLang="ko-KR" sz="1400" dirty="0"/>
              <a:t>        </a:t>
            </a:r>
            <a:r>
              <a:rPr lang="en-US" altLang="ko-KR" sz="1400" b="1" dirty="0"/>
              <a:t>return </a:t>
            </a:r>
            <a:r>
              <a:rPr lang="en-US" altLang="ko-KR" sz="1400" dirty="0" smtClean="0"/>
              <a:t>node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    </a:t>
            </a:r>
            <a:r>
              <a:rPr lang="en-US" altLang="ko-KR" sz="1400" b="1" dirty="0" err="1"/>
              <a:t>elif</a:t>
            </a:r>
            <a:r>
              <a:rPr lang="en-US" altLang="ko-KR" sz="1400" b="1" dirty="0"/>
              <a:t> </a:t>
            </a:r>
            <a:r>
              <a:rPr lang="en-US" altLang="ko-KR" sz="1400" dirty="0"/>
              <a:t>key &gt; </a:t>
            </a:r>
            <a:r>
              <a:rPr lang="en-US" altLang="ko-KR" sz="1400" dirty="0" err="1" smtClean="0"/>
              <a:t>node.key</a:t>
            </a:r>
            <a:r>
              <a:rPr lang="en-US" altLang="ko-KR" sz="1400" dirty="0"/>
              <a:t>:</a:t>
            </a:r>
            <a:br>
              <a:rPr lang="en-US" altLang="ko-KR" sz="1400" dirty="0"/>
            </a:br>
            <a:r>
              <a:rPr lang="en-US" altLang="ko-KR" sz="1400" dirty="0"/>
              <a:t>        </a:t>
            </a:r>
            <a:r>
              <a:rPr lang="en-US" altLang="ko-KR" sz="1400" dirty="0" err="1" smtClean="0"/>
              <a:t>node.right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= </a:t>
            </a:r>
            <a:r>
              <a:rPr lang="en-US" altLang="ko-KR" sz="1400" dirty="0" err="1" smtClean="0"/>
              <a:t>self.delete_node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node.right</a:t>
            </a:r>
            <a:r>
              <a:rPr lang="en-US" altLang="ko-KR" sz="1400" dirty="0"/>
              <a:t>, key)</a:t>
            </a:r>
            <a:br>
              <a:rPr lang="en-US" altLang="ko-KR" sz="1400" dirty="0"/>
            </a:br>
            <a:r>
              <a:rPr lang="en-US" altLang="ko-KR" sz="1400" dirty="0"/>
              <a:t>        </a:t>
            </a:r>
            <a:r>
              <a:rPr lang="en-US" altLang="ko-KR" sz="1400" b="1" dirty="0"/>
              <a:t>return </a:t>
            </a:r>
            <a:r>
              <a:rPr lang="en-US" altLang="ko-KR" sz="1400" dirty="0" smtClean="0"/>
              <a:t>node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    </a:t>
            </a:r>
            <a:r>
              <a:rPr lang="en-US" altLang="ko-KR" sz="1400" b="1" dirty="0"/>
              <a:t>else</a:t>
            </a:r>
            <a:r>
              <a:rPr lang="en-US" altLang="ko-KR" sz="1400" dirty="0" smtClean="0"/>
              <a:t>: key is None:</a:t>
            </a:r>
            <a:r>
              <a:rPr lang="en-US" altLang="ko-KR" sz="1400" dirty="0"/>
              <a:t>			</a:t>
            </a:r>
            <a:r>
              <a:rPr lang="en-US" altLang="ko-KR" sz="1400" dirty="0"/>
              <a:t>	</a:t>
            </a:r>
            <a:r>
              <a:rPr lang="en-US" altLang="ko-KR" sz="1400" dirty="0" smtClean="0"/>
              <a:t>#</a:t>
            </a:r>
            <a:r>
              <a:rPr lang="ko-KR" altLang="en-US" sz="1400" dirty="0"/>
              <a:t>즉</a:t>
            </a:r>
            <a:r>
              <a:rPr lang="en-US" altLang="ko-KR" sz="1400" dirty="0"/>
              <a:t>, key == </a:t>
            </a:r>
            <a:r>
              <a:rPr lang="en-US" altLang="ko-KR" sz="1400" dirty="0" err="1"/>
              <a:t>node.key</a:t>
            </a:r>
            <a:r>
              <a:rPr lang="ko-KR" altLang="en-US" sz="1400" dirty="0" smtClean="0"/>
              <a:t>이면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        </a:t>
            </a:r>
            <a:r>
              <a:rPr lang="en-US" altLang="ko-KR" sz="1400" b="1" dirty="0"/>
              <a:t>if </a:t>
            </a:r>
            <a:r>
              <a:rPr lang="en-US" altLang="ko-KR" sz="1400" dirty="0" err="1" smtClean="0"/>
              <a:t>node.left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== </a:t>
            </a:r>
            <a:r>
              <a:rPr lang="en-US" altLang="ko-KR" sz="1400" b="1" dirty="0"/>
              <a:t>None</a:t>
            </a:r>
            <a:r>
              <a:rPr lang="en-US" altLang="ko-KR" sz="1400" dirty="0"/>
              <a:t>:</a:t>
            </a:r>
            <a:br>
              <a:rPr lang="en-US" altLang="ko-KR" sz="1400" dirty="0"/>
            </a:br>
            <a:r>
              <a:rPr lang="en-US" altLang="ko-KR" sz="1400" dirty="0"/>
              <a:t>            </a:t>
            </a:r>
            <a:r>
              <a:rPr lang="en-US" altLang="ko-KR" sz="1400" b="1" dirty="0"/>
              <a:t>return </a:t>
            </a:r>
            <a:r>
              <a:rPr lang="en-US" altLang="ko-KR" sz="1400" dirty="0" err="1" smtClean="0"/>
              <a:t>node.right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        </a:t>
            </a:r>
            <a:r>
              <a:rPr lang="en-US" altLang="ko-KR" sz="1400" b="1" dirty="0" err="1"/>
              <a:t>elif</a:t>
            </a:r>
            <a:r>
              <a:rPr lang="en-US" altLang="ko-KR" sz="1400" b="1" dirty="0"/>
              <a:t> </a:t>
            </a:r>
            <a:r>
              <a:rPr lang="en-US" altLang="ko-KR" sz="1400" dirty="0" err="1" smtClean="0"/>
              <a:t>node.right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== </a:t>
            </a:r>
            <a:r>
              <a:rPr lang="en-US" altLang="ko-KR" sz="1400" b="1" dirty="0"/>
              <a:t>None</a:t>
            </a:r>
            <a:r>
              <a:rPr lang="en-US" altLang="ko-KR" sz="1400" dirty="0"/>
              <a:t>:</a:t>
            </a:r>
            <a:br>
              <a:rPr lang="en-US" altLang="ko-KR" sz="1400" dirty="0"/>
            </a:br>
            <a:r>
              <a:rPr lang="en-US" altLang="ko-KR" sz="1400" dirty="0"/>
              <a:t>            </a:t>
            </a:r>
            <a:r>
              <a:rPr lang="en-US" altLang="ko-KR" sz="1400" b="1" dirty="0"/>
              <a:t>return </a:t>
            </a:r>
            <a:r>
              <a:rPr lang="en-US" altLang="ko-KR" sz="1400" dirty="0" err="1" smtClean="0"/>
              <a:t>node.left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        </a:t>
            </a:r>
            <a:r>
              <a:rPr lang="en-US" altLang="ko-KR" sz="1400" b="1" dirty="0"/>
              <a:t>else</a:t>
            </a:r>
            <a:r>
              <a:rPr lang="en-US" altLang="ko-KR" sz="1400" dirty="0"/>
              <a:t>:</a:t>
            </a:r>
            <a:br>
              <a:rPr lang="en-US" altLang="ko-KR" sz="1400" dirty="0"/>
            </a:br>
            <a:r>
              <a:rPr lang="en-US" altLang="ko-KR" sz="1400" dirty="0"/>
              <a:t>            </a:t>
            </a:r>
            <a:r>
              <a:rPr lang="en-US" altLang="ko-KR" sz="1400" dirty="0"/>
              <a:t> </a:t>
            </a:r>
            <a:r>
              <a:rPr lang="en-US" altLang="ko-KR" sz="1400" dirty="0" err="1"/>
              <a:t>newNode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self.Node</a:t>
            </a:r>
            <a:r>
              <a:rPr lang="en-US" altLang="ko-KR" sz="1400" dirty="0"/>
              <a:t>(None)</a:t>
            </a:r>
          </a:p>
          <a:p>
            <a:pPr marL="0" indent="0">
              <a:buNone/>
            </a:pPr>
            <a:r>
              <a:rPr lang="en-US" altLang="ko-KR" sz="1400" dirty="0"/>
              <a:t>             </a:t>
            </a:r>
            <a:r>
              <a:rPr lang="en-US" altLang="ko-KR" sz="1400" dirty="0" err="1" smtClean="0"/>
              <a:t>minNode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= </a:t>
            </a:r>
            <a:r>
              <a:rPr lang="en-US" altLang="ko-KR" sz="1400" dirty="0" err="1"/>
              <a:t>self.minimum</a:t>
            </a:r>
            <a:r>
              <a:rPr lang="en-US" altLang="ko-KR" sz="1400" dirty="0"/>
              <a:t>(</a:t>
            </a:r>
            <a:r>
              <a:rPr lang="en-US" altLang="ko-KR" sz="1400" dirty="0" err="1"/>
              <a:t>node.right</a:t>
            </a:r>
            <a:r>
              <a:rPr lang="en-US" altLang="ko-KR" sz="1400" dirty="0"/>
              <a:t>)</a:t>
            </a:r>
          </a:p>
          <a:p>
            <a:pPr marL="0" indent="0">
              <a:buNone/>
            </a:pPr>
            <a:r>
              <a:rPr lang="en-US" altLang="ko-KR" sz="1400" dirty="0"/>
              <a:t>             </a:t>
            </a:r>
            <a:r>
              <a:rPr lang="en-US" altLang="ko-KR" sz="1400" dirty="0" err="1" smtClean="0"/>
              <a:t>newNode.key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= </a:t>
            </a:r>
            <a:r>
              <a:rPr lang="en-US" altLang="ko-KR" sz="1400" dirty="0" err="1"/>
              <a:t>minNode.key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             </a:t>
            </a:r>
            <a:r>
              <a:rPr lang="en-US" altLang="ko-KR" sz="1400" dirty="0" err="1" smtClean="0"/>
              <a:t>newNode.left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= </a:t>
            </a:r>
            <a:r>
              <a:rPr lang="en-US" altLang="ko-KR" sz="1400" dirty="0" err="1"/>
              <a:t>node.left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             </a:t>
            </a:r>
            <a:r>
              <a:rPr lang="en-US" altLang="ko-KR" sz="1400" dirty="0" err="1" smtClean="0"/>
              <a:t>newNode.right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= </a:t>
            </a:r>
            <a:r>
              <a:rPr lang="en-US" altLang="ko-KR" sz="1400" dirty="0" err="1"/>
              <a:t>self.deleteMin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node.right</a:t>
            </a:r>
            <a:r>
              <a:rPr lang="en-US" altLang="ko-KR" sz="1400" dirty="0"/>
              <a:t>)</a:t>
            </a:r>
          </a:p>
          <a:p>
            <a:pPr marL="0" indent="0">
              <a:buNone/>
            </a:pPr>
            <a:r>
              <a:rPr lang="en-US" altLang="ko-KR" sz="1400" dirty="0"/>
              <a:t>             </a:t>
            </a:r>
            <a:r>
              <a:rPr lang="en-US" altLang="ko-KR" sz="1400" dirty="0" smtClean="0"/>
              <a:t>return </a:t>
            </a:r>
            <a:r>
              <a:rPr lang="en-US" altLang="ko-KR" sz="1400" dirty="0" err="1"/>
              <a:t>newNode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endParaRPr lang="ko-KR" altLang="en-US" sz="1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1B96D3D4-D084-4DAE-B4FF-FA5DDBDE9654}" type="slidenum">
              <a:rPr lang="en-US" altLang="ko-KR" smtClean="0"/>
              <a:pPr/>
              <a:t>32</a:t>
            </a:fld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32040" y="283026"/>
            <a:ext cx="2738314" cy="863600"/>
          </a:xfrm>
          <a:solidFill>
            <a:schemeClr val="bg1"/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altLang="ko-KR" dirty="0"/>
              <a:t>BST </a:t>
            </a:r>
            <a:r>
              <a:rPr lang="ko-KR" altLang="en-US" dirty="0"/>
              <a:t>클래스 </a:t>
            </a:r>
            <a:r>
              <a:rPr lang="ko-KR" altLang="en-US" dirty="0" smtClean="0"/>
              <a:t>구현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빼기 </a:t>
            </a:r>
            <a:r>
              <a:rPr lang="en-US" altLang="ko-KR" dirty="0" smtClean="0"/>
              <a:t>delete()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70868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BST </a:t>
            </a:r>
            <a:r>
              <a:rPr lang="ko-KR" altLang="en-US" dirty="0"/>
              <a:t>클래스 구현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빼기 </a:t>
            </a:r>
            <a:r>
              <a:rPr lang="en-US" altLang="ko-KR" dirty="0" smtClean="0"/>
              <a:t>(</a:t>
            </a:r>
            <a:r>
              <a:rPr lang="ko-KR" altLang="en-US" dirty="0" smtClean="0"/>
              <a:t>계속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ko-KR" sz="1800" i="1" dirty="0"/>
              <a:t># subtree</a:t>
            </a:r>
            <a:r>
              <a:rPr lang="ko-KR" altLang="en-US" sz="1800" i="1" dirty="0"/>
              <a:t>의 </a:t>
            </a:r>
            <a:r>
              <a:rPr lang="en-US" altLang="ko-KR" sz="1800" i="1" dirty="0"/>
              <a:t>root </a:t>
            </a:r>
            <a:r>
              <a:rPr lang="ko-KR" altLang="en-US" sz="1800" i="1" dirty="0"/>
              <a:t>노드가 </a:t>
            </a:r>
            <a:r>
              <a:rPr lang="en-US" altLang="ko-KR" sz="1800" i="1" dirty="0" smtClean="0"/>
              <a:t>node</a:t>
            </a:r>
            <a:r>
              <a:rPr lang="ko-KR" altLang="en-US" sz="1800" i="1" dirty="0" smtClean="0"/>
              <a:t>일 </a:t>
            </a:r>
            <a:r>
              <a:rPr lang="ko-KR" altLang="en-US" sz="1800" i="1" dirty="0"/>
              <a:t>때 최솟값 노드 찾기</a:t>
            </a:r>
            <a:br>
              <a:rPr lang="ko-KR" altLang="en-US" sz="1800" i="1" dirty="0"/>
            </a:br>
            <a:r>
              <a:rPr lang="en-US" altLang="ko-KR" sz="1800" b="1" dirty="0" err="1"/>
              <a:t>def</a:t>
            </a:r>
            <a:r>
              <a:rPr lang="en-US" altLang="ko-KR" sz="1800" b="1" dirty="0"/>
              <a:t> </a:t>
            </a:r>
            <a:r>
              <a:rPr lang="en-US" altLang="ko-KR" sz="1800" dirty="0"/>
              <a:t>minimum(self, </a:t>
            </a:r>
            <a:r>
              <a:rPr lang="en-US" altLang="ko-KR" sz="1800" dirty="0" smtClean="0"/>
              <a:t>node):</a:t>
            </a: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1800" dirty="0"/>
              <a:t>    </a:t>
            </a:r>
            <a:r>
              <a:rPr lang="en-US" altLang="ko-KR" sz="1800" b="1" dirty="0"/>
              <a:t>if </a:t>
            </a:r>
            <a:r>
              <a:rPr lang="en-US" altLang="ko-KR" sz="1800" dirty="0" err="1" smtClean="0"/>
              <a:t>node.left</a:t>
            </a:r>
            <a:r>
              <a:rPr lang="en-US" altLang="ko-KR" sz="1800" dirty="0" smtClean="0"/>
              <a:t> </a:t>
            </a:r>
            <a:r>
              <a:rPr lang="en-US" altLang="ko-KR" sz="1800" dirty="0"/>
              <a:t>== </a:t>
            </a:r>
            <a:r>
              <a:rPr lang="en-US" altLang="ko-KR" sz="1800" b="1" dirty="0"/>
              <a:t>None</a:t>
            </a:r>
            <a:r>
              <a:rPr lang="en-US" altLang="ko-KR" sz="1800" dirty="0"/>
              <a:t>:</a:t>
            </a:r>
            <a:br>
              <a:rPr lang="en-US" altLang="ko-KR" sz="1800" dirty="0"/>
            </a:br>
            <a:r>
              <a:rPr lang="en-US" altLang="ko-KR" sz="1800" dirty="0"/>
              <a:t>        </a:t>
            </a:r>
            <a:r>
              <a:rPr lang="en-US" altLang="ko-KR" sz="1800" b="1" dirty="0"/>
              <a:t>return </a:t>
            </a:r>
            <a:r>
              <a:rPr lang="en-US" altLang="ko-KR" sz="1800" dirty="0" smtClean="0"/>
              <a:t>node</a:t>
            </a: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1800" dirty="0"/>
              <a:t>    </a:t>
            </a:r>
            <a:r>
              <a:rPr lang="en-US" altLang="ko-KR" sz="1800" b="1" dirty="0"/>
              <a:t>else</a:t>
            </a:r>
            <a:r>
              <a:rPr lang="en-US" altLang="ko-KR" sz="1800" dirty="0"/>
              <a:t>:</a:t>
            </a:r>
            <a:br>
              <a:rPr lang="en-US" altLang="ko-KR" sz="1800" dirty="0"/>
            </a:br>
            <a:r>
              <a:rPr lang="en-US" altLang="ko-KR" sz="1800" dirty="0"/>
              <a:t>        </a:t>
            </a:r>
            <a:r>
              <a:rPr lang="en-US" altLang="ko-KR" sz="1800" b="1" dirty="0"/>
              <a:t>return </a:t>
            </a:r>
            <a:r>
              <a:rPr lang="en-US" altLang="ko-KR" sz="1800" dirty="0" err="1" smtClean="0"/>
              <a:t>self.minimum</a:t>
            </a:r>
            <a:r>
              <a:rPr lang="en-US" altLang="ko-KR" sz="1800" dirty="0" smtClean="0"/>
              <a:t>(</a:t>
            </a:r>
            <a:r>
              <a:rPr lang="en-US" altLang="ko-KR" sz="1800" dirty="0" err="1" smtClean="0"/>
              <a:t>node.left</a:t>
            </a:r>
            <a:r>
              <a:rPr lang="en-US" altLang="ko-KR" sz="1800" dirty="0"/>
              <a:t>)</a:t>
            </a:r>
            <a:br>
              <a:rPr lang="en-US" altLang="ko-KR" sz="1800" dirty="0"/>
            </a:b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1800" i="1" dirty="0"/>
              <a:t># subtree</a:t>
            </a:r>
            <a:r>
              <a:rPr lang="ko-KR" altLang="en-US" sz="1800" i="1" dirty="0"/>
              <a:t>의 </a:t>
            </a:r>
            <a:r>
              <a:rPr lang="en-US" altLang="ko-KR" sz="1800" i="1" dirty="0"/>
              <a:t>root </a:t>
            </a:r>
            <a:r>
              <a:rPr lang="ko-KR" altLang="en-US" sz="1800" i="1" dirty="0"/>
              <a:t>노드가 </a:t>
            </a:r>
            <a:r>
              <a:rPr lang="en-US" altLang="ko-KR" sz="1800" i="1" dirty="0" smtClean="0"/>
              <a:t>node</a:t>
            </a:r>
            <a:r>
              <a:rPr lang="ko-KR" altLang="en-US" sz="1800" i="1" dirty="0" smtClean="0"/>
              <a:t>일 </a:t>
            </a:r>
            <a:r>
              <a:rPr lang="ko-KR" altLang="en-US" sz="1800" i="1" dirty="0"/>
              <a:t>때 최솟값 노드 삭제하기</a:t>
            </a:r>
            <a:br>
              <a:rPr lang="ko-KR" altLang="en-US" sz="1800" i="1" dirty="0"/>
            </a:br>
            <a:r>
              <a:rPr lang="en-US" altLang="ko-KR" sz="1800" b="1" dirty="0" err="1"/>
              <a:t>def</a:t>
            </a:r>
            <a:r>
              <a:rPr lang="en-US" altLang="ko-KR" sz="1800" b="1" dirty="0"/>
              <a:t> </a:t>
            </a:r>
            <a:r>
              <a:rPr lang="en-US" altLang="ko-KR" sz="1800" dirty="0" err="1"/>
              <a:t>delete_min</a:t>
            </a:r>
            <a:r>
              <a:rPr lang="en-US" altLang="ko-KR" sz="1800" dirty="0"/>
              <a:t>(self, </a:t>
            </a:r>
            <a:r>
              <a:rPr lang="en-US" altLang="ko-KR" sz="1800" dirty="0" smtClean="0"/>
              <a:t>node):</a:t>
            </a: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1800" dirty="0"/>
              <a:t>    </a:t>
            </a:r>
            <a:r>
              <a:rPr lang="en-US" altLang="ko-KR" sz="1800" b="1" dirty="0"/>
              <a:t>if </a:t>
            </a:r>
            <a:r>
              <a:rPr lang="en-US" altLang="ko-KR" sz="1800" dirty="0" err="1" smtClean="0"/>
              <a:t>node.left</a:t>
            </a:r>
            <a:r>
              <a:rPr lang="en-US" altLang="ko-KR" sz="1800" dirty="0" smtClean="0"/>
              <a:t> </a:t>
            </a:r>
            <a:r>
              <a:rPr lang="en-US" altLang="ko-KR" sz="1800" dirty="0"/>
              <a:t>== </a:t>
            </a:r>
            <a:r>
              <a:rPr lang="en-US" altLang="ko-KR" sz="1800" b="1" dirty="0"/>
              <a:t>None</a:t>
            </a:r>
            <a:r>
              <a:rPr lang="en-US" altLang="ko-KR" sz="1800" dirty="0"/>
              <a:t>:</a:t>
            </a:r>
            <a:br>
              <a:rPr lang="en-US" altLang="ko-KR" sz="1800" dirty="0"/>
            </a:br>
            <a:r>
              <a:rPr lang="en-US" altLang="ko-KR" sz="1800" dirty="0"/>
              <a:t>        </a:t>
            </a:r>
            <a:r>
              <a:rPr lang="en-US" altLang="ko-KR" sz="1800" b="1" dirty="0"/>
              <a:t>return </a:t>
            </a:r>
            <a:r>
              <a:rPr lang="en-US" altLang="ko-KR" sz="1800" dirty="0" err="1" smtClean="0"/>
              <a:t>node.right</a:t>
            </a: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1800" dirty="0"/>
              <a:t>    </a:t>
            </a:r>
            <a:r>
              <a:rPr lang="en-US" altLang="ko-KR" sz="1800" b="1" dirty="0"/>
              <a:t>else</a:t>
            </a:r>
            <a:r>
              <a:rPr lang="en-US" altLang="ko-KR" sz="1800" dirty="0"/>
              <a:t>:</a:t>
            </a:r>
            <a:br>
              <a:rPr lang="en-US" altLang="ko-KR" sz="1800" dirty="0"/>
            </a:br>
            <a:r>
              <a:rPr lang="en-US" altLang="ko-KR" sz="1800" dirty="0"/>
              <a:t>        </a:t>
            </a:r>
            <a:r>
              <a:rPr lang="en-US" altLang="ko-KR" sz="1800" dirty="0" err="1" smtClean="0"/>
              <a:t>node.left</a:t>
            </a:r>
            <a:r>
              <a:rPr lang="en-US" altLang="ko-KR" sz="1800" dirty="0" smtClean="0"/>
              <a:t> </a:t>
            </a:r>
            <a:r>
              <a:rPr lang="en-US" altLang="ko-KR" sz="1800" dirty="0"/>
              <a:t>= </a:t>
            </a:r>
            <a:r>
              <a:rPr lang="en-US" altLang="ko-KR" sz="1800" dirty="0" err="1" smtClean="0"/>
              <a:t>self.delete_min</a:t>
            </a:r>
            <a:r>
              <a:rPr lang="en-US" altLang="ko-KR" sz="1800" dirty="0" smtClean="0"/>
              <a:t>(</a:t>
            </a:r>
            <a:r>
              <a:rPr lang="en-US" altLang="ko-KR" sz="1800" dirty="0" err="1" smtClean="0"/>
              <a:t>node.left</a:t>
            </a:r>
            <a:r>
              <a:rPr lang="en-US" altLang="ko-KR" sz="1800" dirty="0"/>
              <a:t>)</a:t>
            </a:r>
            <a:br>
              <a:rPr lang="en-US" altLang="ko-KR" sz="1800" dirty="0"/>
            </a:br>
            <a:r>
              <a:rPr lang="en-US" altLang="ko-KR" sz="1800" dirty="0"/>
              <a:t>        </a:t>
            </a:r>
            <a:r>
              <a:rPr lang="en-US" altLang="ko-KR" sz="1800" b="1" dirty="0"/>
              <a:t>return </a:t>
            </a:r>
            <a:r>
              <a:rPr lang="en-US" altLang="ko-KR" sz="1800" dirty="0" smtClean="0"/>
              <a:t>node</a:t>
            </a:r>
            <a:r>
              <a:rPr lang="en-US" altLang="ko-KR" sz="1800" dirty="0"/>
              <a:t/>
            </a:r>
            <a:br>
              <a:rPr lang="en-US" altLang="ko-KR" sz="1800" dirty="0"/>
            </a:br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1B96D3D4-D084-4DAE-B4FF-FA5DDBDE9654}" type="slidenum">
              <a:rPr lang="en-US" altLang="ko-KR" smtClean="0"/>
              <a:pPr/>
              <a:t>33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282263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BST </a:t>
            </a:r>
            <a:r>
              <a:rPr lang="ko-KR" altLang="en-US" dirty="0"/>
              <a:t>클래스 </a:t>
            </a:r>
            <a:r>
              <a:rPr lang="ko-KR" altLang="en-US" dirty="0" smtClean="0"/>
              <a:t>구현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모두 방문하기 </a:t>
            </a:r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ko-KR" altLang="en-US" dirty="0" err="1" smtClean="0">
                <a:sym typeface="Wingdings" panose="05000000000000000000" pitchFamily="2" charset="2"/>
              </a:rPr>
              <a:t>인오더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ko-KR" sz="1800" i="1" dirty="0"/>
              <a:t># </a:t>
            </a:r>
            <a:r>
              <a:rPr lang="en-US" altLang="ko-KR" sz="1800" i="1" dirty="0" err="1"/>
              <a:t>inorder</a:t>
            </a:r>
            <a:r>
              <a:rPr lang="en-US" altLang="ko-KR" sz="1800" i="1" dirty="0"/>
              <a:t> traversal - </a:t>
            </a:r>
            <a:r>
              <a:rPr lang="ko-KR" altLang="en-US" sz="1800" i="1" dirty="0"/>
              <a:t>콘솔에서 호출할 때 사용하는 함수</a:t>
            </a:r>
            <a:br>
              <a:rPr lang="ko-KR" altLang="en-US" sz="1800" i="1" dirty="0"/>
            </a:br>
            <a:r>
              <a:rPr lang="en-US" altLang="ko-KR" sz="1800" b="1" dirty="0" err="1"/>
              <a:t>def</a:t>
            </a:r>
            <a:r>
              <a:rPr lang="en-US" altLang="ko-KR" sz="1800" b="1" dirty="0"/>
              <a:t> </a:t>
            </a:r>
            <a:r>
              <a:rPr lang="en-US" altLang="ko-KR" sz="1800" dirty="0" err="1"/>
              <a:t>inorder_print</a:t>
            </a:r>
            <a:r>
              <a:rPr lang="en-US" altLang="ko-KR" sz="1800" dirty="0"/>
              <a:t>(self):</a:t>
            </a:r>
            <a:br>
              <a:rPr lang="en-US" altLang="ko-KR" sz="1800" dirty="0"/>
            </a:br>
            <a:r>
              <a:rPr lang="en-US" altLang="ko-KR" sz="1800" dirty="0"/>
              <a:t>    </a:t>
            </a:r>
            <a:r>
              <a:rPr lang="en-US" altLang="ko-KR" sz="1800" dirty="0" err="1"/>
              <a:t>self.inorder</a:t>
            </a:r>
            <a:r>
              <a:rPr lang="en-US" altLang="ko-KR" sz="1800" dirty="0"/>
              <a:t>(</a:t>
            </a:r>
            <a:r>
              <a:rPr lang="en-US" altLang="ko-KR" sz="1800" dirty="0" err="1"/>
              <a:t>self.root</a:t>
            </a:r>
            <a:r>
              <a:rPr lang="en-US" altLang="ko-KR" sz="1800" dirty="0"/>
              <a:t>)</a:t>
            </a:r>
            <a:br>
              <a:rPr lang="en-US" altLang="ko-KR" sz="1800" dirty="0"/>
            </a:b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1800" i="1" dirty="0"/>
              <a:t># </a:t>
            </a:r>
            <a:r>
              <a:rPr lang="en-US" altLang="ko-KR" sz="1800" i="1" dirty="0" err="1"/>
              <a:t>inorder</a:t>
            </a:r>
            <a:r>
              <a:rPr lang="en-US" altLang="ko-KR" sz="1800" i="1" dirty="0"/>
              <a:t> traversal - recursive </a:t>
            </a:r>
            <a:r>
              <a:rPr lang="ko-KR" altLang="en-US" sz="1800" i="1" dirty="0"/>
              <a:t>함수</a:t>
            </a:r>
            <a:br>
              <a:rPr lang="ko-KR" altLang="en-US" sz="1800" i="1" dirty="0"/>
            </a:br>
            <a:r>
              <a:rPr lang="en-US" altLang="ko-KR" sz="1800" b="1" dirty="0" err="1"/>
              <a:t>def</a:t>
            </a:r>
            <a:r>
              <a:rPr lang="en-US" altLang="ko-KR" sz="1800" b="1" dirty="0"/>
              <a:t> </a:t>
            </a:r>
            <a:r>
              <a:rPr lang="en-US" altLang="ko-KR" sz="1800" dirty="0" err="1"/>
              <a:t>inorder</a:t>
            </a:r>
            <a:r>
              <a:rPr lang="en-US" altLang="ko-KR" sz="1800" dirty="0"/>
              <a:t>(self, </a:t>
            </a:r>
            <a:r>
              <a:rPr lang="en-US" altLang="ko-KR" sz="1800" dirty="0" smtClean="0"/>
              <a:t>node):</a:t>
            </a: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1800" dirty="0"/>
              <a:t>    </a:t>
            </a:r>
            <a:r>
              <a:rPr lang="en-US" altLang="ko-KR" sz="1800" b="1" dirty="0"/>
              <a:t>if </a:t>
            </a:r>
            <a:r>
              <a:rPr lang="en-US" altLang="ko-KR" sz="1800" dirty="0" smtClean="0"/>
              <a:t>node </a:t>
            </a:r>
            <a:r>
              <a:rPr lang="en-US" altLang="ko-KR" sz="1800" dirty="0"/>
              <a:t>!= </a:t>
            </a:r>
            <a:r>
              <a:rPr lang="en-US" altLang="ko-KR" sz="1800" b="1" dirty="0"/>
              <a:t>None</a:t>
            </a:r>
            <a:r>
              <a:rPr lang="en-US" altLang="ko-KR" sz="1800" dirty="0"/>
              <a:t>:</a:t>
            </a:r>
            <a:br>
              <a:rPr lang="en-US" altLang="ko-KR" sz="1800" dirty="0"/>
            </a:br>
            <a:r>
              <a:rPr lang="en-US" altLang="ko-KR" sz="1800" dirty="0"/>
              <a:t>        </a:t>
            </a:r>
            <a:r>
              <a:rPr lang="en-US" altLang="ko-KR" sz="1800" dirty="0" err="1" smtClean="0"/>
              <a:t>self.inorder</a:t>
            </a:r>
            <a:r>
              <a:rPr lang="en-US" altLang="ko-KR" sz="1800" dirty="0" smtClean="0"/>
              <a:t>(</a:t>
            </a:r>
            <a:r>
              <a:rPr lang="en-US" altLang="ko-KR" sz="1800" dirty="0" err="1" smtClean="0"/>
              <a:t>node.left</a:t>
            </a:r>
            <a:r>
              <a:rPr lang="en-US" altLang="ko-KR" sz="1800" dirty="0"/>
              <a:t>)</a:t>
            </a:r>
            <a:br>
              <a:rPr lang="en-US" altLang="ko-KR" sz="1800" dirty="0"/>
            </a:br>
            <a:r>
              <a:rPr lang="en-US" altLang="ko-KR" sz="1800" dirty="0"/>
              <a:t>        </a:t>
            </a:r>
            <a:r>
              <a:rPr lang="en-US" altLang="ko-KR" sz="1800" dirty="0" smtClean="0"/>
              <a:t>print(</a:t>
            </a:r>
            <a:r>
              <a:rPr lang="en-US" altLang="ko-KR" sz="1800" dirty="0" err="1" smtClean="0"/>
              <a:t>node.key</a:t>
            </a:r>
            <a:r>
              <a:rPr lang="en-US" altLang="ko-KR" sz="1800" dirty="0"/>
              <a:t>)</a:t>
            </a:r>
            <a:br>
              <a:rPr lang="en-US" altLang="ko-KR" sz="1800" dirty="0"/>
            </a:br>
            <a:r>
              <a:rPr lang="en-US" altLang="ko-KR" sz="1800" dirty="0"/>
              <a:t>        </a:t>
            </a:r>
            <a:r>
              <a:rPr lang="en-US" altLang="ko-KR" sz="1800" dirty="0" err="1" smtClean="0"/>
              <a:t>self.inorder</a:t>
            </a:r>
            <a:r>
              <a:rPr lang="en-US" altLang="ko-KR" sz="1800" dirty="0" smtClean="0"/>
              <a:t>(</a:t>
            </a:r>
            <a:r>
              <a:rPr lang="en-US" altLang="ko-KR" sz="1800" dirty="0" err="1" smtClean="0"/>
              <a:t>node.right</a:t>
            </a:r>
            <a:r>
              <a:rPr lang="en-US" altLang="ko-KR" sz="1800" dirty="0"/>
              <a:t>)</a:t>
            </a:r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1B96D3D4-D084-4DAE-B4FF-FA5DDBDE9654}" type="slidenum">
              <a:rPr lang="en-US" altLang="ko-KR" smtClean="0"/>
              <a:pPr/>
              <a:t>34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781003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BST </a:t>
            </a:r>
            <a:r>
              <a:rPr lang="ko-KR" altLang="en-US" dirty="0"/>
              <a:t>클래스 구현 </a:t>
            </a:r>
            <a:r>
              <a:rPr lang="en-US" altLang="ko-KR" dirty="0"/>
              <a:t>– </a:t>
            </a:r>
            <a:r>
              <a:rPr lang="ko-KR" altLang="en-US" dirty="0"/>
              <a:t>모두 방문하기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 err="1" smtClean="0">
                <a:sym typeface="Wingdings" panose="05000000000000000000" pitchFamily="2" charset="2"/>
              </a:rPr>
              <a:t>프리오더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ko-KR" sz="1800" i="1" dirty="0"/>
              <a:t># preorder traversal - </a:t>
            </a:r>
            <a:r>
              <a:rPr lang="ko-KR" altLang="en-US" sz="1800" i="1" dirty="0"/>
              <a:t>콘솔에서 호출할 때 사용하는 함수</a:t>
            </a:r>
            <a:br>
              <a:rPr lang="ko-KR" altLang="en-US" sz="1800" i="1" dirty="0"/>
            </a:br>
            <a:r>
              <a:rPr lang="en-US" altLang="ko-KR" sz="1800" b="1" dirty="0" err="1"/>
              <a:t>def</a:t>
            </a:r>
            <a:r>
              <a:rPr lang="en-US" altLang="ko-KR" sz="1800" b="1" dirty="0"/>
              <a:t> </a:t>
            </a:r>
            <a:r>
              <a:rPr lang="en-US" altLang="ko-KR" sz="1800" dirty="0" err="1"/>
              <a:t>preorder_print</a:t>
            </a:r>
            <a:r>
              <a:rPr lang="en-US" altLang="ko-KR" sz="1800" dirty="0"/>
              <a:t>(self):</a:t>
            </a:r>
            <a:br>
              <a:rPr lang="en-US" altLang="ko-KR" sz="1800" dirty="0"/>
            </a:br>
            <a:r>
              <a:rPr lang="en-US" altLang="ko-KR" sz="1800" dirty="0"/>
              <a:t>    </a:t>
            </a:r>
            <a:r>
              <a:rPr lang="en-US" altLang="ko-KR" sz="1800" dirty="0" err="1"/>
              <a:t>self.preorder</a:t>
            </a:r>
            <a:r>
              <a:rPr lang="en-US" altLang="ko-KR" sz="1800" dirty="0"/>
              <a:t>(</a:t>
            </a:r>
            <a:r>
              <a:rPr lang="en-US" altLang="ko-KR" sz="1800" dirty="0" err="1"/>
              <a:t>self.root</a:t>
            </a:r>
            <a:r>
              <a:rPr lang="en-US" altLang="ko-KR" sz="1800" dirty="0"/>
              <a:t>)</a:t>
            </a:r>
            <a:br>
              <a:rPr lang="en-US" altLang="ko-KR" sz="1800" dirty="0"/>
            </a:b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1800" i="1" dirty="0"/>
              <a:t># preorder traversal - recursive </a:t>
            </a:r>
            <a:r>
              <a:rPr lang="ko-KR" altLang="en-US" sz="1800" i="1" dirty="0"/>
              <a:t>함수</a:t>
            </a:r>
            <a:br>
              <a:rPr lang="ko-KR" altLang="en-US" sz="1800" i="1" dirty="0"/>
            </a:br>
            <a:r>
              <a:rPr lang="en-US" altLang="ko-KR" sz="1800" b="1" dirty="0" err="1"/>
              <a:t>def</a:t>
            </a:r>
            <a:r>
              <a:rPr lang="en-US" altLang="ko-KR" sz="1800" b="1" dirty="0"/>
              <a:t> </a:t>
            </a:r>
            <a:r>
              <a:rPr lang="en-US" altLang="ko-KR" sz="1800" dirty="0"/>
              <a:t>preorder(self, </a:t>
            </a:r>
            <a:r>
              <a:rPr lang="en-US" altLang="ko-KR" sz="1800" dirty="0" smtClean="0"/>
              <a:t>node):</a:t>
            </a: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1800" dirty="0"/>
              <a:t>    </a:t>
            </a:r>
            <a:r>
              <a:rPr lang="en-US" altLang="ko-KR" sz="1800" b="1" dirty="0"/>
              <a:t>if </a:t>
            </a:r>
            <a:r>
              <a:rPr lang="en-US" altLang="ko-KR" sz="1800" dirty="0" smtClean="0"/>
              <a:t>node </a:t>
            </a:r>
            <a:r>
              <a:rPr lang="en-US" altLang="ko-KR" sz="1800" dirty="0"/>
              <a:t>!= </a:t>
            </a:r>
            <a:r>
              <a:rPr lang="en-US" altLang="ko-KR" sz="1800" b="1" dirty="0"/>
              <a:t>None</a:t>
            </a:r>
            <a:r>
              <a:rPr lang="en-US" altLang="ko-KR" sz="1800" dirty="0"/>
              <a:t>:</a:t>
            </a:r>
            <a:br>
              <a:rPr lang="en-US" altLang="ko-KR" sz="1800" dirty="0"/>
            </a:br>
            <a:r>
              <a:rPr lang="en-US" altLang="ko-KR" sz="1800" dirty="0"/>
              <a:t>        </a:t>
            </a:r>
            <a:r>
              <a:rPr lang="en-US" altLang="ko-KR" sz="1800" dirty="0" smtClean="0"/>
              <a:t>print(</a:t>
            </a:r>
            <a:r>
              <a:rPr lang="en-US" altLang="ko-KR" sz="1800" dirty="0" err="1" smtClean="0"/>
              <a:t>node.key</a:t>
            </a:r>
            <a:r>
              <a:rPr lang="en-US" altLang="ko-KR" sz="1800" dirty="0"/>
              <a:t>)</a:t>
            </a:r>
            <a:br>
              <a:rPr lang="en-US" altLang="ko-KR" sz="1800" dirty="0"/>
            </a:br>
            <a:r>
              <a:rPr lang="en-US" altLang="ko-KR" sz="1800" dirty="0"/>
              <a:t>        </a:t>
            </a:r>
            <a:r>
              <a:rPr lang="en-US" altLang="ko-KR" sz="1800" dirty="0" err="1" smtClean="0"/>
              <a:t>self.preorder</a:t>
            </a:r>
            <a:r>
              <a:rPr lang="en-US" altLang="ko-KR" sz="1800" dirty="0" smtClean="0"/>
              <a:t>(</a:t>
            </a:r>
            <a:r>
              <a:rPr lang="en-US" altLang="ko-KR" sz="1800" dirty="0" err="1" smtClean="0"/>
              <a:t>node.left</a:t>
            </a:r>
            <a:r>
              <a:rPr lang="en-US" altLang="ko-KR" sz="1800" dirty="0"/>
              <a:t>)</a:t>
            </a:r>
            <a:br>
              <a:rPr lang="en-US" altLang="ko-KR" sz="1800" dirty="0"/>
            </a:br>
            <a:r>
              <a:rPr lang="en-US" altLang="ko-KR" sz="1800" dirty="0"/>
              <a:t>        </a:t>
            </a:r>
            <a:r>
              <a:rPr lang="en-US" altLang="ko-KR" sz="1800" dirty="0" err="1" smtClean="0"/>
              <a:t>self.preorder</a:t>
            </a:r>
            <a:r>
              <a:rPr lang="en-US" altLang="ko-KR" sz="1800" dirty="0" smtClean="0"/>
              <a:t>(</a:t>
            </a:r>
            <a:r>
              <a:rPr lang="en-US" altLang="ko-KR" sz="1800" dirty="0" err="1" smtClean="0"/>
              <a:t>node.right</a:t>
            </a:r>
            <a:r>
              <a:rPr lang="en-US" altLang="ko-KR" sz="1800" dirty="0"/>
              <a:t>)</a:t>
            </a:r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1B96D3D4-D084-4DAE-B4FF-FA5DDBDE9654}" type="slidenum">
              <a:rPr lang="en-US" altLang="ko-KR" smtClean="0"/>
              <a:pPr/>
              <a:t>35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107051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BST </a:t>
            </a:r>
            <a:r>
              <a:rPr lang="ko-KR" altLang="en-US" dirty="0"/>
              <a:t>클래스 구현 </a:t>
            </a:r>
            <a:r>
              <a:rPr lang="en-US" altLang="ko-KR" dirty="0"/>
              <a:t>– </a:t>
            </a:r>
            <a:r>
              <a:rPr lang="ko-KR" altLang="en-US" dirty="0"/>
              <a:t>모두 방문하기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 err="1" smtClean="0">
                <a:sym typeface="Wingdings" panose="05000000000000000000" pitchFamily="2" charset="2"/>
              </a:rPr>
              <a:t>포스트오더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ko-KR" sz="1800" i="1" dirty="0"/>
              <a:t># </a:t>
            </a:r>
            <a:r>
              <a:rPr lang="en-US" altLang="ko-KR" sz="1800" i="1" dirty="0" err="1"/>
              <a:t>postorder</a:t>
            </a:r>
            <a:r>
              <a:rPr lang="en-US" altLang="ko-KR" sz="1800" i="1" dirty="0"/>
              <a:t> traversal - </a:t>
            </a:r>
            <a:r>
              <a:rPr lang="ko-KR" altLang="en-US" sz="1800" i="1" dirty="0"/>
              <a:t>콘솔에서 호출할 때 사용하는 함수</a:t>
            </a:r>
            <a:br>
              <a:rPr lang="ko-KR" altLang="en-US" sz="1800" i="1" dirty="0"/>
            </a:br>
            <a:r>
              <a:rPr lang="en-US" altLang="ko-KR" sz="1800" b="1" dirty="0" err="1"/>
              <a:t>def</a:t>
            </a:r>
            <a:r>
              <a:rPr lang="en-US" altLang="ko-KR" sz="1800" b="1" dirty="0"/>
              <a:t> </a:t>
            </a:r>
            <a:r>
              <a:rPr lang="en-US" altLang="ko-KR" sz="1800" dirty="0" err="1"/>
              <a:t>postorder_print</a:t>
            </a:r>
            <a:r>
              <a:rPr lang="en-US" altLang="ko-KR" sz="1800" dirty="0"/>
              <a:t>(self):</a:t>
            </a:r>
            <a:br>
              <a:rPr lang="en-US" altLang="ko-KR" sz="1800" dirty="0"/>
            </a:br>
            <a:r>
              <a:rPr lang="en-US" altLang="ko-KR" sz="1800" dirty="0"/>
              <a:t>    </a:t>
            </a:r>
            <a:r>
              <a:rPr lang="en-US" altLang="ko-KR" sz="1800" dirty="0" err="1"/>
              <a:t>self.postorder</a:t>
            </a:r>
            <a:r>
              <a:rPr lang="en-US" altLang="ko-KR" sz="1800" dirty="0"/>
              <a:t>(</a:t>
            </a:r>
            <a:r>
              <a:rPr lang="en-US" altLang="ko-KR" sz="1800" dirty="0" err="1"/>
              <a:t>self.root</a:t>
            </a:r>
            <a:r>
              <a:rPr lang="en-US" altLang="ko-KR" sz="1800" dirty="0"/>
              <a:t>)</a:t>
            </a:r>
            <a:br>
              <a:rPr lang="en-US" altLang="ko-KR" sz="1800" dirty="0"/>
            </a:b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1800" i="1" dirty="0"/>
              <a:t># </a:t>
            </a:r>
            <a:r>
              <a:rPr lang="en-US" altLang="ko-KR" sz="1800" i="1" dirty="0" err="1"/>
              <a:t>postorder</a:t>
            </a:r>
            <a:r>
              <a:rPr lang="en-US" altLang="ko-KR" sz="1800" i="1" dirty="0"/>
              <a:t> traversal - recursive </a:t>
            </a:r>
            <a:r>
              <a:rPr lang="ko-KR" altLang="en-US" sz="1800" i="1" dirty="0"/>
              <a:t>함수</a:t>
            </a:r>
            <a:br>
              <a:rPr lang="ko-KR" altLang="en-US" sz="1800" i="1" dirty="0"/>
            </a:br>
            <a:r>
              <a:rPr lang="en-US" altLang="ko-KR" sz="1800" b="1" dirty="0" err="1"/>
              <a:t>def</a:t>
            </a:r>
            <a:r>
              <a:rPr lang="en-US" altLang="ko-KR" sz="1800" b="1" dirty="0"/>
              <a:t> </a:t>
            </a:r>
            <a:r>
              <a:rPr lang="en-US" altLang="ko-KR" sz="1800" dirty="0" err="1"/>
              <a:t>postorder</a:t>
            </a:r>
            <a:r>
              <a:rPr lang="en-US" altLang="ko-KR" sz="1800" dirty="0"/>
              <a:t>(self, </a:t>
            </a:r>
            <a:r>
              <a:rPr lang="en-US" altLang="ko-KR" sz="1800" dirty="0" smtClean="0"/>
              <a:t>node):</a:t>
            </a: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1800" dirty="0"/>
              <a:t>    </a:t>
            </a:r>
            <a:r>
              <a:rPr lang="en-US" altLang="ko-KR" sz="1800" b="1" dirty="0"/>
              <a:t>if </a:t>
            </a:r>
            <a:r>
              <a:rPr lang="en-US" altLang="ko-KR" sz="1800" dirty="0" smtClean="0"/>
              <a:t>node </a:t>
            </a:r>
            <a:r>
              <a:rPr lang="en-US" altLang="ko-KR" sz="1800" dirty="0"/>
              <a:t>!= </a:t>
            </a:r>
            <a:r>
              <a:rPr lang="en-US" altLang="ko-KR" sz="1800" b="1" dirty="0"/>
              <a:t>None</a:t>
            </a:r>
            <a:r>
              <a:rPr lang="en-US" altLang="ko-KR" sz="1800" dirty="0"/>
              <a:t>:</a:t>
            </a:r>
            <a:br>
              <a:rPr lang="en-US" altLang="ko-KR" sz="1800" dirty="0"/>
            </a:br>
            <a:r>
              <a:rPr lang="en-US" altLang="ko-KR" sz="1800" dirty="0"/>
              <a:t>        </a:t>
            </a:r>
            <a:r>
              <a:rPr lang="en-US" altLang="ko-KR" sz="1800" dirty="0" err="1" smtClean="0"/>
              <a:t>self.postorder</a:t>
            </a:r>
            <a:r>
              <a:rPr lang="en-US" altLang="ko-KR" sz="1800" dirty="0" smtClean="0"/>
              <a:t>(</a:t>
            </a:r>
            <a:r>
              <a:rPr lang="en-US" altLang="ko-KR" sz="1800" dirty="0" err="1" smtClean="0"/>
              <a:t>node.left</a:t>
            </a:r>
            <a:r>
              <a:rPr lang="en-US" altLang="ko-KR" sz="1800" dirty="0"/>
              <a:t>)</a:t>
            </a:r>
            <a:br>
              <a:rPr lang="en-US" altLang="ko-KR" sz="1800" dirty="0"/>
            </a:br>
            <a:r>
              <a:rPr lang="en-US" altLang="ko-KR" sz="1800" dirty="0"/>
              <a:t>        </a:t>
            </a:r>
            <a:r>
              <a:rPr lang="en-US" altLang="ko-KR" sz="1800" dirty="0" err="1" smtClean="0"/>
              <a:t>self.postorder</a:t>
            </a:r>
            <a:r>
              <a:rPr lang="en-US" altLang="ko-KR" sz="1800" dirty="0" smtClean="0"/>
              <a:t>(</a:t>
            </a:r>
            <a:r>
              <a:rPr lang="en-US" altLang="ko-KR" sz="1800" dirty="0" err="1" smtClean="0"/>
              <a:t>node.right</a:t>
            </a:r>
            <a:r>
              <a:rPr lang="en-US" altLang="ko-KR" sz="1800" dirty="0"/>
              <a:t>)</a:t>
            </a:r>
            <a:br>
              <a:rPr lang="en-US" altLang="ko-KR" sz="1800" dirty="0"/>
            </a:br>
            <a:r>
              <a:rPr lang="en-US" altLang="ko-KR" sz="1800" dirty="0"/>
              <a:t>        </a:t>
            </a:r>
            <a:r>
              <a:rPr lang="en-US" altLang="ko-KR" sz="1800" dirty="0" smtClean="0"/>
              <a:t>print(</a:t>
            </a:r>
            <a:r>
              <a:rPr lang="en-US" altLang="ko-KR" sz="1800" dirty="0" err="1" smtClean="0"/>
              <a:t>node.key</a:t>
            </a:r>
            <a:r>
              <a:rPr lang="en-US" altLang="ko-KR" sz="1800" dirty="0"/>
              <a:t>)</a:t>
            </a:r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1B96D3D4-D084-4DAE-B4FF-FA5DDBDE9654}" type="slidenum">
              <a:rPr lang="en-US" altLang="ko-KR" smtClean="0"/>
              <a:pPr/>
              <a:t>36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846473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BST </a:t>
            </a:r>
            <a:r>
              <a:rPr lang="ko-KR" altLang="en-US" dirty="0"/>
              <a:t>클래스 </a:t>
            </a:r>
            <a:r>
              <a:rPr lang="ko-KR" altLang="en-US" dirty="0" smtClean="0"/>
              <a:t>구현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테스트 코드 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ko-KR" sz="1800" i="1" dirty="0"/>
              <a:t># </a:t>
            </a:r>
            <a:r>
              <a:rPr lang="ko-KR" altLang="en-US" sz="1800" i="1" dirty="0"/>
              <a:t>콘솔 코드 </a:t>
            </a:r>
            <a:r>
              <a:rPr lang="en-US" altLang="ko-KR" sz="1800" i="1" dirty="0"/>
              <a:t>- </a:t>
            </a:r>
            <a:r>
              <a:rPr lang="ko-KR" altLang="en-US" sz="1800" i="1" dirty="0"/>
              <a:t>테스트용</a:t>
            </a:r>
            <a:br>
              <a:rPr lang="ko-KR" altLang="en-US" sz="1800" i="1" dirty="0"/>
            </a:br>
            <a:r>
              <a:rPr lang="en-US" altLang="ko-KR" sz="1800" dirty="0"/>
              <a:t>t = BST()</a:t>
            </a:r>
            <a:br>
              <a:rPr lang="en-US" altLang="ko-KR" sz="1800" dirty="0"/>
            </a:br>
            <a:r>
              <a:rPr lang="en-US" altLang="ko-KR" sz="1800" dirty="0" err="1"/>
              <a:t>t.put</a:t>
            </a:r>
            <a:r>
              <a:rPr lang="en-US" altLang="ko-KR" sz="1800" dirty="0"/>
              <a:t>(1)</a:t>
            </a:r>
            <a:br>
              <a:rPr lang="en-US" altLang="ko-KR" sz="1800" dirty="0"/>
            </a:br>
            <a:r>
              <a:rPr lang="en-US" altLang="ko-KR" sz="1800" dirty="0" err="1"/>
              <a:t>t.put</a:t>
            </a:r>
            <a:r>
              <a:rPr lang="en-US" altLang="ko-KR" sz="1800" dirty="0"/>
              <a:t>(5)</a:t>
            </a:r>
            <a:br>
              <a:rPr lang="en-US" altLang="ko-KR" sz="1800" dirty="0"/>
            </a:br>
            <a:r>
              <a:rPr lang="en-US" altLang="ko-KR" sz="1800" dirty="0" err="1"/>
              <a:t>t.put</a:t>
            </a:r>
            <a:r>
              <a:rPr lang="en-US" altLang="ko-KR" sz="1800" dirty="0"/>
              <a:t>(4)</a:t>
            </a:r>
            <a:br>
              <a:rPr lang="en-US" altLang="ko-KR" sz="1800" dirty="0"/>
            </a:br>
            <a:r>
              <a:rPr lang="en-US" altLang="ko-KR" sz="1800" dirty="0" err="1"/>
              <a:t>t.put</a:t>
            </a:r>
            <a:r>
              <a:rPr lang="en-US" altLang="ko-KR" sz="1800" dirty="0"/>
              <a:t>(9)</a:t>
            </a:r>
            <a:br>
              <a:rPr lang="en-US" altLang="ko-KR" sz="1800" dirty="0"/>
            </a:br>
            <a:r>
              <a:rPr lang="en-US" altLang="ko-KR" sz="1800" dirty="0" err="1"/>
              <a:t>t.put</a:t>
            </a:r>
            <a:r>
              <a:rPr lang="en-US" altLang="ko-KR" sz="1800" dirty="0"/>
              <a:t>(10)</a:t>
            </a:r>
            <a:br>
              <a:rPr lang="en-US" altLang="ko-KR" sz="1800" dirty="0"/>
            </a:br>
            <a:r>
              <a:rPr lang="en-US" altLang="ko-KR" sz="1800" dirty="0" err="1"/>
              <a:t>t.put</a:t>
            </a:r>
            <a:r>
              <a:rPr lang="en-US" altLang="ko-KR" sz="1800" dirty="0"/>
              <a:t>(8)</a:t>
            </a:r>
            <a:br>
              <a:rPr lang="en-US" altLang="ko-KR" sz="1800" dirty="0"/>
            </a:br>
            <a:r>
              <a:rPr lang="en-US" altLang="ko-KR" sz="1800" dirty="0" err="1"/>
              <a:t>t.inorder_print</a:t>
            </a:r>
            <a:r>
              <a:rPr lang="en-US" altLang="ko-KR" sz="1800" dirty="0"/>
              <a:t>()</a:t>
            </a:r>
            <a:br>
              <a:rPr lang="en-US" altLang="ko-KR" sz="1800" dirty="0"/>
            </a:br>
            <a:r>
              <a:rPr lang="en-US" altLang="ko-KR" sz="1800" dirty="0" err="1"/>
              <a:t>t.delete</a:t>
            </a:r>
            <a:r>
              <a:rPr lang="en-US" altLang="ko-KR" sz="1800" dirty="0"/>
              <a:t>(5)</a:t>
            </a:r>
            <a:br>
              <a:rPr lang="en-US" altLang="ko-KR" sz="1800" dirty="0"/>
            </a:br>
            <a:r>
              <a:rPr lang="en-US" altLang="ko-KR" sz="1800" dirty="0" err="1"/>
              <a:t>t.inorder_print</a:t>
            </a:r>
            <a:r>
              <a:rPr lang="en-US" altLang="ko-KR" sz="1800" dirty="0"/>
              <a:t>()</a:t>
            </a:r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1B96D3D4-D084-4DAE-B4FF-FA5DDBDE9654}" type="slidenum">
              <a:rPr lang="en-US" altLang="ko-KR" smtClean="0"/>
              <a:pPr/>
              <a:t>37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785688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질문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1B96D3D4-D084-4DAE-B4FF-FA5DDBDE9654}" type="slidenum">
              <a:rPr lang="en-US" altLang="ko-KR" smtClean="0"/>
              <a:pPr/>
              <a:t>38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08593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이진탐색</a:t>
            </a:r>
            <a:r>
              <a:rPr lang="en-US" altLang="ko-KR" dirty="0"/>
              <a:t>(Binary Search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56642" y="1340768"/>
            <a:ext cx="8263830" cy="4550706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ko-KR" altLang="ko-KR" dirty="0" smtClean="0">
                <a:solidFill>
                  <a:srgbClr val="3333FF"/>
                </a:solidFill>
              </a:rPr>
              <a:t>이진탐색</a:t>
            </a:r>
            <a:r>
              <a:rPr lang="en-US" altLang="ko-KR" dirty="0" smtClean="0"/>
              <a:t>(</a:t>
            </a:r>
            <a:r>
              <a:rPr lang="en-US" altLang="ko-KR" dirty="0"/>
              <a:t>Binary </a:t>
            </a:r>
            <a:r>
              <a:rPr lang="en-US" altLang="ko-KR" dirty="0" smtClean="0"/>
              <a:t>Search):</a:t>
            </a:r>
            <a:r>
              <a:rPr lang="ko-KR" altLang="ko-KR" dirty="0" smtClean="0"/>
              <a:t> </a:t>
            </a:r>
            <a:endParaRPr lang="en-US" altLang="ko-KR" dirty="0" smtClean="0"/>
          </a:p>
          <a:p>
            <a:pPr marL="457200" lvl="1" indent="0">
              <a:lnSpc>
                <a:spcPct val="120000"/>
              </a:lnSpc>
              <a:buNone/>
            </a:pPr>
            <a:r>
              <a:rPr lang="ko-KR" altLang="ko-KR" sz="2400" u="sng" dirty="0" smtClean="0"/>
              <a:t>데이터</a:t>
            </a:r>
            <a:r>
              <a:rPr lang="ko-KR" altLang="en-US" sz="2400" u="sng" dirty="0" smtClean="0"/>
              <a:t>가 정렬되어있을 때</a:t>
            </a:r>
            <a:r>
              <a:rPr lang="en-US" altLang="ko-KR" sz="2400" u="sng" dirty="0" smtClean="0"/>
              <a:t>, </a:t>
            </a:r>
            <a:r>
              <a:rPr lang="ko-KR" altLang="ko-KR" sz="2400" dirty="0" smtClean="0"/>
              <a:t>중간 위치</a:t>
            </a:r>
            <a:r>
              <a:rPr lang="ko-KR" altLang="en-US" sz="2400" dirty="0" smtClean="0"/>
              <a:t>의</a:t>
            </a:r>
            <a:r>
              <a:rPr lang="ko-KR" altLang="ko-KR" sz="2400" dirty="0" smtClean="0"/>
              <a:t> </a:t>
            </a:r>
            <a:r>
              <a:rPr lang="ko-KR" altLang="ko-KR" sz="2400" dirty="0"/>
              <a:t>항목을 기준으로 데이터를 두 부분으로 </a:t>
            </a:r>
            <a:r>
              <a:rPr lang="ko-KR" altLang="ko-KR" sz="2400" dirty="0" smtClean="0"/>
              <a:t>나누어가며 </a:t>
            </a:r>
            <a:r>
              <a:rPr lang="ko-KR" altLang="ko-KR" sz="2400" dirty="0"/>
              <a:t>특정 항목을 찾는 </a:t>
            </a:r>
            <a:r>
              <a:rPr lang="ko-KR" altLang="ko-KR" sz="2400" dirty="0" smtClean="0"/>
              <a:t>탐색방법</a:t>
            </a:r>
            <a:endParaRPr lang="en-US" altLang="ko-KR" sz="24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1B96D3D4-D084-4DAE-B4FF-FA5DDBDE9654}" type="slidenum">
              <a:rPr lang="en-US" altLang="ko-KR" smtClean="0"/>
              <a:pPr/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966248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155" y="1783524"/>
            <a:ext cx="7242658" cy="434170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제목 1"/>
          <p:cNvSpPr txBox="1">
            <a:spLocks/>
          </p:cNvSpPr>
          <p:nvPr/>
        </p:nvSpPr>
        <p:spPr>
          <a:xfrm>
            <a:off x="544513" y="333375"/>
            <a:ext cx="6981825" cy="863600"/>
          </a:xfrm>
          <a:prstGeom prst="rect">
            <a:avLst/>
          </a:prstGeom>
        </p:spPr>
        <p:txBody>
          <a:bodyPr anchor="ctr"/>
          <a:lstStyle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Palatino Linotype" pitchFamily="18" charset="0"/>
                <a:ea typeface="바탕" pitchFamily="18" charset="-127"/>
              </a:defRPr>
            </a:lvl2pPr>
            <a:lvl3pPr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Palatino Linotype" pitchFamily="18" charset="0"/>
                <a:ea typeface="바탕" pitchFamily="18" charset="-127"/>
              </a:defRPr>
            </a:lvl3pPr>
            <a:lvl4pPr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Palatino Linotype" pitchFamily="18" charset="0"/>
                <a:ea typeface="바탕" pitchFamily="18" charset="-127"/>
              </a:defRPr>
            </a:lvl4pPr>
            <a:lvl5pPr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Palatino Linotype" pitchFamily="18" charset="0"/>
                <a:ea typeface="바탕" pitchFamily="18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Palatino Linotype" pitchFamily="18" charset="0"/>
                <a:ea typeface="바탕" pitchFamily="18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Palatino Linotype" pitchFamily="18" charset="0"/>
                <a:ea typeface="바탕" pitchFamily="18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Palatino Linotype" pitchFamily="18" charset="0"/>
                <a:ea typeface="바탕" pitchFamily="18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Palatino Linotype" pitchFamily="18" charset="0"/>
                <a:ea typeface="바탕" pitchFamily="18" charset="-127"/>
              </a:defRPr>
            </a:lvl9pPr>
          </a:lstStyle>
          <a:p>
            <a:r>
              <a:rPr lang="en-US" altLang="ko-KR" kern="0" dirty="0" smtClean="0"/>
              <a:t>Binary Search </a:t>
            </a:r>
            <a:r>
              <a:rPr lang="ko-KR" altLang="en-US" kern="0" dirty="0" smtClean="0"/>
              <a:t>예</a:t>
            </a:r>
            <a:endParaRPr lang="en-US" altLang="ko-KR" kern="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556642" y="1340768"/>
            <a:ext cx="8119814" cy="455070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ü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ko-KR" kern="0" dirty="0" smtClean="0">
                <a:solidFill>
                  <a:srgbClr val="3333FF"/>
                </a:solidFill>
              </a:rPr>
              <a:t>66</a:t>
            </a:r>
            <a:r>
              <a:rPr lang="ko-KR" altLang="en-US" kern="0" dirty="0" smtClean="0">
                <a:solidFill>
                  <a:srgbClr val="3333FF"/>
                </a:solidFill>
              </a:rPr>
              <a:t>을 찾는다면</a:t>
            </a:r>
            <a:r>
              <a:rPr lang="en-US" altLang="ko-KR" kern="0" dirty="0" smtClean="0">
                <a:solidFill>
                  <a:srgbClr val="3333FF"/>
                </a:solidFill>
              </a:rPr>
              <a:t>,</a:t>
            </a:r>
            <a:endParaRPr lang="en-US" altLang="ko-KR" kern="0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7524742F-CF05-4E3C-9341-F42D30503472}" type="slidenum">
              <a:rPr lang="en-US" altLang="ko-KR" smtClean="0"/>
              <a:pPr/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192703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수행시간 분석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4513" y="1412875"/>
            <a:ext cx="8491983" cy="489585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altLang="ko-KR" sz="2400" dirty="0"/>
              <a:t>T(N</a:t>
            </a:r>
            <a:r>
              <a:rPr lang="en-US" altLang="ko-KR" sz="2400" dirty="0" smtClean="0"/>
              <a:t>) =</a:t>
            </a:r>
            <a:r>
              <a:rPr lang="ko-KR" altLang="ko-KR" sz="2400" dirty="0" smtClean="0"/>
              <a:t> </a:t>
            </a:r>
            <a:r>
              <a:rPr lang="ko-KR" altLang="en-US" sz="2400" dirty="0" smtClean="0"/>
              <a:t>크기가 </a:t>
            </a:r>
            <a:r>
              <a:rPr lang="en-US" altLang="ko-KR" sz="2400" dirty="0" smtClean="0"/>
              <a:t>N</a:t>
            </a:r>
            <a:r>
              <a:rPr lang="ko-KR" altLang="en-US" sz="2400" dirty="0" smtClean="0"/>
              <a:t>인</a:t>
            </a:r>
            <a:r>
              <a:rPr lang="ko-KR" altLang="ko-KR" sz="2400" dirty="0" smtClean="0"/>
              <a:t> </a:t>
            </a:r>
            <a:r>
              <a:rPr lang="ko-KR" altLang="ko-KR" sz="2400" dirty="0"/>
              <a:t>정렬된 리스트에서 이진탐색을 하는데 수행되는 </a:t>
            </a:r>
            <a:r>
              <a:rPr lang="ko-KR" altLang="en-US" sz="2400" dirty="0" smtClean="0"/>
              <a:t>키</a:t>
            </a:r>
            <a:r>
              <a:rPr lang="ko-KR" altLang="ko-KR" sz="2400" dirty="0" smtClean="0"/>
              <a:t> </a:t>
            </a:r>
            <a:r>
              <a:rPr lang="ko-KR" altLang="ko-KR" sz="2400" dirty="0"/>
              <a:t>비교 </a:t>
            </a:r>
            <a:r>
              <a:rPr lang="ko-KR" altLang="ko-KR" sz="2400" dirty="0" smtClean="0"/>
              <a:t>횟수</a:t>
            </a:r>
            <a:endParaRPr lang="en-US" altLang="ko-KR" sz="2400" dirty="0" smtClean="0"/>
          </a:p>
          <a:p>
            <a:pPr>
              <a:lnSpc>
                <a:spcPct val="100000"/>
              </a:lnSpc>
            </a:pPr>
            <a:r>
              <a:rPr lang="en-US" altLang="ko-KR" sz="2400" dirty="0" smtClean="0"/>
              <a:t>T(N</a:t>
            </a:r>
            <a:r>
              <a:rPr lang="en-US" altLang="ko-KR" sz="2400" dirty="0"/>
              <a:t>)</a:t>
            </a:r>
            <a:r>
              <a:rPr lang="ko-KR" altLang="ko-KR" sz="2400" dirty="0"/>
              <a:t>은</a:t>
            </a:r>
            <a:r>
              <a:rPr lang="en-US" altLang="ko-KR" sz="2400" dirty="0"/>
              <a:t> </a:t>
            </a:r>
            <a:r>
              <a:rPr lang="ko-KR" altLang="en-US" dirty="0" smtClean="0"/>
              <a:t>한 번</a:t>
            </a:r>
            <a:r>
              <a:rPr lang="ko-KR" altLang="ko-KR" sz="2400" dirty="0" smtClean="0"/>
              <a:t> </a:t>
            </a:r>
            <a:r>
              <a:rPr lang="ko-KR" altLang="ko-KR" sz="2400" dirty="0"/>
              <a:t>비교 </a:t>
            </a:r>
            <a:r>
              <a:rPr lang="ko-KR" altLang="ko-KR" sz="2400" dirty="0" smtClean="0"/>
              <a:t>후 </a:t>
            </a:r>
            <a:r>
              <a:rPr lang="ko-KR" altLang="ko-KR" sz="2400" dirty="0"/>
              <a:t>리스트의 </a:t>
            </a:r>
            <a:r>
              <a:rPr lang="en-US" altLang="ko-KR" sz="2400" dirty="0"/>
              <a:t>1/2, </a:t>
            </a:r>
            <a:r>
              <a:rPr lang="ko-KR" altLang="ko-KR" sz="2400" dirty="0" smtClean="0"/>
              <a:t>즉</a:t>
            </a:r>
            <a:r>
              <a:rPr lang="en-US" altLang="ko-KR" sz="2400" dirty="0" smtClean="0"/>
              <a:t> </a:t>
            </a:r>
            <a:r>
              <a:rPr lang="ko-KR" altLang="ko-KR" sz="2400" dirty="0"/>
              <a:t>앞부분이나 뒷부분을 </a:t>
            </a:r>
            <a:r>
              <a:rPr lang="ko-KR" altLang="ko-KR" sz="2400" dirty="0" err="1"/>
              <a:t>재귀호출하므로</a:t>
            </a:r>
            <a:r>
              <a:rPr lang="ko-KR" altLang="ko-KR" sz="2400" dirty="0"/>
              <a:t> </a:t>
            </a:r>
            <a:endParaRPr lang="ko-KR" altLang="ko-KR" sz="2400" dirty="0" smtClean="0"/>
          </a:p>
          <a:p>
            <a:pPr marL="1879600" indent="0">
              <a:buNone/>
            </a:pPr>
            <a:r>
              <a:rPr lang="en-US" altLang="ko-KR" sz="2400" dirty="0" smtClean="0"/>
              <a:t>T(N) = 1 + T(N/2)</a:t>
            </a:r>
            <a:endParaRPr lang="ko-KR" altLang="ko-KR" sz="2400" dirty="0" smtClean="0"/>
          </a:p>
          <a:p>
            <a:pPr marL="1879600" indent="0">
              <a:buNone/>
            </a:pPr>
            <a:r>
              <a:rPr lang="en-US" altLang="ko-KR" sz="2400" dirty="0" smtClean="0"/>
              <a:t>T(1</a:t>
            </a:r>
            <a:r>
              <a:rPr lang="en-US" altLang="ko-KR" sz="2400" dirty="0"/>
              <a:t>) = </a:t>
            </a:r>
            <a:r>
              <a:rPr lang="en-US" altLang="ko-KR" sz="2400" dirty="0" smtClean="0"/>
              <a:t>1</a:t>
            </a:r>
            <a:endParaRPr lang="ko-KR" altLang="ko-KR" sz="2400" dirty="0"/>
          </a:p>
          <a:p>
            <a:r>
              <a:rPr lang="en-US" altLang="ko-KR" sz="2400" dirty="0" smtClean="0"/>
              <a:t>T(N</a:t>
            </a:r>
            <a:r>
              <a:rPr lang="en-US" altLang="ko-KR" sz="2400" dirty="0"/>
              <a:t>) = T(N/2) + 1 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            = [</a:t>
            </a:r>
            <a:r>
              <a:rPr lang="en-US" altLang="ko-KR" sz="2400" dirty="0" smtClean="0">
                <a:solidFill>
                  <a:srgbClr val="FF0000"/>
                </a:solidFill>
              </a:rPr>
              <a:t>T((N/2)/2) +1</a:t>
            </a:r>
            <a:r>
              <a:rPr lang="en-US" altLang="ko-KR" sz="2400" dirty="0" smtClean="0"/>
              <a:t>] </a:t>
            </a:r>
            <a:r>
              <a:rPr lang="en-US" altLang="ko-KR" sz="2400" dirty="0"/>
              <a:t>+ </a:t>
            </a:r>
            <a:r>
              <a:rPr lang="en-US" altLang="ko-KR" sz="2400" dirty="0" smtClean="0"/>
              <a:t>1 	=  T(N/2</a:t>
            </a:r>
            <a:r>
              <a:rPr lang="en-US" altLang="ko-KR" sz="2400" baseline="30000" dirty="0" smtClean="0"/>
              <a:t>2</a:t>
            </a:r>
            <a:r>
              <a:rPr lang="en-US" altLang="ko-KR" sz="2400" dirty="0" smtClean="0"/>
              <a:t>) </a:t>
            </a:r>
            <a:r>
              <a:rPr lang="en-US" altLang="ko-KR" sz="2400" dirty="0"/>
              <a:t>+ </a:t>
            </a:r>
            <a:r>
              <a:rPr lang="en-US" altLang="ko-KR" sz="2400" dirty="0" smtClean="0"/>
              <a:t>2 </a:t>
            </a:r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         = </a:t>
            </a:r>
            <a:r>
              <a:rPr lang="en-US" altLang="ko-KR" sz="2400" dirty="0"/>
              <a:t>[</a:t>
            </a:r>
            <a:r>
              <a:rPr lang="en-US" altLang="ko-KR" sz="2400" dirty="0">
                <a:solidFill>
                  <a:srgbClr val="FF0000"/>
                </a:solidFill>
              </a:rPr>
              <a:t>T((N/2)/</a:t>
            </a:r>
            <a:r>
              <a:rPr lang="en-US" altLang="ko-KR" sz="2400" dirty="0" smtClean="0">
                <a:solidFill>
                  <a:srgbClr val="FF0000"/>
                </a:solidFill>
              </a:rPr>
              <a:t>2</a:t>
            </a:r>
            <a:r>
              <a:rPr lang="en-US" altLang="ko-KR" sz="2400" baseline="30000" dirty="0"/>
              <a:t>2</a:t>
            </a:r>
            <a:r>
              <a:rPr lang="en-US" altLang="ko-KR" sz="2400" dirty="0" smtClean="0">
                <a:solidFill>
                  <a:srgbClr val="FF0000"/>
                </a:solidFill>
              </a:rPr>
              <a:t>) </a:t>
            </a:r>
            <a:r>
              <a:rPr lang="en-US" altLang="ko-KR" sz="2400" dirty="0">
                <a:solidFill>
                  <a:srgbClr val="FF0000"/>
                </a:solidFill>
              </a:rPr>
              <a:t>+1</a:t>
            </a:r>
            <a:r>
              <a:rPr lang="en-US" altLang="ko-KR" sz="2400" dirty="0"/>
              <a:t>] + </a:t>
            </a:r>
            <a:r>
              <a:rPr lang="en-US" altLang="ko-KR" sz="2400" dirty="0" smtClean="0"/>
              <a:t>2 =  T(N/2</a:t>
            </a:r>
            <a:r>
              <a:rPr lang="en-US" altLang="ko-KR" sz="2400" baseline="30000" dirty="0" smtClean="0"/>
              <a:t>3</a:t>
            </a:r>
            <a:r>
              <a:rPr lang="en-US" altLang="ko-KR" sz="2400" dirty="0"/>
              <a:t>) + 3 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         = </a:t>
            </a:r>
            <a:r>
              <a:rPr lang="en-US" altLang="ko-KR" sz="2400" dirty="0">
                <a:sym typeface="MT Extra" panose="05050102010205020202" pitchFamily="18" charset="2"/>
              </a:rPr>
              <a:t></a:t>
            </a:r>
            <a:r>
              <a:rPr lang="en-US" altLang="ko-KR" sz="2400" dirty="0"/>
              <a:t> </a:t>
            </a:r>
            <a:r>
              <a:rPr lang="en-US" altLang="ko-KR" sz="2400" dirty="0" smtClean="0"/>
              <a:t>			 = </a:t>
            </a:r>
            <a:r>
              <a:rPr lang="en-US" altLang="ko-KR" sz="2400" dirty="0"/>
              <a:t>T(N/2</a:t>
            </a:r>
            <a:r>
              <a:rPr lang="en-US" altLang="ko-KR" sz="2400" baseline="30000" dirty="0"/>
              <a:t>k</a:t>
            </a:r>
            <a:r>
              <a:rPr lang="en-US" altLang="ko-KR" sz="2400" dirty="0"/>
              <a:t>) + k 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         = </a:t>
            </a:r>
            <a:r>
              <a:rPr lang="en-US" altLang="ko-KR" sz="2400" dirty="0"/>
              <a:t>T(1) + </a:t>
            </a:r>
            <a:r>
              <a:rPr lang="en-US" altLang="ko-KR" sz="2400" dirty="0" smtClean="0"/>
              <a:t>k,</a:t>
            </a:r>
            <a:r>
              <a:rPr lang="en-US" altLang="ko-KR" sz="2400" dirty="0" smtClean="0">
                <a:solidFill>
                  <a:srgbClr val="3333FF"/>
                </a:solidFill>
              </a:rPr>
              <a:t> </a:t>
            </a:r>
          </a:p>
          <a:p>
            <a:pPr marL="0" indent="0">
              <a:buNone/>
            </a:pPr>
            <a:r>
              <a:rPr lang="en-US" altLang="ko-KR" sz="2400" dirty="0" smtClean="0"/>
              <a:t>            = 1 + log</a:t>
            </a:r>
            <a:r>
              <a:rPr lang="en-US" altLang="ko-KR" sz="2400" baseline="-25000" dirty="0" smtClean="0"/>
              <a:t>2</a:t>
            </a:r>
            <a:r>
              <a:rPr lang="en-US" altLang="ko-KR" sz="2400" dirty="0" smtClean="0"/>
              <a:t>N  = O(</a:t>
            </a:r>
            <a:r>
              <a:rPr lang="en-US" altLang="ko-KR" sz="2400" dirty="0" err="1" smtClean="0"/>
              <a:t>logN</a:t>
            </a:r>
            <a:r>
              <a:rPr lang="en-US" altLang="ko-KR" sz="2400" dirty="0" smtClean="0"/>
              <a:t>)	</a:t>
            </a:r>
            <a:r>
              <a:rPr lang="en-US" altLang="ko-KR" dirty="0">
                <a:solidFill>
                  <a:srgbClr val="3333FF"/>
                </a:solidFill>
              </a:rPr>
              <a:t> if N = 2</a:t>
            </a:r>
            <a:r>
              <a:rPr lang="en-US" altLang="ko-KR" baseline="30000" dirty="0">
                <a:solidFill>
                  <a:srgbClr val="3333FF"/>
                </a:solidFill>
              </a:rPr>
              <a:t>k</a:t>
            </a:r>
            <a:r>
              <a:rPr lang="en-US" altLang="ko-KR" dirty="0">
                <a:solidFill>
                  <a:srgbClr val="3333FF"/>
                </a:solidFill>
              </a:rPr>
              <a:t>,</a:t>
            </a:r>
            <a:r>
              <a:rPr lang="ko-KR" altLang="ko-KR" dirty="0">
                <a:solidFill>
                  <a:srgbClr val="3333FF"/>
                </a:solidFill>
              </a:rPr>
              <a:t> </a:t>
            </a:r>
            <a:r>
              <a:rPr lang="en-US" altLang="ko-KR" dirty="0">
                <a:solidFill>
                  <a:srgbClr val="3333FF"/>
                </a:solidFill>
              </a:rPr>
              <a:t>k = log</a:t>
            </a:r>
            <a:r>
              <a:rPr lang="en-US" altLang="ko-KR" baseline="-25000" dirty="0">
                <a:solidFill>
                  <a:srgbClr val="3333FF"/>
                </a:solidFill>
              </a:rPr>
              <a:t>2</a:t>
            </a:r>
            <a:r>
              <a:rPr lang="en-US" altLang="ko-KR" dirty="0">
                <a:solidFill>
                  <a:srgbClr val="3333FF"/>
                </a:solidFill>
              </a:rPr>
              <a:t>N </a:t>
            </a:r>
          </a:p>
          <a:p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1B96D3D4-D084-4DAE-B4FF-FA5DDBDE9654}" type="slidenum">
              <a:rPr lang="en-US" altLang="ko-KR" smtClean="0"/>
              <a:pPr/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726562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87624" y="2780928"/>
            <a:ext cx="6981825" cy="863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4400" dirty="0" err="1" smtClean="0"/>
              <a:t>이진탐색트리</a:t>
            </a:r>
            <a:r>
              <a:rPr lang="en-US" altLang="ko-KR" sz="4400" dirty="0" smtClean="0"/>
              <a:t/>
            </a:r>
            <a:br>
              <a:rPr lang="en-US" altLang="ko-KR" sz="4400" dirty="0" smtClean="0"/>
            </a:br>
            <a:r>
              <a:rPr lang="en-US" altLang="ko-KR" sz="4400" dirty="0" smtClean="0"/>
              <a:t>(Binary Search Tree)</a:t>
            </a:r>
            <a:endParaRPr lang="ko-KR" altLang="en-US" sz="44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1B96D3D4-D084-4DAE-B4FF-FA5DDBDE9654}" type="slidenum">
              <a:rPr lang="en-US" altLang="ko-KR" smtClean="0"/>
              <a:pPr/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532298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ko-KR" dirty="0" err="1" smtClean="0"/>
              <a:t>이진탐색트리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412776"/>
            <a:ext cx="8208912" cy="306874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ko-KR" altLang="ko-KR" dirty="0">
                <a:solidFill>
                  <a:srgbClr val="3333FF"/>
                </a:solidFill>
              </a:rPr>
              <a:t>이진탐색트리</a:t>
            </a:r>
            <a:r>
              <a:rPr lang="en-US" altLang="ko-KR" dirty="0"/>
              <a:t>(Binary Search Tree</a:t>
            </a:r>
            <a:r>
              <a:rPr lang="en-US" altLang="ko-KR" dirty="0" smtClean="0"/>
              <a:t>):</a:t>
            </a:r>
            <a:r>
              <a:rPr lang="ko-KR" altLang="ko-KR" dirty="0" smtClean="0"/>
              <a:t> </a:t>
            </a:r>
            <a:endParaRPr lang="en-US" altLang="ko-KR" dirty="0" smtClean="0"/>
          </a:p>
          <a:p>
            <a:pPr lvl="1">
              <a:lnSpc>
                <a:spcPct val="120000"/>
              </a:lnSpc>
            </a:pPr>
            <a:r>
              <a:rPr lang="ko-KR" altLang="en-US" sz="2400" dirty="0" smtClean="0"/>
              <a:t>정렬된 </a:t>
            </a:r>
            <a:r>
              <a:rPr lang="ko-KR" altLang="en-US" sz="2400" dirty="0" err="1" smtClean="0"/>
              <a:t>이진트리</a:t>
            </a:r>
            <a:r>
              <a:rPr lang="en-US" altLang="ko-KR" sz="2400" dirty="0" smtClean="0"/>
              <a:t>(Binary Tree)</a:t>
            </a:r>
          </a:p>
          <a:p>
            <a:pPr lvl="1">
              <a:lnSpc>
                <a:spcPct val="120000"/>
              </a:lnSpc>
            </a:pPr>
            <a:r>
              <a:rPr lang="ko-KR" altLang="en-US" sz="2400" dirty="0" smtClean="0"/>
              <a:t>즉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임의의 </a:t>
            </a:r>
            <a:r>
              <a:rPr lang="ko-KR" altLang="en-US" sz="2400" dirty="0" err="1" smtClean="0"/>
              <a:t>노드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n</a:t>
            </a:r>
            <a:r>
              <a:rPr lang="ko-KR" altLang="en-US" sz="2400" dirty="0" smtClean="0"/>
              <a:t>에 대하여 </a:t>
            </a:r>
            <a:r>
              <a:rPr lang="en-US" altLang="ko-KR" sz="2400" dirty="0" smtClean="0"/>
              <a:t>n</a:t>
            </a:r>
            <a:r>
              <a:rPr lang="ko-KR" altLang="en-US" sz="2400" dirty="0"/>
              <a:t>의 왼쪽 </a:t>
            </a:r>
            <a:r>
              <a:rPr lang="en-US" altLang="ko-KR" sz="2400" dirty="0" smtClean="0"/>
              <a:t>subtree</a:t>
            </a:r>
            <a:r>
              <a:rPr lang="ko-KR" altLang="en-US" sz="2400" dirty="0" smtClean="0"/>
              <a:t>에 </a:t>
            </a:r>
            <a:r>
              <a:rPr lang="ko-KR" altLang="en-US" sz="2400" dirty="0"/>
              <a:t>있는 </a:t>
            </a:r>
            <a:r>
              <a:rPr lang="ko-KR" altLang="en-US" sz="2400" dirty="0" smtClean="0"/>
              <a:t>모든 </a:t>
            </a:r>
            <a:r>
              <a:rPr lang="ko-KR" altLang="en-US" sz="2400" dirty="0" err="1" smtClean="0"/>
              <a:t>노드는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n</a:t>
            </a:r>
            <a:r>
              <a:rPr lang="ko-KR" altLang="en-US" sz="2400" dirty="0" smtClean="0"/>
              <a:t>보다 작고</a:t>
            </a:r>
            <a:r>
              <a:rPr lang="en-US" altLang="ko-KR" sz="2400" dirty="0" smtClean="0"/>
              <a:t>, n</a:t>
            </a:r>
            <a:r>
              <a:rPr lang="ko-KR" altLang="en-US" sz="2400" dirty="0"/>
              <a:t>의 오른쪽 </a:t>
            </a:r>
            <a:r>
              <a:rPr lang="en-US" altLang="ko-KR" sz="2400" dirty="0" smtClean="0"/>
              <a:t>subtree</a:t>
            </a:r>
            <a:r>
              <a:rPr lang="ko-KR" altLang="en-US" sz="2400" dirty="0" smtClean="0"/>
              <a:t>에 </a:t>
            </a:r>
            <a:r>
              <a:rPr lang="ko-KR" altLang="en-US" sz="2400" dirty="0"/>
              <a:t>있는 </a:t>
            </a:r>
            <a:r>
              <a:rPr lang="ko-KR" altLang="en-US" sz="2400" dirty="0" smtClean="0"/>
              <a:t>모든 </a:t>
            </a:r>
            <a:r>
              <a:rPr lang="ko-KR" altLang="en-US" sz="2400" dirty="0" err="1" smtClean="0"/>
              <a:t>노드는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n</a:t>
            </a:r>
            <a:r>
              <a:rPr lang="ko-KR" altLang="en-US" sz="2400" dirty="0" smtClean="0"/>
              <a:t>보다 크다</a:t>
            </a:r>
            <a:r>
              <a:rPr lang="en-US" altLang="ko-KR" sz="2400" dirty="0" smtClean="0"/>
              <a:t>.</a:t>
            </a:r>
            <a:endParaRPr lang="en-US" altLang="ko-KR" sz="2400" dirty="0"/>
          </a:p>
          <a:p>
            <a:pPr lvl="1">
              <a:lnSpc>
                <a:spcPct val="120000"/>
              </a:lnSpc>
            </a:pPr>
            <a:endParaRPr lang="en-US" altLang="ko-KR" sz="2400" dirty="0" smtClean="0"/>
          </a:p>
          <a:p>
            <a:pPr lvl="1">
              <a:lnSpc>
                <a:spcPct val="120000"/>
              </a:lnSpc>
            </a:pPr>
            <a:r>
              <a:rPr lang="ko-KR" altLang="en-US" sz="2400" dirty="0" smtClean="0"/>
              <a:t>따라서 </a:t>
            </a:r>
            <a:r>
              <a:rPr lang="ko-KR" altLang="ko-KR" sz="2400" dirty="0" smtClean="0"/>
              <a:t>이진탐색</a:t>
            </a:r>
            <a:r>
              <a:rPr lang="en-US" altLang="ko-KR" sz="2400" dirty="0"/>
              <a:t>(Binary Search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을 수행할 수 있다</a:t>
            </a:r>
            <a:endParaRPr lang="en-US" altLang="ko-KR" sz="24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1B96D3D4-D084-4DAE-B4FF-FA5DDBDE9654}" type="slidenum">
              <a:rPr lang="en-US" altLang="ko-KR" smtClean="0"/>
              <a:pPr/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39879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20037" y="941819"/>
            <a:ext cx="812312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dirty="0" smtClean="0">
                <a:latin typeface="+mn-lt"/>
                <a:ea typeface="+mn-ea"/>
              </a:rPr>
              <a:t>Binary Search Tree</a:t>
            </a:r>
            <a:r>
              <a:rPr lang="ko-KR" altLang="en-US" dirty="0" smtClean="0">
                <a:latin typeface="+mn-lt"/>
                <a:ea typeface="+mn-ea"/>
              </a:rPr>
              <a:t>를 </a:t>
            </a:r>
            <a:r>
              <a:rPr lang="ko-KR" altLang="ko-KR" sz="2400" dirty="0" smtClean="0">
                <a:latin typeface="+mn-lt"/>
                <a:ea typeface="+mn-ea"/>
              </a:rPr>
              <a:t>중위순회</a:t>
            </a:r>
            <a:r>
              <a:rPr lang="en-US" altLang="ko-KR" sz="2400" dirty="0">
                <a:latin typeface="+mn-lt"/>
                <a:ea typeface="+mn-ea"/>
              </a:rPr>
              <a:t>(</a:t>
            </a:r>
            <a:r>
              <a:rPr lang="en-US" altLang="ko-KR" sz="2400" dirty="0" err="1">
                <a:latin typeface="+mn-lt"/>
                <a:ea typeface="+mn-ea"/>
              </a:rPr>
              <a:t>Inorder</a:t>
            </a:r>
            <a:r>
              <a:rPr lang="en-US" altLang="ko-KR" sz="2400" dirty="0">
                <a:latin typeface="+mn-lt"/>
                <a:ea typeface="+mn-ea"/>
              </a:rPr>
              <a:t> Traversal)</a:t>
            </a:r>
            <a:r>
              <a:rPr lang="ko-KR" altLang="ko-KR" sz="2400" dirty="0">
                <a:latin typeface="+mn-lt"/>
                <a:ea typeface="+mn-ea"/>
              </a:rPr>
              <a:t>하면 </a:t>
            </a:r>
            <a:r>
              <a:rPr lang="ko-KR" altLang="ko-KR" sz="2400" dirty="0" smtClean="0">
                <a:latin typeface="+mn-lt"/>
                <a:ea typeface="+mn-ea"/>
              </a:rPr>
              <a:t>정렬</a:t>
            </a:r>
            <a:r>
              <a:rPr lang="ko-KR" altLang="en-US" sz="2400" dirty="0" smtClean="0">
                <a:latin typeface="+mn-lt"/>
                <a:ea typeface="+mn-ea"/>
              </a:rPr>
              <a:t>되어</a:t>
            </a:r>
            <a:r>
              <a:rPr lang="ko-KR" altLang="ko-KR" sz="2400" dirty="0" smtClean="0">
                <a:latin typeface="+mn-lt"/>
                <a:ea typeface="+mn-ea"/>
              </a:rPr>
              <a:t> 출력</a:t>
            </a:r>
            <a:endParaRPr lang="ko-KR" altLang="en-US" sz="3200" dirty="0">
              <a:latin typeface="+mn-lt"/>
              <a:ea typeface="+mn-ea"/>
            </a:endParaRPr>
          </a:p>
        </p:txBody>
      </p:sp>
      <p:pic>
        <p:nvPicPr>
          <p:cNvPr id="3" name="그림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972951"/>
            <a:ext cx="5993892" cy="455239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Page </a:t>
            </a:r>
            <a:fld id="{7524742F-CF05-4E3C-9341-F42D30503472}" type="slidenum">
              <a:rPr lang="en-US" altLang="ko-KR" smtClean="0"/>
              <a:pPr/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710450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Palatino Linotype"/>
        <a:ea typeface="바탕"/>
        <a:cs typeface=""/>
      </a:majorFont>
      <a:minorFont>
        <a:latin typeface="Palatino Linotype"/>
        <a:ea typeface="바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Palatino Linotype" pitchFamily="18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Palatino Linotype" pitchFamily="18" charset="0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4974</TotalTime>
  <Words>1758</Words>
  <Application>Microsoft Office PowerPoint</Application>
  <PresentationFormat>화면 슬라이드 쇼(4:3)</PresentationFormat>
  <Paragraphs>230</Paragraphs>
  <Slides>38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7" baseType="lpstr">
      <vt:lpstr>굴림</vt:lpstr>
      <vt:lpstr>맑은 고딕</vt:lpstr>
      <vt:lpstr>바탕</vt:lpstr>
      <vt:lpstr>Calibri</vt:lpstr>
      <vt:lpstr>MT Extra</vt:lpstr>
      <vt:lpstr>Palatino Linotype</vt:lpstr>
      <vt:lpstr>Times New Roman</vt:lpstr>
      <vt:lpstr>Wingdings</vt:lpstr>
      <vt:lpstr>기본 디자인</vt:lpstr>
      <vt:lpstr>SE669 자료구조  5장. 이진탐색트리</vt:lpstr>
      <vt:lpstr>트리 목차</vt:lpstr>
      <vt:lpstr>이진탐색 (Binary Search)</vt:lpstr>
      <vt:lpstr>이진탐색(Binary Search)</vt:lpstr>
      <vt:lpstr>PowerPoint 프레젠테이션</vt:lpstr>
      <vt:lpstr>수행시간 분석</vt:lpstr>
      <vt:lpstr>이진탐색트리 (Binary Search Tree)</vt:lpstr>
      <vt:lpstr>이진탐색트리</vt:lpstr>
      <vt:lpstr>PowerPoint 프레젠테이션</vt:lpstr>
      <vt:lpstr>BST 클래스 개요</vt:lpstr>
      <vt:lpstr>1) 찾기</vt:lpstr>
      <vt:lpstr>PowerPoint 프레젠테이션</vt:lpstr>
      <vt:lpstr>2) 넣기 연산</vt:lpstr>
      <vt:lpstr>PowerPoint 프레젠테이션</vt:lpstr>
      <vt:lpstr>3) 빼기 연산 – delete()</vt:lpstr>
      <vt:lpstr> delete()에서 사용되는 함수   1) 최솟값 노드 찾기 – minimum_node()</vt:lpstr>
      <vt:lpstr>PowerPoint 프레젠테이션</vt:lpstr>
      <vt:lpstr> delete()에서 사용되는 함수   2) 최솟값 노드 삭제 연산 – delete_min()</vt:lpstr>
      <vt:lpstr>PowerPoint 프레젠테이션</vt:lpstr>
      <vt:lpstr>delete()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Binary Search Tree 구현</vt:lpstr>
      <vt:lpstr>BST 클래스 개요</vt:lpstr>
      <vt:lpstr>BST 클래스 구현 – 찾기 함수 get()</vt:lpstr>
      <vt:lpstr>BST 클래스 구현 – 넣기 함수 put()</vt:lpstr>
      <vt:lpstr>PowerPoint 프레젠테이션</vt:lpstr>
      <vt:lpstr>PowerPoint 프레젠테이션</vt:lpstr>
      <vt:lpstr>BST 클래스 구현 – 빼기 delete()</vt:lpstr>
      <vt:lpstr>BST 클래스 구현 – 빼기 (계속)</vt:lpstr>
      <vt:lpstr>BST 클래스 구현 – 모두 방문하기  인오더</vt:lpstr>
      <vt:lpstr>BST 클래스 구현 – 모두 방문하기  프리오더</vt:lpstr>
      <vt:lpstr>BST 클래스 구현 – 모두 방문하기  포스트오더</vt:lpstr>
      <vt:lpstr>BST 클래스 구현 – 테스트 코드 예</vt:lpstr>
      <vt:lpstr>질문</vt:lpstr>
    </vt:vector>
  </TitlesOfParts>
  <Company>ksu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Creativity</dc:title>
  <dc:creator>bkim</dc:creator>
  <cp:lastModifiedBy>bkim</cp:lastModifiedBy>
  <cp:revision>330</cp:revision>
  <cp:lastPrinted>2000-10-31T01:31:12Z</cp:lastPrinted>
  <dcterms:created xsi:type="dcterms:W3CDTF">1998-06-26T08:07:32Z</dcterms:created>
  <dcterms:modified xsi:type="dcterms:W3CDTF">2020-06-02T02:59:13Z</dcterms:modified>
</cp:coreProperties>
</file>