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5" r:id="rId3"/>
    <p:sldId id="284" r:id="rId4"/>
    <p:sldId id="257" r:id="rId5"/>
    <p:sldId id="258" r:id="rId6"/>
    <p:sldId id="259" r:id="rId7"/>
    <p:sldId id="260" r:id="rId8"/>
    <p:sldId id="261" r:id="rId9"/>
    <p:sldId id="264" r:id="rId10"/>
    <p:sldId id="263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 pos="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00FF"/>
    <a:srgbClr val="00CC66"/>
    <a:srgbClr val="FF0000"/>
    <a:srgbClr val="99CCFF"/>
    <a:srgbClr val="FFFF99"/>
    <a:srgbClr val="FFCCFF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06" y="108"/>
      </p:cViewPr>
      <p:guideLst>
        <p:guide orient="horz" pos="96"/>
        <p:guide pos="6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80F656A-32EA-4E1B-88A6-ABDC2D3798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343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A2A4FBF-B73B-4676-9A63-75622712701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47C7128-53DB-4E5E-A3A1-D6707E19173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3688" y="333375"/>
            <a:ext cx="2032000" cy="59753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4513" y="333375"/>
            <a:ext cx="5946775" cy="59753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166F9B7-B909-4134-ADC8-43ACBF3AC9E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B96D3D4-D084-4DAE-B4FF-FA5DDBDE965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3B420C9-7588-412C-9F30-9F87D770240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4513" y="1412875"/>
            <a:ext cx="3989387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12875"/>
            <a:ext cx="3989388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828DC1A-BCE8-4AE1-A048-05335A9B8D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FB0B29C5-8C3E-4391-9BD7-660125A854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D82631F3-43D2-4422-9BF1-12B3D370827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524742F-CF05-4E3C-9341-F42D3050347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16C07BC-BD18-4FD8-AA3F-A0294D70A64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CF0030B-FAE4-42E7-829B-42ADE595912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333375"/>
            <a:ext cx="69818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412875"/>
            <a:ext cx="81311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err="1" smtClean="0"/>
              <a:t>세째</a:t>
            </a:r>
            <a:r>
              <a:rPr lang="ko-KR" altLang="en-US" dirty="0" smtClean="0"/>
              <a:t> 수준</a:t>
            </a:r>
          </a:p>
          <a:p>
            <a:pPr lvl="3"/>
            <a:r>
              <a:rPr lang="ko-KR" altLang="en-US" dirty="0" err="1" smtClean="0"/>
              <a:t>네째</a:t>
            </a:r>
            <a:r>
              <a:rPr lang="ko-KR" altLang="en-US" dirty="0" smtClean="0"/>
              <a:t>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66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 i="1">
                <a:ea typeface="+mn-ea"/>
              </a:defRPr>
            </a:lvl1pPr>
          </a:lstStyle>
          <a:p>
            <a:r>
              <a:rPr lang="en-US" altLang="ko-KR"/>
              <a:t>Page </a:t>
            </a:r>
            <a:fld id="{1A007059-CFAF-462F-8F3B-AF44A28BD1A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134998" y="6495147"/>
            <a:ext cx="23631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i="1" dirty="0" smtClean="0">
                <a:latin typeface="Palatino Linotype" pitchFamily="18" charset="0"/>
                <a:ea typeface="바탕" pitchFamily="18" charset="-127"/>
              </a:rPr>
              <a:t>2020. I.    Data Structure  bkim@ksu.ac.kr</a:t>
            </a:r>
            <a:endParaRPr lang="en-US" altLang="ko-KR" sz="1000" i="1" dirty="0">
              <a:latin typeface="Palatino Linotype" pitchFamily="18" charset="0"/>
              <a:ea typeface="바탕" pitchFamily="18" charset="-127"/>
            </a:endParaRPr>
          </a:p>
        </p:txBody>
      </p:sp>
      <p:pic>
        <p:nvPicPr>
          <p:cNvPr id="1029" name="_x40360776" descr="EMB00000db82809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874" y="353870"/>
            <a:ext cx="1005606" cy="3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2996952"/>
            <a:ext cx="5915025" cy="706437"/>
          </a:xfrm>
        </p:spPr>
        <p:txBody>
          <a:bodyPr/>
          <a:lstStyle/>
          <a:p>
            <a:pPr algn="ctr"/>
            <a:r>
              <a:rPr lang="en-US" altLang="ko-KR" sz="5400" dirty="0"/>
              <a:t>SE669</a:t>
            </a:r>
            <a:br>
              <a:rPr lang="en-US" altLang="ko-KR" sz="5400" dirty="0"/>
            </a:br>
            <a:r>
              <a:rPr lang="ko-KR" altLang="en-US" sz="5400" dirty="0"/>
              <a:t>자료구조</a:t>
            </a: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3200" dirty="0" smtClean="0"/>
              <a:t>6</a:t>
            </a:r>
            <a:r>
              <a:rPr lang="ko-KR" altLang="en-US" sz="3200" dirty="0" smtClean="0"/>
              <a:t>장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해시 테이블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15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20037" y="1284157"/>
                <a:ext cx="8128427" cy="4706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3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ko-KR" sz="2400" dirty="0">
                    <a:solidFill>
                      <a:srgbClr val="3333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곱셈</a:t>
                </a:r>
                <a:r>
                  <a:rPr lang="en-US" altLang="ko-KR" sz="2400" dirty="0">
                    <a:solidFill>
                      <a:srgbClr val="3333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(Multiplicative) </a:t>
                </a:r>
                <a:r>
                  <a:rPr lang="ko-KR" altLang="ko-KR" sz="2400" dirty="0" smtClean="0">
                    <a:solidFill>
                      <a:srgbClr val="3333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함수</a:t>
                </a:r>
                <a:endParaRPr lang="en-US" altLang="ko-KR" dirty="0">
                  <a:latin typeface="+mn-lt"/>
                  <a:ea typeface="+mn-ea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 smtClean="0">
                    <a:latin typeface="+mn-lt"/>
                    <a:ea typeface="+mn-ea"/>
                    <a:cs typeface="Times New Roman" panose="02020603050405020304" pitchFamily="18" charset="0"/>
                  </a:rPr>
                  <a:t>1</a:t>
                </a:r>
                <a:r>
                  <a:rPr lang="ko-KR" altLang="ko-KR" dirty="0">
                    <a:latin typeface="+mn-lt"/>
                    <a:ea typeface="+mn-ea"/>
                    <a:cs typeface="Times New Roman" panose="02020603050405020304" pitchFamily="18" charset="0"/>
                  </a:rPr>
                  <a:t>보다 작은 실수 </a:t>
                </a:r>
                <a:r>
                  <a:rPr lang="en-US" altLang="ko-KR" dirty="0">
                    <a:latin typeface="+mn-lt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ko-KR" altLang="ko-KR" dirty="0">
                    <a:latin typeface="+mn-lt"/>
                    <a:ea typeface="+mn-ea"/>
                    <a:cs typeface="Times New Roman" panose="02020603050405020304" pitchFamily="18" charset="0"/>
                  </a:rPr>
                  <a:t>를 키에 곱하여 얻은 숫자의 소수</a:t>
                </a:r>
                <a:r>
                  <a:rPr lang="en-US" altLang="ko-KR" dirty="0">
                    <a:latin typeface="+mn-lt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lt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ko-KR" altLang="ko-KR" dirty="0" smtClean="0">
                    <a:latin typeface="+mn-lt"/>
                    <a:ea typeface="+mn-ea"/>
                    <a:cs typeface="Times New Roman" panose="02020603050405020304" pitchFamily="18" charset="0"/>
                  </a:rPr>
                  <a:t>부분을 </a:t>
                </a:r>
                <a:r>
                  <a:rPr lang="ko-KR" altLang="ko-KR" dirty="0">
                    <a:latin typeface="+mn-lt"/>
                    <a:ea typeface="+mn-ea"/>
                    <a:cs typeface="Times New Roman" panose="02020603050405020304" pitchFamily="18" charset="0"/>
                  </a:rPr>
                  <a:t>테이블 크기 </a:t>
                </a:r>
                <a:r>
                  <a:rPr lang="en-US" altLang="ko-KR" dirty="0">
                    <a:latin typeface="+mn-lt"/>
                    <a:ea typeface="+mn-ea"/>
                    <a:cs typeface="Times New Roman" panose="02020603050405020304" pitchFamily="18" charset="0"/>
                  </a:rPr>
                  <a:t>M</a:t>
                </a:r>
                <a:r>
                  <a:rPr lang="ko-KR" altLang="ko-KR" dirty="0">
                    <a:latin typeface="+mn-lt"/>
                    <a:ea typeface="+mn-ea"/>
                    <a:cs typeface="Times New Roman" panose="02020603050405020304" pitchFamily="18" charset="0"/>
                  </a:rPr>
                  <a:t>과 곱한다</a:t>
                </a:r>
                <a:r>
                  <a:rPr lang="en-US" altLang="ko-KR" dirty="0">
                    <a:latin typeface="+mn-lt"/>
                    <a:ea typeface="+mn-ea"/>
                    <a:cs typeface="Times New Roman" panose="02020603050405020304" pitchFamily="18" charset="0"/>
                  </a:rPr>
                  <a:t>. </a:t>
                </a:r>
                <a:r>
                  <a:rPr lang="ko-KR" altLang="ko-KR" dirty="0" smtClean="0">
                    <a:latin typeface="+mn-lt"/>
                    <a:ea typeface="+mn-ea"/>
                    <a:cs typeface="Times New Roman" panose="02020603050405020304" pitchFamily="18" charset="0"/>
                  </a:rPr>
                  <a:t>이렇게 </a:t>
                </a:r>
                <a:r>
                  <a:rPr lang="ko-KR" altLang="ko-KR" dirty="0">
                    <a:latin typeface="+mn-lt"/>
                    <a:ea typeface="+mn-ea"/>
                    <a:cs typeface="Times New Roman" panose="02020603050405020304" pitchFamily="18" charset="0"/>
                  </a:rPr>
                  <a:t>나온 값의 </a:t>
                </a:r>
                <a:r>
                  <a:rPr lang="en-US" altLang="ko-KR" dirty="0" smtClean="0">
                    <a:latin typeface="+mn-lt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ko-KR" altLang="ko-KR" dirty="0" smtClean="0">
                    <a:latin typeface="+mn-lt"/>
                    <a:ea typeface="+mn-ea"/>
                    <a:cs typeface="Times New Roman" panose="02020603050405020304" pitchFamily="18" charset="0"/>
                  </a:rPr>
                  <a:t>정수</a:t>
                </a:r>
                <a:r>
                  <a:rPr lang="en-US" altLang="ko-KR" dirty="0" smtClean="0">
                    <a:latin typeface="+mn-lt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ko-KR" altLang="ko-KR" dirty="0">
                    <a:latin typeface="+mn-lt"/>
                    <a:ea typeface="+mn-ea"/>
                    <a:cs typeface="Times New Roman" panose="02020603050405020304" pitchFamily="18" charset="0"/>
                  </a:rPr>
                  <a:t>부분을 </a:t>
                </a:r>
                <a:r>
                  <a:rPr lang="ko-KR" altLang="ko-KR" dirty="0" err="1">
                    <a:latin typeface="+mn-lt"/>
                    <a:ea typeface="+mn-ea"/>
                    <a:cs typeface="Times New Roman" panose="02020603050405020304" pitchFamily="18" charset="0"/>
                  </a:rPr>
                  <a:t>해시값으로</a:t>
                </a:r>
                <a:r>
                  <a:rPr lang="ko-KR" altLang="ko-KR" dirty="0">
                    <a:latin typeface="+mn-lt"/>
                    <a:ea typeface="+mn-ea"/>
                    <a:cs typeface="Times New Roman" panose="02020603050405020304" pitchFamily="18" charset="0"/>
                  </a:rPr>
                  <a:t> 사용</a:t>
                </a:r>
                <a:endParaRPr lang="en-US" altLang="ko-KR" dirty="0">
                  <a:latin typeface="+mn-lt"/>
                  <a:ea typeface="+mn-ea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400" dirty="0" smtClean="0">
                    <a:latin typeface="+mn-lt"/>
                    <a:ea typeface="+mn-ea"/>
                    <a:cs typeface="Times New Roman" panose="02020603050405020304" pitchFamily="18" charset="0"/>
                  </a:rPr>
                  <a:t>h(key</a:t>
                </a:r>
                <a:r>
                  <a:rPr lang="en-US" altLang="ko-KR" sz="2400" dirty="0">
                    <a:latin typeface="+mn-lt"/>
                    <a:ea typeface="+mn-ea"/>
                    <a:cs typeface="Times New Roman" panose="02020603050405020304" pitchFamily="18" charset="0"/>
                  </a:rPr>
                  <a:t>) = </a:t>
                </a:r>
                <a:r>
                  <a:rPr lang="en-US" altLang="ko-KR" sz="2400" dirty="0" smtClean="0">
                    <a:latin typeface="+mn-lt"/>
                    <a:ea typeface="+mn-ea"/>
                    <a:cs typeface="Times New Roman" panose="02020603050405020304" pitchFamily="18" charset="0"/>
                  </a:rPr>
                  <a:t> ((key </a:t>
                </a:r>
                <a:r>
                  <a:rPr lang="en-US" altLang="ko-KR" dirty="0">
                    <a:latin typeface="+mn-lt"/>
                    <a:ea typeface="+mn-ea"/>
                  </a:rPr>
                  <a:t>x</a:t>
                </a:r>
                <a:r>
                  <a:rPr lang="en-US" altLang="ko-KR" sz="2400" dirty="0" smtClean="0">
                    <a:latin typeface="+mn-lt"/>
                    <a:ea typeface="+mn-ea"/>
                  </a:rPr>
                  <a:t> </a:t>
                </a:r>
                <a:r>
                  <a:rPr lang="en-US" altLang="ko-KR" sz="2400" dirty="0">
                    <a:latin typeface="+mn-lt"/>
                    <a:ea typeface="+mn-ea"/>
                    <a:sym typeface="Symbol" panose="05050102010706020507" pitchFamily="18" charset="2"/>
                  </a:rPr>
                  <a:t></a:t>
                </a:r>
                <a:r>
                  <a:rPr lang="en-US" altLang="ko-KR" sz="2400" dirty="0">
                    <a:latin typeface="+mn-lt"/>
                    <a:ea typeface="+mn-ea"/>
                  </a:rPr>
                  <a:t>) % 1) </a:t>
                </a:r>
                <a:r>
                  <a:rPr lang="en-US" altLang="ko-KR" dirty="0">
                    <a:latin typeface="+mn-lt"/>
                    <a:ea typeface="+mn-ea"/>
                  </a:rPr>
                  <a:t>x</a:t>
                </a:r>
                <a:r>
                  <a:rPr lang="en-US" altLang="ko-KR" sz="2400" dirty="0" smtClean="0">
                    <a:latin typeface="+mn-lt"/>
                    <a:ea typeface="+mn-ea"/>
                  </a:rPr>
                  <a:t> M</a:t>
                </a:r>
              </a:p>
              <a:p>
                <a:pPr marL="800100" lvl="1" indent="-342900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400" dirty="0" smtClean="0">
                    <a:latin typeface="+mn-lt"/>
                    <a:ea typeface="+mn-ea"/>
                  </a:rPr>
                  <a:t>Knuth</a:t>
                </a:r>
                <a:r>
                  <a:rPr lang="ko-KR" altLang="ko-KR" sz="2400" dirty="0">
                    <a:latin typeface="+mn-lt"/>
                    <a:ea typeface="+mn-ea"/>
                  </a:rPr>
                  <a:t>에 의하면 </a:t>
                </a:r>
                <a:r>
                  <a:rPr lang="en-US" altLang="ko-KR" sz="2400" dirty="0">
                    <a:latin typeface="+mn-lt"/>
                    <a:ea typeface="+mn-ea"/>
                    <a:sym typeface="Symbol" panose="05050102010706020507" pitchFamily="18" charset="2"/>
                  </a:rPr>
                  <a:t></a:t>
                </a:r>
                <a:r>
                  <a:rPr lang="en-US" altLang="ko-KR" sz="2400" dirty="0">
                    <a:latin typeface="+mn-lt"/>
                    <a:ea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+mn-ea"/>
                              </a:rPr>
                              <m:t>5</m:t>
                            </m:r>
                          </m:e>
                        </m:rad>
                        <m:r>
                          <a:rPr lang="en-US" altLang="ko-KR" sz="2400" i="1"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>
                    <a:latin typeface="+mn-lt"/>
                    <a:ea typeface="+mn-ea"/>
                  </a:rPr>
                  <a:t> </a:t>
                </a:r>
                <a:r>
                  <a:rPr lang="en-US" altLang="ko-KR" sz="2400" dirty="0">
                    <a:latin typeface="+mn-lt"/>
                    <a:ea typeface="+mn-ea"/>
                    <a:sym typeface="Symbol" panose="05050102010706020507" pitchFamily="18" charset="2"/>
                  </a:rPr>
                  <a:t></a:t>
                </a:r>
                <a:r>
                  <a:rPr lang="en-US" altLang="ko-KR" sz="2400" dirty="0">
                    <a:latin typeface="+mn-lt"/>
                    <a:ea typeface="+mn-ea"/>
                  </a:rPr>
                  <a:t> </a:t>
                </a:r>
                <a:r>
                  <a:rPr lang="en-US" altLang="ko-KR" sz="24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0.61803</a:t>
                </a:r>
                <a:r>
                  <a:rPr lang="en-US" altLang="ko-KR" dirty="0">
                    <a:latin typeface="+mn-lt"/>
                    <a:ea typeface="+mn-ea"/>
                  </a:rPr>
                  <a:t> </a:t>
                </a:r>
                <a:r>
                  <a:rPr lang="ko-KR" altLang="en-US" dirty="0" smtClean="0">
                    <a:latin typeface="+mn-lt"/>
                    <a:ea typeface="+mn-ea"/>
                  </a:rPr>
                  <a:t>추천</a:t>
                </a:r>
                <a:endParaRPr lang="en-US" altLang="ko-KR" sz="2400" dirty="0" smtClean="0">
                  <a:latin typeface="+mn-lt"/>
                  <a:ea typeface="+mn-ea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ko-KR" sz="2400" dirty="0" smtClean="0">
                    <a:latin typeface="+mn-lt"/>
                    <a:ea typeface="+mn-ea"/>
                  </a:rPr>
                  <a:t>예를 </a:t>
                </a:r>
                <a:r>
                  <a:rPr lang="ko-KR" altLang="ko-KR" sz="2400" dirty="0">
                    <a:latin typeface="+mn-lt"/>
                    <a:ea typeface="+mn-ea"/>
                  </a:rPr>
                  <a:t>들면</a:t>
                </a:r>
                <a:r>
                  <a:rPr lang="en-US" altLang="ko-KR" sz="2400" dirty="0">
                    <a:latin typeface="+mn-lt"/>
                    <a:ea typeface="+mn-ea"/>
                  </a:rPr>
                  <a:t>, </a:t>
                </a:r>
                <a:r>
                  <a:rPr lang="ko-KR" altLang="ko-KR" sz="2400" dirty="0">
                    <a:latin typeface="+mn-lt"/>
                    <a:ea typeface="+mn-ea"/>
                  </a:rPr>
                  <a:t>테이블 크기</a:t>
                </a:r>
                <a:r>
                  <a:rPr lang="en-US" altLang="ko-KR" sz="2400" dirty="0">
                    <a:latin typeface="+mn-lt"/>
                    <a:ea typeface="+mn-ea"/>
                  </a:rPr>
                  <a:t> M = </a:t>
                </a:r>
                <a:r>
                  <a:rPr lang="en-US" altLang="ko-KR" sz="2400" dirty="0">
                    <a:solidFill>
                      <a:srgbClr val="7030A0"/>
                    </a:solidFill>
                    <a:latin typeface="+mn-lt"/>
                    <a:ea typeface="+mn-ea"/>
                  </a:rPr>
                  <a:t>127</a:t>
                </a:r>
                <a:r>
                  <a:rPr lang="ko-KR" altLang="ko-KR" sz="2400" dirty="0">
                    <a:latin typeface="+mn-lt"/>
                    <a:ea typeface="+mn-ea"/>
                  </a:rPr>
                  <a:t>이고 키가 </a:t>
                </a:r>
                <a:r>
                  <a:rPr lang="en-US" altLang="ko-KR" sz="2400" dirty="0">
                    <a:latin typeface="+mn-lt"/>
                    <a:ea typeface="+mn-ea"/>
                  </a:rPr>
                  <a:t>123456789</a:t>
                </a:r>
                <a:r>
                  <a:rPr lang="ko-KR" altLang="ko-KR" sz="2400" dirty="0">
                    <a:latin typeface="+mn-lt"/>
                    <a:ea typeface="+mn-ea"/>
                  </a:rPr>
                  <a:t>인 경우</a:t>
                </a:r>
                <a:r>
                  <a:rPr lang="en-US" altLang="ko-KR" sz="2400" dirty="0">
                    <a:latin typeface="+mn-lt"/>
                    <a:ea typeface="+mn-ea"/>
                  </a:rPr>
                  <a:t>, </a:t>
                </a:r>
                <a:r>
                  <a:rPr lang="en-US" altLang="ko-KR" sz="2400" dirty="0" smtClean="0">
                    <a:latin typeface="+mn-lt"/>
                    <a:ea typeface="+mn-ea"/>
                  </a:rPr>
                  <a:t>123456789 x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+mn-lt"/>
                    <a:ea typeface="+mn-ea"/>
                  </a:rPr>
                  <a:t>0.61803 </a:t>
                </a:r>
                <a:r>
                  <a:rPr lang="en-US" altLang="ko-KR" sz="2400" dirty="0">
                    <a:latin typeface="+mn-lt"/>
                    <a:ea typeface="+mn-ea"/>
                  </a:rPr>
                  <a:t>= 76299999.</a:t>
                </a:r>
                <a:r>
                  <a:rPr lang="en-US" altLang="ko-KR" sz="2400" u="sng" dirty="0">
                    <a:latin typeface="+mn-lt"/>
                    <a:ea typeface="+mn-ea"/>
                  </a:rPr>
                  <a:t>30567</a:t>
                </a:r>
                <a:r>
                  <a:rPr lang="en-US" altLang="ko-KR" sz="2400" dirty="0">
                    <a:latin typeface="+mn-lt"/>
                    <a:ea typeface="+mn-ea"/>
                  </a:rPr>
                  <a:t>, </a:t>
                </a:r>
                <a:r>
                  <a:rPr lang="en-US" altLang="ko-KR" sz="2400" dirty="0" smtClean="0">
                    <a:latin typeface="+mn-lt"/>
                    <a:ea typeface="+mn-ea"/>
                  </a:rPr>
                  <a:t>0.30567 x </a:t>
                </a:r>
                <a:r>
                  <a:rPr lang="en-US" altLang="ko-KR" sz="2400" dirty="0">
                    <a:solidFill>
                      <a:srgbClr val="7030A0"/>
                    </a:solidFill>
                    <a:latin typeface="+mn-lt"/>
                    <a:ea typeface="+mn-ea"/>
                  </a:rPr>
                  <a:t>127 </a:t>
                </a:r>
                <a:r>
                  <a:rPr lang="en-US" altLang="ko-KR" sz="2400" dirty="0">
                    <a:latin typeface="+mn-lt"/>
                    <a:ea typeface="+mn-ea"/>
                  </a:rPr>
                  <a:t>= </a:t>
                </a:r>
                <a:r>
                  <a:rPr lang="en-US" altLang="ko-KR" sz="2400" u="sng" dirty="0">
                    <a:solidFill>
                      <a:srgbClr val="3333FF"/>
                    </a:solidFill>
                    <a:latin typeface="+mn-lt"/>
                    <a:ea typeface="+mn-ea"/>
                  </a:rPr>
                  <a:t>38</a:t>
                </a:r>
                <a:r>
                  <a:rPr lang="en-US" altLang="ko-KR" sz="2400" dirty="0">
                    <a:latin typeface="+mn-lt"/>
                    <a:ea typeface="+mn-ea"/>
                  </a:rPr>
                  <a:t>.82009</a:t>
                </a:r>
                <a:r>
                  <a:rPr lang="ko-KR" altLang="ko-KR" sz="2400" dirty="0">
                    <a:latin typeface="+mn-lt"/>
                    <a:ea typeface="+mn-ea"/>
                  </a:rPr>
                  <a:t>이므로 </a:t>
                </a:r>
                <a:r>
                  <a:rPr lang="en-US" altLang="ko-KR" sz="2400" dirty="0">
                    <a:solidFill>
                      <a:srgbClr val="3333FF"/>
                    </a:solidFill>
                    <a:latin typeface="+mn-lt"/>
                    <a:ea typeface="+mn-ea"/>
                  </a:rPr>
                  <a:t>38</a:t>
                </a:r>
                <a:r>
                  <a:rPr lang="ko-KR" altLang="ko-KR" sz="2400" dirty="0">
                    <a:latin typeface="+mn-lt"/>
                    <a:ea typeface="+mn-ea"/>
                  </a:rPr>
                  <a:t>을 </a:t>
                </a:r>
                <a:r>
                  <a:rPr lang="ko-KR" altLang="ko-KR" sz="2400" dirty="0" err="1">
                    <a:latin typeface="+mn-lt"/>
                    <a:ea typeface="+mn-ea"/>
                  </a:rPr>
                  <a:t>해시값으로</a:t>
                </a:r>
                <a:r>
                  <a:rPr lang="ko-KR" altLang="ko-KR" sz="2400" dirty="0">
                    <a:latin typeface="+mn-lt"/>
                    <a:ea typeface="+mn-ea"/>
                  </a:rPr>
                  <a:t> </a:t>
                </a:r>
                <a:r>
                  <a:rPr lang="ko-KR" altLang="ko-KR" sz="2400" dirty="0" smtClean="0">
                    <a:latin typeface="+mn-lt"/>
                    <a:ea typeface="+mn-ea"/>
                  </a:rPr>
                  <a:t>사용</a:t>
                </a:r>
                <a:endParaRPr lang="ko-KR" altLang="en-US" sz="2400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7" y="1284157"/>
                <a:ext cx="8128427" cy="4706930"/>
              </a:xfrm>
              <a:prstGeom prst="rect">
                <a:avLst/>
              </a:prstGeom>
              <a:blipFill>
                <a:blip r:embed="rId2"/>
                <a:stretch>
                  <a:fillRect l="-1050" t="-130" r="-450" b="-10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/>
          <p:cNvSpPr txBox="1">
            <a:spLocks/>
          </p:cNvSpPr>
          <p:nvPr/>
        </p:nvSpPr>
        <p:spPr>
          <a:xfrm>
            <a:off x="544513" y="333375"/>
            <a:ext cx="6981825" cy="8636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ko-KR" kern="0" dirty="0" smtClean="0"/>
              <a:t>해시함수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예 </a:t>
            </a:r>
            <a:r>
              <a:rPr lang="en-US" altLang="ko-KR" kern="0" dirty="0" smtClean="0"/>
              <a:t>- </a:t>
            </a:r>
            <a:r>
              <a:rPr lang="ko-KR" altLang="en-US" kern="0" dirty="0" smtClean="0"/>
              <a:t>계속</a:t>
            </a:r>
            <a:endParaRPr lang="ko-KR" altLang="en-US" kern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284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1412776"/>
            <a:ext cx="8136904" cy="416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err="1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중간제곱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(Mid-square) </a:t>
            </a:r>
            <a:r>
              <a:rPr lang="ko-KR" altLang="ko-KR" sz="2400" dirty="0" smtClean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함수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키를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제곱한 후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적절한 크기의 중간부분을 </a:t>
            </a:r>
            <a:r>
              <a:rPr lang="ko-KR" altLang="ko-KR" sz="2400" dirty="0" err="1">
                <a:latin typeface="+mn-lt"/>
                <a:ea typeface="+mn-ea"/>
                <a:cs typeface="Times New Roman" panose="02020603050405020304" pitchFamily="18" charset="0"/>
              </a:rPr>
              <a:t>해시값으로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사용</a:t>
            </a:r>
            <a:endParaRPr lang="en-US" altLang="ko-KR" sz="2400" dirty="0" smtClean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ko-KR" altLang="ko-KR" sz="24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접기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(Folding) </a:t>
            </a:r>
            <a:r>
              <a:rPr lang="ko-KR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함수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큰 자릿수를 갖는 십진수를 키로 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  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사용하는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경우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몇 자리씩 일정하게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끊어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만든 숫자들의 합을 이용해 </a:t>
            </a:r>
            <a:r>
              <a:rPr lang="ko-KR" altLang="ko-KR" sz="2400" dirty="0" err="1">
                <a:latin typeface="+mn-lt"/>
                <a:ea typeface="+mn-ea"/>
                <a:cs typeface="Times New Roman" panose="02020603050405020304" pitchFamily="18" charset="0"/>
              </a:rPr>
              <a:t>해시값을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 만든다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endParaRPr lang="en-US" altLang="ko-KR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예를 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들어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, 1234</a:t>
            </a:r>
            <a:r>
              <a:rPr lang="en-US" altLang="ko-KR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5678</a:t>
            </a:r>
            <a:r>
              <a:rPr lang="en-US" altLang="ko-KR" dirty="0">
                <a:solidFill>
                  <a:srgbClr val="7030A0"/>
                </a:solidFill>
                <a:latin typeface="+mn-lt"/>
                <a:ea typeface="+mn-ea"/>
                <a:cs typeface="Times New Roman" panose="02020603050405020304" pitchFamily="18" charset="0"/>
              </a:rPr>
              <a:t>9012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에 대해서 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1234 + </a:t>
            </a:r>
            <a:r>
              <a:rPr lang="en-US" altLang="ko-KR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5678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 + </a:t>
            </a:r>
            <a:r>
              <a:rPr lang="en-US" altLang="ko-KR" dirty="0">
                <a:solidFill>
                  <a:srgbClr val="7030A0"/>
                </a:solidFill>
                <a:latin typeface="+mn-lt"/>
                <a:ea typeface="+mn-ea"/>
                <a:cs typeface="Times New Roman" panose="02020603050405020304" pitchFamily="18" charset="0"/>
              </a:rPr>
              <a:t>9012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 = 15924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를 계산한 후에 해시테이블의 크기가 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세자리 수</a:t>
            </a: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라면 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15</a:t>
            </a:r>
            <a:r>
              <a:rPr lang="en-US" altLang="ko-KR" u="sng" dirty="0">
                <a:latin typeface="+mn-lt"/>
                <a:ea typeface="+mn-ea"/>
                <a:cs typeface="Times New Roman" panose="02020603050405020304" pitchFamily="18" charset="0"/>
              </a:rPr>
              <a:t>924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에서 </a:t>
            </a:r>
            <a:r>
              <a:rPr lang="en-US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924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를</a:t>
            </a: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+mn-lt"/>
                <a:ea typeface="+mn-ea"/>
                <a:cs typeface="Times New Roman" panose="02020603050405020304" pitchFamily="18" charset="0"/>
              </a:rPr>
              <a:t>해시값으로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사용</a:t>
            </a:r>
            <a:endParaRPr lang="ko-KR" altLang="ko-KR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44513" y="333375"/>
            <a:ext cx="6981825" cy="8636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ko-KR" kern="0" dirty="0" smtClean="0"/>
              <a:t>해시함수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예</a:t>
            </a:r>
            <a:endParaRPr lang="ko-KR" altLang="en-US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3883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2951" y="1268760"/>
            <a:ext cx="832354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+mn-lt"/>
                <a:ea typeface="+mn-ea"/>
              </a:rPr>
              <a:t>서로 다른 </a:t>
            </a:r>
            <a:r>
              <a:rPr lang="ko-KR" altLang="en-US" sz="2400" dirty="0" err="1" smtClean="0">
                <a:latin typeface="+mn-lt"/>
                <a:ea typeface="+mn-ea"/>
              </a:rPr>
              <a:t>키값으로부터</a:t>
            </a:r>
            <a:r>
              <a:rPr lang="ko-KR" altLang="en-US" sz="2400" dirty="0" smtClean="0">
                <a:latin typeface="+mn-lt"/>
                <a:ea typeface="+mn-ea"/>
              </a:rPr>
              <a:t> 같은 </a:t>
            </a:r>
            <a:r>
              <a:rPr lang="ko-KR" altLang="en-US" sz="2400" dirty="0" err="1" smtClean="0">
                <a:latin typeface="+mn-lt"/>
                <a:ea typeface="+mn-ea"/>
              </a:rPr>
              <a:t>해시값이</a:t>
            </a:r>
            <a:r>
              <a:rPr lang="ko-KR" altLang="en-US" sz="2400" dirty="0" smtClean="0">
                <a:latin typeface="+mn-lt"/>
                <a:ea typeface="+mn-ea"/>
              </a:rPr>
              <a:t> 나올 수 있음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smtClean="0">
                <a:latin typeface="+mn-lt"/>
                <a:ea typeface="+mn-ea"/>
              </a:rPr>
              <a:t>서로 </a:t>
            </a:r>
            <a:r>
              <a:rPr lang="ko-KR" altLang="ko-KR" sz="2400" dirty="0">
                <a:latin typeface="+mn-lt"/>
                <a:ea typeface="+mn-ea"/>
              </a:rPr>
              <a:t>다른 키들이 동일한 </a:t>
            </a:r>
            <a:r>
              <a:rPr lang="ko-KR" altLang="ko-KR" sz="2400" dirty="0" err="1">
                <a:latin typeface="+mn-lt"/>
                <a:ea typeface="+mn-ea"/>
              </a:rPr>
              <a:t>해시값을</a:t>
            </a:r>
            <a:r>
              <a:rPr lang="ko-KR" altLang="ko-KR" sz="2400" dirty="0">
                <a:latin typeface="+mn-lt"/>
                <a:ea typeface="+mn-ea"/>
              </a:rPr>
              <a:t> 가질 때 </a:t>
            </a:r>
            <a:r>
              <a:rPr lang="ko-KR" altLang="ko-KR" sz="2400" dirty="0">
                <a:solidFill>
                  <a:srgbClr val="3333FF"/>
                </a:solidFill>
                <a:latin typeface="+mn-lt"/>
                <a:ea typeface="+mn-ea"/>
              </a:rPr>
              <a:t>충돌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</a:rPr>
              <a:t>(Collision</a:t>
            </a:r>
            <a:r>
              <a:rPr lang="en-US" altLang="ko-KR" sz="2400" dirty="0" smtClean="0">
                <a:solidFill>
                  <a:srgbClr val="3333FF"/>
                </a:solidFill>
                <a:latin typeface="+mn-lt"/>
                <a:ea typeface="+mn-ea"/>
              </a:rPr>
              <a:t>)</a:t>
            </a:r>
            <a:r>
              <a:rPr lang="ko-KR" altLang="ko-KR" sz="2400" dirty="0" smtClean="0">
                <a:latin typeface="+mn-lt"/>
                <a:ea typeface="+mn-ea"/>
              </a:rPr>
              <a:t> 발생</a:t>
            </a:r>
            <a:r>
              <a:rPr lang="en-US" altLang="ko-KR" sz="2400" dirty="0" smtClean="0">
                <a:latin typeface="+mn-lt"/>
                <a:ea typeface="+mn-ea"/>
              </a:rPr>
              <a:t> </a:t>
            </a:r>
            <a:endParaRPr lang="ko-KR" altLang="ko-KR" sz="2400" dirty="0">
              <a:effectLst/>
              <a:latin typeface="+mn-lt"/>
              <a:ea typeface="+mn-ea"/>
            </a:endParaRPr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96040"/>
            <a:ext cx="5297118" cy="41461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7408755" y="4646504"/>
            <a:ext cx="992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 smtClean="0">
                <a:solidFill>
                  <a:srgbClr val="3333FF"/>
                </a:solidFill>
                <a:latin typeface="+mn-ea"/>
                <a:ea typeface="+mn-ea"/>
              </a:rPr>
              <a:t>충돌</a:t>
            </a:r>
            <a:r>
              <a:rPr lang="en-US" altLang="ko-KR" dirty="0" smtClean="0">
                <a:solidFill>
                  <a:srgbClr val="3333FF"/>
                </a:solidFill>
                <a:latin typeface="+mn-ea"/>
                <a:ea typeface="+mn-ea"/>
              </a:rPr>
              <a:t>!!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28650" y="365127"/>
            <a:ext cx="7886700" cy="6559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ko-KR" kern="0" dirty="0" err="1" smtClean="0"/>
              <a:t>해</a:t>
            </a:r>
            <a:r>
              <a:rPr lang="ko-KR" altLang="en-US" kern="0" dirty="0" err="1" smtClean="0"/>
              <a:t>싱</a:t>
            </a:r>
            <a:r>
              <a:rPr lang="en-US" altLang="ko-KR" kern="0" dirty="0" smtClean="0"/>
              <a:t>(Hashing)</a:t>
            </a:r>
            <a:r>
              <a:rPr lang="ko-KR" altLang="en-US" kern="0" dirty="0" smtClean="0"/>
              <a:t>의 문제점</a:t>
            </a:r>
            <a:endParaRPr lang="en-US" kern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9115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86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4400" dirty="0" smtClean="0"/>
              <a:t>충돌 해결 기법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/>
              <a:t> </a:t>
            </a:r>
            <a:r>
              <a:rPr lang="en-US" altLang="ko-KR" sz="4400" dirty="0" smtClean="0"/>
              <a:t> 1. </a:t>
            </a:r>
            <a:r>
              <a:rPr lang="ko-KR" altLang="en-US" sz="4400" dirty="0" smtClean="0"/>
              <a:t>개방 주소 방식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4258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ko-KR" dirty="0" smtClean="0"/>
              <a:t>개방주소방식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ko-KR" sz="2400" dirty="0">
                <a:solidFill>
                  <a:srgbClr val="3333FF"/>
                </a:solidFill>
              </a:rPr>
              <a:t>개방주소방식</a:t>
            </a:r>
            <a:r>
              <a:rPr lang="en-US" altLang="ko-KR" sz="2400" dirty="0">
                <a:solidFill>
                  <a:srgbClr val="3333FF"/>
                </a:solidFill>
              </a:rPr>
              <a:t>(Open Addressing</a:t>
            </a:r>
            <a:r>
              <a:rPr lang="en-US" altLang="ko-KR" sz="2400" dirty="0"/>
              <a:t>)</a:t>
            </a:r>
            <a:r>
              <a:rPr lang="ko-KR" altLang="ko-KR" sz="2400" dirty="0"/>
              <a:t>은 해시테이블 전체를 열린 공간으로 가정하고 충돌된 키를 일정한 방식에 </a:t>
            </a:r>
            <a:r>
              <a:rPr lang="ko-KR" altLang="ko-KR" sz="2400" dirty="0" err="1" smtClean="0"/>
              <a:t>따라찾아낸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원소에 </a:t>
            </a:r>
            <a:r>
              <a:rPr lang="ko-KR" altLang="ko-KR" sz="2400" dirty="0" smtClean="0"/>
              <a:t>저장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대표적인 개방주소방식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endParaRPr lang="en-US" altLang="ko-KR" sz="2400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ko-KR" altLang="ko-KR" dirty="0" err="1" smtClean="0">
                <a:solidFill>
                  <a:srgbClr val="3333FF"/>
                </a:solidFill>
              </a:rPr>
              <a:t>선형조사</a:t>
            </a:r>
            <a:r>
              <a:rPr lang="en-US" altLang="ko-KR" dirty="0">
                <a:solidFill>
                  <a:srgbClr val="3333FF"/>
                </a:solidFill>
              </a:rPr>
              <a:t>(Linear Probing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ko-KR" altLang="ko-KR" dirty="0" err="1" smtClean="0">
                <a:solidFill>
                  <a:srgbClr val="3333FF"/>
                </a:solidFill>
              </a:rPr>
              <a:t>이차조사</a:t>
            </a:r>
            <a:r>
              <a:rPr lang="en-US" altLang="ko-KR" dirty="0">
                <a:solidFill>
                  <a:srgbClr val="3333FF"/>
                </a:solidFill>
              </a:rPr>
              <a:t>(Quadratic Probing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ko-KR" altLang="ko-KR" dirty="0" err="1" smtClean="0">
                <a:solidFill>
                  <a:srgbClr val="3333FF"/>
                </a:solidFill>
              </a:rPr>
              <a:t>랜덤조사</a:t>
            </a:r>
            <a:r>
              <a:rPr lang="en-US" altLang="ko-KR" dirty="0">
                <a:solidFill>
                  <a:srgbClr val="3333FF"/>
                </a:solidFill>
              </a:rPr>
              <a:t>(Random Probing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ko-KR" altLang="ko-KR" dirty="0" err="1" smtClean="0">
                <a:solidFill>
                  <a:srgbClr val="3333FF"/>
                </a:solidFill>
              </a:rPr>
              <a:t>이중해싱</a:t>
            </a:r>
            <a:r>
              <a:rPr lang="en-US" altLang="ko-KR" dirty="0">
                <a:solidFill>
                  <a:srgbClr val="3333FF"/>
                </a:solidFill>
              </a:rPr>
              <a:t>(Double Hashing) </a:t>
            </a:r>
            <a:endParaRPr lang="ko-KR" altLang="ko-KR" dirty="0">
              <a:solidFill>
                <a:srgbClr val="3333FF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256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1) </a:t>
            </a:r>
            <a:r>
              <a:rPr lang="ko-KR" altLang="ko-KR" dirty="0" smtClean="0"/>
              <a:t>선형조사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275959" cy="48958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ko-KR" sz="2400" dirty="0" err="1"/>
              <a:t>선형조사는</a:t>
            </a:r>
            <a:r>
              <a:rPr lang="ko-KR" altLang="ko-KR" sz="2400" dirty="0"/>
              <a:t> 충돌이 일어난 원소에서부터 </a:t>
            </a:r>
            <a:r>
              <a:rPr lang="ko-KR" altLang="ko-KR" sz="2400" u="sng" dirty="0"/>
              <a:t>순차적으로 검색하여</a:t>
            </a:r>
            <a:r>
              <a:rPr lang="ko-KR" altLang="ko-KR" sz="2400" dirty="0"/>
              <a:t> 처음 발견한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원소에 충돌이 일어난 키를 </a:t>
            </a:r>
            <a:r>
              <a:rPr lang="ko-KR" altLang="ko-KR" sz="2400" dirty="0" smtClean="0"/>
              <a:t>저장</a:t>
            </a:r>
            <a:endParaRPr lang="en-US" altLang="ko-KR" sz="2400" dirty="0" smtClean="0"/>
          </a:p>
          <a:p>
            <a:pPr>
              <a:lnSpc>
                <a:spcPct val="130000"/>
              </a:lnSpc>
            </a:pPr>
            <a:r>
              <a:rPr lang="en-US" altLang="ko-KR" sz="2400" dirty="0" smtClean="0"/>
              <a:t>h(key</a:t>
            </a:r>
            <a:r>
              <a:rPr lang="en-US" altLang="ko-KR" sz="2400" dirty="0"/>
              <a:t>) = </a:t>
            </a:r>
            <a:r>
              <a:rPr lang="en-US" altLang="ko-KR" sz="2400" dirty="0" err="1"/>
              <a:t>i</a:t>
            </a:r>
            <a:r>
              <a:rPr lang="ko-KR" altLang="ko-KR" sz="2400" dirty="0"/>
              <a:t>라면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해시테이블</a:t>
            </a:r>
            <a:r>
              <a:rPr lang="ko-KR" altLang="ko-KR" sz="2400" dirty="0"/>
              <a:t> </a:t>
            </a:r>
            <a:r>
              <a:rPr lang="en-US" altLang="ko-KR" sz="2400" dirty="0"/>
              <a:t>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], a[i+1], a[i+2], …, a[</a:t>
            </a:r>
            <a:r>
              <a:rPr lang="en-US" altLang="ko-KR" sz="2400" dirty="0" err="1"/>
              <a:t>i+j</a:t>
            </a:r>
            <a:r>
              <a:rPr lang="en-US" altLang="ko-KR" sz="2400" dirty="0"/>
              <a:t>] </a:t>
            </a:r>
            <a:r>
              <a:rPr lang="ko-KR" altLang="ko-KR" sz="2400" dirty="0"/>
              <a:t>를 차례로 검색하여 </a:t>
            </a:r>
            <a:r>
              <a:rPr lang="ko-KR" altLang="en-US" sz="2400" dirty="0" smtClean="0"/>
              <a:t>처음으</a:t>
            </a:r>
            <a:r>
              <a:rPr lang="ko-KR" altLang="ko-KR" sz="2400" dirty="0" smtClean="0"/>
              <a:t>로 찾</a:t>
            </a:r>
            <a:r>
              <a:rPr lang="ko-KR" altLang="en-US" sz="2400" dirty="0" smtClean="0"/>
              <a:t>는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원소에</a:t>
            </a:r>
            <a:r>
              <a:rPr lang="en-US" altLang="ko-KR" sz="2400" dirty="0"/>
              <a:t> key</a:t>
            </a:r>
            <a:r>
              <a:rPr lang="ko-KR" altLang="ko-KR" sz="2400" dirty="0"/>
              <a:t>를 </a:t>
            </a:r>
            <a:r>
              <a:rPr lang="ko-KR" altLang="ko-KR" sz="2400" dirty="0" smtClean="0"/>
              <a:t>저장</a:t>
            </a:r>
            <a:endParaRPr lang="en-US" altLang="ko-KR" sz="2400" dirty="0" smtClean="0"/>
          </a:p>
          <a:p>
            <a:pPr>
              <a:lnSpc>
                <a:spcPct val="130000"/>
              </a:lnSpc>
            </a:pPr>
            <a:r>
              <a:rPr lang="ko-KR" altLang="ko-KR" sz="2400" dirty="0" smtClean="0"/>
              <a:t>해시테이블은 </a:t>
            </a:r>
            <a:r>
              <a:rPr lang="en-US" altLang="ko-KR" sz="2400" dirty="0"/>
              <a:t>1</a:t>
            </a:r>
            <a:r>
              <a:rPr lang="ko-KR" altLang="ko-KR" sz="2400" dirty="0"/>
              <a:t>차원 </a:t>
            </a:r>
            <a:r>
              <a:rPr lang="ko-KR" altLang="en-US" sz="2400" dirty="0" smtClean="0"/>
              <a:t>리스트</a:t>
            </a:r>
            <a:r>
              <a:rPr lang="ko-KR" altLang="ko-KR" sz="2400" dirty="0" smtClean="0"/>
              <a:t>이므로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+ j</a:t>
            </a:r>
            <a:r>
              <a:rPr lang="ko-KR" altLang="ko-KR" sz="2400" dirty="0"/>
              <a:t>가 </a:t>
            </a:r>
            <a:r>
              <a:rPr lang="en-US" altLang="ko-KR" sz="2400" dirty="0"/>
              <a:t>M</a:t>
            </a:r>
            <a:r>
              <a:rPr lang="ko-KR" altLang="ko-KR" sz="2400" dirty="0"/>
              <a:t>이 </a:t>
            </a:r>
            <a:r>
              <a:rPr lang="ko-KR" altLang="ko-KR" sz="2400" dirty="0" smtClean="0"/>
              <a:t>되면</a:t>
            </a:r>
            <a:r>
              <a:rPr lang="en-US" altLang="ko-KR" sz="2400" dirty="0" smtClean="0"/>
              <a:t> a[0</a:t>
            </a:r>
            <a:r>
              <a:rPr lang="en-US" altLang="ko-KR" sz="2400" dirty="0"/>
              <a:t>]</a:t>
            </a:r>
            <a:r>
              <a:rPr lang="ko-KR" altLang="ko-KR" sz="2400" dirty="0"/>
              <a:t>을 </a:t>
            </a:r>
            <a:r>
              <a:rPr lang="ko-KR" altLang="ko-KR" sz="2400" dirty="0" smtClean="0"/>
              <a:t>검색</a:t>
            </a:r>
            <a:endParaRPr lang="ko-KR" altLang="ko-KR" sz="2400" dirty="0"/>
          </a:p>
          <a:p>
            <a:pPr marL="0" indent="0" algn="ctr">
              <a:lnSpc>
                <a:spcPct val="130000"/>
              </a:lnSpc>
              <a:buNone/>
            </a:pPr>
            <a:r>
              <a:rPr lang="en-US" altLang="ko-KR" dirty="0" smtClean="0">
                <a:solidFill>
                  <a:srgbClr val="3333FF"/>
                </a:solidFill>
              </a:rPr>
              <a:t>(</a:t>
            </a:r>
            <a:r>
              <a:rPr lang="en-US" altLang="ko-KR" dirty="0">
                <a:solidFill>
                  <a:srgbClr val="3333FF"/>
                </a:solidFill>
              </a:rPr>
              <a:t>h(key) + j) % M</a:t>
            </a:r>
            <a:r>
              <a:rPr lang="en-US" altLang="ko-KR" dirty="0"/>
              <a:t>, j = 0, 1, 2, 3, </a:t>
            </a:r>
            <a:r>
              <a:rPr lang="en-US" altLang="ko-KR" dirty="0" smtClean="0"/>
              <a:t>…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2959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3" y="1472209"/>
            <a:ext cx="8697991" cy="49091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609680" y="735087"/>
            <a:ext cx="4532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ko-KR" sz="2400" dirty="0">
                <a:latin typeface="+mn-ea"/>
                <a:ea typeface="+mn-ea"/>
                <a:cs typeface="Times New Roman" panose="02020603050405020304" pitchFamily="18" charset="0"/>
              </a:rPr>
              <a:t>선형조사방식의 키 저장 과정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330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2148" y="1086991"/>
            <a:ext cx="85239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err="1">
                <a:latin typeface="+mn-lt"/>
                <a:ea typeface="+mn-ea"/>
              </a:rPr>
              <a:t>선형조사는</a:t>
            </a:r>
            <a:r>
              <a:rPr lang="ko-KR" altLang="ko-KR" sz="2400" dirty="0">
                <a:latin typeface="+mn-lt"/>
                <a:ea typeface="+mn-ea"/>
              </a:rPr>
              <a:t> 순차탐색으로</a:t>
            </a:r>
            <a:r>
              <a:rPr lang="en-US" altLang="ko-KR" sz="2400" dirty="0">
                <a:latin typeface="+mn-lt"/>
                <a:ea typeface="+mn-ea"/>
              </a:rPr>
              <a:t> empty </a:t>
            </a:r>
            <a:r>
              <a:rPr lang="ko-KR" altLang="ko-KR" sz="2400" dirty="0">
                <a:latin typeface="+mn-lt"/>
                <a:ea typeface="+mn-ea"/>
              </a:rPr>
              <a:t>원소를 찾아 충돌된 키를 저장하므로 해시테이블의 </a:t>
            </a:r>
            <a:r>
              <a:rPr lang="ko-KR" altLang="ko-KR" sz="2400" dirty="0" smtClean="0">
                <a:latin typeface="+mn-lt"/>
                <a:ea typeface="+mn-ea"/>
              </a:rPr>
              <a:t>키들이 뭉쳐지는 </a:t>
            </a:r>
            <a:r>
              <a:rPr lang="ko-KR" altLang="ko-KR" sz="2400" dirty="0">
                <a:latin typeface="+mn-lt"/>
                <a:ea typeface="+mn-ea"/>
              </a:rPr>
              <a:t>현상이 </a:t>
            </a:r>
            <a:r>
              <a:rPr lang="ko-KR" altLang="ko-KR" sz="2400" dirty="0" smtClean="0">
                <a:latin typeface="+mn-lt"/>
                <a:ea typeface="+mn-ea"/>
              </a:rPr>
              <a:t>발생</a:t>
            </a:r>
            <a:r>
              <a:rPr lang="en-US" altLang="ko-KR" sz="2400" dirty="0" smtClean="0">
                <a:latin typeface="+mn-lt"/>
                <a:ea typeface="+mn-ea"/>
              </a:rPr>
              <a:t>     [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</a:rPr>
              <a:t>1</a:t>
            </a:r>
            <a:r>
              <a:rPr lang="ko-KR" altLang="ko-KR" sz="2400" dirty="0">
                <a:solidFill>
                  <a:srgbClr val="3333FF"/>
                </a:solidFill>
                <a:latin typeface="+mn-lt"/>
                <a:ea typeface="+mn-ea"/>
              </a:rPr>
              <a:t>차</a:t>
            </a:r>
            <a:r>
              <a:rPr lang="ko-KR" altLang="ko-KR" sz="2400" dirty="0">
                <a:latin typeface="+mn-lt"/>
                <a:ea typeface="+mn-ea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+mn-lt"/>
                <a:ea typeface="+mn-ea"/>
              </a:rPr>
              <a:t>군집화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</a:rPr>
              <a:t>(Primary Clustering</a:t>
            </a:r>
            <a:r>
              <a:rPr lang="en-US" altLang="ko-KR" sz="2400" dirty="0" smtClean="0">
                <a:solidFill>
                  <a:srgbClr val="3333FF"/>
                </a:solidFill>
                <a:latin typeface="+mn-lt"/>
                <a:ea typeface="+mn-ea"/>
              </a:rPr>
              <a:t>)</a:t>
            </a:r>
            <a:r>
              <a:rPr lang="en-US" altLang="ko-KR" sz="2400" dirty="0" smtClean="0">
                <a:latin typeface="+mn-lt"/>
                <a:ea typeface="+mn-ea"/>
              </a:rPr>
              <a:t>]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smtClean="0">
                <a:latin typeface="+mn-lt"/>
                <a:ea typeface="+mn-ea"/>
              </a:rPr>
              <a:t>이러한 </a:t>
            </a:r>
            <a:r>
              <a:rPr lang="ko-KR" altLang="ko-KR" sz="2400" dirty="0" err="1">
                <a:latin typeface="+mn-lt"/>
                <a:ea typeface="+mn-ea"/>
              </a:rPr>
              <a:t>군집화는</a:t>
            </a:r>
            <a:r>
              <a:rPr lang="ko-KR" altLang="ko-KR" sz="2400" dirty="0">
                <a:latin typeface="+mn-lt"/>
                <a:ea typeface="+mn-ea"/>
              </a:rPr>
              <a:t> 탐색</a:t>
            </a:r>
            <a:r>
              <a:rPr lang="en-US" altLang="ko-KR" sz="2400" dirty="0">
                <a:latin typeface="+mn-lt"/>
                <a:ea typeface="+mn-ea"/>
              </a:rPr>
              <a:t>, </a:t>
            </a:r>
            <a:r>
              <a:rPr lang="ko-KR" altLang="ko-KR" sz="2400" dirty="0">
                <a:latin typeface="+mn-lt"/>
                <a:ea typeface="+mn-ea"/>
              </a:rPr>
              <a:t>삽입</a:t>
            </a:r>
            <a:r>
              <a:rPr lang="en-US" altLang="ko-KR" sz="2400" dirty="0">
                <a:latin typeface="+mn-lt"/>
                <a:ea typeface="+mn-ea"/>
              </a:rPr>
              <a:t>, </a:t>
            </a:r>
            <a:r>
              <a:rPr lang="ko-KR" altLang="ko-KR" sz="2400" dirty="0">
                <a:latin typeface="+mn-lt"/>
                <a:ea typeface="+mn-ea"/>
              </a:rPr>
              <a:t>삭제 연산 시 군집된 키들을 </a:t>
            </a:r>
            <a:r>
              <a:rPr lang="en-US" altLang="ko-KR" sz="2400" dirty="0" smtClean="0">
                <a:latin typeface="+mn-lt"/>
                <a:ea typeface="+mn-ea"/>
              </a:rPr>
              <a:t>   </a:t>
            </a:r>
            <a:r>
              <a:rPr lang="ko-KR" altLang="ko-KR" sz="2400" u="sng" dirty="0" smtClean="0">
                <a:latin typeface="+mn-lt"/>
                <a:ea typeface="+mn-ea"/>
              </a:rPr>
              <a:t>순차적으로 </a:t>
            </a:r>
            <a:r>
              <a:rPr lang="ko-KR" altLang="ko-KR" sz="2400" u="sng" dirty="0">
                <a:latin typeface="+mn-lt"/>
                <a:ea typeface="+mn-ea"/>
              </a:rPr>
              <a:t>방문</a:t>
            </a:r>
            <a:r>
              <a:rPr lang="ko-KR" altLang="ko-KR" sz="2400" dirty="0">
                <a:latin typeface="+mn-lt"/>
                <a:ea typeface="+mn-ea"/>
              </a:rPr>
              <a:t>해야 하는 문제점을 </a:t>
            </a:r>
            <a:r>
              <a:rPr lang="ko-KR" altLang="en-US" sz="2400" dirty="0" smtClean="0">
                <a:latin typeface="+mn-lt"/>
                <a:ea typeface="+mn-ea"/>
              </a:rPr>
              <a:t>야기</a:t>
            </a:r>
            <a:r>
              <a:rPr lang="en-US" altLang="ko-KR" sz="2400" dirty="0" smtClean="0">
                <a:latin typeface="+mn-lt"/>
                <a:ea typeface="+mn-ea"/>
              </a:rPr>
              <a:t> 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altLang="ko-KR" sz="2400" dirty="0" smtClean="0">
              <a:latin typeface="+mn-lt"/>
              <a:ea typeface="+mn-ea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altLang="ko-KR" sz="2400" dirty="0">
              <a:latin typeface="+mn-lt"/>
              <a:ea typeface="+mn-ea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altLang="ko-KR" sz="2400" dirty="0" smtClean="0">
              <a:latin typeface="+mn-lt"/>
              <a:ea typeface="+mn-ea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altLang="ko-KR" sz="2400" dirty="0" smtClean="0">
              <a:latin typeface="+mn-lt"/>
              <a:ea typeface="+mn-ea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err="1" smtClean="0">
                <a:latin typeface="+mn-lt"/>
                <a:ea typeface="+mn-ea"/>
              </a:rPr>
              <a:t>군집화는</a:t>
            </a:r>
            <a:r>
              <a:rPr lang="ko-KR" altLang="ko-KR" sz="2400" dirty="0" smtClean="0">
                <a:latin typeface="+mn-lt"/>
                <a:ea typeface="+mn-ea"/>
              </a:rPr>
              <a:t> </a:t>
            </a:r>
            <a:r>
              <a:rPr lang="ko-KR" altLang="ko-KR" sz="2400" dirty="0">
                <a:latin typeface="+mn-lt"/>
                <a:ea typeface="+mn-ea"/>
              </a:rPr>
              <a:t>해시테이블에 </a:t>
            </a:r>
            <a:r>
              <a:rPr lang="en-US" altLang="ko-KR" sz="2400" dirty="0">
                <a:latin typeface="+mn-lt"/>
                <a:ea typeface="+mn-ea"/>
              </a:rPr>
              <a:t>empty </a:t>
            </a:r>
            <a:r>
              <a:rPr lang="ko-KR" altLang="ko-KR" sz="2400" dirty="0">
                <a:latin typeface="+mn-lt"/>
                <a:ea typeface="+mn-ea"/>
              </a:rPr>
              <a:t>원소 수가 적을수록 더 심화되며 </a:t>
            </a:r>
            <a:r>
              <a:rPr lang="ko-KR" altLang="ko-KR" sz="2400" dirty="0" err="1">
                <a:latin typeface="+mn-lt"/>
                <a:ea typeface="+mn-ea"/>
              </a:rPr>
              <a:t>해시성능을</a:t>
            </a:r>
            <a:r>
              <a:rPr lang="ko-KR" altLang="ko-KR" sz="2400" dirty="0">
                <a:latin typeface="+mn-lt"/>
                <a:ea typeface="+mn-ea"/>
              </a:rPr>
              <a:t> 극단적으로 </a:t>
            </a:r>
            <a:r>
              <a:rPr lang="ko-KR" altLang="ko-KR" sz="2400" dirty="0" smtClean="0">
                <a:latin typeface="+mn-lt"/>
                <a:ea typeface="+mn-ea"/>
              </a:rPr>
              <a:t>저하시</a:t>
            </a:r>
            <a:r>
              <a:rPr lang="ko-KR" altLang="en-US" sz="2400" dirty="0" smtClean="0">
                <a:latin typeface="+mn-lt"/>
                <a:ea typeface="+mn-ea"/>
              </a:rPr>
              <a:t>킴</a:t>
            </a:r>
            <a:endParaRPr lang="ko-KR" altLang="ko-KR" sz="2400" dirty="0">
              <a:latin typeface="+mn-lt"/>
              <a:ea typeface="+mn-ea"/>
            </a:endParaRPr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51" y="3642319"/>
            <a:ext cx="5887955" cy="13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056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2) </a:t>
            </a:r>
            <a:r>
              <a:rPr lang="ko-KR" altLang="ko-KR" dirty="0" smtClean="0"/>
              <a:t>이차조사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err="1"/>
              <a:t>이차조사</a:t>
            </a:r>
            <a:r>
              <a:rPr lang="en-US" altLang="ko-KR" sz="2400" dirty="0"/>
              <a:t>(Quadratic Probing)</a:t>
            </a:r>
            <a:r>
              <a:rPr lang="ko-KR" altLang="ko-KR" sz="2400" dirty="0"/>
              <a:t>는 </a:t>
            </a:r>
            <a:r>
              <a:rPr lang="ko-KR" altLang="ko-KR" sz="2400" dirty="0" err="1"/>
              <a:t>선형조사와</a:t>
            </a:r>
            <a:r>
              <a:rPr lang="ko-KR" altLang="ko-KR" sz="2400" dirty="0"/>
              <a:t> 근본적으로 동일한 </a:t>
            </a:r>
            <a:r>
              <a:rPr lang="ko-KR" altLang="ko-KR" sz="2400" dirty="0" err="1"/>
              <a:t>충돌해결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방법</a:t>
            </a: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충돌 </a:t>
            </a:r>
            <a:r>
              <a:rPr lang="ko-KR" altLang="ko-KR" sz="2400" dirty="0"/>
              <a:t>후 </a:t>
            </a:r>
            <a:r>
              <a:rPr lang="ko-KR" altLang="ko-KR" sz="2400" dirty="0" smtClean="0"/>
              <a:t>배열</a:t>
            </a:r>
            <a:r>
              <a:rPr lang="en-US" altLang="ko-KR" sz="2400" dirty="0" smtClean="0"/>
              <a:t> a</a:t>
            </a:r>
            <a:r>
              <a:rPr lang="ko-KR" altLang="ko-KR" sz="2400" dirty="0"/>
              <a:t>에서</a:t>
            </a:r>
            <a:r>
              <a:rPr lang="en-US" altLang="ko-KR" sz="2400" dirty="0"/>
              <a:t>  </a:t>
            </a:r>
            <a:endParaRPr lang="en-US" altLang="ko-KR" sz="2400" dirty="0" smtClean="0"/>
          </a:p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2400" dirty="0" smtClean="0">
                <a:solidFill>
                  <a:srgbClr val="3333FF"/>
                </a:solidFill>
              </a:rPr>
              <a:t>(</a:t>
            </a:r>
            <a:r>
              <a:rPr lang="en-US" altLang="ko-KR" sz="2400" dirty="0">
                <a:solidFill>
                  <a:srgbClr val="3333FF"/>
                </a:solidFill>
              </a:rPr>
              <a:t>h(key) + j</a:t>
            </a:r>
            <a:r>
              <a:rPr lang="en-US" altLang="ko-KR" sz="2400" baseline="30000" dirty="0">
                <a:solidFill>
                  <a:srgbClr val="3333FF"/>
                </a:solidFill>
              </a:rPr>
              <a:t>2</a:t>
            </a:r>
            <a:r>
              <a:rPr lang="en-US" altLang="ko-KR" sz="2400" dirty="0">
                <a:solidFill>
                  <a:srgbClr val="3333FF"/>
                </a:solidFill>
              </a:rPr>
              <a:t>) % M</a:t>
            </a:r>
            <a:r>
              <a:rPr lang="en-US" altLang="ko-KR" sz="2400" dirty="0"/>
              <a:t>, j = 0, 1, 2, 3, </a:t>
            </a:r>
            <a:r>
              <a:rPr lang="en-US" altLang="ko-KR" sz="2400" dirty="0" smtClean="0">
                <a:sym typeface="MT Extra" panose="05050102010205020202" pitchFamily="18" charset="2"/>
              </a:rPr>
              <a:t></a:t>
            </a:r>
          </a:p>
          <a:p>
            <a:pPr marL="265113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ko-KR" altLang="ko-KR" sz="2400" dirty="0" err="1" smtClean="0"/>
              <a:t>으로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선형조사보다 더 멀리 떨어진 곳에서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원소를 </a:t>
            </a:r>
            <a:r>
              <a:rPr lang="ko-KR" altLang="ko-KR" sz="2400" dirty="0" smtClean="0"/>
              <a:t>찾</a:t>
            </a:r>
            <a:r>
              <a:rPr lang="ko-KR" altLang="en-US" sz="2400" dirty="0" smtClean="0"/>
              <a:t>음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0486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9" y="996407"/>
            <a:ext cx="8650154" cy="5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755576" y="591071"/>
            <a:ext cx="4634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ko-KR" sz="2400" dirty="0">
                <a:latin typeface="+mn-ea"/>
                <a:ea typeface="+mn-ea"/>
                <a:cs typeface="Times New Roman" panose="02020603050405020304" pitchFamily="18" charset="0"/>
              </a:rPr>
              <a:t> 이차조사방식의 키 저장 과정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678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직접주소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(Direct Addressing)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23528" y="2014097"/>
            <a:ext cx="6480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lt"/>
                <a:ea typeface="+mn-ea"/>
              </a:rPr>
              <a:t>9,901,011,234,567 % 1</a:t>
            </a:r>
            <a:r>
              <a:rPr lang="ko-KR" altLang="en-US" dirty="0" smtClean="0">
                <a:latin typeface="+mn-lt"/>
                <a:ea typeface="+mn-ea"/>
              </a:rPr>
              <a:t>억 </a:t>
            </a:r>
            <a:r>
              <a:rPr lang="en-US" altLang="ko-KR" dirty="0" smtClean="0">
                <a:latin typeface="+mn-lt"/>
                <a:ea typeface="+mn-ea"/>
              </a:rPr>
              <a:t>= 3,500</a:t>
            </a:r>
          </a:p>
          <a:p>
            <a:r>
              <a:rPr lang="en-US" altLang="ko-KR" dirty="0" smtClean="0">
                <a:latin typeface="+mn-lt"/>
                <a:ea typeface="+mn-ea"/>
              </a:rPr>
              <a:t>id = 2,006,031,111,111 % 1</a:t>
            </a:r>
            <a:r>
              <a:rPr lang="ko-KR" altLang="en-US" dirty="0" smtClean="0">
                <a:latin typeface="+mn-lt"/>
                <a:ea typeface="+mn-ea"/>
              </a:rPr>
              <a:t>억 </a:t>
            </a:r>
            <a:r>
              <a:rPr lang="en-US" altLang="ko-KR" dirty="0" smtClean="0">
                <a:latin typeface="+mn-lt"/>
                <a:ea typeface="+mn-ea"/>
              </a:rPr>
              <a:t>= ??</a:t>
            </a:r>
          </a:p>
          <a:p>
            <a:endParaRPr lang="en-US" altLang="ko-KR" dirty="0">
              <a:latin typeface="+mn-lt"/>
              <a:ea typeface="+mn-ea"/>
            </a:endParaRPr>
          </a:p>
          <a:p>
            <a:endParaRPr lang="en-US" altLang="ko-KR" dirty="0" smtClean="0">
              <a:latin typeface="+mn-lt"/>
              <a:ea typeface="+mn-ea"/>
            </a:endParaRPr>
          </a:p>
          <a:p>
            <a:r>
              <a:rPr lang="ko-KR" altLang="en-US" dirty="0" err="1" smtClean="0">
                <a:latin typeface="+mn-lt"/>
                <a:ea typeface="+mn-ea"/>
              </a:rPr>
              <a:t>해싱</a:t>
            </a:r>
            <a:r>
              <a:rPr lang="en-US" altLang="ko-KR" dirty="0" smtClean="0">
                <a:latin typeface="+mn-lt"/>
                <a:ea typeface="+mn-ea"/>
              </a:rPr>
              <a:t>: </a:t>
            </a:r>
            <a:r>
              <a:rPr lang="ko-KR" altLang="en-US" dirty="0" smtClean="0">
                <a:latin typeface="+mn-lt"/>
                <a:ea typeface="+mn-ea"/>
              </a:rPr>
              <a:t>키 값으로부터 인덱스를 얻어내는 과정</a:t>
            </a:r>
            <a:endParaRPr lang="en-US" altLang="ko-KR" dirty="0" smtClean="0">
              <a:latin typeface="+mn-lt"/>
              <a:ea typeface="+mn-ea"/>
            </a:endParaRPr>
          </a:p>
          <a:p>
            <a:r>
              <a:rPr lang="ko-KR" altLang="en-US" dirty="0" smtClean="0">
                <a:latin typeface="+mn-lt"/>
                <a:ea typeface="+mn-ea"/>
              </a:rPr>
              <a:t>해시 테이블</a:t>
            </a:r>
            <a:endParaRPr lang="en-US" altLang="ko-KR" dirty="0" smtClean="0">
              <a:latin typeface="+mn-lt"/>
              <a:ea typeface="+mn-ea"/>
            </a:endParaRPr>
          </a:p>
          <a:p>
            <a:r>
              <a:rPr lang="ko-KR" altLang="en-US" dirty="0" smtClean="0">
                <a:latin typeface="+mn-lt"/>
                <a:ea typeface="+mn-ea"/>
              </a:rPr>
              <a:t>해시 함수</a:t>
            </a:r>
            <a:r>
              <a:rPr lang="en-US" altLang="ko-KR" dirty="0" smtClean="0">
                <a:latin typeface="+mn-lt"/>
                <a:ea typeface="+mn-ea"/>
              </a:rPr>
              <a:t>:   f(k) = k % 100000000</a:t>
            </a:r>
          </a:p>
          <a:p>
            <a:r>
              <a:rPr lang="ko-KR" altLang="en-US" dirty="0" smtClean="0">
                <a:latin typeface="+mn-lt"/>
                <a:ea typeface="+mn-ea"/>
              </a:rPr>
              <a:t>해시 값</a:t>
            </a:r>
            <a:endParaRPr lang="en-US" altLang="ko-KR" dirty="0" smtClean="0">
              <a:latin typeface="+mn-lt"/>
              <a:ea typeface="+mn-ea"/>
            </a:endParaRPr>
          </a:p>
          <a:p>
            <a:endParaRPr lang="en-US" altLang="ko-KR" dirty="0">
              <a:latin typeface="+mn-lt"/>
              <a:ea typeface="+mn-ea"/>
            </a:endParaRPr>
          </a:p>
          <a:p>
            <a:endParaRPr lang="en-US" altLang="ko-KR" dirty="0" smtClean="0">
              <a:latin typeface="+mn-lt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092280" y="620688"/>
            <a:ext cx="751557" cy="59766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092280" y="620688"/>
            <a:ext cx="751557" cy="3600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092280" y="980728"/>
            <a:ext cx="751557" cy="3600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092280" y="1340768"/>
            <a:ext cx="751557" cy="3600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094706" y="6229695"/>
            <a:ext cx="751557" cy="3600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36980" y="641865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1KByte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960622" y="6240438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99,999,999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7085423" y="5347117"/>
            <a:ext cx="751557" cy="3600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7085422" y="2623553"/>
            <a:ext cx="751557" cy="3600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344" y="694361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00,000,000</a:t>
            </a:r>
            <a:endParaRPr lang="en-US" altLang="ko-KR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405009" y="2643301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3,500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7887149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342" y="1211838"/>
            <a:ext cx="8146026" cy="439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이차조사는</a:t>
            </a:r>
            <a:r>
              <a:rPr lang="ko-KR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차 군집화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문제</a:t>
            </a:r>
            <a:r>
              <a:rPr lang="ko-KR" altLang="en-US" sz="2400" dirty="0" smtClean="0">
                <a:latin typeface="+mn-lt"/>
                <a:ea typeface="+mn-ea"/>
                <a:cs typeface="Times New Roman" panose="02020603050405020304" pitchFamily="18" charset="0"/>
              </a:rPr>
              <a:t>는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+mn-lt"/>
                <a:ea typeface="+mn-ea"/>
                <a:cs typeface="Times New Roman" panose="02020603050405020304" pitchFamily="18" charset="0"/>
              </a:rPr>
              <a:t>없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지만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endParaRPr lang="en-US" altLang="ko-KR" sz="2400" dirty="0" smtClean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같은 </a:t>
            </a:r>
            <a:r>
              <a:rPr lang="ko-KR" altLang="ko-KR" sz="2400" dirty="0" err="1">
                <a:latin typeface="+mn-lt"/>
                <a:ea typeface="+mn-ea"/>
                <a:cs typeface="Times New Roman" panose="02020603050405020304" pitchFamily="18" charset="0"/>
              </a:rPr>
              <a:t>해시값을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 갖는 서로 다른 키들인 </a:t>
            </a:r>
            <a:r>
              <a:rPr lang="ko-KR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동의어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(Synonym)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들이 똑같은 </a:t>
            </a:r>
            <a:r>
              <a:rPr lang="ko-KR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점프 시퀀스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(Jump Sequence)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를 따라 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empty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원소를 찾아 저장하므로 결국 또 다른 형태의 군집화인 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ko-KR" sz="2400" dirty="0" smtClean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lang="ko-KR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차 군집화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(Secondary Clustering)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야기</a:t>
            </a:r>
            <a:endParaRPr lang="en-US" altLang="ko-KR" sz="2400" dirty="0" smtClean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점프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크기가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제곱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만큼씩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커지므로 배열에 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empty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원소가 있는데도 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empty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원소를 건너뛰어 탐색에 실패하는 경우도 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발</a:t>
            </a:r>
            <a:r>
              <a:rPr lang="ko-KR" altLang="en-US" dirty="0">
                <a:latin typeface="+mn-lt"/>
                <a:ea typeface="+mn-ea"/>
                <a:cs typeface="Times New Roman" panose="02020603050405020304" pitchFamily="18" charset="0"/>
              </a:rPr>
              <a:t>생</a:t>
            </a:r>
            <a:endParaRPr lang="en-US" altLang="ko-KR" sz="2400" dirty="0" smtClean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01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3) </a:t>
            </a:r>
            <a:r>
              <a:rPr lang="ko-KR" altLang="ko-KR" dirty="0" smtClean="0"/>
              <a:t>랜덤조사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ko-KR" sz="2400" dirty="0" err="1"/>
              <a:t>랜덤조사</a:t>
            </a:r>
            <a:r>
              <a:rPr lang="en-US" altLang="ko-KR" sz="2400" dirty="0"/>
              <a:t>(Random Probing)</a:t>
            </a:r>
            <a:r>
              <a:rPr lang="ko-KR" altLang="ko-KR" sz="2400" dirty="0"/>
              <a:t>는 </a:t>
            </a:r>
            <a:r>
              <a:rPr lang="ko-KR" altLang="ko-KR" sz="2400" dirty="0" err="1"/>
              <a:t>선형조사와</a:t>
            </a:r>
            <a:r>
              <a:rPr lang="ko-KR" altLang="ko-KR" sz="2400" dirty="0"/>
              <a:t> </a:t>
            </a:r>
            <a:r>
              <a:rPr lang="ko-KR" altLang="ko-KR" sz="2400" dirty="0" err="1"/>
              <a:t>이차조사의</a:t>
            </a:r>
            <a:r>
              <a:rPr lang="ko-KR" altLang="ko-KR" sz="2400" dirty="0"/>
              <a:t> 규칙적인 점프 시퀀스와는 달리 점프 시퀀스를 </a:t>
            </a:r>
            <a:r>
              <a:rPr lang="ko-KR" altLang="ko-KR" sz="2400" dirty="0" err="1"/>
              <a:t>무작위화</a:t>
            </a:r>
            <a:r>
              <a:rPr lang="ko-KR" altLang="ko-KR" sz="2400" dirty="0"/>
              <a:t> 하여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원소를 찾는 </a:t>
            </a:r>
            <a:r>
              <a:rPr lang="ko-KR" altLang="ko-KR" sz="2400" dirty="0" smtClean="0"/>
              <a:t>충돌해결방법</a:t>
            </a:r>
            <a:endParaRPr lang="en-US" altLang="ko-KR" sz="2400" dirty="0" smtClean="0"/>
          </a:p>
          <a:p>
            <a:pPr>
              <a:lnSpc>
                <a:spcPct val="130000"/>
              </a:lnSpc>
            </a:pPr>
            <a:r>
              <a:rPr lang="ko-KR" altLang="ko-KR" sz="2400" dirty="0" smtClean="0"/>
              <a:t>랜덤조사는 </a:t>
            </a:r>
            <a:r>
              <a:rPr lang="ko-KR" altLang="en-US" sz="2400" dirty="0" smtClean="0"/>
              <a:t>랜덤 넘버를 </a:t>
            </a:r>
            <a:r>
              <a:rPr lang="ko-KR" altLang="ko-KR" sz="2400" dirty="0" smtClean="0"/>
              <a:t>사용하여 </a:t>
            </a:r>
            <a:r>
              <a:rPr lang="ko-KR" altLang="ko-KR" sz="2400" dirty="0"/>
              <a:t>다음 위치를 </a:t>
            </a:r>
            <a:r>
              <a:rPr lang="ko-KR" altLang="ko-KR" sz="2400" dirty="0" smtClean="0"/>
              <a:t>찾</a:t>
            </a:r>
            <a:r>
              <a:rPr lang="ko-KR" altLang="en-US" sz="2400" dirty="0" smtClean="0"/>
              <a:t>음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0671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85568" y="3645024"/>
            <a:ext cx="6958840" cy="86409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4) </a:t>
            </a:r>
            <a:r>
              <a:rPr lang="ko-KR" altLang="ko-KR" dirty="0" err="1" smtClean="0"/>
              <a:t>이중해싱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sz="2400" dirty="0" err="1"/>
              <a:t>이중해싱</a:t>
            </a:r>
            <a:r>
              <a:rPr lang="en-US" altLang="ko-KR" sz="2400" dirty="0"/>
              <a:t>(Double Hashing)</a:t>
            </a:r>
            <a:r>
              <a:rPr lang="ko-KR" altLang="ko-KR" sz="2400" dirty="0"/>
              <a:t>은 </a:t>
            </a:r>
            <a:r>
              <a:rPr lang="en-US" altLang="ko-KR" sz="2400" dirty="0" smtClean="0"/>
              <a:t>2</a:t>
            </a:r>
            <a:r>
              <a:rPr lang="ko-KR" altLang="ko-KR" sz="2400" dirty="0" smtClean="0"/>
              <a:t>개의 </a:t>
            </a:r>
            <a:r>
              <a:rPr lang="ko-KR" altLang="ko-KR" sz="2400" dirty="0"/>
              <a:t>해시함수를 </a:t>
            </a:r>
            <a:r>
              <a:rPr lang="ko-KR" altLang="ko-KR" sz="2400" dirty="0" smtClean="0"/>
              <a:t>사용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하나는 </a:t>
            </a:r>
            <a:r>
              <a:rPr lang="ko-KR" altLang="ko-KR" sz="2400" dirty="0"/>
              <a:t>기본적인 </a:t>
            </a:r>
            <a:r>
              <a:rPr lang="ko-KR" altLang="ko-KR" sz="2400" dirty="0" err="1"/>
              <a:t>해시함수</a:t>
            </a:r>
            <a:r>
              <a:rPr lang="en-US" altLang="ko-KR" sz="2400" dirty="0"/>
              <a:t>h(key)</a:t>
            </a:r>
            <a:r>
              <a:rPr lang="ko-KR" altLang="ko-KR" sz="2400" dirty="0"/>
              <a:t>로 키를 해시테이블의 인덱스로 변환하고</a:t>
            </a:r>
            <a:r>
              <a:rPr lang="en-US" altLang="ko-KR" sz="2400" dirty="0"/>
              <a:t>, </a:t>
            </a:r>
            <a:r>
              <a:rPr lang="ko-KR" altLang="ko-KR" sz="2400" dirty="0"/>
              <a:t>제</a:t>
            </a:r>
            <a:r>
              <a:rPr lang="en-US" altLang="ko-KR" sz="2400" dirty="0"/>
              <a:t>2</a:t>
            </a:r>
            <a:r>
              <a:rPr lang="ko-KR" altLang="ko-KR" sz="2400" dirty="0"/>
              <a:t>의 함수</a:t>
            </a:r>
            <a:r>
              <a:rPr lang="en-US" altLang="ko-KR" sz="2400" dirty="0"/>
              <a:t> d(key)</a:t>
            </a:r>
            <a:r>
              <a:rPr lang="ko-KR" altLang="ko-KR" sz="2400" dirty="0"/>
              <a:t>는 충돌 발생 시 </a:t>
            </a:r>
            <a:r>
              <a:rPr lang="en-US" altLang="ko-KR" sz="2400" dirty="0" smtClean="0"/>
              <a:t>  </a:t>
            </a:r>
            <a:r>
              <a:rPr lang="ko-KR" altLang="ko-KR" sz="2400" dirty="0" smtClean="0"/>
              <a:t>다음 </a:t>
            </a:r>
            <a:r>
              <a:rPr lang="ko-KR" altLang="ko-KR" sz="2400" dirty="0"/>
              <a:t>위치를 위한 점프 크기를 다음의 규칙에 따라 </a:t>
            </a:r>
            <a:r>
              <a:rPr lang="ko-KR" altLang="ko-KR" sz="2400" dirty="0" smtClean="0"/>
              <a:t>정</a:t>
            </a:r>
            <a:r>
              <a:rPr lang="ko-KR" altLang="en-US" sz="2400" dirty="0" smtClean="0"/>
              <a:t>함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endParaRPr lang="ko-KR" altLang="ko-KR" sz="2400" dirty="0"/>
          </a:p>
          <a:p>
            <a:pPr marL="0" indent="0" algn="ctr">
              <a:lnSpc>
                <a:spcPct val="120000"/>
              </a:lnSpc>
              <a:spcAft>
                <a:spcPts val="1800"/>
              </a:spcAft>
              <a:buNone/>
            </a:pPr>
            <a:r>
              <a:rPr lang="en-US" altLang="ko-KR" sz="2400" dirty="0">
                <a:solidFill>
                  <a:srgbClr val="3333FF"/>
                </a:solidFill>
              </a:rPr>
              <a:t> </a:t>
            </a:r>
            <a:r>
              <a:rPr lang="en-US" altLang="ko-KR" sz="2400" dirty="0" smtClean="0">
                <a:solidFill>
                  <a:srgbClr val="3333FF"/>
                </a:solidFill>
              </a:rPr>
              <a:t>(</a:t>
            </a:r>
            <a:r>
              <a:rPr lang="en-US" altLang="ko-KR" sz="2400" dirty="0">
                <a:solidFill>
                  <a:srgbClr val="3333FF"/>
                </a:solidFill>
              </a:rPr>
              <a:t>h(key) + j ·d (key)) mod M</a:t>
            </a:r>
            <a:r>
              <a:rPr lang="en-US" altLang="ko-KR" sz="2400" dirty="0"/>
              <a:t>, j = 0, 1, 2, </a:t>
            </a:r>
            <a:r>
              <a:rPr lang="en-US" altLang="ko-KR" sz="2400" dirty="0" smtClean="0">
                <a:sym typeface="MT Extra" panose="05050102010205020202" pitchFamily="18" charset="2"/>
              </a:rPr>
              <a:t></a:t>
            </a:r>
            <a:endParaRPr lang="ko-KR" altLang="ko-KR" sz="2400" dirty="0"/>
          </a:p>
          <a:p>
            <a:pPr>
              <a:lnSpc>
                <a:spcPct val="120000"/>
              </a:lnSpc>
            </a:pPr>
            <a:r>
              <a:rPr lang="ko-KR" altLang="ko-KR" sz="2400" dirty="0" err="1" smtClean="0"/>
              <a:t>이중해싱은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동의어들이 저마다 </a:t>
            </a:r>
            <a:r>
              <a:rPr lang="ko-KR" altLang="ko-KR" sz="2400" dirty="0" smtClean="0"/>
              <a:t>제</a:t>
            </a:r>
            <a:r>
              <a:rPr lang="en-US" altLang="ko-KR" sz="2400" dirty="0" smtClean="0"/>
              <a:t>2</a:t>
            </a:r>
            <a:r>
              <a:rPr lang="ko-KR" altLang="ko-KR" sz="2400" dirty="0" smtClean="0"/>
              <a:t>해시함수를 </a:t>
            </a:r>
            <a:r>
              <a:rPr lang="ko-KR" altLang="ko-KR" sz="2400" dirty="0"/>
              <a:t>갖기 때문에 점프 시퀀스가 일정하지 </a:t>
            </a:r>
            <a:r>
              <a:rPr lang="ko-KR" altLang="ko-KR" sz="2400" dirty="0" smtClean="0"/>
              <a:t>않</a:t>
            </a:r>
            <a:r>
              <a:rPr lang="ko-KR" altLang="en-US" sz="2400" dirty="0" smtClean="0"/>
              <a:t>음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따라서 </a:t>
            </a:r>
            <a:r>
              <a:rPr lang="ko-KR" altLang="ko-KR" sz="2400" dirty="0" err="1"/>
              <a:t>이중해싱은</a:t>
            </a:r>
            <a:r>
              <a:rPr lang="ko-KR" altLang="ko-KR" sz="2400" dirty="0"/>
              <a:t> </a:t>
            </a:r>
            <a:r>
              <a:rPr lang="ko-KR" altLang="ko-KR" sz="2400" u="sng" dirty="0"/>
              <a:t>모든 군집화 문제를 </a:t>
            </a:r>
            <a:r>
              <a:rPr lang="ko-KR" altLang="ko-KR" sz="2400" u="sng" dirty="0" smtClean="0"/>
              <a:t>해결</a:t>
            </a:r>
            <a:endParaRPr lang="ko-KR" altLang="en-US" sz="2400" u="sng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590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36875" y="1772816"/>
            <a:ext cx="80772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제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2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의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함수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d(key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)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는 점프 크기를 정하는 함수이므로 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0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을 </a:t>
            </a:r>
            <a:r>
              <a:rPr lang="ko-KR" altLang="ko-KR" sz="2400" dirty="0" err="1">
                <a:latin typeface="+mn-lt"/>
                <a:ea typeface="+mn-ea"/>
                <a:cs typeface="Times New Roman" panose="02020603050405020304" pitchFamily="18" charset="0"/>
              </a:rPr>
              <a:t>리턴해선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안</a:t>
            </a:r>
            <a:r>
              <a:rPr lang="ko-KR" altLang="en-US" sz="2400" dirty="0" smtClean="0">
                <a:latin typeface="+mn-lt"/>
                <a:ea typeface="+mn-ea"/>
                <a:cs typeface="Times New Roman" panose="02020603050405020304" pitchFamily="18" charset="0"/>
              </a:rPr>
              <a:t>됨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그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외의 조건으로 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d(key)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의 값과 해시테이블의 크기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 M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과 </a:t>
            </a:r>
            <a:r>
              <a:rPr lang="ko-KR" altLang="ko-KR" sz="2400" dirty="0" err="1">
                <a:latin typeface="+mn-lt"/>
                <a:ea typeface="+mn-ea"/>
                <a:cs typeface="Times New Roman" panose="02020603050405020304" pitchFamily="18" charset="0"/>
              </a:rPr>
              <a:t>서로소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(Relatively Prime)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관계일 때 좋은 성능을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보</a:t>
            </a:r>
            <a:r>
              <a:rPr lang="ko-KR" altLang="en-US" sz="2400" dirty="0" smtClean="0">
                <a:latin typeface="+mn-lt"/>
                <a:ea typeface="+mn-ea"/>
                <a:cs typeface="Times New Roman" panose="02020603050405020304" pitchFamily="18" charset="0"/>
              </a:rPr>
              <a:t>임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하지만 </a:t>
            </a:r>
            <a:r>
              <a:rPr lang="ko-KR" altLang="ko-KR" sz="2400" dirty="0" err="1">
                <a:latin typeface="+mn-lt"/>
                <a:ea typeface="+mn-ea"/>
                <a:cs typeface="Times New Roman" panose="02020603050405020304" pitchFamily="18" charset="0"/>
              </a:rPr>
              <a:t>해시테이블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 크기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 M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을 소수로 선택하면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이 제약 조건을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만족</a:t>
            </a:r>
            <a:endParaRPr lang="ko-KR" altLang="en-US" sz="2400" dirty="0">
              <a:latin typeface="+mn-lt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1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8" y="1960104"/>
            <a:ext cx="8536223" cy="4565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512822" y="836712"/>
            <a:ext cx="83362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7030A0"/>
                </a:solidFill>
                <a:latin typeface="+mn-lt"/>
                <a:ea typeface="+mn-ea"/>
                <a:cs typeface="Times New Roman" panose="02020603050405020304" pitchFamily="18" charset="0"/>
              </a:rPr>
              <a:t>h(key</a:t>
            </a:r>
            <a:r>
              <a:rPr lang="en-US" altLang="ko-KR" sz="2400" dirty="0">
                <a:solidFill>
                  <a:srgbClr val="7030A0"/>
                </a:solidFill>
                <a:latin typeface="+mn-lt"/>
                <a:ea typeface="+mn-ea"/>
                <a:cs typeface="Times New Roman" panose="02020603050405020304" pitchFamily="18" charset="0"/>
              </a:rPr>
              <a:t>) = key % 13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과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d(key) = 7-(key % 7)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에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따라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+mn-lt"/>
                <a:ea typeface="+mn-ea"/>
                <a:cs typeface="Consolas" panose="020B0609020204030204" pitchFamily="49" charset="0"/>
              </a:rPr>
              <a:t>25, 37, 18, 55, 22, 35, 50, 63</a:t>
            </a:r>
            <a:r>
              <a:rPr lang="ko-KR" altLang="ko-KR" sz="2400" dirty="0">
                <a:latin typeface="+mn-lt"/>
                <a:ea typeface="+mn-ea"/>
                <a:cs typeface="Consolas" panose="020B0609020204030204" pitchFamily="49" charset="0"/>
              </a:rPr>
              <a:t>을 해시테이블에 차례로 저장하는 과정</a:t>
            </a:r>
            <a:endParaRPr lang="ko-KR" altLang="en-US" sz="2400" dirty="0">
              <a:latin typeface="+mn-lt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8292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이중해싱의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이중해싱은 빈 곳을 찾기 위한 점프 시퀀스가 일정하지 않으며</a:t>
            </a:r>
            <a:r>
              <a:rPr lang="en-US" altLang="ko-KR" dirty="0"/>
              <a:t>, </a:t>
            </a:r>
            <a:r>
              <a:rPr lang="ko-KR" altLang="ko-KR" dirty="0"/>
              <a:t>모든 군집화 현상을 발생시키지 않는다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ko-KR" dirty="0" smtClean="0"/>
              <a:t>또한 </a:t>
            </a:r>
            <a:r>
              <a:rPr lang="ko-KR" altLang="ko-KR" dirty="0"/>
              <a:t>해시 성능을 저하시키지 않는 동시에 해시테이블에 많은 키들을 저장할 수 있다는 장점을 가지고 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0675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86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4400" dirty="0" smtClean="0"/>
              <a:t>충돌 해결 기법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/>
              <a:t> </a:t>
            </a:r>
            <a:r>
              <a:rPr lang="en-US" altLang="ko-KR" sz="4400" dirty="0" smtClean="0"/>
              <a:t> 2. </a:t>
            </a:r>
            <a:r>
              <a:rPr lang="ko-KR" altLang="en-US" sz="4400" dirty="0" smtClean="0"/>
              <a:t>폐쇄 주소 방식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6406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ko-KR" dirty="0" smtClean="0"/>
              <a:t>폐쇄주소방식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12776"/>
            <a:ext cx="7886700" cy="461427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ko-KR" sz="2400" dirty="0">
                <a:solidFill>
                  <a:srgbClr val="3333FF"/>
                </a:solidFill>
              </a:rPr>
              <a:t>폐쇄주소방식</a:t>
            </a:r>
            <a:r>
              <a:rPr lang="en-US" altLang="ko-KR" sz="2400" dirty="0">
                <a:solidFill>
                  <a:srgbClr val="3333FF"/>
                </a:solidFill>
              </a:rPr>
              <a:t>(Closed Addressing)</a:t>
            </a:r>
            <a:r>
              <a:rPr lang="ko-KR" altLang="ko-KR" sz="2400" dirty="0"/>
              <a:t>의 충돌해결 방법은 </a:t>
            </a:r>
            <a:r>
              <a:rPr lang="ko-KR" altLang="ko-KR" sz="2400" dirty="0" smtClean="0"/>
              <a:t>충돌이 </a:t>
            </a:r>
            <a:r>
              <a:rPr lang="ko-KR" altLang="ko-KR" sz="2400" dirty="0"/>
              <a:t>발생한 </a:t>
            </a:r>
            <a:r>
              <a:rPr lang="ko-KR" altLang="ko-KR" sz="2400" dirty="0" smtClean="0"/>
              <a:t>키들</a:t>
            </a:r>
            <a:r>
              <a:rPr lang="ko-KR" altLang="en-US" sz="2400" dirty="0" smtClean="0"/>
              <a:t>을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한 위치에 </a:t>
            </a:r>
            <a:r>
              <a:rPr lang="ko-KR" altLang="ko-KR" sz="2400" dirty="0" smtClean="0"/>
              <a:t>모</a:t>
            </a:r>
            <a:r>
              <a:rPr lang="ko-KR" altLang="en-US" sz="2400" dirty="0" smtClean="0"/>
              <a:t>아</a:t>
            </a:r>
            <a:r>
              <a:rPr lang="ko-KR" altLang="ko-KR" sz="2400" dirty="0" smtClean="0"/>
              <a:t> 저장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ko-KR" sz="2400" dirty="0" smtClean="0"/>
              <a:t>이를 </a:t>
            </a:r>
            <a:r>
              <a:rPr lang="ko-KR" altLang="ko-KR" sz="2400" dirty="0"/>
              <a:t>구현하는 가장 대표적인 </a:t>
            </a:r>
            <a:r>
              <a:rPr lang="ko-KR" altLang="ko-KR" sz="2400" dirty="0" smtClean="0"/>
              <a:t>방법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 err="1">
                <a:solidFill>
                  <a:srgbClr val="3333FF"/>
                </a:solidFill>
              </a:rPr>
              <a:t>체이닝</a:t>
            </a:r>
            <a:r>
              <a:rPr lang="en-US" altLang="ko-KR" sz="2400" dirty="0">
                <a:solidFill>
                  <a:srgbClr val="3333FF"/>
                </a:solidFill>
              </a:rPr>
              <a:t>(Chaining</a:t>
            </a:r>
            <a:r>
              <a:rPr lang="en-US" altLang="ko-KR" sz="2400" dirty="0" smtClean="0">
                <a:solidFill>
                  <a:srgbClr val="3333FF"/>
                </a:solidFill>
              </a:rPr>
              <a:t>)</a:t>
            </a:r>
            <a:endParaRPr lang="ko-KR" altLang="ko-KR" sz="2400" dirty="0">
              <a:solidFill>
                <a:srgbClr val="3333FF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724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62" y="640295"/>
            <a:ext cx="8262784" cy="56326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21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9" y="345404"/>
            <a:ext cx="7376672" cy="17685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3635676" y="2389101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u="sng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63</a:t>
            </a:r>
            <a:r>
              <a:rPr lang="ko-KR" altLang="ko-KR" sz="2400" u="sng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을 </a:t>
            </a:r>
            <a:r>
              <a:rPr lang="ko-KR" altLang="en-US" u="sng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넣</a:t>
            </a:r>
            <a:r>
              <a:rPr lang="ko-KR" altLang="ko-KR" sz="2400" u="sng" dirty="0" smtClean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기 </a:t>
            </a:r>
            <a:r>
              <a:rPr lang="ko-KR" altLang="ko-KR" sz="2400" u="sng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전</a:t>
            </a:r>
            <a:endParaRPr lang="ko-KR" altLang="en-US" sz="2400" u="sng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38915" y="6249336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u="sng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63</a:t>
            </a:r>
            <a:r>
              <a:rPr lang="ko-KR" altLang="ko-KR" sz="2400" u="sng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을 </a:t>
            </a:r>
            <a:r>
              <a:rPr lang="ko-KR" altLang="en-US" u="sng" dirty="0" smtClean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넣은</a:t>
            </a:r>
            <a:r>
              <a:rPr lang="ko-KR" altLang="en-US" sz="2400" u="sng" dirty="0" smtClean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 후</a:t>
            </a:r>
            <a:endParaRPr lang="ko-KR" altLang="en-US" sz="2400" u="sng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61" y="3030813"/>
            <a:ext cx="7200900" cy="30384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511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기말 시험 공지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24</a:t>
            </a:r>
            <a:r>
              <a:rPr lang="ko-KR" altLang="en-US" dirty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수요일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오후 </a:t>
            </a:r>
            <a:r>
              <a:rPr lang="en-US" altLang="ko-KR" dirty="0"/>
              <a:t>5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~ 6</a:t>
            </a:r>
            <a:r>
              <a:rPr lang="ko-KR" altLang="en-US" dirty="0" smtClean="0"/>
              <a:t>시    </a:t>
            </a:r>
            <a:endParaRPr lang="en-US" altLang="ko-KR" dirty="0"/>
          </a:p>
          <a:p>
            <a:r>
              <a:rPr lang="ko-KR" altLang="en-US" dirty="0" smtClean="0"/>
              <a:t>장소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추후 공지</a:t>
            </a:r>
            <a:endParaRPr lang="en-US" altLang="ko-KR" dirty="0" smtClean="0"/>
          </a:p>
          <a:p>
            <a:r>
              <a:rPr lang="ko-KR" altLang="en-US" dirty="0" smtClean="0"/>
              <a:t>시험 범위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err="1" smtClean="0"/>
              <a:t>링크드리스트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 트리</a:t>
            </a:r>
            <a:r>
              <a:rPr lang="en-US" altLang="ko-KR" dirty="0"/>
              <a:t> (</a:t>
            </a:r>
            <a:r>
              <a:rPr lang="en-US" altLang="ko-KR" b="1" dirty="0" smtClean="0">
                <a:solidFill>
                  <a:srgbClr val="C00000"/>
                </a:solidFill>
              </a:rPr>
              <a:t>chap2, </a:t>
            </a:r>
            <a:r>
              <a:rPr lang="en-US" altLang="ko-KR" b="1" dirty="0">
                <a:solidFill>
                  <a:srgbClr val="C00000"/>
                </a:solidFill>
              </a:rPr>
              <a:t>4, </a:t>
            </a:r>
            <a:r>
              <a:rPr lang="en-US" altLang="ko-KR" b="1" dirty="0" smtClean="0">
                <a:solidFill>
                  <a:srgbClr val="C00000"/>
                </a:solidFill>
              </a:rPr>
              <a:t>5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ko-KR" altLang="en-US" dirty="0" err="1" smtClean="0"/>
              <a:t>해시테이블</a:t>
            </a:r>
            <a:r>
              <a:rPr lang="ko-KR" altLang="en-US" dirty="0" smtClean="0"/>
              <a:t> </a:t>
            </a:r>
            <a:r>
              <a:rPr lang="en-US" altLang="ko-KR" dirty="0" smtClean="0"/>
              <a:t>(chap6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그래프</a:t>
            </a:r>
            <a:r>
              <a:rPr lang="en-US" altLang="ko-KR" dirty="0" smtClean="0"/>
              <a:t>(chap7)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137242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7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86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4400" dirty="0" smtClean="0"/>
              <a:t>해시 테이블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3273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5954"/>
          </a:xfrm>
        </p:spPr>
        <p:txBody>
          <a:bodyPr>
            <a:normAutofit/>
          </a:bodyPr>
          <a:lstStyle/>
          <a:p>
            <a:pPr algn="l"/>
            <a:r>
              <a:rPr lang="ko-KR" altLang="ko-KR" dirty="0" smtClean="0"/>
              <a:t>해시테이블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07690"/>
            <a:ext cx="8263830" cy="48692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이진탐색트리</a:t>
            </a:r>
            <a:r>
              <a:rPr lang="en-US" altLang="ko-KR" sz="2400" dirty="0" smtClean="0"/>
              <a:t>(</a:t>
            </a:r>
            <a:r>
              <a:rPr lang="en-US" altLang="ko-KR" dirty="0" smtClean="0"/>
              <a:t>BST)</a:t>
            </a:r>
            <a:r>
              <a:rPr lang="ko-KR" altLang="ko-KR" sz="2400" dirty="0" smtClean="0"/>
              <a:t>의 </a:t>
            </a:r>
            <a:r>
              <a:rPr lang="ko-KR" altLang="en-US" dirty="0" smtClean="0"/>
              <a:t>찾기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연산의 수행시간은 </a:t>
            </a:r>
            <a:r>
              <a:rPr lang="en-US" altLang="ko-KR" sz="2400" dirty="0" smtClean="0"/>
              <a:t>O(</a:t>
            </a:r>
            <a:r>
              <a:rPr lang="en-US" altLang="ko-KR" sz="2400" dirty="0" err="1" smtClean="0"/>
              <a:t>logN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ko-KR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sz="2400" dirty="0" smtClean="0"/>
              <a:t>O(</a:t>
            </a:r>
            <a:r>
              <a:rPr lang="en-US" altLang="ko-KR" sz="2400" dirty="0" err="1" smtClean="0"/>
              <a:t>logN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보다 </a:t>
            </a:r>
            <a:r>
              <a:rPr lang="ko-KR" altLang="ko-KR" sz="2400" dirty="0"/>
              <a:t>좋은 성능을 갖는 자료구조는 없을까</a:t>
            </a:r>
            <a:r>
              <a:rPr lang="en-US" altLang="ko-KR" sz="2400" dirty="0" smtClean="0"/>
              <a:t>?</a:t>
            </a:r>
            <a:endParaRPr lang="ko-KR" altLang="ko-KR" sz="24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45568"/>
            <a:ext cx="7366025" cy="19915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3978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8454" y="1196752"/>
            <a:ext cx="8070010" cy="343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키</a:t>
            </a:r>
            <a:r>
              <a:rPr lang="ko-KR" altLang="en-US" sz="2400" dirty="0" smtClean="0">
                <a:latin typeface="+mn-lt"/>
                <a:ea typeface="+mn-ea"/>
                <a:cs typeface="Times New Roman" panose="02020603050405020304" pitchFamily="18" charset="0"/>
              </a:rPr>
              <a:t>를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변환</a:t>
            </a:r>
            <a:r>
              <a:rPr lang="ko-KR" altLang="en-US" sz="2400" dirty="0" smtClean="0">
                <a:latin typeface="+mn-lt"/>
                <a:ea typeface="+mn-ea"/>
                <a:cs typeface="Times New Roman" panose="02020603050405020304" pitchFamily="18" charset="0"/>
              </a:rPr>
              <a:t>하여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배열의 인덱스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로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이용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,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항목을 저장하는 것을 </a:t>
            </a:r>
            <a:r>
              <a:rPr lang="ko-KR" altLang="ko-KR" sz="2400" dirty="0" err="1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해싱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(Hashing)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이라고 </a:t>
            </a:r>
            <a:r>
              <a:rPr lang="ko-KR" altLang="en-US" sz="2400" dirty="0" smtClean="0">
                <a:latin typeface="+mn-lt"/>
                <a:ea typeface="+mn-ea"/>
              </a:rPr>
              <a:t>함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err="1" smtClean="0">
                <a:latin typeface="+mn-lt"/>
                <a:ea typeface="+mn-ea"/>
              </a:rPr>
              <a:t>해싱에</a:t>
            </a:r>
            <a:r>
              <a:rPr lang="ko-KR" altLang="ko-KR" sz="2400" dirty="0" smtClean="0">
                <a:latin typeface="+mn-lt"/>
                <a:ea typeface="+mn-ea"/>
              </a:rPr>
              <a:t> </a:t>
            </a:r>
            <a:r>
              <a:rPr lang="ko-KR" altLang="ko-KR" sz="2400" dirty="0">
                <a:latin typeface="+mn-lt"/>
                <a:ea typeface="+mn-ea"/>
              </a:rPr>
              <a:t>사용되는 함수를 </a:t>
            </a:r>
            <a:r>
              <a:rPr lang="ko-KR" altLang="ko-KR" sz="2400" dirty="0" err="1">
                <a:solidFill>
                  <a:srgbClr val="3333FF"/>
                </a:solidFill>
                <a:latin typeface="+mn-lt"/>
                <a:ea typeface="+mn-ea"/>
              </a:rPr>
              <a:t>해시함수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</a:rPr>
              <a:t>(Hash Function</a:t>
            </a:r>
            <a:r>
              <a:rPr lang="en-US" altLang="ko-KR" sz="2400" dirty="0" smtClean="0">
                <a:solidFill>
                  <a:srgbClr val="3333FF"/>
                </a:solidFill>
                <a:latin typeface="+mn-lt"/>
                <a:ea typeface="+mn-ea"/>
              </a:rPr>
              <a:t>)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smtClean="0">
                <a:latin typeface="+mn-lt"/>
                <a:ea typeface="+mn-ea"/>
              </a:rPr>
              <a:t>해시함수가 </a:t>
            </a:r>
            <a:r>
              <a:rPr lang="ko-KR" altLang="ko-KR" sz="2400" dirty="0">
                <a:latin typeface="+mn-lt"/>
                <a:ea typeface="+mn-ea"/>
              </a:rPr>
              <a:t>계산한 값을 </a:t>
            </a:r>
            <a:r>
              <a:rPr lang="ko-KR" altLang="ko-KR" sz="2400" dirty="0" err="1">
                <a:solidFill>
                  <a:srgbClr val="3333FF"/>
                </a:solidFill>
                <a:latin typeface="+mn-lt"/>
                <a:ea typeface="+mn-ea"/>
              </a:rPr>
              <a:t>해시값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</a:rPr>
              <a:t>(Hash </a:t>
            </a:r>
            <a:r>
              <a:rPr lang="en-US" altLang="ko-KR" sz="2400" dirty="0" smtClean="0">
                <a:solidFill>
                  <a:srgbClr val="3333FF"/>
                </a:solidFill>
                <a:latin typeface="+mn-lt"/>
                <a:ea typeface="+mn-ea"/>
              </a:rPr>
              <a:t>value)</a:t>
            </a:r>
            <a:r>
              <a:rPr lang="en-US" altLang="ko-KR" sz="2400" dirty="0" smtClean="0">
                <a:latin typeface="+mn-lt"/>
                <a:ea typeface="+mn-ea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smtClean="0">
                <a:latin typeface="+mn-lt"/>
                <a:ea typeface="+mn-ea"/>
              </a:rPr>
              <a:t>항목이 </a:t>
            </a:r>
            <a:r>
              <a:rPr lang="ko-KR" altLang="ko-KR" sz="2400" dirty="0" err="1">
                <a:latin typeface="+mn-lt"/>
                <a:ea typeface="+mn-ea"/>
              </a:rPr>
              <a:t>해시값에</a:t>
            </a:r>
            <a:r>
              <a:rPr lang="ko-KR" altLang="ko-KR" sz="2400" dirty="0">
                <a:latin typeface="+mn-lt"/>
                <a:ea typeface="+mn-ea"/>
              </a:rPr>
              <a:t> 따라 저장되는 배열을 </a:t>
            </a:r>
            <a:r>
              <a:rPr lang="ko-KR" altLang="ko-KR" sz="2400" dirty="0">
                <a:solidFill>
                  <a:srgbClr val="3333FF"/>
                </a:solidFill>
                <a:latin typeface="+mn-lt"/>
                <a:ea typeface="+mn-ea"/>
              </a:rPr>
              <a:t>해시테이블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</a:rPr>
              <a:t>(Hash Table)</a:t>
            </a:r>
            <a:r>
              <a:rPr lang="ko-KR" altLang="ko-KR" sz="2400" dirty="0">
                <a:latin typeface="+mn-lt"/>
                <a:ea typeface="+mn-ea"/>
              </a:rPr>
              <a:t>이라고 </a:t>
            </a:r>
            <a:r>
              <a:rPr lang="ko-KR" altLang="en-US" sz="2400" dirty="0" smtClean="0">
                <a:latin typeface="+mn-lt"/>
                <a:ea typeface="+mn-ea"/>
              </a:rPr>
              <a:t>함</a:t>
            </a:r>
            <a:endParaRPr lang="ko-KR" altLang="en-US" sz="2400" dirty="0">
              <a:latin typeface="+mn-lt"/>
              <a:ea typeface="+mn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28650" y="365127"/>
            <a:ext cx="7886700" cy="6559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ko-KR" kern="0" dirty="0" err="1" smtClean="0"/>
              <a:t>해</a:t>
            </a:r>
            <a:r>
              <a:rPr lang="ko-KR" altLang="en-US" kern="0" dirty="0" err="1" smtClean="0"/>
              <a:t>싱</a:t>
            </a:r>
            <a:r>
              <a:rPr lang="en-US" altLang="ko-KR" kern="0" dirty="0" smtClean="0"/>
              <a:t>(Hashing)</a:t>
            </a:r>
            <a:endParaRPr lang="en-US" kern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7978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013040" y="2590823"/>
            <a:ext cx="1211871" cy="400752"/>
          </a:xfrm>
          <a:prstGeom prst="rect">
            <a:avLst/>
          </a:prstGeom>
          <a:noFill/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buFontTx/>
              <a:buNone/>
            </a:pPr>
            <a:r>
              <a:rPr lang="ko-KR" altLang="en-US" sz="2000" kern="0" smtClean="0">
                <a:solidFill>
                  <a:srgbClr val="0000CC"/>
                </a:solidFill>
              </a:rPr>
              <a:t>해시함수</a:t>
            </a:r>
            <a:endParaRPr lang="en-US" altLang="ko-KR" sz="2000" kern="0" dirty="0" smtClean="0">
              <a:solidFill>
                <a:srgbClr val="0000CC"/>
              </a:solidFill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000939" y="3409194"/>
            <a:ext cx="29014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en-US" altLang="ko-KR" sz="2800">
                <a:solidFill>
                  <a:srgbClr val="C00000"/>
                </a:solidFill>
                <a:latin typeface="+mn-lt"/>
                <a:ea typeface="+mn-ea"/>
              </a:rPr>
              <a:t>i</a:t>
            </a: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1226182" y="1663800"/>
            <a:ext cx="2266318" cy="3051496"/>
          </a:xfrm>
          <a:prstGeom prst="ellipse">
            <a:avLst/>
          </a:prstGeom>
          <a:solidFill>
            <a:srgbClr val="F8F8F8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>
              <a:latin typeface="+mn-lt"/>
              <a:ea typeface="+mn-ea"/>
            </a:endParaRP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2667000" y="2996141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>
              <a:latin typeface="+mn-lt"/>
              <a:ea typeface="+mn-ea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625253" y="2924944"/>
            <a:ext cx="51135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en-US" altLang="ko-KR" sz="2400" dirty="0" smtClean="0">
                <a:latin typeface="+mn-lt"/>
                <a:ea typeface="+mn-ea"/>
              </a:rPr>
              <a:t>k1</a:t>
            </a:r>
            <a:endParaRPr lang="en-US" altLang="ko-KR" sz="2400" dirty="0">
              <a:latin typeface="+mn-lt"/>
              <a:ea typeface="+mn-ea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925982" y="2981425"/>
            <a:ext cx="1293624" cy="462307"/>
          </a:xfrm>
          <a:prstGeom prst="rect">
            <a:avLst/>
          </a:prstGeom>
          <a:solidFill>
            <a:srgbClr val="CEFF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en-US" altLang="ko-KR" sz="2400" dirty="0" smtClean="0">
                <a:latin typeface="+mn-lt"/>
                <a:ea typeface="+mn-ea"/>
              </a:rPr>
              <a:t>h(k1) </a:t>
            </a:r>
            <a:r>
              <a:rPr lang="en-US" altLang="ko-KR" sz="2400" dirty="0">
                <a:latin typeface="+mn-lt"/>
                <a:ea typeface="+mn-ea"/>
              </a:rPr>
              <a:t>= </a:t>
            </a:r>
            <a:r>
              <a:rPr lang="en-US" altLang="ko-KR" sz="2400" dirty="0" err="1">
                <a:solidFill>
                  <a:srgbClr val="C00000"/>
                </a:solidFill>
                <a:latin typeface="+mn-lt"/>
                <a:ea typeface="+mn-ea"/>
              </a:rPr>
              <a:t>i</a:t>
            </a:r>
            <a:endParaRPr lang="en-US" altLang="ko-KR" sz="2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304565" y="2237814"/>
            <a:ext cx="210955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ko-KR" altLang="en-US" sz="2000" smtClean="0">
                <a:latin typeface="+mn-lt"/>
                <a:ea typeface="+mn-ea"/>
              </a:rPr>
              <a:t>데이터의 </a:t>
            </a:r>
            <a:r>
              <a:rPr lang="ko-KR" altLang="en-US" sz="2000" dirty="0" smtClean="0">
                <a:latin typeface="+mn-lt"/>
                <a:ea typeface="+mn-ea"/>
              </a:rPr>
              <a:t>키 </a:t>
            </a:r>
            <a:r>
              <a:rPr lang="ko-KR" altLang="en-US" sz="2000" dirty="0">
                <a:latin typeface="+mn-lt"/>
                <a:ea typeface="+mn-ea"/>
              </a:rPr>
              <a:t>집</a:t>
            </a:r>
            <a:r>
              <a:rPr lang="ko-KR" altLang="en-US" sz="2000" dirty="0" smtClean="0">
                <a:latin typeface="+mn-lt"/>
                <a:ea typeface="+mn-ea"/>
              </a:rPr>
              <a:t>합</a:t>
            </a:r>
            <a:endParaRPr lang="en-US" altLang="ko-KR" sz="1800" dirty="0">
              <a:latin typeface="+mn-lt"/>
              <a:ea typeface="+mn-ea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5981399" y="956078"/>
            <a:ext cx="146835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ko-KR" altLang="en-US" sz="2000" dirty="0" smtClean="0">
                <a:solidFill>
                  <a:srgbClr val="0000CC"/>
                </a:solidFill>
                <a:latin typeface="+mn-lt"/>
                <a:ea typeface="+mn-ea"/>
              </a:rPr>
              <a:t>해시테이블</a:t>
            </a:r>
            <a:endParaRPr lang="en-US" altLang="ko-KR" sz="2000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5981399" y="1556792"/>
            <a:ext cx="400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n-lt"/>
                <a:ea typeface="+mn-ea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26" name="TextBox 27"/>
          <p:cNvSpPr txBox="1">
            <a:spLocks noChangeArrowheads="1"/>
          </p:cNvSpPr>
          <p:nvPr/>
        </p:nvSpPr>
        <p:spPr bwMode="auto">
          <a:xfrm>
            <a:off x="5724128" y="4715296"/>
            <a:ext cx="771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n-lt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ko-KR" sz="1800">
                <a:latin typeface="+mn-lt"/>
                <a:ea typeface="+mn-ea"/>
                <a:cs typeface="Tahoma" panose="020B0604030504040204" pitchFamily="34" charset="0"/>
              </a:rPr>
              <a:t>-1</a:t>
            </a: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5076056" y="3717032"/>
            <a:ext cx="1001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 err="1" smtClean="0">
                <a:solidFill>
                  <a:srgbClr val="C00000"/>
                </a:solidFill>
                <a:latin typeface="+mn-lt"/>
                <a:ea typeface="+mn-ea"/>
                <a:cs typeface="Tahoma" panose="020B0604030504040204" pitchFamily="34" charset="0"/>
              </a:rPr>
              <a:t>해시값</a:t>
            </a:r>
            <a:endParaRPr lang="en-US" altLang="ko-KR" sz="1600" dirty="0">
              <a:solidFill>
                <a:srgbClr val="C00000"/>
              </a:solidFill>
              <a:latin typeface="+mn-lt"/>
              <a:ea typeface="+mn-ea"/>
              <a:cs typeface="Tahoma" panose="020B0604030504040204" pitchFamily="34" charset="0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23295"/>
              </p:ext>
            </p:extLst>
          </p:nvPr>
        </p:nvGraphicFramePr>
        <p:xfrm>
          <a:off x="6393633" y="1519024"/>
          <a:ext cx="708951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k1</a:t>
                      </a:r>
                      <a:endParaRPr 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4" name="직선 화살표 연결선 33"/>
          <p:cNvCxnSpPr>
            <a:stCxn id="15" idx="6"/>
            <a:endCxn id="17" idx="1"/>
          </p:cNvCxnSpPr>
          <p:nvPr/>
        </p:nvCxnSpPr>
        <p:spPr bwMode="auto">
          <a:xfrm flipV="1">
            <a:off x="3111500" y="3212579"/>
            <a:ext cx="814482" cy="5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자유형 35"/>
          <p:cNvSpPr/>
          <p:nvPr/>
        </p:nvSpPr>
        <p:spPr bwMode="auto">
          <a:xfrm>
            <a:off x="5080000" y="3236574"/>
            <a:ext cx="934720" cy="509967"/>
          </a:xfrm>
          <a:custGeom>
            <a:avLst/>
            <a:gdLst>
              <a:gd name="connsiteX0" fmla="*/ 0 w 934720"/>
              <a:gd name="connsiteY0" fmla="*/ 55266 h 509967"/>
              <a:gd name="connsiteX1" fmla="*/ 609600 w 934720"/>
              <a:gd name="connsiteY1" fmla="*/ 34946 h 509967"/>
              <a:gd name="connsiteX2" fmla="*/ 345440 w 934720"/>
              <a:gd name="connsiteY2" fmla="*/ 461666 h 509967"/>
              <a:gd name="connsiteX3" fmla="*/ 934720 w 934720"/>
              <a:gd name="connsiteY3" fmla="*/ 481986 h 50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4720" h="509967">
                <a:moveTo>
                  <a:pt x="0" y="55266"/>
                </a:moveTo>
                <a:cubicBezTo>
                  <a:pt x="276013" y="11239"/>
                  <a:pt x="552027" y="-32787"/>
                  <a:pt x="609600" y="34946"/>
                </a:cubicBezTo>
                <a:cubicBezTo>
                  <a:pt x="667173" y="102679"/>
                  <a:pt x="291253" y="387159"/>
                  <a:pt x="345440" y="461666"/>
                </a:cubicBezTo>
                <a:cubicBezTo>
                  <a:pt x="399627" y="536173"/>
                  <a:pt x="667173" y="509079"/>
                  <a:pt x="934720" y="4819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65127" y="5481568"/>
            <a:ext cx="3092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 smtClean="0">
                <a:latin typeface="+mn-lt"/>
                <a:ea typeface="+mn-ea"/>
              </a:rPr>
              <a:t> </a:t>
            </a:r>
            <a:r>
              <a:rPr lang="en-US" altLang="ko-KR" sz="2400" dirty="0" smtClean="0">
                <a:latin typeface="+mn-lt"/>
                <a:ea typeface="+mn-ea"/>
              </a:rPr>
              <a:t>M =</a:t>
            </a:r>
            <a:r>
              <a:rPr lang="ko-KR" altLang="ko-KR" sz="2400" dirty="0" smtClean="0">
                <a:latin typeface="+mn-lt"/>
                <a:ea typeface="+mn-ea"/>
              </a:rPr>
              <a:t> </a:t>
            </a:r>
            <a:r>
              <a:rPr lang="ko-KR" altLang="ko-KR" sz="2400" dirty="0" err="1">
                <a:latin typeface="+mn-lt"/>
                <a:ea typeface="+mn-ea"/>
              </a:rPr>
              <a:t>해시테이블</a:t>
            </a:r>
            <a:r>
              <a:rPr lang="ko-KR" altLang="ko-KR" sz="2400" dirty="0">
                <a:latin typeface="+mn-lt"/>
                <a:ea typeface="+mn-ea"/>
              </a:rPr>
              <a:t> </a:t>
            </a:r>
            <a:r>
              <a:rPr lang="ko-KR" altLang="ko-KR" sz="2400" dirty="0" smtClean="0">
                <a:latin typeface="+mn-lt"/>
                <a:ea typeface="+mn-ea"/>
              </a:rPr>
              <a:t>크기</a:t>
            </a:r>
            <a:endParaRPr lang="ko-KR" altLang="en-US" sz="2400" dirty="0">
              <a:latin typeface="+mn-lt"/>
              <a:ea typeface="+mn-ea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628650" y="365127"/>
            <a:ext cx="7886700" cy="6559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ko-KR" kern="0" dirty="0" err="1" smtClean="0"/>
              <a:t>해</a:t>
            </a:r>
            <a:r>
              <a:rPr lang="ko-KR" altLang="en-US" kern="0" dirty="0" err="1" smtClean="0"/>
              <a:t>싱</a:t>
            </a:r>
            <a:r>
              <a:rPr lang="en-US" altLang="ko-KR" kern="0" dirty="0" smtClean="0"/>
              <a:t>(Hashing)</a:t>
            </a:r>
            <a:endParaRPr lang="en-US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2655738" y="3717032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>
              <a:latin typeface="+mn-lt"/>
              <a:ea typeface="+mn-ea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2613991" y="3645835"/>
            <a:ext cx="51135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en-US" altLang="ko-KR" sz="2400" dirty="0" smtClean="0">
                <a:latin typeface="+mn-lt"/>
                <a:ea typeface="+mn-ea"/>
              </a:rPr>
              <a:t>k2</a:t>
            </a:r>
            <a:endParaRPr lang="en-US" altLang="ko-KR" sz="2400" dirty="0">
              <a:latin typeface="+mn-lt"/>
              <a:ea typeface="+mn-ea"/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 flipV="1">
            <a:off x="3111500" y="3933056"/>
            <a:ext cx="84701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3879639" y="3731367"/>
            <a:ext cx="1293624" cy="462307"/>
          </a:xfrm>
          <a:prstGeom prst="rect">
            <a:avLst/>
          </a:prstGeom>
          <a:solidFill>
            <a:srgbClr val="CEFF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en-US" altLang="ko-KR" sz="2400" dirty="0" smtClean="0">
                <a:latin typeface="+mn-lt"/>
                <a:ea typeface="+mn-ea"/>
              </a:rPr>
              <a:t>h(k2) </a:t>
            </a:r>
            <a:r>
              <a:rPr lang="en-US" altLang="ko-KR" sz="2400" dirty="0">
                <a:latin typeface="+mn-lt"/>
                <a:ea typeface="+mn-ea"/>
              </a:rPr>
              <a:t>= </a:t>
            </a:r>
            <a:r>
              <a:rPr lang="en-US" altLang="ko-KR" sz="2400" dirty="0" err="1">
                <a:solidFill>
                  <a:srgbClr val="C00000"/>
                </a:solidFill>
                <a:latin typeface="+mn-lt"/>
                <a:ea typeface="+mn-ea"/>
              </a:rPr>
              <a:t>i</a:t>
            </a:r>
            <a:endParaRPr lang="en-US" altLang="ko-KR" sz="2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1325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ko-KR" dirty="0" smtClean="0"/>
              <a:t>해시함수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347967" cy="4895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/>
              <a:t>가장 이상적인 </a:t>
            </a:r>
            <a:r>
              <a:rPr lang="ko-KR" altLang="ko-KR" sz="2400" dirty="0" err="1"/>
              <a:t>해시함수는</a:t>
            </a:r>
            <a:r>
              <a:rPr lang="ko-KR" altLang="ko-KR" sz="2400" dirty="0"/>
              <a:t> 키들을 </a:t>
            </a:r>
            <a:r>
              <a:rPr lang="ko-KR" altLang="ko-KR" sz="2400" dirty="0">
                <a:solidFill>
                  <a:srgbClr val="3333FF"/>
                </a:solidFill>
              </a:rPr>
              <a:t>균등하게</a:t>
            </a:r>
            <a:r>
              <a:rPr lang="en-US" altLang="ko-KR" sz="2400" dirty="0">
                <a:solidFill>
                  <a:srgbClr val="3333FF"/>
                </a:solidFill>
              </a:rPr>
              <a:t>(Uniformly)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해시테이블의 </a:t>
            </a:r>
            <a:r>
              <a:rPr lang="ko-KR" altLang="ko-KR" sz="2400" dirty="0"/>
              <a:t>인덱스로 변환하는 </a:t>
            </a:r>
            <a:r>
              <a:rPr lang="ko-KR" altLang="ko-KR" sz="2400" dirty="0" smtClean="0"/>
              <a:t>함수</a:t>
            </a:r>
            <a:endParaRPr lang="en-US" altLang="ko-KR" sz="2400" dirty="0" smtClean="0"/>
          </a:p>
          <a:p>
            <a:pPr>
              <a:spcAft>
                <a:spcPts val="1200"/>
              </a:spcAft>
            </a:pPr>
            <a:r>
              <a:rPr lang="ko-KR" altLang="ko-KR" sz="2400" dirty="0" smtClean="0"/>
              <a:t>균등하게 </a:t>
            </a:r>
            <a:r>
              <a:rPr lang="ko-KR" altLang="ko-KR" sz="2400" dirty="0"/>
              <a:t>변환한다는 것은 키들을 해시테이블에 </a:t>
            </a:r>
            <a:r>
              <a:rPr lang="ko-KR" altLang="ko-KR" sz="2400" dirty="0" err="1">
                <a:solidFill>
                  <a:srgbClr val="3333FF"/>
                </a:solidFill>
              </a:rPr>
              <a:t>랜덤하게</a:t>
            </a:r>
            <a:r>
              <a:rPr lang="ko-KR" altLang="ko-KR" sz="2400" dirty="0">
                <a:solidFill>
                  <a:srgbClr val="3333FF"/>
                </a:solidFill>
              </a:rPr>
              <a:t> 흩어지도록</a:t>
            </a:r>
            <a:r>
              <a:rPr lang="ko-KR" altLang="ko-KR" sz="2400" dirty="0"/>
              <a:t> 저장하는 것을 </a:t>
            </a:r>
            <a:r>
              <a:rPr lang="ko-KR" altLang="ko-KR" sz="2400" dirty="0" smtClean="0"/>
              <a:t>뜻</a:t>
            </a:r>
            <a:r>
              <a:rPr lang="ko-KR" altLang="en-US" sz="2400" dirty="0" smtClean="0"/>
              <a:t>함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2464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1340768"/>
            <a:ext cx="8269131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ko-KR" dirty="0" smtClean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나눗셈</a:t>
            </a:r>
            <a:r>
              <a:rPr lang="en-US" altLang="ko-KR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(Division) </a:t>
            </a:r>
            <a:r>
              <a:rPr lang="ko-KR" altLang="ko-KR" dirty="0" smtClean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함수</a:t>
            </a:r>
            <a:endParaRPr lang="en-US" altLang="ko-KR" dirty="0" smtClean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키를 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소수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(Prime) M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으로 나눈 뒤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그 나머지를 </a:t>
            </a:r>
            <a:r>
              <a:rPr lang="ko-KR" altLang="ko-KR" dirty="0" err="1">
                <a:latin typeface="+mn-lt"/>
                <a:ea typeface="+mn-ea"/>
                <a:cs typeface="Times New Roman" panose="02020603050405020304" pitchFamily="18" charset="0"/>
              </a:rPr>
              <a:t>해시값으로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사용</a:t>
            </a:r>
            <a:endParaRPr lang="en-US" altLang="ko-KR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h(key</a:t>
            </a:r>
            <a:r>
              <a:rPr lang="en-US" altLang="ko-KR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) = key % M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이고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따라서 해시테이블의 인덱스는 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0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에서 </a:t>
            </a:r>
            <a:r>
              <a:rPr lang="en-US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M-1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이 됨</a:t>
            </a:r>
            <a:r>
              <a:rPr lang="en-US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여기서 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제수로 소수를 사용하는 이유는 나눗셈 연산을 했을 때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u="sng" dirty="0">
                <a:latin typeface="+mn-lt"/>
                <a:ea typeface="+mn-ea"/>
                <a:cs typeface="Times New Roman" panose="02020603050405020304" pitchFamily="18" charset="0"/>
              </a:rPr>
              <a:t>소수가 키들을 균등하게 인덱스로 변환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시키는 성질을 갖기 </a:t>
            </a: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때문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44513" y="333375"/>
            <a:ext cx="6981825" cy="8636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ko-KR" kern="0" dirty="0" err="1" smtClean="0"/>
              <a:t>해시함수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예</a:t>
            </a:r>
            <a:endParaRPr lang="ko-KR" altLang="en-US" kern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9338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Palatino Linotype"/>
        <a:ea typeface="바탕"/>
        <a:cs typeface=""/>
      </a:majorFont>
      <a:minorFont>
        <a:latin typeface="Palatino Linotype"/>
        <a:ea typeface="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5086</TotalTime>
  <Words>1102</Words>
  <Application>Microsoft Office PowerPoint</Application>
  <PresentationFormat>화면 슬라이드 쇼(4:3)</PresentationFormat>
  <Paragraphs>156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굴림</vt:lpstr>
      <vt:lpstr>바탕</vt:lpstr>
      <vt:lpstr>Cambria Math</vt:lpstr>
      <vt:lpstr>Consolas</vt:lpstr>
      <vt:lpstr>MT Extra</vt:lpstr>
      <vt:lpstr>Palatino Linotype</vt:lpstr>
      <vt:lpstr>Symbol</vt:lpstr>
      <vt:lpstr>Tahoma</vt:lpstr>
      <vt:lpstr>Times New Roman</vt:lpstr>
      <vt:lpstr>Wingdings</vt:lpstr>
      <vt:lpstr>기본 디자인</vt:lpstr>
      <vt:lpstr>SE669 자료구조  6장. 해시 테이블</vt:lpstr>
      <vt:lpstr>직접주소 방식(Direct Addressing)</vt:lpstr>
      <vt:lpstr>기말 시험 공지</vt:lpstr>
      <vt:lpstr>해시 테이블</vt:lpstr>
      <vt:lpstr>해시테이블</vt:lpstr>
      <vt:lpstr>PowerPoint 프레젠테이션</vt:lpstr>
      <vt:lpstr>PowerPoint 프레젠테이션</vt:lpstr>
      <vt:lpstr>해시함수</vt:lpstr>
      <vt:lpstr>PowerPoint 프레젠테이션</vt:lpstr>
      <vt:lpstr>PowerPoint 프레젠테이션</vt:lpstr>
      <vt:lpstr>PowerPoint 프레젠테이션</vt:lpstr>
      <vt:lpstr>PowerPoint 프레젠테이션</vt:lpstr>
      <vt:lpstr>충돌 해결 기법   1. 개방 주소 방식</vt:lpstr>
      <vt:lpstr>개방주소방식</vt:lpstr>
      <vt:lpstr>1) 선형조사</vt:lpstr>
      <vt:lpstr>PowerPoint 프레젠테이션</vt:lpstr>
      <vt:lpstr>PowerPoint 프레젠테이션</vt:lpstr>
      <vt:lpstr>2) 이차조사</vt:lpstr>
      <vt:lpstr>PowerPoint 프레젠테이션</vt:lpstr>
      <vt:lpstr>PowerPoint 프레젠테이션</vt:lpstr>
      <vt:lpstr>3) 랜덤조사</vt:lpstr>
      <vt:lpstr>4) 이중해싱</vt:lpstr>
      <vt:lpstr>PowerPoint 프레젠테이션</vt:lpstr>
      <vt:lpstr>PowerPoint 프레젠테이션</vt:lpstr>
      <vt:lpstr>이중해싱의 장점</vt:lpstr>
      <vt:lpstr>충돌 해결 기법   2. 폐쇄 주소 방식</vt:lpstr>
      <vt:lpstr>폐쇄주소방식</vt:lpstr>
      <vt:lpstr>PowerPoint 프레젠테이션</vt:lpstr>
      <vt:lpstr>PowerPoint 프레젠테이션</vt:lpstr>
      <vt:lpstr>질문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</dc:title>
  <dc:creator>bkim</dc:creator>
  <cp:lastModifiedBy>bkim</cp:lastModifiedBy>
  <cp:revision>336</cp:revision>
  <cp:lastPrinted>2000-10-31T01:31:12Z</cp:lastPrinted>
  <dcterms:created xsi:type="dcterms:W3CDTF">1998-06-26T08:07:32Z</dcterms:created>
  <dcterms:modified xsi:type="dcterms:W3CDTF">2020-06-03T02:42:18Z</dcterms:modified>
</cp:coreProperties>
</file>