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98" r:id="rId3"/>
    <p:sldId id="267" r:id="rId4"/>
    <p:sldId id="268" r:id="rId5"/>
    <p:sldId id="300" r:id="rId6"/>
    <p:sldId id="270" r:id="rId7"/>
    <p:sldId id="269" r:id="rId8"/>
    <p:sldId id="271" r:id="rId9"/>
    <p:sldId id="274" r:id="rId10"/>
    <p:sldId id="299" r:id="rId11"/>
    <p:sldId id="276" r:id="rId12"/>
    <p:sldId id="278" r:id="rId13"/>
    <p:sldId id="279" r:id="rId14"/>
    <p:sldId id="280" r:id="rId15"/>
    <p:sldId id="277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7" r:id="rId31"/>
    <p:sldId id="265" r:id="rId3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>
          <p15:clr>
            <a:srgbClr val="A4A3A4"/>
          </p15:clr>
        </p15:guide>
        <p15:guide id="2" pos="6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CC66"/>
    <a:srgbClr val="FF0000"/>
    <a:srgbClr val="99CCFF"/>
    <a:srgbClr val="FFFF99"/>
    <a:srgbClr val="FFCCFF"/>
    <a:srgbClr val="CC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558" y="108"/>
      </p:cViewPr>
      <p:guideLst>
        <p:guide orient="horz" pos="96"/>
        <p:guide pos="6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180F656A-32EA-4E1B-88A6-ABDC2D37980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343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1A2A4FBF-B73B-4676-9A63-75622712701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E47C7128-53DB-4E5E-A3A1-D6707E19173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3688" y="333375"/>
            <a:ext cx="2032000" cy="59753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44513" y="333375"/>
            <a:ext cx="5946775" cy="59753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A166F9B7-B909-4134-ADC8-43ACBF3AC9E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1B96D3D4-D084-4DAE-B4FF-FA5DDBDE965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13B420C9-7588-412C-9F30-9F87D770240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44513" y="1412875"/>
            <a:ext cx="3989387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412875"/>
            <a:ext cx="3989388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A828DC1A-BCE8-4AE1-A048-05335A9B8DD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FB0B29C5-8C3E-4391-9BD7-660125A854F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D82631F3-43D2-4422-9BF1-12B3D370827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7524742F-CF05-4E3C-9341-F42D3050347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E16C07BC-BD18-4FD8-AA3F-A0294D70A64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7CF0030B-FAE4-42E7-829B-42ADE595912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544513" y="333375"/>
            <a:ext cx="69818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유형을 편집하려면 누르십시오</a:t>
            </a:r>
            <a:r>
              <a:rPr lang="en-US" altLang="ko-KR" dirty="0" smtClean="0"/>
              <a:t>.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412875"/>
            <a:ext cx="813117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문자열 유형을 편집하려면 누르십시오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err="1" smtClean="0"/>
              <a:t>세째</a:t>
            </a:r>
            <a:r>
              <a:rPr lang="ko-KR" altLang="en-US" dirty="0" smtClean="0"/>
              <a:t> 수준</a:t>
            </a:r>
          </a:p>
          <a:p>
            <a:pPr lvl="3"/>
            <a:r>
              <a:rPr lang="ko-KR" altLang="en-US" dirty="0" err="1" smtClean="0"/>
              <a:t>네째</a:t>
            </a:r>
            <a:r>
              <a:rPr lang="ko-KR" altLang="en-US" dirty="0" smtClean="0"/>
              <a:t>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66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000" i="1">
                <a:ea typeface="+mn-ea"/>
              </a:defRPr>
            </a:lvl1pPr>
          </a:lstStyle>
          <a:p>
            <a:r>
              <a:rPr lang="en-US" altLang="ko-KR"/>
              <a:t>Page </a:t>
            </a:r>
            <a:fld id="{1A007059-CFAF-462F-8F3B-AF44A28BD1AD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 bwMode="auto">
          <a:xfrm>
            <a:off x="134998" y="6495147"/>
            <a:ext cx="23631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000" i="1" dirty="0" smtClean="0">
                <a:latin typeface="Palatino Linotype" pitchFamily="18" charset="0"/>
                <a:ea typeface="바탕" pitchFamily="18" charset="-127"/>
              </a:rPr>
              <a:t>2020. </a:t>
            </a:r>
            <a:r>
              <a:rPr lang="en-US" altLang="ko-KR" sz="1000" i="1" dirty="0" smtClean="0">
                <a:latin typeface="Palatino Linotype" pitchFamily="18" charset="0"/>
                <a:ea typeface="바탕" pitchFamily="18" charset="-127"/>
              </a:rPr>
              <a:t>I.    Data Structure  bkim@ksu.ac.kr</a:t>
            </a:r>
            <a:endParaRPr lang="en-US" altLang="ko-KR" sz="1000" i="1" dirty="0">
              <a:latin typeface="Palatino Linotype" pitchFamily="18" charset="0"/>
              <a:ea typeface="바탕" pitchFamily="18" charset="-127"/>
            </a:endParaRPr>
          </a:p>
        </p:txBody>
      </p:sp>
      <p:pic>
        <p:nvPicPr>
          <p:cNvPr id="1029" name="_x40360776" descr="EMB00000db82809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874" y="353870"/>
            <a:ext cx="1005606" cy="33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672" y="2996952"/>
            <a:ext cx="5915025" cy="706437"/>
          </a:xfrm>
        </p:spPr>
        <p:txBody>
          <a:bodyPr/>
          <a:lstStyle/>
          <a:p>
            <a:pPr algn="ctr"/>
            <a:r>
              <a:rPr lang="en-US" altLang="ko-KR" sz="5400" dirty="0"/>
              <a:t>SE669</a:t>
            </a:r>
            <a:br>
              <a:rPr lang="en-US" altLang="ko-KR" sz="5400" dirty="0"/>
            </a:br>
            <a:r>
              <a:rPr lang="ko-KR" altLang="en-US" sz="5400" dirty="0"/>
              <a:t>자료구조</a:t>
            </a:r>
            <a:r>
              <a:rPr lang="en-US" altLang="ko-KR" sz="5400" dirty="0"/>
              <a:t/>
            </a:r>
            <a:br>
              <a:rPr lang="en-US" altLang="ko-KR" sz="5400" dirty="0"/>
            </a:br>
            <a:r>
              <a:rPr lang="en-US" altLang="ko-KR" sz="5400" dirty="0"/>
              <a:t/>
            </a:r>
            <a:br>
              <a:rPr lang="en-US" altLang="ko-KR" sz="5400" dirty="0"/>
            </a:br>
            <a:r>
              <a:rPr lang="ko-KR" altLang="en-US" sz="3200" dirty="0" smtClean="0"/>
              <a:t>자료구조 개요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D85D51A9-138A-4AB0-93BF-DEAF2ABC46B2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장단</a:t>
            </a:r>
            <a:r>
              <a:rPr lang="ko-KR" altLang="en-US" dirty="0"/>
              <a:t>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4513" y="1412875"/>
            <a:ext cx="8347967" cy="4895850"/>
          </a:xfrm>
        </p:spPr>
        <p:txBody>
          <a:bodyPr/>
          <a:lstStyle/>
          <a:p>
            <a:r>
              <a:rPr lang="ko-KR" altLang="en-US" dirty="0" smtClean="0"/>
              <a:t>장점은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단점은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어떤 자료구조의 평가는 어떻게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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기본 연산들이 얼마나 효율적인지를 보는 것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/>
              <a:t>SEARCH (S,  k)</a:t>
            </a:r>
          </a:p>
          <a:p>
            <a:pPr lvl="1"/>
            <a:r>
              <a:rPr lang="en-US" altLang="ko-KR" dirty="0"/>
              <a:t>INSERT (S,  x)</a:t>
            </a:r>
          </a:p>
          <a:p>
            <a:pPr lvl="1"/>
            <a:r>
              <a:rPr lang="en-US" altLang="ko-KR" dirty="0"/>
              <a:t>DELETE (S,  x)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2013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2276872"/>
            <a:ext cx="6981825" cy="863600"/>
          </a:xfrm>
        </p:spPr>
        <p:txBody>
          <a:bodyPr/>
          <a:lstStyle/>
          <a:p>
            <a:r>
              <a:rPr lang="en-US" altLang="ko-KR" sz="4000" dirty="0" smtClean="0"/>
              <a:t>2. Linked List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2434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링크드</a:t>
            </a:r>
            <a:r>
              <a:rPr lang="ko-KR" altLang="en-US" dirty="0" smtClean="0"/>
              <a:t> 리스트</a:t>
            </a:r>
            <a:r>
              <a:rPr lang="en-US" altLang="ko-KR" dirty="0" smtClean="0"/>
              <a:t>(Linked List)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기본연산 </a:t>
            </a:r>
            <a:r>
              <a:rPr lang="en-US" altLang="ko-KR" dirty="0" smtClean="0"/>
              <a:t>1: search() 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12</a:t>
            </a:fld>
            <a:endParaRPr lang="en-US" altLang="ko-KR"/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259707"/>
            <a:ext cx="5007920" cy="1745357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</p:spPr>
      </p:pic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4655790"/>
            <a:ext cx="61341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9652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</a:t>
            </a:r>
            <a:r>
              <a:rPr lang="ko-KR" altLang="en-US" dirty="0" smtClean="0"/>
              <a:t>리스트 </a:t>
            </a:r>
            <a:r>
              <a:rPr lang="en-US" altLang="ko-KR" dirty="0" smtClean="0"/>
              <a:t>– cont.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기본연산 </a:t>
            </a:r>
            <a:r>
              <a:rPr lang="en-US" altLang="ko-KR" dirty="0" smtClean="0"/>
              <a:t>2: insert()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13</a:t>
            </a:fld>
            <a:endParaRPr lang="en-US" altLang="ko-KR"/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5545" y="2420888"/>
            <a:ext cx="5308675" cy="216024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6644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리스트</a:t>
            </a:r>
            <a:r>
              <a:rPr lang="en-US" altLang="ko-KR" dirty="0" smtClean="0"/>
              <a:t> – cont.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기본연산 </a:t>
            </a:r>
            <a:r>
              <a:rPr lang="en-US" altLang="ko-KR" dirty="0" smtClean="0"/>
              <a:t>3: delete()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14</a:t>
            </a:fld>
            <a:endParaRPr lang="en-US" altLang="ko-KR"/>
          </a:p>
        </p:txBody>
      </p:sp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7828" y="2420888"/>
            <a:ext cx="5480564" cy="2016224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2173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배열과 </a:t>
            </a:r>
            <a:r>
              <a:rPr lang="ko-KR" altLang="en-US" dirty="0" err="1" smtClean="0"/>
              <a:t>링크드</a:t>
            </a:r>
            <a:r>
              <a:rPr lang="ko-KR" altLang="en-US" dirty="0" smtClean="0"/>
              <a:t> 리스트 비교평가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가지 기본 연산자 측면에서 본 배열의 장단점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들은 정렬된 상태로 유지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</a:t>
            </a:r>
            <a:r>
              <a:rPr lang="en-US" altLang="ko-KR" dirty="0" smtClean="0"/>
              <a:t>earch()		</a:t>
            </a:r>
            <a:r>
              <a:rPr lang="en-US" altLang="ko-KR" dirty="0" smtClean="0">
                <a:sym typeface="Wingdings" panose="05000000000000000000" pitchFamily="2" charset="2"/>
              </a:rPr>
              <a:t> 	</a:t>
            </a:r>
            <a:r>
              <a:rPr lang="en-US" altLang="ko-KR" i="1" dirty="0" smtClean="0"/>
              <a:t>O(</a:t>
            </a:r>
            <a:r>
              <a:rPr lang="en-US" altLang="ko-KR" i="1" dirty="0" err="1" smtClean="0"/>
              <a:t>lg</a:t>
            </a:r>
            <a:r>
              <a:rPr lang="en-US" altLang="ko-KR" i="1" dirty="0" smtClean="0"/>
              <a:t> n)</a:t>
            </a:r>
          </a:p>
          <a:p>
            <a:pPr lvl="1"/>
            <a:r>
              <a:rPr lang="en-US" altLang="ko-KR" dirty="0" smtClean="0"/>
              <a:t>insert(), delete(): 	</a:t>
            </a:r>
            <a:r>
              <a:rPr lang="en-US" altLang="ko-KR" dirty="0" smtClean="0">
                <a:sym typeface="Wingdings" panose="05000000000000000000" pitchFamily="2" charset="2"/>
              </a:rPr>
              <a:t>	</a:t>
            </a:r>
            <a:r>
              <a:rPr lang="en-US" altLang="ko-KR" i="1" dirty="0" smtClean="0">
                <a:sym typeface="Wingdings" panose="05000000000000000000" pitchFamily="2" charset="2"/>
              </a:rPr>
              <a:t>O(n)</a:t>
            </a:r>
          </a:p>
          <a:p>
            <a:pPr lvl="1"/>
            <a:endParaRPr lang="en-US" altLang="ko-KR" i="1" dirty="0">
              <a:sym typeface="Wingdings" panose="05000000000000000000" pitchFamily="2" charset="2"/>
            </a:endParaRPr>
          </a:p>
          <a:p>
            <a:r>
              <a:rPr lang="en-US" altLang="ko-KR" dirty="0"/>
              <a:t>3</a:t>
            </a:r>
            <a:r>
              <a:rPr lang="ko-KR" altLang="en-US" dirty="0"/>
              <a:t>가지 기본 연산자 측면에서 본 </a:t>
            </a:r>
            <a:r>
              <a:rPr lang="ko-KR" altLang="en-US" dirty="0" err="1" smtClean="0"/>
              <a:t>링크드</a:t>
            </a:r>
            <a:r>
              <a:rPr lang="ko-KR" altLang="en-US" dirty="0" smtClean="0"/>
              <a:t> 리스트의 </a:t>
            </a:r>
            <a:r>
              <a:rPr lang="ko-KR" altLang="en-US" dirty="0"/>
              <a:t>장단점</a:t>
            </a:r>
            <a:endParaRPr lang="en-US" altLang="ko-KR" dirty="0"/>
          </a:p>
          <a:p>
            <a:pPr lvl="1"/>
            <a:r>
              <a:rPr lang="ko-KR" altLang="en-US" dirty="0"/>
              <a:t>가정</a:t>
            </a:r>
            <a:r>
              <a:rPr lang="en-US" altLang="ko-KR" dirty="0"/>
              <a:t>: </a:t>
            </a:r>
            <a:r>
              <a:rPr lang="ko-KR" altLang="en-US" dirty="0"/>
              <a:t>원소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들은 정렬된 상태로 유지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search()		</a:t>
            </a:r>
            <a:r>
              <a:rPr lang="en-US" altLang="ko-KR" dirty="0">
                <a:sym typeface="Wingdings" panose="05000000000000000000" pitchFamily="2" charset="2"/>
              </a:rPr>
              <a:t> 	</a:t>
            </a:r>
            <a:r>
              <a:rPr lang="en-US" altLang="ko-KR" i="1" dirty="0" smtClean="0"/>
              <a:t>O(n</a:t>
            </a:r>
            <a:r>
              <a:rPr lang="en-US" altLang="ko-KR" i="1" dirty="0"/>
              <a:t>)</a:t>
            </a:r>
          </a:p>
          <a:p>
            <a:pPr lvl="1"/>
            <a:r>
              <a:rPr lang="en-US" altLang="ko-KR" dirty="0"/>
              <a:t>insert(), delete(): 	</a:t>
            </a:r>
            <a:r>
              <a:rPr lang="en-US" altLang="ko-KR" dirty="0">
                <a:sym typeface="Wingdings" panose="05000000000000000000" pitchFamily="2" charset="2"/>
              </a:rPr>
              <a:t>	</a:t>
            </a:r>
            <a:r>
              <a:rPr lang="en-US" altLang="ko-KR" i="1" dirty="0" smtClean="0">
                <a:sym typeface="Wingdings" panose="05000000000000000000" pitchFamily="2" charset="2"/>
              </a:rPr>
              <a:t>O(1)</a:t>
            </a:r>
            <a:endParaRPr lang="en-US" altLang="ko-KR" i="1" dirty="0"/>
          </a:p>
          <a:p>
            <a:pPr lvl="1"/>
            <a:endParaRPr lang="en-US" altLang="ko-KR" i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0729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2564904"/>
            <a:ext cx="6981825" cy="863600"/>
          </a:xfrm>
        </p:spPr>
        <p:txBody>
          <a:bodyPr/>
          <a:lstStyle/>
          <a:p>
            <a:r>
              <a:rPr lang="en-US" altLang="ko-KR" sz="4000" dirty="0" smtClean="0"/>
              <a:t>3. </a:t>
            </a:r>
            <a:r>
              <a:rPr lang="ko-KR" altLang="en-US" sz="4000" dirty="0" smtClean="0"/>
              <a:t>트리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3135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이진 트리 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smtClean="0">
                <a:ea typeface="굴림" charset="-127"/>
              </a:rPr>
              <a:t>Binary </a:t>
            </a:r>
            <a:r>
              <a:rPr lang="en-US" altLang="ko-KR" dirty="0">
                <a:ea typeface="굴림" charset="-127"/>
              </a:rPr>
              <a:t>Search </a:t>
            </a:r>
            <a:r>
              <a:rPr lang="en-US" altLang="ko-KR" dirty="0" smtClean="0">
                <a:ea typeface="굴림" charset="-127"/>
              </a:rPr>
              <a:t>Trees</a:t>
            </a:r>
            <a:r>
              <a:rPr lang="en-US" altLang="ko-KR" dirty="0" smtClean="0">
                <a:latin typeface="+mn-ea"/>
              </a:rPr>
              <a:t>)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기본 요건</a:t>
            </a:r>
            <a:r>
              <a:rPr lang="en-US" altLang="ko-KR" dirty="0" smtClean="0"/>
              <a:t>: </a:t>
            </a:r>
          </a:p>
          <a:p>
            <a:pPr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</a:t>
            </a:r>
            <a:r>
              <a:rPr lang="en-US" altLang="ko-KR" i="1" dirty="0" smtClean="0">
                <a:solidFill>
                  <a:schemeClr val="tx2"/>
                </a:solidFill>
              </a:rPr>
              <a:t>key[</a:t>
            </a:r>
            <a:r>
              <a:rPr lang="en-US" altLang="ko-KR" i="1" dirty="0" err="1" smtClean="0">
                <a:solidFill>
                  <a:schemeClr val="tx2"/>
                </a:solidFill>
              </a:rPr>
              <a:t>leftSubtree</a:t>
            </a:r>
            <a:r>
              <a:rPr lang="en-US" altLang="ko-KR" i="1" dirty="0" smtClean="0">
                <a:solidFill>
                  <a:schemeClr val="tx2"/>
                </a:solidFill>
              </a:rPr>
              <a:t>(x)]  </a:t>
            </a:r>
            <a:r>
              <a:rPr lang="en-US" altLang="ko-KR" i="1" dirty="0">
                <a:solidFill>
                  <a:schemeClr val="tx2"/>
                </a:solidFill>
                <a:sym typeface="Symbol" pitchFamily="18" charset="2"/>
              </a:rPr>
              <a:t> </a:t>
            </a:r>
            <a:r>
              <a:rPr lang="en-US" altLang="ko-KR" i="1" dirty="0" smtClean="0">
                <a:solidFill>
                  <a:schemeClr val="tx2"/>
                </a:solidFill>
                <a:sym typeface="Symbol" pitchFamily="18" charset="2"/>
              </a:rPr>
              <a:t>  key[x</a:t>
            </a:r>
            <a:r>
              <a:rPr lang="en-US" altLang="ko-KR" i="1" dirty="0">
                <a:solidFill>
                  <a:schemeClr val="tx2"/>
                </a:solidFill>
                <a:sym typeface="Symbol" pitchFamily="18" charset="2"/>
              </a:rPr>
              <a:t>] </a:t>
            </a:r>
            <a:r>
              <a:rPr lang="en-US" altLang="ko-KR" i="1" dirty="0" smtClean="0">
                <a:solidFill>
                  <a:schemeClr val="tx2"/>
                </a:solidFill>
                <a:sym typeface="Symbol" pitchFamily="18" charset="2"/>
              </a:rPr>
              <a:t>    key[</a:t>
            </a:r>
            <a:r>
              <a:rPr lang="en-US" altLang="ko-KR" i="1" dirty="0" err="1" smtClean="0">
                <a:solidFill>
                  <a:schemeClr val="tx2"/>
                </a:solidFill>
                <a:sym typeface="Symbol" pitchFamily="18" charset="2"/>
              </a:rPr>
              <a:t>rightSubtree</a:t>
            </a:r>
            <a:r>
              <a:rPr lang="en-US" altLang="ko-KR" i="1" dirty="0" smtClean="0">
                <a:solidFill>
                  <a:schemeClr val="tx2"/>
                </a:solidFill>
                <a:sym typeface="Symbol" pitchFamily="18" charset="2"/>
              </a:rPr>
              <a:t>(x)]</a:t>
            </a:r>
          </a:p>
          <a:p>
            <a:endParaRPr lang="en-US" altLang="ko-KR" sz="2800" i="1" dirty="0">
              <a:solidFill>
                <a:schemeClr val="tx2"/>
              </a:solidFill>
            </a:endParaRP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  <a:endParaRPr lang="en-US" altLang="ko-KR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17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675087"/>
            <a:ext cx="56483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607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트리 </a:t>
            </a:r>
            <a:r>
              <a:rPr lang="ko-KR" altLang="en-US" dirty="0" smtClean="0">
                <a:latin typeface="+mn-ea"/>
              </a:rPr>
              <a:t>탐색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smtClean="0">
                <a:ea typeface="굴림" charset="-127"/>
              </a:rPr>
              <a:t>Tree Walk)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12875"/>
            <a:ext cx="8419975" cy="4895850"/>
          </a:xfrm>
        </p:spPr>
        <p:txBody>
          <a:bodyPr/>
          <a:lstStyle/>
          <a:p>
            <a:r>
              <a:rPr lang="ko-KR" altLang="en-US" dirty="0" err="1" smtClean="0"/>
              <a:t>인오더</a:t>
            </a:r>
            <a:r>
              <a:rPr lang="ko-KR" altLang="en-US" dirty="0" smtClean="0"/>
              <a:t> 탐색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Inorder</a:t>
            </a:r>
            <a:r>
              <a:rPr lang="en-US" altLang="ko-KR" dirty="0" smtClean="0"/>
              <a:t>): </a:t>
            </a:r>
            <a:r>
              <a:rPr lang="en-US" altLang="ko-KR" dirty="0"/>
              <a:t>print </a:t>
            </a:r>
            <a:r>
              <a:rPr lang="en-US" altLang="ko-KR" dirty="0" smtClean="0"/>
              <a:t>left, </a:t>
            </a:r>
            <a:r>
              <a:rPr lang="en-US" altLang="ko-KR" dirty="0"/>
              <a:t>then </a:t>
            </a:r>
            <a:r>
              <a:rPr lang="en-US" altLang="ko-KR" dirty="0" smtClean="0"/>
              <a:t>root, </a:t>
            </a:r>
            <a:r>
              <a:rPr lang="en-US" altLang="ko-KR" dirty="0"/>
              <a:t>then right</a:t>
            </a:r>
          </a:p>
          <a:p>
            <a:endParaRPr lang="en-US" altLang="ko-KR" dirty="0"/>
          </a:p>
          <a:p>
            <a:pPr lvl="1">
              <a:buFont typeface="Times New Roman" charset="0"/>
              <a:buNone/>
            </a:pPr>
            <a:endParaRPr lang="en-US" altLang="ko-KR" b="1" dirty="0" smtClean="0"/>
          </a:p>
          <a:p>
            <a:pPr lvl="1">
              <a:buFont typeface="Times New Roman" charset="0"/>
              <a:buNone/>
            </a:pPr>
            <a:endParaRPr lang="en-US" altLang="ko-KR" b="1" dirty="0" smtClean="0"/>
          </a:p>
          <a:p>
            <a:pPr lvl="1">
              <a:buFont typeface="Times New Roman" charset="0"/>
              <a:buNone/>
            </a:pPr>
            <a:endParaRPr lang="en-US" altLang="ko-KR" b="1" dirty="0" smtClean="0"/>
          </a:p>
          <a:p>
            <a:pPr lvl="1">
              <a:buFont typeface="Times New Roman" charset="0"/>
              <a:buNone/>
            </a:pPr>
            <a:endParaRPr lang="en-US" altLang="ko-KR" b="1" dirty="0" smtClean="0"/>
          </a:p>
          <a:p>
            <a:pPr lvl="1">
              <a:buFont typeface="Times New Roman" charset="0"/>
              <a:buNone/>
            </a:pPr>
            <a:endParaRPr lang="en-US" altLang="ko-KR" b="1" dirty="0"/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프리오더</a:t>
            </a:r>
            <a:r>
              <a:rPr lang="ko-KR" altLang="en-US" dirty="0" smtClean="0"/>
              <a:t> 탐색</a:t>
            </a:r>
            <a:r>
              <a:rPr lang="en-US" altLang="ko-KR" dirty="0" smtClean="0"/>
              <a:t>(</a:t>
            </a:r>
            <a:r>
              <a:rPr lang="en-US" altLang="ko-KR" i="1" dirty="0" smtClean="0">
                <a:solidFill>
                  <a:schemeClr val="tx2"/>
                </a:solidFill>
              </a:rPr>
              <a:t>Preorder)</a:t>
            </a:r>
            <a:r>
              <a:rPr lang="en-US" altLang="ko-KR" dirty="0" smtClean="0"/>
              <a:t>: </a:t>
            </a:r>
            <a:r>
              <a:rPr lang="en-US" altLang="ko-KR" dirty="0"/>
              <a:t>print root, then left, then </a:t>
            </a:r>
            <a:r>
              <a:rPr lang="en-US" altLang="ko-KR" dirty="0" smtClean="0"/>
              <a:t>right</a:t>
            </a:r>
          </a:p>
          <a:p>
            <a:endParaRPr lang="en-US" altLang="ko-KR" dirty="0"/>
          </a:p>
          <a:p>
            <a:r>
              <a:rPr lang="ko-KR" altLang="en-US" dirty="0" err="1" smtClean="0"/>
              <a:t>포스트오더</a:t>
            </a:r>
            <a:r>
              <a:rPr lang="ko-KR" altLang="en-US" dirty="0" smtClean="0"/>
              <a:t> 탐색</a:t>
            </a:r>
            <a:r>
              <a:rPr lang="en-US" altLang="ko-KR" dirty="0" smtClean="0"/>
              <a:t>(</a:t>
            </a:r>
            <a:r>
              <a:rPr lang="en-US" altLang="ko-KR" i="1" dirty="0" err="1" smtClean="0">
                <a:solidFill>
                  <a:schemeClr val="tx2"/>
                </a:solidFill>
              </a:rPr>
              <a:t>Postorder</a:t>
            </a:r>
            <a:r>
              <a:rPr lang="en-US" altLang="ko-KR" i="1" dirty="0">
                <a:solidFill>
                  <a:schemeClr val="tx2"/>
                </a:solidFill>
              </a:rPr>
              <a:t>)</a:t>
            </a:r>
            <a:r>
              <a:rPr lang="en-US" altLang="ko-KR" dirty="0" smtClean="0"/>
              <a:t>: </a:t>
            </a:r>
            <a:r>
              <a:rPr lang="en-US" altLang="ko-KR" dirty="0"/>
              <a:t>print left, then right, then root</a:t>
            </a:r>
            <a:endParaRPr lang="en-US" altLang="ko-KR" i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18</a:t>
            </a:fld>
            <a:endParaRPr lang="en-US" altLang="ko-KR"/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907704" y="2132856"/>
            <a:ext cx="5256584" cy="1872208"/>
          </a:xfrm>
          <a:prstGeom prst="roundRect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굴림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204864"/>
            <a:ext cx="4389226" cy="173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71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1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1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트리</a:t>
            </a:r>
            <a:endParaRPr lang="en-US" altLang="ko-KR" dirty="0">
              <a:solidFill>
                <a:srgbClr val="FF0000"/>
              </a:solidFill>
              <a:ea typeface="굴림" charset="-127"/>
            </a:endParaRPr>
          </a:p>
        </p:txBody>
      </p:sp>
      <p:sp>
        <p:nvSpPr>
          <p:cNvPr id="97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charset="0"/>
              <a:buNone/>
            </a:pPr>
            <a:r>
              <a:rPr lang="en-US" altLang="ko-KR" sz="2000" b="1" dirty="0" smtClean="0">
                <a:latin typeface="Courier New" pitchFamily="49" charset="0"/>
                <a:ea typeface="굴림" charset="-127"/>
              </a:rPr>
              <a:t> </a:t>
            </a:r>
            <a:endParaRPr lang="en-US" altLang="ko-KR" sz="2000" b="1" dirty="0">
              <a:latin typeface="Courier New" pitchFamily="49" charset="0"/>
              <a:ea typeface="굴림" charset="-127"/>
            </a:endParaRPr>
          </a:p>
          <a:p>
            <a:pPr>
              <a:buFont typeface="Times New Roman" charset="0"/>
              <a:buNone/>
            </a:pPr>
            <a:r>
              <a:rPr lang="en-US" altLang="ko-KR" sz="2000" b="1" dirty="0">
                <a:latin typeface="Courier New" pitchFamily="49" charset="0"/>
                <a:ea typeface="굴림" charset="-127"/>
              </a:rPr>
              <a:t>   </a:t>
            </a:r>
            <a:endParaRPr lang="en-US" altLang="ko-KR" sz="2000" dirty="0">
              <a:ea typeface="굴림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19</a:t>
            </a:fld>
            <a:endParaRPr lang="en-US" altLang="ko-KR"/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115616" y="2060848"/>
            <a:ext cx="5256584" cy="2232248"/>
          </a:xfrm>
          <a:prstGeom prst="roundRect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굴림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39" y="2154932"/>
            <a:ext cx="4790819" cy="1994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4291161"/>
            <a:ext cx="360045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611560" y="1325959"/>
            <a:ext cx="3220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ü"/>
            </a:pPr>
            <a:r>
              <a:rPr lang="ko-KR" altLang="en-US" kern="0" dirty="0">
                <a:solidFill>
                  <a:srgbClr val="000000"/>
                </a:solidFill>
                <a:latin typeface="Palatino Linotype"/>
                <a:ea typeface="바탕"/>
              </a:rPr>
              <a:t>기본연산 </a:t>
            </a:r>
            <a:r>
              <a:rPr lang="en-US" altLang="ko-KR" kern="0" dirty="0" smtClean="0">
                <a:solidFill>
                  <a:srgbClr val="000000"/>
                </a:solidFill>
                <a:latin typeface="Palatino Linotype"/>
                <a:ea typeface="바탕"/>
              </a:rPr>
              <a:t>1: search()</a:t>
            </a:r>
            <a:endParaRPr lang="ko-KR" altLang="en-US" kern="0" dirty="0">
              <a:solidFill>
                <a:srgbClr val="000000"/>
              </a:solidFill>
              <a:latin typeface="Palatino Linotype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13945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자료구조</a:t>
            </a:r>
            <a:r>
              <a:rPr lang="en-US" altLang="ko-KR" dirty="0" smtClean="0"/>
              <a:t>? </a:t>
            </a:r>
            <a:r>
              <a:rPr lang="ko-KR" altLang="en-US" dirty="0" smtClean="0"/>
              <a:t>건물구조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4513" y="1412875"/>
            <a:ext cx="2947367" cy="4895850"/>
          </a:xfrm>
        </p:spPr>
        <p:txBody>
          <a:bodyPr/>
          <a:lstStyle/>
          <a:p>
            <a:r>
              <a:rPr lang="ko-KR" altLang="en-US" dirty="0" smtClean="0"/>
              <a:t>어떤 건물구조를 선택할까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선택기준은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</a:t>
            </a:fld>
            <a:endParaRPr lang="en-US" altLang="ko-KR"/>
          </a:p>
        </p:txBody>
      </p:sp>
      <p:pic>
        <p:nvPicPr>
          <p:cNvPr id="2050" name="Picture 2" descr="Image result for ê±´ë¬¼ êµ¬ì¡° ë¹êµ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358" y="1484784"/>
            <a:ext cx="5501051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550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en-US" altLang="ko-KR" dirty="0"/>
              <a:t>– cont</a:t>
            </a:r>
            <a:r>
              <a:rPr lang="en-US" altLang="ko-KR" dirty="0" smtClean="0"/>
              <a:t>. 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i="1" dirty="0" smtClean="0">
              <a:solidFill>
                <a:schemeClr val="accent1"/>
              </a:solidFill>
              <a:ea typeface="굴림" charset="-127"/>
            </a:endParaRPr>
          </a:p>
          <a:p>
            <a:endParaRPr lang="en-US" altLang="ko-KR" i="1" dirty="0" smtClean="0">
              <a:solidFill>
                <a:schemeClr val="accent1"/>
              </a:solidFill>
              <a:ea typeface="굴림" charset="-127"/>
            </a:endParaRPr>
          </a:p>
          <a:p>
            <a:endParaRPr lang="en-US" altLang="ko-KR" i="1" dirty="0" smtClean="0">
              <a:solidFill>
                <a:schemeClr val="accent1"/>
              </a:solidFill>
              <a:ea typeface="굴림" charset="-127"/>
            </a:endParaRPr>
          </a:p>
          <a:p>
            <a:endParaRPr lang="en-US" altLang="ko-KR" i="1" dirty="0" smtClean="0">
              <a:solidFill>
                <a:schemeClr val="accent1"/>
              </a:solidFill>
              <a:ea typeface="굴림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20</a:t>
            </a:fld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060848"/>
            <a:ext cx="293308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4293096"/>
            <a:ext cx="3098279" cy="162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 bwMode="auto">
          <a:xfrm>
            <a:off x="1115616" y="2060848"/>
            <a:ext cx="3888432" cy="1584176"/>
          </a:xfrm>
          <a:prstGeom prst="roundRect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굴림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1115616" y="4293096"/>
            <a:ext cx="3888432" cy="1642860"/>
          </a:xfrm>
          <a:prstGeom prst="roundRect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1325959"/>
            <a:ext cx="5325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ü"/>
            </a:pPr>
            <a:r>
              <a:rPr lang="ko-KR" altLang="en-US" kern="0" dirty="0" smtClean="0">
                <a:solidFill>
                  <a:srgbClr val="000000"/>
                </a:solidFill>
                <a:latin typeface="Palatino Linotype"/>
                <a:ea typeface="바탕"/>
              </a:rPr>
              <a:t>보조 연산</a:t>
            </a:r>
            <a:r>
              <a:rPr lang="en-US" altLang="ko-KR" kern="0" dirty="0" smtClean="0">
                <a:solidFill>
                  <a:srgbClr val="000000"/>
                </a:solidFill>
                <a:latin typeface="Palatino Linotype"/>
                <a:ea typeface="바탕"/>
              </a:rPr>
              <a:t>: </a:t>
            </a:r>
            <a:r>
              <a:rPr lang="en-US" altLang="ko-KR" dirty="0">
                <a:ea typeface="굴림" charset="-127"/>
              </a:rPr>
              <a:t>minimum(), maximum()</a:t>
            </a:r>
            <a:endParaRPr lang="ko-KR" altLang="en-US" kern="0" dirty="0">
              <a:solidFill>
                <a:srgbClr val="000000"/>
              </a:solidFill>
              <a:latin typeface="Palatino Linotype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55295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en-US" altLang="ko-KR" dirty="0"/>
              <a:t>– cont</a:t>
            </a:r>
            <a:r>
              <a:rPr lang="en-US" altLang="ko-KR" dirty="0" smtClean="0"/>
              <a:t>. 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98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solidFill>
                <a:schemeClr val="accent1"/>
              </a:solidFill>
              <a:ea typeface="굴림" charset="-127"/>
            </a:endParaRPr>
          </a:p>
          <a:p>
            <a:endParaRPr lang="en-US" altLang="ko-KR" dirty="0" smtClean="0">
              <a:solidFill>
                <a:schemeClr val="accent1"/>
              </a:solidFill>
              <a:ea typeface="굴림" charset="-127"/>
            </a:endParaRPr>
          </a:p>
          <a:p>
            <a:endParaRPr lang="en-US" altLang="ko-KR" dirty="0" smtClean="0">
              <a:solidFill>
                <a:schemeClr val="accent1"/>
              </a:solidFill>
              <a:ea typeface="굴림" charset="-127"/>
            </a:endParaRPr>
          </a:p>
          <a:p>
            <a:endParaRPr lang="en-US" altLang="ko-KR" dirty="0" smtClean="0">
              <a:solidFill>
                <a:schemeClr val="accent1"/>
              </a:solidFill>
              <a:ea typeface="굴림" charset="-127"/>
            </a:endParaRPr>
          </a:p>
          <a:p>
            <a:endParaRPr lang="en-US" altLang="ko-KR" dirty="0" smtClean="0">
              <a:solidFill>
                <a:schemeClr val="accent1"/>
              </a:solidFill>
              <a:ea typeface="굴림" charset="-127"/>
            </a:endParaRPr>
          </a:p>
          <a:p>
            <a:endParaRPr lang="en-US" altLang="ko-KR" dirty="0" smtClean="0">
              <a:solidFill>
                <a:schemeClr val="accent1"/>
              </a:solidFill>
              <a:ea typeface="굴림" charset="-127"/>
            </a:endParaRPr>
          </a:p>
          <a:p>
            <a:endParaRPr lang="en-US" altLang="ko-KR" dirty="0" smtClean="0">
              <a:solidFill>
                <a:schemeClr val="accent1"/>
              </a:solidFill>
              <a:ea typeface="굴림" charset="-127"/>
            </a:endParaRPr>
          </a:p>
          <a:p>
            <a:endParaRPr lang="en-US" altLang="ko-KR" dirty="0" smtClean="0">
              <a:solidFill>
                <a:schemeClr val="accent1"/>
              </a:solidFill>
              <a:ea typeface="굴림" charset="-127"/>
            </a:endParaRPr>
          </a:p>
          <a:p>
            <a:r>
              <a:rPr lang="en-US" altLang="ko-KR" dirty="0" smtClean="0">
                <a:solidFill>
                  <a:schemeClr val="accent1"/>
                </a:solidFill>
              </a:rPr>
              <a:t>6</a:t>
            </a:r>
            <a:r>
              <a:rPr lang="ko-KR" altLang="en-US" dirty="0" smtClean="0">
                <a:solidFill>
                  <a:schemeClr val="accent1"/>
                </a:solidFill>
              </a:rPr>
              <a:t>의 다음은</a:t>
            </a:r>
            <a:r>
              <a:rPr lang="en-US" altLang="ko-KR" dirty="0" smtClean="0">
                <a:solidFill>
                  <a:schemeClr val="accent1"/>
                </a:solidFill>
              </a:rPr>
              <a:t>?</a:t>
            </a:r>
          </a:p>
          <a:p>
            <a:endParaRPr lang="en-US" altLang="ko-KR" dirty="0" smtClean="0">
              <a:solidFill>
                <a:schemeClr val="accent1"/>
              </a:solidFill>
            </a:endParaRPr>
          </a:p>
          <a:p>
            <a:r>
              <a:rPr lang="en-US" altLang="ko-KR" dirty="0" smtClean="0">
                <a:solidFill>
                  <a:schemeClr val="accent1"/>
                </a:solidFill>
              </a:rPr>
              <a:t>13</a:t>
            </a:r>
            <a:r>
              <a:rPr lang="ko-KR" altLang="en-US" dirty="0" smtClean="0">
                <a:solidFill>
                  <a:schemeClr val="accent1"/>
                </a:solidFill>
              </a:rPr>
              <a:t>의 다음은</a:t>
            </a:r>
            <a:r>
              <a:rPr lang="en-US" altLang="ko-KR" dirty="0" smtClean="0">
                <a:solidFill>
                  <a:schemeClr val="accent1"/>
                </a:solidFill>
              </a:rPr>
              <a:t>?</a:t>
            </a:r>
          </a:p>
          <a:p>
            <a:endParaRPr lang="en-US" altLang="ko-KR" dirty="0">
              <a:solidFill>
                <a:schemeClr val="accent1"/>
              </a:solidFill>
              <a:ea typeface="굴림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21</a:t>
            </a:fld>
            <a:endParaRPr lang="en-US" altLang="ko-K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8064" y="2120255"/>
            <a:ext cx="4621358" cy="2460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4147145"/>
            <a:ext cx="360045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 bwMode="auto">
          <a:xfrm>
            <a:off x="1115616" y="1988840"/>
            <a:ext cx="4608512" cy="2592288"/>
          </a:xfrm>
          <a:prstGeom prst="roundRect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굴림" pitchFamily="50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10745" y="1988840"/>
            <a:ext cx="2653743" cy="13681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611560" y="1397967"/>
            <a:ext cx="34836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ü"/>
            </a:pPr>
            <a:r>
              <a:rPr lang="ko-KR" altLang="en-US" kern="0" dirty="0" smtClean="0">
                <a:solidFill>
                  <a:srgbClr val="000000"/>
                </a:solidFill>
                <a:latin typeface="Palatino Linotype"/>
                <a:ea typeface="바탕"/>
              </a:rPr>
              <a:t>보조 연산</a:t>
            </a:r>
            <a:r>
              <a:rPr lang="en-US" altLang="ko-KR" kern="0" dirty="0" smtClean="0">
                <a:solidFill>
                  <a:srgbClr val="000000"/>
                </a:solidFill>
                <a:latin typeface="Palatino Linotype"/>
                <a:ea typeface="바탕"/>
              </a:rPr>
              <a:t>: </a:t>
            </a:r>
            <a:r>
              <a:rPr lang="en-US" altLang="ko-KR" dirty="0">
                <a:ea typeface="굴림" charset="-127"/>
              </a:rPr>
              <a:t>successor()</a:t>
            </a:r>
            <a:endParaRPr lang="ko-KR" altLang="en-US" kern="0" dirty="0">
              <a:solidFill>
                <a:srgbClr val="000000"/>
              </a:solidFill>
              <a:latin typeface="Palatino Linotype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302580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8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8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8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8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en-US" altLang="ko-KR" dirty="0"/>
              <a:t>– cont</a:t>
            </a:r>
            <a:r>
              <a:rPr lang="en-US" altLang="ko-KR" dirty="0" smtClean="0"/>
              <a:t>. 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97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ea typeface="굴림" charset="-127"/>
            </a:endParaRPr>
          </a:p>
          <a:p>
            <a:endParaRPr lang="en-US" altLang="ko-KR" dirty="0" smtClean="0">
              <a:ea typeface="굴림" charset="-127"/>
            </a:endParaRPr>
          </a:p>
          <a:p>
            <a:endParaRPr lang="en-US" altLang="ko-KR" dirty="0" smtClean="0">
              <a:ea typeface="굴림" charset="-127"/>
            </a:endParaRPr>
          </a:p>
          <a:p>
            <a:endParaRPr lang="en-US" altLang="ko-KR" dirty="0" smtClean="0">
              <a:ea typeface="굴림" charset="-127"/>
            </a:endParaRPr>
          </a:p>
          <a:p>
            <a:endParaRPr lang="en-US" altLang="ko-KR" dirty="0" smtClean="0">
              <a:ea typeface="굴림" charset="-127"/>
            </a:endParaRPr>
          </a:p>
          <a:p>
            <a:endParaRPr lang="en-US" altLang="ko-KR" dirty="0" smtClean="0">
              <a:ea typeface="굴림" charset="-127"/>
            </a:endParaRPr>
          </a:p>
          <a:p>
            <a:endParaRPr lang="en-US" altLang="ko-KR" dirty="0" smtClean="0">
              <a:ea typeface="굴림" charset="-127"/>
            </a:endParaRPr>
          </a:p>
          <a:p>
            <a:endParaRPr lang="en-US" altLang="ko-KR" dirty="0" smtClean="0">
              <a:ea typeface="굴림" charset="-127"/>
            </a:endParaRPr>
          </a:p>
          <a:p>
            <a:endParaRPr lang="en-US" altLang="ko-KR" dirty="0" smtClean="0">
              <a:ea typeface="굴림" charset="-127"/>
            </a:endParaRPr>
          </a:p>
          <a:p>
            <a:endParaRPr lang="en-US" altLang="ko-KR" dirty="0" smtClean="0">
              <a:ea typeface="굴림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</a:rPr>
              <a:t>예</a:t>
            </a:r>
            <a:r>
              <a:rPr lang="en-US" altLang="ko-KR" dirty="0" smtClean="0">
                <a:ea typeface="굴림" charset="-127"/>
              </a:rPr>
              <a:t>: </a:t>
            </a:r>
            <a:r>
              <a:rPr lang="en-US" altLang="ko-KR" dirty="0">
                <a:ea typeface="굴림" charset="-127"/>
              </a:rPr>
              <a:t>Insert </a:t>
            </a:r>
            <a:r>
              <a:rPr lang="en-US" altLang="ko-KR" i="1" dirty="0" smtClean="0">
                <a:ea typeface="굴림" charset="-127"/>
              </a:rPr>
              <a:t>13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22</a:t>
            </a:fld>
            <a:endParaRPr lang="en-US" altLang="ko-K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0102" y="1981609"/>
            <a:ext cx="4057278" cy="3607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2163" y="4518620"/>
            <a:ext cx="33623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모서리가 둥근 직사각형 22"/>
          <p:cNvSpPr/>
          <p:nvPr/>
        </p:nvSpPr>
        <p:spPr bwMode="auto">
          <a:xfrm>
            <a:off x="1115616" y="1916832"/>
            <a:ext cx="4608512" cy="3744416"/>
          </a:xfrm>
          <a:prstGeom prst="roundRect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325959"/>
            <a:ext cx="3220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ü"/>
            </a:pPr>
            <a:r>
              <a:rPr lang="ko-KR" altLang="en-US" kern="0" dirty="0">
                <a:solidFill>
                  <a:srgbClr val="000000"/>
                </a:solidFill>
                <a:latin typeface="Palatino Linotype"/>
                <a:ea typeface="바탕"/>
              </a:rPr>
              <a:t>기본연산 </a:t>
            </a:r>
            <a:r>
              <a:rPr lang="en-US" altLang="ko-KR" kern="0" dirty="0">
                <a:solidFill>
                  <a:srgbClr val="000000"/>
                </a:solidFill>
                <a:latin typeface="Palatino Linotype"/>
                <a:ea typeface="바탕"/>
              </a:rPr>
              <a:t>2</a:t>
            </a:r>
            <a:r>
              <a:rPr lang="en-US" altLang="ko-KR" kern="0" dirty="0" smtClean="0">
                <a:solidFill>
                  <a:srgbClr val="000000"/>
                </a:solidFill>
                <a:latin typeface="Palatino Linotype"/>
                <a:ea typeface="바탕"/>
              </a:rPr>
              <a:t>: search()</a:t>
            </a:r>
            <a:endParaRPr lang="ko-KR" altLang="en-US" kern="0" dirty="0">
              <a:solidFill>
                <a:srgbClr val="000000"/>
              </a:solidFill>
              <a:latin typeface="Palatino Linotype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28959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Discussion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어떤 자료구조가 더 좋은가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판단 기준은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/>
              <a:t>빠른 검색이냐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아니면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빈번한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삭제가 우선이냐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85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584" y="2492896"/>
            <a:ext cx="7315200" cy="1752600"/>
          </a:xfrm>
        </p:spPr>
        <p:txBody>
          <a:bodyPr/>
          <a:lstStyle/>
          <a:p>
            <a:pPr algn="l"/>
            <a:r>
              <a:rPr lang="en-US" altLang="ko-KR" sz="3600" dirty="0" smtClean="0"/>
              <a:t>4. </a:t>
            </a:r>
            <a:r>
              <a:rPr lang="ko-KR" altLang="en-US" sz="3600" dirty="0" err="1" smtClean="0"/>
              <a:t>해쉬</a:t>
            </a:r>
            <a:r>
              <a:rPr lang="ko-KR" altLang="en-US" sz="3600" dirty="0" smtClean="0"/>
              <a:t> 테이블</a:t>
            </a:r>
            <a:endParaRPr lang="en-US" altLang="ko-KR" sz="3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30146217-355E-4C67-B395-41020F04AE23}" type="slidenum">
              <a:rPr lang="en-US" altLang="ko-KR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188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Direct-address tables (</a:t>
            </a:r>
            <a:r>
              <a:rPr lang="ko-KR" altLang="en-US" dirty="0" smtClean="0"/>
              <a:t>직접 주소 방식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A direct-address table, </a:t>
            </a:r>
            <a:r>
              <a:rPr lang="en-US" altLang="ko-KR" sz="2000" i="1" dirty="0" smtClean="0"/>
              <a:t>T[0 .. m-1]  </a:t>
            </a:r>
            <a:r>
              <a:rPr lang="en-US" altLang="ko-KR" sz="2000" i="1" dirty="0" smtClean="0">
                <a:sym typeface="Wingdings" panose="05000000000000000000" pitchFamily="2" charset="2"/>
              </a:rPr>
              <a:t> </a:t>
            </a:r>
            <a:r>
              <a:rPr lang="ko-KR" altLang="en-US" sz="2000" dirty="0"/>
              <a:t>키 값이 곧 주소</a:t>
            </a:r>
            <a:endParaRPr lang="ko-KR" altLang="en-US" sz="2000" i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25</a:t>
            </a:fld>
            <a:endParaRPr lang="en-US" altLang="ko-KR"/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3501008"/>
            <a:ext cx="58102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8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972047"/>
            <a:ext cx="3240360" cy="225905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76391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Direct-address tables – cont.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Issues</a:t>
            </a:r>
          </a:p>
          <a:p>
            <a:pPr lvl="1"/>
            <a:r>
              <a:rPr lang="en-US" altLang="ko-KR" smtClean="0"/>
              <a:t>If the universe </a:t>
            </a:r>
            <a:r>
              <a:rPr lang="en-US" altLang="ko-KR" i="1" smtClean="0"/>
              <a:t>U</a:t>
            </a:r>
            <a:r>
              <a:rPr lang="en-US" altLang="ko-KR" smtClean="0"/>
              <a:t> is large?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26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6046" y="2905472"/>
            <a:ext cx="5810250" cy="29718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3642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해쉬</a:t>
            </a:r>
            <a:r>
              <a:rPr lang="ko-KR" altLang="en-US" dirty="0"/>
              <a:t> 테이블 </a:t>
            </a:r>
            <a:r>
              <a:rPr lang="en-US" altLang="ko-KR" dirty="0" smtClean="0"/>
              <a:t>(Hash tables)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With direct addressing, an element with </a:t>
            </a:r>
            <a:r>
              <a:rPr lang="en-US" altLang="ko-KR" sz="2000" i="1" dirty="0" smtClean="0"/>
              <a:t>key k </a:t>
            </a:r>
            <a:r>
              <a:rPr lang="en-US" altLang="ko-KR" sz="2000" dirty="0" smtClean="0"/>
              <a:t>is stored in </a:t>
            </a:r>
            <a:r>
              <a:rPr lang="en-US" altLang="ko-KR" sz="2000" dirty="0" smtClean="0">
                <a:solidFill>
                  <a:srgbClr val="FF0000"/>
                </a:solidFill>
              </a:rPr>
              <a:t>slot </a:t>
            </a:r>
            <a:r>
              <a:rPr lang="en-US" altLang="ko-KR" sz="2000" i="1" dirty="0" smtClean="0">
                <a:solidFill>
                  <a:srgbClr val="FF0000"/>
                </a:solidFill>
              </a:rPr>
              <a:t>k</a:t>
            </a:r>
            <a:r>
              <a:rPr lang="en-US" altLang="ko-KR" sz="20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2000" dirty="0" smtClean="0"/>
              <a:t>With hashing, the element is stored in </a:t>
            </a:r>
            <a:r>
              <a:rPr lang="en-US" altLang="ko-KR" sz="2000" dirty="0" smtClean="0">
                <a:solidFill>
                  <a:srgbClr val="FF0000"/>
                </a:solidFill>
              </a:rPr>
              <a:t>slot </a:t>
            </a:r>
            <a:r>
              <a:rPr lang="en-US" altLang="ko-KR" sz="2000" i="1" dirty="0" smtClean="0">
                <a:solidFill>
                  <a:srgbClr val="FF0000"/>
                </a:solidFill>
              </a:rPr>
              <a:t>h(k)</a:t>
            </a:r>
            <a:r>
              <a:rPr lang="en-US" altLang="ko-KR" sz="2000" dirty="0" smtClean="0">
                <a:solidFill>
                  <a:srgbClr val="FF0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smtClean="0"/>
              <a:t>hash function </a:t>
            </a:r>
            <a:r>
              <a:rPr lang="en-US" altLang="ko-KR" i="1" dirty="0" smtClean="0"/>
              <a:t>h</a:t>
            </a:r>
            <a:r>
              <a:rPr lang="ko-KR" altLang="en-US" dirty="0" smtClean="0"/>
              <a:t>는 </a:t>
            </a:r>
            <a:r>
              <a:rPr lang="en-US" altLang="ko-KR" i="1" dirty="0" smtClean="0"/>
              <a:t>key k</a:t>
            </a:r>
            <a:r>
              <a:rPr lang="ko-KR" altLang="en-US" dirty="0" smtClean="0"/>
              <a:t>로부터 슬롯 위치를 구하는 함수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27</a:t>
            </a:fld>
            <a:endParaRPr lang="en-US" altLang="ko-KR"/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708920"/>
            <a:ext cx="2769538" cy="57606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573" y="3672036"/>
            <a:ext cx="5400675" cy="27813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2147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해쉬</a:t>
            </a:r>
            <a:r>
              <a:rPr lang="ko-KR" altLang="en-US" dirty="0"/>
              <a:t> 테이블 </a:t>
            </a:r>
            <a:r>
              <a:rPr lang="en-US" altLang="ko-KR" dirty="0"/>
              <a:t>(Hash tables</a:t>
            </a:r>
            <a:r>
              <a:rPr lang="en-US" altLang="ko-KR" dirty="0" smtClean="0"/>
              <a:t>) – cont.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해시 함수의 결과로 같은 슬롯이 나오면 </a:t>
            </a:r>
            <a:r>
              <a:rPr lang="ko-KR" altLang="en-US" dirty="0" err="1" smtClean="0"/>
              <a:t>링크드</a:t>
            </a:r>
            <a:r>
              <a:rPr lang="ko-KR" altLang="en-US" dirty="0" smtClean="0"/>
              <a:t> 리스트로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28</a:t>
            </a:fld>
            <a:endParaRPr lang="en-US" altLang="ko-KR"/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3983" y="2276872"/>
            <a:ext cx="7210425" cy="28289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4889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Hash functions </a:t>
            </a:r>
            <a:r>
              <a:rPr lang="en-US" altLang="ko-KR" dirty="0"/>
              <a:t>(</a:t>
            </a:r>
            <a:r>
              <a:rPr lang="ko-KR" altLang="en-US" dirty="0" err="1"/>
              <a:t>해쉬</a:t>
            </a:r>
            <a:r>
              <a:rPr lang="ko-KR" altLang="en-US" dirty="0"/>
              <a:t>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Division method</a:t>
            </a:r>
          </a:p>
          <a:p>
            <a:pPr lvl="1"/>
            <a:r>
              <a:rPr lang="en-US" altLang="ko-KR" sz="1800" dirty="0" smtClean="0"/>
              <a:t>In the division method for creating hash functions, a </a:t>
            </a:r>
            <a:r>
              <a:rPr lang="en-US" altLang="ko-KR" sz="1800" i="1" dirty="0" smtClean="0"/>
              <a:t>key k </a:t>
            </a:r>
            <a:r>
              <a:rPr lang="en-US" altLang="ko-KR" sz="1800" dirty="0" smtClean="0"/>
              <a:t>is mapped into one of m slots </a:t>
            </a:r>
            <a:r>
              <a:rPr lang="en-US" altLang="ko-KR" sz="1800" dirty="0" smtClean="0">
                <a:solidFill>
                  <a:srgbClr val="FF0000"/>
                </a:solidFill>
              </a:rPr>
              <a:t>by taking the remainder of </a:t>
            </a:r>
            <a:r>
              <a:rPr lang="en-US" altLang="ko-KR" sz="1800" i="1" dirty="0" smtClean="0">
                <a:solidFill>
                  <a:srgbClr val="FF0000"/>
                </a:solidFill>
              </a:rPr>
              <a:t>k</a:t>
            </a:r>
            <a:r>
              <a:rPr lang="en-US" altLang="ko-KR" sz="1800" dirty="0" smtClean="0">
                <a:solidFill>
                  <a:srgbClr val="FF0000"/>
                </a:solidFill>
              </a:rPr>
              <a:t> divided by </a:t>
            </a:r>
            <a:r>
              <a:rPr lang="en-US" altLang="ko-KR" sz="1800" i="1" dirty="0" smtClean="0">
                <a:solidFill>
                  <a:srgbClr val="FF0000"/>
                </a:solidFill>
              </a:rPr>
              <a:t>m</a:t>
            </a:r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r>
              <a:rPr lang="en-US" altLang="ko-KR" dirty="0" smtClean="0"/>
              <a:t>Multiplication method</a:t>
            </a:r>
          </a:p>
          <a:p>
            <a:pPr lvl="1"/>
            <a:r>
              <a:rPr lang="en-US" altLang="ko-KR" sz="1800" dirty="0" smtClean="0"/>
              <a:t>Use the </a:t>
            </a:r>
            <a:r>
              <a:rPr lang="en-US" altLang="ko-KR" sz="1800" dirty="0" smtClean="0">
                <a:solidFill>
                  <a:srgbClr val="FF0000"/>
                </a:solidFill>
              </a:rPr>
              <a:t>fractional part of </a:t>
            </a:r>
            <a:r>
              <a:rPr lang="en-US" altLang="ko-KR" sz="1800" i="1" dirty="0" smtClean="0">
                <a:solidFill>
                  <a:srgbClr val="FF0000"/>
                </a:solidFill>
              </a:rPr>
              <a:t>kA</a:t>
            </a:r>
            <a:r>
              <a:rPr lang="en-US" altLang="ko-KR" sz="1800" dirty="0" smtClean="0"/>
              <a:t>, for some constant </a:t>
            </a:r>
            <a:r>
              <a:rPr lang="en-US" altLang="ko-KR" sz="1800" i="1" dirty="0" smtClean="0"/>
              <a:t>A</a:t>
            </a:r>
            <a:endParaRPr lang="ko-KR" altLang="en-US" sz="1800" i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29</a:t>
            </a:fld>
            <a:endParaRPr lang="en-US" altLang="ko-KR"/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7" y="2564904"/>
            <a:ext cx="1920213" cy="64807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4293096"/>
            <a:ext cx="4791075" cy="19907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57014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532275"/>
            <a:ext cx="7886700" cy="65595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자료구조</a:t>
            </a:r>
            <a:r>
              <a:rPr lang="en-US" altLang="ko-KR" dirty="0"/>
              <a:t>(Data Structure)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9824" y="1484784"/>
            <a:ext cx="8404664" cy="46682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en-US" dirty="0" smtClean="0"/>
              <a:t>자료구조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>
                <a:solidFill>
                  <a:srgbClr val="3333FF"/>
                </a:solidFill>
              </a:rPr>
              <a:t>일련의 </a:t>
            </a:r>
            <a:r>
              <a:rPr lang="ko-KR" altLang="en-US" u="sng" dirty="0">
                <a:solidFill>
                  <a:srgbClr val="3333FF"/>
                </a:solidFill>
              </a:rPr>
              <a:t>동일한 타입의 데이터를 정돈하여 </a:t>
            </a:r>
            <a:r>
              <a:rPr lang="ko-KR" altLang="en-US" dirty="0">
                <a:solidFill>
                  <a:srgbClr val="3333FF"/>
                </a:solidFill>
              </a:rPr>
              <a:t>저장한 </a:t>
            </a:r>
            <a:r>
              <a:rPr lang="ko-KR" altLang="en-US" dirty="0" smtClean="0">
                <a:solidFill>
                  <a:srgbClr val="3333FF"/>
                </a:solidFill>
              </a:rPr>
              <a:t>구성체</a:t>
            </a:r>
            <a:endParaRPr lang="en-US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en-US" dirty="0" smtClean="0"/>
              <a:t>데이터를 </a:t>
            </a:r>
            <a:r>
              <a:rPr lang="ko-KR" altLang="en-US" dirty="0"/>
              <a:t>정돈하는 </a:t>
            </a:r>
            <a:r>
              <a:rPr lang="ko-KR" altLang="en-US" dirty="0" smtClean="0"/>
              <a:t>목적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프로그램에서 저장하는 데이터에 대해 탐색</a:t>
            </a:r>
            <a:r>
              <a:rPr lang="en-US" dirty="0"/>
              <a:t>, </a:t>
            </a:r>
            <a:r>
              <a:rPr lang="ko-KR" altLang="en-US" dirty="0"/>
              <a:t>삽입</a:t>
            </a:r>
            <a:r>
              <a:rPr lang="en-US" dirty="0"/>
              <a:t>, </a:t>
            </a:r>
            <a:r>
              <a:rPr lang="ko-KR" altLang="en-US" dirty="0"/>
              <a:t>삭제 </a:t>
            </a:r>
            <a:r>
              <a:rPr lang="ko-KR" altLang="en-US" dirty="0" smtClean="0"/>
              <a:t>등 </a:t>
            </a:r>
            <a:r>
              <a:rPr lang="ko-KR" altLang="en-US" dirty="0"/>
              <a:t>연산을 효율적으로 수행하기 </a:t>
            </a:r>
            <a:r>
              <a:rPr lang="ko-KR" altLang="en-US" dirty="0" smtClean="0"/>
              <a:t>위해</a:t>
            </a:r>
            <a:endParaRPr lang="en-US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en-US" dirty="0" smtClean="0"/>
              <a:t>자료구조를 </a:t>
            </a:r>
            <a:r>
              <a:rPr lang="ko-KR" altLang="en-US" dirty="0"/>
              <a:t>설계할 때에는 </a:t>
            </a:r>
            <a:r>
              <a:rPr lang="ko-KR" altLang="en-US" dirty="0">
                <a:solidFill>
                  <a:srgbClr val="3333FF"/>
                </a:solidFill>
              </a:rPr>
              <a:t>데이터와 데이터에 관련된 연산들을 </a:t>
            </a:r>
            <a:r>
              <a:rPr lang="ko-KR" altLang="en-US" dirty="0" smtClean="0">
                <a:solidFill>
                  <a:srgbClr val="3333FF"/>
                </a:solidFill>
              </a:rPr>
              <a:t>함께 고려</a:t>
            </a:r>
            <a:r>
              <a:rPr lang="ko-KR" altLang="en-US" dirty="0" smtClean="0"/>
              <a:t>해야</a:t>
            </a:r>
            <a:r>
              <a:rPr lang="en-US" dirty="0" smtClean="0"/>
              <a:t> 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marL="457200" lvl="1" indent="0">
              <a:spcAft>
                <a:spcPts val="1200"/>
              </a:spcAft>
              <a:buNone/>
            </a:pP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건물구조 설계와 비교해보자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11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Discussion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자료구조</a:t>
            </a:r>
            <a:r>
              <a:rPr lang="ko-KR" altLang="en-US" dirty="0"/>
              <a:t>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/>
              <a:t>개</a:t>
            </a:r>
            <a:r>
              <a:rPr lang="ko-KR" altLang="en-US" dirty="0" smtClean="0"/>
              <a:t> 기본 함수들의 성능으로 평가해보자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5498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D85D51A9-138A-4AB0-93BF-DEAF2ABC46B2}" type="slidenum">
              <a:rPr lang="en-US" altLang="ko-KR" smtClean="0"/>
              <a:pPr/>
              <a:t>31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자료구조의 기본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자료구조는 자료들의 집합</a:t>
            </a:r>
            <a:r>
              <a:rPr lang="en-US" altLang="ko-KR" dirty="0"/>
              <a:t>(</a:t>
            </a:r>
            <a:r>
              <a:rPr lang="en-US" altLang="ko-KR" dirty="0" smtClean="0"/>
              <a:t>Dynamic sets)</a:t>
            </a:r>
          </a:p>
          <a:p>
            <a:r>
              <a:rPr lang="ko-KR" altLang="en-US" dirty="0" smtClean="0"/>
              <a:t>자료구조에 </a:t>
            </a:r>
            <a:r>
              <a:rPr lang="ko-KR" altLang="en-US" dirty="0" smtClean="0"/>
              <a:t>대한 기본 연산자</a:t>
            </a:r>
            <a:endParaRPr lang="en-US" altLang="ko-KR" dirty="0" smtClean="0"/>
          </a:p>
          <a:p>
            <a:pPr lvl="1"/>
            <a:r>
              <a:rPr lang="en-US" altLang="ko-KR" sz="2400" dirty="0" smtClean="0"/>
              <a:t>SEARCH (S,  k)</a:t>
            </a:r>
          </a:p>
          <a:p>
            <a:pPr lvl="1"/>
            <a:r>
              <a:rPr lang="en-US" altLang="ko-KR" sz="2400" dirty="0" smtClean="0"/>
              <a:t>INSERT (S,  x)</a:t>
            </a:r>
          </a:p>
          <a:p>
            <a:pPr lvl="1"/>
            <a:r>
              <a:rPr lang="en-US" altLang="ko-KR" sz="2400" dirty="0" smtClean="0"/>
              <a:t>DELETE (S,  x)</a:t>
            </a:r>
          </a:p>
          <a:p>
            <a:pPr lvl="1"/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</a:rPr>
              <a:t>MINIMUM (S)</a:t>
            </a:r>
          </a:p>
          <a:p>
            <a:pPr lvl="1"/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</a:rPr>
              <a:t>MAXIMUM (S)</a:t>
            </a:r>
          </a:p>
          <a:p>
            <a:pPr lvl="1"/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</a:rPr>
              <a:t>SUCCESSOR (S,  x)</a:t>
            </a:r>
          </a:p>
          <a:p>
            <a:pPr lvl="1"/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</a:rPr>
              <a:t>PREDECESSOR (S,  x)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4053769" y="2492896"/>
            <a:ext cx="2582416" cy="10341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61950" lvl="2">
              <a:spcBef>
                <a:spcPct val="20000"/>
              </a:spcBef>
            </a:pPr>
            <a:r>
              <a:rPr lang="en-US" altLang="ko-KR" sz="1800" kern="0" dirty="0">
                <a:solidFill>
                  <a:srgbClr val="FF0000"/>
                </a:solidFill>
                <a:latin typeface="Palatino Linotype"/>
                <a:ea typeface="바탕"/>
              </a:rPr>
              <a:t>S: </a:t>
            </a:r>
            <a:r>
              <a:rPr lang="ko-KR" altLang="en-US" sz="1800" kern="0" dirty="0">
                <a:solidFill>
                  <a:srgbClr val="FF0000"/>
                </a:solidFill>
                <a:latin typeface="Palatino Linotype"/>
                <a:ea typeface="바탕"/>
              </a:rPr>
              <a:t>집합</a:t>
            </a:r>
            <a:r>
              <a:rPr lang="en-US" altLang="ko-KR" sz="1800" kern="0" dirty="0">
                <a:solidFill>
                  <a:srgbClr val="FF0000"/>
                </a:solidFill>
                <a:latin typeface="Palatino Linotype"/>
                <a:ea typeface="바탕"/>
              </a:rPr>
              <a:t>, </a:t>
            </a:r>
          </a:p>
          <a:p>
            <a:pPr marL="361950" lvl="2">
              <a:spcBef>
                <a:spcPct val="20000"/>
              </a:spcBef>
            </a:pPr>
            <a:r>
              <a:rPr lang="en-US" altLang="ko-KR" sz="1800" kern="0" dirty="0">
                <a:solidFill>
                  <a:srgbClr val="FF0000"/>
                </a:solidFill>
                <a:latin typeface="Palatino Linotype"/>
                <a:ea typeface="바탕"/>
              </a:rPr>
              <a:t>k: </a:t>
            </a:r>
            <a:r>
              <a:rPr lang="ko-KR" altLang="en-US" sz="1800" kern="0" dirty="0">
                <a:solidFill>
                  <a:srgbClr val="FF0000"/>
                </a:solidFill>
                <a:latin typeface="Palatino Linotype"/>
                <a:ea typeface="바탕"/>
              </a:rPr>
              <a:t>인덱스</a:t>
            </a:r>
            <a:r>
              <a:rPr lang="en-US" altLang="ko-KR" sz="1800" kern="0" dirty="0">
                <a:solidFill>
                  <a:srgbClr val="FF0000"/>
                </a:solidFill>
                <a:latin typeface="Palatino Linotype"/>
                <a:ea typeface="바탕"/>
              </a:rPr>
              <a:t>, </a:t>
            </a:r>
          </a:p>
          <a:p>
            <a:pPr marL="361950" lvl="2">
              <a:spcBef>
                <a:spcPct val="20000"/>
              </a:spcBef>
            </a:pPr>
            <a:r>
              <a:rPr lang="en-US" altLang="ko-KR" sz="1800" kern="0" dirty="0">
                <a:solidFill>
                  <a:srgbClr val="FF0000"/>
                </a:solidFill>
                <a:latin typeface="Palatino Linotype"/>
                <a:ea typeface="바탕"/>
              </a:rPr>
              <a:t>x: </a:t>
            </a:r>
            <a:r>
              <a:rPr lang="ko-KR" altLang="en-US" sz="1800" kern="0" dirty="0">
                <a:solidFill>
                  <a:srgbClr val="FF0000"/>
                </a:solidFill>
                <a:latin typeface="Palatino Linotype"/>
                <a:ea typeface="바탕"/>
              </a:rPr>
              <a:t>개별 </a:t>
            </a:r>
            <a:r>
              <a:rPr lang="ko-KR" altLang="en-US" sz="1800" kern="0" dirty="0" smtClean="0">
                <a:solidFill>
                  <a:srgbClr val="FF0000"/>
                </a:solidFill>
                <a:latin typeface="Palatino Linotype"/>
                <a:ea typeface="바탕"/>
              </a:rPr>
              <a:t>자료</a:t>
            </a:r>
            <a:endParaRPr lang="ko-KR" altLang="en-US" sz="1800" kern="0" dirty="0">
              <a:solidFill>
                <a:srgbClr val="FF0000"/>
              </a:solidFill>
              <a:latin typeface="Palatino Linotype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36927944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대 기본 자료구조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자료 구조는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배열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/>
              <a:t>링크드</a:t>
            </a:r>
            <a:r>
              <a:rPr lang="ko-KR" altLang="en-US" dirty="0" smtClean="0"/>
              <a:t> 리스트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트리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해시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278888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2204864"/>
            <a:ext cx="6981825" cy="863600"/>
          </a:xfrm>
        </p:spPr>
        <p:txBody>
          <a:bodyPr/>
          <a:lstStyle/>
          <a:p>
            <a:r>
              <a:rPr lang="en-US" altLang="ko-KR" sz="3600" dirty="0" smtClean="0"/>
              <a:t>1. </a:t>
            </a:r>
            <a:r>
              <a:rPr lang="en-US" altLang="ko-KR" sz="3600" dirty="0" smtClean="0"/>
              <a:t>Array(</a:t>
            </a:r>
            <a:r>
              <a:rPr lang="ko-KR" altLang="en-US" sz="3600" dirty="0" smtClean="0"/>
              <a:t>배열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5121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Array(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자료구조의 기본은 배열</a:t>
            </a:r>
            <a:endParaRPr lang="en-US" altLang="ko-KR" dirty="0" smtClean="0"/>
          </a:p>
          <a:p>
            <a:r>
              <a:rPr lang="ko-KR" altLang="en-US" dirty="0" smtClean="0"/>
              <a:t>배열에서 아래 연산은 어떻게 하는가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/>
              <a:t>SEARCH (S,  k)</a:t>
            </a:r>
          </a:p>
          <a:p>
            <a:pPr lvl="1"/>
            <a:r>
              <a:rPr lang="en-US" altLang="ko-KR" dirty="0"/>
              <a:t>INSERT (S,  x)</a:t>
            </a:r>
          </a:p>
          <a:p>
            <a:pPr lvl="1"/>
            <a:r>
              <a:rPr lang="en-US" altLang="ko-KR" dirty="0"/>
              <a:t>DELETE (S,  x)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배열의 또 다른 형태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Stack(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LIFO (last-in, first-out) policy</a:t>
            </a:r>
          </a:p>
          <a:p>
            <a:pPr lvl="1"/>
            <a:r>
              <a:rPr lang="en-US" altLang="ko-KR" dirty="0" smtClean="0"/>
              <a:t>Queue(</a:t>
            </a:r>
            <a:r>
              <a:rPr lang="ko-KR" altLang="en-US" dirty="0" smtClean="0"/>
              <a:t>큐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FIFO (first-in, first-out) policy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5664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스택</a:t>
            </a:r>
            <a:r>
              <a:rPr lang="en-US" altLang="ko-KR" dirty="0"/>
              <a:t>(</a:t>
            </a:r>
            <a:r>
              <a:rPr lang="en-US" altLang="ko-KR" dirty="0" smtClean="0"/>
              <a:t>Stack)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스택</a:t>
            </a:r>
            <a:r>
              <a:rPr lang="ko-KR" altLang="en-US" dirty="0" smtClean="0"/>
              <a:t> 연산자</a:t>
            </a:r>
            <a:endParaRPr lang="en-US" altLang="ko-KR" dirty="0" smtClean="0"/>
          </a:p>
          <a:p>
            <a:pPr lvl="1"/>
            <a:r>
              <a:rPr lang="en-US" altLang="ko-KR" b="1" i="1" dirty="0" smtClean="0">
                <a:solidFill>
                  <a:srgbClr val="FF0000"/>
                </a:solidFill>
              </a:rPr>
              <a:t>PUSH</a:t>
            </a:r>
            <a:r>
              <a:rPr lang="en-US" altLang="ko-KR" b="1" dirty="0" smtClean="0">
                <a:solidFill>
                  <a:srgbClr val="FF0000"/>
                </a:solidFill>
              </a:rPr>
              <a:t> : insert</a:t>
            </a:r>
          </a:p>
          <a:p>
            <a:pPr lvl="1"/>
            <a:r>
              <a:rPr lang="en-US" altLang="ko-KR" b="1" i="1" dirty="0" smtClean="0">
                <a:solidFill>
                  <a:srgbClr val="FF0000"/>
                </a:solidFill>
              </a:rPr>
              <a:t>POP</a:t>
            </a:r>
            <a:r>
              <a:rPr lang="en-US" altLang="ko-KR" b="1" dirty="0" smtClean="0">
                <a:solidFill>
                  <a:srgbClr val="FF0000"/>
                </a:solidFill>
              </a:rPr>
              <a:t> : delete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marL="895350" lvl="2">
              <a:buNone/>
            </a:pPr>
            <a:r>
              <a:rPr lang="en-US" altLang="ko-KR" dirty="0" smtClean="0"/>
              <a:t>stack </a:t>
            </a:r>
            <a:r>
              <a:rPr lang="en-US" altLang="ko-KR" i="1" dirty="0" smtClean="0"/>
              <a:t>S</a:t>
            </a:r>
            <a:r>
              <a:rPr lang="en-US" altLang="ko-KR" dirty="0" smtClean="0"/>
              <a:t> with 4 elements     after call </a:t>
            </a:r>
            <a:r>
              <a:rPr lang="en-US" altLang="ko-KR" i="1" dirty="0" smtClean="0"/>
              <a:t>PUSH(S, 17)</a:t>
            </a:r>
            <a:r>
              <a:rPr lang="en-US" altLang="ko-KR" dirty="0" smtClean="0"/>
              <a:t>     after call </a:t>
            </a:r>
            <a:r>
              <a:rPr lang="en-US" altLang="ko-KR" i="1" dirty="0" smtClean="0"/>
              <a:t>POP(S)</a:t>
            </a:r>
          </a:p>
          <a:p>
            <a:pPr lvl="2">
              <a:buNone/>
            </a:pPr>
            <a:r>
              <a:rPr lang="en-US" altLang="ko-KR" dirty="0" smtClean="0"/>
              <a:t>				  and </a:t>
            </a:r>
            <a:r>
              <a:rPr lang="en-US" altLang="ko-KR" i="1" dirty="0" smtClean="0"/>
              <a:t>PUSH (S, 3)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8</a:t>
            </a:fld>
            <a:endParaRPr lang="en-US" altLang="ko-KR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245" y="3095228"/>
            <a:ext cx="8244235" cy="177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00353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</a:t>
            </a:r>
            <a:r>
              <a:rPr lang="en-US" altLang="ko-KR" dirty="0" smtClean="0"/>
              <a:t>(Queue)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큐 연산자</a:t>
            </a:r>
            <a:endParaRPr lang="en-US" altLang="ko-KR" dirty="0" smtClean="0"/>
          </a:p>
          <a:p>
            <a:pPr lvl="1"/>
            <a:r>
              <a:rPr lang="en-US" altLang="ko-KR" i="1" dirty="0" smtClean="0"/>
              <a:t>ENQUEUE</a:t>
            </a:r>
            <a:r>
              <a:rPr lang="en-US" altLang="ko-KR" dirty="0" smtClean="0"/>
              <a:t> : insert</a:t>
            </a:r>
          </a:p>
          <a:p>
            <a:pPr lvl="1"/>
            <a:r>
              <a:rPr lang="en-US" altLang="ko-KR" i="1" dirty="0" smtClean="0"/>
              <a:t>DEQUEUE</a:t>
            </a:r>
            <a:r>
              <a:rPr lang="en-US" altLang="ko-KR" dirty="0" smtClean="0"/>
              <a:t> : delete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9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34614" y="2060848"/>
            <a:ext cx="4923053" cy="426224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10054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Palatino Linotype"/>
        <a:ea typeface="바탕"/>
        <a:cs typeface=""/>
      </a:majorFont>
      <a:minorFont>
        <a:latin typeface="Palatino Linotype"/>
        <a:ea typeface="바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4629</TotalTime>
  <Words>764</Words>
  <Application>Microsoft Office PowerPoint</Application>
  <PresentationFormat>화면 슬라이드 쇼(4:3)</PresentationFormat>
  <Paragraphs>202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굴림</vt:lpstr>
      <vt:lpstr>바탕</vt:lpstr>
      <vt:lpstr>Courier New</vt:lpstr>
      <vt:lpstr>Palatino Linotype</vt:lpstr>
      <vt:lpstr>Symbol</vt:lpstr>
      <vt:lpstr>Times New Roman</vt:lpstr>
      <vt:lpstr>Wingdings</vt:lpstr>
      <vt:lpstr>기본 디자인</vt:lpstr>
      <vt:lpstr>SE669 자료구조  자료구조 개요</vt:lpstr>
      <vt:lpstr>자료구조? 건물구조?</vt:lpstr>
      <vt:lpstr>자료구조(Data Structure)</vt:lpstr>
      <vt:lpstr>자료구조의 기본 연산</vt:lpstr>
      <vt:lpstr>4대 기본 자료구조</vt:lpstr>
      <vt:lpstr>1. Array(배열)</vt:lpstr>
      <vt:lpstr>Array(배열)</vt:lpstr>
      <vt:lpstr>스택(Stack)</vt:lpstr>
      <vt:lpstr>큐(Queue)</vt:lpstr>
      <vt:lpstr>배열의 장단점</vt:lpstr>
      <vt:lpstr>2. Linked List</vt:lpstr>
      <vt:lpstr>링크드 리스트(Linked List)</vt:lpstr>
      <vt:lpstr>링크드 리스트 – cont.</vt:lpstr>
      <vt:lpstr>링크드 리스트 – cont.</vt:lpstr>
      <vt:lpstr>배열과 링크드 리스트 비교평가</vt:lpstr>
      <vt:lpstr>3. 트리</vt:lpstr>
      <vt:lpstr>이진 트리 (Binary Search Trees)</vt:lpstr>
      <vt:lpstr>트리 탐색 (Tree Walk)</vt:lpstr>
      <vt:lpstr>트리</vt:lpstr>
      <vt:lpstr>트리 – cont. </vt:lpstr>
      <vt:lpstr>트리 – cont. </vt:lpstr>
      <vt:lpstr>트리 – cont. </vt:lpstr>
      <vt:lpstr>Discussion</vt:lpstr>
      <vt:lpstr>PowerPoint 프레젠테이션</vt:lpstr>
      <vt:lpstr>Direct-address tables (직접 주소 방식)</vt:lpstr>
      <vt:lpstr>Direct-address tables – cont. </vt:lpstr>
      <vt:lpstr>해쉬 테이블 (Hash tables)</vt:lpstr>
      <vt:lpstr>해쉬 테이블 (Hash tables) – cont.</vt:lpstr>
      <vt:lpstr>Hash functions (해쉬 함수) </vt:lpstr>
      <vt:lpstr>Discussion</vt:lpstr>
      <vt:lpstr>질문</vt:lpstr>
    </vt:vector>
  </TitlesOfParts>
  <Company>ksu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</dc:title>
  <dc:creator>bkim</dc:creator>
  <cp:lastModifiedBy>bkim</cp:lastModifiedBy>
  <cp:revision>316</cp:revision>
  <cp:lastPrinted>2000-10-31T01:31:12Z</cp:lastPrinted>
  <dcterms:created xsi:type="dcterms:W3CDTF">1998-06-26T08:07:32Z</dcterms:created>
  <dcterms:modified xsi:type="dcterms:W3CDTF">2020-02-28T04:32:19Z</dcterms:modified>
</cp:coreProperties>
</file>