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  <a:srgbClr val="00CC66"/>
    <a:srgbClr val="99CCFF"/>
    <a:srgbClr val="FFFF99"/>
    <a:srgbClr val="FF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858" y="108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23631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2020. I.    Data Structure  bkim@ksu.ac.kr</a:t>
            </a:r>
            <a:endParaRPr lang="en-US" altLang="ko-KR" sz="1000" i="1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1029" name="_x40360776" descr="EMB00000db828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996952"/>
            <a:ext cx="5915025" cy="706437"/>
          </a:xfrm>
        </p:spPr>
        <p:txBody>
          <a:bodyPr/>
          <a:lstStyle/>
          <a:p>
            <a:pPr algn="ctr"/>
            <a:r>
              <a:rPr lang="en-US" altLang="ko-KR" sz="5400" dirty="0"/>
              <a:t>SE669</a:t>
            </a:r>
            <a:br>
              <a:rPr lang="en-US" altLang="ko-KR" sz="5400" dirty="0"/>
            </a:br>
            <a:r>
              <a:rPr lang="ko-KR" altLang="en-US" sz="5400" dirty="0"/>
              <a:t>자료구조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3200" dirty="0" smtClean="0"/>
              <a:t>2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배열과 </a:t>
            </a:r>
            <a:r>
              <a:rPr lang="ko-KR" altLang="en-US" sz="3200" dirty="0" err="1" smtClean="0"/>
              <a:t>링크드</a:t>
            </a:r>
            <a:r>
              <a:rPr lang="ko-KR" altLang="en-US" sz="3200" dirty="0" smtClean="0"/>
              <a:t> 리스트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66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  <a:r>
              <a:rPr lang="ko-KR" altLang="en-US" dirty="0" smtClean="0"/>
              <a:t>객체</a:t>
            </a:r>
            <a:r>
              <a:rPr lang="ko-KR" altLang="en-US" dirty="0" smtClean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넣기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가정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새 </a:t>
            </a:r>
            <a:r>
              <a:rPr lang="ko-KR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노드는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맨 뒤에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삽입</a:t>
            </a:r>
            <a:endParaRPr lang="en-US" altLang="ko-KR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insert(self,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data):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self.Node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else: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4532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  <a:r>
              <a:rPr lang="ko-KR" altLang="en-US" dirty="0"/>
              <a:t>객체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빼기와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 </a:t>
            </a:r>
            <a:r>
              <a:rPr lang="ko-KR" altLang="en-US" dirty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가정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맨 뒤의 </a:t>
            </a:r>
            <a:r>
              <a:rPr lang="ko-KR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노드를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삭제</a:t>
            </a:r>
            <a:endParaRPr lang="en-US" altLang="ko-KR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delete(self):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.next.next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		</a:t>
            </a:r>
            <a:r>
              <a:rPr lang="en-US" altLang="ko-K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기타 서비스 함수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search(self):		</a:t>
            </a:r>
            <a:r>
              <a:rPr lang="en-US" altLang="ko-K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해 보자</a:t>
            </a:r>
            <a:endParaRPr lang="ko-KR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fld id="{1B96D3D4-D084-4DAE-B4FF-FA5DDBDE9654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42861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링크드</a:t>
            </a:r>
            <a:r>
              <a:rPr lang="ko-KR" altLang="en-US" dirty="0" smtClean="0"/>
              <a:t> 리스트와 배열의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347967" cy="489585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sz="2000" dirty="0" err="1"/>
              <a:t>링크드</a:t>
            </a:r>
            <a:r>
              <a:rPr lang="ko-KR" altLang="en-US" sz="2000" dirty="0"/>
              <a:t> 리스트에서는</a:t>
            </a:r>
            <a:r>
              <a:rPr lang="ko-KR" altLang="ko-KR" sz="2000" dirty="0"/>
              <a:t> </a:t>
            </a:r>
            <a:r>
              <a:rPr lang="ko-KR" altLang="en-US" sz="2000" b="1" dirty="0" smtClean="0"/>
              <a:t>넣기</a:t>
            </a:r>
            <a:r>
              <a:rPr lang="ko-KR" altLang="en-US" sz="2000" dirty="0" smtClean="0"/>
              <a:t>나 </a:t>
            </a:r>
            <a:r>
              <a:rPr lang="ko-KR" altLang="en-US" sz="2000" b="1" dirty="0" smtClean="0"/>
              <a:t>빼기</a:t>
            </a:r>
            <a:r>
              <a:rPr lang="ko-KR" altLang="en-US" sz="2000" dirty="0" smtClean="0"/>
              <a:t>를 할 때 </a:t>
            </a:r>
            <a:r>
              <a:rPr lang="ko-KR" altLang="ko-KR" sz="2000" dirty="0" smtClean="0"/>
              <a:t>항목들의 </a:t>
            </a:r>
            <a:r>
              <a:rPr lang="ko-KR" altLang="ko-KR" sz="2000" dirty="0"/>
              <a:t>이동이 필요 </a:t>
            </a:r>
            <a:r>
              <a:rPr lang="ko-KR" altLang="ko-KR" sz="2000" dirty="0" smtClean="0"/>
              <a:t>없</a:t>
            </a:r>
            <a:r>
              <a:rPr lang="ko-KR" altLang="en-US" sz="2000" dirty="0" smtClean="0"/>
              <a:t>음 </a:t>
            </a:r>
            <a:r>
              <a:rPr lang="en-US" altLang="ko-KR" sz="2000" dirty="0" smtClean="0">
                <a:sym typeface="Wingdings" panose="05000000000000000000" pitchFamily="2" charset="2"/>
              </a:rPr>
              <a:t> O(1)</a:t>
            </a:r>
            <a:endParaRPr lang="en-US" altLang="ko-KR" sz="2000" dirty="0"/>
          </a:p>
          <a:p>
            <a:pPr>
              <a:lnSpc>
                <a:spcPct val="140000"/>
              </a:lnSpc>
            </a:pPr>
            <a:r>
              <a:rPr lang="ko-KR" altLang="en-US" sz="2000" dirty="0" smtClean="0"/>
              <a:t>하지만 </a:t>
            </a:r>
            <a:r>
              <a:rPr lang="ko-KR" altLang="en-US" sz="2000" b="1" dirty="0" smtClean="0"/>
              <a:t>찾기</a:t>
            </a:r>
            <a:r>
              <a:rPr lang="ko-KR" altLang="en-US" sz="2000" dirty="0" smtClean="0"/>
              <a:t>는 </a:t>
            </a:r>
            <a:r>
              <a:rPr lang="ko-KR" altLang="ko-KR" sz="2000" dirty="0" smtClean="0"/>
              <a:t>항상 </a:t>
            </a:r>
            <a:r>
              <a:rPr lang="ko-KR" altLang="ko-KR" sz="2000" dirty="0"/>
              <a:t>첫 노드부터 원하는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노드를 </a:t>
            </a:r>
            <a:r>
              <a:rPr lang="ko-KR" altLang="ko-KR" sz="2000" dirty="0"/>
              <a:t>찾을 때까지 차례로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방문하는 </a:t>
            </a:r>
            <a:r>
              <a:rPr lang="ko-KR" altLang="ko-KR" sz="2000" dirty="0">
                <a:solidFill>
                  <a:srgbClr val="3333FF"/>
                </a:solidFill>
              </a:rPr>
              <a:t>순차탐색</a:t>
            </a:r>
            <a:r>
              <a:rPr lang="en-US" altLang="ko-KR" sz="2000" dirty="0">
                <a:solidFill>
                  <a:srgbClr val="3333FF"/>
                </a:solidFill>
              </a:rPr>
              <a:t>(Sequential Search)</a:t>
            </a:r>
            <a:r>
              <a:rPr lang="ko-KR" altLang="ko-KR" sz="2000" dirty="0"/>
              <a:t>을 해야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>
                <a:sym typeface="Wingdings" panose="05000000000000000000" pitchFamily="2" charset="2"/>
              </a:rPr>
              <a:t>O(n)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6924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25677"/>
            <a:ext cx="8191822" cy="506656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000" dirty="0"/>
              <a:t>search()</a:t>
            </a:r>
            <a:r>
              <a:rPr lang="ko-KR" altLang="ko-KR" sz="2000" dirty="0"/>
              <a:t>는 탐색을 위해 </a:t>
            </a:r>
            <a:r>
              <a:rPr lang="ko-KR" altLang="en-US" sz="2000" dirty="0" err="1" smtClean="0"/>
              <a:t>링크드</a:t>
            </a:r>
            <a:r>
              <a:rPr lang="ko-KR" altLang="en-US" sz="2000" dirty="0" smtClean="0"/>
              <a:t> 리스트의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노드들을 첫 노드부터 순차적으로 방문해야 하므로 </a:t>
            </a:r>
            <a:r>
              <a:rPr lang="en-US" altLang="ko-KR" sz="2000" dirty="0" smtClean="0"/>
              <a:t>O(n) </a:t>
            </a:r>
            <a:r>
              <a:rPr lang="ko-KR" altLang="ko-KR" sz="2000" dirty="0" smtClean="0"/>
              <a:t>시간 소요</a:t>
            </a:r>
            <a:endParaRPr lang="en-US" altLang="ko-KR" sz="2000" dirty="0" smtClean="0"/>
          </a:p>
          <a:p>
            <a:pPr>
              <a:lnSpc>
                <a:spcPct val="140000"/>
              </a:lnSpc>
            </a:pPr>
            <a:r>
              <a:rPr lang="ko-KR" altLang="en-US" sz="2000" dirty="0" smtClean="0"/>
              <a:t>넣기</a:t>
            </a:r>
            <a:r>
              <a:rPr lang="ko-KR" altLang="ko-KR" sz="2000" dirty="0" smtClean="0"/>
              <a:t>나 </a:t>
            </a:r>
            <a:r>
              <a:rPr lang="ko-KR" altLang="en-US" sz="2000" dirty="0" smtClean="0"/>
              <a:t>빼기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연산은 </a:t>
            </a:r>
            <a:r>
              <a:rPr lang="en-US" altLang="ko-KR" sz="2000" dirty="0" smtClean="0"/>
              <a:t>O(1</a:t>
            </a:r>
            <a:r>
              <a:rPr lang="en-US" altLang="ko-KR" sz="2000" dirty="0"/>
              <a:t>) </a:t>
            </a:r>
            <a:r>
              <a:rPr lang="ko-KR" altLang="ko-KR" sz="2000" dirty="0" smtClean="0"/>
              <a:t>시간 소요</a:t>
            </a:r>
            <a:r>
              <a:rPr lang="en-US" altLang="ko-KR" sz="2000" dirty="0" smtClean="0"/>
              <a:t> </a:t>
            </a:r>
          </a:p>
          <a:p>
            <a:pPr lvl="1">
              <a:lnSpc>
                <a:spcPct val="140000"/>
              </a:lnSpc>
            </a:pPr>
            <a:r>
              <a:rPr lang="ko-KR" altLang="ko-KR" dirty="0" smtClean="0"/>
              <a:t>단</a:t>
            </a:r>
            <a:r>
              <a:rPr lang="en-US" altLang="ko-KR" dirty="0" smtClean="0"/>
              <a:t>, </a:t>
            </a:r>
            <a:r>
              <a:rPr lang="ko-KR" altLang="ko-KR" dirty="0" smtClean="0"/>
              <a:t>특정 </a:t>
            </a:r>
            <a:r>
              <a:rPr lang="ko-KR" altLang="ko-KR" dirty="0" err="1" smtClean="0"/>
              <a:t>노드의</a:t>
            </a:r>
            <a:r>
              <a:rPr lang="ko-KR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  <a:r>
              <a:rPr lang="ko-KR" altLang="ko-KR" dirty="0" smtClean="0"/>
              <a:t>가 </a:t>
            </a:r>
            <a:r>
              <a:rPr lang="ko-KR" altLang="ko-KR" dirty="0"/>
              <a:t>주어지지 않으면 </a:t>
            </a:r>
            <a:r>
              <a:rPr lang="en-US" altLang="ko-KR" dirty="0"/>
              <a:t>head</a:t>
            </a:r>
            <a:r>
              <a:rPr lang="ko-KR" altLang="ko-KR" dirty="0"/>
              <a:t>로부터</a:t>
            </a:r>
            <a:r>
              <a:rPr lang="en-US" altLang="ko-KR" dirty="0"/>
              <a:t> </a:t>
            </a:r>
            <a:r>
              <a:rPr lang="ko-KR" altLang="en-US" dirty="0" smtClean="0"/>
              <a:t>해당 </a:t>
            </a:r>
            <a:r>
              <a:rPr lang="ko-KR" altLang="en-US" dirty="0" smtClean="0"/>
              <a:t>위치</a:t>
            </a:r>
            <a:r>
              <a:rPr lang="ko-KR" altLang="ko-KR" dirty="0" smtClean="0"/>
              <a:t>를 </a:t>
            </a:r>
            <a:r>
              <a:rPr lang="ko-KR" altLang="ko-KR" dirty="0"/>
              <a:t>찾기 위해 </a:t>
            </a:r>
            <a:r>
              <a:rPr lang="en-US" altLang="ko-KR" dirty="0"/>
              <a:t>search()</a:t>
            </a:r>
            <a:r>
              <a:rPr lang="ko-KR" altLang="ko-KR" dirty="0"/>
              <a:t>를 수행해야 하므로 </a:t>
            </a:r>
            <a:r>
              <a:rPr lang="en-US" altLang="ko-KR" dirty="0" smtClean="0"/>
              <a:t>O(n) </a:t>
            </a:r>
            <a:r>
              <a:rPr lang="ko-KR" altLang="ko-KR" dirty="0" smtClean="0"/>
              <a:t>시간 </a:t>
            </a:r>
            <a:r>
              <a:rPr lang="ko-KR" altLang="ko-KR" dirty="0"/>
              <a:t>소요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24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1440160"/>
          </a:xfrm>
        </p:spPr>
        <p:txBody>
          <a:bodyPr/>
          <a:lstStyle/>
          <a:p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	2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더</a:t>
            </a:r>
            <a:r>
              <a:rPr lang="ko-KR" altLang="en-US" sz="4400" dirty="0"/>
              <a:t>블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740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더블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275959" cy="4895850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3333FF"/>
                </a:solidFill>
              </a:rPr>
              <a:t>더블 </a:t>
            </a:r>
            <a:r>
              <a:rPr lang="ko-KR" altLang="en-US" sz="2000" dirty="0" err="1" smtClean="0">
                <a:solidFill>
                  <a:srgbClr val="3333FF"/>
                </a:solidFill>
              </a:rPr>
              <a:t>링크드</a:t>
            </a:r>
            <a:r>
              <a:rPr lang="ko-KR" altLang="en-US" sz="2000" dirty="0" smtClean="0">
                <a:solidFill>
                  <a:srgbClr val="3333FF"/>
                </a:solidFill>
              </a:rPr>
              <a:t> 리스트</a:t>
            </a:r>
            <a:r>
              <a:rPr lang="en-US" altLang="ko-KR" sz="2000" dirty="0" smtClean="0">
                <a:solidFill>
                  <a:srgbClr val="3333FF"/>
                </a:solidFill>
              </a:rPr>
              <a:t>(</a:t>
            </a:r>
            <a:r>
              <a:rPr lang="en-US" altLang="ko-KR" sz="2000" dirty="0">
                <a:solidFill>
                  <a:srgbClr val="3333FF"/>
                </a:solidFill>
              </a:rPr>
              <a:t>Doubly Linked List)</a:t>
            </a:r>
            <a:r>
              <a:rPr lang="ko-KR" altLang="ko-KR" sz="2000" dirty="0"/>
              <a:t>는 각 노드가 두 개의 </a:t>
            </a:r>
            <a:r>
              <a:rPr lang="ko-KR" altLang="en-US" sz="2000" dirty="0" smtClean="0"/>
              <a:t>링</a:t>
            </a:r>
            <a:r>
              <a:rPr lang="ko-KR" altLang="en-US" sz="2000" dirty="0"/>
              <a:t>크</a:t>
            </a:r>
            <a:r>
              <a:rPr lang="ko-KR" altLang="ko-KR" sz="2000" dirty="0" smtClean="0"/>
              <a:t>를 </a:t>
            </a:r>
            <a:r>
              <a:rPr lang="ko-KR" altLang="ko-KR" sz="2000" dirty="0"/>
              <a:t>가지고 각각 이전 노드와 다음 노드를 가리키는 </a:t>
            </a:r>
            <a:r>
              <a:rPr lang="ko-KR" altLang="en-US" sz="2000" dirty="0" err="1" smtClean="0"/>
              <a:t>링크드</a:t>
            </a:r>
            <a:r>
              <a:rPr lang="ko-KR" altLang="en-US" sz="2000" dirty="0" smtClean="0"/>
              <a:t> 리스트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08" y="2833550"/>
            <a:ext cx="4853045" cy="5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41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</a:t>
            </a:r>
            <a:r>
              <a:rPr lang="ko-KR" altLang="en-US" dirty="0"/>
              <a:t>블</a:t>
            </a:r>
            <a:r>
              <a:rPr lang="ko-KR" altLang="en-US" dirty="0" smtClean="0"/>
              <a:t>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  <a:r>
              <a:rPr lang="ko-KR" altLang="en-US" dirty="0" smtClean="0"/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 1) </a:t>
            </a:r>
            <a:r>
              <a:rPr lang="ko-KR" altLang="en-US" dirty="0" smtClean="0">
                <a:sym typeface="Wingdings" panose="05000000000000000000" pitchFamily="2" charset="2"/>
              </a:rPr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Node: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data,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prev_link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next_link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prev_link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next_link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	</a:t>
            </a:r>
            <a:r>
              <a:rPr lang="en-US" altLang="ko-K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양 끝에 벽 역할을 하는 노드 준비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9618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</a:t>
            </a:r>
            <a:r>
              <a:rPr lang="ko-KR" altLang="en-US" dirty="0"/>
              <a:t>블</a:t>
            </a:r>
            <a:r>
              <a:rPr lang="ko-KR" altLang="en-US" dirty="0" smtClean="0"/>
              <a:t>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  <a:r>
              <a:rPr lang="ko-KR" altLang="en-US" dirty="0"/>
              <a:t>객체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ym typeface="Wingdings" panose="05000000000000000000" pitchFamily="2" charset="2"/>
              </a:rPr>
              <a:t>2) </a:t>
            </a:r>
            <a:r>
              <a:rPr lang="ko-KR" altLang="en-US" dirty="0" smtClean="0">
                <a:sym typeface="Wingdings" panose="05000000000000000000" pitchFamily="2" charset="2"/>
              </a:rPr>
              <a:t>넣기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빼기 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fld id="{1B96D3D4-D084-4DAE-B4FF-FA5DDBDE9654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131175" cy="48958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가정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새 </a:t>
            </a:r>
            <a:r>
              <a:rPr lang="ko-KR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노드를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맨 뒤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즉 </a:t>
            </a:r>
            <a:r>
              <a:rPr lang="en-US" altLang="ko-K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의 바로 앞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넣음</a:t>
            </a:r>
            <a:endParaRPr lang="en-US" altLang="ko-KR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insert(self,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data):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self.Node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가정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맨 뒤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즉 </a:t>
            </a:r>
            <a:r>
              <a:rPr lang="en-US" altLang="ko-K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의 바로 앞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노드를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삭제</a:t>
            </a:r>
            <a:endParaRPr lang="en-US" altLang="ko-KR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delete(self):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self.tail.prev.prev.next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6914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</a:t>
            </a:r>
            <a:r>
              <a:rPr lang="ko-KR" altLang="en-US" dirty="0"/>
              <a:t>블</a:t>
            </a:r>
            <a:r>
              <a:rPr lang="ko-KR" altLang="en-US" dirty="0" smtClean="0"/>
              <a:t>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  <a:r>
              <a:rPr lang="en-US" altLang="ko-KR" dirty="0">
                <a:sym typeface="Wingdings" panose="05000000000000000000" pitchFamily="2" charset="2"/>
              </a:rPr>
              <a:t> 2) </a:t>
            </a:r>
            <a:r>
              <a:rPr lang="ko-KR" altLang="en-US" dirty="0">
                <a:sym typeface="Wingdings" panose="05000000000000000000" pitchFamily="2" charset="2"/>
              </a:rPr>
              <a:t>찾</a:t>
            </a:r>
            <a:r>
              <a:rPr lang="ko-KR" altLang="en-US" dirty="0" smtClean="0">
                <a:sym typeface="Wingdings" panose="05000000000000000000" pitchFamily="2" charset="2"/>
              </a:rPr>
              <a:t>기 </a:t>
            </a:r>
            <a:r>
              <a:rPr lang="ko-KR" altLang="en-US" dirty="0">
                <a:sym typeface="Wingdings" panose="05000000000000000000" pitchFamily="2" charset="2"/>
              </a:rPr>
              <a:t>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131175" cy="48958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		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기타 서비스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함수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search(self):	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해 보자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ko-KR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712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992" y="570129"/>
            <a:ext cx="7886700" cy="503554"/>
          </a:xfrm>
        </p:spPr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7643" y="1713297"/>
            <a:ext cx="7749050" cy="3763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더블 </a:t>
            </a:r>
            <a:r>
              <a:rPr lang="ko-KR" altLang="en-US" sz="2000" dirty="0" err="1" smtClean="0"/>
              <a:t>링크드</a:t>
            </a:r>
            <a:r>
              <a:rPr lang="ko-KR" altLang="en-US" sz="2000" dirty="0" smtClean="0"/>
              <a:t> 리스트에서</a:t>
            </a:r>
            <a:r>
              <a:rPr lang="ko-KR" altLang="ko-KR" sz="2000" dirty="0" smtClean="0"/>
              <a:t> </a:t>
            </a:r>
            <a:r>
              <a:rPr lang="ko-KR" altLang="en-US" sz="2000" dirty="0" smtClean="0"/>
              <a:t>넣기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빼기 </a:t>
            </a:r>
            <a:r>
              <a:rPr lang="ko-KR" altLang="ko-KR" sz="2000" dirty="0" smtClean="0"/>
              <a:t>연산은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>
                <a:solidFill>
                  <a:srgbClr val="3333FF"/>
                </a:solidFill>
              </a:rPr>
              <a:t>O(1)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찾기</a:t>
            </a:r>
            <a:r>
              <a:rPr lang="ko-KR" altLang="ko-KR" sz="2000" dirty="0" smtClean="0"/>
              <a:t> </a:t>
            </a:r>
            <a:r>
              <a:rPr lang="ko-KR" altLang="ko-KR" sz="2000" dirty="0" smtClean="0"/>
              <a:t>연산</a:t>
            </a:r>
            <a:r>
              <a:rPr lang="en-US" altLang="ko-KR" sz="2000" dirty="0" smtClean="0"/>
              <a:t>: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head </a:t>
            </a:r>
            <a:r>
              <a:rPr lang="ko-KR" altLang="ko-KR" sz="2000" dirty="0"/>
              <a:t>또는 </a:t>
            </a:r>
            <a:r>
              <a:rPr lang="en-US" altLang="ko-KR" sz="2000" dirty="0"/>
              <a:t>tail</a:t>
            </a:r>
            <a:r>
              <a:rPr lang="ko-KR" altLang="ko-KR" sz="2000" dirty="0"/>
              <a:t>로부터 노드들을 순차적으로 탐색해야 </a:t>
            </a:r>
            <a:r>
              <a:rPr lang="ko-KR" altLang="ko-KR" sz="2000" dirty="0" smtClean="0"/>
              <a:t>하므로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>
                <a:solidFill>
                  <a:srgbClr val="3333FF"/>
                </a:solidFill>
              </a:rPr>
              <a:t>O(n)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524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r>
              <a:rPr lang="ko-KR" altLang="en-US" sz="4400" dirty="0" smtClean="0"/>
              <a:t>배열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(Array)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95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1440160"/>
          </a:xfrm>
        </p:spPr>
        <p:txBody>
          <a:bodyPr/>
          <a:lstStyle/>
          <a:p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	3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원</a:t>
            </a:r>
            <a:r>
              <a:rPr lang="ko-KR" altLang="en-US" sz="4400" dirty="0"/>
              <a:t>형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9781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원형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419975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3333FF"/>
                </a:solidFill>
              </a:rPr>
              <a:t>원형 </a:t>
            </a:r>
            <a:r>
              <a:rPr lang="ko-KR" altLang="en-US" sz="2000" dirty="0" err="1" smtClean="0">
                <a:solidFill>
                  <a:srgbClr val="3333FF"/>
                </a:solidFill>
              </a:rPr>
              <a:t>링크드</a:t>
            </a:r>
            <a:r>
              <a:rPr lang="ko-KR" altLang="en-US" sz="2000" dirty="0" smtClean="0">
                <a:solidFill>
                  <a:srgbClr val="3333FF"/>
                </a:solidFill>
              </a:rPr>
              <a:t> 리스트</a:t>
            </a:r>
            <a:r>
              <a:rPr lang="en-US" altLang="ko-KR" sz="2000" dirty="0" smtClean="0">
                <a:solidFill>
                  <a:srgbClr val="3333FF"/>
                </a:solidFill>
              </a:rPr>
              <a:t>(</a:t>
            </a:r>
            <a:r>
              <a:rPr lang="en-US" altLang="ko-KR" sz="2000" dirty="0">
                <a:solidFill>
                  <a:srgbClr val="3333FF"/>
                </a:solidFill>
              </a:rPr>
              <a:t>Circular Linked List)</a:t>
            </a:r>
            <a:r>
              <a:rPr lang="ko-KR" altLang="ko-KR" sz="2000" dirty="0"/>
              <a:t>는 마지막 노드가 첫 노드와 연결된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싱글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링크드</a:t>
            </a:r>
            <a:r>
              <a:rPr lang="ko-KR" altLang="en-US" sz="2000" dirty="0" smtClean="0"/>
              <a:t> 리스트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last </a:t>
            </a:r>
            <a:r>
              <a:rPr lang="ko-KR" altLang="en-US" sz="2000" dirty="0" smtClean="0"/>
              <a:t>변수에 </a:t>
            </a:r>
            <a:r>
              <a:rPr lang="ko-KR" altLang="ko-KR" sz="2000" dirty="0" smtClean="0"/>
              <a:t>마지막 </a:t>
            </a:r>
            <a:r>
              <a:rPr lang="ko-KR" altLang="ko-KR" sz="2000" dirty="0" err="1"/>
              <a:t>노드의</a:t>
            </a:r>
            <a:r>
              <a:rPr lang="ko-KR" altLang="ko-KR" sz="2000" dirty="0"/>
              <a:t> </a:t>
            </a:r>
            <a:r>
              <a:rPr lang="ko-KR" altLang="en-US" sz="2000" dirty="0" smtClean="0"/>
              <a:t>링크를</a:t>
            </a:r>
            <a:r>
              <a:rPr lang="ko-KR" altLang="ko-KR" sz="2000" dirty="0" smtClean="0"/>
              <a:t> 저장</a:t>
            </a:r>
            <a:endParaRPr lang="en-US" altLang="ko-KR" sz="20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3016"/>
            <a:ext cx="3622848" cy="24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5944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원형 </a:t>
            </a:r>
            <a:r>
              <a:rPr lang="ko-KR" altLang="en-US" dirty="0" err="1" smtClean="0">
                <a:solidFill>
                  <a:schemeClr val="tx1"/>
                </a:solidFill>
              </a:rPr>
              <a:t>링크드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리스트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 보자</a:t>
            </a:r>
            <a:endParaRPr lang="en-US" altLang="ko-KR" dirty="0" smtClean="0"/>
          </a:p>
          <a:p>
            <a:endParaRPr lang="en-US" altLang="ko-KR" dirty="0"/>
          </a:p>
          <a:p>
            <a:pPr marL="800100" lvl="2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CList</a:t>
            </a:r>
            <a:r>
              <a:rPr lang="en-US" altLang="ko-KR" dirty="0" smtClean="0"/>
              <a:t>:</a:t>
            </a:r>
          </a:p>
          <a:p>
            <a:pPr marL="1257300" lvl="3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class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Node:		   # </a:t>
            </a:r>
            <a:r>
              <a:rPr lang="ko-KR" altLang="en-US" sz="1800" dirty="0" err="1" smtClean="0"/>
              <a:t>노드</a:t>
            </a:r>
            <a:r>
              <a:rPr lang="ko-KR" altLang="en-US" sz="1800" dirty="0" smtClean="0"/>
              <a:t> 자료구조</a:t>
            </a:r>
            <a:endParaRPr lang="en-US" altLang="ko-KR" sz="1800" dirty="0" smtClean="0"/>
          </a:p>
          <a:p>
            <a:pPr marL="1257300" lvl="3" indent="0">
              <a:buNone/>
            </a:pPr>
            <a:r>
              <a:rPr lang="en-US" altLang="ko-KR" sz="1800" dirty="0" smtClean="0"/>
              <a:t>		……</a:t>
            </a:r>
          </a:p>
          <a:p>
            <a:pPr marL="1257300" lvl="3" indent="0">
              <a:buNone/>
            </a:pPr>
            <a:endParaRPr lang="en-US" altLang="ko-KR" sz="1800" dirty="0"/>
          </a:p>
          <a:p>
            <a:pPr marL="1257300" lvl="3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__(self):</a:t>
            </a:r>
          </a:p>
          <a:p>
            <a:pPr marL="1257300" lvl="3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self.last</a:t>
            </a:r>
            <a:r>
              <a:rPr lang="en-US" altLang="ko-KR" sz="1800" dirty="0" smtClean="0"/>
              <a:t> = None	    # </a:t>
            </a:r>
            <a:r>
              <a:rPr lang="ko-KR" altLang="en-US" sz="1800" dirty="0" smtClean="0"/>
              <a:t>마지막 </a:t>
            </a:r>
            <a:r>
              <a:rPr lang="ko-KR" altLang="en-US" sz="1800" dirty="0" err="1" smtClean="0"/>
              <a:t>노드를</a:t>
            </a:r>
            <a:r>
              <a:rPr lang="ko-KR" altLang="en-US" sz="1800" dirty="0" smtClean="0"/>
              <a:t> 가리킴</a:t>
            </a:r>
            <a:endParaRPr lang="en-US" altLang="ko-KR" sz="1800" dirty="0"/>
          </a:p>
          <a:p>
            <a:pPr marL="1257300" lvl="3" indent="0">
              <a:buNone/>
            </a:pPr>
            <a:endParaRPr lang="en-US" altLang="ko-KR" sz="1800" dirty="0"/>
          </a:p>
          <a:p>
            <a:pPr marL="1257300" lvl="3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insert(self, data):	# </a:t>
            </a:r>
            <a:r>
              <a:rPr lang="ko-KR" altLang="en-US" sz="1800" dirty="0" smtClean="0"/>
              <a:t>마지막 </a:t>
            </a:r>
            <a:r>
              <a:rPr lang="ko-KR" altLang="en-US" sz="1800" dirty="0" err="1" smtClean="0"/>
              <a:t>노드</a:t>
            </a:r>
            <a:r>
              <a:rPr lang="ko-KR" altLang="en-US" sz="1800" dirty="0" smtClean="0"/>
              <a:t> 뒤에 새 </a:t>
            </a:r>
            <a:r>
              <a:rPr lang="ko-KR" altLang="en-US" sz="1800" dirty="0" err="1" smtClean="0"/>
              <a:t>노드</a:t>
            </a:r>
            <a:r>
              <a:rPr lang="ko-KR" altLang="en-US" sz="1800" dirty="0" smtClean="0"/>
              <a:t> 넣기</a:t>
            </a:r>
            <a:endParaRPr lang="en-US" altLang="ko-KR" sz="1800" dirty="0" smtClean="0"/>
          </a:p>
          <a:p>
            <a:pPr marL="1257300" lvl="3" indent="0">
              <a:buNone/>
            </a:pPr>
            <a:r>
              <a:rPr lang="en-US" altLang="ko-KR" sz="1800" dirty="0"/>
              <a:t>		……</a:t>
            </a:r>
          </a:p>
          <a:p>
            <a:pPr marL="1257300" lvl="3" indent="0">
              <a:buNone/>
            </a:pPr>
            <a:endParaRPr lang="en-US" altLang="ko-KR" sz="1800" dirty="0"/>
          </a:p>
          <a:p>
            <a:pPr marL="1257300" lvl="3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delete(self):		# </a:t>
            </a:r>
            <a:r>
              <a:rPr lang="ko-KR" altLang="en-US" sz="1800" dirty="0" smtClean="0"/>
              <a:t>마지막 노드 </a:t>
            </a:r>
            <a:r>
              <a:rPr lang="ko-KR" altLang="en-US" sz="1800" dirty="0" smtClean="0"/>
              <a:t>삭제하기</a:t>
            </a:r>
            <a:endParaRPr lang="en-US" altLang="ko-KR" sz="1800" dirty="0" smtClean="0"/>
          </a:p>
          <a:p>
            <a:pPr marL="1257300" lvl="3" indent="0">
              <a:buNone/>
            </a:pPr>
            <a:r>
              <a:rPr lang="en-US" altLang="ko-KR" sz="1800" dirty="0"/>
              <a:t>		</a:t>
            </a:r>
            <a:r>
              <a:rPr lang="en-US" altLang="ko-KR" sz="1800" dirty="0" smtClean="0"/>
              <a:t>……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683568" y="2204864"/>
            <a:ext cx="7920880" cy="4176464"/>
          </a:xfrm>
          <a:prstGeom prst="rect">
            <a:avLst/>
          </a:prstGeom>
          <a:noFill/>
          <a:ln w="9525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092280" y="2558524"/>
            <a:ext cx="1800200" cy="4413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data       next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7920372" y="2558524"/>
            <a:ext cx="180020" cy="4413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753969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0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배열 </a:t>
            </a:r>
            <a:r>
              <a:rPr lang="ko-KR" altLang="en-US" dirty="0" smtClean="0">
                <a:solidFill>
                  <a:srgbClr val="0000FF"/>
                </a:solidFill>
              </a:rPr>
              <a:t>자료구조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기본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203951" cy="48958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넣기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배열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에 값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를 넣는 </a:t>
            </a:r>
            <a:r>
              <a:rPr lang="en-US" altLang="ko-KR" sz="2000" dirty="0" smtClean="0"/>
              <a:t>add(s, k) </a:t>
            </a:r>
            <a:r>
              <a:rPr lang="ko-KR" altLang="en-US" sz="2000" dirty="0" smtClean="0"/>
              <a:t>함수를 만드시오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빼기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에서</a:t>
            </a:r>
            <a:r>
              <a:rPr lang="ko-KR" altLang="en-US" sz="2000" dirty="0" smtClean="0"/>
              <a:t> 값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를 삭제하는 </a:t>
            </a:r>
            <a:r>
              <a:rPr lang="en-US" altLang="ko-KR" sz="2000" dirty="0" smtClean="0"/>
              <a:t>delete(s, k) </a:t>
            </a:r>
            <a:r>
              <a:rPr lang="ko-KR" altLang="en-US" sz="2000" dirty="0" smtClean="0"/>
              <a:t>함수를 만드시오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찾기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에서</a:t>
            </a:r>
            <a:r>
              <a:rPr lang="ko-KR" altLang="en-US" sz="2000" dirty="0" smtClean="0"/>
              <a:t> 값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를 찾는 </a:t>
            </a:r>
            <a:r>
              <a:rPr lang="en-US" altLang="ko-KR" sz="2000" dirty="0" smtClean="0"/>
              <a:t>search(s, k) </a:t>
            </a:r>
            <a:r>
              <a:rPr lang="ko-KR" altLang="en-US" sz="2000" dirty="0" smtClean="0"/>
              <a:t>함수를 </a:t>
            </a:r>
            <a:r>
              <a:rPr lang="ko-KR" altLang="en-US" sz="2000" dirty="0" smtClean="0"/>
              <a:t>만드시오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가정</a:t>
            </a:r>
            <a:r>
              <a:rPr lang="en-US" altLang="ko-KR" sz="2000" dirty="0"/>
              <a:t>] 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리스트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 smtClean="0"/>
              <a:t>배열은 </a:t>
            </a:r>
            <a:r>
              <a:rPr lang="ko-KR" altLang="en-US" u="sng" dirty="0"/>
              <a:t>정렬된 상태</a:t>
            </a:r>
            <a:r>
              <a:rPr lang="ko-KR" altLang="en-US" dirty="0"/>
              <a:t>로 유지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가능하면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리스트가 제공하는 함수 사용하지 </a:t>
            </a:r>
            <a:r>
              <a:rPr lang="ko-KR" altLang="en-US" dirty="0" smtClean="0"/>
              <a:t>않기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709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수행시간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25677"/>
            <a:ext cx="7886700" cy="506656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dirty="0" smtClean="0"/>
              <a:t>add(), delete()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?</a:t>
            </a:r>
          </a:p>
          <a:p>
            <a:pPr>
              <a:lnSpc>
                <a:spcPct val="140000"/>
              </a:lnSpc>
            </a:pPr>
            <a:endParaRPr lang="en-US" altLang="ko-KR" sz="2400" dirty="0" smtClean="0"/>
          </a:p>
          <a:p>
            <a:pPr>
              <a:lnSpc>
                <a:spcPct val="140000"/>
              </a:lnSpc>
            </a:pPr>
            <a:r>
              <a:rPr lang="en-US" altLang="ko-KR" sz="2400" dirty="0" smtClean="0"/>
              <a:t>search</a:t>
            </a:r>
            <a:r>
              <a:rPr lang="en-US" altLang="ko-KR" sz="2400" dirty="0"/>
              <a:t>()</a:t>
            </a:r>
            <a:r>
              <a:rPr lang="ko-KR" altLang="ko-KR" sz="2400" dirty="0"/>
              <a:t>는 </a:t>
            </a:r>
            <a:r>
              <a:rPr lang="en-US" altLang="ko-KR" sz="240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8522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</a:t>
            </a:r>
            <a:r>
              <a:rPr lang="ko-KR" altLang="en-US" sz="4400" dirty="0" smtClean="0"/>
              <a:t>리스트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(Linked List)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763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링크드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347967" cy="48958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dirty="0" err="1" smtClean="0"/>
              <a:t>링크드</a:t>
            </a:r>
            <a:r>
              <a:rPr lang="ko-KR" altLang="en-US" dirty="0" smtClean="0"/>
              <a:t> </a:t>
            </a:r>
            <a:r>
              <a:rPr lang="ko-KR" altLang="ko-KR" dirty="0" smtClean="0"/>
              <a:t>리스트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sz="2400" dirty="0" err="1" smtClean="0"/>
              <a:t>싱글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링크드</a:t>
            </a:r>
            <a:r>
              <a:rPr lang="ko-KR" altLang="en-US" sz="2400" dirty="0" smtClean="0"/>
              <a:t> 리스트</a:t>
            </a:r>
            <a:endParaRPr lang="en-US" altLang="ko-KR" sz="24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링크드</a:t>
            </a:r>
            <a:r>
              <a:rPr lang="ko-KR" altLang="en-US" sz="2400" dirty="0" smtClean="0"/>
              <a:t> 리스트</a:t>
            </a:r>
            <a:endParaRPr lang="en-US" altLang="ko-KR" sz="24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sz="2400" dirty="0" smtClean="0"/>
              <a:t>원형 </a:t>
            </a:r>
            <a:r>
              <a:rPr lang="ko-KR" altLang="en-US" sz="2400" dirty="0" err="1" smtClean="0"/>
              <a:t>링크드</a:t>
            </a:r>
            <a:r>
              <a:rPr lang="ko-KR" altLang="en-US" sz="2400" dirty="0" smtClean="0"/>
              <a:t> 리스트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8139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1440160"/>
          </a:xfrm>
        </p:spPr>
        <p:txBody>
          <a:bodyPr/>
          <a:lstStyle/>
          <a:p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	</a:t>
            </a:r>
            <a:r>
              <a:rPr lang="en-US" altLang="ko-KR" sz="4400" dirty="0" smtClean="0"/>
              <a:t>1) </a:t>
            </a:r>
            <a:r>
              <a:rPr lang="ko-KR" altLang="en-US" sz="4400" dirty="0" err="1" smtClean="0"/>
              <a:t>싱글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8265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싱글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4785"/>
            <a:ext cx="8263830" cy="31032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err="1" smtClean="0">
                <a:solidFill>
                  <a:srgbClr val="3333FF"/>
                </a:solidFill>
              </a:rPr>
              <a:t>싱글</a:t>
            </a:r>
            <a:r>
              <a:rPr lang="ko-KR" altLang="en-US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err="1" smtClean="0">
                <a:solidFill>
                  <a:srgbClr val="3333FF"/>
                </a:solidFill>
              </a:rPr>
              <a:t>링크드</a:t>
            </a:r>
            <a:r>
              <a:rPr lang="ko-KR" altLang="en-US" sz="2000" dirty="0" smtClean="0">
                <a:solidFill>
                  <a:srgbClr val="3333FF"/>
                </a:solidFill>
              </a:rPr>
              <a:t> 리스트</a:t>
            </a:r>
            <a:r>
              <a:rPr lang="en-US" altLang="ko-KR" sz="2000" dirty="0" smtClean="0">
                <a:solidFill>
                  <a:srgbClr val="3333FF"/>
                </a:solidFill>
              </a:rPr>
              <a:t>(</a:t>
            </a:r>
            <a:r>
              <a:rPr lang="en-US" altLang="ko-KR" sz="2000" dirty="0">
                <a:solidFill>
                  <a:srgbClr val="3333FF"/>
                </a:solidFill>
              </a:rPr>
              <a:t>Singly Linked List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  <a:r>
              <a:rPr lang="ko-KR" altLang="en-US" sz="2000" dirty="0" smtClean="0"/>
              <a:t>에서 각각의 </a:t>
            </a:r>
            <a:r>
              <a:rPr lang="ko-KR" altLang="en-US" sz="2000" dirty="0" smtClean="0"/>
              <a:t>데이터는 데이터 자체 이외에 다음 데이터가 누구인지를 </a:t>
            </a:r>
            <a:r>
              <a:rPr lang="ko-KR" altLang="en-US" sz="2000" dirty="0" smtClean="0"/>
              <a:t>가리키는 </a:t>
            </a:r>
            <a:r>
              <a:rPr lang="ko-KR" altLang="en-US" sz="2000" dirty="0" smtClean="0"/>
              <a:t>링크가 필요함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sym typeface="Wingdings" panose="05000000000000000000" pitchFamily="2" charset="2"/>
              </a:rPr>
              <a:t>노드 </a:t>
            </a:r>
            <a:r>
              <a:rPr lang="en-US" altLang="ko-KR" sz="2000" dirty="0" smtClean="0">
                <a:sym typeface="Wingdings" panose="05000000000000000000" pitchFamily="2" charset="2"/>
              </a:rPr>
              <a:t>= </a:t>
            </a:r>
            <a:r>
              <a:rPr lang="ko-KR" altLang="en-US" sz="2000" dirty="0" smtClean="0">
                <a:sym typeface="Wingdings" panose="05000000000000000000" pitchFamily="2" charset="2"/>
              </a:rPr>
              <a:t>데이터 </a:t>
            </a:r>
            <a:r>
              <a:rPr lang="en-US" altLang="ko-KR" sz="2000" dirty="0" smtClean="0">
                <a:sym typeface="Wingdings" panose="05000000000000000000" pitchFamily="2" charset="2"/>
              </a:rPr>
              <a:t>+ </a:t>
            </a:r>
            <a:r>
              <a:rPr lang="ko-KR" altLang="en-US" sz="2000" dirty="0" smtClean="0">
                <a:sym typeface="Wingdings" panose="05000000000000000000" pitchFamily="2" charset="2"/>
              </a:rPr>
              <a:t>링크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err="1" smtClean="0"/>
              <a:t>노드들은</a:t>
            </a:r>
            <a:r>
              <a:rPr lang="ko-KR" altLang="en-US" sz="2000" dirty="0" smtClean="0"/>
              <a:t> 링크를 통해 한 줄로 연결</a:t>
            </a:r>
            <a:endParaRPr lang="en-US" altLang="ko-KR" sz="20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39044"/>
            <a:ext cx="5249596" cy="748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0042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</a:t>
            </a:r>
            <a:r>
              <a:rPr lang="ko-KR" altLang="en-US" dirty="0" err="1"/>
              <a:t>링크드</a:t>
            </a:r>
            <a:r>
              <a:rPr lang="ko-KR" altLang="en-US" dirty="0"/>
              <a:t> </a:t>
            </a:r>
            <a:r>
              <a:rPr lang="ko-KR" altLang="en-US" dirty="0" smtClean="0"/>
              <a:t>리스트 </a:t>
            </a:r>
            <a:r>
              <a:rPr lang="ko-KR" altLang="en-US" dirty="0" smtClean="0"/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1)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275959" cy="48958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Node: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link):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link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	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항상 첫 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번째 노드를 가리킴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5394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947</Words>
  <Application>Microsoft Office PowerPoint</Application>
  <PresentationFormat>화면 슬라이드 쇼(4:3)</PresentationFormat>
  <Paragraphs>112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바탕</vt:lpstr>
      <vt:lpstr>Courier New</vt:lpstr>
      <vt:lpstr>Palatino Linotype</vt:lpstr>
      <vt:lpstr>Times New Roman</vt:lpstr>
      <vt:lpstr>Wingdings</vt:lpstr>
      <vt:lpstr>기본 디자인</vt:lpstr>
      <vt:lpstr>SE669 자료구조  2장. 배열과 링크드 리스트</vt:lpstr>
      <vt:lpstr>배열 (Array)</vt:lpstr>
      <vt:lpstr>배열 자료구조의 3개 기본 연산</vt:lpstr>
      <vt:lpstr>수행시간 분석</vt:lpstr>
      <vt:lpstr>링크드 리스트 (Linked List)</vt:lpstr>
      <vt:lpstr>링크드 리스트</vt:lpstr>
      <vt:lpstr>링크드 리스트  1) 싱글 링크드 리스트</vt:lpstr>
      <vt:lpstr>싱글 링크드 리스트</vt:lpstr>
      <vt:lpstr>싱글 링크드 리스트 객체  1) 데이터</vt:lpstr>
      <vt:lpstr>싱글 링크드 리스트 객체  2) 넣기 연산</vt:lpstr>
      <vt:lpstr>싱글 링크드 리스트 객체  3) 빼기와 찾기 연산</vt:lpstr>
      <vt:lpstr>링크드 리스트와 배열의 비교</vt:lpstr>
      <vt:lpstr>수행시간</vt:lpstr>
      <vt:lpstr>링크드 리스트  2) 더블 링크드 리스트</vt:lpstr>
      <vt:lpstr>더블 링크드 리스트</vt:lpstr>
      <vt:lpstr>더블 링크드 리스트 객체  1) 데이터</vt:lpstr>
      <vt:lpstr>더블 링크드 리스트 객체  2) 넣기, 빼기 연산</vt:lpstr>
      <vt:lpstr>더블 링크드 리스트  2) 찾기 연산</vt:lpstr>
      <vt:lpstr>수행시간</vt:lpstr>
      <vt:lpstr>링크드 리스트  3) 원형 링크드 리스트</vt:lpstr>
      <vt:lpstr>원형 링크드 리스트</vt:lpstr>
      <vt:lpstr>원형 링크드 리스트 객체</vt:lpstr>
      <vt:lpstr>질문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bkim</dc:creator>
  <cp:lastModifiedBy>bkim</cp:lastModifiedBy>
  <cp:revision>324</cp:revision>
  <cp:lastPrinted>2000-10-31T01:31:12Z</cp:lastPrinted>
  <dcterms:created xsi:type="dcterms:W3CDTF">1998-06-26T08:07:32Z</dcterms:created>
  <dcterms:modified xsi:type="dcterms:W3CDTF">2020-04-13T02:26:08Z</dcterms:modified>
</cp:coreProperties>
</file>