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66"/>
    <a:srgbClr val="FF0000"/>
    <a:srgbClr val="99CCFF"/>
    <a:srgbClr val="FFFF99"/>
    <a:srgbClr val="FFCCFF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858" y="108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05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3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0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99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66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3631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2020. I.    Data Structure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996952"/>
            <a:ext cx="5915025" cy="706437"/>
          </a:xfrm>
        </p:spPr>
        <p:txBody>
          <a:bodyPr/>
          <a:lstStyle/>
          <a:p>
            <a:pPr algn="ctr"/>
            <a:r>
              <a:rPr lang="en-US" altLang="ko-KR" sz="5400" dirty="0"/>
              <a:t>SE669</a:t>
            </a:r>
            <a:br>
              <a:rPr lang="en-US" altLang="ko-KR" sz="5400" dirty="0"/>
            </a:br>
            <a:r>
              <a:rPr lang="ko-KR" altLang="en-US" sz="5400" dirty="0"/>
              <a:t>자료구조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3200" dirty="0"/>
              <a:t>3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err="1" smtClean="0"/>
              <a:t>스택과</a:t>
            </a:r>
            <a:r>
              <a:rPr lang="ko-KR" altLang="en-US" sz="3200" dirty="0" smtClean="0"/>
              <a:t> 큐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94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" y="1396180"/>
            <a:ext cx="8119814" cy="99305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컴파일러의 괄호 짝 </a:t>
            </a:r>
            <a:r>
              <a:rPr lang="ko-KR" altLang="ko-KR" dirty="0" smtClean="0"/>
              <a:t>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787"/>
            <a:ext cx="8048625" cy="4390232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altLang="ko-KR" sz="2000" dirty="0">
                <a:solidFill>
                  <a:srgbClr val="3333FF"/>
                </a:solidFill>
              </a:rPr>
              <a:t>[</a:t>
            </a:r>
            <a:r>
              <a:rPr lang="ko-KR" altLang="ko-KR" sz="2000" dirty="0">
                <a:solidFill>
                  <a:srgbClr val="3333FF"/>
                </a:solidFill>
              </a:rPr>
              <a:t>핵심 아이디어</a:t>
            </a:r>
            <a:r>
              <a:rPr lang="en-US" altLang="ko-KR" sz="2000" dirty="0">
                <a:solidFill>
                  <a:srgbClr val="3333FF"/>
                </a:solidFill>
              </a:rPr>
              <a:t>]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                                                                                                                                                   </a:t>
            </a:r>
            <a:r>
              <a:rPr lang="ko-KR" altLang="ko-KR" sz="2000" dirty="0" smtClean="0">
                <a:solidFill>
                  <a:srgbClr val="7030A0"/>
                </a:solidFill>
              </a:rPr>
              <a:t>왼쪽 </a:t>
            </a:r>
            <a:r>
              <a:rPr lang="ko-KR" altLang="ko-KR" sz="2000" dirty="0" smtClean="0">
                <a:solidFill>
                  <a:srgbClr val="7030A0"/>
                </a:solidFill>
              </a:rPr>
              <a:t>괄호</a:t>
            </a:r>
            <a:r>
              <a:rPr lang="ko-KR" altLang="en-US" sz="2000" dirty="0" smtClean="0">
                <a:solidFill>
                  <a:srgbClr val="7030A0"/>
                </a:solidFill>
              </a:rPr>
              <a:t>를 만나면</a:t>
            </a:r>
            <a:r>
              <a:rPr lang="ko-KR" altLang="ko-KR" sz="2000" dirty="0" smtClean="0">
                <a:solidFill>
                  <a:srgbClr val="7030A0"/>
                </a:solidFill>
              </a:rPr>
              <a:t> </a:t>
            </a:r>
            <a:r>
              <a:rPr lang="ko-KR" altLang="ko-KR" sz="2000" dirty="0">
                <a:solidFill>
                  <a:srgbClr val="7030A0"/>
                </a:solidFill>
              </a:rPr>
              <a:t>스택에 </a:t>
            </a:r>
            <a:r>
              <a:rPr lang="en-US" altLang="ko-KR" sz="2000" dirty="0" smtClean="0">
                <a:solidFill>
                  <a:srgbClr val="7030A0"/>
                </a:solidFill>
              </a:rPr>
              <a:t>push(), </a:t>
            </a:r>
            <a:r>
              <a:rPr lang="ko-KR" altLang="ko-KR" sz="2000" dirty="0" smtClean="0">
                <a:solidFill>
                  <a:srgbClr val="7030A0"/>
                </a:solidFill>
              </a:rPr>
              <a:t>오른쪽 </a:t>
            </a:r>
            <a:r>
              <a:rPr lang="ko-KR" altLang="ko-KR" sz="2000" dirty="0" smtClean="0">
                <a:solidFill>
                  <a:srgbClr val="7030A0"/>
                </a:solidFill>
              </a:rPr>
              <a:t>괄호를 </a:t>
            </a:r>
            <a:r>
              <a:rPr lang="ko-KR" altLang="ko-KR" sz="2000" dirty="0" smtClean="0">
                <a:solidFill>
                  <a:srgbClr val="7030A0"/>
                </a:solidFill>
              </a:rPr>
              <a:t>읽으면 </a:t>
            </a:r>
            <a:r>
              <a:rPr lang="en-US" altLang="ko-KR" sz="2000" dirty="0" smtClean="0">
                <a:solidFill>
                  <a:srgbClr val="7030A0"/>
                </a:solidFill>
              </a:rPr>
              <a:t>pop()</a:t>
            </a:r>
            <a:r>
              <a:rPr lang="ko-KR" altLang="ko-KR" sz="2000" dirty="0" smtClean="0">
                <a:solidFill>
                  <a:srgbClr val="7030A0"/>
                </a:solidFill>
              </a:rPr>
              <a:t> 수행</a:t>
            </a:r>
            <a:endParaRPr lang="en-US" altLang="ko-KR" sz="2000" dirty="0" smtClean="0">
              <a:solidFill>
                <a:srgbClr val="7030A0"/>
              </a:solidFill>
            </a:endParaRPr>
          </a:p>
          <a:p>
            <a:pPr>
              <a:spcAft>
                <a:spcPts val="2400"/>
              </a:spcAft>
            </a:pPr>
            <a:r>
              <a:rPr lang="en-US" altLang="ko-KR" sz="2000" dirty="0" smtClean="0"/>
              <a:t>pop()</a:t>
            </a:r>
            <a:r>
              <a:rPr lang="ko-KR" altLang="ko-KR" sz="2000" dirty="0" smtClean="0"/>
              <a:t>된 </a:t>
            </a:r>
            <a:r>
              <a:rPr lang="ko-KR" altLang="ko-KR" sz="2000" dirty="0"/>
              <a:t>왼쪽 </a:t>
            </a:r>
            <a:r>
              <a:rPr lang="ko-KR" altLang="ko-KR" sz="2000" dirty="0" smtClean="0"/>
              <a:t>괄호와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현재 읽은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오른쪽 괄호가 </a:t>
            </a:r>
            <a:r>
              <a:rPr lang="ko-KR" altLang="ko-KR" sz="2000" u="sng" dirty="0" smtClean="0"/>
              <a:t>다</a:t>
            </a:r>
            <a:r>
              <a:rPr lang="ko-KR" altLang="en-US" sz="2000" u="sng" dirty="0" smtClean="0"/>
              <a:t>르면</a:t>
            </a:r>
            <a:r>
              <a:rPr lang="ko-KR" altLang="ko-KR" sz="2000" dirty="0" smtClean="0"/>
              <a:t> 에러</a:t>
            </a:r>
            <a:r>
              <a:rPr lang="en-US" altLang="ko-KR" sz="2000" dirty="0" smtClean="0"/>
              <a:t>,</a:t>
            </a:r>
            <a:r>
              <a:rPr lang="ko-KR" altLang="ko-KR" sz="2000" dirty="0" smtClean="0"/>
              <a:t> 같</a:t>
            </a:r>
            <a:r>
              <a:rPr lang="ko-KR" altLang="en-US" sz="2000" dirty="0"/>
              <a:t>으</a:t>
            </a:r>
            <a:r>
              <a:rPr lang="ko-KR" altLang="ko-KR" sz="2000" dirty="0" smtClean="0"/>
              <a:t>면 </a:t>
            </a:r>
            <a:r>
              <a:rPr lang="ko-KR" altLang="en-US" sz="2000" dirty="0" smtClean="0"/>
              <a:t>계</a:t>
            </a:r>
            <a:r>
              <a:rPr lang="ko-KR" altLang="en-US" sz="2000" dirty="0"/>
              <a:t>속</a:t>
            </a:r>
            <a:endParaRPr lang="en-US" altLang="ko-KR" sz="2000" dirty="0" smtClean="0"/>
          </a:p>
          <a:p>
            <a:pPr>
              <a:spcAft>
                <a:spcPts val="2400"/>
              </a:spcAft>
            </a:pPr>
            <a:r>
              <a:rPr lang="ko-KR" altLang="ko-KR" sz="2000" dirty="0" smtClean="0"/>
              <a:t>모든 </a:t>
            </a:r>
            <a:r>
              <a:rPr lang="ko-KR" altLang="ko-KR" sz="2000" dirty="0"/>
              <a:t>괄호를 읽은 뒤 에러가 없고 스택이 </a:t>
            </a:r>
            <a:r>
              <a:rPr lang="en-US" altLang="ko-KR" sz="2000" dirty="0"/>
              <a:t>empty</a:t>
            </a:r>
            <a:r>
              <a:rPr lang="ko-KR" altLang="ko-KR" sz="2000" dirty="0"/>
              <a:t>이면</a:t>
            </a:r>
            <a:r>
              <a:rPr lang="en-US" altLang="ko-KR" sz="2000" dirty="0"/>
              <a:t>, </a:t>
            </a:r>
            <a:r>
              <a:rPr lang="ko-KR" altLang="ko-KR" sz="2000" dirty="0" smtClean="0"/>
              <a:t>괄호들이 </a:t>
            </a:r>
            <a:r>
              <a:rPr lang="ko-KR" altLang="ko-KR" sz="2000" dirty="0" smtClean="0"/>
              <a:t>정상으로 </a:t>
            </a:r>
            <a:r>
              <a:rPr lang="ko-KR" altLang="ko-KR" sz="2000" dirty="0"/>
              <a:t>사용된 </a:t>
            </a:r>
            <a:r>
              <a:rPr lang="ko-KR" altLang="ko-KR" sz="2000" dirty="0" smtClean="0"/>
              <a:t>것</a:t>
            </a:r>
            <a:endParaRPr lang="en-US" altLang="ko-KR" sz="2000" dirty="0" smtClean="0"/>
          </a:p>
          <a:p>
            <a:pPr>
              <a:spcAft>
                <a:spcPts val="2400"/>
              </a:spcAft>
            </a:pPr>
            <a:r>
              <a:rPr lang="ko-KR" altLang="ko-KR" sz="2000" dirty="0" smtClean="0"/>
              <a:t>만일 </a:t>
            </a:r>
            <a:r>
              <a:rPr lang="ko-KR" altLang="ko-KR" sz="2000" dirty="0"/>
              <a:t>모든 괄호를 처리한 후 스택이 </a:t>
            </a:r>
            <a:r>
              <a:rPr lang="en-US" altLang="ko-KR" sz="2000" dirty="0"/>
              <a:t>empty</a:t>
            </a:r>
            <a:r>
              <a:rPr lang="ko-KR" altLang="ko-KR" sz="2000" dirty="0"/>
              <a:t>가 아니면 짝이 맞지 않는 괄호가 스택에 남은 것이므로 </a:t>
            </a:r>
            <a:r>
              <a:rPr lang="ko-KR" altLang="ko-KR" sz="2000" dirty="0" smtClean="0"/>
              <a:t>에러</a:t>
            </a:r>
            <a:endParaRPr lang="ko-KR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67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58989" cy="38413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755576" y="591071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괄호 짝 맞춤 검사하기 예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#1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628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0476" y="2054040"/>
            <a:ext cx="5142576" cy="559164"/>
            <a:chOff x="323528" y="764704"/>
            <a:chExt cx="5142576" cy="559164"/>
          </a:xfrm>
        </p:grpSpPr>
        <p:sp>
          <p:nvSpPr>
            <p:cNvPr id="110" name="직사각형 109"/>
            <p:cNvSpPr/>
            <p:nvPr/>
          </p:nvSpPr>
          <p:spPr>
            <a:xfrm>
              <a:off x="4176008" y="783868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26264" y="783868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18104" y="783868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814448" y="783868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42240" y="783868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66176" y="783868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6016" y="783868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3528" y="783868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376249" y="764704"/>
              <a:ext cx="508985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(      )    {    (     )    )    }</a:t>
              </a:r>
              <a:r>
                <a:rPr kumimoji="1" lang="en-US" altLang="zh-TW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92292" y="4842678"/>
            <a:ext cx="468000" cy="559164"/>
            <a:chOff x="755576" y="1573692"/>
            <a:chExt cx="468000" cy="559164"/>
          </a:xfrm>
        </p:grpSpPr>
        <p:sp>
          <p:nvSpPr>
            <p:cNvPr id="40" name="직사각형 39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128396" y="4293096"/>
            <a:ext cx="549767" cy="576064"/>
            <a:chOff x="1357937" y="2708920"/>
            <a:chExt cx="549767" cy="576064"/>
          </a:xfrm>
        </p:grpSpPr>
        <p:sp>
          <p:nvSpPr>
            <p:cNvPr id="44" name="직사각형 43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32652" y="4293096"/>
            <a:ext cx="478880" cy="559164"/>
            <a:chOff x="791632" y="3733932"/>
            <a:chExt cx="478880" cy="559164"/>
          </a:xfrm>
        </p:grpSpPr>
        <p:sp>
          <p:nvSpPr>
            <p:cNvPr id="48" name="직사각형 47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84780" y="3740560"/>
            <a:ext cx="549767" cy="570340"/>
            <a:chOff x="2230674" y="2714644"/>
            <a:chExt cx="549767" cy="570340"/>
          </a:xfrm>
        </p:grpSpPr>
        <p:sp>
          <p:nvSpPr>
            <p:cNvPr id="57" name="직사각형 56"/>
            <p:cNvSpPr/>
            <p:nvPr/>
          </p:nvSpPr>
          <p:spPr>
            <a:xfrm>
              <a:off x="2269096" y="2744984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2230674" y="2714644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174107" y="4855384"/>
            <a:ext cx="468000" cy="559164"/>
            <a:chOff x="755576" y="1573692"/>
            <a:chExt cx="468000" cy="559164"/>
          </a:xfrm>
        </p:grpSpPr>
        <p:sp>
          <p:nvSpPr>
            <p:cNvPr id="64" name="직사각형 63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5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280524" y="4853942"/>
            <a:ext cx="468000" cy="559164"/>
            <a:chOff x="755576" y="1573692"/>
            <a:chExt cx="468000" cy="559164"/>
          </a:xfrm>
        </p:grpSpPr>
        <p:sp>
          <p:nvSpPr>
            <p:cNvPr id="67" name="직사각형 66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79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438092" y="4842678"/>
            <a:ext cx="468000" cy="559164"/>
            <a:chOff x="755576" y="1573692"/>
            <a:chExt cx="468000" cy="559164"/>
          </a:xfrm>
        </p:grpSpPr>
        <p:sp>
          <p:nvSpPr>
            <p:cNvPr id="81" name="직사각형 80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248972" y="4850116"/>
            <a:ext cx="468000" cy="559164"/>
            <a:chOff x="755576" y="1573692"/>
            <a:chExt cx="468000" cy="559164"/>
          </a:xfrm>
        </p:grpSpPr>
        <p:sp>
          <p:nvSpPr>
            <p:cNvPr id="90" name="직사각형 89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1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625664" y="4300254"/>
            <a:ext cx="478880" cy="559164"/>
            <a:chOff x="791632" y="3733932"/>
            <a:chExt cx="478880" cy="559164"/>
          </a:xfrm>
        </p:grpSpPr>
        <p:sp>
          <p:nvSpPr>
            <p:cNvPr id="96" name="직사각형 95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627345" y="4842678"/>
            <a:ext cx="468000" cy="559164"/>
            <a:chOff x="755576" y="1573692"/>
            <a:chExt cx="468000" cy="559164"/>
          </a:xfrm>
        </p:grpSpPr>
        <p:sp>
          <p:nvSpPr>
            <p:cNvPr id="99" name="직사각형 98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0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908241" y="4300254"/>
            <a:ext cx="478880" cy="559164"/>
            <a:chOff x="791632" y="3733932"/>
            <a:chExt cx="478880" cy="559164"/>
          </a:xfrm>
        </p:grpSpPr>
        <p:sp>
          <p:nvSpPr>
            <p:cNvPr id="102" name="직사각형 101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3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907284" y="4842678"/>
            <a:ext cx="468000" cy="559164"/>
            <a:chOff x="755576" y="1573692"/>
            <a:chExt cx="468000" cy="559164"/>
          </a:xfrm>
        </p:grpSpPr>
        <p:sp>
          <p:nvSpPr>
            <p:cNvPr id="105" name="직사각형 104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28652" y="5409280"/>
            <a:ext cx="882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1192292" y="540184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184076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3280524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2174107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623202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4432652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690728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8248972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7816924" y="4030254"/>
            <a:ext cx="478880" cy="559164"/>
            <a:chOff x="791632" y="3733932"/>
            <a:chExt cx="478880" cy="559164"/>
          </a:xfrm>
        </p:grpSpPr>
        <p:sp>
          <p:nvSpPr>
            <p:cNvPr id="61" name="직사각형 60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004" y="4009855"/>
            <a:ext cx="571500" cy="61912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110767" y="5517232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08812" y="5517232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079319" y="5546543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76164" y="554917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12268" y="5543051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216524" y="5530003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51511" y="5517232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2804" y="1470459"/>
            <a:ext cx="524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                  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9846" y="4886060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53860" y="4359981"/>
            <a:ext cx="398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33245" y="3188295"/>
            <a:ext cx="505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99165" y="3554031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848372" y="3573621"/>
            <a:ext cx="549767" cy="576064"/>
            <a:chOff x="1357937" y="2708920"/>
            <a:chExt cx="549767" cy="576064"/>
          </a:xfrm>
        </p:grpSpPr>
        <p:sp>
          <p:nvSpPr>
            <p:cNvPr id="84" name="직사각형 83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5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784476" y="3573621"/>
            <a:ext cx="549767" cy="576064"/>
            <a:chOff x="1357937" y="2708920"/>
            <a:chExt cx="549767" cy="576064"/>
          </a:xfrm>
        </p:grpSpPr>
        <p:sp>
          <p:nvSpPr>
            <p:cNvPr id="87" name="직사각형 86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8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)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960436" y="434704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91610" y="3758532"/>
            <a:ext cx="495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40430" y="269907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0066" y="3679857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803442" y="3126979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399712" y="3182633"/>
            <a:ext cx="468000" cy="540000"/>
          </a:xfrm>
          <a:prstGeom prst="rect">
            <a:avLst/>
          </a:prstGeom>
          <a:solidFill>
            <a:srgbClr val="99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6352649" y="3146569"/>
            <a:ext cx="549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(    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335816" y="3182633"/>
            <a:ext cx="468000" cy="540000"/>
          </a:xfrm>
          <a:prstGeom prst="rect">
            <a:avLst/>
          </a:prstGeom>
          <a:solidFill>
            <a:srgbClr val="99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25" name="Text Box 2"/>
          <p:cNvSpPr txBox="1">
            <a:spLocks noChangeArrowheads="1"/>
          </p:cNvSpPr>
          <p:nvPr/>
        </p:nvSpPr>
        <p:spPr bwMode="auto">
          <a:xfrm>
            <a:off x="7288753" y="3146569"/>
            <a:ext cx="549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)    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175020" y="40821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ebdings" panose="05030102010509060703" pitchFamily="18" charset="2"/>
              </a:rPr>
              <a:t>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45353" y="5549170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8280" y="1453618"/>
            <a:ext cx="5126693" cy="13273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55576" y="591071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괄호 짝 맞춤 검사하기 예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#2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0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팰린드롬</a:t>
            </a:r>
            <a:r>
              <a:rPr lang="ko-KR" altLang="en-US" dirty="0" smtClean="0"/>
              <a:t> 검사하기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203951" cy="48958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err="1" smtClean="0"/>
              <a:t>팰린드롬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Palindrome</a:t>
            </a:r>
            <a:r>
              <a:rPr lang="en-US" altLang="ko-KR" sz="2000" dirty="0" smtClean="0"/>
              <a:t>):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앞으로부터 읽으나 뒤로부터 읽으나 </a:t>
            </a:r>
            <a:r>
              <a:rPr lang="ko-KR" altLang="en-US" sz="2000" dirty="0" smtClean="0"/>
              <a:t>동일한</a:t>
            </a:r>
            <a:r>
              <a:rPr lang="ko-KR" altLang="ko-KR" sz="2000" dirty="0" smtClean="0"/>
              <a:t> 스트링</a:t>
            </a:r>
            <a:endParaRPr lang="en-US" altLang="ko-KR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3333FF"/>
                </a:solidFill>
              </a:rPr>
              <a:t>[</a:t>
            </a:r>
            <a:r>
              <a:rPr lang="ko-KR" altLang="ko-KR" sz="2000" dirty="0">
                <a:solidFill>
                  <a:srgbClr val="3333FF"/>
                </a:solidFill>
              </a:rPr>
              <a:t>핵심 아이디어</a:t>
            </a:r>
            <a:r>
              <a:rPr lang="en-US" altLang="ko-KR" sz="2000" dirty="0">
                <a:solidFill>
                  <a:srgbClr val="3333FF"/>
                </a:solidFill>
              </a:rPr>
              <a:t>] </a:t>
            </a:r>
            <a:r>
              <a:rPr lang="ko-KR" altLang="en-US" sz="2000" dirty="0" smtClean="0">
                <a:solidFill>
                  <a:srgbClr val="7030A0"/>
                </a:solidFill>
              </a:rPr>
              <a:t>앞쪽 </a:t>
            </a:r>
            <a:r>
              <a:rPr lang="en-US" altLang="ko-KR" sz="2000" dirty="0" smtClean="0">
                <a:solidFill>
                  <a:srgbClr val="7030A0"/>
                </a:solidFill>
              </a:rPr>
              <a:t>1/2</a:t>
            </a:r>
            <a:r>
              <a:rPr lang="ko-KR" altLang="ko-KR" sz="2000" dirty="0" smtClean="0">
                <a:solidFill>
                  <a:srgbClr val="7030A0"/>
                </a:solidFill>
              </a:rPr>
              <a:t>의 </a:t>
            </a:r>
            <a:r>
              <a:rPr lang="ko-KR" altLang="ko-KR" sz="2000" dirty="0">
                <a:solidFill>
                  <a:srgbClr val="7030A0"/>
                </a:solidFill>
              </a:rPr>
              <a:t>문자들을 스택에 </a:t>
            </a:r>
            <a:r>
              <a:rPr lang="en-US" altLang="ko-KR" sz="2000" dirty="0" smtClean="0">
                <a:solidFill>
                  <a:srgbClr val="7030A0"/>
                </a:solidFill>
              </a:rPr>
              <a:t>push()</a:t>
            </a:r>
            <a:r>
              <a:rPr lang="ko-KR" altLang="ko-KR" sz="2000" dirty="0" smtClean="0">
                <a:solidFill>
                  <a:srgbClr val="7030A0"/>
                </a:solidFill>
              </a:rPr>
              <a:t>한 </a:t>
            </a:r>
            <a:r>
              <a:rPr lang="ko-KR" altLang="ko-KR" sz="2000" dirty="0">
                <a:solidFill>
                  <a:srgbClr val="7030A0"/>
                </a:solidFill>
              </a:rPr>
              <a:t>후</a:t>
            </a:r>
            <a:r>
              <a:rPr lang="en-US" altLang="ko-KR" sz="2000" dirty="0">
                <a:solidFill>
                  <a:srgbClr val="7030A0"/>
                </a:solidFill>
              </a:rPr>
              <a:t>, </a:t>
            </a:r>
            <a:endParaRPr lang="en-US" altLang="ko-KR" sz="20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</a:rPr>
              <a:t>            </a:t>
            </a:r>
            <a:r>
              <a:rPr lang="ko-KR" altLang="en-US" sz="2000" dirty="0" smtClean="0">
                <a:solidFill>
                  <a:srgbClr val="7030A0"/>
                </a:solidFill>
              </a:rPr>
              <a:t>뒤쪽 </a:t>
            </a:r>
            <a:r>
              <a:rPr lang="en-US" altLang="ko-KR" sz="2000" dirty="0" smtClean="0">
                <a:solidFill>
                  <a:srgbClr val="7030A0"/>
                </a:solidFill>
              </a:rPr>
              <a:t>½</a:t>
            </a:r>
            <a:r>
              <a:rPr lang="ko-KR" altLang="ko-KR" sz="2000" dirty="0" smtClean="0">
                <a:solidFill>
                  <a:srgbClr val="7030A0"/>
                </a:solidFill>
              </a:rPr>
              <a:t>의 </a:t>
            </a:r>
            <a:r>
              <a:rPr lang="ko-KR" altLang="ko-KR" sz="2000" dirty="0">
                <a:solidFill>
                  <a:srgbClr val="7030A0"/>
                </a:solidFill>
              </a:rPr>
              <a:t>각 문자를 </a:t>
            </a:r>
            <a:r>
              <a:rPr lang="ko-KR" altLang="en-US" sz="2000" dirty="0" smtClean="0">
                <a:solidFill>
                  <a:srgbClr val="7030A0"/>
                </a:solidFill>
              </a:rPr>
              <a:t>스택에서 </a:t>
            </a:r>
            <a:r>
              <a:rPr lang="en-US" altLang="ko-KR" sz="2000" dirty="0" smtClean="0">
                <a:solidFill>
                  <a:srgbClr val="7030A0"/>
                </a:solidFill>
              </a:rPr>
              <a:t>pop</a:t>
            </a:r>
            <a:r>
              <a:rPr lang="en-US" altLang="ko-KR" sz="2000" dirty="0" smtClean="0">
                <a:solidFill>
                  <a:srgbClr val="7030A0"/>
                </a:solidFill>
              </a:rPr>
              <a:t>()</a:t>
            </a:r>
            <a:r>
              <a:rPr lang="ko-KR" altLang="ko-KR" sz="2000" dirty="0" smtClean="0">
                <a:solidFill>
                  <a:srgbClr val="7030A0"/>
                </a:solidFill>
              </a:rPr>
              <a:t>한 </a:t>
            </a:r>
            <a:r>
              <a:rPr lang="ko-KR" altLang="ko-KR" sz="2000" dirty="0">
                <a:solidFill>
                  <a:srgbClr val="7030A0"/>
                </a:solidFill>
              </a:rPr>
              <a:t>문자와 </a:t>
            </a:r>
            <a:r>
              <a:rPr lang="ko-KR" altLang="en-US" sz="2000" dirty="0" smtClean="0">
                <a:solidFill>
                  <a:srgbClr val="7030A0"/>
                </a:solidFill>
              </a:rPr>
              <a:t>차례대로 </a:t>
            </a:r>
            <a:r>
              <a:rPr lang="ko-KR" altLang="ko-KR" sz="2000" dirty="0" smtClean="0">
                <a:solidFill>
                  <a:srgbClr val="7030A0"/>
                </a:solidFill>
              </a:rPr>
              <a:t>비교</a:t>
            </a:r>
            <a:endParaRPr lang="en-US" altLang="ko-KR" sz="20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 smtClean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sz="2000" dirty="0"/>
              <a:t>문자열의 길이가 </a:t>
            </a:r>
            <a:r>
              <a:rPr lang="ko-KR" altLang="en-US" sz="2000" dirty="0" smtClean="0"/>
              <a:t>짝</a:t>
            </a:r>
            <a:r>
              <a:rPr lang="ko-KR" altLang="ko-KR" sz="2000" dirty="0" smtClean="0"/>
              <a:t>수</a:t>
            </a:r>
            <a:r>
              <a:rPr lang="ko-KR" altLang="en-US" sz="2000" dirty="0" smtClean="0"/>
              <a:t>이면</a:t>
            </a:r>
            <a:r>
              <a:rPr lang="en-US" altLang="ko-KR" sz="2000" dirty="0"/>
              <a:t>, </a:t>
            </a:r>
            <a:r>
              <a:rPr lang="ko-KR" altLang="ko-KR" sz="2000" dirty="0" smtClean="0"/>
              <a:t>주어진 </a:t>
            </a:r>
            <a:r>
              <a:rPr lang="ko-KR" altLang="ko-KR" sz="2000" dirty="0"/>
              <a:t>스트링의 앞부분 반을 차례대로 읽어 </a:t>
            </a:r>
            <a:r>
              <a:rPr lang="ko-KR" altLang="ko-KR" sz="2000" dirty="0" err="1"/>
              <a:t>스택에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push()</a:t>
            </a:r>
            <a:r>
              <a:rPr lang="ko-KR" altLang="ko-KR" sz="2000" dirty="0" smtClean="0"/>
              <a:t>한 </a:t>
            </a:r>
            <a:r>
              <a:rPr lang="ko-KR" altLang="ko-KR" sz="2000" dirty="0"/>
              <a:t>후</a:t>
            </a:r>
            <a:r>
              <a:rPr lang="en-US" altLang="ko-KR" sz="2000" dirty="0"/>
              <a:t>, </a:t>
            </a:r>
            <a:r>
              <a:rPr lang="ko-KR" altLang="ko-KR" sz="2000" dirty="0" smtClean="0"/>
              <a:t>뒷부분의 문자를 </a:t>
            </a:r>
            <a:r>
              <a:rPr lang="ko-KR" altLang="ko-KR" sz="2000" dirty="0"/>
              <a:t>읽을 때마다 </a:t>
            </a:r>
            <a:r>
              <a:rPr lang="en-US" altLang="ko-KR" sz="2000" dirty="0" smtClean="0"/>
              <a:t>pop()</a:t>
            </a:r>
            <a:r>
              <a:rPr lang="ko-KR" altLang="ko-KR" sz="2000" dirty="0" smtClean="0"/>
              <a:t>된 </a:t>
            </a:r>
            <a:r>
              <a:rPr lang="ko-KR" altLang="ko-KR" sz="2000" dirty="0"/>
              <a:t>문자를 비교하는 과정을 반복 </a:t>
            </a:r>
            <a:r>
              <a:rPr lang="ko-KR" altLang="ko-KR" sz="2000" dirty="0" smtClean="0"/>
              <a:t>수행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ko-KR" sz="2000" dirty="0" smtClean="0"/>
              <a:t>마지막 </a:t>
            </a:r>
            <a:r>
              <a:rPr lang="ko-KR" altLang="ko-KR" sz="2000" dirty="0"/>
              <a:t>비교까지 두 문자가 동일하고 </a:t>
            </a:r>
            <a:r>
              <a:rPr lang="ko-KR" altLang="ko-KR" sz="2000" dirty="0" err="1"/>
              <a:t>스택이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empty</a:t>
            </a:r>
            <a:r>
              <a:rPr lang="ko-KR" altLang="en-US" sz="2000" dirty="0" smtClean="0"/>
              <a:t>이</a:t>
            </a:r>
            <a:r>
              <a:rPr lang="ko-KR" altLang="ko-KR" sz="2000" dirty="0" smtClean="0"/>
              <a:t>면</a:t>
            </a:r>
            <a:r>
              <a:rPr lang="en-US" altLang="ko-KR" sz="2000" dirty="0" smtClean="0"/>
              <a:t>,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입력 문자열은 </a:t>
            </a:r>
            <a:r>
              <a:rPr lang="ko-KR" altLang="en-US" sz="2000" dirty="0" err="1" smtClean="0"/>
              <a:t>팰린드롬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7544" y="2204864"/>
            <a:ext cx="8119814" cy="99305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550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2848" y="873024"/>
            <a:ext cx="8336352" cy="23213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000" dirty="0" smtClean="0"/>
              <a:t>문자열의 </a:t>
            </a:r>
            <a:r>
              <a:rPr lang="ko-KR" altLang="ko-KR" sz="2000" dirty="0"/>
              <a:t>길이가 </a:t>
            </a:r>
            <a:r>
              <a:rPr lang="ko-KR" altLang="ko-KR" sz="2000" dirty="0" smtClean="0"/>
              <a:t>홀수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, </a:t>
            </a:r>
            <a:r>
              <a:rPr lang="ko-KR" altLang="ko-KR" sz="2000" dirty="0"/>
              <a:t>주어진 스트링의 앞부분 반을 차례로 읽어 </a:t>
            </a:r>
            <a:r>
              <a:rPr lang="ko-KR" altLang="ko-KR" sz="2000" dirty="0" err="1"/>
              <a:t>스택에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push()</a:t>
            </a:r>
            <a:r>
              <a:rPr lang="ko-KR" altLang="ko-KR" sz="2000" dirty="0" smtClean="0"/>
              <a:t>한 </a:t>
            </a:r>
            <a:r>
              <a:rPr lang="ko-KR" altLang="ko-KR" sz="2000" dirty="0"/>
              <a:t>후</a:t>
            </a:r>
            <a:r>
              <a:rPr lang="en-US" altLang="ko-KR" sz="2000" dirty="0"/>
              <a:t>, </a:t>
            </a:r>
            <a:r>
              <a:rPr lang="ko-KR" altLang="en-US" sz="2000" dirty="0" smtClean="0">
                <a:solidFill>
                  <a:srgbClr val="7030A0"/>
                </a:solidFill>
              </a:rPr>
              <a:t>정가운데</a:t>
            </a:r>
            <a:r>
              <a:rPr lang="ko-KR" altLang="ko-KR" sz="2000" dirty="0" smtClean="0">
                <a:solidFill>
                  <a:srgbClr val="7030A0"/>
                </a:solidFill>
              </a:rPr>
              <a:t> 문자</a:t>
            </a:r>
            <a:r>
              <a:rPr lang="ko-KR" altLang="en-US" sz="2000" dirty="0" smtClean="0">
                <a:solidFill>
                  <a:srgbClr val="7030A0"/>
                </a:solidFill>
              </a:rPr>
              <a:t>는</a:t>
            </a:r>
            <a:r>
              <a:rPr lang="ko-KR" altLang="ko-KR" sz="2000" dirty="0" smtClean="0">
                <a:solidFill>
                  <a:srgbClr val="7030A0"/>
                </a:solidFill>
              </a:rPr>
              <a:t> </a:t>
            </a:r>
            <a:r>
              <a:rPr lang="ko-KR" altLang="ko-KR" sz="2000" dirty="0">
                <a:solidFill>
                  <a:srgbClr val="7030A0"/>
                </a:solidFill>
              </a:rPr>
              <a:t>읽고 </a:t>
            </a:r>
            <a:r>
              <a:rPr lang="ko-KR" altLang="ko-KR" sz="2000" dirty="0" smtClean="0">
                <a:solidFill>
                  <a:srgbClr val="7030A0"/>
                </a:solidFill>
              </a:rPr>
              <a:t>버</a:t>
            </a:r>
            <a:r>
              <a:rPr lang="ko-KR" altLang="en-US" sz="2000" dirty="0" smtClean="0">
                <a:solidFill>
                  <a:srgbClr val="7030A0"/>
                </a:solidFill>
              </a:rPr>
              <a:t>림</a:t>
            </a:r>
            <a:r>
              <a:rPr lang="en-US" altLang="ko-KR" sz="2000" dirty="0" smtClean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ko-KR" sz="2000" dirty="0" smtClean="0"/>
              <a:t>이후 </a:t>
            </a:r>
            <a:r>
              <a:rPr lang="ko-KR" altLang="ko-KR" sz="2000" dirty="0"/>
              <a:t>짝수 경우와 동일하게 </a:t>
            </a:r>
            <a:r>
              <a:rPr lang="ko-KR" altLang="ko-KR" sz="2000" dirty="0" smtClean="0"/>
              <a:t>비교 수행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문자열의 길이가 짝수인 경우</a:t>
            </a:r>
            <a:endParaRPr lang="ko-KR" altLang="ko-KR" sz="2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977302" y="3068960"/>
            <a:ext cx="7915178" cy="3297852"/>
            <a:chOff x="300502" y="1844824"/>
            <a:chExt cx="7915178" cy="3297852"/>
          </a:xfrm>
        </p:grpSpPr>
        <p:sp>
          <p:nvSpPr>
            <p:cNvPr id="6" name="직사각형 5"/>
            <p:cNvSpPr/>
            <p:nvPr/>
          </p:nvSpPr>
          <p:spPr>
            <a:xfrm>
              <a:off x="1799744" y="4077072"/>
              <a:ext cx="39305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18856" y="3553852"/>
              <a:ext cx="3960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31992" y="3049796"/>
              <a:ext cx="3924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18856" y="4077072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1992" y="3573016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31992" y="4096236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20072" y="3573016"/>
              <a:ext cx="39305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20072" y="4096236"/>
              <a:ext cx="392400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08256" y="4115400"/>
              <a:ext cx="3924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4168" y="4664720"/>
              <a:ext cx="694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763792" y="4657282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11560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3996040" y="4653136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889623" y="4653136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637477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18422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756038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5775" y="2401724"/>
              <a:ext cx="274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   B   S</a:t>
              </a: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   </a:t>
              </a:r>
              <a:r>
                <a:rPr kumimoji="1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   B   A 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04048" y="2825206"/>
              <a:ext cx="34977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82448" y="2825206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65679" y="2833772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92096" y="3473278"/>
              <a:ext cx="380232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70496" y="3473278"/>
              <a:ext cx="3802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53727" y="3481844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44224" y="3933056"/>
              <a:ext cx="39305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22624" y="3933056"/>
              <a:ext cx="393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05855" y="3941622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049897" y="4713254"/>
              <a:ext cx="746239" cy="411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274555" y="4742566"/>
              <a:ext cx="7457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26683" y="4726026"/>
              <a:ext cx="7457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65053" y="4731263"/>
              <a:ext cx="9957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45173" y="4725144"/>
              <a:ext cx="9861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25293" y="4725144"/>
              <a:ext cx="9653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S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8650" y="1931670"/>
              <a:ext cx="27331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       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301487" y="4103172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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462767" y="3573016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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77015" y="3044005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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3012" y="2494317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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02811" y="3150363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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58183" y="3618707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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073" y="4742566"/>
              <a:ext cx="8535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empty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00502" y="1844824"/>
              <a:ext cx="2831337" cy="10801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347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21" y="2398674"/>
            <a:ext cx="309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   A   C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  E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  C   A   R  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4653136"/>
            <a:ext cx="38023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2720" y="4129916"/>
            <a:ext cx="39305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5856" y="3625860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5364" y="2843324"/>
            <a:ext cx="359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43532" y="3401270"/>
            <a:ext cx="38023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62720" y="4653136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5856" y="4149080"/>
            <a:ext cx="39305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4672300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31224" y="4149080"/>
            <a:ext cx="39305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31224" y="4672300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4008" y="4691464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21932" y="3401270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5163" y="3409836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40104" y="3645024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40104" y="4168244"/>
            <a:ext cx="39305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0104" y="4691464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8032" y="5240784"/>
            <a:ext cx="882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151672" y="523334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43456" y="5240784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239904" y="522920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133487" y="522920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6194702" y="5240784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004152" y="5240784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7344216" y="5240784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8378109" y="5240784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169752" y="4005064"/>
            <a:ext cx="39305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48152" y="4005064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31383" y="4013630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49872" y="4553398"/>
            <a:ext cx="38023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28272" y="4553398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11503" y="4561964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4405" y="5301208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82667" y="5301208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62787" y="5302090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99592" y="5307327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R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07704" y="5301208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7824" y="5301208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496" y="1916242"/>
            <a:ext cx="3152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     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8896" y="467001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3223" y="4170774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48573" y="3641215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88093" y="286404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35572" y="305232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57246" y="3743454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06873" y="4179390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49328" y="5333146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528868" y="2498543"/>
            <a:ext cx="690197" cy="449785"/>
          </a:xfrm>
          <a:custGeom>
            <a:avLst/>
            <a:gdLst>
              <a:gd name="connsiteX0" fmla="*/ 0 w 690197"/>
              <a:gd name="connsiteY0" fmla="*/ 441159 h 449785"/>
              <a:gd name="connsiteX1" fmla="*/ 43132 w 690197"/>
              <a:gd name="connsiteY1" fmla="*/ 449785 h 449785"/>
              <a:gd name="connsiteX2" fmla="*/ 155275 w 690197"/>
              <a:gd name="connsiteY2" fmla="*/ 441159 h 449785"/>
              <a:gd name="connsiteX3" fmla="*/ 215660 w 690197"/>
              <a:gd name="connsiteY3" fmla="*/ 423906 h 449785"/>
              <a:gd name="connsiteX4" fmla="*/ 241540 w 690197"/>
              <a:gd name="connsiteY4" fmla="*/ 406653 h 449785"/>
              <a:gd name="connsiteX5" fmla="*/ 250166 w 690197"/>
              <a:gd name="connsiteY5" fmla="*/ 380774 h 449785"/>
              <a:gd name="connsiteX6" fmla="*/ 241540 w 690197"/>
              <a:gd name="connsiteY6" fmla="*/ 277257 h 449785"/>
              <a:gd name="connsiteX7" fmla="*/ 189781 w 690197"/>
              <a:gd name="connsiteY7" fmla="*/ 285883 h 449785"/>
              <a:gd name="connsiteX8" fmla="*/ 181155 w 690197"/>
              <a:gd name="connsiteY8" fmla="*/ 311763 h 449785"/>
              <a:gd name="connsiteX9" fmla="*/ 215660 w 690197"/>
              <a:gd name="connsiteY9" fmla="*/ 380774 h 449785"/>
              <a:gd name="connsiteX10" fmla="*/ 345057 w 690197"/>
              <a:gd name="connsiteY10" fmla="*/ 363521 h 449785"/>
              <a:gd name="connsiteX11" fmla="*/ 370936 w 690197"/>
              <a:gd name="connsiteY11" fmla="*/ 346268 h 449785"/>
              <a:gd name="connsiteX12" fmla="*/ 405441 w 690197"/>
              <a:gd name="connsiteY12" fmla="*/ 311763 h 449785"/>
              <a:gd name="connsiteX13" fmla="*/ 439947 w 690197"/>
              <a:gd name="connsiteY13" fmla="*/ 260004 h 449785"/>
              <a:gd name="connsiteX14" fmla="*/ 431321 w 690197"/>
              <a:gd name="connsiteY14" fmla="*/ 216872 h 449785"/>
              <a:gd name="connsiteX15" fmla="*/ 422694 w 690197"/>
              <a:gd name="connsiteY15" fmla="*/ 190993 h 449785"/>
              <a:gd name="connsiteX16" fmla="*/ 362309 w 690197"/>
              <a:gd name="connsiteY16" fmla="*/ 199619 h 449785"/>
              <a:gd name="connsiteX17" fmla="*/ 353683 w 690197"/>
              <a:gd name="connsiteY17" fmla="*/ 242751 h 449785"/>
              <a:gd name="connsiteX18" fmla="*/ 362309 w 690197"/>
              <a:gd name="connsiteY18" fmla="*/ 277257 h 449785"/>
              <a:gd name="connsiteX19" fmla="*/ 414068 w 690197"/>
              <a:gd name="connsiteY19" fmla="*/ 303136 h 449785"/>
              <a:gd name="connsiteX20" fmla="*/ 465826 w 690197"/>
              <a:gd name="connsiteY20" fmla="*/ 294510 h 449785"/>
              <a:gd name="connsiteX21" fmla="*/ 517585 w 690197"/>
              <a:gd name="connsiteY21" fmla="*/ 277257 h 449785"/>
              <a:gd name="connsiteX22" fmla="*/ 534838 w 690197"/>
              <a:gd name="connsiteY22" fmla="*/ 251378 h 449785"/>
              <a:gd name="connsiteX23" fmla="*/ 560717 w 690197"/>
              <a:gd name="connsiteY23" fmla="*/ 234125 h 449785"/>
              <a:gd name="connsiteX24" fmla="*/ 595223 w 690197"/>
              <a:gd name="connsiteY24" fmla="*/ 182366 h 449785"/>
              <a:gd name="connsiteX25" fmla="*/ 612475 w 690197"/>
              <a:gd name="connsiteY25" fmla="*/ 156487 h 449785"/>
              <a:gd name="connsiteX26" fmla="*/ 638355 w 690197"/>
              <a:gd name="connsiteY26" fmla="*/ 139234 h 449785"/>
              <a:gd name="connsiteX27" fmla="*/ 664234 w 690197"/>
              <a:gd name="connsiteY27" fmla="*/ 52970 h 449785"/>
              <a:gd name="connsiteX28" fmla="*/ 672860 w 690197"/>
              <a:gd name="connsiteY28" fmla="*/ 27091 h 449785"/>
              <a:gd name="connsiteX29" fmla="*/ 690113 w 690197"/>
              <a:gd name="connsiteY29" fmla="*/ 1212 h 449785"/>
              <a:gd name="connsiteX30" fmla="*/ 681487 w 690197"/>
              <a:gd name="connsiteY30" fmla="*/ 1212 h 44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0197" h="449785">
                <a:moveTo>
                  <a:pt x="0" y="441159"/>
                </a:moveTo>
                <a:cubicBezTo>
                  <a:pt x="14377" y="444034"/>
                  <a:pt x="28470" y="449785"/>
                  <a:pt x="43132" y="449785"/>
                </a:cubicBezTo>
                <a:cubicBezTo>
                  <a:pt x="80623" y="449785"/>
                  <a:pt x="118040" y="445540"/>
                  <a:pt x="155275" y="441159"/>
                </a:cubicBezTo>
                <a:cubicBezTo>
                  <a:pt x="172011" y="439190"/>
                  <a:pt x="198928" y="429483"/>
                  <a:pt x="215660" y="423906"/>
                </a:cubicBezTo>
                <a:cubicBezTo>
                  <a:pt x="224287" y="418155"/>
                  <a:pt x="235063" y="414749"/>
                  <a:pt x="241540" y="406653"/>
                </a:cubicBezTo>
                <a:cubicBezTo>
                  <a:pt x="247220" y="399553"/>
                  <a:pt x="250166" y="389867"/>
                  <a:pt x="250166" y="380774"/>
                </a:cubicBezTo>
                <a:cubicBezTo>
                  <a:pt x="250166" y="346149"/>
                  <a:pt x="244415" y="311763"/>
                  <a:pt x="241540" y="277257"/>
                </a:cubicBezTo>
                <a:cubicBezTo>
                  <a:pt x="224287" y="280132"/>
                  <a:pt x="204967" y="277205"/>
                  <a:pt x="189781" y="285883"/>
                </a:cubicBezTo>
                <a:cubicBezTo>
                  <a:pt x="181886" y="290395"/>
                  <a:pt x="181155" y="302670"/>
                  <a:pt x="181155" y="311763"/>
                </a:cubicBezTo>
                <a:cubicBezTo>
                  <a:pt x="181155" y="366861"/>
                  <a:pt x="181351" y="357901"/>
                  <a:pt x="215660" y="380774"/>
                </a:cubicBezTo>
                <a:cubicBezTo>
                  <a:pt x="238776" y="378848"/>
                  <a:pt x="309823" y="381138"/>
                  <a:pt x="345057" y="363521"/>
                </a:cubicBezTo>
                <a:cubicBezTo>
                  <a:pt x="354330" y="358885"/>
                  <a:pt x="362310" y="352019"/>
                  <a:pt x="370936" y="346268"/>
                </a:cubicBezTo>
                <a:cubicBezTo>
                  <a:pt x="393939" y="277257"/>
                  <a:pt x="359434" y="357770"/>
                  <a:pt x="405441" y="311763"/>
                </a:cubicBezTo>
                <a:cubicBezTo>
                  <a:pt x="420103" y="297101"/>
                  <a:pt x="439947" y="260004"/>
                  <a:pt x="439947" y="260004"/>
                </a:cubicBezTo>
                <a:cubicBezTo>
                  <a:pt x="437072" y="245627"/>
                  <a:pt x="434877" y="231096"/>
                  <a:pt x="431321" y="216872"/>
                </a:cubicBezTo>
                <a:cubicBezTo>
                  <a:pt x="429116" y="208050"/>
                  <a:pt x="431516" y="193198"/>
                  <a:pt x="422694" y="190993"/>
                </a:cubicBezTo>
                <a:cubicBezTo>
                  <a:pt x="402968" y="186062"/>
                  <a:pt x="382437" y="196744"/>
                  <a:pt x="362309" y="199619"/>
                </a:cubicBezTo>
                <a:cubicBezTo>
                  <a:pt x="359434" y="213996"/>
                  <a:pt x="353683" y="228089"/>
                  <a:pt x="353683" y="242751"/>
                </a:cubicBezTo>
                <a:cubicBezTo>
                  <a:pt x="353683" y="254607"/>
                  <a:pt x="355733" y="267392"/>
                  <a:pt x="362309" y="277257"/>
                </a:cubicBezTo>
                <a:cubicBezTo>
                  <a:pt x="371865" y="291591"/>
                  <a:pt x="399305" y="298215"/>
                  <a:pt x="414068" y="303136"/>
                </a:cubicBezTo>
                <a:cubicBezTo>
                  <a:pt x="431321" y="300261"/>
                  <a:pt x="448858" y="298752"/>
                  <a:pt x="465826" y="294510"/>
                </a:cubicBezTo>
                <a:cubicBezTo>
                  <a:pt x="483469" y="290099"/>
                  <a:pt x="517585" y="277257"/>
                  <a:pt x="517585" y="277257"/>
                </a:cubicBezTo>
                <a:cubicBezTo>
                  <a:pt x="523336" y="268631"/>
                  <a:pt x="527507" y="258709"/>
                  <a:pt x="534838" y="251378"/>
                </a:cubicBezTo>
                <a:cubicBezTo>
                  <a:pt x="542169" y="244047"/>
                  <a:pt x="553890" y="241927"/>
                  <a:pt x="560717" y="234125"/>
                </a:cubicBezTo>
                <a:cubicBezTo>
                  <a:pt x="574371" y="218520"/>
                  <a:pt x="583721" y="199619"/>
                  <a:pt x="595223" y="182366"/>
                </a:cubicBezTo>
                <a:cubicBezTo>
                  <a:pt x="600974" y="173740"/>
                  <a:pt x="603849" y="162238"/>
                  <a:pt x="612475" y="156487"/>
                </a:cubicBezTo>
                <a:lnTo>
                  <a:pt x="638355" y="139234"/>
                </a:lnTo>
                <a:cubicBezTo>
                  <a:pt x="651392" y="87084"/>
                  <a:pt x="643231" y="115979"/>
                  <a:pt x="664234" y="52970"/>
                </a:cubicBezTo>
                <a:cubicBezTo>
                  <a:pt x="667109" y="44344"/>
                  <a:pt x="667816" y="34657"/>
                  <a:pt x="672860" y="27091"/>
                </a:cubicBezTo>
                <a:cubicBezTo>
                  <a:pt x="678611" y="18465"/>
                  <a:pt x="686834" y="11048"/>
                  <a:pt x="690113" y="1212"/>
                </a:cubicBezTo>
                <a:cubicBezTo>
                  <a:pt x="691022" y="-1516"/>
                  <a:pt x="684362" y="1212"/>
                  <a:pt x="681487" y="1212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640" y="1844824"/>
            <a:ext cx="3355232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512848" y="873024"/>
            <a:ext cx="8127038" cy="23213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kern="0" dirty="0" smtClean="0"/>
              <a:t>예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문자열의 길이가 홀수인 경우</a:t>
            </a:r>
            <a:endParaRPr lang="ko-KR" altLang="ko-KR" kern="0" dirty="0"/>
          </a:p>
        </p:txBody>
      </p:sp>
    </p:spTree>
    <p:extLst>
      <p:ext uri="{BB962C8B-B14F-4D97-AF65-F5344CB8AC3E}">
        <p14:creationId xmlns:p14="http://schemas.microsoft.com/office/powerpoint/2010/main" val="32240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팰린드롬</a:t>
            </a:r>
            <a:r>
              <a:rPr lang="ko-KR" altLang="en-US" dirty="0"/>
              <a:t> </a:t>
            </a:r>
            <a:r>
              <a:rPr lang="ko-KR" altLang="en-US" dirty="0" smtClean="0"/>
              <a:t>검사 코드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싱글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131175" cy="5040462"/>
          </a:xfrm>
          <a:ln>
            <a:solidFill>
              <a:srgbClr val="00CC6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check_palindrome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stack = Stack()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(length % 2) == 0: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range(length//2):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(s[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range(length//2, length):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range(length//2):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(s[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range(length//2 + 1, length):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5361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스택의 기타 응용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2000" dirty="0" err="1" smtClean="0"/>
              <a:t>인픽스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표기법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Infix Notation) </a:t>
            </a:r>
            <a:r>
              <a:rPr lang="ko-KR" altLang="ko-KR" sz="2000" dirty="0" smtClean="0"/>
              <a:t>수식</a:t>
            </a:r>
            <a:r>
              <a:rPr lang="ko-KR" altLang="en-US" sz="2000" dirty="0" smtClean="0"/>
              <a:t>을</a:t>
            </a:r>
            <a:r>
              <a:rPr lang="ko-KR" altLang="ko-KR" sz="2000" dirty="0" smtClean="0"/>
              <a:t> </a:t>
            </a:r>
            <a:r>
              <a:rPr lang="ko-KR" altLang="en-US" sz="2000" dirty="0" err="1" smtClean="0"/>
              <a:t>포스트픽스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표기법으로</a:t>
            </a:r>
            <a:r>
              <a:rPr lang="ko-KR" altLang="ko-KR" sz="2000" dirty="0" smtClean="0"/>
              <a:t> 변환</a:t>
            </a:r>
            <a:endParaRPr lang="en-US" altLang="ko-KR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2000" dirty="0" err="1"/>
              <a:t>포스트픽스</a:t>
            </a:r>
            <a:r>
              <a:rPr lang="ko-KR" altLang="en-US" sz="2000" dirty="0"/>
              <a:t> 표기법</a:t>
            </a:r>
            <a:r>
              <a:rPr lang="en-US" altLang="ko-KR" sz="2000" dirty="0"/>
              <a:t>(Postfix Notation) </a:t>
            </a:r>
            <a:r>
              <a:rPr lang="ko-KR" altLang="ko-KR" sz="2000" dirty="0"/>
              <a:t>수식 </a:t>
            </a:r>
            <a:r>
              <a:rPr lang="ko-KR" altLang="ko-KR" sz="2000" dirty="0" smtClean="0"/>
              <a:t>계산하기</a:t>
            </a:r>
            <a:endParaRPr lang="en-US" altLang="ko-KR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000" dirty="0"/>
              <a:t>미로 찾기</a:t>
            </a:r>
            <a:endParaRPr lang="en-US" altLang="ko-KR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000" dirty="0" err="1"/>
              <a:t>트리의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방문</a:t>
            </a:r>
            <a:endParaRPr lang="en-US" altLang="ko-KR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000" dirty="0"/>
              <a:t>그래프의 </a:t>
            </a:r>
            <a:r>
              <a:rPr lang="ko-KR" altLang="ko-KR" sz="2000" dirty="0" err="1" smtClean="0"/>
              <a:t>깊이우선탐색</a:t>
            </a:r>
            <a:endParaRPr lang="en-US" altLang="ko-KR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000" dirty="0" smtClean="0"/>
              <a:t>프로그</a:t>
            </a:r>
            <a:r>
              <a:rPr lang="ko-KR" altLang="en-US" sz="2000" dirty="0" smtClean="0"/>
              <a:t>램의 </a:t>
            </a:r>
            <a:r>
              <a:rPr lang="ko-KR" altLang="ko-KR" sz="2000" dirty="0" smtClean="0"/>
              <a:t>함수</a:t>
            </a:r>
            <a:r>
              <a:rPr lang="en-US" altLang="ko-KR" sz="2000" dirty="0"/>
              <a:t>/</a:t>
            </a:r>
            <a:r>
              <a:rPr lang="ko-KR" altLang="ko-KR" sz="2000" dirty="0"/>
              <a:t>메소드</a:t>
            </a:r>
            <a:r>
              <a:rPr lang="en-US" altLang="ko-KR" sz="2000" dirty="0"/>
              <a:t> </a:t>
            </a:r>
            <a:r>
              <a:rPr lang="ko-KR" altLang="ko-KR" sz="2000" dirty="0"/>
              <a:t>호출 및 </a:t>
            </a:r>
            <a:r>
              <a:rPr lang="ko-KR" altLang="ko-KR" sz="2000" dirty="0" smtClean="0"/>
              <a:t>재귀호출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6525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수식의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496944" cy="4964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err="1">
                <a:solidFill>
                  <a:srgbClr val="3333FF"/>
                </a:solidFill>
              </a:rPr>
              <a:t>인픽스</a:t>
            </a:r>
            <a:r>
              <a:rPr lang="ko-KR" altLang="en-US" sz="2000" dirty="0">
                <a:solidFill>
                  <a:srgbClr val="3333FF"/>
                </a:solidFill>
              </a:rPr>
              <a:t> 표기법</a:t>
            </a:r>
            <a:r>
              <a:rPr lang="en-US" altLang="ko-KR" sz="2000" dirty="0">
                <a:solidFill>
                  <a:srgbClr val="3333FF"/>
                </a:solidFill>
              </a:rPr>
              <a:t>(infix notation</a:t>
            </a:r>
            <a:r>
              <a:rPr lang="en-US" altLang="ko-KR" sz="2000" dirty="0" smtClean="0">
                <a:solidFill>
                  <a:srgbClr val="3333FF"/>
                </a:solidFill>
              </a:rPr>
              <a:t>):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수식에서 </a:t>
            </a:r>
            <a:r>
              <a:rPr lang="en-US" altLang="ko-KR" sz="2000" dirty="0"/>
              <a:t>+, –, *, /</a:t>
            </a:r>
            <a:r>
              <a:rPr lang="ko-KR" altLang="ko-KR" sz="2000" dirty="0"/>
              <a:t>와 같은 </a:t>
            </a:r>
            <a:r>
              <a:rPr lang="ko-KR" altLang="ko-KR" sz="2000" dirty="0" smtClean="0"/>
              <a:t>이항연산자</a:t>
            </a:r>
            <a:r>
              <a:rPr lang="ko-KR" altLang="en-US" sz="2000" dirty="0" smtClean="0"/>
              <a:t>가</a:t>
            </a:r>
            <a:r>
              <a:rPr lang="ko-KR" altLang="ko-KR" sz="2000" dirty="0" smtClean="0"/>
              <a:t> </a:t>
            </a:r>
            <a:r>
              <a:rPr lang="ko-KR" altLang="en-US" sz="2000" dirty="0" smtClean="0"/>
              <a:t>두</a:t>
            </a:r>
            <a:r>
              <a:rPr lang="ko-KR" altLang="ko-KR" sz="2000" dirty="0" smtClean="0"/>
              <a:t> </a:t>
            </a:r>
            <a:r>
              <a:rPr lang="ko-KR" altLang="ko-KR" sz="2000" dirty="0" err="1"/>
              <a:t>피연산자들</a:t>
            </a:r>
            <a:r>
              <a:rPr lang="ko-KR" altLang="ko-KR" sz="2000" dirty="0"/>
              <a:t> 사이에 </a:t>
            </a:r>
            <a:r>
              <a:rPr lang="ko-KR" altLang="ko-KR" sz="2000" dirty="0" smtClean="0"/>
              <a:t>위치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2000" dirty="0" err="1" smtClean="0">
                <a:solidFill>
                  <a:srgbClr val="3333FF"/>
                </a:solidFill>
              </a:rPr>
              <a:t>프리픽스</a:t>
            </a:r>
            <a:r>
              <a:rPr lang="ko-KR" altLang="en-US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smtClean="0">
                <a:solidFill>
                  <a:srgbClr val="3333FF"/>
                </a:solidFill>
              </a:rPr>
              <a:t>표기법</a:t>
            </a:r>
            <a:r>
              <a:rPr lang="en-US" altLang="ko-KR" sz="2000" dirty="0" smtClean="0">
                <a:solidFill>
                  <a:srgbClr val="3333FF"/>
                </a:solidFill>
              </a:rPr>
              <a:t>(prefix </a:t>
            </a:r>
            <a:r>
              <a:rPr lang="en-US" altLang="ko-KR" sz="2000" dirty="0">
                <a:solidFill>
                  <a:srgbClr val="3333FF"/>
                </a:solidFill>
              </a:rPr>
              <a:t>n</a:t>
            </a:r>
            <a:r>
              <a:rPr lang="en-US" altLang="ko-KR" sz="2000" dirty="0" smtClean="0">
                <a:solidFill>
                  <a:srgbClr val="3333FF"/>
                </a:solidFill>
              </a:rPr>
              <a:t>otation)</a:t>
            </a:r>
            <a:r>
              <a:rPr lang="en-US" altLang="ko-KR" sz="2000" dirty="0" smtClean="0"/>
              <a:t>:</a:t>
            </a:r>
            <a:r>
              <a:rPr lang="ko-KR" altLang="ko-KR" sz="2000" dirty="0" smtClean="0"/>
              <a:t> </a:t>
            </a:r>
            <a:r>
              <a:rPr lang="ko-KR" altLang="ko-KR" sz="2000" dirty="0" smtClean="0"/>
              <a:t>연산자</a:t>
            </a:r>
            <a:r>
              <a:rPr lang="ko-KR" altLang="en-US" sz="2000" dirty="0"/>
              <a:t>가</a:t>
            </a:r>
            <a:r>
              <a:rPr lang="ko-KR" altLang="ko-KR" sz="2000" dirty="0" smtClean="0"/>
              <a:t> </a:t>
            </a:r>
            <a:r>
              <a:rPr lang="ko-KR" altLang="ko-KR" sz="2000" dirty="0" err="1"/>
              <a:t>피연산자들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앞에 </a:t>
            </a:r>
            <a:r>
              <a:rPr lang="ko-KR" altLang="en-US" sz="2000" dirty="0" smtClean="0"/>
              <a:t>위치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err="1" smtClean="0">
                <a:solidFill>
                  <a:srgbClr val="3333FF"/>
                </a:solidFill>
              </a:rPr>
              <a:t>포스트픽스</a:t>
            </a:r>
            <a:r>
              <a:rPr lang="ko-KR" altLang="en-US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>
                <a:solidFill>
                  <a:srgbClr val="3333FF"/>
                </a:solidFill>
              </a:rPr>
              <a:t>표기법</a:t>
            </a:r>
            <a:r>
              <a:rPr lang="en-US" altLang="ko-KR" sz="2000" dirty="0" smtClean="0">
                <a:solidFill>
                  <a:srgbClr val="3333FF"/>
                </a:solidFill>
              </a:rPr>
              <a:t>(postfix </a:t>
            </a:r>
            <a:r>
              <a:rPr lang="en-US" altLang="ko-KR" sz="2000" dirty="0">
                <a:solidFill>
                  <a:srgbClr val="3333FF"/>
                </a:solidFill>
              </a:rPr>
              <a:t>notation)</a:t>
            </a:r>
            <a:r>
              <a:rPr lang="en-US" altLang="ko-KR" sz="2000" dirty="0"/>
              <a:t>: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연산자</a:t>
            </a:r>
            <a:r>
              <a:rPr lang="ko-KR" altLang="en-US" sz="2000" dirty="0" smtClean="0"/>
              <a:t>가</a:t>
            </a:r>
            <a:r>
              <a:rPr lang="ko-KR" altLang="ko-KR" sz="2000" dirty="0" smtClean="0"/>
              <a:t> </a:t>
            </a:r>
            <a:r>
              <a:rPr lang="ko-KR" altLang="ko-KR" sz="2000" dirty="0" err="1"/>
              <a:t>피연산자들</a:t>
            </a:r>
            <a:r>
              <a:rPr lang="ko-KR" altLang="ko-KR" sz="2000" dirty="0"/>
              <a:t> </a:t>
            </a:r>
            <a:r>
              <a:rPr lang="ko-KR" altLang="en-US" sz="2000" dirty="0" smtClean="0"/>
              <a:t>뒤</a:t>
            </a:r>
            <a:r>
              <a:rPr lang="ko-KR" altLang="ko-KR" sz="2000" dirty="0" smtClean="0"/>
              <a:t>에 </a:t>
            </a:r>
            <a:r>
              <a:rPr lang="ko-KR" altLang="en-US" sz="2000" dirty="0" smtClean="0"/>
              <a:t>위치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ko-KR" sz="2000" dirty="0"/>
              <a:t>컴파일러는 </a:t>
            </a:r>
            <a:r>
              <a:rPr lang="ko-KR" altLang="en-US" sz="2000" dirty="0" err="1"/>
              <a:t>인픽스</a:t>
            </a:r>
            <a:r>
              <a:rPr lang="ko-KR" altLang="en-US" sz="2000" dirty="0"/>
              <a:t> 표기법</a:t>
            </a:r>
            <a:r>
              <a:rPr lang="ko-KR" altLang="ko-KR" sz="2000" dirty="0"/>
              <a:t> 수식을 </a:t>
            </a:r>
            <a:r>
              <a:rPr lang="ko-KR" altLang="en-US" sz="2000" dirty="0" err="1">
                <a:solidFill>
                  <a:srgbClr val="3333FF"/>
                </a:solidFill>
              </a:rPr>
              <a:t>포스트픽스</a:t>
            </a:r>
            <a:r>
              <a:rPr lang="ko-KR" altLang="en-US" sz="2000" dirty="0">
                <a:solidFill>
                  <a:srgbClr val="3333FF"/>
                </a:solidFill>
              </a:rPr>
              <a:t> 표기법</a:t>
            </a:r>
            <a:r>
              <a:rPr lang="en-US" altLang="ko-KR" sz="2000" dirty="0">
                <a:solidFill>
                  <a:srgbClr val="3333FF"/>
                </a:solidFill>
              </a:rPr>
              <a:t>(postfix notation)</a:t>
            </a:r>
            <a:r>
              <a:rPr lang="ko-KR" altLang="ko-KR" sz="2000" dirty="0"/>
              <a:t>으로 바꾼다</a:t>
            </a:r>
            <a:r>
              <a:rPr lang="en-US" altLang="ko-KR" sz="2000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5237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3567" y="1628800"/>
          <a:ext cx="8064897" cy="30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 smtClean="0">
                          <a:latin typeface="+mn-lt"/>
                          <a:ea typeface="+mn-ea"/>
                          <a:cs typeface="Times New Roman"/>
                        </a:rPr>
                        <a:t>인픽스</a:t>
                      </a:r>
                      <a:r>
                        <a:rPr lang="ko-KR" altLang="en-US" sz="2000" dirty="0" smtClean="0">
                          <a:latin typeface="+mn-lt"/>
                          <a:ea typeface="+mn-ea"/>
                          <a:cs typeface="Times New Roman"/>
                        </a:rPr>
                        <a:t> 표기법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 smtClean="0">
                          <a:latin typeface="+mn-lt"/>
                          <a:ea typeface="+mn-ea"/>
                          <a:cs typeface="Times New Roman"/>
                        </a:rPr>
                        <a:t>포스트픽스</a:t>
                      </a:r>
                      <a:r>
                        <a:rPr lang="ko-KR" altLang="en-US" sz="2000" dirty="0" smtClean="0">
                          <a:latin typeface="+mn-lt"/>
                          <a:ea typeface="+mn-ea"/>
                          <a:cs typeface="Times New Roman"/>
                        </a:rPr>
                        <a:t> 표기법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 smtClean="0">
                          <a:latin typeface="+mn-lt"/>
                          <a:ea typeface="+mn-ea"/>
                          <a:cs typeface="Times New Roman"/>
                        </a:rPr>
                        <a:t>프리픽스</a:t>
                      </a:r>
                      <a:r>
                        <a:rPr lang="ko-KR" altLang="en-US" sz="2000" dirty="0" smtClean="0">
                          <a:latin typeface="+mn-lt"/>
                          <a:ea typeface="+mn-ea"/>
                          <a:cs typeface="Times New Roman"/>
                        </a:rPr>
                        <a:t> 표기법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</a:rPr>
                        <a:t>     A</a:t>
                      </a:r>
                      <a:r>
                        <a:rPr lang="en-US" sz="2000" baseline="0" dirty="0" smtClean="0">
                          <a:latin typeface="+mn-lt"/>
                          <a:ea typeface="+mn-ea"/>
                        </a:rPr>
                        <a:t> + B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</a:rPr>
                        <a:t>      A B +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</a:rPr>
                        <a:t>      + A B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  <a:cs typeface="Times New Roman"/>
                        </a:rPr>
                        <a:t>     A + B – C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  <a:cs typeface="Times New Roman"/>
                        </a:rPr>
                        <a:t>      A B + C –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2000" dirty="0" smtClean="0">
                          <a:latin typeface="+mn-lt"/>
                          <a:ea typeface="+mn-ea"/>
                          <a:cs typeface="Times New Roman"/>
                        </a:rPr>
                        <a:t>–</a:t>
                      </a:r>
                      <a:r>
                        <a:rPr lang="en-US" sz="2000" dirty="0" smtClean="0">
                          <a:latin typeface="+mn-lt"/>
                          <a:ea typeface="+mn-ea"/>
                          <a:cs typeface="Times New Roman"/>
                        </a:rPr>
                        <a:t> + A B C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  <a:cs typeface="Times New Roman"/>
                        </a:rPr>
                        <a:t>     A + B * C – D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  <a:cs typeface="Times New Roman"/>
                        </a:rPr>
                        <a:t>      A B C * + D –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  <a:cs typeface="Times New Roman"/>
                        </a:rPr>
                        <a:t>      – + A * B C D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  <a:cs typeface="Times New Roman"/>
                        </a:rPr>
                        <a:t>     (A + B) / (C – D)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  <a:cs typeface="Times New Roman"/>
                        </a:rPr>
                        <a:t>      A B+ C D – /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  <a:ea typeface="+mn-ea"/>
                          <a:cs typeface="Times New Roman"/>
                        </a:rPr>
                        <a:t>      / + A B – C D</a:t>
                      </a:r>
                      <a:endParaRPr lang="en-US" sz="20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67544" y="69269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dirty="0" err="1" smtClean="0">
                <a:latin typeface="+mn-lt"/>
                <a:ea typeface="+mn-ea"/>
                <a:cs typeface="Times New Roman" panose="02020603050405020304" pitchFamily="18" charset="0"/>
              </a:rPr>
              <a:t>인픽스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 표기법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dirty="0" err="1" smtClean="0">
                <a:latin typeface="+mn-lt"/>
                <a:ea typeface="+mn-ea"/>
                <a:cs typeface="Times New Roman" panose="02020603050405020304" pitchFamily="18" charset="0"/>
              </a:rPr>
              <a:t>포스트픽스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 표기법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dirty="0" err="1" smtClean="0">
                <a:latin typeface="+mn-lt"/>
                <a:ea typeface="+mn-ea"/>
                <a:cs typeface="Times New Roman" panose="02020603050405020304" pitchFamily="18" charset="0"/>
              </a:rPr>
              <a:t>프리픽스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 표기법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+mn-lt"/>
                <a:ea typeface="+mn-ea"/>
                <a:cs typeface="Times New Roman" panose="02020603050405020304" pitchFamily="18" charset="0"/>
              </a:rPr>
              <a:t>예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244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r>
              <a:rPr lang="ko-KR" altLang="en-US" sz="4400" dirty="0" smtClean="0"/>
              <a:t>스택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(Stack)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7715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포스트픽스</a:t>
            </a:r>
            <a:r>
              <a:rPr lang="ko-KR" altLang="en-US" dirty="0" smtClean="0"/>
              <a:t> 표기법</a:t>
            </a:r>
            <a:r>
              <a:rPr lang="ko-KR" altLang="ko-KR" dirty="0" smtClean="0"/>
              <a:t> </a:t>
            </a:r>
            <a:r>
              <a:rPr lang="ko-KR" altLang="ko-KR" dirty="0"/>
              <a:t>수식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174"/>
            <a:ext cx="8119814" cy="496406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000" dirty="0">
                <a:solidFill>
                  <a:srgbClr val="3333FF"/>
                </a:solidFill>
              </a:rPr>
              <a:t>[</a:t>
            </a:r>
            <a:r>
              <a:rPr lang="ko-KR" altLang="ko-KR" sz="2000" dirty="0">
                <a:solidFill>
                  <a:srgbClr val="3333FF"/>
                </a:solidFill>
              </a:rPr>
              <a:t>핵심 아이디어</a:t>
            </a:r>
            <a:r>
              <a:rPr lang="en-US" altLang="ko-KR" sz="2000" dirty="0">
                <a:solidFill>
                  <a:srgbClr val="3333FF"/>
                </a:solidFill>
              </a:rPr>
              <a:t>] </a:t>
            </a:r>
            <a:r>
              <a:rPr lang="ko-KR" altLang="ko-KR" sz="2000" dirty="0" err="1">
                <a:solidFill>
                  <a:srgbClr val="7030A0"/>
                </a:solidFill>
              </a:rPr>
              <a:t>피연산자는</a:t>
            </a:r>
            <a:r>
              <a:rPr lang="ko-KR" altLang="ko-KR" sz="2000" dirty="0">
                <a:solidFill>
                  <a:srgbClr val="7030A0"/>
                </a:solidFill>
              </a:rPr>
              <a:t> </a:t>
            </a:r>
            <a:r>
              <a:rPr lang="ko-KR" altLang="ko-KR" sz="2000" dirty="0" err="1">
                <a:solidFill>
                  <a:srgbClr val="7030A0"/>
                </a:solidFill>
              </a:rPr>
              <a:t>스택에</a:t>
            </a:r>
            <a:r>
              <a:rPr lang="ko-KR" altLang="ko-KR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</a:rPr>
              <a:t>push()</a:t>
            </a:r>
            <a:r>
              <a:rPr lang="ko-KR" altLang="ko-KR" sz="2000" dirty="0" smtClean="0">
                <a:solidFill>
                  <a:srgbClr val="7030A0"/>
                </a:solidFill>
              </a:rPr>
              <a:t>하고</a:t>
            </a:r>
            <a:r>
              <a:rPr lang="en-US" altLang="ko-KR" sz="2000" dirty="0">
                <a:solidFill>
                  <a:srgbClr val="7030A0"/>
                </a:solidFill>
              </a:rPr>
              <a:t>, </a:t>
            </a:r>
            <a:endParaRPr lang="en-US" altLang="ko-KR" sz="20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rgbClr val="7030A0"/>
                </a:solidFill>
              </a:rPr>
              <a:t>     </a:t>
            </a:r>
            <a:r>
              <a:rPr lang="ko-KR" altLang="ko-KR" sz="2000" dirty="0" smtClean="0">
                <a:solidFill>
                  <a:srgbClr val="7030A0"/>
                </a:solidFill>
              </a:rPr>
              <a:t>연산자</a:t>
            </a:r>
            <a:r>
              <a:rPr lang="ko-KR" altLang="en-US" sz="2000" dirty="0" smtClean="0">
                <a:solidFill>
                  <a:srgbClr val="7030A0"/>
                </a:solidFill>
              </a:rPr>
              <a:t>를 만나면</a:t>
            </a:r>
            <a:r>
              <a:rPr lang="ko-KR" altLang="ko-KR" sz="2000" dirty="0" smtClean="0">
                <a:solidFill>
                  <a:srgbClr val="7030A0"/>
                </a:solidFill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</a:rPr>
              <a:t>pop()</a:t>
            </a:r>
            <a:r>
              <a:rPr lang="ko-KR" altLang="en-US" sz="2000" dirty="0" smtClean="0">
                <a:solidFill>
                  <a:srgbClr val="7030A0"/>
                </a:solidFill>
              </a:rPr>
              <a:t>을 두 번</a:t>
            </a:r>
            <a:r>
              <a:rPr lang="ko-KR" altLang="ko-KR" sz="2000" dirty="0" smtClean="0">
                <a:solidFill>
                  <a:srgbClr val="7030A0"/>
                </a:solidFill>
              </a:rPr>
              <a:t>하여 계산한 </a:t>
            </a:r>
            <a:r>
              <a:rPr lang="ko-KR" altLang="ko-KR" sz="2000" dirty="0">
                <a:solidFill>
                  <a:srgbClr val="7030A0"/>
                </a:solidFill>
              </a:rPr>
              <a:t>후 </a:t>
            </a:r>
            <a:r>
              <a:rPr lang="en-US" altLang="ko-KR" sz="2000" dirty="0" smtClean="0">
                <a:solidFill>
                  <a:srgbClr val="7030A0"/>
                </a:solidFill>
              </a:rPr>
              <a:t>push()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altLang="ko-KR" sz="20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ko-KR" altLang="en-US" sz="2000" u="sng" dirty="0" err="1" smtClean="0"/>
              <a:t>포스트픽스</a:t>
            </a:r>
            <a:r>
              <a:rPr lang="ko-KR" altLang="en-US" sz="2000" u="sng" dirty="0" smtClean="0"/>
              <a:t> 표기법</a:t>
            </a:r>
            <a:r>
              <a:rPr lang="ko-KR" altLang="ko-KR" sz="2000" u="sng" dirty="0" smtClean="0"/>
              <a:t> 수식 계산</a:t>
            </a:r>
            <a:r>
              <a:rPr lang="en-US" altLang="ko-KR" sz="2000" u="sng" dirty="0" smtClean="0"/>
              <a:t> </a:t>
            </a:r>
            <a:r>
              <a:rPr lang="ko-KR" altLang="ko-KR" sz="2000" u="sng" dirty="0" smtClean="0"/>
              <a:t>알고리즘</a:t>
            </a:r>
            <a:endParaRPr lang="en-US" altLang="ko-KR" sz="2000" u="sng" dirty="0" smtClean="0"/>
          </a:p>
          <a:p>
            <a:pPr marL="541338"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좌에서 우로 </a:t>
            </a:r>
            <a:r>
              <a:rPr lang="ko-KR" altLang="ko-KR" sz="2000" dirty="0"/>
              <a:t>한 개씩 </a:t>
            </a:r>
            <a:r>
              <a:rPr lang="ko-KR" altLang="en-US" sz="2000" dirty="0" smtClean="0"/>
              <a:t>문자를 </a:t>
            </a:r>
            <a:r>
              <a:rPr lang="ko-KR" altLang="ko-KR" sz="2000" dirty="0" smtClean="0"/>
              <a:t>읽는다</a:t>
            </a:r>
            <a:r>
              <a:rPr lang="en-US" altLang="ko-KR" sz="2000" dirty="0"/>
              <a:t>. </a:t>
            </a:r>
            <a:r>
              <a:rPr lang="ko-KR" altLang="ko-KR" sz="2000" dirty="0"/>
              <a:t>읽은 </a:t>
            </a:r>
            <a:r>
              <a:rPr lang="ko-KR" altLang="ko-KR" sz="2000" dirty="0" smtClean="0"/>
              <a:t>문자</a:t>
            </a:r>
            <a:r>
              <a:rPr lang="ko-KR" altLang="en-US" sz="2000" dirty="0" smtClean="0"/>
              <a:t>를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C</a:t>
            </a:r>
            <a:r>
              <a:rPr lang="ko-KR" altLang="ko-KR" sz="2000" dirty="0" smtClean="0"/>
              <a:t>라고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하</a:t>
            </a:r>
            <a:r>
              <a:rPr lang="ko-KR" altLang="en-US" sz="2000" dirty="0" smtClean="0"/>
              <a:t>면</a:t>
            </a:r>
            <a:endParaRPr lang="ko-KR" altLang="ko-KR" sz="2000" dirty="0"/>
          </a:p>
          <a:p>
            <a:pPr marL="998538" indent="-457200">
              <a:lnSpc>
                <a:spcPct val="100000"/>
              </a:lnSpc>
              <a:spcAft>
                <a:spcPts val="1200"/>
              </a:spcAft>
              <a:buFont typeface="+mj-ea"/>
              <a:buAutoNum type="circleNumDbPlain"/>
            </a:pPr>
            <a:r>
              <a:rPr lang="en-US" altLang="ko-KR" sz="2000" dirty="0" smtClean="0"/>
              <a:t>C</a:t>
            </a:r>
            <a:r>
              <a:rPr lang="ko-KR" altLang="ko-KR" sz="2000" dirty="0"/>
              <a:t>가 피연산자이면 </a:t>
            </a:r>
            <a:r>
              <a:rPr lang="ko-KR" altLang="ko-KR" sz="2000" dirty="0" err="1"/>
              <a:t>스택에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push()</a:t>
            </a:r>
            <a:endParaRPr lang="ko-KR" altLang="ko-KR" sz="2000" dirty="0"/>
          </a:p>
          <a:p>
            <a:pPr marL="998538" indent="-457200">
              <a:lnSpc>
                <a:spcPct val="100000"/>
              </a:lnSpc>
              <a:spcAft>
                <a:spcPts val="1200"/>
              </a:spcAft>
              <a:buFont typeface="+mj-ea"/>
              <a:buAutoNum type="circleNumDbPlain"/>
            </a:pPr>
            <a:r>
              <a:rPr lang="en-US" altLang="ko-KR" sz="2000" dirty="0" smtClean="0"/>
              <a:t>C</a:t>
            </a:r>
            <a:r>
              <a:rPr lang="ko-KR" altLang="ko-KR" sz="2000" dirty="0"/>
              <a:t>가 </a:t>
            </a:r>
            <a:r>
              <a:rPr lang="ko-KR" altLang="ko-KR" sz="2000" dirty="0" smtClean="0"/>
              <a:t>연산자</a:t>
            </a:r>
            <a:r>
              <a:rPr lang="en-US" altLang="ko-KR" sz="2000" dirty="0" smtClean="0"/>
              <a:t>(op)</a:t>
            </a:r>
            <a:r>
              <a:rPr lang="ko-KR" altLang="ko-KR" sz="2000" dirty="0" smtClean="0"/>
              <a:t>이면 </a:t>
            </a:r>
            <a:r>
              <a:rPr lang="en-US" altLang="ko-KR" sz="2000" dirty="0" smtClean="0"/>
              <a:t>pop()</a:t>
            </a:r>
            <a:r>
              <a:rPr lang="ko-KR" altLang="ko-KR" sz="2000" dirty="0" smtClean="0"/>
              <a:t>을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2</a:t>
            </a:r>
            <a:r>
              <a:rPr lang="ko-KR" altLang="ko-KR" sz="2000" dirty="0"/>
              <a:t>회 </a:t>
            </a:r>
            <a:r>
              <a:rPr lang="ko-KR" altLang="ko-KR" sz="2000" dirty="0" smtClean="0"/>
              <a:t>수행</a:t>
            </a:r>
            <a:endParaRPr lang="en-US" altLang="ko-KR" sz="2000" dirty="0" smtClean="0"/>
          </a:p>
          <a:p>
            <a:pPr marL="998538" indent="-457200">
              <a:lnSpc>
                <a:spcPct val="100000"/>
              </a:lnSpc>
              <a:spcAft>
                <a:spcPts val="1200"/>
              </a:spcAft>
              <a:buFont typeface="+mj-ea"/>
              <a:buAutoNum type="circleNumDbPlain"/>
            </a:pPr>
            <a:r>
              <a:rPr lang="ko-KR" altLang="en-US" sz="2000" dirty="0" smtClean="0"/>
              <a:t>첫 번째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pop()</a:t>
            </a:r>
            <a:r>
              <a:rPr lang="ko-KR" altLang="ko-KR" sz="2000" dirty="0" smtClean="0"/>
              <a:t>된 </a:t>
            </a:r>
            <a:r>
              <a:rPr lang="ko-KR" altLang="ko-KR" sz="2000" dirty="0" err="1"/>
              <a:t>피연산자가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B, </a:t>
            </a:r>
            <a:r>
              <a:rPr lang="ko-KR" altLang="en-US" sz="2000" dirty="0" smtClean="0"/>
              <a:t>두 번째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pop()</a:t>
            </a:r>
            <a:r>
              <a:rPr lang="ko-KR" altLang="ko-KR" sz="2000" dirty="0" smtClean="0"/>
              <a:t>된 </a:t>
            </a:r>
            <a:r>
              <a:rPr lang="ko-KR" altLang="ko-KR" sz="2000" dirty="0" err="1"/>
              <a:t>피연산자가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A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 </a:t>
            </a:r>
            <a:r>
              <a:rPr lang="en-US" altLang="ko-KR" sz="2000" dirty="0">
                <a:solidFill>
                  <a:srgbClr val="3333FF"/>
                </a:solidFill>
              </a:rPr>
              <a:t>(A op B)</a:t>
            </a:r>
            <a:r>
              <a:rPr lang="ko-KR" altLang="ko-KR" sz="2000" dirty="0">
                <a:solidFill>
                  <a:srgbClr val="3333FF"/>
                </a:solidFill>
              </a:rPr>
              <a:t>를 수행하여 그 결과 값을 </a:t>
            </a:r>
            <a:r>
              <a:rPr lang="en-US" altLang="ko-KR" sz="2000" dirty="0" smtClean="0">
                <a:solidFill>
                  <a:srgbClr val="3333FF"/>
                </a:solidFill>
              </a:rPr>
              <a:t>push()</a:t>
            </a:r>
            <a:endParaRPr lang="ko-KR" altLang="ko-KR" sz="200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8650" y="1396180"/>
            <a:ext cx="8119814" cy="131274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433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22014" y="4077072"/>
            <a:ext cx="31451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7110" y="3553852"/>
            <a:ext cx="31451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76716" y="3049796"/>
            <a:ext cx="31451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110" y="4077072"/>
            <a:ext cx="31451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76716" y="3573016"/>
            <a:ext cx="31451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6716" y="4096236"/>
            <a:ext cx="31451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8334" y="3573016"/>
            <a:ext cx="31451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28334" y="4096236"/>
            <a:ext cx="31451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8128" y="4115400"/>
            <a:ext cx="31451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08937" y="4664720"/>
            <a:ext cx="89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186062" y="465728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7784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040764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167877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242072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89248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8329383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4008" y="1594138"/>
            <a:ext cx="445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 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3  </a:t>
            </a:r>
            <a:r>
              <a:rPr kumimoji="1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2   </a:t>
            </a:r>
            <a:r>
              <a:rPr kumimoji="1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+  </a:t>
            </a:r>
            <a:r>
              <a:rPr kumimoji="1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  </a:t>
            </a:r>
            <a:r>
              <a:rPr kumimoji="1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–  </a:t>
            </a:r>
            <a:r>
              <a:rPr kumimoji="1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/</a:t>
            </a: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35896" y="2708920"/>
            <a:ext cx="8739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 + 2 =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86673" y="471325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67690" y="472602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69934" y="4731263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8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906038" y="4725144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671865" y="526113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86673" y="49731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98999" y="4742553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34499" y="2712677"/>
            <a:ext cx="314510" cy="40011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84200" y="3573016"/>
            <a:ext cx="3145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84200" y="4096236"/>
            <a:ext cx="31451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5048352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084304" y="3049796"/>
            <a:ext cx="31451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4725144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24128" y="472514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24128" y="5273027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4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24128" y="498499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730512" y="2708920"/>
            <a:ext cx="8739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–</a:t>
            </a: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1 =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06493" y="2708920"/>
            <a:ext cx="314510" cy="40011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37693" y="3573016"/>
            <a:ext cx="31451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37693" y="4096236"/>
            <a:ext cx="31451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6001845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168981" y="3356992"/>
            <a:ext cx="787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 / 4=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62152" y="3356992"/>
            <a:ext cx="314510" cy="40011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98056" y="471325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89808" y="5261138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2)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89808" y="49731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113724" y="3190240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3" name="자유형 72"/>
          <p:cNvSpPr/>
          <p:nvPr/>
        </p:nvSpPr>
        <p:spPr>
          <a:xfrm>
            <a:off x="6192517" y="3259095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7529920" y="3792978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71376" y="1196162"/>
            <a:ext cx="3280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cs typeface="+mn-cs"/>
                <a:sym typeface="Wingdings 2" panose="05020102010507070707" pitchFamily="18" charset="2"/>
              </a:rPr>
              <a:t>   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cs typeface="+mn-cs"/>
                <a:sym typeface="Wingdings 2" panose="05020102010507070707" pitchFamily="18" charset="2"/>
              </a:rPr>
              <a:t>    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3107" y="412233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9020" y="3561289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75941" y="313291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13431" y="243662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04889" y="2603689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4568" y="2420888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76322" y="3024028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365335" y="4129916"/>
            <a:ext cx="31451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96" y="4725144"/>
            <a:ext cx="78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31518" y="1124744"/>
            <a:ext cx="3355232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en-US" kern="0" dirty="0" err="1" smtClean="0"/>
              <a:t>포스트픽스</a:t>
            </a:r>
            <a:r>
              <a:rPr lang="ko-KR" altLang="en-US" kern="0" dirty="0" smtClean="0"/>
              <a:t> 표기법</a:t>
            </a:r>
            <a:r>
              <a:rPr lang="ko-KR" altLang="ko-KR" kern="0" dirty="0" smtClean="0"/>
              <a:t> 수식 계산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예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9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513" y="333375"/>
            <a:ext cx="7771903" cy="863600"/>
          </a:xfrm>
        </p:spPr>
        <p:txBody>
          <a:bodyPr/>
          <a:lstStyle/>
          <a:p>
            <a:r>
              <a:rPr lang="ko-KR" altLang="en-US" dirty="0" err="1" smtClean="0"/>
              <a:t>인픽스</a:t>
            </a:r>
            <a:r>
              <a:rPr lang="ko-KR" altLang="en-US" dirty="0" smtClean="0"/>
              <a:t> 표기법</a:t>
            </a:r>
            <a:r>
              <a:rPr lang="ko-KR" altLang="ko-KR" dirty="0" smtClean="0"/>
              <a:t> </a:t>
            </a:r>
            <a:r>
              <a:rPr lang="ko-KR" altLang="ko-KR" dirty="0"/>
              <a:t>수식을 </a:t>
            </a:r>
            <a:r>
              <a:rPr lang="ko-KR" altLang="en-US" dirty="0" err="1" smtClean="0"/>
              <a:t>포스트픽스</a:t>
            </a:r>
            <a:r>
              <a:rPr lang="ko-KR" altLang="en-US" dirty="0" smtClean="0"/>
              <a:t> 표기법으로</a:t>
            </a:r>
            <a:r>
              <a:rPr lang="ko-KR" altLang="ko-KR" dirty="0" smtClean="0"/>
              <a:t> 변환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275959" cy="489585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ko-KR" sz="2000" dirty="0">
                <a:solidFill>
                  <a:srgbClr val="3333FF"/>
                </a:solidFill>
              </a:rPr>
              <a:t>[</a:t>
            </a:r>
            <a:r>
              <a:rPr lang="ko-KR" altLang="ko-KR" sz="2000" dirty="0">
                <a:solidFill>
                  <a:srgbClr val="3333FF"/>
                </a:solidFill>
              </a:rPr>
              <a:t>핵심 아이디어</a:t>
            </a:r>
            <a:r>
              <a:rPr lang="en-US" altLang="ko-KR" sz="2000" dirty="0">
                <a:solidFill>
                  <a:srgbClr val="3333FF"/>
                </a:solidFill>
              </a:rPr>
              <a:t>] </a:t>
            </a:r>
            <a:r>
              <a:rPr lang="en-US" altLang="ko-KR" sz="2000" dirty="0" smtClean="0">
                <a:solidFill>
                  <a:srgbClr val="3333FF"/>
                </a:solidFill>
              </a:rPr>
              <a:t>                                                                                                        1) </a:t>
            </a:r>
            <a:r>
              <a:rPr lang="ko-KR" altLang="ko-KR" sz="2000" dirty="0" smtClean="0">
                <a:solidFill>
                  <a:srgbClr val="7030A0"/>
                </a:solidFill>
              </a:rPr>
              <a:t>왼쪽 </a:t>
            </a:r>
            <a:r>
              <a:rPr lang="ko-KR" altLang="ko-KR" sz="2000" dirty="0">
                <a:solidFill>
                  <a:srgbClr val="7030A0"/>
                </a:solidFill>
              </a:rPr>
              <a:t>괄호나 연산자는 </a:t>
            </a:r>
            <a:r>
              <a:rPr lang="ko-KR" altLang="ko-KR" sz="2000" dirty="0" smtClean="0">
                <a:solidFill>
                  <a:srgbClr val="7030A0"/>
                </a:solidFill>
              </a:rPr>
              <a:t>스택에 </a:t>
            </a:r>
            <a:r>
              <a:rPr lang="en-US" altLang="ko-KR" sz="2000" dirty="0" smtClean="0">
                <a:solidFill>
                  <a:srgbClr val="7030A0"/>
                </a:solidFill>
              </a:rPr>
              <a:t>push(), </a:t>
            </a:r>
            <a:r>
              <a:rPr lang="en-US" altLang="ko-KR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</a:rPr>
              <a:t>                                                             </a:t>
            </a:r>
            <a:r>
              <a:rPr lang="en-US" altLang="ko-KR" sz="2000" dirty="0" smtClean="0">
                <a:solidFill>
                  <a:srgbClr val="7030A0"/>
                </a:solidFill>
              </a:rPr>
              <a:t>2) </a:t>
            </a:r>
            <a:r>
              <a:rPr lang="ko-KR" altLang="ko-KR" sz="2000" dirty="0" err="1" smtClean="0">
                <a:solidFill>
                  <a:srgbClr val="7030A0"/>
                </a:solidFill>
              </a:rPr>
              <a:t>피연산자는</a:t>
            </a:r>
            <a:r>
              <a:rPr lang="ko-KR" altLang="ko-KR" sz="2000" dirty="0" smtClean="0">
                <a:solidFill>
                  <a:srgbClr val="7030A0"/>
                </a:solidFill>
              </a:rPr>
              <a:t> </a:t>
            </a:r>
            <a:r>
              <a:rPr lang="ko-KR" altLang="en-US" sz="2000" dirty="0" smtClean="0">
                <a:solidFill>
                  <a:srgbClr val="7030A0"/>
                </a:solidFill>
              </a:rPr>
              <a:t>그대로 </a:t>
            </a:r>
            <a:r>
              <a:rPr lang="ko-KR" altLang="ko-KR" sz="2000" dirty="0" smtClean="0">
                <a:solidFill>
                  <a:srgbClr val="7030A0"/>
                </a:solidFill>
              </a:rPr>
              <a:t>출력</a:t>
            </a:r>
            <a:endParaRPr lang="en-US" altLang="ko-KR" sz="2000" dirty="0" smtClean="0">
              <a:solidFill>
                <a:srgbClr val="7030A0"/>
              </a:solidFill>
            </a:endParaRPr>
          </a:p>
          <a:p>
            <a:r>
              <a:rPr lang="ko-KR" altLang="ko-KR" sz="2000" dirty="0"/>
              <a:t>입력을 좌에서 우로 문자를 </a:t>
            </a:r>
            <a:r>
              <a:rPr lang="en-US" altLang="ko-KR" sz="2000" dirty="0"/>
              <a:t>1</a:t>
            </a:r>
            <a:r>
              <a:rPr lang="ko-KR" altLang="ko-KR" sz="2000" dirty="0"/>
              <a:t>개씩 읽는다</a:t>
            </a:r>
            <a:r>
              <a:rPr lang="en-US" altLang="ko-KR" sz="2000" dirty="0"/>
              <a:t>. </a:t>
            </a:r>
            <a:r>
              <a:rPr lang="ko-KR" altLang="ko-KR" sz="2000" dirty="0"/>
              <a:t>읽은 문자가</a:t>
            </a:r>
          </a:p>
          <a:p>
            <a:pPr marL="1071563" lvl="0" indent="-514350">
              <a:buFont typeface="+mj-ea"/>
              <a:buAutoNum type="circleNumDbPlain"/>
            </a:pPr>
            <a:r>
              <a:rPr lang="ko-KR" altLang="ko-KR" sz="2000" dirty="0"/>
              <a:t>피연산자이면</a:t>
            </a:r>
            <a:r>
              <a:rPr lang="en-US" altLang="ko-KR" sz="2000" dirty="0"/>
              <a:t>, </a:t>
            </a:r>
            <a:r>
              <a:rPr lang="ko-KR" altLang="ko-KR" sz="2000" dirty="0"/>
              <a:t>읽은 문자를 </a:t>
            </a:r>
            <a:r>
              <a:rPr lang="ko-KR" altLang="ko-KR" sz="2000" dirty="0" smtClean="0"/>
              <a:t>출력</a:t>
            </a:r>
            <a:endParaRPr lang="ko-KR" altLang="ko-KR" sz="2000" dirty="0"/>
          </a:p>
          <a:p>
            <a:pPr marL="1071563" lvl="0" indent="-514350">
              <a:buFont typeface="+mj-ea"/>
              <a:buAutoNum type="circleNumDbPlain"/>
            </a:pPr>
            <a:r>
              <a:rPr lang="ko-KR" altLang="ko-KR" sz="2000" dirty="0"/>
              <a:t>왼쪽 괄호이면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push()</a:t>
            </a:r>
            <a:endParaRPr lang="ko-KR" altLang="ko-KR" sz="2000" dirty="0"/>
          </a:p>
          <a:p>
            <a:pPr marL="1071563" lvl="0" indent="-514350">
              <a:buFont typeface="+mj-ea"/>
              <a:buAutoNum type="circleNumDbPlain"/>
            </a:pPr>
            <a:r>
              <a:rPr lang="ko-KR" altLang="ko-KR" sz="2000" dirty="0"/>
              <a:t>오른쪽 </a:t>
            </a:r>
            <a:r>
              <a:rPr lang="ko-KR" altLang="ko-KR" sz="2000" dirty="0" smtClean="0"/>
              <a:t>괄호이면</a:t>
            </a:r>
            <a:r>
              <a:rPr lang="en-US" altLang="ko-KR" sz="2000" dirty="0" smtClean="0"/>
              <a:t> </a:t>
            </a:r>
            <a:r>
              <a:rPr lang="ko-KR" altLang="ko-KR" sz="2000" dirty="0"/>
              <a:t>왼쪽 괄호가 나올 때까지 </a:t>
            </a:r>
            <a:r>
              <a:rPr lang="en-US" altLang="ko-KR" sz="2000" dirty="0" smtClean="0"/>
              <a:t>pop()</a:t>
            </a:r>
            <a:r>
              <a:rPr lang="ko-KR" altLang="ko-KR" sz="2000" dirty="0" smtClean="0"/>
              <a:t>하여 출력</a:t>
            </a:r>
            <a:r>
              <a:rPr lang="en-US" altLang="ko-KR" sz="2000" dirty="0" smtClean="0"/>
              <a:t>. </a:t>
            </a:r>
            <a:r>
              <a:rPr lang="ko-KR" altLang="ko-KR" sz="2000" dirty="0"/>
              <a:t>단</a:t>
            </a:r>
            <a:r>
              <a:rPr lang="en-US" altLang="ko-KR" sz="2000" dirty="0"/>
              <a:t>, </a:t>
            </a:r>
            <a:r>
              <a:rPr lang="ko-KR" altLang="ko-KR" sz="2000" dirty="0"/>
              <a:t>오른쪽이나 왼쪽 괄호는 출력하지 </a:t>
            </a:r>
            <a:r>
              <a:rPr lang="ko-KR" altLang="ko-KR" sz="2000" dirty="0" smtClean="0"/>
              <a:t>않</a:t>
            </a:r>
            <a:r>
              <a:rPr lang="ko-KR" altLang="en-US" sz="2000" dirty="0" smtClean="0"/>
              <a:t>음</a:t>
            </a:r>
            <a:endParaRPr lang="en-US" altLang="ko-KR" sz="2000" dirty="0" smtClean="0"/>
          </a:p>
          <a:p>
            <a:pPr marL="1071563" lvl="0" indent="-514350">
              <a:buFont typeface="+mj-ea"/>
              <a:buAutoNum type="circleNumDbPlain"/>
            </a:pPr>
            <a:r>
              <a:rPr lang="ko-KR" altLang="en-US" sz="2000" dirty="0" smtClean="0"/>
              <a:t>연</a:t>
            </a:r>
            <a:r>
              <a:rPr lang="ko-KR" altLang="ko-KR" sz="2000" dirty="0" smtClean="0"/>
              <a:t>산자이면</a:t>
            </a:r>
            <a:r>
              <a:rPr lang="en-US" altLang="ko-KR" sz="2000" dirty="0"/>
              <a:t>, </a:t>
            </a:r>
            <a:r>
              <a:rPr lang="ko-KR" altLang="ko-KR" sz="2000" dirty="0"/>
              <a:t>자신의 우선순위보다 낮은 연산자가 </a:t>
            </a:r>
            <a:r>
              <a:rPr lang="en-US" altLang="ko-KR" sz="2000" dirty="0" smtClean="0"/>
              <a:t>   </a:t>
            </a:r>
            <a:r>
              <a:rPr lang="ko-KR" altLang="ko-KR" sz="2000" dirty="0" err="1" smtClean="0"/>
              <a:t>스택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top</a:t>
            </a:r>
            <a:r>
              <a:rPr lang="ko-KR" altLang="ko-KR" sz="2000" dirty="0"/>
              <a:t>에 올 때까지 </a:t>
            </a:r>
            <a:r>
              <a:rPr lang="en-US" altLang="ko-KR" sz="2000" dirty="0" smtClean="0"/>
              <a:t>pop()</a:t>
            </a:r>
            <a:r>
              <a:rPr lang="ko-KR" altLang="ko-KR" sz="2000" dirty="0" smtClean="0"/>
              <a:t>하여 </a:t>
            </a:r>
            <a:r>
              <a:rPr lang="ko-KR" altLang="ko-KR" sz="2000" dirty="0"/>
              <a:t>출력하고 읽은 연산자를 </a:t>
            </a:r>
            <a:r>
              <a:rPr lang="en-US" altLang="ko-KR" sz="2000" dirty="0" smtClean="0"/>
              <a:t>push()</a:t>
            </a:r>
            <a:endParaRPr lang="ko-KR" altLang="ko-KR" sz="2000" dirty="0"/>
          </a:p>
          <a:p>
            <a:r>
              <a:rPr lang="ko-KR" altLang="ko-KR" sz="2000" dirty="0"/>
              <a:t>입력을 모두 읽었으면 스택이</a:t>
            </a:r>
            <a:r>
              <a:rPr lang="en-US" altLang="ko-KR" sz="2000" dirty="0"/>
              <a:t> empty</a:t>
            </a:r>
            <a:r>
              <a:rPr lang="ko-KR" altLang="ko-KR" sz="2000" dirty="0"/>
              <a:t>될 때까지 </a:t>
            </a:r>
            <a:r>
              <a:rPr lang="en-US" altLang="ko-KR" sz="2000" dirty="0" smtClean="0"/>
              <a:t>pop()</a:t>
            </a:r>
            <a:r>
              <a:rPr lang="ko-KR" altLang="ko-KR" sz="2000" dirty="0" smtClean="0"/>
              <a:t>하여 출력</a:t>
            </a:r>
            <a:endParaRPr lang="ko-KR" altLang="ko-KR" sz="2000" dirty="0"/>
          </a:p>
          <a:p>
            <a:pPr marL="1071563" lvl="0" indent="-514350">
              <a:buFont typeface="+mj-lt"/>
              <a:buAutoNum type="arabicPeriod"/>
            </a:pPr>
            <a:endParaRPr lang="ko-KR" altLang="ko-KR" sz="2000" dirty="0"/>
          </a:p>
          <a:p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283814"/>
            <a:ext cx="8119814" cy="120908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705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2" y="1869357"/>
            <a:ext cx="8973308" cy="32827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84542" y="206084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3203848" y="2175247"/>
            <a:ext cx="216024" cy="3176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44513" y="333375"/>
            <a:ext cx="7771903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en-US" kern="0" dirty="0" err="1" smtClean="0"/>
              <a:t>인픽스</a:t>
            </a:r>
            <a:r>
              <a:rPr lang="ko-KR" altLang="en-US" kern="0" dirty="0" smtClean="0"/>
              <a:t> </a:t>
            </a:r>
            <a:r>
              <a:rPr lang="en-US" altLang="ko-KR" kern="0" dirty="0" smtClean="0">
                <a:sym typeface="Wingdings" panose="05000000000000000000" pitchFamily="2" charset="2"/>
              </a:rPr>
              <a:t> </a:t>
            </a:r>
            <a:r>
              <a:rPr lang="ko-KR" altLang="en-US" kern="0" dirty="0" err="1" smtClean="0"/>
              <a:t>포스트픽스</a:t>
            </a:r>
            <a:r>
              <a:rPr lang="ko-KR" altLang="en-US" kern="0" dirty="0" smtClean="0"/>
              <a:t> 변환 예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369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r>
              <a:rPr lang="ko-KR" altLang="en-US" sz="4400" dirty="0" smtClean="0"/>
              <a:t>큐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344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347967" cy="4895850"/>
          </a:xfrm>
        </p:spPr>
        <p:txBody>
          <a:bodyPr>
            <a:normAutofit/>
          </a:bodyPr>
          <a:lstStyle/>
          <a:p>
            <a:r>
              <a:rPr lang="ko-KR" altLang="ko-KR" sz="2000" dirty="0"/>
              <a:t>큐</a:t>
            </a:r>
            <a:r>
              <a:rPr lang="en-US" altLang="ko-KR" sz="2000" dirty="0"/>
              <a:t>(Queue</a:t>
            </a:r>
            <a:r>
              <a:rPr lang="en-US" altLang="ko-KR" sz="2000" dirty="0" smtClean="0"/>
              <a:t>):</a:t>
            </a:r>
            <a:r>
              <a:rPr lang="ko-KR" altLang="ko-KR" sz="2000" dirty="0" smtClean="0"/>
              <a:t> </a:t>
            </a:r>
            <a:r>
              <a:rPr lang="ko-KR" altLang="en-US" sz="2000" dirty="0" smtClean="0"/>
              <a:t>한 쪽에서는 넣기만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다른 한 쪽에서는 빼기만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	 </a:t>
            </a:r>
            <a:r>
              <a:rPr lang="ko-KR" altLang="en-US" sz="2000" dirty="0" smtClean="0">
                <a:solidFill>
                  <a:srgbClr val="3333FF"/>
                </a:solidFill>
              </a:rPr>
              <a:t>즉</a:t>
            </a:r>
            <a:r>
              <a:rPr lang="en-US" altLang="ko-KR" sz="2000" dirty="0" smtClean="0">
                <a:solidFill>
                  <a:srgbClr val="3333FF"/>
                </a:solidFill>
              </a:rPr>
              <a:t>, First-In </a:t>
            </a:r>
            <a:r>
              <a:rPr lang="en-US" altLang="ko-KR" sz="2000" dirty="0" smtClean="0">
                <a:solidFill>
                  <a:srgbClr val="3333FF"/>
                </a:solidFill>
              </a:rPr>
              <a:t>First-Out (FIFO) - </a:t>
            </a:r>
            <a:r>
              <a:rPr lang="ko-KR" altLang="en-US" sz="2000" dirty="0" smtClean="0">
                <a:solidFill>
                  <a:srgbClr val="3333FF"/>
                </a:solidFill>
              </a:rPr>
              <a:t>선입선출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320480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20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548680"/>
            <a:ext cx="4591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큐 구현 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ko-KR" altLang="ko-KR" dirty="0" err="1" smtClean="0">
                <a:latin typeface="+mn-lt"/>
                <a:ea typeface="+mn-ea"/>
                <a:cs typeface="Times New Roman" panose="02020603050405020304" pitchFamily="18" charset="0"/>
              </a:rPr>
              <a:t>파이썬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리스트로 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구현</a:t>
            </a:r>
            <a:endParaRPr lang="ko-KR" altLang="en-US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1" y="1670050"/>
            <a:ext cx="8703321" cy="36385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6145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큐 구현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싱글 </a:t>
            </a:r>
            <a:r>
              <a:rPr lang="ko-KR" alt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링크드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리스트로</a:t>
            </a:r>
            <a:r>
              <a:rPr lang="ko-KR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196752"/>
            <a:ext cx="8131175" cy="4895850"/>
          </a:xfrm>
        </p:spPr>
        <p:txBody>
          <a:bodyPr/>
          <a:lstStyle/>
          <a:p>
            <a:r>
              <a:rPr lang="ko-KR" altLang="en-US" dirty="0" smtClean="0"/>
              <a:t>해 보자</a:t>
            </a:r>
            <a:endParaRPr lang="en-US" altLang="ko-KR" dirty="0" smtClean="0"/>
          </a:p>
          <a:p>
            <a:endParaRPr lang="en-US" altLang="ko-KR" dirty="0"/>
          </a:p>
          <a:p>
            <a:pPr marL="800100" lvl="2" indent="0">
              <a:buNone/>
            </a:pPr>
            <a:r>
              <a:rPr lang="en-US" altLang="ko-KR" dirty="0" smtClean="0"/>
              <a:t>class Queue:</a:t>
            </a:r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class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Node:		   #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자료구조</a:t>
            </a:r>
            <a:endParaRPr lang="en-US" altLang="ko-KR" sz="1800" dirty="0" smtClean="0"/>
          </a:p>
          <a:p>
            <a:pPr marL="1257300" lvl="3" indent="0">
              <a:buNone/>
            </a:pPr>
            <a:r>
              <a:rPr lang="en-US" altLang="ko-KR" sz="1800" dirty="0" smtClean="0"/>
              <a:t>		……</a:t>
            </a:r>
          </a:p>
          <a:p>
            <a:pPr marL="1257300" lvl="3" indent="0">
              <a:buNone/>
            </a:pPr>
            <a:endParaRPr lang="en-US" altLang="ko-KR" sz="1800" dirty="0"/>
          </a:p>
          <a:p>
            <a:pPr marL="1257300" lvl="3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__(self):</a:t>
            </a:r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self.front</a:t>
            </a:r>
            <a:r>
              <a:rPr lang="en-US" altLang="ko-KR" sz="1800" dirty="0" smtClean="0"/>
              <a:t> = None	    # </a:t>
            </a:r>
            <a:r>
              <a:rPr lang="ko-KR" altLang="en-US" sz="1800" dirty="0" smtClean="0"/>
              <a:t>앞에서는 빼기만 하기</a:t>
            </a:r>
            <a:endParaRPr lang="en-US" altLang="ko-KR" sz="1800" dirty="0" smtClean="0"/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self.rear</a:t>
            </a:r>
            <a:r>
              <a:rPr lang="en-US" altLang="ko-KR" sz="1800" dirty="0" smtClean="0"/>
              <a:t> = None	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  </a:t>
            </a:r>
            <a:r>
              <a:rPr lang="en-US" altLang="ko-KR" sz="1800" dirty="0" smtClean="0"/>
              <a:t># </a:t>
            </a:r>
            <a:r>
              <a:rPr lang="ko-KR" altLang="en-US" sz="1800" dirty="0" smtClean="0"/>
              <a:t>뒤에서는 넣기만 하기</a:t>
            </a:r>
            <a:endParaRPr lang="en-US" altLang="ko-KR" sz="1800" dirty="0" smtClean="0"/>
          </a:p>
          <a:p>
            <a:pPr marL="1257300" lvl="3" indent="0">
              <a:buNone/>
            </a:pPr>
            <a:endParaRPr lang="en-US" altLang="ko-KR" sz="1800" dirty="0"/>
          </a:p>
          <a:p>
            <a:pPr marL="1257300" lvl="3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(self, data):</a:t>
            </a:r>
          </a:p>
          <a:p>
            <a:pPr marL="1257300" lvl="3" indent="0">
              <a:buNone/>
            </a:pPr>
            <a:r>
              <a:rPr lang="en-US" altLang="ko-KR" sz="1800" dirty="0"/>
              <a:t>		……</a:t>
            </a:r>
          </a:p>
          <a:p>
            <a:pPr marL="1257300" lvl="3" indent="0">
              <a:buNone/>
            </a:pPr>
            <a:endParaRPr lang="en-US" altLang="ko-KR" sz="1800" dirty="0"/>
          </a:p>
          <a:p>
            <a:pPr marL="1257300" lvl="3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dequene</a:t>
            </a:r>
            <a:r>
              <a:rPr lang="en-US" altLang="ko-KR" sz="1800" dirty="0" smtClean="0"/>
              <a:t>(self</a:t>
            </a:r>
            <a:r>
              <a:rPr lang="en-US" altLang="ko-KR" sz="1800" dirty="0" smtClean="0"/>
              <a:t>):</a:t>
            </a:r>
          </a:p>
          <a:p>
            <a:pPr marL="1257300" lvl="3" indent="0">
              <a:buNone/>
            </a:pPr>
            <a:r>
              <a:rPr lang="en-US" altLang="ko-KR" sz="1800" dirty="0"/>
              <a:t>		</a:t>
            </a:r>
            <a:r>
              <a:rPr lang="en-US" altLang="ko-KR" sz="1800" dirty="0" smtClean="0"/>
              <a:t>……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683568" y="1916832"/>
            <a:ext cx="7920880" cy="4464496"/>
          </a:xfrm>
          <a:prstGeom prst="rect">
            <a:avLst/>
          </a:prstGeom>
          <a:noFill/>
          <a:ln w="9525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092280" y="2348880"/>
            <a:ext cx="1800200" cy="4413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data     before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8" name="직선 연결선 7"/>
          <p:cNvCxnSpPr>
            <a:endCxn id="6" idx="2"/>
          </p:cNvCxnSpPr>
          <p:nvPr/>
        </p:nvCxnSpPr>
        <p:spPr bwMode="auto">
          <a:xfrm>
            <a:off x="7812360" y="2348880"/>
            <a:ext cx="180020" cy="4413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152748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556792"/>
            <a:ext cx="8424936" cy="46439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000" dirty="0" smtClean="0"/>
              <a:t>CPU</a:t>
            </a:r>
            <a:r>
              <a:rPr lang="ko-KR" altLang="ko-KR" sz="2000" dirty="0"/>
              <a:t>의 태스크 스케줄링</a:t>
            </a:r>
            <a:r>
              <a:rPr lang="en-US" altLang="ko-KR" sz="2000" dirty="0"/>
              <a:t>(Task Scheduling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네트워크 프린터</a:t>
            </a:r>
            <a:endParaRPr lang="en-US" altLang="ko-KR" sz="20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실시간</a:t>
            </a:r>
            <a:r>
              <a:rPr lang="en-US" altLang="ko-KR" sz="2000" dirty="0"/>
              <a:t>(Real-time) </a:t>
            </a:r>
            <a:r>
              <a:rPr lang="ko-KR" altLang="ko-KR" sz="2000" dirty="0"/>
              <a:t>시스템의 인터럽트</a:t>
            </a:r>
            <a:r>
              <a:rPr lang="en-US" altLang="ko-KR" sz="2000" dirty="0"/>
              <a:t>(Interrupt) </a:t>
            </a:r>
            <a:r>
              <a:rPr lang="ko-KR" altLang="ko-KR" sz="2000" dirty="0" smtClean="0"/>
              <a:t>처리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다양한 </a:t>
            </a:r>
            <a:r>
              <a:rPr lang="ko-KR" altLang="ko-KR" sz="2000" dirty="0"/>
              <a:t>이벤트 구동 방식</a:t>
            </a:r>
            <a:r>
              <a:rPr lang="en-US" altLang="ko-KR" sz="2000" dirty="0"/>
              <a:t>(Event-driven) </a:t>
            </a:r>
            <a:r>
              <a:rPr lang="ko-KR" altLang="ko-KR" sz="2000" dirty="0"/>
              <a:t>컴퓨터 </a:t>
            </a:r>
            <a:r>
              <a:rPr lang="ko-KR" altLang="ko-KR" sz="2000" dirty="0" smtClean="0"/>
              <a:t>시뮬레이션</a:t>
            </a:r>
            <a:endParaRPr lang="en-US" altLang="ko-KR" sz="20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콜 </a:t>
            </a:r>
            <a:r>
              <a:rPr lang="ko-KR" altLang="ko-KR" sz="2000" dirty="0"/>
              <a:t>센터의 전화 서비스 처리 </a:t>
            </a:r>
            <a:r>
              <a:rPr lang="ko-KR" altLang="ko-KR" sz="2000" dirty="0" smtClean="0"/>
              <a:t>등</a:t>
            </a:r>
            <a:endParaRPr lang="en-US" altLang="ko-KR" sz="20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err="1" smtClean="0"/>
              <a:t>이진트리의</a:t>
            </a:r>
            <a:r>
              <a:rPr lang="ko-KR" altLang="ko-KR" sz="2000" dirty="0" smtClean="0"/>
              <a:t> 레벨순회</a:t>
            </a:r>
            <a:r>
              <a:rPr lang="en-US" altLang="ko-KR" sz="2000" dirty="0"/>
              <a:t>(Level-order Traversal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그래프에서 </a:t>
            </a:r>
            <a:r>
              <a:rPr lang="ko-KR" altLang="ko-KR" sz="2000" dirty="0"/>
              <a:t>너비우선탐색</a:t>
            </a:r>
            <a:r>
              <a:rPr lang="en-US" altLang="ko-KR" sz="2000" dirty="0"/>
              <a:t>(Breath-First Search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등</a:t>
            </a:r>
            <a:endParaRPr lang="ko-KR" altLang="ko-KR" sz="20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518913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lt"/>
                <a:ea typeface="+mn-ea"/>
              </a:rPr>
              <a:t>큐의 응용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7160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2535"/>
            <a:ext cx="8263830" cy="47027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000" dirty="0" err="1"/>
              <a:t>데크</a:t>
            </a:r>
            <a:r>
              <a:rPr lang="en-US" altLang="ko-KR" sz="2000" dirty="0"/>
              <a:t>(Double-ended Queue, </a:t>
            </a:r>
            <a:r>
              <a:rPr lang="en-US" altLang="ko-KR" sz="2000" dirty="0" err="1"/>
              <a:t>Deque</a:t>
            </a:r>
            <a:r>
              <a:rPr lang="en-US" altLang="ko-KR" sz="2000" dirty="0" smtClean="0"/>
              <a:t>):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양쪽 끝에서 삽입과 삭제를 허용하는 </a:t>
            </a:r>
            <a:r>
              <a:rPr lang="ko-KR" altLang="ko-KR" sz="2000" dirty="0" smtClean="0"/>
              <a:t>자료구조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000" dirty="0" err="1" smtClean="0"/>
              <a:t>데크는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스택과 큐 자료구조를 혼합한 </a:t>
            </a:r>
            <a:r>
              <a:rPr lang="ko-KR" altLang="ko-KR" sz="2000" dirty="0" smtClean="0"/>
              <a:t>자료구조</a:t>
            </a:r>
            <a:endParaRPr lang="en-US" altLang="ko-KR" sz="20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000" dirty="0" smtClean="0"/>
              <a:t>따라서 </a:t>
            </a:r>
            <a:r>
              <a:rPr lang="ko-KR" altLang="ko-KR" sz="2000" dirty="0" err="1"/>
              <a:t>데크는</a:t>
            </a:r>
            <a:r>
              <a:rPr lang="ko-KR" altLang="ko-KR" sz="2000" dirty="0"/>
              <a:t> 스택과 큐를 동시에 구현하는데 </a:t>
            </a:r>
            <a:r>
              <a:rPr lang="ko-KR" altLang="ko-KR" sz="2000" dirty="0" smtClean="0"/>
              <a:t>사용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86" y="4266466"/>
            <a:ext cx="5398327" cy="15205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40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92696"/>
            <a:ext cx="7886700" cy="503554"/>
          </a:xfrm>
        </p:spPr>
        <p:txBody>
          <a:bodyPr/>
          <a:lstStyle/>
          <a:p>
            <a:r>
              <a:rPr lang="ko-KR" altLang="ko-KR" dirty="0" err="1" smtClean="0">
                <a:effectLst/>
                <a:latin typeface="+mn-lt"/>
                <a:ea typeface="+mn-ea"/>
                <a:cs typeface="Times New Roman" panose="02020603050405020304" pitchFamily="18" charset="0"/>
              </a:rPr>
              <a:t>스택</a:t>
            </a:r>
            <a:endParaRPr lang="ko-KR" altLang="en-US" sz="1800" dirty="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772816"/>
            <a:ext cx="8208912" cy="2971800"/>
          </a:xfrm>
        </p:spPr>
        <p:txBody>
          <a:bodyPr>
            <a:normAutofit/>
          </a:bodyPr>
          <a:lstStyle/>
          <a:p>
            <a:r>
              <a:rPr lang="ko-KR" altLang="ko-KR" sz="2000" dirty="0" smtClean="0"/>
              <a:t>한 </a:t>
            </a:r>
            <a:r>
              <a:rPr lang="ko-KR" altLang="ko-KR" sz="2000" dirty="0"/>
              <a:t>쪽 끝에서만 </a:t>
            </a:r>
            <a:r>
              <a:rPr lang="ko-KR" altLang="en-US" sz="2000" dirty="0" smtClean="0"/>
              <a:t>데이터를 </a:t>
            </a:r>
            <a:r>
              <a:rPr lang="ko-KR" altLang="en-US" sz="2000" dirty="0" smtClean="0"/>
              <a:t>넣거나 빼는 </a:t>
            </a:r>
            <a:r>
              <a:rPr lang="ko-KR" altLang="ko-KR" sz="2000" dirty="0" smtClean="0"/>
              <a:t>자료구조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	 </a:t>
            </a:r>
            <a:r>
              <a:rPr lang="ko-KR" altLang="en-US" sz="2000" dirty="0" smtClean="0">
                <a:sym typeface="Wingdings" panose="05000000000000000000" pitchFamily="2" charset="2"/>
              </a:rPr>
              <a:t>즉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en-US" altLang="ko-KR" sz="2000" dirty="0">
                <a:solidFill>
                  <a:srgbClr val="3333FF"/>
                </a:solidFill>
              </a:rPr>
              <a:t>Last-In First-Out (LIFO) </a:t>
            </a:r>
            <a:r>
              <a:rPr lang="en-US" altLang="ko-KR" sz="2000" dirty="0" smtClean="0">
                <a:solidFill>
                  <a:srgbClr val="3333FF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3333FF"/>
                </a:solidFill>
              </a:rPr>
              <a:t>후입선출</a:t>
            </a:r>
            <a:endParaRPr lang="en-US" altLang="ko-KR" sz="2000" dirty="0" smtClean="0"/>
          </a:p>
          <a:p>
            <a:r>
              <a:rPr lang="ko-KR" altLang="en-US" sz="2000" dirty="0" smtClean="0"/>
              <a:t>넣기 </a:t>
            </a:r>
            <a:r>
              <a:rPr lang="ko-KR" altLang="ko-KR" sz="2000" dirty="0" smtClean="0"/>
              <a:t>연산</a:t>
            </a:r>
            <a:r>
              <a:rPr lang="en-US" altLang="ko-KR" sz="2000" dirty="0" smtClean="0"/>
              <a:t>: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push()</a:t>
            </a:r>
          </a:p>
          <a:p>
            <a:r>
              <a:rPr lang="ko-KR" altLang="en-US" sz="2000" dirty="0" smtClean="0"/>
              <a:t>빼기 </a:t>
            </a:r>
            <a:r>
              <a:rPr lang="ko-KR" altLang="ko-KR" sz="2000" dirty="0" smtClean="0"/>
              <a:t>연산</a:t>
            </a:r>
            <a:r>
              <a:rPr lang="en-US" altLang="ko-KR" sz="2000" dirty="0" smtClean="0"/>
              <a:t>: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pop</a:t>
            </a:r>
            <a:r>
              <a:rPr lang="en-US" altLang="ko-KR" sz="2000" dirty="0" smtClean="0"/>
              <a:t>()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내부 구현은 </a:t>
            </a:r>
            <a:r>
              <a:rPr lang="ko-KR" altLang="en-US" sz="2000" dirty="0" smtClean="0">
                <a:solidFill>
                  <a:srgbClr val="FF0000"/>
                </a:solidFill>
              </a:rPr>
              <a:t>배열</a:t>
            </a:r>
            <a:r>
              <a:rPr lang="ko-KR" altLang="en-US" sz="2000" dirty="0" smtClean="0"/>
              <a:t>로도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또는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링크드</a:t>
            </a:r>
            <a:r>
              <a:rPr lang="ko-KR" altLang="en-US" sz="2000" dirty="0" smtClean="0">
                <a:solidFill>
                  <a:srgbClr val="FF0000"/>
                </a:solidFill>
              </a:rPr>
              <a:t> 리스트</a:t>
            </a:r>
            <a:r>
              <a:rPr lang="ko-KR" altLang="en-US" sz="2000" dirty="0" smtClean="0"/>
              <a:t>로도 구현할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180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61264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스크롤</a:t>
            </a:r>
            <a:r>
              <a:rPr lang="en-US" altLang="ko-KR" sz="2000" dirty="0"/>
              <a:t>(Scroll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문서 </a:t>
            </a:r>
            <a:r>
              <a:rPr lang="ko-KR" altLang="ko-KR" sz="2000" dirty="0"/>
              <a:t>편집기 </a:t>
            </a:r>
            <a:r>
              <a:rPr lang="ko-KR" altLang="ko-KR" sz="2000" dirty="0" smtClean="0"/>
              <a:t>등의</a:t>
            </a:r>
            <a:r>
              <a:rPr lang="en-US" altLang="ko-KR" sz="2000" dirty="0" smtClean="0"/>
              <a:t> undo </a:t>
            </a:r>
            <a:r>
              <a:rPr lang="ko-KR" altLang="ko-KR" sz="2000" dirty="0" smtClean="0"/>
              <a:t>연산</a:t>
            </a:r>
            <a:endParaRPr lang="en-US" altLang="ko-KR" sz="20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smtClean="0"/>
              <a:t>웹 </a:t>
            </a:r>
            <a:r>
              <a:rPr lang="ko-KR" altLang="ko-KR" sz="2000" dirty="0"/>
              <a:t>브라우저의 방문 기록 </a:t>
            </a:r>
            <a:r>
              <a:rPr lang="ko-KR" altLang="ko-KR" sz="2000" dirty="0" smtClean="0"/>
              <a:t>등</a:t>
            </a:r>
            <a:endParaRPr lang="en-US" altLang="ko-KR" sz="2000" dirty="0" smtClean="0"/>
          </a:p>
          <a:p>
            <a:pPr marL="628650" lvl="1" indent="-17145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웹 </a:t>
            </a:r>
            <a:r>
              <a:rPr lang="ko-KR" altLang="ko-KR" dirty="0"/>
              <a:t>브라우저 방문 기록의 경우</a:t>
            </a:r>
            <a:r>
              <a:rPr lang="en-US" altLang="ko-KR" dirty="0"/>
              <a:t>, </a:t>
            </a:r>
            <a:r>
              <a:rPr lang="ko-KR" altLang="ko-KR" dirty="0"/>
              <a:t>최근 </a:t>
            </a:r>
            <a:r>
              <a:rPr lang="ko-KR" altLang="ko-KR" dirty="0" smtClean="0"/>
              <a:t>방문</a:t>
            </a:r>
            <a:r>
              <a:rPr lang="ko-KR" altLang="en-US" dirty="0" smtClean="0"/>
              <a:t>한</a:t>
            </a:r>
            <a:r>
              <a:rPr lang="ko-KR" altLang="ko-KR" dirty="0" smtClean="0"/>
              <a:t> </a:t>
            </a:r>
            <a:r>
              <a:rPr lang="ko-KR" altLang="ko-KR" dirty="0"/>
              <a:t>웹 페이지 주소는 앞에 삽입하고</a:t>
            </a:r>
            <a:r>
              <a:rPr lang="en-US" altLang="ko-KR" dirty="0"/>
              <a:t>, </a:t>
            </a:r>
            <a:r>
              <a:rPr lang="ko-KR" altLang="ko-KR" dirty="0"/>
              <a:t>일정 수의 새 주소들이 앞쪽에서 삽입되면 뒤에서 </a:t>
            </a:r>
            <a:r>
              <a:rPr lang="ko-KR" altLang="ko-KR" dirty="0" smtClean="0"/>
              <a:t>삭제</a:t>
            </a:r>
            <a:r>
              <a:rPr lang="ko-KR" altLang="en-US" dirty="0"/>
              <a:t>를</a:t>
            </a:r>
            <a:r>
              <a:rPr lang="ko-KR" altLang="ko-KR" dirty="0" smtClean="0"/>
              <a:t> </a:t>
            </a:r>
            <a:r>
              <a:rPr lang="ko-KR" altLang="ko-KR" dirty="0" smtClean="0"/>
              <a:t>수행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sz="20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44513" y="333375"/>
            <a:ext cx="6981825" cy="863600"/>
          </a:xfrm>
        </p:spPr>
        <p:txBody>
          <a:bodyPr/>
          <a:lstStyle/>
          <a:p>
            <a:r>
              <a:rPr lang="ko-KR" altLang="en-US" dirty="0" err="1" smtClean="0"/>
              <a:t>데크의</a:t>
            </a:r>
            <a:r>
              <a:rPr lang="ko-KR" altLang="en-US" dirty="0" smtClean="0"/>
              <a:t> 응용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72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000" dirty="0" err="1" smtClean="0"/>
              <a:t>데크</a:t>
            </a:r>
            <a:r>
              <a:rPr lang="ko-KR" altLang="en-US" sz="2000" dirty="0" err="1" smtClean="0"/>
              <a:t>는</a:t>
            </a:r>
            <a:r>
              <a:rPr lang="ko-KR" altLang="ko-KR" sz="2000" dirty="0" smtClean="0"/>
              <a:t> </a:t>
            </a:r>
            <a:r>
              <a:rPr lang="ko-KR" altLang="en-US" sz="2000" dirty="0" smtClean="0"/>
              <a:t>더블 </a:t>
            </a:r>
            <a:r>
              <a:rPr lang="ko-KR" altLang="en-US" sz="2000" dirty="0" err="1" smtClean="0"/>
              <a:t>링크드</a:t>
            </a:r>
            <a:r>
              <a:rPr lang="ko-KR" altLang="en-US" sz="2000" dirty="0"/>
              <a:t> </a:t>
            </a:r>
            <a:r>
              <a:rPr lang="ko-KR" altLang="ko-KR" sz="2000" dirty="0" smtClean="0"/>
              <a:t>리스트로 구현</a:t>
            </a:r>
            <a:endParaRPr lang="en-US" altLang="ko-KR" sz="20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ko-KR" sz="20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" y="2348880"/>
            <a:ext cx="8686800" cy="11144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44513" y="333375"/>
            <a:ext cx="6981825" cy="863600"/>
          </a:xfrm>
        </p:spPr>
        <p:txBody>
          <a:bodyPr/>
          <a:lstStyle/>
          <a:p>
            <a:r>
              <a:rPr lang="ko-KR" altLang="en-US" dirty="0" err="1" smtClean="0"/>
              <a:t>데크의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274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3" y="2060848"/>
            <a:ext cx="8524875" cy="19621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9552" y="836712"/>
            <a:ext cx="5760640" cy="4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스택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큐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dirty="0" err="1" smtClean="0">
                <a:latin typeface="+mn-lt"/>
                <a:ea typeface="+mn-ea"/>
                <a:cs typeface="Times New Roman" panose="02020603050405020304" pitchFamily="18" charset="0"/>
              </a:rPr>
              <a:t>데크</a:t>
            </a:r>
            <a:r>
              <a:rPr lang="ko-KR" altLang="en-US" dirty="0" err="1" smtClean="0">
                <a:latin typeface="+mn-lt"/>
                <a:ea typeface="+mn-ea"/>
                <a:cs typeface="Times New Roman" panose="02020603050405020304" pitchFamily="18" charset="0"/>
              </a:rPr>
              <a:t>의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수행시간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비교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12053" y="309546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sym typeface="Wingdings 2" panose="05020102010507070707" pitchFamily="18" charset="2"/>
              </a:rPr>
              <a:t>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3861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8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692696"/>
            <a:ext cx="3735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스택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연산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+mn-lt"/>
                <a:ea typeface="+mn-ea"/>
                <a:cs typeface="Times New Roman" panose="02020603050405020304" pitchFamily="18" charset="0"/>
              </a:rPr>
              <a:t>push()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와 </a:t>
            </a:r>
            <a:r>
              <a:rPr lang="en-US" dirty="0" smtClean="0">
                <a:latin typeface="+mn-lt"/>
                <a:ea typeface="+mn-ea"/>
                <a:cs typeface="Times New Roman" panose="02020603050405020304" pitchFamily="18" charset="0"/>
              </a:rPr>
              <a:t>pop</a:t>
            </a:r>
            <a:r>
              <a:rPr lang="en-US" dirty="0" smtClean="0">
                <a:latin typeface="+mn-lt"/>
                <a:ea typeface="+mn-ea"/>
                <a:cs typeface="Times New Roman" panose="02020603050405020304" pitchFamily="18" charset="0"/>
              </a:rPr>
              <a:t>()</a:t>
            </a:r>
            <a:endParaRPr lang="en-US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" y="2074607"/>
            <a:ext cx="9001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525113" y="2775726"/>
            <a:ext cx="443879" cy="1876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33534"/>
              </p:ext>
            </p:extLst>
          </p:nvPr>
        </p:nvGraphicFramePr>
        <p:xfrm>
          <a:off x="2900278" y="3053184"/>
          <a:ext cx="2112040" cy="54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8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15343"/>
              </p:ext>
            </p:extLst>
          </p:nvPr>
        </p:nvGraphicFramePr>
        <p:xfrm>
          <a:off x="2900277" y="2708920"/>
          <a:ext cx="21120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77" y="3868152"/>
            <a:ext cx="446400" cy="440889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24" y="4137855"/>
            <a:ext cx="446400" cy="410161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004" y="4113128"/>
            <a:ext cx="435782" cy="46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041" y="3819700"/>
            <a:ext cx="426511" cy="46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2353035"/>
            <a:ext cx="1257300" cy="193357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3135888" y="3332551"/>
            <a:ext cx="0" cy="50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92365" y="3328090"/>
            <a:ext cx="0" cy="75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189592" y="3332551"/>
            <a:ext cx="0" cy="50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747052" y="3328090"/>
            <a:ext cx="0" cy="75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40437" y="23795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000" dirty="0" smtClean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endParaRPr kumimoji="0" lang="en-US" sz="2000" dirty="0">
              <a:solidFill>
                <a:srgbClr val="00000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931064" y="2802302"/>
            <a:ext cx="443879" cy="1876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13381"/>
              </p:ext>
            </p:extLst>
          </p:nvPr>
        </p:nvGraphicFramePr>
        <p:xfrm>
          <a:off x="6306229" y="3079760"/>
          <a:ext cx="2112040" cy="54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8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83862"/>
              </p:ext>
            </p:extLst>
          </p:nvPr>
        </p:nvGraphicFramePr>
        <p:xfrm>
          <a:off x="6306228" y="2735496"/>
          <a:ext cx="21120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01" y="3147509"/>
            <a:ext cx="446400" cy="440889"/>
          </a:xfrm>
          <a:prstGeom prst="rect">
            <a:avLst/>
          </a:prstGeom>
          <a:ln>
            <a:noFill/>
          </a:ln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43" y="3157852"/>
            <a:ext cx="446400" cy="410161"/>
          </a:xfrm>
          <a:prstGeom prst="rect">
            <a:avLst/>
          </a:prstGeom>
          <a:ln>
            <a:noFill/>
          </a:ln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520" y="3128933"/>
            <a:ext cx="435782" cy="468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21" y="3120666"/>
            <a:ext cx="426511" cy="4680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746388" y="240607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000" dirty="0" smtClean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endParaRPr kumimoji="0" lang="en-US" sz="2000" dirty="0">
              <a:solidFill>
                <a:srgbClr val="00000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69269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스택 구현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배열로 구현하기</a:t>
            </a:r>
            <a:endParaRPr 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3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 구현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1)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/>
              <a:t>리스트</a:t>
            </a:r>
            <a:r>
              <a:rPr lang="ko-KR" altLang="ko-KR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538163" lvl="2" indent="0">
              <a:buNone/>
              <a:tabLst>
                <a:tab pos="1076325" algn="l"/>
              </a:tabLst>
            </a:pPr>
            <a:r>
              <a:rPr lang="en-US" altLang="ko-KR" dirty="0"/>
              <a:t>class Stack:</a:t>
            </a:r>
          </a:p>
          <a:p>
            <a:pPr marL="538163" lvl="2" indent="0">
              <a:buNone/>
              <a:tabLst>
                <a:tab pos="1076325" algn="l"/>
              </a:tabLst>
            </a:pPr>
            <a:r>
              <a:rPr lang="en-US" altLang="ko-KR" dirty="0"/>
              <a:t>    </a:t>
            </a:r>
            <a:r>
              <a:rPr lang="en-US" altLang="ko-KR" dirty="0" smtClean="0"/>
              <a:t>""" </a:t>
            </a:r>
            <a:r>
              <a:rPr lang="ko-KR" altLang="en-US" dirty="0"/>
              <a:t>숫자들을 저장하는 스택  </a:t>
            </a:r>
            <a:r>
              <a:rPr lang="en-US" altLang="ko-KR" dirty="0"/>
              <a:t>"""</a:t>
            </a:r>
          </a:p>
          <a:p>
            <a:pPr marL="538163" lvl="2" indent="0">
              <a:buNone/>
              <a:tabLst>
                <a:tab pos="1076325" algn="l"/>
              </a:tabLst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</a:t>
            </a:r>
            <a:r>
              <a:rPr lang="en-US" altLang="ko-KR" dirty="0" smtClean="0"/>
              <a:t>):			# </a:t>
            </a:r>
            <a:r>
              <a:rPr lang="ko-KR" altLang="en-US" dirty="0" smtClean="0"/>
              <a:t>데이터</a:t>
            </a:r>
            <a:endParaRPr lang="en-US" altLang="ko-KR" dirty="0"/>
          </a:p>
          <a:p>
            <a:pPr marL="538163" lvl="2" indent="0">
              <a:buNone/>
              <a:tabLst>
                <a:tab pos="1076325" algn="l"/>
              </a:tabLst>
            </a:pPr>
            <a:r>
              <a:rPr lang="en-US" altLang="ko-KR" dirty="0"/>
              <a:t>        </a:t>
            </a:r>
            <a:r>
              <a:rPr lang="en-US" altLang="ko-KR" dirty="0" err="1"/>
              <a:t>self.tong</a:t>
            </a:r>
            <a:r>
              <a:rPr lang="en-US" altLang="ko-KR" dirty="0"/>
              <a:t> = []</a:t>
            </a:r>
          </a:p>
          <a:p>
            <a:pPr marL="538163" lvl="2" indent="0">
              <a:buNone/>
              <a:tabLst>
                <a:tab pos="1076325" algn="l"/>
              </a:tabLst>
            </a:pPr>
            <a:endParaRPr lang="en-US" altLang="ko-KR" dirty="0"/>
          </a:p>
          <a:p>
            <a:pPr marL="538163" lvl="2" indent="0">
              <a:buNone/>
              <a:tabLst>
                <a:tab pos="1076325" algn="l"/>
              </a:tabLst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push(self, number</a:t>
            </a:r>
            <a:r>
              <a:rPr lang="en-US" altLang="ko-KR" dirty="0" smtClean="0"/>
              <a:t>):		# </a:t>
            </a:r>
            <a:r>
              <a:rPr lang="ko-KR" altLang="en-US" dirty="0" smtClean="0"/>
              <a:t>넣기 연산</a:t>
            </a:r>
            <a:endParaRPr lang="en-US" altLang="ko-KR" dirty="0"/>
          </a:p>
          <a:p>
            <a:pPr marL="538163" lvl="2" indent="0">
              <a:buNone/>
              <a:tabLst>
                <a:tab pos="1076325" algn="l"/>
              </a:tabLst>
            </a:pPr>
            <a:r>
              <a:rPr lang="en-US" altLang="ko-KR" dirty="0"/>
              <a:t>        </a:t>
            </a:r>
            <a:r>
              <a:rPr lang="en-US" altLang="ko-KR" dirty="0" err="1"/>
              <a:t>self.tong.append</a:t>
            </a:r>
            <a:r>
              <a:rPr lang="en-US" altLang="ko-KR" dirty="0"/>
              <a:t>(number)</a:t>
            </a:r>
          </a:p>
          <a:p>
            <a:pPr marL="538163" lvl="2" indent="0">
              <a:buNone/>
              <a:tabLst>
                <a:tab pos="1076325" algn="l"/>
              </a:tabLst>
            </a:pPr>
            <a:endParaRPr lang="en-US" altLang="ko-KR" dirty="0"/>
          </a:p>
          <a:p>
            <a:pPr marL="538163" lvl="2" indent="0">
              <a:buNone/>
              <a:tabLst>
                <a:tab pos="1076325" algn="l"/>
              </a:tabLst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pop(self</a:t>
            </a:r>
            <a:r>
              <a:rPr lang="en-US" altLang="ko-KR" dirty="0" smtClean="0"/>
              <a:t>):			# </a:t>
            </a:r>
            <a:r>
              <a:rPr lang="ko-KR" altLang="en-US" dirty="0" smtClean="0"/>
              <a:t>빼기 연산</a:t>
            </a:r>
            <a:endParaRPr lang="en-US" altLang="ko-KR" dirty="0"/>
          </a:p>
          <a:p>
            <a:pPr marL="538163" lvl="2" indent="0">
              <a:buNone/>
              <a:tabLst>
                <a:tab pos="1076325" algn="l"/>
              </a:tabLst>
            </a:pPr>
            <a:r>
              <a:rPr lang="en-US" altLang="ko-KR" dirty="0"/>
              <a:t>        return </a:t>
            </a:r>
            <a:r>
              <a:rPr lang="en-US" altLang="ko-KR" dirty="0" err="1"/>
              <a:t>self.tong.pop</a:t>
            </a:r>
            <a:r>
              <a:rPr lang="en-US" altLang="ko-KR" dirty="0"/>
              <a:t>()</a:t>
            </a:r>
          </a:p>
          <a:p>
            <a:pPr marL="538163" lvl="2" indent="0">
              <a:buNone/>
              <a:tabLst>
                <a:tab pos="1076325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6046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ym typeface="Wingdings" panose="05000000000000000000" pitchFamily="2" charset="2"/>
              </a:rPr>
              <a:t>2) </a:t>
            </a:r>
            <a:r>
              <a:rPr lang="ko-KR" altLang="en-US" dirty="0" smtClean="0"/>
              <a:t>싱글 </a:t>
            </a:r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  <a:r>
              <a:rPr lang="ko-KR" altLang="ko-KR" dirty="0"/>
              <a:t>로 </a:t>
            </a:r>
            <a:r>
              <a:rPr lang="ko-KR" altLang="ko-KR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268760"/>
            <a:ext cx="8131175" cy="5184576"/>
          </a:xfrm>
          <a:ln>
            <a:solidFill>
              <a:srgbClr val="00CC6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Stack: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Node: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data, link):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data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self.prev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	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바로 밑의 노드를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가리킴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	#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객체의 데이터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self.top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push(self, data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#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넣기 연산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self.top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위에 새 노드 넣음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self.Node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self.top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self.top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pop(self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	#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빼기 연산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self.top.data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self.top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self.top.prev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print(self):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self.top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!=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p.data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p.prev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599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76607"/>
            <a:ext cx="7886700" cy="503554"/>
          </a:xfrm>
        </p:spPr>
        <p:txBody>
          <a:bodyPr/>
          <a:lstStyle/>
          <a:p>
            <a:r>
              <a:rPr lang="ko-KR" altLang="en-US" dirty="0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727200"/>
            <a:ext cx="8352928" cy="476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000" dirty="0" err="1" smtClean="0"/>
              <a:t>파이썬</a:t>
            </a:r>
            <a:r>
              <a:rPr lang="ko-KR" altLang="ko-KR" sz="2000" dirty="0" smtClean="0"/>
              <a:t> </a:t>
            </a:r>
            <a:r>
              <a:rPr lang="ko-KR" altLang="ko-KR" sz="2000" dirty="0">
                <a:solidFill>
                  <a:srgbClr val="3333FF"/>
                </a:solidFill>
              </a:rPr>
              <a:t>리스트</a:t>
            </a:r>
            <a:r>
              <a:rPr lang="ko-KR" altLang="ko-KR" sz="2000" dirty="0"/>
              <a:t>로 구현한 </a:t>
            </a:r>
            <a:r>
              <a:rPr lang="ko-KR" altLang="ko-KR" sz="2000" dirty="0" err="1"/>
              <a:t>스택의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push()</a:t>
            </a:r>
            <a:r>
              <a:rPr lang="ko-KR" altLang="ko-KR" sz="2000" dirty="0" smtClean="0"/>
              <a:t>와</a:t>
            </a:r>
            <a:r>
              <a:rPr lang="en-US" altLang="ko-KR" sz="2000" dirty="0" smtClean="0"/>
              <a:t> pop() </a:t>
            </a:r>
            <a:r>
              <a:rPr lang="ko-KR" altLang="ko-KR" sz="2000" dirty="0" smtClean="0"/>
              <a:t>연산</a:t>
            </a: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각각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O(1) </a:t>
            </a:r>
            <a:r>
              <a:rPr lang="ko-KR" altLang="ko-KR" sz="2000" dirty="0" smtClean="0"/>
              <a:t>시간</a:t>
            </a:r>
            <a:endParaRPr lang="en-US" altLang="ko-KR" sz="20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sz="2000" dirty="0" err="1" smtClean="0">
                <a:solidFill>
                  <a:srgbClr val="3333FF"/>
                </a:solidFill>
              </a:rPr>
              <a:t>싱글</a:t>
            </a:r>
            <a:r>
              <a:rPr lang="ko-KR" altLang="en-US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err="1" smtClean="0">
                <a:solidFill>
                  <a:srgbClr val="3333FF"/>
                </a:solidFill>
              </a:rPr>
              <a:t>링크드</a:t>
            </a:r>
            <a:r>
              <a:rPr lang="ko-KR" altLang="en-US" sz="2000" dirty="0" smtClean="0">
                <a:solidFill>
                  <a:srgbClr val="3333FF"/>
                </a:solidFill>
              </a:rPr>
              <a:t> 리스트로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구현한 </a:t>
            </a:r>
            <a:r>
              <a:rPr lang="ko-KR" altLang="ko-KR" sz="2000" dirty="0" err="1"/>
              <a:t>스택의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push()</a:t>
            </a:r>
            <a:r>
              <a:rPr lang="ko-KR" altLang="ko-KR" sz="2000" dirty="0" smtClean="0"/>
              <a:t>와</a:t>
            </a:r>
            <a:r>
              <a:rPr lang="en-US" altLang="ko-KR" sz="2000" dirty="0" smtClean="0"/>
              <a:t> pop() </a:t>
            </a:r>
            <a:r>
              <a:rPr lang="ko-KR" altLang="ko-KR" sz="2000" dirty="0" smtClean="0"/>
              <a:t>연산</a:t>
            </a: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ko-KR" altLang="ko-KR" sz="2000" dirty="0" smtClean="0"/>
              <a:t>각각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O(1) </a:t>
            </a:r>
            <a:r>
              <a:rPr lang="ko-KR" altLang="ko-KR" sz="2000" dirty="0" smtClean="0"/>
              <a:t>시간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ko-KR" altLang="en-US" dirty="0" err="1" smtClean="0"/>
              <a:t>링크드</a:t>
            </a:r>
            <a:r>
              <a:rPr lang="ko-KR" altLang="en-US" dirty="0" smtClean="0"/>
              <a:t> </a:t>
            </a:r>
            <a:r>
              <a:rPr lang="ko-KR" altLang="ko-KR" dirty="0" smtClean="0"/>
              <a:t>리스트의 </a:t>
            </a:r>
            <a:r>
              <a:rPr lang="ko-KR" altLang="ko-KR" dirty="0"/>
              <a:t>맨 </a:t>
            </a:r>
            <a:r>
              <a:rPr lang="ko-KR" altLang="ko-KR" dirty="0" smtClean="0"/>
              <a:t>앞에서 </a:t>
            </a:r>
            <a:r>
              <a:rPr lang="ko-KR" altLang="ko-KR" dirty="0"/>
              <a:t>노드를 삽입하거나 삭제하기 </a:t>
            </a:r>
            <a:r>
              <a:rPr lang="ko-KR" altLang="ko-KR" dirty="0" smtClean="0"/>
              <a:t>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55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2614"/>
            <a:ext cx="7886700" cy="12822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000" dirty="0" smtClean="0"/>
              <a:t>컴파일러의 </a:t>
            </a:r>
            <a:r>
              <a:rPr lang="ko-KR" altLang="ko-KR" sz="2000" dirty="0"/>
              <a:t>괄호 짝 </a:t>
            </a:r>
            <a:r>
              <a:rPr lang="ko-KR" altLang="ko-KR" sz="2000" dirty="0" smtClean="0"/>
              <a:t>맞추기</a:t>
            </a:r>
            <a:endParaRPr lang="en-US" altLang="ko-KR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2000" dirty="0" err="1" smtClean="0"/>
              <a:t>팰린드롬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Palindrome) </a:t>
            </a:r>
            <a:r>
              <a:rPr lang="ko-KR" altLang="ko-KR" sz="2000" dirty="0" smtClean="0"/>
              <a:t>검사하기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228" y="530942"/>
            <a:ext cx="527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n-lt"/>
                <a:ea typeface="+mn-ea"/>
              </a:rPr>
              <a:t>스택의</a:t>
            </a:r>
            <a:r>
              <a:rPr lang="ko-KR" altLang="en-US" dirty="0" smtClean="0">
                <a:latin typeface="+mn-lt"/>
                <a:ea typeface="+mn-ea"/>
              </a:rPr>
              <a:t> 응용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964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1582</Words>
  <Application>Microsoft Office PowerPoint</Application>
  <PresentationFormat>화면 슬라이드 쇼(4:3)</PresentationFormat>
  <Paragraphs>341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8" baseType="lpstr">
      <vt:lpstr>新細明體</vt:lpstr>
      <vt:lpstr>굴림</vt:lpstr>
      <vt:lpstr>돋움</vt:lpstr>
      <vt:lpstr>맑은 고딕</vt:lpstr>
      <vt:lpstr>바탕</vt:lpstr>
      <vt:lpstr>Calibri</vt:lpstr>
      <vt:lpstr>Courier New</vt:lpstr>
      <vt:lpstr>Palatino Linotype</vt:lpstr>
      <vt:lpstr>Symbol</vt:lpstr>
      <vt:lpstr>Tahoma</vt:lpstr>
      <vt:lpstr>Times New Roman</vt:lpstr>
      <vt:lpstr>Webdings</vt:lpstr>
      <vt:lpstr>Wingdings</vt:lpstr>
      <vt:lpstr>Wingdings 2</vt:lpstr>
      <vt:lpstr>기본 디자인</vt:lpstr>
      <vt:lpstr>SE669 자료구조  3장. 스택과 큐</vt:lpstr>
      <vt:lpstr>스택 (Stack)</vt:lpstr>
      <vt:lpstr>스택</vt:lpstr>
      <vt:lpstr>PowerPoint 프레젠테이션</vt:lpstr>
      <vt:lpstr>PowerPoint 프레젠테이션</vt:lpstr>
      <vt:lpstr>스택 구현  1) 파이썬 리스트로 구현</vt:lpstr>
      <vt:lpstr>스택 구현  2) 싱글 링크드 리스트로 구현</vt:lpstr>
      <vt:lpstr>수행시간</vt:lpstr>
      <vt:lpstr>PowerPoint 프레젠테이션</vt:lpstr>
      <vt:lpstr>컴파일러의 괄호 짝 맞추기</vt:lpstr>
      <vt:lpstr>PowerPoint 프레젠테이션</vt:lpstr>
      <vt:lpstr>PowerPoint 프레젠테이션</vt:lpstr>
      <vt:lpstr>팰린드롬 검사하기</vt:lpstr>
      <vt:lpstr>PowerPoint 프레젠테이션</vt:lpstr>
      <vt:lpstr>PowerPoint 프레젠테이션</vt:lpstr>
      <vt:lpstr>팰린드롬 검사 코드(싱글 링크드 리스트 스택 이용)</vt:lpstr>
      <vt:lpstr>스택의 기타 응용</vt:lpstr>
      <vt:lpstr>수식의 표기법</vt:lpstr>
      <vt:lpstr>PowerPoint 프레젠테이션</vt:lpstr>
      <vt:lpstr>포스트픽스 표기법 수식 계산</vt:lpstr>
      <vt:lpstr>PowerPoint 프레젠테이션</vt:lpstr>
      <vt:lpstr>인픽스 표기법 수식을 포스트픽스 표기법으로 변환하기</vt:lpstr>
      <vt:lpstr>PowerPoint 프레젠테이션</vt:lpstr>
      <vt:lpstr>큐</vt:lpstr>
      <vt:lpstr>큐</vt:lpstr>
      <vt:lpstr>PowerPoint 프레젠테이션</vt:lpstr>
      <vt:lpstr>큐 구현: 싱글 링크드 리스트로 구현</vt:lpstr>
      <vt:lpstr>PowerPoint 프레젠테이션</vt:lpstr>
      <vt:lpstr>데크</vt:lpstr>
      <vt:lpstr>데크의 응용</vt:lpstr>
      <vt:lpstr>데크의 구현</vt:lpstr>
      <vt:lpstr>PowerPoint 프레젠테이션</vt:lpstr>
      <vt:lpstr>질문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bkim</cp:lastModifiedBy>
  <cp:revision>323</cp:revision>
  <cp:lastPrinted>2000-10-31T01:31:12Z</cp:lastPrinted>
  <dcterms:created xsi:type="dcterms:W3CDTF">1998-06-26T08:07:32Z</dcterms:created>
  <dcterms:modified xsi:type="dcterms:W3CDTF">2020-04-13T03:05:32Z</dcterms:modified>
</cp:coreProperties>
</file>