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31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>
          <p15:clr>
            <a:srgbClr val="A4A3A4"/>
          </p15:clr>
        </p15:guide>
        <p15:guide id="2" pos="6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00CC66"/>
    <a:srgbClr val="FF0000"/>
    <a:srgbClr val="99CCFF"/>
    <a:srgbClr val="FFFF99"/>
    <a:srgbClr val="FF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32" y="108"/>
      </p:cViewPr>
      <p:guideLst>
        <p:guide orient="horz" pos="96"/>
        <p:guide pos="6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180F656A-32EA-4E1B-88A6-ABDC2D37980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343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>
                <a:latin typeface="Calibri" panose="020F0502020204030204" pitchFamily="34" charset="0"/>
                <a:ea typeface="+mn-ea"/>
                <a:sym typeface="Wingdings 2" panose="05020102010507070707" pitchFamily="18" charset="2"/>
              </a:rPr>
              <a:t>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E39B86-15D4-49E7-84C1-0E4E3468CC7C}" type="slidenum">
              <a:rPr kumimoji="1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1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07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>
                <a:latin typeface="Calibri" panose="020F0502020204030204" pitchFamily="34" charset="0"/>
                <a:ea typeface="+mn-ea"/>
                <a:sym typeface="Wingdings 2" panose="05020102010507070707" pitchFamily="18" charset="2"/>
              </a:rPr>
              <a:t>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E39B86-15D4-49E7-84C1-0E4E3468CC7C}" type="slidenum">
              <a:rPr kumimoji="1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1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5868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33938C-3A8B-4656-B7A0-E6F26A21CEA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6488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1A2A4FBF-B73B-4676-9A63-75622712701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E47C7128-53DB-4E5E-A3A1-D6707E19173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3688" y="333375"/>
            <a:ext cx="2032000" cy="59753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44513" y="333375"/>
            <a:ext cx="5946775" cy="59753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A166F9B7-B909-4134-ADC8-43ACBF3AC9E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1B96D3D4-D084-4DAE-B4FF-FA5DDBDE965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13B420C9-7588-412C-9F30-9F87D770240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44513" y="1412875"/>
            <a:ext cx="3989387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412875"/>
            <a:ext cx="3989388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A828DC1A-BCE8-4AE1-A048-05335A9B8DD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FB0B29C5-8C3E-4391-9BD7-660125A854F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D82631F3-43D2-4422-9BF1-12B3D370827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7524742F-CF05-4E3C-9341-F42D3050347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E16C07BC-BD18-4FD8-AA3F-A0294D70A64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7CF0030B-FAE4-42E7-829B-42ADE595912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544513" y="333375"/>
            <a:ext cx="69818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유형을 편집하려면 누르십시오</a:t>
            </a:r>
            <a:r>
              <a:rPr lang="en-US" altLang="ko-KR" dirty="0" smtClean="0"/>
              <a:t>.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412875"/>
            <a:ext cx="813117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문자열 유형을 편집하려면 누르십시오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err="1" smtClean="0"/>
              <a:t>세째</a:t>
            </a:r>
            <a:r>
              <a:rPr lang="ko-KR" altLang="en-US" dirty="0" smtClean="0"/>
              <a:t> 수준</a:t>
            </a:r>
          </a:p>
          <a:p>
            <a:pPr lvl="3"/>
            <a:r>
              <a:rPr lang="ko-KR" altLang="en-US" dirty="0" err="1" smtClean="0"/>
              <a:t>네째</a:t>
            </a:r>
            <a:r>
              <a:rPr lang="ko-KR" altLang="en-US" dirty="0" smtClean="0"/>
              <a:t>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66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000" i="1">
                <a:ea typeface="+mn-ea"/>
              </a:defRPr>
            </a:lvl1pPr>
          </a:lstStyle>
          <a:p>
            <a:r>
              <a:rPr lang="en-US" altLang="ko-KR"/>
              <a:t>Page </a:t>
            </a:r>
            <a:fld id="{1A007059-CFAF-462F-8F3B-AF44A28BD1AD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Text Box 9"/>
          <p:cNvSpPr txBox="1">
            <a:spLocks noChangeArrowheads="1"/>
          </p:cNvSpPr>
          <p:nvPr userDrawn="1"/>
        </p:nvSpPr>
        <p:spPr bwMode="auto">
          <a:xfrm>
            <a:off x="134998" y="6495147"/>
            <a:ext cx="23631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000" i="1" dirty="0" smtClean="0">
                <a:latin typeface="Palatino Linotype" pitchFamily="18" charset="0"/>
                <a:ea typeface="바탕" pitchFamily="18" charset="-127"/>
              </a:rPr>
              <a:t>2020. I.    Data Structure  bkim@ksu.ac.kr</a:t>
            </a:r>
            <a:endParaRPr lang="en-US" altLang="ko-KR" sz="1000" i="1" dirty="0">
              <a:latin typeface="Palatino Linotype" pitchFamily="18" charset="0"/>
              <a:ea typeface="바탕" pitchFamily="18" charset="-127"/>
            </a:endParaRPr>
          </a:p>
        </p:txBody>
      </p:sp>
      <p:pic>
        <p:nvPicPr>
          <p:cNvPr id="1029" name="_x40360776" descr="EMB00000db82809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874" y="353870"/>
            <a:ext cx="1005606" cy="33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bkim@ksu.ac.k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672" y="2996952"/>
            <a:ext cx="5915025" cy="706437"/>
          </a:xfrm>
        </p:spPr>
        <p:txBody>
          <a:bodyPr/>
          <a:lstStyle/>
          <a:p>
            <a:pPr algn="ctr"/>
            <a:r>
              <a:rPr lang="en-US" altLang="ko-KR" sz="5400" dirty="0"/>
              <a:t>SE669</a:t>
            </a:r>
            <a:br>
              <a:rPr lang="en-US" altLang="ko-KR" sz="5400" dirty="0"/>
            </a:br>
            <a:r>
              <a:rPr lang="ko-KR" altLang="en-US" sz="5400" dirty="0"/>
              <a:t>자료구조</a:t>
            </a:r>
            <a:r>
              <a:rPr lang="en-US" altLang="ko-KR" sz="5400" dirty="0"/>
              <a:t/>
            </a:r>
            <a:br>
              <a:rPr lang="en-US" altLang="ko-KR" sz="5400" dirty="0"/>
            </a:br>
            <a:r>
              <a:rPr lang="en-US" altLang="ko-KR" sz="5400" dirty="0"/>
              <a:t/>
            </a:r>
            <a:br>
              <a:rPr lang="en-US" altLang="ko-KR" sz="5400" dirty="0"/>
            </a:br>
            <a:r>
              <a:rPr lang="en-US" altLang="ko-KR" sz="3200" dirty="0"/>
              <a:t>4</a:t>
            </a:r>
            <a:r>
              <a:rPr lang="ko-KR" altLang="en-US" sz="3200" dirty="0" smtClean="0"/>
              <a:t>장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트</a:t>
            </a:r>
            <a:r>
              <a:rPr lang="ko-KR" altLang="en-US" sz="3200" dirty="0"/>
              <a:t>리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704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14209"/>
            <a:ext cx="7886700" cy="4548596"/>
          </a:xfrm>
        </p:spPr>
        <p:txBody>
          <a:bodyPr>
            <a:normAutofit/>
          </a:bodyPr>
          <a:lstStyle/>
          <a:p>
            <a:r>
              <a:rPr lang="ko-KR" altLang="ko-KR" dirty="0" smtClean="0"/>
              <a:t>조직이나 </a:t>
            </a:r>
            <a:r>
              <a:rPr lang="ko-KR" altLang="ko-KR" dirty="0"/>
              <a:t>기관의 </a:t>
            </a:r>
            <a:r>
              <a:rPr lang="ko-KR" altLang="ko-KR" dirty="0" smtClean="0"/>
              <a:t>계층구조</a:t>
            </a:r>
            <a:endParaRPr lang="en-US" altLang="ko-KR" dirty="0" smtClean="0"/>
          </a:p>
          <a:p>
            <a:r>
              <a:rPr lang="ko-KR" altLang="ko-KR" dirty="0" smtClean="0"/>
              <a:t>컴퓨터 </a:t>
            </a:r>
            <a:r>
              <a:rPr lang="ko-KR" altLang="ko-KR" dirty="0"/>
              <a:t>운영체제의 파일 </a:t>
            </a:r>
            <a:r>
              <a:rPr lang="ko-KR" altLang="ko-KR" dirty="0" smtClean="0"/>
              <a:t>시스템</a:t>
            </a:r>
            <a:endParaRPr lang="en-US" altLang="ko-KR" dirty="0" smtClean="0"/>
          </a:p>
          <a:p>
            <a:r>
              <a:rPr lang="ko-KR" altLang="ko-KR" dirty="0" smtClean="0"/>
              <a:t>자바 </a:t>
            </a:r>
            <a:r>
              <a:rPr lang="ko-KR" altLang="ko-KR" dirty="0"/>
              <a:t>클래스 </a:t>
            </a:r>
            <a:r>
              <a:rPr lang="ko-KR" altLang="ko-KR" dirty="0" smtClean="0"/>
              <a:t>계층구조</a:t>
            </a:r>
            <a:endParaRPr lang="en-US" altLang="ko-KR" dirty="0" smtClean="0"/>
          </a:p>
          <a:p>
            <a:r>
              <a:rPr lang="ko-KR" altLang="ko-KR" dirty="0"/>
              <a:t>다양한 </a:t>
            </a:r>
            <a:r>
              <a:rPr lang="ko-KR" altLang="ko-KR" dirty="0" err="1"/>
              <a:t>탐색트리</a:t>
            </a:r>
            <a:r>
              <a:rPr lang="en-US" altLang="ko-KR" dirty="0"/>
              <a:t>(Search Tree</a:t>
            </a:r>
            <a:r>
              <a:rPr lang="en-US" altLang="ko-KR" dirty="0" smtClean="0"/>
              <a:t>)</a:t>
            </a:r>
          </a:p>
          <a:p>
            <a:r>
              <a:rPr lang="ko-KR" altLang="ko-KR" dirty="0" err="1" smtClean="0"/>
              <a:t>힙</a:t>
            </a:r>
            <a:r>
              <a:rPr lang="en-US" altLang="ko-KR" dirty="0"/>
              <a:t>(Heap) </a:t>
            </a:r>
            <a:r>
              <a:rPr lang="ko-KR" altLang="ko-KR" dirty="0" smtClean="0"/>
              <a:t>자료구조</a:t>
            </a:r>
            <a:endParaRPr lang="en-US" altLang="ko-KR" dirty="0"/>
          </a:p>
          <a:p>
            <a:r>
              <a:rPr lang="ko-KR" altLang="ko-KR" dirty="0" smtClean="0"/>
              <a:t>컴파일러</a:t>
            </a:r>
            <a:r>
              <a:rPr lang="ko-KR" altLang="en-US" dirty="0" smtClean="0"/>
              <a:t>에서 </a:t>
            </a:r>
            <a:r>
              <a:rPr lang="ko-KR" altLang="en-US" dirty="0"/>
              <a:t>사용하는</a:t>
            </a:r>
            <a:r>
              <a:rPr lang="ko-KR" altLang="ko-KR" dirty="0"/>
              <a:t> </a:t>
            </a:r>
            <a:r>
              <a:rPr lang="ko-KR" altLang="ko-KR" dirty="0" err="1"/>
              <a:t>구문트리</a:t>
            </a:r>
            <a:r>
              <a:rPr lang="en-US" altLang="ko-KR" dirty="0"/>
              <a:t>(Syntax Tree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HTML</a:t>
            </a:r>
            <a:r>
              <a:rPr lang="ko-KR" altLang="ko-KR" dirty="0"/>
              <a:t>과</a:t>
            </a:r>
            <a:r>
              <a:rPr lang="en-US" altLang="ko-KR" dirty="0"/>
              <a:t> XML </a:t>
            </a:r>
            <a:r>
              <a:rPr lang="ko-KR" altLang="ko-KR" dirty="0"/>
              <a:t>의 문서 </a:t>
            </a:r>
            <a:r>
              <a:rPr lang="ko-KR" altLang="ko-KR" dirty="0" smtClean="0"/>
              <a:t>트리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ko-KR" dirty="0" smtClean="0"/>
              <a:t>트리는 </a:t>
            </a:r>
            <a:r>
              <a:rPr lang="ko-KR" altLang="ko-KR" dirty="0"/>
              <a:t>일반적인 트리와 </a:t>
            </a:r>
            <a:r>
              <a:rPr lang="ko-KR" altLang="ko-KR" dirty="0" err="1"/>
              <a:t>이진트리</a:t>
            </a:r>
            <a:r>
              <a:rPr lang="en-US" altLang="ko-KR" dirty="0"/>
              <a:t>(Binary Tree)</a:t>
            </a:r>
            <a:r>
              <a:rPr lang="ko-KR" altLang="ko-KR" dirty="0"/>
              <a:t>로 </a:t>
            </a:r>
            <a:r>
              <a:rPr lang="ko-KR" altLang="ko-KR" dirty="0" smtClean="0"/>
              <a:t>구분</a:t>
            </a:r>
            <a:endParaRPr lang="en-US" altLang="ko-KR" dirty="0" smtClean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28650" y="601101"/>
            <a:ext cx="7886700" cy="65595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트리 응용 예</a:t>
            </a:r>
            <a:endParaRPr 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0243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55576" y="2852936"/>
            <a:ext cx="7591118" cy="149450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549863"/>
            <a:ext cx="7886700" cy="503554"/>
          </a:xfrm>
        </p:spPr>
        <p:txBody>
          <a:bodyPr/>
          <a:lstStyle/>
          <a:p>
            <a:pPr algn="l"/>
            <a:r>
              <a:rPr lang="ko-KR" altLang="en-US" dirty="0" smtClean="0"/>
              <a:t>트리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7289" y="1412875"/>
            <a:ext cx="8131175" cy="4895850"/>
          </a:xfrm>
        </p:spPr>
        <p:txBody>
          <a:bodyPr>
            <a:normAutofit/>
          </a:bodyPr>
          <a:lstStyle/>
          <a:p>
            <a:r>
              <a:rPr lang="ko-KR" altLang="ko-KR" dirty="0" smtClean="0"/>
              <a:t>트리는 </a:t>
            </a:r>
            <a:r>
              <a:rPr lang="ko-KR" altLang="en-US" dirty="0" smtClean="0"/>
              <a:t>나무</a:t>
            </a:r>
            <a:r>
              <a:rPr lang="ko-KR" altLang="ko-KR" dirty="0" smtClean="0"/>
              <a:t>를 </a:t>
            </a:r>
            <a:r>
              <a:rPr lang="ko-KR" altLang="ko-KR" dirty="0"/>
              <a:t>거꾸로 </a:t>
            </a:r>
            <a:r>
              <a:rPr lang="ko-KR" altLang="ko-KR" dirty="0" smtClean="0"/>
              <a:t>세</a:t>
            </a:r>
            <a:r>
              <a:rPr lang="ko-KR" altLang="en-US" dirty="0" smtClean="0"/>
              <a:t>운</a:t>
            </a:r>
            <a:r>
              <a:rPr lang="ko-KR" altLang="ko-KR" dirty="0" smtClean="0"/>
              <a:t> </a:t>
            </a:r>
            <a:r>
              <a:rPr lang="ko-KR" altLang="en-US" dirty="0" smtClean="0"/>
              <a:t>모양</a:t>
            </a:r>
            <a:endParaRPr lang="en-US" altLang="ko-KR" dirty="0" smtClean="0"/>
          </a:p>
          <a:p>
            <a:endParaRPr lang="en-US" altLang="ko-KR" dirty="0" smtClean="0">
              <a:solidFill>
                <a:srgbClr val="3333FF"/>
              </a:solidFill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dirty="0" smtClean="0">
                <a:solidFill>
                  <a:srgbClr val="3333FF"/>
                </a:solidFill>
              </a:rPr>
              <a:t>일반적인 </a:t>
            </a:r>
            <a:r>
              <a:rPr lang="ko-KR" altLang="ko-KR" dirty="0">
                <a:solidFill>
                  <a:srgbClr val="3333FF"/>
                </a:solidFill>
              </a:rPr>
              <a:t>트리의 </a:t>
            </a:r>
            <a:r>
              <a:rPr lang="ko-KR" altLang="ko-KR" dirty="0" smtClean="0">
                <a:solidFill>
                  <a:srgbClr val="3333FF"/>
                </a:solidFill>
              </a:rPr>
              <a:t>정의</a:t>
            </a:r>
            <a:endParaRPr lang="en-US" altLang="ko-KR" dirty="0" smtClean="0">
              <a:solidFill>
                <a:srgbClr val="3333FF"/>
              </a:solidFill>
            </a:endParaRPr>
          </a:p>
          <a:p>
            <a:pPr marL="265113" indent="0">
              <a:buNone/>
            </a:pPr>
            <a:r>
              <a:rPr lang="ko-KR" altLang="ko-KR" dirty="0" smtClean="0">
                <a:solidFill>
                  <a:srgbClr val="7030A0"/>
                </a:solidFill>
              </a:rPr>
              <a:t>트리는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empty</a:t>
            </a:r>
            <a:r>
              <a:rPr lang="ko-KR" altLang="ko-KR" dirty="0">
                <a:solidFill>
                  <a:srgbClr val="7030A0"/>
                </a:solidFill>
              </a:rPr>
              <a:t>이거나</a:t>
            </a:r>
            <a:r>
              <a:rPr lang="en-US" altLang="ko-KR" dirty="0" smtClean="0">
                <a:solidFill>
                  <a:srgbClr val="7030A0"/>
                </a:solidFill>
              </a:rPr>
              <a:t>,</a:t>
            </a:r>
          </a:p>
          <a:p>
            <a:pPr marL="265113" indent="0">
              <a:buNone/>
            </a:pPr>
            <a:r>
              <a:rPr lang="en-US" altLang="ko-KR" dirty="0" smtClean="0">
                <a:solidFill>
                  <a:srgbClr val="7030A0"/>
                </a:solidFill>
              </a:rPr>
              <a:t>empty</a:t>
            </a:r>
            <a:r>
              <a:rPr lang="ko-KR" altLang="ko-KR" dirty="0">
                <a:solidFill>
                  <a:srgbClr val="7030A0"/>
                </a:solidFill>
              </a:rPr>
              <a:t>가 아니면 </a:t>
            </a:r>
            <a:r>
              <a:rPr lang="ko-KR" altLang="ko-KR" dirty="0" err="1">
                <a:solidFill>
                  <a:srgbClr val="7030A0"/>
                </a:solidFill>
              </a:rPr>
              <a:t>루트노드</a:t>
            </a:r>
            <a:r>
              <a:rPr lang="ko-KR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R</a:t>
            </a:r>
            <a:r>
              <a:rPr lang="ko-KR" altLang="ko-KR" dirty="0">
                <a:solidFill>
                  <a:srgbClr val="7030A0"/>
                </a:solidFill>
              </a:rPr>
              <a:t>과 트리의 집합으로 </a:t>
            </a:r>
            <a:r>
              <a:rPr lang="ko-KR" altLang="ko-KR" dirty="0" smtClean="0">
                <a:solidFill>
                  <a:srgbClr val="7030A0"/>
                </a:solidFill>
              </a:rPr>
              <a:t>구성</a:t>
            </a:r>
            <a:r>
              <a:rPr lang="en-US" altLang="ko-KR" dirty="0" smtClean="0">
                <a:solidFill>
                  <a:srgbClr val="7030A0"/>
                </a:solidFill>
              </a:rPr>
              <a:t>.</a:t>
            </a:r>
          </a:p>
          <a:p>
            <a:pPr marL="265113" indent="0">
              <a:buNone/>
            </a:pPr>
            <a:r>
              <a:rPr lang="ko-KR" altLang="ko-KR" dirty="0" smtClean="0">
                <a:solidFill>
                  <a:srgbClr val="7030A0"/>
                </a:solidFill>
              </a:rPr>
              <a:t>각 </a:t>
            </a:r>
            <a:r>
              <a:rPr lang="ko-KR" altLang="ko-KR" dirty="0">
                <a:solidFill>
                  <a:srgbClr val="7030A0"/>
                </a:solidFill>
              </a:rPr>
              <a:t>트리의 </a:t>
            </a:r>
            <a:r>
              <a:rPr lang="ko-KR" altLang="ko-KR" dirty="0" err="1">
                <a:solidFill>
                  <a:srgbClr val="7030A0"/>
                </a:solidFill>
              </a:rPr>
              <a:t>루트노드는</a:t>
            </a:r>
            <a:r>
              <a:rPr lang="ko-KR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R</a:t>
            </a:r>
            <a:r>
              <a:rPr lang="ko-KR" altLang="ko-KR" dirty="0">
                <a:solidFill>
                  <a:srgbClr val="7030A0"/>
                </a:solidFill>
              </a:rPr>
              <a:t>의 </a:t>
            </a:r>
            <a:r>
              <a:rPr lang="ko-KR" altLang="ko-KR" dirty="0" err="1" smtClean="0">
                <a:solidFill>
                  <a:srgbClr val="7030A0"/>
                </a:solidFill>
              </a:rPr>
              <a:t>자식노드</a:t>
            </a:r>
            <a:r>
              <a:rPr lang="en-US" altLang="ko-KR" dirty="0" smtClean="0">
                <a:solidFill>
                  <a:srgbClr val="7030A0"/>
                </a:solidFill>
              </a:rPr>
              <a:t>.</a:t>
            </a:r>
            <a:endParaRPr lang="ko-KR" altLang="ko-KR" u="sng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1398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412776"/>
            <a:ext cx="8358034" cy="4471276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ko-KR" altLang="en-US" sz="2000" dirty="0" smtClean="0"/>
              <a:t>루</a:t>
            </a:r>
            <a:r>
              <a:rPr lang="ko-KR" altLang="ko-KR" sz="2000" dirty="0" smtClean="0"/>
              <a:t>트</a:t>
            </a:r>
            <a:r>
              <a:rPr lang="en-US" altLang="ko-KR" sz="2000" dirty="0"/>
              <a:t>(Root</a:t>
            </a:r>
            <a:r>
              <a:rPr lang="en-US" altLang="ko-KR" sz="2000" dirty="0" smtClean="0"/>
              <a:t>)</a:t>
            </a:r>
            <a:r>
              <a:rPr lang="ko-KR" altLang="ko-KR" sz="2000" dirty="0" smtClean="0"/>
              <a:t> </a:t>
            </a:r>
            <a:r>
              <a:rPr lang="en-US" altLang="ko-KR" sz="2000" dirty="0"/>
              <a:t>– </a:t>
            </a:r>
            <a:r>
              <a:rPr lang="ko-KR" altLang="ko-KR" sz="2000" dirty="0"/>
              <a:t>트리의 최상위에 있는 노드</a:t>
            </a:r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ko-KR" altLang="ko-KR" sz="2000" dirty="0"/>
              <a:t>자식</a:t>
            </a:r>
            <a:r>
              <a:rPr lang="en-US" altLang="ko-KR" sz="2000" dirty="0"/>
              <a:t>(Child</a:t>
            </a:r>
            <a:r>
              <a:rPr lang="en-US" altLang="ko-KR" sz="2000" dirty="0" smtClean="0"/>
              <a:t>)</a:t>
            </a:r>
            <a:r>
              <a:rPr lang="ko-KR" altLang="ko-KR" sz="2000" dirty="0" smtClean="0"/>
              <a:t> </a:t>
            </a:r>
            <a:r>
              <a:rPr lang="en-US" altLang="ko-KR" sz="2000" dirty="0"/>
              <a:t>– </a:t>
            </a:r>
            <a:r>
              <a:rPr lang="ko-KR" altLang="ko-KR" sz="2000" dirty="0"/>
              <a:t>노드 하위에 연결된 노드</a:t>
            </a:r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ko-KR" altLang="ko-KR" sz="2000" dirty="0" smtClean="0"/>
              <a:t>부모</a:t>
            </a:r>
            <a:r>
              <a:rPr lang="en-US" altLang="ko-KR" sz="2000" dirty="0"/>
              <a:t>(Parent</a:t>
            </a:r>
            <a:r>
              <a:rPr lang="en-US" altLang="ko-KR" sz="2000" dirty="0" smtClean="0"/>
              <a:t>)</a:t>
            </a:r>
            <a:r>
              <a:rPr lang="ko-KR" altLang="ko-KR" sz="2000" dirty="0" smtClean="0"/>
              <a:t> </a:t>
            </a:r>
            <a:r>
              <a:rPr lang="en-US" altLang="ko-KR" sz="2000" dirty="0"/>
              <a:t>– </a:t>
            </a:r>
            <a:r>
              <a:rPr lang="ko-KR" altLang="ko-KR" sz="2000" dirty="0"/>
              <a:t>노드의 상위에 연결된 노드</a:t>
            </a:r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ko-KR" altLang="en-US" sz="2000" dirty="0" err="1" smtClean="0"/>
              <a:t>리</a:t>
            </a:r>
            <a:r>
              <a:rPr lang="ko-KR" altLang="en-US" sz="2000" dirty="0" err="1"/>
              <a:t>프</a:t>
            </a:r>
            <a:r>
              <a:rPr lang="en-US" altLang="ko-KR" sz="2000" dirty="0" smtClean="0"/>
              <a:t>(Leaf)</a:t>
            </a:r>
            <a:r>
              <a:rPr lang="ko-KR" altLang="ko-KR" sz="2000" dirty="0" smtClean="0"/>
              <a:t> </a:t>
            </a:r>
            <a:r>
              <a:rPr lang="en-US" altLang="ko-KR" sz="2000" dirty="0"/>
              <a:t>– </a:t>
            </a:r>
            <a:r>
              <a:rPr lang="ko-KR" altLang="ko-KR" sz="2000" dirty="0"/>
              <a:t>자식이 없는 </a:t>
            </a:r>
            <a:r>
              <a:rPr lang="ko-KR" altLang="ko-KR" sz="2000" dirty="0" smtClean="0"/>
              <a:t>노드</a:t>
            </a:r>
            <a:endParaRPr lang="en-US" altLang="ko-KR" sz="2000" dirty="0" smtClean="0"/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ko-KR" altLang="ko-KR" sz="2000" dirty="0">
                <a:solidFill>
                  <a:schemeClr val="bg1">
                    <a:lumMod val="85000"/>
                  </a:schemeClr>
                </a:solidFill>
              </a:rPr>
              <a:t>형제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(Sibling</a:t>
            </a: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ko-KR" altLang="ko-KR" sz="2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– </a:t>
            </a:r>
            <a:r>
              <a:rPr lang="ko-KR" altLang="ko-KR" sz="2000" dirty="0">
                <a:solidFill>
                  <a:schemeClr val="bg1">
                    <a:lumMod val="85000"/>
                  </a:schemeClr>
                </a:solidFill>
              </a:rPr>
              <a:t>동일한 부모를 가지는 노드</a:t>
            </a:r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ko-KR" altLang="ko-KR" sz="2000" dirty="0">
                <a:solidFill>
                  <a:schemeClr val="bg1">
                    <a:lumMod val="85000"/>
                  </a:schemeClr>
                </a:solidFill>
              </a:rPr>
              <a:t>조상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(Ancestor</a:t>
            </a: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ko-KR" altLang="ko-KR" sz="2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– </a:t>
            </a:r>
            <a:r>
              <a:rPr lang="ko-KR" altLang="ko-KR" sz="2000" dirty="0" smtClean="0">
                <a:solidFill>
                  <a:schemeClr val="bg1">
                    <a:lumMod val="85000"/>
                  </a:schemeClr>
                </a:solidFill>
              </a:rPr>
              <a:t>루트까지의 </a:t>
            </a:r>
            <a:r>
              <a:rPr lang="ko-KR" altLang="ko-KR" sz="2000" dirty="0">
                <a:solidFill>
                  <a:schemeClr val="bg1">
                    <a:lumMod val="85000"/>
                  </a:schemeClr>
                </a:solidFill>
              </a:rPr>
              <a:t>경로상에 있는 모든 노드들의 집합</a:t>
            </a:r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ko-KR" altLang="ko-KR" sz="2000" dirty="0">
                <a:solidFill>
                  <a:schemeClr val="bg1">
                    <a:lumMod val="85000"/>
                  </a:schemeClr>
                </a:solidFill>
              </a:rPr>
              <a:t>후손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(Descendant</a:t>
            </a: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ko-KR" altLang="ko-KR" sz="2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–</a:t>
            </a:r>
            <a:r>
              <a:rPr lang="ko-KR" altLang="ko-KR" sz="2000" dirty="0">
                <a:solidFill>
                  <a:schemeClr val="bg1">
                    <a:lumMod val="85000"/>
                  </a:schemeClr>
                </a:solidFill>
              </a:rPr>
              <a:t>노드 아래로 매달린 모든 </a:t>
            </a:r>
            <a:r>
              <a:rPr lang="ko-KR" altLang="ko-KR" sz="2000" dirty="0" err="1">
                <a:solidFill>
                  <a:schemeClr val="bg1">
                    <a:lumMod val="85000"/>
                  </a:schemeClr>
                </a:solidFill>
              </a:rPr>
              <a:t>노드들의</a:t>
            </a:r>
            <a:r>
              <a:rPr lang="ko-KR" altLang="ko-KR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ko-KR" sz="2000" dirty="0" smtClean="0">
                <a:solidFill>
                  <a:schemeClr val="bg1">
                    <a:lumMod val="85000"/>
                  </a:schemeClr>
                </a:solidFill>
              </a:rPr>
              <a:t>집합</a:t>
            </a:r>
            <a:endParaRPr lang="en-US" altLang="ko-KR" sz="2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5423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용어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7289" y="1412875"/>
            <a:ext cx="8131175" cy="489585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ko-KR" altLang="ko-KR" sz="2000" dirty="0" err="1" smtClean="0"/>
              <a:t>서브트리</a:t>
            </a:r>
            <a:r>
              <a:rPr lang="en-US" altLang="ko-KR" sz="2000" dirty="0"/>
              <a:t>(Subtree) – </a:t>
            </a:r>
            <a:r>
              <a:rPr lang="ko-KR" altLang="ko-KR" sz="2000" dirty="0" err="1"/>
              <a:t>노드</a:t>
            </a:r>
            <a:r>
              <a:rPr lang="ko-KR" altLang="ko-KR" sz="2000" dirty="0"/>
              <a:t> 자신과 </a:t>
            </a:r>
            <a:r>
              <a:rPr lang="ko-KR" altLang="ko-KR" sz="2000" dirty="0" err="1"/>
              <a:t>후손노드로</a:t>
            </a:r>
            <a:r>
              <a:rPr lang="ko-KR" altLang="ko-KR" sz="2000" dirty="0"/>
              <a:t> 구성된 트리 </a:t>
            </a:r>
            <a:endParaRPr lang="en-US" altLang="ko-KR" sz="2000" dirty="0" smtClean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ko-KR" altLang="en-US" sz="2000" dirty="0" err="1" smtClean="0"/>
              <a:t>디그리</a:t>
            </a:r>
            <a:r>
              <a:rPr lang="en-US" altLang="ko-KR" sz="2000" dirty="0" smtClean="0"/>
              <a:t>(</a:t>
            </a:r>
            <a:r>
              <a:rPr lang="en-US" altLang="ko-KR" sz="2000" dirty="0"/>
              <a:t>Degree) – </a:t>
            </a:r>
            <a:r>
              <a:rPr lang="ko-KR" altLang="ko-KR" sz="2000" dirty="0" err="1"/>
              <a:t>자식노드</a:t>
            </a:r>
            <a:r>
              <a:rPr lang="ko-KR" altLang="ko-KR" sz="2000" dirty="0"/>
              <a:t> 수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ko-KR" altLang="en-US" sz="2000" dirty="0" smtClean="0"/>
              <a:t>레벨</a:t>
            </a:r>
            <a:r>
              <a:rPr lang="en-US" altLang="ko-KR" sz="2000" dirty="0"/>
              <a:t>(Level) – </a:t>
            </a:r>
            <a:r>
              <a:rPr lang="ko-KR" altLang="en-US" sz="2000" dirty="0"/>
              <a:t>루트는 레벨 </a:t>
            </a:r>
            <a:r>
              <a:rPr lang="en-US" altLang="ko-KR" sz="2000" dirty="0"/>
              <a:t>1, </a:t>
            </a:r>
            <a:r>
              <a:rPr lang="ko-KR" altLang="en-US" sz="2000" dirty="0"/>
              <a:t>아래 층으로 내려가며 레벨이 </a:t>
            </a:r>
            <a:r>
              <a:rPr lang="en-US" altLang="ko-KR" sz="2000" dirty="0"/>
              <a:t>1</a:t>
            </a:r>
            <a:r>
              <a:rPr lang="ko-KR" altLang="en-US" sz="2000" dirty="0"/>
              <a:t>씩 </a:t>
            </a:r>
            <a:r>
              <a:rPr lang="ko-KR" altLang="en-US" sz="2000" dirty="0" smtClean="0"/>
              <a:t>증가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레벨은 </a:t>
            </a:r>
            <a:r>
              <a:rPr lang="ko-KR" altLang="en-US" sz="2000" dirty="0"/>
              <a:t>깊이</a:t>
            </a:r>
            <a:r>
              <a:rPr lang="en-US" altLang="ko-KR" sz="2000" dirty="0"/>
              <a:t>(Depth)</a:t>
            </a:r>
            <a:r>
              <a:rPr lang="ko-KR" altLang="en-US" sz="2000" dirty="0"/>
              <a:t>와 동일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ko-KR" altLang="en-US" sz="2000" dirty="0"/>
              <a:t>높이</a:t>
            </a:r>
            <a:r>
              <a:rPr lang="en-US" altLang="ko-KR" sz="2000" dirty="0"/>
              <a:t>(Height) – </a:t>
            </a:r>
            <a:r>
              <a:rPr lang="ko-KR" altLang="en-US" sz="2000" dirty="0" err="1"/>
              <a:t>트리의</a:t>
            </a:r>
            <a:r>
              <a:rPr lang="ko-KR" altLang="en-US" sz="2000" dirty="0"/>
              <a:t> 최대 레벨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ko-KR" altLang="en-US" sz="2000" dirty="0"/>
              <a:t>키</a:t>
            </a:r>
            <a:r>
              <a:rPr lang="en-US" altLang="ko-KR" sz="2000" dirty="0"/>
              <a:t>(Key) – </a:t>
            </a:r>
            <a:r>
              <a:rPr lang="ko-KR" altLang="en-US" sz="2000" dirty="0"/>
              <a:t>탐색에 사용되는 </a:t>
            </a:r>
            <a:r>
              <a:rPr lang="ko-KR" altLang="en-US" sz="2000" dirty="0" err="1"/>
              <a:t>노드에</a:t>
            </a:r>
            <a:r>
              <a:rPr lang="ko-KR" altLang="en-US" sz="2000" dirty="0"/>
              <a:t> 저장된 정보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ko-KR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5663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7308304" y="1896623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레벨 </a:t>
            </a:r>
            <a:r>
              <a:rPr kumimoji="1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08304" y="2760719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레벨 </a:t>
            </a:r>
            <a:r>
              <a:rPr kumimoji="1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98590" y="3624815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레벨 </a:t>
            </a:r>
            <a:r>
              <a:rPr kumimoji="1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98590" y="4416903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레벨 </a:t>
            </a:r>
            <a:r>
              <a:rPr kumimoji="1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1528285" y="1988840"/>
            <a:ext cx="0" cy="2808312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1312261" y="1988840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1312261" y="4808069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3528" y="3037578"/>
            <a:ext cx="143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높이 </a:t>
            </a:r>
            <a:r>
              <a:rPr kumimoji="1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59922" y="1916832"/>
            <a:ext cx="1356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루트 </a:t>
            </a:r>
            <a:r>
              <a:rPr kumimoji="1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노드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804413" y="1916832"/>
            <a:ext cx="5359875" cy="2887296"/>
            <a:chOff x="1732405" y="1905915"/>
            <a:chExt cx="5359875" cy="2887296"/>
          </a:xfrm>
        </p:grpSpPr>
        <p:sp>
          <p:nvSpPr>
            <p:cNvPr id="53" name="Line 701"/>
            <p:cNvSpPr>
              <a:spLocks noChangeShapeType="1"/>
            </p:cNvSpPr>
            <p:nvPr/>
          </p:nvSpPr>
          <p:spPr bwMode="auto">
            <a:xfrm flipH="1">
              <a:off x="6292440" y="3907086"/>
              <a:ext cx="223776" cy="577393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Line 701"/>
            <p:cNvSpPr>
              <a:spLocks noChangeShapeType="1"/>
            </p:cNvSpPr>
            <p:nvPr/>
          </p:nvSpPr>
          <p:spPr bwMode="auto">
            <a:xfrm>
              <a:off x="6636586" y="3907086"/>
              <a:ext cx="231428" cy="462785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Line 694"/>
            <p:cNvSpPr>
              <a:spLocks noChangeShapeType="1"/>
            </p:cNvSpPr>
            <p:nvPr/>
          </p:nvSpPr>
          <p:spPr bwMode="auto">
            <a:xfrm>
              <a:off x="2454625" y="3850542"/>
              <a:ext cx="281597" cy="606884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Line 700"/>
            <p:cNvSpPr>
              <a:spLocks noChangeShapeType="1"/>
            </p:cNvSpPr>
            <p:nvPr/>
          </p:nvSpPr>
          <p:spPr bwMode="auto">
            <a:xfrm flipH="1">
              <a:off x="2000517" y="3745000"/>
              <a:ext cx="459601" cy="671903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Line 701"/>
            <p:cNvSpPr>
              <a:spLocks noChangeShapeType="1"/>
            </p:cNvSpPr>
            <p:nvPr/>
          </p:nvSpPr>
          <p:spPr bwMode="auto">
            <a:xfrm>
              <a:off x="3844168" y="3907086"/>
              <a:ext cx="0" cy="486015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Line 701"/>
            <p:cNvSpPr>
              <a:spLocks noChangeShapeType="1"/>
            </p:cNvSpPr>
            <p:nvPr/>
          </p:nvSpPr>
          <p:spPr bwMode="auto">
            <a:xfrm>
              <a:off x="4617494" y="3921046"/>
              <a:ext cx="0" cy="486015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Line 694"/>
            <p:cNvSpPr>
              <a:spLocks noChangeShapeType="1"/>
            </p:cNvSpPr>
            <p:nvPr/>
          </p:nvSpPr>
          <p:spPr bwMode="auto">
            <a:xfrm>
              <a:off x="5034552" y="2986035"/>
              <a:ext cx="309443" cy="638780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Line 700"/>
            <p:cNvSpPr>
              <a:spLocks noChangeShapeType="1"/>
            </p:cNvSpPr>
            <p:nvPr/>
          </p:nvSpPr>
          <p:spPr bwMode="auto">
            <a:xfrm flipH="1">
              <a:off x="4638279" y="3054325"/>
              <a:ext cx="275139" cy="570490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" name="Line 694"/>
            <p:cNvSpPr>
              <a:spLocks noChangeShapeType="1"/>
            </p:cNvSpPr>
            <p:nvPr/>
          </p:nvSpPr>
          <p:spPr bwMode="auto">
            <a:xfrm>
              <a:off x="4932040" y="2121938"/>
              <a:ext cx="1697597" cy="815599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" name="Line 694"/>
            <p:cNvSpPr>
              <a:spLocks noChangeShapeType="1"/>
            </p:cNvSpPr>
            <p:nvPr/>
          </p:nvSpPr>
          <p:spPr bwMode="auto">
            <a:xfrm>
              <a:off x="3191708" y="2967748"/>
              <a:ext cx="612668" cy="664598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Line 700"/>
            <p:cNvSpPr>
              <a:spLocks noChangeShapeType="1"/>
            </p:cNvSpPr>
            <p:nvPr/>
          </p:nvSpPr>
          <p:spPr bwMode="auto">
            <a:xfrm flipH="1">
              <a:off x="2460118" y="2991693"/>
              <a:ext cx="611871" cy="619102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타원 5"/>
            <p:cNvSpPr/>
            <p:nvPr/>
          </p:nvSpPr>
          <p:spPr bwMode="auto">
            <a:xfrm>
              <a:off x="4728944" y="1905915"/>
              <a:ext cx="432000" cy="432000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TextBox 221"/>
            <p:cNvSpPr txBox="1"/>
            <p:nvPr/>
          </p:nvSpPr>
          <p:spPr>
            <a:xfrm>
              <a:off x="4703070" y="1937249"/>
              <a:ext cx="482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Line 823"/>
            <p:cNvSpPr>
              <a:spLocks noChangeShapeType="1"/>
            </p:cNvSpPr>
            <p:nvPr/>
          </p:nvSpPr>
          <p:spPr bwMode="auto">
            <a:xfrm flipH="1">
              <a:off x="3310993" y="2244300"/>
              <a:ext cx="1445590" cy="5385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타원 8"/>
            <p:cNvSpPr/>
            <p:nvPr/>
          </p:nvSpPr>
          <p:spPr bwMode="auto">
            <a:xfrm>
              <a:off x="2905630" y="2700547"/>
              <a:ext cx="432000" cy="4320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TextBox 215"/>
            <p:cNvSpPr txBox="1"/>
            <p:nvPr/>
          </p:nvSpPr>
          <p:spPr>
            <a:xfrm>
              <a:off x="2877631" y="2731881"/>
              <a:ext cx="4746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타원 10"/>
            <p:cNvSpPr/>
            <p:nvPr/>
          </p:nvSpPr>
          <p:spPr bwMode="auto">
            <a:xfrm>
              <a:off x="2216541" y="3561173"/>
              <a:ext cx="432000" cy="432000"/>
            </a:xfrm>
            <a:prstGeom prst="ellipse">
              <a:avLst/>
            </a:prstGeom>
            <a:solidFill>
              <a:srgbClr val="FFCCFF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TextBox 213"/>
            <p:cNvSpPr txBox="1"/>
            <p:nvPr/>
          </p:nvSpPr>
          <p:spPr>
            <a:xfrm>
              <a:off x="2195736" y="3586251"/>
              <a:ext cx="4746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E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타원 12"/>
            <p:cNvSpPr/>
            <p:nvPr/>
          </p:nvSpPr>
          <p:spPr bwMode="auto">
            <a:xfrm>
              <a:off x="3617265" y="3553641"/>
              <a:ext cx="432000" cy="432000"/>
            </a:xfrm>
            <a:prstGeom prst="ellipse">
              <a:avLst/>
            </a:prstGeom>
            <a:solidFill>
              <a:srgbClr val="FFCCFF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TextBox 209"/>
            <p:cNvSpPr txBox="1"/>
            <p:nvPr/>
          </p:nvSpPr>
          <p:spPr>
            <a:xfrm>
              <a:off x="3593252" y="3592507"/>
              <a:ext cx="4746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G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타원 14"/>
            <p:cNvSpPr/>
            <p:nvPr/>
          </p:nvSpPr>
          <p:spPr bwMode="auto">
            <a:xfrm>
              <a:off x="6354575" y="2726566"/>
              <a:ext cx="432000" cy="432000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TextBox 205"/>
            <p:cNvSpPr txBox="1"/>
            <p:nvPr/>
          </p:nvSpPr>
          <p:spPr>
            <a:xfrm>
              <a:off x="6328701" y="2757900"/>
              <a:ext cx="482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타원 16"/>
            <p:cNvSpPr/>
            <p:nvPr/>
          </p:nvSpPr>
          <p:spPr bwMode="auto">
            <a:xfrm>
              <a:off x="6366021" y="3544010"/>
              <a:ext cx="432000" cy="432000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TextBox 203"/>
            <p:cNvSpPr txBox="1"/>
            <p:nvPr/>
          </p:nvSpPr>
          <p:spPr>
            <a:xfrm>
              <a:off x="6321524" y="3575344"/>
              <a:ext cx="482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J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타원 19"/>
            <p:cNvSpPr/>
            <p:nvPr/>
          </p:nvSpPr>
          <p:spPr bwMode="auto">
            <a:xfrm>
              <a:off x="4741890" y="2698003"/>
              <a:ext cx="432000" cy="432000"/>
            </a:xfrm>
            <a:prstGeom prst="ellipse">
              <a:avLst/>
            </a:prstGeom>
            <a:solidFill>
              <a:srgbClr val="CCFF99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TextBox 205"/>
            <p:cNvSpPr txBox="1"/>
            <p:nvPr/>
          </p:nvSpPr>
          <p:spPr>
            <a:xfrm>
              <a:off x="4716016" y="2729337"/>
              <a:ext cx="482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22" name="Line 701"/>
            <p:cNvSpPr>
              <a:spLocks noChangeShapeType="1"/>
            </p:cNvSpPr>
            <p:nvPr/>
          </p:nvSpPr>
          <p:spPr bwMode="auto">
            <a:xfrm flipH="1">
              <a:off x="4959680" y="2339327"/>
              <a:ext cx="0" cy="327342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타원 24"/>
            <p:cNvSpPr/>
            <p:nvPr/>
          </p:nvSpPr>
          <p:spPr bwMode="auto">
            <a:xfrm>
              <a:off x="4406145" y="3579461"/>
              <a:ext cx="432000" cy="432000"/>
            </a:xfrm>
            <a:prstGeom prst="ellipse">
              <a:avLst/>
            </a:prstGeom>
            <a:solidFill>
              <a:srgbClr val="CCFF99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TextBox 213"/>
            <p:cNvSpPr txBox="1"/>
            <p:nvPr/>
          </p:nvSpPr>
          <p:spPr>
            <a:xfrm>
              <a:off x="4385340" y="3604539"/>
              <a:ext cx="4746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타원 26"/>
            <p:cNvSpPr/>
            <p:nvPr/>
          </p:nvSpPr>
          <p:spPr bwMode="auto">
            <a:xfrm>
              <a:off x="5172077" y="3571929"/>
              <a:ext cx="432000" cy="432000"/>
            </a:xfrm>
            <a:prstGeom prst="ellipse">
              <a:avLst/>
            </a:prstGeom>
            <a:solidFill>
              <a:srgbClr val="CCFF99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TextBox 209"/>
            <p:cNvSpPr txBox="1"/>
            <p:nvPr/>
          </p:nvSpPr>
          <p:spPr>
            <a:xfrm>
              <a:off x="5148064" y="3610795"/>
              <a:ext cx="4746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Line 701"/>
            <p:cNvSpPr>
              <a:spLocks noChangeShapeType="1"/>
            </p:cNvSpPr>
            <p:nvPr/>
          </p:nvSpPr>
          <p:spPr bwMode="auto">
            <a:xfrm flipH="1">
              <a:off x="6579982" y="3158566"/>
              <a:ext cx="0" cy="396000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타원 29"/>
            <p:cNvSpPr/>
            <p:nvPr/>
          </p:nvSpPr>
          <p:spPr bwMode="auto">
            <a:xfrm>
              <a:off x="4409353" y="4354235"/>
              <a:ext cx="432000" cy="432000"/>
            </a:xfrm>
            <a:prstGeom prst="ellipse">
              <a:avLst/>
            </a:prstGeom>
            <a:solidFill>
              <a:srgbClr val="CCFF99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TextBox 209"/>
            <p:cNvSpPr txBox="1"/>
            <p:nvPr/>
          </p:nvSpPr>
          <p:spPr>
            <a:xfrm>
              <a:off x="4385340" y="4393101"/>
              <a:ext cx="4746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타원 33"/>
            <p:cNvSpPr/>
            <p:nvPr/>
          </p:nvSpPr>
          <p:spPr bwMode="auto">
            <a:xfrm>
              <a:off x="6641601" y="4354235"/>
              <a:ext cx="432000" cy="432000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TextBox 209"/>
            <p:cNvSpPr txBox="1"/>
            <p:nvPr/>
          </p:nvSpPr>
          <p:spPr>
            <a:xfrm>
              <a:off x="6617588" y="4393101"/>
              <a:ext cx="4746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P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Line 701"/>
            <p:cNvSpPr>
              <a:spLocks noChangeShapeType="1"/>
            </p:cNvSpPr>
            <p:nvPr/>
          </p:nvSpPr>
          <p:spPr bwMode="auto">
            <a:xfrm flipH="1">
              <a:off x="3124088" y="3125017"/>
              <a:ext cx="0" cy="507329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타원 36"/>
            <p:cNvSpPr/>
            <p:nvPr/>
          </p:nvSpPr>
          <p:spPr bwMode="auto">
            <a:xfrm>
              <a:off x="2911954" y="3562147"/>
              <a:ext cx="432000" cy="432000"/>
            </a:xfrm>
            <a:prstGeom prst="ellipse">
              <a:avLst/>
            </a:prstGeom>
            <a:solidFill>
              <a:srgbClr val="FFCCFF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TextBox 209"/>
            <p:cNvSpPr txBox="1"/>
            <p:nvPr/>
          </p:nvSpPr>
          <p:spPr>
            <a:xfrm>
              <a:off x="2887941" y="3601013"/>
              <a:ext cx="4746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타원 50"/>
            <p:cNvSpPr/>
            <p:nvPr/>
          </p:nvSpPr>
          <p:spPr bwMode="auto">
            <a:xfrm>
              <a:off x="3617265" y="4330433"/>
              <a:ext cx="432000" cy="4320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TextBox 209"/>
            <p:cNvSpPr txBox="1"/>
            <p:nvPr/>
          </p:nvSpPr>
          <p:spPr>
            <a:xfrm>
              <a:off x="3593252" y="4369299"/>
              <a:ext cx="4746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타원 53"/>
            <p:cNvSpPr/>
            <p:nvPr/>
          </p:nvSpPr>
          <p:spPr bwMode="auto">
            <a:xfrm>
              <a:off x="6065537" y="4354187"/>
              <a:ext cx="432000" cy="4320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TextBox 209"/>
            <p:cNvSpPr txBox="1"/>
            <p:nvPr/>
          </p:nvSpPr>
          <p:spPr>
            <a:xfrm>
              <a:off x="6041524" y="4393053"/>
              <a:ext cx="4746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O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타원 59"/>
            <p:cNvSpPr/>
            <p:nvPr/>
          </p:nvSpPr>
          <p:spPr bwMode="auto">
            <a:xfrm>
              <a:off x="1753210" y="4325068"/>
              <a:ext cx="432000" cy="4320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TextBox 213"/>
            <p:cNvSpPr txBox="1"/>
            <p:nvPr/>
          </p:nvSpPr>
          <p:spPr>
            <a:xfrm>
              <a:off x="1732405" y="4350146"/>
              <a:ext cx="4746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K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타원 61"/>
            <p:cNvSpPr/>
            <p:nvPr/>
          </p:nvSpPr>
          <p:spPr bwMode="auto">
            <a:xfrm>
              <a:off x="2510326" y="4354187"/>
              <a:ext cx="432000" cy="4320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TextBox 209"/>
            <p:cNvSpPr txBox="1"/>
            <p:nvPr/>
          </p:nvSpPr>
          <p:spPr>
            <a:xfrm>
              <a:off x="2486313" y="4393053"/>
              <a:ext cx="4746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9664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69722" y="1220554"/>
            <a:ext cx="767880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+mn-lt"/>
                <a:ea typeface="+mn-ea"/>
                <a:cs typeface="Times New Roman" panose="02020603050405020304" pitchFamily="18" charset="0"/>
              </a:rPr>
              <a:t>A:</a:t>
            </a:r>
            <a:r>
              <a:rPr lang="ko-KR" altLang="ko-KR" sz="2000" dirty="0" smtClean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+mn-lt"/>
                <a:ea typeface="+mn-ea"/>
                <a:cs typeface="Times New Roman" panose="02020603050405020304" pitchFamily="18" charset="0"/>
              </a:rPr>
              <a:t>트리의 </a:t>
            </a:r>
            <a:r>
              <a:rPr lang="ko-KR" altLang="ko-KR" sz="2000" dirty="0" smtClean="0">
                <a:latin typeface="+mn-lt"/>
                <a:ea typeface="+mn-ea"/>
                <a:cs typeface="Times New Roman" panose="02020603050405020304" pitchFamily="18" charset="0"/>
              </a:rPr>
              <a:t>루트</a:t>
            </a:r>
            <a:endParaRPr lang="en-US" altLang="ko-KR" sz="2000" dirty="0" smtClean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+mn-lt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ko-KR" sz="2000" dirty="0">
                <a:latin typeface="+mn-lt"/>
                <a:ea typeface="+mn-ea"/>
                <a:cs typeface="Times New Roman" panose="02020603050405020304" pitchFamily="18" charset="0"/>
              </a:rPr>
              <a:t>, C, </a:t>
            </a:r>
            <a:r>
              <a:rPr lang="en-US" altLang="ko-KR" sz="2000" dirty="0" smtClean="0">
                <a:latin typeface="+mn-lt"/>
                <a:ea typeface="+mn-ea"/>
                <a:cs typeface="Times New Roman" panose="02020603050405020304" pitchFamily="18" charset="0"/>
              </a:rPr>
              <a:t>D:</a:t>
            </a:r>
            <a:r>
              <a:rPr lang="ko-KR" altLang="ko-KR" sz="2000" dirty="0" smtClean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+mn-lt"/>
                <a:ea typeface="+mn-ea"/>
                <a:cs typeface="Times New Roman" panose="02020603050405020304" pitchFamily="18" charset="0"/>
              </a:rPr>
              <a:t>각각 </a:t>
            </a:r>
            <a:r>
              <a:rPr lang="en-US" altLang="ko-KR" sz="2000" dirty="0">
                <a:latin typeface="+mn-lt"/>
                <a:ea typeface="+mn-ea"/>
                <a:cs typeface="Times New Roman" panose="02020603050405020304" pitchFamily="18" charset="0"/>
              </a:rPr>
              <a:t>A</a:t>
            </a:r>
            <a:r>
              <a:rPr lang="ko-KR" altLang="ko-KR" sz="2000" dirty="0">
                <a:latin typeface="+mn-lt"/>
                <a:ea typeface="+mn-ea"/>
                <a:cs typeface="Times New Roman" panose="02020603050405020304" pitchFamily="18" charset="0"/>
              </a:rPr>
              <a:t>의 </a:t>
            </a:r>
            <a:r>
              <a:rPr lang="ko-KR" altLang="ko-KR" sz="2000" dirty="0" smtClean="0">
                <a:latin typeface="+mn-lt"/>
                <a:ea typeface="+mn-ea"/>
                <a:cs typeface="Times New Roman" panose="02020603050405020304" pitchFamily="18" charset="0"/>
              </a:rPr>
              <a:t>자식</a:t>
            </a:r>
            <a:endParaRPr lang="en-US" altLang="ko-KR" sz="2000" dirty="0" smtClean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+mn-lt"/>
                <a:ea typeface="+mn-ea"/>
                <a:cs typeface="Times New Roman" panose="02020603050405020304" pitchFamily="18" charset="0"/>
              </a:rPr>
              <a:t>A</a:t>
            </a:r>
            <a:r>
              <a:rPr lang="ko-KR" altLang="ko-KR" sz="2000" dirty="0">
                <a:latin typeface="+mn-lt"/>
                <a:ea typeface="+mn-ea"/>
                <a:cs typeface="Times New Roman" panose="02020603050405020304" pitchFamily="18" charset="0"/>
              </a:rPr>
              <a:t>의 </a:t>
            </a:r>
            <a:r>
              <a:rPr lang="ko-KR" altLang="en-US" sz="2000" dirty="0" err="1" smtClean="0">
                <a:latin typeface="+mn-lt"/>
                <a:ea typeface="+mn-ea"/>
                <a:cs typeface="Times New Roman" panose="02020603050405020304" pitchFamily="18" charset="0"/>
              </a:rPr>
              <a:t>디그리</a:t>
            </a:r>
            <a:r>
              <a:rPr lang="en-US" altLang="ko-KR" sz="2000" dirty="0" smtClean="0">
                <a:latin typeface="+mn-lt"/>
                <a:ea typeface="+mn-ea"/>
                <a:cs typeface="Times New Roman" panose="02020603050405020304" pitchFamily="18" charset="0"/>
              </a:rPr>
              <a:t>:</a:t>
            </a:r>
            <a:r>
              <a:rPr lang="ko-KR" altLang="ko-KR" sz="2000" dirty="0" smtClean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latin typeface="+mn-lt"/>
                <a:ea typeface="+mn-ea"/>
                <a:cs typeface="Times New Roman" panose="02020603050405020304" pitchFamily="18" charset="0"/>
              </a:rPr>
              <a:t>3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+mn-lt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ko-KR" sz="2000" dirty="0">
                <a:latin typeface="+mn-lt"/>
                <a:ea typeface="+mn-ea"/>
                <a:cs typeface="Times New Roman" panose="02020603050405020304" pitchFamily="18" charset="0"/>
              </a:rPr>
              <a:t>, C, D</a:t>
            </a:r>
            <a:r>
              <a:rPr lang="ko-KR" altLang="ko-KR" sz="2000" dirty="0">
                <a:latin typeface="+mn-lt"/>
                <a:ea typeface="+mn-ea"/>
                <a:cs typeface="Times New Roman" panose="02020603050405020304" pitchFamily="18" charset="0"/>
              </a:rPr>
              <a:t>의 </a:t>
            </a:r>
            <a:r>
              <a:rPr lang="ko-KR" altLang="ko-KR" sz="2000" dirty="0" smtClean="0">
                <a:latin typeface="+mn-lt"/>
                <a:ea typeface="+mn-ea"/>
                <a:cs typeface="Times New Roman" panose="02020603050405020304" pitchFamily="18" charset="0"/>
              </a:rPr>
              <a:t>부모</a:t>
            </a:r>
            <a:r>
              <a:rPr lang="en-US" altLang="ko-KR" sz="2000" dirty="0" smtClean="0">
                <a:latin typeface="+mn-lt"/>
                <a:ea typeface="+mn-ea"/>
                <a:cs typeface="Times New Roman" panose="02020603050405020304" pitchFamily="18" charset="0"/>
              </a:rPr>
              <a:t>:</a:t>
            </a:r>
            <a:r>
              <a:rPr lang="ko-KR" altLang="ko-KR" sz="2000" dirty="0" smtClean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latin typeface="+mn-lt"/>
                <a:ea typeface="+mn-ea"/>
                <a:cs typeface="Times New Roman" panose="02020603050405020304" pitchFamily="18" charset="0"/>
              </a:rPr>
              <a:t>A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+mn-lt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ko-KR" sz="2000" dirty="0">
                <a:latin typeface="+mn-lt"/>
                <a:ea typeface="+mn-ea"/>
                <a:cs typeface="Times New Roman" panose="02020603050405020304" pitchFamily="18" charset="0"/>
              </a:rPr>
              <a:t>, L, F, M, N, I, O, </a:t>
            </a:r>
            <a:r>
              <a:rPr lang="en-US" altLang="ko-KR" sz="2000" dirty="0" smtClean="0">
                <a:latin typeface="+mn-lt"/>
                <a:ea typeface="+mn-ea"/>
                <a:cs typeface="Times New Roman" panose="02020603050405020304" pitchFamily="18" charset="0"/>
              </a:rPr>
              <a:t>P:</a:t>
            </a:r>
            <a:r>
              <a:rPr lang="ko-KR" altLang="ko-KR" sz="2000" dirty="0" smtClean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en-US" sz="2000" dirty="0" err="1" smtClean="0">
                <a:latin typeface="+mn-lt"/>
                <a:ea typeface="+mn-ea"/>
                <a:cs typeface="Times New Roman" panose="02020603050405020304" pitchFamily="18" charset="0"/>
              </a:rPr>
              <a:t>리프</a:t>
            </a:r>
            <a:r>
              <a:rPr lang="ko-KR" altLang="en-US" sz="2000" dirty="0" smtClean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en-US" sz="2000" dirty="0" err="1" smtClean="0">
                <a:latin typeface="+mn-lt"/>
                <a:ea typeface="+mn-ea"/>
                <a:cs typeface="Times New Roman" panose="02020603050405020304" pitchFamily="18" charset="0"/>
              </a:rPr>
              <a:t>노드</a:t>
            </a:r>
            <a:endParaRPr lang="en-US" altLang="ko-KR" sz="2000" dirty="0" smtClean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rPr>
              <a:t>, F, G</a:t>
            </a:r>
            <a:r>
              <a:rPr lang="ko-KR" altLang="ko-KR" sz="20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rPr>
              <a:t>의 부모가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rPr>
              <a:t>B</a:t>
            </a:r>
            <a:r>
              <a:rPr lang="ko-KR" altLang="ko-KR" sz="20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rPr>
              <a:t>로 모두 같으므로 이들은 서로 </a:t>
            </a:r>
            <a:r>
              <a:rPr lang="ko-KR" altLang="ko-KR" sz="20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rPr>
              <a:t>형제</a:t>
            </a:r>
            <a:endParaRPr lang="en-US" altLang="ko-KR" sz="2000" dirty="0" smtClean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rPr>
              <a:t>{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rPr>
              <a:t>B, C, D}, {H, I}, {K, L}, {O, P}</a:t>
            </a:r>
            <a:r>
              <a:rPr lang="ko-KR" altLang="ko-KR" sz="20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rPr>
              <a:t>도 각각 서로 </a:t>
            </a:r>
            <a:r>
              <a:rPr lang="ko-KR" altLang="ko-KR" sz="20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rPr>
              <a:t>형제들</a:t>
            </a:r>
            <a:endParaRPr lang="en-US" altLang="ko-KR" sz="2000" dirty="0" smtClean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rPr>
              <a:t>C</a:t>
            </a:r>
            <a:r>
              <a:rPr lang="ko-KR" altLang="ko-KR" sz="20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rPr>
              <a:t>의 </a:t>
            </a:r>
            <a:r>
              <a:rPr lang="ko-KR" altLang="ko-KR" sz="20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rPr>
              <a:t>자손</a:t>
            </a: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rPr>
              <a:t>:</a:t>
            </a:r>
            <a:r>
              <a:rPr lang="ko-KR" altLang="ko-KR" sz="20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rPr>
              <a:t>{H, I, N</a:t>
            </a: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rPr>
              <a:t>}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+mn-lt"/>
                <a:ea typeface="+mn-ea"/>
                <a:cs typeface="Times New Roman" panose="02020603050405020304" pitchFamily="18" charset="0"/>
              </a:rPr>
              <a:t>C</a:t>
            </a:r>
            <a:r>
              <a:rPr lang="ko-KR" altLang="ko-KR" sz="2000" dirty="0">
                <a:latin typeface="+mn-lt"/>
                <a:ea typeface="+mn-ea"/>
                <a:cs typeface="Times New Roman" panose="02020603050405020304" pitchFamily="18" charset="0"/>
              </a:rPr>
              <a:t>를 </a:t>
            </a:r>
            <a:r>
              <a:rPr lang="ko-KR" altLang="ko-KR" sz="2000" dirty="0" smtClean="0">
                <a:latin typeface="+mn-lt"/>
                <a:ea typeface="+mn-ea"/>
                <a:cs typeface="Times New Roman" panose="02020603050405020304" pitchFamily="18" charset="0"/>
              </a:rPr>
              <a:t>루트로 </a:t>
            </a:r>
            <a:r>
              <a:rPr lang="ko-KR" altLang="ko-KR" sz="2000" dirty="0">
                <a:latin typeface="+mn-lt"/>
                <a:ea typeface="+mn-ea"/>
                <a:cs typeface="Times New Roman" panose="02020603050405020304" pitchFamily="18" charset="0"/>
              </a:rPr>
              <a:t>하는 </a:t>
            </a:r>
            <a:r>
              <a:rPr lang="ko-KR" altLang="ko-KR" sz="2000" dirty="0" smtClean="0">
                <a:latin typeface="+mn-lt"/>
                <a:ea typeface="+mn-ea"/>
                <a:cs typeface="Times New Roman" panose="02020603050405020304" pitchFamily="18" charset="0"/>
              </a:rPr>
              <a:t>서브트리는</a:t>
            </a:r>
            <a:r>
              <a:rPr lang="en-US" altLang="ko-KR" sz="2000" dirty="0" smtClean="0">
                <a:latin typeface="+mn-lt"/>
                <a:ea typeface="+mn-ea"/>
                <a:cs typeface="Times New Roman" panose="02020603050405020304" pitchFamily="18" charset="0"/>
              </a:rPr>
              <a:t> C</a:t>
            </a:r>
            <a:r>
              <a:rPr lang="ko-KR" altLang="ko-KR" sz="2000" dirty="0">
                <a:latin typeface="+mn-lt"/>
                <a:ea typeface="+mn-ea"/>
                <a:cs typeface="Times New Roman" panose="02020603050405020304" pitchFamily="18" charset="0"/>
              </a:rPr>
              <a:t>와 </a:t>
            </a:r>
            <a:r>
              <a:rPr lang="en-US" altLang="ko-KR" sz="2000" dirty="0">
                <a:latin typeface="+mn-lt"/>
                <a:ea typeface="+mn-ea"/>
                <a:cs typeface="Times New Roman" panose="02020603050405020304" pitchFamily="18" charset="0"/>
              </a:rPr>
              <a:t>C</a:t>
            </a:r>
            <a:r>
              <a:rPr lang="ko-KR" altLang="ko-KR" sz="2000" dirty="0">
                <a:latin typeface="+mn-lt"/>
                <a:ea typeface="+mn-ea"/>
                <a:cs typeface="Times New Roman" panose="02020603050405020304" pitchFamily="18" charset="0"/>
              </a:rPr>
              <a:t>의 </a:t>
            </a:r>
            <a:r>
              <a:rPr lang="ko-KR" altLang="ko-KR" sz="2000" dirty="0" smtClean="0">
                <a:latin typeface="+mn-lt"/>
                <a:ea typeface="+mn-ea"/>
                <a:cs typeface="Times New Roman" panose="02020603050405020304" pitchFamily="18" charset="0"/>
              </a:rPr>
              <a:t>자손들로 </a:t>
            </a:r>
            <a:r>
              <a:rPr lang="ko-KR" altLang="ko-KR" sz="2000" dirty="0">
                <a:latin typeface="+mn-lt"/>
                <a:ea typeface="+mn-ea"/>
                <a:cs typeface="Times New Roman" panose="02020603050405020304" pitchFamily="18" charset="0"/>
              </a:rPr>
              <a:t>구성된 </a:t>
            </a:r>
            <a:r>
              <a:rPr lang="ko-KR" altLang="ko-KR" sz="2000" dirty="0" smtClean="0">
                <a:latin typeface="+mn-lt"/>
                <a:ea typeface="+mn-ea"/>
                <a:cs typeface="Times New Roman" panose="02020603050405020304" pitchFamily="18" charset="0"/>
              </a:rPr>
              <a:t>트리</a:t>
            </a:r>
            <a:endParaRPr lang="en-US" altLang="ko-KR" sz="2000" dirty="0" smtClean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rPr>
              <a:t>P</a:t>
            </a:r>
            <a:r>
              <a:rPr lang="ko-KR" altLang="ko-KR" sz="20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rPr>
              <a:t>의 </a:t>
            </a:r>
            <a:r>
              <a:rPr lang="ko-KR" altLang="ko-KR" sz="20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rPr>
              <a:t>조상</a:t>
            </a: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rPr>
              <a:t>:</a:t>
            </a:r>
            <a:r>
              <a:rPr lang="ko-KR" altLang="ko-KR" sz="20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rPr>
              <a:t>{J, D, A</a:t>
            </a: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rPr>
              <a:t>}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ko-KR" altLang="ko-KR" sz="2000" dirty="0" smtClean="0">
                <a:latin typeface="+mn-lt"/>
                <a:ea typeface="+mn-ea"/>
                <a:cs typeface="Times New Roman" panose="02020603050405020304" pitchFamily="18" charset="0"/>
              </a:rPr>
              <a:t>트리 높이</a:t>
            </a:r>
            <a:r>
              <a:rPr lang="en-US" altLang="ko-KR" sz="2000" dirty="0" smtClean="0">
                <a:latin typeface="+mn-lt"/>
                <a:ea typeface="+mn-ea"/>
                <a:cs typeface="Times New Roman" panose="02020603050405020304" pitchFamily="18" charset="0"/>
              </a:rPr>
              <a:t>: 4</a:t>
            </a:r>
            <a:endParaRPr lang="ko-KR" altLang="en-US" sz="2000" dirty="0">
              <a:latin typeface="+mn-lt"/>
              <a:ea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908862" y="874567"/>
            <a:ext cx="3900572" cy="2110448"/>
            <a:chOff x="1732405" y="1905915"/>
            <a:chExt cx="5359875" cy="2911833"/>
          </a:xfrm>
        </p:grpSpPr>
        <p:sp>
          <p:nvSpPr>
            <p:cNvPr id="4" name="Line 701"/>
            <p:cNvSpPr>
              <a:spLocks noChangeShapeType="1"/>
            </p:cNvSpPr>
            <p:nvPr/>
          </p:nvSpPr>
          <p:spPr bwMode="auto">
            <a:xfrm flipH="1">
              <a:off x="6292440" y="3907086"/>
              <a:ext cx="223776" cy="577393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Line 701"/>
            <p:cNvSpPr>
              <a:spLocks noChangeShapeType="1"/>
            </p:cNvSpPr>
            <p:nvPr/>
          </p:nvSpPr>
          <p:spPr bwMode="auto">
            <a:xfrm>
              <a:off x="6636586" y="3907086"/>
              <a:ext cx="231428" cy="462785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Line 694"/>
            <p:cNvSpPr>
              <a:spLocks noChangeShapeType="1"/>
            </p:cNvSpPr>
            <p:nvPr/>
          </p:nvSpPr>
          <p:spPr bwMode="auto">
            <a:xfrm>
              <a:off x="2454625" y="3850542"/>
              <a:ext cx="281597" cy="606884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Line 700"/>
            <p:cNvSpPr>
              <a:spLocks noChangeShapeType="1"/>
            </p:cNvSpPr>
            <p:nvPr/>
          </p:nvSpPr>
          <p:spPr bwMode="auto">
            <a:xfrm flipH="1">
              <a:off x="2000517" y="3745000"/>
              <a:ext cx="459601" cy="671903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Line 701"/>
            <p:cNvSpPr>
              <a:spLocks noChangeShapeType="1"/>
            </p:cNvSpPr>
            <p:nvPr/>
          </p:nvSpPr>
          <p:spPr bwMode="auto">
            <a:xfrm>
              <a:off x="3844168" y="3907086"/>
              <a:ext cx="0" cy="486015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Line 701"/>
            <p:cNvSpPr>
              <a:spLocks noChangeShapeType="1"/>
            </p:cNvSpPr>
            <p:nvPr/>
          </p:nvSpPr>
          <p:spPr bwMode="auto">
            <a:xfrm>
              <a:off x="4617494" y="3921046"/>
              <a:ext cx="0" cy="486015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Line 694"/>
            <p:cNvSpPr>
              <a:spLocks noChangeShapeType="1"/>
            </p:cNvSpPr>
            <p:nvPr/>
          </p:nvSpPr>
          <p:spPr bwMode="auto">
            <a:xfrm>
              <a:off x="5034552" y="2986035"/>
              <a:ext cx="309443" cy="638780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Line 700"/>
            <p:cNvSpPr>
              <a:spLocks noChangeShapeType="1"/>
            </p:cNvSpPr>
            <p:nvPr/>
          </p:nvSpPr>
          <p:spPr bwMode="auto">
            <a:xfrm flipH="1">
              <a:off x="4638279" y="3054325"/>
              <a:ext cx="275139" cy="570490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Line 694"/>
            <p:cNvSpPr>
              <a:spLocks noChangeShapeType="1"/>
            </p:cNvSpPr>
            <p:nvPr/>
          </p:nvSpPr>
          <p:spPr bwMode="auto">
            <a:xfrm>
              <a:off x="4932040" y="2121938"/>
              <a:ext cx="1697597" cy="815599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Line 694"/>
            <p:cNvSpPr>
              <a:spLocks noChangeShapeType="1"/>
            </p:cNvSpPr>
            <p:nvPr/>
          </p:nvSpPr>
          <p:spPr bwMode="auto">
            <a:xfrm>
              <a:off x="3191708" y="2967748"/>
              <a:ext cx="612668" cy="664598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Line 700"/>
            <p:cNvSpPr>
              <a:spLocks noChangeShapeType="1"/>
            </p:cNvSpPr>
            <p:nvPr/>
          </p:nvSpPr>
          <p:spPr bwMode="auto">
            <a:xfrm flipH="1">
              <a:off x="2460118" y="2991693"/>
              <a:ext cx="611871" cy="619102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타원 14"/>
            <p:cNvSpPr/>
            <p:nvPr/>
          </p:nvSpPr>
          <p:spPr bwMode="auto">
            <a:xfrm>
              <a:off x="4728944" y="1905915"/>
              <a:ext cx="432000" cy="432000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TextBox 221"/>
            <p:cNvSpPr txBox="1"/>
            <p:nvPr/>
          </p:nvSpPr>
          <p:spPr>
            <a:xfrm>
              <a:off x="4703070" y="1937249"/>
              <a:ext cx="482723" cy="42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</a:t>
              </a:r>
              <a:endPara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Line 823"/>
            <p:cNvSpPr>
              <a:spLocks noChangeShapeType="1"/>
            </p:cNvSpPr>
            <p:nvPr/>
          </p:nvSpPr>
          <p:spPr bwMode="auto">
            <a:xfrm flipH="1">
              <a:off x="3310993" y="2244300"/>
              <a:ext cx="1445590" cy="5385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타원 17"/>
            <p:cNvSpPr/>
            <p:nvPr/>
          </p:nvSpPr>
          <p:spPr bwMode="auto">
            <a:xfrm>
              <a:off x="2905630" y="2700547"/>
              <a:ext cx="432000" cy="4320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TextBox 215"/>
            <p:cNvSpPr txBox="1"/>
            <p:nvPr/>
          </p:nvSpPr>
          <p:spPr>
            <a:xfrm>
              <a:off x="2877631" y="2731880"/>
              <a:ext cx="474692" cy="42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</a:t>
              </a:r>
              <a:endPara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타원 20"/>
            <p:cNvSpPr/>
            <p:nvPr/>
          </p:nvSpPr>
          <p:spPr bwMode="auto">
            <a:xfrm>
              <a:off x="2216541" y="3561173"/>
              <a:ext cx="432000" cy="432000"/>
            </a:xfrm>
            <a:prstGeom prst="ellipse">
              <a:avLst/>
            </a:prstGeom>
            <a:solidFill>
              <a:srgbClr val="FFCCFF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TextBox 213"/>
            <p:cNvSpPr txBox="1"/>
            <p:nvPr/>
          </p:nvSpPr>
          <p:spPr>
            <a:xfrm>
              <a:off x="2195735" y="3586252"/>
              <a:ext cx="474692" cy="42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E</a:t>
              </a:r>
              <a:endPara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타원 22"/>
            <p:cNvSpPr/>
            <p:nvPr/>
          </p:nvSpPr>
          <p:spPr bwMode="auto">
            <a:xfrm>
              <a:off x="3617265" y="3553641"/>
              <a:ext cx="432000" cy="432000"/>
            </a:xfrm>
            <a:prstGeom prst="ellipse">
              <a:avLst/>
            </a:prstGeom>
            <a:solidFill>
              <a:srgbClr val="FFCCFF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TextBox 209"/>
            <p:cNvSpPr txBox="1"/>
            <p:nvPr/>
          </p:nvSpPr>
          <p:spPr>
            <a:xfrm>
              <a:off x="3593252" y="3592507"/>
              <a:ext cx="474692" cy="42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G</a:t>
              </a:r>
              <a:endPara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타원 24"/>
            <p:cNvSpPr/>
            <p:nvPr/>
          </p:nvSpPr>
          <p:spPr bwMode="auto">
            <a:xfrm>
              <a:off x="6354575" y="2726566"/>
              <a:ext cx="432000" cy="432000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TextBox 205"/>
            <p:cNvSpPr txBox="1"/>
            <p:nvPr/>
          </p:nvSpPr>
          <p:spPr>
            <a:xfrm>
              <a:off x="6328701" y="2757901"/>
              <a:ext cx="482723" cy="42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</a:t>
              </a:r>
              <a:endPara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타원 26"/>
            <p:cNvSpPr/>
            <p:nvPr/>
          </p:nvSpPr>
          <p:spPr bwMode="auto">
            <a:xfrm>
              <a:off x="6366021" y="3544010"/>
              <a:ext cx="432000" cy="432000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TextBox 203"/>
            <p:cNvSpPr txBox="1"/>
            <p:nvPr/>
          </p:nvSpPr>
          <p:spPr>
            <a:xfrm>
              <a:off x="6321523" y="3575344"/>
              <a:ext cx="482723" cy="42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J</a:t>
              </a:r>
              <a:endPara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타원 28"/>
            <p:cNvSpPr/>
            <p:nvPr/>
          </p:nvSpPr>
          <p:spPr bwMode="auto">
            <a:xfrm>
              <a:off x="4741890" y="2698003"/>
              <a:ext cx="432000" cy="432000"/>
            </a:xfrm>
            <a:prstGeom prst="ellipse">
              <a:avLst/>
            </a:prstGeom>
            <a:solidFill>
              <a:srgbClr val="CCFF99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TextBox 205"/>
            <p:cNvSpPr txBox="1"/>
            <p:nvPr/>
          </p:nvSpPr>
          <p:spPr>
            <a:xfrm>
              <a:off x="4716016" y="2729338"/>
              <a:ext cx="482723" cy="42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31" name="Line 701"/>
            <p:cNvSpPr>
              <a:spLocks noChangeShapeType="1"/>
            </p:cNvSpPr>
            <p:nvPr/>
          </p:nvSpPr>
          <p:spPr bwMode="auto">
            <a:xfrm flipH="1">
              <a:off x="4959680" y="2339327"/>
              <a:ext cx="0" cy="327342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타원 31"/>
            <p:cNvSpPr/>
            <p:nvPr/>
          </p:nvSpPr>
          <p:spPr bwMode="auto">
            <a:xfrm>
              <a:off x="4406145" y="3579461"/>
              <a:ext cx="432000" cy="432000"/>
            </a:xfrm>
            <a:prstGeom prst="ellipse">
              <a:avLst/>
            </a:prstGeom>
            <a:solidFill>
              <a:srgbClr val="CCFF99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TextBox 213"/>
            <p:cNvSpPr txBox="1"/>
            <p:nvPr/>
          </p:nvSpPr>
          <p:spPr>
            <a:xfrm>
              <a:off x="4385340" y="3604538"/>
              <a:ext cx="474692" cy="42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</a:t>
              </a:r>
              <a:endPara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타원 33"/>
            <p:cNvSpPr/>
            <p:nvPr/>
          </p:nvSpPr>
          <p:spPr bwMode="auto">
            <a:xfrm>
              <a:off x="5172077" y="3571929"/>
              <a:ext cx="432000" cy="432000"/>
            </a:xfrm>
            <a:prstGeom prst="ellipse">
              <a:avLst/>
            </a:prstGeom>
            <a:solidFill>
              <a:srgbClr val="CCFF99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TextBox 209"/>
            <p:cNvSpPr txBox="1"/>
            <p:nvPr/>
          </p:nvSpPr>
          <p:spPr>
            <a:xfrm>
              <a:off x="5148064" y="3610795"/>
              <a:ext cx="474692" cy="42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</a:t>
              </a:r>
              <a:endPara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Line 701"/>
            <p:cNvSpPr>
              <a:spLocks noChangeShapeType="1"/>
            </p:cNvSpPr>
            <p:nvPr/>
          </p:nvSpPr>
          <p:spPr bwMode="auto">
            <a:xfrm flipH="1">
              <a:off x="6579982" y="3158566"/>
              <a:ext cx="0" cy="396000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타원 36"/>
            <p:cNvSpPr/>
            <p:nvPr/>
          </p:nvSpPr>
          <p:spPr bwMode="auto">
            <a:xfrm>
              <a:off x="4409353" y="4354235"/>
              <a:ext cx="432000" cy="432000"/>
            </a:xfrm>
            <a:prstGeom prst="ellipse">
              <a:avLst/>
            </a:prstGeom>
            <a:solidFill>
              <a:srgbClr val="CCFF99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TextBox 209"/>
            <p:cNvSpPr txBox="1"/>
            <p:nvPr/>
          </p:nvSpPr>
          <p:spPr>
            <a:xfrm>
              <a:off x="4385340" y="4393101"/>
              <a:ext cx="474692" cy="42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</a:t>
              </a:r>
              <a:endPara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타원 38"/>
            <p:cNvSpPr/>
            <p:nvPr/>
          </p:nvSpPr>
          <p:spPr bwMode="auto">
            <a:xfrm>
              <a:off x="6641601" y="4354235"/>
              <a:ext cx="432000" cy="432000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TextBox 209"/>
            <p:cNvSpPr txBox="1"/>
            <p:nvPr/>
          </p:nvSpPr>
          <p:spPr>
            <a:xfrm>
              <a:off x="6617588" y="4393101"/>
              <a:ext cx="474692" cy="42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P</a:t>
              </a:r>
              <a:endPara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Line 701"/>
            <p:cNvSpPr>
              <a:spLocks noChangeShapeType="1"/>
            </p:cNvSpPr>
            <p:nvPr/>
          </p:nvSpPr>
          <p:spPr bwMode="auto">
            <a:xfrm flipH="1">
              <a:off x="3124088" y="3125017"/>
              <a:ext cx="0" cy="507329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타원 41"/>
            <p:cNvSpPr/>
            <p:nvPr/>
          </p:nvSpPr>
          <p:spPr bwMode="auto">
            <a:xfrm>
              <a:off x="2911954" y="3562147"/>
              <a:ext cx="432000" cy="432000"/>
            </a:xfrm>
            <a:prstGeom prst="ellipse">
              <a:avLst/>
            </a:prstGeom>
            <a:solidFill>
              <a:srgbClr val="FFCCFF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TextBox 209"/>
            <p:cNvSpPr txBox="1"/>
            <p:nvPr/>
          </p:nvSpPr>
          <p:spPr>
            <a:xfrm>
              <a:off x="2887941" y="3601013"/>
              <a:ext cx="474692" cy="42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</a:t>
              </a:r>
              <a:endPara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타원 43"/>
            <p:cNvSpPr/>
            <p:nvPr/>
          </p:nvSpPr>
          <p:spPr bwMode="auto">
            <a:xfrm>
              <a:off x="3617265" y="4330433"/>
              <a:ext cx="432000" cy="4320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TextBox 209"/>
            <p:cNvSpPr txBox="1"/>
            <p:nvPr/>
          </p:nvSpPr>
          <p:spPr>
            <a:xfrm>
              <a:off x="3593252" y="4369299"/>
              <a:ext cx="474692" cy="42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</a:t>
              </a:r>
              <a:endPara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타원 45"/>
            <p:cNvSpPr/>
            <p:nvPr/>
          </p:nvSpPr>
          <p:spPr bwMode="auto">
            <a:xfrm>
              <a:off x="6065537" y="4354187"/>
              <a:ext cx="432000" cy="4320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TextBox 209"/>
            <p:cNvSpPr txBox="1"/>
            <p:nvPr/>
          </p:nvSpPr>
          <p:spPr>
            <a:xfrm>
              <a:off x="6041523" y="4393053"/>
              <a:ext cx="474692" cy="42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O</a:t>
              </a:r>
              <a:endPara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타원 47"/>
            <p:cNvSpPr/>
            <p:nvPr/>
          </p:nvSpPr>
          <p:spPr bwMode="auto">
            <a:xfrm>
              <a:off x="1753210" y="4325068"/>
              <a:ext cx="432000" cy="4320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TextBox 213"/>
            <p:cNvSpPr txBox="1"/>
            <p:nvPr/>
          </p:nvSpPr>
          <p:spPr>
            <a:xfrm>
              <a:off x="1732405" y="4350146"/>
              <a:ext cx="474692" cy="42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K</a:t>
              </a:r>
              <a:endPara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타원 49"/>
            <p:cNvSpPr/>
            <p:nvPr/>
          </p:nvSpPr>
          <p:spPr bwMode="auto">
            <a:xfrm>
              <a:off x="2510326" y="4354187"/>
              <a:ext cx="432000" cy="4320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TextBox 209"/>
            <p:cNvSpPr txBox="1"/>
            <p:nvPr/>
          </p:nvSpPr>
          <p:spPr>
            <a:xfrm>
              <a:off x="2486313" y="4393053"/>
              <a:ext cx="474692" cy="42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</a:t>
              </a:r>
              <a:endPara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2934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780928"/>
            <a:ext cx="6981825" cy="863600"/>
          </a:xfrm>
        </p:spPr>
        <p:txBody>
          <a:bodyPr/>
          <a:lstStyle/>
          <a:p>
            <a:r>
              <a:rPr lang="ko-KR" altLang="en-US" sz="4400" dirty="0" err="1" smtClean="0"/>
              <a:t>이진트리</a:t>
            </a:r>
            <a:endParaRPr lang="ko-KR" altLang="en-US" sz="4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692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 smtClean="0">
                <a:latin typeface="+mn-ea"/>
                <a:ea typeface="+mn-ea"/>
                <a:cs typeface="Calibri" panose="020F0502020204030204" pitchFamily="34" charset="0"/>
              </a:rPr>
              <a:t>이진트리</a:t>
            </a:r>
            <a:endParaRPr lang="ko-KR" altLang="en-US" dirty="0">
              <a:latin typeface="+mn-ea"/>
              <a:ea typeface="+mn-ea"/>
              <a:cs typeface="Calibri" panose="020F05020202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4513" y="1412875"/>
            <a:ext cx="8347967" cy="4895850"/>
          </a:xfrm>
        </p:spPr>
        <p:txBody>
          <a:bodyPr>
            <a:normAutofit/>
          </a:bodyPr>
          <a:lstStyle/>
          <a:p>
            <a:r>
              <a:rPr lang="ko-KR" altLang="ko-KR" sz="2000" dirty="0" err="1">
                <a:solidFill>
                  <a:srgbClr val="3333FF"/>
                </a:solidFill>
              </a:rPr>
              <a:t>이진트리</a:t>
            </a:r>
            <a:r>
              <a:rPr lang="en-US" altLang="ko-KR" sz="2000" dirty="0">
                <a:solidFill>
                  <a:srgbClr val="3333FF"/>
                </a:solidFill>
                <a:cs typeface="Calibri" panose="020F0502020204030204" pitchFamily="34" charset="0"/>
              </a:rPr>
              <a:t>(Binary Tree</a:t>
            </a:r>
            <a:r>
              <a:rPr lang="en-US" altLang="ko-KR" sz="2000" dirty="0" smtClean="0">
                <a:solidFill>
                  <a:srgbClr val="3333FF"/>
                </a:solidFill>
                <a:cs typeface="Calibri" panose="020F0502020204030204" pitchFamily="34" charset="0"/>
              </a:rPr>
              <a:t>)</a:t>
            </a:r>
            <a:r>
              <a:rPr lang="en-US" altLang="ko-KR" sz="2000" dirty="0" smtClean="0"/>
              <a:t>:</a:t>
            </a:r>
            <a:r>
              <a:rPr lang="ko-KR" altLang="ko-KR" sz="2000" dirty="0" smtClean="0"/>
              <a:t> </a:t>
            </a:r>
            <a:r>
              <a:rPr lang="ko-KR" altLang="ko-KR" sz="2000" dirty="0">
                <a:solidFill>
                  <a:srgbClr val="FF0000"/>
                </a:solidFill>
              </a:rPr>
              <a:t>각 노드의 자식 수가 </a:t>
            </a:r>
            <a:r>
              <a:rPr lang="en-US" altLang="ko-KR" sz="2000" dirty="0">
                <a:solidFill>
                  <a:srgbClr val="FF0000"/>
                </a:solidFill>
              </a:rPr>
              <a:t>2 </a:t>
            </a:r>
            <a:r>
              <a:rPr lang="ko-KR" altLang="ko-KR" sz="2000" dirty="0">
                <a:solidFill>
                  <a:srgbClr val="FF0000"/>
                </a:solidFill>
              </a:rPr>
              <a:t>이하인 </a:t>
            </a:r>
            <a:r>
              <a:rPr lang="ko-KR" altLang="ko-KR" sz="2000" dirty="0" smtClean="0">
                <a:solidFill>
                  <a:srgbClr val="FF0000"/>
                </a:solidFill>
              </a:rPr>
              <a:t>트리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ko-KR" altLang="ko-KR" sz="2000" dirty="0" smtClean="0"/>
              <a:t>컴퓨터 </a:t>
            </a:r>
            <a:r>
              <a:rPr lang="ko-KR" altLang="ko-KR" sz="2000" dirty="0"/>
              <a:t>분야에서 널리 활용되는 기본적인 </a:t>
            </a:r>
            <a:r>
              <a:rPr lang="ko-KR" altLang="ko-KR" sz="2000" dirty="0" smtClean="0"/>
              <a:t>자료구조</a:t>
            </a:r>
            <a:endParaRPr lang="en-US" altLang="ko-KR" sz="2000" dirty="0"/>
          </a:p>
          <a:p>
            <a:r>
              <a:rPr lang="ko-KR" altLang="ko-KR" sz="2000" dirty="0" err="1" smtClean="0"/>
              <a:t>이진트리</a:t>
            </a:r>
            <a:r>
              <a:rPr lang="ko-KR" altLang="en-US" sz="2000" dirty="0" err="1" smtClean="0"/>
              <a:t>의</a:t>
            </a:r>
            <a:r>
              <a:rPr lang="ko-KR" altLang="en-US" sz="2000" dirty="0" smtClean="0"/>
              <a:t> 장점</a:t>
            </a:r>
            <a:endParaRPr lang="en-US" altLang="ko-KR" sz="2000" dirty="0" smtClean="0"/>
          </a:p>
          <a:p>
            <a:pPr lvl="1"/>
            <a:r>
              <a:rPr lang="ko-KR" altLang="ko-KR" dirty="0" smtClean="0"/>
              <a:t>데이터의 </a:t>
            </a:r>
            <a:r>
              <a:rPr lang="ko-KR" altLang="ko-KR" dirty="0"/>
              <a:t>구조적인 관계를 잘 </a:t>
            </a:r>
            <a:r>
              <a:rPr lang="ko-KR" altLang="ko-KR" dirty="0" smtClean="0"/>
              <a:t>반영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효율적인 </a:t>
            </a:r>
            <a:r>
              <a:rPr lang="ko-KR" altLang="en-US" dirty="0" smtClean="0"/>
              <a:t>넣기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빼기와 찾기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17</a:t>
            </a:fld>
            <a:endParaRPr lang="en-US" altLang="ko-KR"/>
          </a:p>
        </p:txBody>
      </p:sp>
      <p:pic>
        <p:nvPicPr>
          <p:cNvPr id="5122" name="Picture 2" descr="Image result for data structure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73016"/>
            <a:ext cx="3672408" cy="252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884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7307" y="538878"/>
            <a:ext cx="8229600" cy="5749446"/>
          </a:xfrm>
        </p:spPr>
        <p:txBody>
          <a:bodyPr/>
          <a:lstStyle/>
          <a:p>
            <a:pPr marL="452438" indent="-452438">
              <a:spcAft>
                <a:spcPts val="600"/>
              </a:spcAft>
              <a:buNone/>
            </a:pPr>
            <a:r>
              <a:rPr lang="en-US" altLang="ko-KR" sz="2400" dirty="0" smtClean="0">
                <a:solidFill>
                  <a:srgbClr val="3333FF"/>
                </a:solidFill>
              </a:rPr>
              <a:t>[</a:t>
            </a:r>
            <a:r>
              <a:rPr lang="ko-KR" altLang="en-US" sz="2400" dirty="0" err="1" smtClean="0">
                <a:solidFill>
                  <a:srgbClr val="3333FF"/>
                </a:solidFill>
              </a:rPr>
              <a:t>이진트리의</a:t>
            </a:r>
            <a:r>
              <a:rPr lang="ko-KR" altLang="en-US" sz="2400" dirty="0" smtClean="0">
                <a:solidFill>
                  <a:srgbClr val="3333FF"/>
                </a:solidFill>
              </a:rPr>
              <a:t> </a:t>
            </a:r>
            <a:r>
              <a:rPr lang="ko-KR" altLang="ko-KR" sz="2400" dirty="0" smtClean="0">
                <a:solidFill>
                  <a:srgbClr val="3333FF"/>
                </a:solidFill>
              </a:rPr>
              <a:t>정의</a:t>
            </a:r>
            <a:r>
              <a:rPr lang="en-US" altLang="ko-KR" sz="2400" dirty="0">
                <a:solidFill>
                  <a:srgbClr val="3333FF"/>
                </a:solidFill>
              </a:rPr>
              <a:t>] </a:t>
            </a:r>
            <a:endParaRPr lang="en-US" altLang="ko-KR" sz="2400" dirty="0" smtClean="0">
              <a:solidFill>
                <a:srgbClr val="3333FF"/>
              </a:solidFill>
            </a:endParaRPr>
          </a:p>
          <a:p>
            <a:pPr marL="452438" indent="-452438">
              <a:spcAft>
                <a:spcPts val="600"/>
              </a:spcAft>
              <a:buNone/>
            </a:pPr>
            <a:endParaRPr lang="en-US" altLang="ko-KR" sz="500" dirty="0">
              <a:solidFill>
                <a:srgbClr val="3333FF"/>
              </a:solidFill>
            </a:endParaRPr>
          </a:p>
          <a:p>
            <a:pPr marL="452438" indent="-452438">
              <a:spcAft>
                <a:spcPts val="600"/>
              </a:spcAft>
              <a:buNone/>
            </a:pPr>
            <a:r>
              <a:rPr lang="en-US" altLang="ko-KR" sz="2400" dirty="0" smtClean="0">
                <a:solidFill>
                  <a:srgbClr val="7030A0"/>
                </a:solidFill>
              </a:rPr>
              <a:t>	</a:t>
            </a:r>
            <a:r>
              <a:rPr lang="ko-KR" altLang="ko-KR" sz="2400" dirty="0" err="1" smtClean="0">
                <a:solidFill>
                  <a:srgbClr val="7030A0"/>
                </a:solidFill>
              </a:rPr>
              <a:t>이진트리는</a:t>
            </a:r>
            <a:r>
              <a:rPr lang="en-US" altLang="ko-KR" sz="2400" dirty="0" smtClean="0">
                <a:solidFill>
                  <a:srgbClr val="7030A0"/>
                </a:solidFill>
              </a:rPr>
              <a:t> empty</a:t>
            </a:r>
            <a:r>
              <a:rPr lang="ko-KR" altLang="ko-KR" sz="2400" dirty="0">
                <a:solidFill>
                  <a:srgbClr val="7030A0"/>
                </a:solidFill>
              </a:rPr>
              <a:t>이거나</a:t>
            </a:r>
            <a:r>
              <a:rPr lang="en-US" altLang="ko-KR" sz="2400" dirty="0">
                <a:solidFill>
                  <a:srgbClr val="7030A0"/>
                </a:solidFill>
              </a:rPr>
              <a:t>, </a:t>
            </a:r>
            <a:endParaRPr lang="en-US" altLang="ko-KR" sz="2400" dirty="0" smtClean="0">
              <a:solidFill>
                <a:srgbClr val="7030A0"/>
              </a:solidFill>
            </a:endParaRPr>
          </a:p>
          <a:p>
            <a:pPr marL="452438" indent="-452438">
              <a:spcAft>
                <a:spcPts val="600"/>
              </a:spcAft>
              <a:buNone/>
            </a:pPr>
            <a:r>
              <a:rPr lang="en-US" altLang="ko-KR" dirty="0">
                <a:solidFill>
                  <a:srgbClr val="7030A0"/>
                </a:solidFill>
              </a:rPr>
              <a:t>	</a:t>
            </a:r>
            <a:r>
              <a:rPr lang="en-US" altLang="ko-KR" sz="2400" dirty="0" smtClean="0">
                <a:solidFill>
                  <a:srgbClr val="7030A0"/>
                </a:solidFill>
              </a:rPr>
              <a:t>empty</a:t>
            </a:r>
            <a:r>
              <a:rPr lang="ko-KR" altLang="ko-KR" sz="2400" dirty="0">
                <a:solidFill>
                  <a:srgbClr val="7030A0"/>
                </a:solidFill>
              </a:rPr>
              <a:t>가 </a:t>
            </a:r>
            <a:r>
              <a:rPr lang="ko-KR" altLang="ko-KR" sz="2400" dirty="0" smtClean="0">
                <a:solidFill>
                  <a:srgbClr val="7030A0"/>
                </a:solidFill>
              </a:rPr>
              <a:t>아니면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ko-KR" altLang="ko-KR" sz="2400" dirty="0" err="1" smtClean="0">
                <a:solidFill>
                  <a:srgbClr val="7030A0"/>
                </a:solidFill>
              </a:rPr>
              <a:t>루트노드와</a:t>
            </a:r>
            <a:r>
              <a:rPr lang="ko-KR" altLang="ko-KR" sz="2400" dirty="0" smtClean="0">
                <a:solidFill>
                  <a:srgbClr val="7030A0"/>
                </a:solidFill>
              </a:rPr>
              <a:t> </a:t>
            </a:r>
            <a:r>
              <a:rPr lang="en-US" altLang="ko-KR" sz="2400" dirty="0">
                <a:solidFill>
                  <a:srgbClr val="7030A0"/>
                </a:solidFill>
              </a:rPr>
              <a:t>2</a:t>
            </a:r>
            <a:r>
              <a:rPr lang="ko-KR" altLang="ko-KR" sz="2400" dirty="0">
                <a:solidFill>
                  <a:srgbClr val="7030A0"/>
                </a:solidFill>
              </a:rPr>
              <a:t>개의 </a:t>
            </a:r>
            <a:r>
              <a:rPr lang="ko-KR" altLang="ko-KR" sz="2400" dirty="0" err="1">
                <a:solidFill>
                  <a:srgbClr val="7030A0"/>
                </a:solidFill>
              </a:rPr>
              <a:t>이진트리인</a:t>
            </a:r>
            <a:r>
              <a:rPr lang="ko-KR" altLang="ko-KR" sz="2400" dirty="0">
                <a:solidFill>
                  <a:srgbClr val="7030A0"/>
                </a:solidFill>
              </a:rPr>
              <a:t> </a:t>
            </a:r>
            <a:endParaRPr lang="en-US" altLang="ko-KR" sz="2400" dirty="0" smtClean="0">
              <a:solidFill>
                <a:srgbClr val="7030A0"/>
              </a:solidFill>
            </a:endParaRPr>
          </a:p>
          <a:p>
            <a:pPr marL="452438" indent="-452438">
              <a:spcAft>
                <a:spcPts val="600"/>
              </a:spcAft>
              <a:buNone/>
            </a:pPr>
            <a:r>
              <a:rPr lang="en-US" altLang="ko-KR" dirty="0">
                <a:solidFill>
                  <a:srgbClr val="7030A0"/>
                </a:solidFill>
              </a:rPr>
              <a:t>	</a:t>
            </a:r>
            <a:r>
              <a:rPr lang="ko-KR" altLang="ko-KR" sz="2400" dirty="0" smtClean="0">
                <a:solidFill>
                  <a:srgbClr val="7030A0"/>
                </a:solidFill>
              </a:rPr>
              <a:t>왼쪽 </a:t>
            </a:r>
            <a:r>
              <a:rPr lang="ko-KR" altLang="ko-KR" sz="2400" dirty="0" err="1">
                <a:solidFill>
                  <a:srgbClr val="7030A0"/>
                </a:solidFill>
              </a:rPr>
              <a:t>서브트리와</a:t>
            </a:r>
            <a:r>
              <a:rPr lang="ko-KR" altLang="ko-KR" sz="2400" dirty="0">
                <a:solidFill>
                  <a:srgbClr val="7030A0"/>
                </a:solidFill>
              </a:rPr>
              <a:t> 오른쪽 </a:t>
            </a:r>
            <a:r>
              <a:rPr lang="ko-KR" altLang="ko-KR" sz="2400" dirty="0" err="1">
                <a:solidFill>
                  <a:srgbClr val="7030A0"/>
                </a:solidFill>
              </a:rPr>
              <a:t>서브트리로</a:t>
            </a:r>
            <a:r>
              <a:rPr lang="ko-KR" altLang="ko-KR" sz="2400" dirty="0">
                <a:solidFill>
                  <a:srgbClr val="7030A0"/>
                </a:solidFill>
              </a:rPr>
              <a:t> </a:t>
            </a:r>
            <a:r>
              <a:rPr lang="ko-KR" altLang="ko-KR" sz="2400" dirty="0" smtClean="0">
                <a:solidFill>
                  <a:srgbClr val="7030A0"/>
                </a:solidFill>
              </a:rPr>
              <a:t>구성</a:t>
            </a:r>
            <a:r>
              <a:rPr lang="en-US" altLang="ko-KR" sz="2400" dirty="0" smtClean="0">
                <a:solidFill>
                  <a:srgbClr val="7030A0"/>
                </a:solidFill>
              </a:rPr>
              <a:t>.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altLang="ko-KR" sz="2400" dirty="0" smtClean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altLang="ko-KR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altLang="ko-KR" sz="2400" dirty="0" smtClean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altLang="ko-KR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altLang="ko-KR" sz="2400" dirty="0" smtClean="0"/>
          </a:p>
          <a:p>
            <a:pPr marL="80010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dirty="0" smtClean="0"/>
              <a:t>(</a:t>
            </a:r>
            <a:r>
              <a:rPr lang="en-US" altLang="ko-KR" dirty="0"/>
              <a:t>a</a:t>
            </a:r>
            <a:r>
              <a:rPr lang="en-US" altLang="ko-KR" dirty="0" smtClean="0"/>
              <a:t>)</a:t>
            </a:r>
            <a:r>
              <a:rPr lang="ko-KR" altLang="ko-KR" dirty="0" smtClean="0"/>
              <a:t> </a:t>
            </a:r>
            <a:r>
              <a:rPr lang="en-US" altLang="ko-KR" dirty="0"/>
              <a:t>empty </a:t>
            </a:r>
            <a:r>
              <a:rPr lang="ko-KR" altLang="ko-KR" dirty="0" smtClean="0"/>
              <a:t>트리</a:t>
            </a:r>
            <a:r>
              <a:rPr lang="en-US" altLang="ko-KR" dirty="0" smtClean="0"/>
              <a:t> </a:t>
            </a:r>
          </a:p>
          <a:p>
            <a:pPr marL="80010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dirty="0" smtClean="0"/>
              <a:t>(</a:t>
            </a:r>
            <a:r>
              <a:rPr lang="en-US" altLang="ko-KR" dirty="0"/>
              <a:t>b</a:t>
            </a:r>
            <a:r>
              <a:rPr lang="en-US" altLang="ko-KR" dirty="0" smtClean="0"/>
              <a:t>)</a:t>
            </a:r>
            <a:r>
              <a:rPr lang="ko-KR" altLang="ko-KR" dirty="0" smtClean="0"/>
              <a:t> 루트만 </a:t>
            </a:r>
            <a:r>
              <a:rPr lang="ko-KR" altLang="ko-KR" dirty="0"/>
              <a:t>있는 </a:t>
            </a:r>
            <a:r>
              <a:rPr lang="ko-KR" altLang="ko-KR" dirty="0" smtClean="0"/>
              <a:t>이진트리</a:t>
            </a:r>
            <a:r>
              <a:rPr lang="en-US" altLang="ko-KR" dirty="0" smtClean="0"/>
              <a:t> </a:t>
            </a:r>
          </a:p>
          <a:p>
            <a:pPr marL="80010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dirty="0" smtClean="0"/>
              <a:t>(</a:t>
            </a:r>
            <a:r>
              <a:rPr lang="en-US" altLang="ko-KR" dirty="0"/>
              <a:t>c</a:t>
            </a:r>
            <a:r>
              <a:rPr lang="en-US" altLang="ko-KR" dirty="0" smtClean="0"/>
              <a:t>)</a:t>
            </a:r>
            <a:r>
              <a:rPr lang="ko-KR" altLang="ko-KR" dirty="0" smtClean="0"/>
              <a:t> 루트의 </a:t>
            </a:r>
            <a:r>
              <a:rPr lang="ko-KR" altLang="ko-KR" dirty="0"/>
              <a:t>오른쪽 서브트리가 없는</a:t>
            </a:r>
            <a:r>
              <a:rPr lang="en-US" altLang="ko-KR" dirty="0"/>
              <a:t>(empty) </a:t>
            </a:r>
            <a:r>
              <a:rPr lang="ko-KR" altLang="ko-KR" dirty="0" err="1" smtClean="0"/>
              <a:t>이진트리</a:t>
            </a:r>
            <a:r>
              <a:rPr lang="en-US" altLang="ko-KR" dirty="0" smtClean="0"/>
              <a:t> </a:t>
            </a:r>
          </a:p>
          <a:p>
            <a:pPr marL="80010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dirty="0" smtClean="0"/>
              <a:t>(</a:t>
            </a:r>
            <a:r>
              <a:rPr lang="en-US" altLang="ko-KR" dirty="0"/>
              <a:t>d</a:t>
            </a:r>
            <a:r>
              <a:rPr lang="en-US" altLang="ko-KR" dirty="0" smtClean="0"/>
              <a:t>)</a:t>
            </a:r>
            <a:r>
              <a:rPr lang="ko-KR" altLang="ko-KR" dirty="0" smtClean="0"/>
              <a:t> 루트의 </a:t>
            </a:r>
            <a:r>
              <a:rPr lang="ko-KR" altLang="ko-KR" dirty="0"/>
              <a:t>왼쪽 서브트리가 없는 </a:t>
            </a:r>
            <a:r>
              <a:rPr lang="ko-KR" altLang="ko-KR" dirty="0" smtClean="0"/>
              <a:t>이진트리</a:t>
            </a:r>
            <a:endParaRPr lang="ko-KR" altLang="ko-KR" dirty="0"/>
          </a:p>
          <a:p>
            <a:pPr lvl="1"/>
            <a:endParaRPr lang="ko-KR" altLang="en-US" sz="2400" dirty="0">
              <a:solidFill>
                <a:srgbClr val="00B05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71600" y="4437112"/>
            <a:ext cx="4651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627784" y="4450424"/>
            <a:ext cx="4764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(b)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64088" y="4469050"/>
            <a:ext cx="450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(c)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751342" y="4481210"/>
            <a:ext cx="4764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(d)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08" y="3070130"/>
            <a:ext cx="8141464" cy="150049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53290" y="1196752"/>
            <a:ext cx="8006802" cy="165618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2679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0872" y="1268760"/>
            <a:ext cx="8157592" cy="5247922"/>
          </a:xfrm>
        </p:spPr>
        <p:txBody>
          <a:bodyPr/>
          <a:lstStyle/>
          <a:p>
            <a:pPr marL="363538" lvl="1" indent="-363538"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rgbClr val="FF0000"/>
                </a:solidFill>
              </a:rPr>
              <a:t>Full</a:t>
            </a:r>
            <a:r>
              <a:rPr lang="en-US" altLang="ko-KR" dirty="0" smtClean="0">
                <a:solidFill>
                  <a:srgbClr val="3333FF"/>
                </a:solidFill>
              </a:rPr>
              <a:t> </a:t>
            </a:r>
            <a:r>
              <a:rPr lang="en-US" altLang="ko-KR" dirty="0">
                <a:solidFill>
                  <a:srgbClr val="3333FF"/>
                </a:solidFill>
              </a:rPr>
              <a:t>Binary </a:t>
            </a:r>
            <a:r>
              <a:rPr lang="en-US" altLang="ko-KR" dirty="0" smtClean="0">
                <a:solidFill>
                  <a:srgbClr val="3333FF"/>
                </a:solidFill>
              </a:rPr>
              <a:t>Tree</a:t>
            </a:r>
            <a:r>
              <a:rPr lang="en-US" altLang="ko-KR" dirty="0" smtClean="0"/>
              <a:t>:</a:t>
            </a:r>
            <a:r>
              <a:rPr lang="ko-KR" altLang="ko-KR" dirty="0" smtClean="0"/>
              <a:t> </a:t>
            </a:r>
            <a:r>
              <a:rPr lang="ko-KR" altLang="en-US" dirty="0" smtClean="0"/>
              <a:t>모든</a:t>
            </a:r>
            <a:r>
              <a:rPr lang="ko-KR" altLang="ko-KR" dirty="0" smtClean="0"/>
              <a:t> </a:t>
            </a:r>
            <a:r>
              <a:rPr lang="ko-KR" altLang="ko-KR" dirty="0" err="1"/>
              <a:t>내부노드가</a:t>
            </a:r>
            <a:r>
              <a:rPr lang="ko-KR" altLang="ko-KR" dirty="0"/>
              <a:t> </a:t>
            </a:r>
            <a:r>
              <a:rPr lang="en-US" altLang="ko-KR" dirty="0"/>
              <a:t>2</a:t>
            </a:r>
            <a:r>
              <a:rPr lang="ko-KR" altLang="ko-KR" dirty="0"/>
              <a:t>개의 </a:t>
            </a:r>
            <a:r>
              <a:rPr lang="ko-KR" altLang="ko-KR" dirty="0" err="1"/>
              <a:t>자식노드를</a:t>
            </a:r>
            <a:r>
              <a:rPr lang="ko-KR" altLang="ko-KR" dirty="0"/>
              <a:t> </a:t>
            </a:r>
            <a:r>
              <a:rPr lang="ko-KR" altLang="en-US" dirty="0" smtClean="0"/>
              <a:t>갖는</a:t>
            </a:r>
            <a:r>
              <a:rPr lang="ko-KR" altLang="ko-KR" dirty="0" smtClean="0"/>
              <a:t> 트리</a:t>
            </a:r>
            <a:endParaRPr lang="en-US" altLang="ko-KR" dirty="0" smtClean="0"/>
          </a:p>
          <a:p>
            <a:pPr marL="363538" lvl="1" indent="-363538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rgbClr val="FF0000"/>
                </a:solidFill>
              </a:rPr>
              <a:t>Complete</a:t>
            </a:r>
            <a:r>
              <a:rPr lang="en-US" altLang="ko-KR" dirty="0" smtClean="0">
                <a:solidFill>
                  <a:srgbClr val="3333FF"/>
                </a:solidFill>
              </a:rPr>
              <a:t> </a:t>
            </a:r>
            <a:r>
              <a:rPr lang="en-US" altLang="ko-KR" dirty="0">
                <a:solidFill>
                  <a:srgbClr val="3333FF"/>
                </a:solidFill>
              </a:rPr>
              <a:t>Binary </a:t>
            </a:r>
            <a:r>
              <a:rPr lang="en-US" altLang="ko-KR" dirty="0" smtClean="0">
                <a:solidFill>
                  <a:srgbClr val="3333FF"/>
                </a:solidFill>
              </a:rPr>
              <a:t>Tree:</a:t>
            </a:r>
            <a:r>
              <a:rPr lang="ko-KR" altLang="ko-KR" dirty="0" smtClean="0"/>
              <a:t> </a:t>
            </a:r>
            <a:r>
              <a:rPr lang="ko-KR" altLang="ko-KR" dirty="0"/>
              <a:t>마지막 레벨을 제외한 각 레벨이 노드들로 꽉 차있고</a:t>
            </a:r>
            <a:r>
              <a:rPr lang="en-US" altLang="ko-KR" dirty="0"/>
              <a:t>, </a:t>
            </a:r>
            <a:r>
              <a:rPr lang="ko-KR" altLang="ko-KR" dirty="0"/>
              <a:t>마지막 레벨에는 노드들이 왼쪽부터 빠짐없이 채워진 </a:t>
            </a:r>
            <a:r>
              <a:rPr lang="ko-KR" altLang="ko-KR" dirty="0" smtClean="0"/>
              <a:t>트리</a:t>
            </a:r>
            <a:r>
              <a:rPr lang="en-US" altLang="ko-KR" dirty="0" smtClean="0"/>
              <a:t> </a:t>
            </a:r>
          </a:p>
          <a:p>
            <a:pPr marL="363538" lvl="1" indent="-363538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rgbClr val="FF0000"/>
                </a:solidFill>
              </a:rPr>
              <a:t>Perfect</a:t>
            </a:r>
            <a:r>
              <a:rPr lang="en-US" altLang="ko-KR" dirty="0" smtClean="0">
                <a:solidFill>
                  <a:srgbClr val="0000FF"/>
                </a:solidFill>
              </a:rPr>
              <a:t> Binary Tree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모든 </a:t>
            </a:r>
            <a:r>
              <a:rPr lang="ko-KR" altLang="en-US" dirty="0" err="1" smtClean="0"/>
              <a:t>리프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같은 레벨에 있는 </a:t>
            </a:r>
            <a:r>
              <a:rPr lang="en-US" altLang="ko-KR" dirty="0" smtClean="0"/>
              <a:t>Complete Binary Tree 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544513" y="333375"/>
            <a:ext cx="6981825" cy="863600"/>
          </a:xfrm>
        </p:spPr>
        <p:txBody>
          <a:bodyPr/>
          <a:lstStyle/>
          <a:p>
            <a:pPr algn="l"/>
            <a:r>
              <a:rPr lang="ko-KR" altLang="en-US" dirty="0" smtClean="0">
                <a:latin typeface="+mn-ea"/>
                <a:ea typeface="+mn-ea"/>
                <a:cs typeface="Calibri" panose="020F0502020204030204" pitchFamily="34" charset="0"/>
              </a:rPr>
              <a:t>특별한 형태의 </a:t>
            </a:r>
            <a:r>
              <a:rPr lang="ko-KR" altLang="en-US" dirty="0" err="1" smtClean="0">
                <a:latin typeface="+mn-ea"/>
                <a:ea typeface="+mn-ea"/>
                <a:cs typeface="Calibri" panose="020F0502020204030204" pitchFamily="34" charset="0"/>
              </a:rPr>
              <a:t>이진트리</a:t>
            </a:r>
            <a:endParaRPr lang="ko-KR" altLang="en-US" dirty="0">
              <a:latin typeface="+mn-ea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1026" name="Picture 2" descr="Image result for full binary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865990"/>
            <a:ext cx="4680520" cy="175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6929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작년도 중간고사 문제풀이</a:t>
            </a:r>
            <a:endParaRPr lang="en-US" altLang="ko-KR" dirty="0"/>
          </a:p>
          <a:p>
            <a:r>
              <a:rPr lang="ko-KR" altLang="en-US" dirty="0" smtClean="0"/>
              <a:t>제출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</a:t>
            </a:r>
            <a:r>
              <a:rPr lang="ko-KR" altLang="en-US" dirty="0" smtClean="0"/>
              <a:t>월 </a:t>
            </a:r>
            <a:r>
              <a:rPr lang="en-US" altLang="ko-KR" dirty="0"/>
              <a:t>8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/>
              <a:t>금</a:t>
            </a:r>
            <a:r>
              <a:rPr lang="ko-KR" altLang="en-US" dirty="0" smtClean="0"/>
              <a:t>요일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까지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이메일로 제출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bkim@ksu.ac.kr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첨부 파일로 하지 말고 이메일 본문으로 작성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973833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>
                <a:latin typeface="+mn-ea"/>
                <a:ea typeface="+mn-ea"/>
              </a:rPr>
              <a:t>이진트리의</a:t>
            </a:r>
            <a:r>
              <a:rPr lang="ko-KR" altLang="ko-KR" dirty="0">
                <a:latin typeface="+mn-ea"/>
                <a:ea typeface="+mn-ea"/>
              </a:rPr>
              <a:t> 속성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864" y="1399717"/>
            <a:ext cx="8445624" cy="4981611"/>
          </a:xfrm>
        </p:spPr>
        <p:txBody>
          <a:bodyPr>
            <a:normAutofit/>
          </a:bodyPr>
          <a:lstStyle/>
          <a:p>
            <a:pPr lvl="0"/>
            <a:r>
              <a:rPr lang="ko-KR" altLang="ko-KR" sz="2000" dirty="0">
                <a:cs typeface="Calibri" panose="020F0502020204030204" pitchFamily="34" charset="0"/>
              </a:rPr>
              <a:t>레벨 </a:t>
            </a:r>
            <a:r>
              <a:rPr lang="en-US" altLang="ko-KR" sz="2000" dirty="0">
                <a:cs typeface="Calibri" panose="020F0502020204030204" pitchFamily="34" charset="0"/>
              </a:rPr>
              <a:t>k</a:t>
            </a:r>
            <a:r>
              <a:rPr lang="ko-KR" altLang="ko-KR" sz="2000" dirty="0">
                <a:cs typeface="Calibri" panose="020F0502020204030204" pitchFamily="34" charset="0"/>
              </a:rPr>
              <a:t>에 있는 최대 노드 </a:t>
            </a:r>
            <a:r>
              <a:rPr lang="ko-KR" altLang="ko-KR" sz="2000" dirty="0" smtClean="0">
                <a:cs typeface="Calibri" panose="020F0502020204030204" pitchFamily="34" charset="0"/>
              </a:rPr>
              <a:t>수</a:t>
            </a:r>
            <a:r>
              <a:rPr lang="en-US" altLang="ko-KR" sz="2000" dirty="0" smtClean="0">
                <a:cs typeface="Calibri" panose="020F0502020204030204" pitchFamily="34" charset="0"/>
              </a:rPr>
              <a:t> =</a:t>
            </a:r>
            <a:r>
              <a:rPr lang="ko-KR" altLang="ko-KR" sz="2000" dirty="0" smtClean="0">
                <a:cs typeface="Calibri" panose="020F0502020204030204" pitchFamily="34" charset="0"/>
              </a:rPr>
              <a:t> </a:t>
            </a:r>
            <a:r>
              <a:rPr lang="en-US" altLang="ko-KR" sz="2000" dirty="0" smtClean="0">
                <a:solidFill>
                  <a:srgbClr val="3333FF"/>
                </a:solidFill>
                <a:cs typeface="Calibri" panose="020F0502020204030204" pitchFamily="34" charset="0"/>
              </a:rPr>
              <a:t>2</a:t>
            </a:r>
            <a:r>
              <a:rPr lang="en-US" altLang="ko-KR" sz="2000" baseline="30000" dirty="0" smtClean="0">
                <a:solidFill>
                  <a:srgbClr val="3333FF"/>
                </a:solidFill>
                <a:cs typeface="Calibri" panose="020F0502020204030204" pitchFamily="34" charset="0"/>
              </a:rPr>
              <a:t>k-1</a:t>
            </a:r>
            <a:r>
              <a:rPr lang="en-US" altLang="ko-KR" sz="2000" dirty="0" smtClean="0">
                <a:cs typeface="Calibri" panose="020F0502020204030204" pitchFamily="34" charset="0"/>
              </a:rPr>
              <a:t>, </a:t>
            </a:r>
            <a:r>
              <a:rPr lang="en-US" altLang="ko-KR" sz="2000" dirty="0">
                <a:cs typeface="Calibri" panose="020F0502020204030204" pitchFamily="34" charset="0"/>
              </a:rPr>
              <a:t>k = 1, 2, 3, </a:t>
            </a:r>
            <a:r>
              <a:rPr lang="en-US" altLang="ko-KR" sz="2000" dirty="0">
                <a:cs typeface="Calibri" panose="020F0502020204030204" pitchFamily="34" charset="0"/>
                <a:sym typeface="MT Extra" panose="05050102010205020202" pitchFamily="18" charset="2"/>
              </a:rPr>
              <a:t></a:t>
            </a:r>
            <a:r>
              <a:rPr lang="en-US" altLang="ko-KR" sz="2000" dirty="0">
                <a:cs typeface="Calibri" panose="020F0502020204030204" pitchFamily="34" charset="0"/>
              </a:rPr>
              <a:t> </a:t>
            </a:r>
            <a:endParaRPr lang="ko-KR" altLang="ko-KR" sz="2000" dirty="0">
              <a:cs typeface="Calibri" panose="020F0502020204030204" pitchFamily="34" charset="0"/>
            </a:endParaRPr>
          </a:p>
          <a:p>
            <a:pPr lvl="0"/>
            <a:endParaRPr lang="en-US" altLang="ko-KR" sz="2000" dirty="0">
              <a:solidFill>
                <a:srgbClr val="3333FF"/>
              </a:solidFill>
              <a:cs typeface="Calibri" panose="020F0502020204030204" pitchFamily="34" charset="0"/>
            </a:endParaRPr>
          </a:p>
          <a:p>
            <a:pPr lvl="0"/>
            <a:endParaRPr lang="en-US" altLang="ko-KR" sz="2000" dirty="0" smtClean="0">
              <a:solidFill>
                <a:srgbClr val="3333FF"/>
              </a:solidFill>
              <a:cs typeface="Calibri" panose="020F0502020204030204" pitchFamily="34" charset="0"/>
            </a:endParaRPr>
          </a:p>
          <a:p>
            <a:pPr lvl="0"/>
            <a:endParaRPr lang="en-US" altLang="ko-KR" sz="2000" dirty="0">
              <a:solidFill>
                <a:srgbClr val="3333FF"/>
              </a:solidFill>
              <a:cs typeface="Calibri" panose="020F0502020204030204" pitchFamily="34" charset="0"/>
            </a:endParaRPr>
          </a:p>
          <a:p>
            <a:pPr lvl="0"/>
            <a:endParaRPr lang="en-US" altLang="ko-KR" sz="2000" dirty="0" smtClean="0">
              <a:solidFill>
                <a:srgbClr val="3333FF"/>
              </a:solidFill>
              <a:cs typeface="Calibri" panose="020F0502020204030204" pitchFamily="34" charset="0"/>
            </a:endParaRPr>
          </a:p>
          <a:p>
            <a:pPr lvl="0"/>
            <a:endParaRPr lang="en-US" altLang="ko-KR" sz="2000" dirty="0">
              <a:solidFill>
                <a:srgbClr val="3333FF"/>
              </a:solidFill>
              <a:cs typeface="Calibri" panose="020F0502020204030204" pitchFamily="34" charset="0"/>
            </a:endParaRPr>
          </a:p>
          <a:p>
            <a:pPr lvl="0"/>
            <a:endParaRPr lang="en-US" altLang="ko-KR" sz="2000" dirty="0" smtClean="0">
              <a:solidFill>
                <a:srgbClr val="3333FF"/>
              </a:solidFill>
              <a:cs typeface="Calibri" panose="020F0502020204030204" pitchFamily="34" charset="0"/>
            </a:endParaRPr>
          </a:p>
          <a:p>
            <a:pPr lvl="0"/>
            <a:endParaRPr lang="en-US" altLang="ko-KR" sz="2000" dirty="0">
              <a:solidFill>
                <a:srgbClr val="3333FF"/>
              </a:solidFill>
              <a:cs typeface="Calibri" panose="020F0502020204030204" pitchFamily="34" charset="0"/>
            </a:endParaRPr>
          </a:p>
          <a:p>
            <a:pPr lvl="0"/>
            <a:endParaRPr lang="en-US" altLang="ko-KR" sz="2000" dirty="0" smtClean="0">
              <a:solidFill>
                <a:srgbClr val="3333FF"/>
              </a:solidFill>
              <a:cs typeface="Calibri" panose="020F0502020204030204" pitchFamily="34" charset="0"/>
            </a:endParaRPr>
          </a:p>
          <a:p>
            <a:pPr lvl="0"/>
            <a:endParaRPr lang="en-US" altLang="ko-KR" sz="2000" dirty="0" smtClean="0">
              <a:cs typeface="Calibri" panose="020F0502020204030204" pitchFamily="34" charset="0"/>
            </a:endParaRPr>
          </a:p>
          <a:p>
            <a:pPr lvl="0"/>
            <a:endParaRPr lang="en-US" altLang="ko-KR" sz="2000" dirty="0" smtClean="0">
              <a:cs typeface="Calibri" panose="020F0502020204030204" pitchFamily="34" charset="0"/>
            </a:endParaRPr>
          </a:p>
          <a:p>
            <a:pPr lvl="0"/>
            <a:r>
              <a:rPr lang="ko-KR" altLang="ko-KR" sz="2000" dirty="0" smtClean="0">
                <a:cs typeface="Calibri" panose="020F0502020204030204" pitchFamily="34" charset="0"/>
              </a:rPr>
              <a:t>높이가 </a:t>
            </a:r>
            <a:r>
              <a:rPr lang="en-US" altLang="ko-KR" sz="2000" dirty="0">
                <a:cs typeface="Calibri" panose="020F0502020204030204" pitchFamily="34" charset="0"/>
              </a:rPr>
              <a:t>h</a:t>
            </a:r>
            <a:r>
              <a:rPr lang="ko-KR" altLang="ko-KR" sz="2000" dirty="0">
                <a:cs typeface="Calibri" panose="020F0502020204030204" pitchFamily="34" charset="0"/>
              </a:rPr>
              <a:t>인 </a:t>
            </a:r>
            <a:r>
              <a:rPr lang="en-US" altLang="ko-KR" sz="2000" dirty="0">
                <a:cs typeface="Calibri" panose="020F0502020204030204" pitchFamily="34" charset="0"/>
              </a:rPr>
              <a:t>perfect binary tree</a:t>
            </a:r>
            <a:r>
              <a:rPr lang="ko-KR" altLang="ko-KR" sz="2000" dirty="0">
                <a:cs typeface="Calibri" panose="020F0502020204030204" pitchFamily="34" charset="0"/>
              </a:rPr>
              <a:t>에 있는 </a:t>
            </a:r>
            <a:r>
              <a:rPr lang="ko-KR" altLang="ko-KR" sz="2000" dirty="0" err="1">
                <a:cs typeface="Calibri" panose="020F0502020204030204" pitchFamily="34" charset="0"/>
              </a:rPr>
              <a:t>노드</a:t>
            </a:r>
            <a:r>
              <a:rPr lang="ko-KR" altLang="ko-KR" sz="2000" dirty="0">
                <a:cs typeface="Calibri" panose="020F0502020204030204" pitchFamily="34" charset="0"/>
              </a:rPr>
              <a:t> 수</a:t>
            </a:r>
            <a:r>
              <a:rPr lang="en-US" altLang="ko-KR" sz="2000" dirty="0">
                <a:cs typeface="Calibri" panose="020F0502020204030204" pitchFamily="34" charset="0"/>
              </a:rPr>
              <a:t> = </a:t>
            </a:r>
            <a:r>
              <a:rPr lang="en-US" altLang="ko-KR" sz="2000" dirty="0">
                <a:solidFill>
                  <a:srgbClr val="3333FF"/>
                </a:solidFill>
                <a:cs typeface="Calibri" panose="020F0502020204030204" pitchFamily="34" charset="0"/>
              </a:rPr>
              <a:t>2</a:t>
            </a:r>
            <a:r>
              <a:rPr lang="en-US" altLang="ko-KR" sz="2000" baseline="30000" dirty="0">
                <a:solidFill>
                  <a:srgbClr val="3333FF"/>
                </a:solidFill>
                <a:cs typeface="Calibri" panose="020F0502020204030204" pitchFamily="34" charset="0"/>
              </a:rPr>
              <a:t>h</a:t>
            </a:r>
            <a:r>
              <a:rPr lang="en-US" altLang="ko-KR" sz="2000" dirty="0">
                <a:solidFill>
                  <a:srgbClr val="3333FF"/>
                </a:solidFill>
                <a:cs typeface="Calibri" panose="020F0502020204030204" pitchFamily="34" charset="0"/>
              </a:rPr>
              <a:t> – 1</a:t>
            </a:r>
          </a:p>
          <a:p>
            <a:r>
              <a:rPr lang="ko-KR" altLang="en-US" sz="2000" dirty="0" err="1" smtClean="0">
                <a:cs typeface="Calibri" panose="020F0502020204030204" pitchFamily="34" charset="0"/>
              </a:rPr>
              <a:t>노드</a:t>
            </a:r>
            <a:r>
              <a:rPr lang="ko-KR" altLang="en-US" sz="2000" dirty="0" smtClean="0">
                <a:cs typeface="Calibri" panose="020F0502020204030204" pitchFamily="34" charset="0"/>
              </a:rPr>
              <a:t> </a:t>
            </a:r>
            <a:r>
              <a:rPr lang="ko-KR" altLang="en-US" sz="2000" dirty="0">
                <a:cs typeface="Calibri" panose="020F0502020204030204" pitchFamily="34" charset="0"/>
              </a:rPr>
              <a:t>수가 </a:t>
            </a:r>
            <a:r>
              <a:rPr lang="en-US" altLang="ko-KR" sz="2000" dirty="0">
                <a:cs typeface="Calibri" panose="020F0502020204030204" pitchFamily="34" charset="0"/>
              </a:rPr>
              <a:t>n</a:t>
            </a:r>
            <a:r>
              <a:rPr lang="ko-KR" altLang="ko-KR" sz="2000" dirty="0">
                <a:cs typeface="Calibri" panose="020F0502020204030204" pitchFamily="34" charset="0"/>
              </a:rPr>
              <a:t>개</a:t>
            </a:r>
            <a:r>
              <a:rPr lang="ko-KR" altLang="en-US" sz="2000" dirty="0">
                <a:cs typeface="Calibri" panose="020F0502020204030204" pitchFamily="34" charset="0"/>
              </a:rPr>
              <a:t>인</a:t>
            </a:r>
            <a:r>
              <a:rPr lang="ko-KR" altLang="ko-KR" sz="2000" dirty="0">
                <a:cs typeface="Calibri" panose="020F0502020204030204" pitchFamily="34" charset="0"/>
              </a:rPr>
              <a:t> </a:t>
            </a:r>
            <a:r>
              <a:rPr lang="en-US" altLang="ko-KR" sz="2000" dirty="0">
                <a:cs typeface="Calibri" panose="020F0502020204030204" pitchFamily="34" charset="0"/>
              </a:rPr>
              <a:t>complete binary tree </a:t>
            </a:r>
            <a:r>
              <a:rPr lang="ko-KR" altLang="ko-KR" sz="2000" dirty="0">
                <a:cs typeface="Calibri" panose="020F0502020204030204" pitchFamily="34" charset="0"/>
              </a:rPr>
              <a:t>의 높이</a:t>
            </a:r>
            <a:r>
              <a:rPr lang="en-US" altLang="ko-KR" sz="2000" dirty="0">
                <a:cs typeface="Calibri" panose="020F0502020204030204" pitchFamily="34" charset="0"/>
              </a:rPr>
              <a:t> =</a:t>
            </a:r>
            <a:r>
              <a:rPr lang="ko-KR" altLang="ko-KR" sz="2000" dirty="0">
                <a:cs typeface="Calibri" panose="020F0502020204030204" pitchFamily="34" charset="0"/>
              </a:rPr>
              <a:t> </a:t>
            </a:r>
            <a:r>
              <a:rPr lang="en-US" altLang="ko-KR" sz="2000" b="1" dirty="0">
                <a:solidFill>
                  <a:srgbClr val="3333FF"/>
                </a:solidFill>
                <a:cs typeface="Calibri" panose="020F0502020204030204" pitchFamily="34" charset="0"/>
                <a:sym typeface="Symbol" panose="05050102010706020507" pitchFamily="18" charset="2"/>
              </a:rPr>
              <a:t></a:t>
            </a:r>
            <a:r>
              <a:rPr lang="en-US" altLang="ko-KR" sz="2000" dirty="0">
                <a:solidFill>
                  <a:srgbClr val="3333FF"/>
                </a:solidFill>
                <a:cs typeface="Calibri" panose="020F0502020204030204" pitchFamily="34" charset="0"/>
              </a:rPr>
              <a:t>log</a:t>
            </a:r>
            <a:r>
              <a:rPr lang="en-US" altLang="ko-KR" sz="2000" baseline="-25000" dirty="0">
                <a:solidFill>
                  <a:srgbClr val="3333FF"/>
                </a:solidFill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3333FF"/>
                </a:solidFill>
                <a:cs typeface="Calibri" panose="020F0502020204030204" pitchFamily="34" charset="0"/>
              </a:rPr>
              <a:t>(n+1)</a:t>
            </a:r>
            <a:r>
              <a:rPr lang="en-US" altLang="ko-KR" sz="2000" b="1" dirty="0">
                <a:solidFill>
                  <a:srgbClr val="3333FF"/>
                </a:solidFill>
                <a:cs typeface="Calibri" panose="020F0502020204030204" pitchFamily="34" charset="0"/>
                <a:sym typeface="Symbol" panose="05050102010706020507" pitchFamily="18" charset="2"/>
              </a:rPr>
              <a:t></a:t>
            </a:r>
            <a:endParaRPr lang="ko-KR" altLang="ko-KR" sz="2000" dirty="0">
              <a:cs typeface="Calibri" panose="020F0502020204030204" pitchFamily="34" charset="0"/>
            </a:endParaRPr>
          </a:p>
          <a:p>
            <a:pPr lvl="0"/>
            <a:endParaRPr lang="ko-KR" altLang="ko-KR" sz="2000" dirty="0"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88840"/>
            <a:ext cx="5534744" cy="30147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1769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2780928"/>
            <a:ext cx="6981825" cy="13681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4400" dirty="0" err="1" smtClean="0"/>
              <a:t>이진트리</a:t>
            </a:r>
            <a:r>
              <a:rPr lang="ko-KR" altLang="en-US" sz="4400" dirty="0" smtClean="0"/>
              <a:t> 자료구조의 구현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4400" dirty="0"/>
              <a:t>	1</a:t>
            </a:r>
            <a:r>
              <a:rPr lang="en-US" altLang="ko-KR" sz="4400" dirty="0" smtClean="0"/>
              <a:t>) </a:t>
            </a:r>
            <a:r>
              <a:rPr lang="ko-KR" altLang="en-US" sz="4400" dirty="0" smtClean="0"/>
              <a:t>배열로</a:t>
            </a:r>
            <a:endParaRPr lang="ko-KR" altLang="en-US" sz="4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7527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414056" y="1517793"/>
            <a:ext cx="3814128" cy="2338762"/>
            <a:chOff x="4581079" y="676528"/>
            <a:chExt cx="3814128" cy="233876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063009" y="2299389"/>
              <a:ext cx="191427" cy="5312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5760659" y="2321413"/>
              <a:ext cx="298737" cy="524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6070638" y="2321413"/>
              <a:ext cx="242322" cy="502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H="1">
              <a:off x="4753030" y="2299389"/>
              <a:ext cx="298737" cy="524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>
              <a:off x="5731229" y="1722037"/>
              <a:ext cx="281708" cy="5523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7579350" y="1590556"/>
              <a:ext cx="627809" cy="683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 flipH="1">
              <a:off x="7204348" y="1581297"/>
              <a:ext cx="394799" cy="683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>
              <a:off x="5046942" y="1590556"/>
              <a:ext cx="597475" cy="6789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 flipH="1">
              <a:off x="5644418" y="883660"/>
              <a:ext cx="954469" cy="6976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>
              <a:off x="6627877" y="873685"/>
              <a:ext cx="920376" cy="7076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0" name="Oval 14"/>
            <p:cNvSpPr>
              <a:spLocks noChangeArrowheads="1"/>
            </p:cNvSpPr>
            <p:nvPr/>
          </p:nvSpPr>
          <p:spPr bwMode="auto">
            <a:xfrm>
              <a:off x="6426936" y="691917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1" name="Oval 15"/>
            <p:cNvSpPr>
              <a:spLocks noChangeArrowheads="1"/>
            </p:cNvSpPr>
            <p:nvPr/>
          </p:nvSpPr>
          <p:spPr bwMode="auto">
            <a:xfrm>
              <a:off x="4581079" y="2627154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2" name="Oval 16"/>
            <p:cNvSpPr>
              <a:spLocks noChangeArrowheads="1"/>
            </p:cNvSpPr>
            <p:nvPr/>
          </p:nvSpPr>
          <p:spPr bwMode="auto">
            <a:xfrm>
              <a:off x="5082485" y="2634002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" name="Oval 15"/>
            <p:cNvSpPr>
              <a:spLocks noChangeArrowheads="1"/>
            </p:cNvSpPr>
            <p:nvPr/>
          </p:nvSpPr>
          <p:spPr bwMode="auto">
            <a:xfrm>
              <a:off x="5593524" y="2632033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4" name="Oval 16"/>
            <p:cNvSpPr>
              <a:spLocks noChangeArrowheads="1"/>
            </p:cNvSpPr>
            <p:nvPr/>
          </p:nvSpPr>
          <p:spPr bwMode="auto">
            <a:xfrm>
              <a:off x="6141008" y="2638881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4874991" y="2072918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5872083" y="2077796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Oval 15"/>
            <p:cNvSpPr>
              <a:spLocks noChangeArrowheads="1"/>
            </p:cNvSpPr>
            <p:nvPr/>
          </p:nvSpPr>
          <p:spPr bwMode="auto">
            <a:xfrm>
              <a:off x="7032396" y="2077796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2" name="Oval 15"/>
            <p:cNvSpPr>
              <a:spLocks noChangeArrowheads="1"/>
            </p:cNvSpPr>
            <p:nvPr/>
          </p:nvSpPr>
          <p:spPr bwMode="auto">
            <a:xfrm>
              <a:off x="8035207" y="2082675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Oval 15"/>
            <p:cNvSpPr>
              <a:spLocks noChangeArrowheads="1"/>
            </p:cNvSpPr>
            <p:nvPr/>
          </p:nvSpPr>
          <p:spPr bwMode="auto">
            <a:xfrm>
              <a:off x="5472467" y="1389554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4" name="Oval 15"/>
            <p:cNvSpPr>
              <a:spLocks noChangeArrowheads="1"/>
            </p:cNvSpPr>
            <p:nvPr/>
          </p:nvSpPr>
          <p:spPr bwMode="auto">
            <a:xfrm>
              <a:off x="7376300" y="1389554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57904" y="676528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A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02927" y="1389554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B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409921" y="1384888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C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148064" y="2636912"/>
              <a:ext cx="24861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I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14452" y="2064677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D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21995" y="2629336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J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01416" y="2064217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E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074296" y="2058232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F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166529" y="2645958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K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81644" y="2068252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G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13081" y="2629336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H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25873" y="5405154"/>
            <a:ext cx="50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 </a:t>
            </a:r>
            <a:r>
              <a:rPr kumimoji="1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a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534566" y="5405154"/>
          <a:ext cx="6095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A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B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C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D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E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F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G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H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I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J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K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/>
          </p:nvPr>
        </p:nvGraphicFramePr>
        <p:xfrm>
          <a:off x="1547664" y="5034101"/>
          <a:ext cx="6095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2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3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4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5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6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7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8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9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10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11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12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제목 1"/>
          <p:cNvSpPr txBox="1">
            <a:spLocks/>
          </p:cNvSpPr>
          <p:nvPr/>
        </p:nvSpPr>
        <p:spPr>
          <a:xfrm>
            <a:off x="544513" y="333375"/>
            <a:ext cx="6981825" cy="863600"/>
          </a:xfrm>
          <a:prstGeom prst="rect">
            <a:avLst/>
          </a:prstGeom>
        </p:spPr>
        <p:txBody>
          <a:bodyPr anchor="ctr"/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9pPr>
          </a:lstStyle>
          <a:p>
            <a:r>
              <a:rPr lang="ko-KR" altLang="ko-KR" kern="0" dirty="0" err="1" smtClean="0">
                <a:latin typeface="+mn-ea"/>
                <a:ea typeface="+mn-ea"/>
              </a:rPr>
              <a:t>이진트리의</a:t>
            </a:r>
            <a:r>
              <a:rPr lang="en-US" altLang="ko-KR" kern="0" dirty="0" smtClean="0">
                <a:latin typeface="+mn-ea"/>
                <a:ea typeface="+mn-ea"/>
              </a:rPr>
              <a:t> </a:t>
            </a:r>
            <a:r>
              <a:rPr lang="ko-KR" altLang="en-US" kern="0" dirty="0" smtClean="0">
                <a:latin typeface="+mn-ea"/>
                <a:ea typeface="+mn-ea"/>
              </a:rPr>
              <a:t>구현 </a:t>
            </a:r>
            <a:r>
              <a:rPr lang="en-US" altLang="ko-KR" kern="0" dirty="0" smtClean="0">
                <a:latin typeface="+mn-ea"/>
                <a:ea typeface="+mn-ea"/>
                <a:sym typeface="Wingdings" panose="05000000000000000000" pitchFamily="2" charset="2"/>
              </a:rPr>
              <a:t></a:t>
            </a:r>
            <a:r>
              <a:rPr lang="ko-KR" altLang="ko-KR" kern="0" dirty="0" smtClean="0">
                <a:latin typeface="+mn-ea"/>
                <a:ea typeface="+mn-ea"/>
              </a:rPr>
              <a:t> </a:t>
            </a:r>
            <a:r>
              <a:rPr lang="en-US" altLang="ko-KR" kern="0" dirty="0" smtClean="0">
                <a:latin typeface="+mn-ea"/>
                <a:ea typeface="+mn-ea"/>
              </a:rPr>
              <a:t>1) </a:t>
            </a:r>
            <a:r>
              <a:rPr lang="ko-KR" altLang="en-US" kern="0" dirty="0" err="1" smtClean="0">
                <a:latin typeface="+mn-ea"/>
                <a:ea typeface="+mn-ea"/>
              </a:rPr>
              <a:t>파이썬</a:t>
            </a:r>
            <a:r>
              <a:rPr lang="ko-KR" altLang="en-US" kern="0" dirty="0" smtClean="0">
                <a:latin typeface="+mn-ea"/>
                <a:ea typeface="+mn-ea"/>
              </a:rPr>
              <a:t> 리스트로 구현</a:t>
            </a:r>
            <a:endParaRPr lang="ko-KR" altLang="en-US" kern="0" dirty="0">
              <a:latin typeface="+mn-ea"/>
              <a:ea typeface="+mn-ea"/>
            </a:endParaRPr>
          </a:p>
        </p:txBody>
      </p:sp>
      <p:sp>
        <p:nvSpPr>
          <p:cNvPr id="10" name="아래쪽 화살표 9"/>
          <p:cNvSpPr/>
          <p:nvPr/>
        </p:nvSpPr>
        <p:spPr bwMode="auto">
          <a:xfrm>
            <a:off x="3885060" y="4221088"/>
            <a:ext cx="980313" cy="504056"/>
          </a:xfrm>
          <a:prstGeom prst="downArrow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굴림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2968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4682246"/>
            <a:ext cx="8280920" cy="1819620"/>
          </a:xfrm>
        </p:spPr>
        <p:txBody>
          <a:bodyPr>
            <a:noAutofit/>
          </a:bodyPr>
          <a:lstStyle/>
          <a:p>
            <a:pPr lvl="0"/>
            <a:r>
              <a:rPr lang="ko-KR" altLang="en-US" sz="2000" dirty="0" err="1" smtClean="0">
                <a:ea typeface="+mj-ea"/>
              </a:rPr>
              <a:t>노드</a:t>
            </a:r>
            <a:r>
              <a:rPr lang="ko-KR" altLang="en-US" sz="2000" dirty="0" smtClean="0">
                <a:ea typeface="+mj-ea"/>
              </a:rPr>
              <a:t> 수가 </a:t>
            </a:r>
            <a:r>
              <a:rPr lang="en-US" altLang="ko-KR" sz="2000" dirty="0">
                <a:ea typeface="+mj-ea"/>
              </a:rPr>
              <a:t>n</a:t>
            </a:r>
            <a:r>
              <a:rPr lang="ko-KR" altLang="en-US" sz="2000" dirty="0" smtClean="0">
                <a:ea typeface="+mj-ea"/>
              </a:rPr>
              <a:t>개라고 할 때</a:t>
            </a:r>
            <a:r>
              <a:rPr lang="en-US" altLang="ko-KR" sz="2000" dirty="0" smtClean="0">
                <a:ea typeface="+mj-ea"/>
              </a:rPr>
              <a:t>,</a:t>
            </a:r>
          </a:p>
          <a:p>
            <a:pPr lvl="1"/>
            <a:r>
              <a:rPr lang="en-US" altLang="ko-KR" dirty="0" smtClean="0">
                <a:ea typeface="+mj-ea"/>
              </a:rPr>
              <a:t>a[</a:t>
            </a:r>
            <a:r>
              <a:rPr lang="en-US" altLang="ko-KR" dirty="0" err="1" smtClean="0">
                <a:ea typeface="+mj-ea"/>
              </a:rPr>
              <a:t>i</a:t>
            </a:r>
            <a:r>
              <a:rPr lang="en-US" altLang="ko-KR" dirty="0">
                <a:ea typeface="+mj-ea"/>
              </a:rPr>
              <a:t>]</a:t>
            </a:r>
            <a:r>
              <a:rPr lang="ko-KR" altLang="ko-KR" dirty="0">
                <a:ea typeface="+mj-ea"/>
              </a:rPr>
              <a:t>의 </a:t>
            </a:r>
            <a:r>
              <a:rPr lang="ko-KR" altLang="ko-KR" dirty="0" smtClean="0">
                <a:ea typeface="+mj-ea"/>
              </a:rPr>
              <a:t>부모는</a:t>
            </a:r>
            <a:r>
              <a:rPr lang="en-US" altLang="ko-KR" dirty="0" smtClean="0">
                <a:ea typeface="+mj-ea"/>
              </a:rPr>
              <a:t> </a:t>
            </a:r>
            <a:r>
              <a:rPr lang="en-US" altLang="ko-KR" dirty="0" smtClean="0">
                <a:solidFill>
                  <a:srgbClr val="3333FF"/>
                </a:solidFill>
                <a:ea typeface="+mj-ea"/>
              </a:rPr>
              <a:t>a[</a:t>
            </a:r>
            <a:r>
              <a:rPr lang="en-US" altLang="ko-KR" dirty="0" err="1" smtClean="0">
                <a:solidFill>
                  <a:srgbClr val="3333FF"/>
                </a:solidFill>
                <a:ea typeface="+mj-ea"/>
              </a:rPr>
              <a:t>i</a:t>
            </a:r>
            <a:r>
              <a:rPr lang="en-US" altLang="ko-KR" dirty="0" smtClean="0">
                <a:solidFill>
                  <a:srgbClr val="3333FF"/>
                </a:solidFill>
                <a:ea typeface="+mj-ea"/>
              </a:rPr>
              <a:t>//</a:t>
            </a:r>
            <a:r>
              <a:rPr lang="en-US" altLang="ko-KR" dirty="0">
                <a:solidFill>
                  <a:srgbClr val="3333FF"/>
                </a:solidFill>
                <a:ea typeface="+mj-ea"/>
              </a:rPr>
              <a:t>2]</a:t>
            </a:r>
            <a:r>
              <a:rPr lang="ko-KR" altLang="ko-KR" dirty="0">
                <a:ea typeface="+mj-ea"/>
              </a:rPr>
              <a:t>에 있다</a:t>
            </a:r>
            <a:r>
              <a:rPr lang="en-US" altLang="ko-KR" dirty="0">
                <a:ea typeface="+mj-ea"/>
              </a:rPr>
              <a:t>. </a:t>
            </a:r>
            <a:r>
              <a:rPr lang="ko-KR" altLang="ko-KR" dirty="0">
                <a:ea typeface="+mj-ea"/>
              </a:rPr>
              <a:t>단</a:t>
            </a:r>
            <a:r>
              <a:rPr lang="en-US" altLang="ko-KR" dirty="0">
                <a:ea typeface="+mj-ea"/>
              </a:rPr>
              <a:t>, </a:t>
            </a:r>
            <a:r>
              <a:rPr lang="en-US" altLang="ko-KR" dirty="0" err="1">
                <a:ea typeface="+mj-ea"/>
              </a:rPr>
              <a:t>i</a:t>
            </a:r>
            <a:r>
              <a:rPr lang="en-US" altLang="ko-KR" dirty="0">
                <a:ea typeface="+mj-ea"/>
              </a:rPr>
              <a:t> &gt; 1</a:t>
            </a:r>
            <a:r>
              <a:rPr lang="ko-KR" altLang="ko-KR" dirty="0">
                <a:ea typeface="+mj-ea"/>
              </a:rPr>
              <a:t>이다</a:t>
            </a:r>
            <a:r>
              <a:rPr lang="en-US" altLang="ko-KR" dirty="0">
                <a:ea typeface="+mj-ea"/>
              </a:rPr>
              <a:t>. </a:t>
            </a:r>
            <a:endParaRPr lang="ko-KR" altLang="ko-KR" dirty="0">
              <a:ea typeface="+mj-ea"/>
            </a:endParaRPr>
          </a:p>
          <a:p>
            <a:pPr lvl="1"/>
            <a:r>
              <a:rPr lang="en-US" altLang="ko-KR" dirty="0">
                <a:ea typeface="+mj-ea"/>
              </a:rPr>
              <a:t>a[</a:t>
            </a:r>
            <a:r>
              <a:rPr lang="en-US" altLang="ko-KR" dirty="0" err="1">
                <a:ea typeface="+mj-ea"/>
              </a:rPr>
              <a:t>i</a:t>
            </a:r>
            <a:r>
              <a:rPr lang="en-US" altLang="ko-KR" dirty="0">
                <a:ea typeface="+mj-ea"/>
              </a:rPr>
              <a:t>]</a:t>
            </a:r>
            <a:r>
              <a:rPr lang="ko-KR" altLang="ko-KR" dirty="0">
                <a:ea typeface="+mj-ea"/>
              </a:rPr>
              <a:t>의 </a:t>
            </a:r>
            <a:r>
              <a:rPr lang="ko-KR" altLang="ko-KR" dirty="0" smtClean="0">
                <a:ea typeface="+mj-ea"/>
              </a:rPr>
              <a:t>왼쪽</a:t>
            </a:r>
            <a:r>
              <a:rPr lang="en-US" altLang="ko-KR" dirty="0" smtClean="0">
                <a:ea typeface="+mj-ea"/>
              </a:rPr>
              <a:t> </a:t>
            </a:r>
            <a:r>
              <a:rPr lang="ko-KR" altLang="ko-KR" dirty="0" smtClean="0">
                <a:ea typeface="+mj-ea"/>
              </a:rPr>
              <a:t>자식</a:t>
            </a:r>
            <a:r>
              <a:rPr lang="ko-KR" altLang="en-US" dirty="0" smtClean="0">
                <a:ea typeface="+mj-ea"/>
              </a:rPr>
              <a:t>은</a:t>
            </a:r>
            <a:r>
              <a:rPr lang="en-US" altLang="ko-KR" dirty="0" smtClean="0">
                <a:ea typeface="+mj-ea"/>
              </a:rPr>
              <a:t> </a:t>
            </a:r>
            <a:r>
              <a:rPr lang="en-US" altLang="ko-KR" dirty="0" smtClean="0">
                <a:solidFill>
                  <a:srgbClr val="3333FF"/>
                </a:solidFill>
                <a:ea typeface="+mj-ea"/>
              </a:rPr>
              <a:t>a[2i</a:t>
            </a:r>
            <a:r>
              <a:rPr lang="en-US" altLang="ko-KR" dirty="0">
                <a:solidFill>
                  <a:srgbClr val="3333FF"/>
                </a:solidFill>
                <a:ea typeface="+mj-ea"/>
              </a:rPr>
              <a:t>]</a:t>
            </a:r>
            <a:r>
              <a:rPr lang="ko-KR" altLang="ko-KR" dirty="0">
                <a:ea typeface="+mj-ea"/>
              </a:rPr>
              <a:t>에 있다</a:t>
            </a:r>
            <a:r>
              <a:rPr lang="en-US" altLang="ko-KR" dirty="0">
                <a:ea typeface="+mj-ea"/>
              </a:rPr>
              <a:t>. </a:t>
            </a:r>
            <a:r>
              <a:rPr lang="ko-KR" altLang="ko-KR" dirty="0">
                <a:ea typeface="+mj-ea"/>
              </a:rPr>
              <a:t>단</a:t>
            </a:r>
            <a:r>
              <a:rPr lang="en-US" altLang="ko-KR" dirty="0">
                <a:ea typeface="+mj-ea"/>
              </a:rPr>
              <a:t>, 2i ≤ </a:t>
            </a:r>
            <a:r>
              <a:rPr lang="en-US" altLang="ko-KR" dirty="0" smtClean="0">
                <a:ea typeface="+mj-ea"/>
              </a:rPr>
              <a:t>n</a:t>
            </a:r>
            <a:r>
              <a:rPr lang="ko-KR" altLang="ko-KR" dirty="0" smtClean="0">
                <a:ea typeface="+mj-ea"/>
              </a:rPr>
              <a:t>이다</a:t>
            </a:r>
            <a:r>
              <a:rPr lang="en-US" altLang="ko-KR" dirty="0">
                <a:ea typeface="+mj-ea"/>
              </a:rPr>
              <a:t>.</a:t>
            </a:r>
            <a:endParaRPr lang="ko-KR" altLang="ko-KR" dirty="0">
              <a:ea typeface="+mj-ea"/>
            </a:endParaRPr>
          </a:p>
          <a:p>
            <a:pPr lvl="1"/>
            <a:r>
              <a:rPr lang="en-US" altLang="ko-KR" dirty="0">
                <a:ea typeface="+mj-ea"/>
              </a:rPr>
              <a:t>a[</a:t>
            </a:r>
            <a:r>
              <a:rPr lang="en-US" altLang="ko-KR" dirty="0" err="1">
                <a:ea typeface="+mj-ea"/>
              </a:rPr>
              <a:t>i</a:t>
            </a:r>
            <a:r>
              <a:rPr lang="en-US" altLang="ko-KR" dirty="0">
                <a:ea typeface="+mj-ea"/>
              </a:rPr>
              <a:t>]</a:t>
            </a:r>
            <a:r>
              <a:rPr lang="ko-KR" altLang="ko-KR" dirty="0">
                <a:ea typeface="+mj-ea"/>
              </a:rPr>
              <a:t>의 </a:t>
            </a:r>
            <a:r>
              <a:rPr lang="ko-KR" altLang="ko-KR" dirty="0" smtClean="0">
                <a:ea typeface="+mj-ea"/>
              </a:rPr>
              <a:t>오른쪽</a:t>
            </a:r>
            <a:r>
              <a:rPr lang="en-US" altLang="ko-KR" dirty="0" smtClean="0">
                <a:ea typeface="+mj-ea"/>
              </a:rPr>
              <a:t> </a:t>
            </a:r>
            <a:r>
              <a:rPr lang="ko-KR" altLang="ko-KR" dirty="0" smtClean="0">
                <a:ea typeface="+mj-ea"/>
              </a:rPr>
              <a:t>자식</a:t>
            </a:r>
            <a:r>
              <a:rPr lang="ko-KR" altLang="en-US" dirty="0" smtClean="0">
                <a:ea typeface="+mj-ea"/>
              </a:rPr>
              <a:t>은</a:t>
            </a:r>
            <a:r>
              <a:rPr lang="en-US" altLang="ko-KR" dirty="0" smtClean="0">
                <a:ea typeface="+mj-ea"/>
              </a:rPr>
              <a:t> </a:t>
            </a:r>
            <a:r>
              <a:rPr lang="en-US" altLang="ko-KR" dirty="0" smtClean="0">
                <a:solidFill>
                  <a:srgbClr val="3333FF"/>
                </a:solidFill>
                <a:ea typeface="+mj-ea"/>
              </a:rPr>
              <a:t>a[2i+1</a:t>
            </a:r>
            <a:r>
              <a:rPr lang="en-US" altLang="ko-KR" dirty="0">
                <a:solidFill>
                  <a:srgbClr val="3333FF"/>
                </a:solidFill>
                <a:ea typeface="+mj-ea"/>
              </a:rPr>
              <a:t>]</a:t>
            </a:r>
            <a:r>
              <a:rPr lang="ko-KR" altLang="ko-KR" dirty="0">
                <a:ea typeface="+mj-ea"/>
              </a:rPr>
              <a:t>에 있다</a:t>
            </a:r>
            <a:r>
              <a:rPr lang="en-US" altLang="ko-KR" dirty="0">
                <a:ea typeface="+mj-ea"/>
              </a:rPr>
              <a:t>. </a:t>
            </a:r>
            <a:r>
              <a:rPr lang="ko-KR" altLang="ko-KR" dirty="0">
                <a:ea typeface="+mj-ea"/>
              </a:rPr>
              <a:t>단</a:t>
            </a:r>
            <a:r>
              <a:rPr lang="en-US" altLang="ko-KR" dirty="0">
                <a:ea typeface="+mj-ea"/>
              </a:rPr>
              <a:t>, 2i + 1 ≤ </a:t>
            </a:r>
            <a:r>
              <a:rPr lang="en-US" altLang="ko-KR" dirty="0" smtClean="0">
                <a:ea typeface="+mj-ea"/>
              </a:rPr>
              <a:t>n</a:t>
            </a:r>
            <a:r>
              <a:rPr lang="ko-KR" altLang="ko-KR" dirty="0" smtClean="0">
                <a:ea typeface="+mj-ea"/>
              </a:rPr>
              <a:t>이다</a:t>
            </a:r>
            <a:r>
              <a:rPr lang="en-US" altLang="ko-KR" dirty="0" smtClean="0">
                <a:ea typeface="+mj-ea"/>
              </a:rPr>
              <a:t>.</a:t>
            </a:r>
          </a:p>
          <a:p>
            <a:pPr lvl="0"/>
            <a:endParaRPr lang="ko-KR" altLang="ko-KR" sz="2000" dirty="0"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35" y="3296022"/>
            <a:ext cx="6562725" cy="7810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980392" y="3610347"/>
            <a:ext cx="442451" cy="3441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71767" y="3610347"/>
            <a:ext cx="442451" cy="34412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17305" y="3610347"/>
            <a:ext cx="442451" cy="344129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65022" y="3610347"/>
            <a:ext cx="442451" cy="344129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3265859" y="1052736"/>
            <a:ext cx="2742740" cy="1787799"/>
            <a:chOff x="4581079" y="676528"/>
            <a:chExt cx="3814128" cy="2338762"/>
          </a:xfrm>
        </p:grpSpPr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5063009" y="2299389"/>
              <a:ext cx="191427" cy="5312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H="1">
              <a:off x="5760659" y="2321413"/>
              <a:ext cx="298737" cy="524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6070638" y="2321413"/>
              <a:ext cx="242322" cy="502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flipH="1">
              <a:off x="4753030" y="2299389"/>
              <a:ext cx="298737" cy="524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>
              <a:off x="5731229" y="1722037"/>
              <a:ext cx="281708" cy="5523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7579350" y="1590556"/>
              <a:ext cx="627809" cy="683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 flipH="1">
              <a:off x="7204348" y="1581297"/>
              <a:ext cx="394799" cy="683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>
              <a:off x="5046942" y="1590556"/>
              <a:ext cx="597475" cy="6789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 flipH="1">
              <a:off x="5644418" y="883660"/>
              <a:ext cx="954469" cy="6976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>
              <a:off x="6627877" y="873685"/>
              <a:ext cx="920376" cy="7076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0" name="Oval 14"/>
            <p:cNvSpPr>
              <a:spLocks noChangeArrowheads="1"/>
            </p:cNvSpPr>
            <p:nvPr/>
          </p:nvSpPr>
          <p:spPr bwMode="auto">
            <a:xfrm>
              <a:off x="6426936" y="691917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1" name="Oval 15"/>
            <p:cNvSpPr>
              <a:spLocks noChangeArrowheads="1"/>
            </p:cNvSpPr>
            <p:nvPr/>
          </p:nvSpPr>
          <p:spPr bwMode="auto">
            <a:xfrm>
              <a:off x="4581079" y="2627154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2" name="Oval 16"/>
            <p:cNvSpPr>
              <a:spLocks noChangeArrowheads="1"/>
            </p:cNvSpPr>
            <p:nvPr/>
          </p:nvSpPr>
          <p:spPr bwMode="auto">
            <a:xfrm>
              <a:off x="5082485" y="2634002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" name="Oval 15"/>
            <p:cNvSpPr>
              <a:spLocks noChangeArrowheads="1"/>
            </p:cNvSpPr>
            <p:nvPr/>
          </p:nvSpPr>
          <p:spPr bwMode="auto">
            <a:xfrm>
              <a:off x="5593524" y="2632033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4" name="Oval 16"/>
            <p:cNvSpPr>
              <a:spLocks noChangeArrowheads="1"/>
            </p:cNvSpPr>
            <p:nvPr/>
          </p:nvSpPr>
          <p:spPr bwMode="auto">
            <a:xfrm>
              <a:off x="6141008" y="2638881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5" name="Oval 15"/>
            <p:cNvSpPr>
              <a:spLocks noChangeArrowheads="1"/>
            </p:cNvSpPr>
            <p:nvPr/>
          </p:nvSpPr>
          <p:spPr bwMode="auto">
            <a:xfrm>
              <a:off x="4874991" y="2072918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6" name="Oval 15"/>
            <p:cNvSpPr>
              <a:spLocks noChangeArrowheads="1"/>
            </p:cNvSpPr>
            <p:nvPr/>
          </p:nvSpPr>
          <p:spPr bwMode="auto">
            <a:xfrm>
              <a:off x="5872083" y="2077796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7" name="Oval 15"/>
            <p:cNvSpPr>
              <a:spLocks noChangeArrowheads="1"/>
            </p:cNvSpPr>
            <p:nvPr/>
          </p:nvSpPr>
          <p:spPr bwMode="auto">
            <a:xfrm>
              <a:off x="7032396" y="2077796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/>
          </p:nvSpPr>
          <p:spPr bwMode="auto">
            <a:xfrm>
              <a:off x="8035207" y="2082675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5472467" y="1389554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7376300" y="1389554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57904" y="676528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A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502927" y="1389554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B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09921" y="1384888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C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48064" y="2636912"/>
              <a:ext cx="24861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I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14452" y="2064677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D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621995" y="2629336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J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01416" y="2064217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E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74296" y="2058232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F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66529" y="2645958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K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81644" y="2068252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G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13081" y="2629336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H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</p:grpSp>
      <p:sp>
        <p:nvSpPr>
          <p:cNvPr id="42" name="슬라이드 번호 개체 틀 4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0546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48141" y="1384933"/>
            <a:ext cx="1812122" cy="2211727"/>
            <a:chOff x="946457" y="1412776"/>
            <a:chExt cx="1812122" cy="2211727"/>
          </a:xfrm>
        </p:grpSpPr>
        <p:sp>
          <p:nvSpPr>
            <p:cNvPr id="38" name="Line 7"/>
            <p:cNvSpPr>
              <a:spLocks noChangeShapeType="1"/>
            </p:cNvSpPr>
            <p:nvPr/>
          </p:nvSpPr>
          <p:spPr bwMode="auto">
            <a:xfrm flipH="1">
              <a:off x="1147116" y="2891971"/>
              <a:ext cx="298737" cy="524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 flipH="1">
              <a:off x="1403647" y="2490797"/>
              <a:ext cx="346296" cy="4425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1" name="Line 7"/>
            <p:cNvSpPr>
              <a:spLocks noChangeShapeType="1"/>
            </p:cNvSpPr>
            <p:nvPr/>
          </p:nvSpPr>
          <p:spPr bwMode="auto">
            <a:xfrm flipH="1">
              <a:off x="1652043" y="1604519"/>
              <a:ext cx="918486" cy="8769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2398579" y="1412776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Oval 15"/>
            <p:cNvSpPr>
              <a:spLocks noChangeArrowheads="1"/>
            </p:cNvSpPr>
            <p:nvPr/>
          </p:nvSpPr>
          <p:spPr bwMode="auto">
            <a:xfrm>
              <a:off x="1584517" y="2246605"/>
              <a:ext cx="360000" cy="360000"/>
            </a:xfrm>
            <a:prstGeom prst="ellipse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9" name="Oval 15"/>
            <p:cNvSpPr>
              <a:spLocks noChangeArrowheads="1"/>
            </p:cNvSpPr>
            <p:nvPr/>
          </p:nvSpPr>
          <p:spPr bwMode="auto">
            <a:xfrm>
              <a:off x="1949218" y="1833229"/>
              <a:ext cx="360000" cy="360000"/>
            </a:xfrm>
            <a:prstGeom prst="ellipse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" name="Oval 15"/>
            <p:cNvSpPr>
              <a:spLocks noChangeArrowheads="1"/>
            </p:cNvSpPr>
            <p:nvPr/>
          </p:nvSpPr>
          <p:spPr bwMode="auto">
            <a:xfrm>
              <a:off x="946457" y="3255171"/>
              <a:ext cx="360000" cy="360000"/>
            </a:xfrm>
            <a:prstGeom prst="ellipse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3" name="Oval 15"/>
            <p:cNvSpPr>
              <a:spLocks noChangeArrowheads="1"/>
            </p:cNvSpPr>
            <p:nvPr/>
          </p:nvSpPr>
          <p:spPr bwMode="auto">
            <a:xfrm>
              <a:off x="1229503" y="2741482"/>
              <a:ext cx="360000" cy="360000"/>
            </a:xfrm>
            <a:prstGeom prst="ellipse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434563" y="1419853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A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03264" y="1828563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B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599190" y="2237273"/>
              <a:ext cx="3500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C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34489" y="2736816"/>
              <a:ext cx="3500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D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46457" y="3255171"/>
              <a:ext cx="3500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E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3275856" y="1636178"/>
          <a:ext cx="54863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A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B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C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D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E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3275856" y="1281747"/>
          <a:ext cx="54863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2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3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4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5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6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7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8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094785" y="1309463"/>
            <a:ext cx="4376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16</a:t>
            </a:r>
            <a:endParaRPr kumimoji="1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74874" y="3073639"/>
            <a:ext cx="1836085" cy="2229063"/>
            <a:chOff x="4939053" y="1386108"/>
            <a:chExt cx="1836085" cy="2229063"/>
          </a:xfrm>
        </p:grpSpPr>
        <p:sp>
          <p:nvSpPr>
            <p:cNvPr id="33" name="Line 7"/>
            <p:cNvSpPr>
              <a:spLocks noChangeShapeType="1"/>
            </p:cNvSpPr>
            <p:nvPr/>
          </p:nvSpPr>
          <p:spPr bwMode="auto">
            <a:xfrm>
              <a:off x="6269138" y="2882639"/>
              <a:ext cx="302687" cy="524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4" name="Line 7"/>
            <p:cNvSpPr>
              <a:spLocks noChangeShapeType="1"/>
            </p:cNvSpPr>
            <p:nvPr/>
          </p:nvSpPr>
          <p:spPr bwMode="auto">
            <a:xfrm>
              <a:off x="5961027" y="2481465"/>
              <a:ext cx="350875" cy="4425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50" name="Line 7"/>
            <p:cNvSpPr>
              <a:spLocks noChangeShapeType="1"/>
            </p:cNvSpPr>
            <p:nvPr/>
          </p:nvSpPr>
          <p:spPr bwMode="auto">
            <a:xfrm>
              <a:off x="5129590" y="1595187"/>
              <a:ext cx="930632" cy="8769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51" name="Oval 14"/>
            <p:cNvSpPr>
              <a:spLocks noChangeArrowheads="1"/>
            </p:cNvSpPr>
            <p:nvPr/>
          </p:nvSpPr>
          <p:spPr bwMode="auto">
            <a:xfrm flipH="1">
              <a:off x="4939053" y="1403444"/>
              <a:ext cx="364761" cy="3600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2" name="Oval 15"/>
            <p:cNvSpPr>
              <a:spLocks noChangeArrowheads="1"/>
            </p:cNvSpPr>
            <p:nvPr/>
          </p:nvSpPr>
          <p:spPr bwMode="auto">
            <a:xfrm flipH="1">
              <a:off x="5763880" y="2237273"/>
              <a:ext cx="364761" cy="3600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3" name="Oval 15"/>
            <p:cNvSpPr>
              <a:spLocks noChangeArrowheads="1"/>
            </p:cNvSpPr>
            <p:nvPr/>
          </p:nvSpPr>
          <p:spPr bwMode="auto">
            <a:xfrm flipH="1">
              <a:off x="5394356" y="1823897"/>
              <a:ext cx="364761" cy="3600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Oval 15"/>
            <p:cNvSpPr>
              <a:spLocks noChangeArrowheads="1"/>
            </p:cNvSpPr>
            <p:nvPr/>
          </p:nvSpPr>
          <p:spPr bwMode="auto">
            <a:xfrm flipH="1">
              <a:off x="6410377" y="3245839"/>
              <a:ext cx="364761" cy="3600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8" name="Oval 15"/>
            <p:cNvSpPr>
              <a:spLocks noChangeArrowheads="1"/>
            </p:cNvSpPr>
            <p:nvPr/>
          </p:nvSpPr>
          <p:spPr bwMode="auto">
            <a:xfrm flipH="1">
              <a:off x="6123589" y="2732150"/>
              <a:ext cx="364761" cy="3600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 flipH="1">
              <a:off x="4977524" y="1386108"/>
              <a:ext cx="29184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A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 flipH="1">
              <a:off x="5412515" y="1819231"/>
              <a:ext cx="29184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B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 flipH="1">
              <a:off x="5759117" y="2227941"/>
              <a:ext cx="35465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C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 flipH="1">
              <a:off x="6128640" y="2727484"/>
              <a:ext cx="35465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D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 flipH="1">
              <a:off x="6420481" y="3245839"/>
              <a:ext cx="35465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E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</p:grp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3275856" y="3528856"/>
          <a:ext cx="54863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A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B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C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D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E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/>
          </p:nvPr>
        </p:nvGraphicFramePr>
        <p:xfrm>
          <a:off x="3275856" y="3174425"/>
          <a:ext cx="54863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2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3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4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5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6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7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8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851707" y="3185084"/>
            <a:ext cx="4376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15</a:t>
            </a:r>
            <a:endParaRPr kumimoji="1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099075" y="3174513"/>
            <a:ext cx="4376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31</a:t>
            </a:r>
            <a:endParaRPr kumimoji="1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41429" y="5478323"/>
            <a:ext cx="83510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 err="1" smtClean="0">
                <a:latin typeface="+mn-lt"/>
                <a:ea typeface="+mn-ea"/>
              </a:rPr>
              <a:t>트리가</a:t>
            </a:r>
            <a:r>
              <a:rPr lang="ko-KR" altLang="en-US" sz="2000" dirty="0" smtClean="0">
                <a:latin typeface="+mn-lt"/>
                <a:ea typeface="+mn-ea"/>
              </a:rPr>
              <a:t> </a:t>
            </a:r>
            <a:r>
              <a:rPr lang="ko-KR" altLang="ko-KR" sz="2000" dirty="0" smtClean="0">
                <a:latin typeface="+mn-lt"/>
                <a:ea typeface="+mn-ea"/>
              </a:rPr>
              <a:t>편향</a:t>
            </a:r>
            <a:r>
              <a:rPr lang="en-US" altLang="ko-KR" sz="2000" dirty="0">
                <a:latin typeface="+mn-lt"/>
                <a:ea typeface="+mn-ea"/>
              </a:rPr>
              <a:t>(Skewed</a:t>
            </a:r>
            <a:r>
              <a:rPr lang="en-US" altLang="ko-KR" sz="2000" dirty="0" smtClean="0">
                <a:latin typeface="+mn-lt"/>
                <a:ea typeface="+mn-ea"/>
              </a:rPr>
              <a:t>)</a:t>
            </a:r>
            <a:r>
              <a:rPr lang="ko-KR" altLang="en-US" sz="2000" dirty="0" smtClean="0">
                <a:latin typeface="+mn-lt"/>
                <a:ea typeface="+mn-ea"/>
              </a:rPr>
              <a:t>된 경우</a:t>
            </a:r>
            <a:r>
              <a:rPr lang="en-US" altLang="ko-KR" sz="2000" dirty="0" smtClean="0">
                <a:latin typeface="+mn-lt"/>
                <a:ea typeface="+mn-ea"/>
              </a:rPr>
              <a:t>, </a:t>
            </a:r>
            <a:r>
              <a:rPr lang="ko-KR" altLang="ko-KR" sz="2000" dirty="0">
                <a:latin typeface="+mn-lt"/>
                <a:ea typeface="+mn-ea"/>
              </a:rPr>
              <a:t>트리의 높이가 커질 수록 메모리 </a:t>
            </a:r>
            <a:r>
              <a:rPr lang="ko-KR" altLang="ko-KR" sz="2000" dirty="0" smtClean="0">
                <a:latin typeface="+mn-lt"/>
                <a:ea typeface="+mn-ea"/>
              </a:rPr>
              <a:t>낭비가</a:t>
            </a:r>
            <a:r>
              <a:rPr lang="en-US" altLang="ko-KR" sz="2000" dirty="0" smtClean="0">
                <a:latin typeface="+mn-lt"/>
                <a:ea typeface="+mn-ea"/>
              </a:rPr>
              <a:t> </a:t>
            </a:r>
            <a:r>
              <a:rPr lang="ko-KR" altLang="en-US" sz="2000" dirty="0" smtClean="0">
                <a:latin typeface="+mn-lt"/>
                <a:ea typeface="+mn-ea"/>
              </a:rPr>
              <a:t>심화됨</a:t>
            </a:r>
            <a:endParaRPr lang="ko-KR" altLang="ko-KR" sz="2000" dirty="0">
              <a:latin typeface="+mn-lt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5728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780928"/>
            <a:ext cx="6981825" cy="13681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4400" dirty="0" err="1" smtClean="0"/>
              <a:t>이진트리</a:t>
            </a:r>
            <a:r>
              <a:rPr lang="ko-KR" altLang="en-US" sz="4400" dirty="0" smtClean="0"/>
              <a:t> 자료구조의 구현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4400" dirty="0"/>
              <a:t>	</a:t>
            </a:r>
            <a:r>
              <a:rPr lang="en-US" altLang="ko-KR" sz="4400" dirty="0" smtClean="0"/>
              <a:t>2) </a:t>
            </a:r>
            <a:r>
              <a:rPr lang="ko-KR" altLang="en-US" sz="4400" dirty="0" err="1" smtClean="0"/>
              <a:t>링크드</a:t>
            </a:r>
            <a:r>
              <a:rPr lang="ko-KR" altLang="en-US" sz="4400" dirty="0" smtClean="0"/>
              <a:t> 리스트로</a:t>
            </a:r>
            <a:endParaRPr lang="ko-KR" altLang="en-US" sz="4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2154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40" y="2627571"/>
            <a:ext cx="2548547" cy="318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그림 1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751" y="2314992"/>
            <a:ext cx="4695207" cy="3634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189" y="1441747"/>
            <a:ext cx="1678052" cy="98205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544513" y="333375"/>
            <a:ext cx="6981825" cy="863600"/>
          </a:xfrm>
          <a:prstGeom prst="rect">
            <a:avLst/>
          </a:prstGeom>
        </p:spPr>
        <p:txBody>
          <a:bodyPr anchor="ctr"/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9pPr>
          </a:lstStyle>
          <a:p>
            <a:r>
              <a:rPr lang="ko-KR" altLang="ko-KR" kern="0" dirty="0" err="1" smtClean="0">
                <a:latin typeface="+mn-ea"/>
                <a:ea typeface="+mn-ea"/>
              </a:rPr>
              <a:t>이진트리의</a:t>
            </a:r>
            <a:r>
              <a:rPr lang="ko-KR" altLang="ko-KR" kern="0" dirty="0" smtClean="0">
                <a:latin typeface="+mn-ea"/>
                <a:ea typeface="+mn-ea"/>
              </a:rPr>
              <a:t> </a:t>
            </a:r>
            <a:r>
              <a:rPr lang="ko-KR" altLang="en-US" kern="0" dirty="0" smtClean="0">
                <a:latin typeface="+mn-ea"/>
                <a:ea typeface="+mn-ea"/>
              </a:rPr>
              <a:t>구현 </a:t>
            </a:r>
            <a:r>
              <a:rPr lang="en-US" altLang="ko-KR" kern="0" dirty="0" smtClean="0">
                <a:latin typeface="+mn-ea"/>
                <a:ea typeface="+mn-ea"/>
                <a:sym typeface="Wingdings" panose="05000000000000000000" pitchFamily="2" charset="2"/>
              </a:rPr>
              <a:t> 2) </a:t>
            </a:r>
            <a:r>
              <a:rPr lang="ko-KR" altLang="en-US" kern="0" dirty="0" err="1" smtClean="0">
                <a:latin typeface="+mn-ea"/>
                <a:ea typeface="+mn-ea"/>
              </a:rPr>
              <a:t>링크드</a:t>
            </a:r>
            <a:r>
              <a:rPr lang="ko-KR" altLang="en-US" kern="0" dirty="0" smtClean="0">
                <a:latin typeface="+mn-ea"/>
                <a:ea typeface="+mn-ea"/>
              </a:rPr>
              <a:t> 리스트로 구현</a:t>
            </a:r>
            <a:endParaRPr lang="ko-KR" altLang="en-US" kern="0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329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07642"/>
            <a:ext cx="8812097" cy="2822336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544513" y="333375"/>
            <a:ext cx="8059935" cy="863600"/>
          </a:xfrm>
          <a:prstGeom prst="rect">
            <a:avLst/>
          </a:prstGeom>
        </p:spPr>
        <p:txBody>
          <a:bodyPr anchor="ctr"/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9pPr>
          </a:lstStyle>
          <a:p>
            <a:r>
              <a:rPr lang="ko-KR" altLang="ko-KR" kern="0" dirty="0" err="1" smtClean="0">
                <a:latin typeface="+mn-lt"/>
                <a:ea typeface="+mn-ea"/>
              </a:rPr>
              <a:t>이진트리의</a:t>
            </a:r>
            <a:r>
              <a:rPr lang="ko-KR" altLang="ko-KR" kern="0" dirty="0" smtClean="0">
                <a:latin typeface="+mn-lt"/>
                <a:ea typeface="+mn-ea"/>
              </a:rPr>
              <a:t> </a:t>
            </a:r>
            <a:r>
              <a:rPr lang="ko-KR" altLang="en-US" kern="0" dirty="0" err="1" smtClean="0">
                <a:latin typeface="+mn-lt"/>
                <a:ea typeface="+mn-ea"/>
              </a:rPr>
              <a:t>링크드</a:t>
            </a:r>
            <a:r>
              <a:rPr lang="ko-KR" altLang="en-US" kern="0" dirty="0" smtClean="0">
                <a:latin typeface="+mn-lt"/>
                <a:ea typeface="+mn-ea"/>
              </a:rPr>
              <a:t> 리스트 구현 </a:t>
            </a:r>
            <a:r>
              <a:rPr lang="en-US" altLang="ko-KR" kern="0" dirty="0" smtClean="0">
                <a:latin typeface="+mn-lt"/>
                <a:ea typeface="+mn-ea"/>
              </a:rPr>
              <a:t>– </a:t>
            </a:r>
            <a:r>
              <a:rPr lang="en-US" altLang="ko-KR" kern="0" dirty="0" err="1" smtClean="0">
                <a:latin typeface="+mn-lt"/>
                <a:ea typeface="+mn-ea"/>
              </a:rPr>
              <a:t>BinaryTree</a:t>
            </a:r>
            <a:r>
              <a:rPr lang="en-US" altLang="ko-KR" kern="0" dirty="0" smtClean="0">
                <a:latin typeface="+mn-lt"/>
                <a:ea typeface="+mn-ea"/>
              </a:rPr>
              <a:t> </a:t>
            </a:r>
            <a:r>
              <a:rPr lang="ko-KR" altLang="en-US" kern="0" dirty="0" smtClean="0">
                <a:latin typeface="+mn-lt"/>
                <a:ea typeface="+mn-ea"/>
              </a:rPr>
              <a:t>클래스</a:t>
            </a:r>
            <a:endParaRPr lang="ko-KR" altLang="en-US" kern="0" dirty="0">
              <a:latin typeface="+mn-lt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6838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63" y="332656"/>
            <a:ext cx="8796698" cy="6388078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1574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83610"/>
            <a:ext cx="8483830" cy="417358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0334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트리 개요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 smtClean="0"/>
              <a:t>이진트리</a:t>
            </a:r>
            <a:r>
              <a:rPr lang="en-US" altLang="ko-KR" dirty="0" smtClean="0"/>
              <a:t>(Binary Tree)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 smtClean="0"/>
              <a:t>바이나리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힙</a:t>
            </a:r>
            <a:r>
              <a:rPr lang="en-US" altLang="ko-KR" dirty="0" smtClean="0"/>
              <a:t>(Binary Heap)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 smtClean="0"/>
              <a:t>이진탐색트리</a:t>
            </a:r>
            <a:r>
              <a:rPr lang="en-US" altLang="ko-KR" dirty="0" smtClean="0"/>
              <a:t>(Binary Search Tree)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5" name="오른쪽 중괄호 4"/>
          <p:cNvSpPr/>
          <p:nvPr/>
        </p:nvSpPr>
        <p:spPr bwMode="auto">
          <a:xfrm>
            <a:off x="6156176" y="1556792"/>
            <a:ext cx="360040" cy="1152128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194819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i="1" dirty="0" smtClean="0"/>
              <a:t>chap4.ppt</a:t>
            </a:r>
            <a:endParaRPr lang="ko-KR" altLang="en-US" sz="1800" i="1" dirty="0"/>
          </a:p>
        </p:txBody>
      </p:sp>
      <p:sp>
        <p:nvSpPr>
          <p:cNvPr id="7" name="오른쪽 중괄호 6"/>
          <p:cNvSpPr/>
          <p:nvPr/>
        </p:nvSpPr>
        <p:spPr bwMode="auto">
          <a:xfrm>
            <a:off x="6156176" y="3212976"/>
            <a:ext cx="360040" cy="391398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0232" y="3212976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i="1" dirty="0" smtClean="0"/>
              <a:t>chap5.ppt</a:t>
            </a:r>
            <a:endParaRPr lang="ko-KR" alt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4128138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2978928" y="5918232"/>
            <a:ext cx="406528" cy="479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3434192" y="5395786"/>
            <a:ext cx="406528" cy="479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 flipV="1">
            <a:off x="4075877" y="5308414"/>
            <a:ext cx="326504" cy="510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4141369" y="4839430"/>
            <a:ext cx="496657" cy="304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 flipV="1">
            <a:off x="4924953" y="4773136"/>
            <a:ext cx="634967" cy="370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5298644" y="5284443"/>
            <a:ext cx="406528" cy="479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 flipV="1">
            <a:off x="5718668" y="5309135"/>
            <a:ext cx="435384" cy="4486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340768"/>
            <a:ext cx="8512391" cy="3424956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611935" y="4509120"/>
            <a:ext cx="468000" cy="468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575935" y="4558454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/>
              <a:t>100</a:t>
            </a:r>
            <a:endParaRPr lang="ko-KR" altLang="en-US" sz="1800" dirty="0"/>
          </a:p>
        </p:txBody>
      </p:sp>
      <p:sp>
        <p:nvSpPr>
          <p:cNvPr id="5" name="타원 4"/>
          <p:cNvSpPr/>
          <p:nvPr/>
        </p:nvSpPr>
        <p:spPr>
          <a:xfrm>
            <a:off x="3763497" y="4977120"/>
            <a:ext cx="468000" cy="468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3727497" y="5026454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/>
              <a:t>200</a:t>
            </a:r>
            <a:endParaRPr lang="ko-KR" altLang="en-US" sz="1800" dirty="0"/>
          </a:p>
        </p:txBody>
      </p:sp>
      <p:sp>
        <p:nvSpPr>
          <p:cNvPr id="7" name="타원 6"/>
          <p:cNvSpPr/>
          <p:nvPr/>
        </p:nvSpPr>
        <p:spPr>
          <a:xfrm>
            <a:off x="5459558" y="5006790"/>
            <a:ext cx="468000" cy="468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5423558" y="5056124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/>
              <a:t>300</a:t>
            </a:r>
            <a:endParaRPr lang="ko-KR" altLang="en-US" sz="1800" dirty="0"/>
          </a:p>
        </p:txBody>
      </p:sp>
      <p:sp>
        <p:nvSpPr>
          <p:cNvPr id="9" name="타원 8"/>
          <p:cNvSpPr/>
          <p:nvPr/>
        </p:nvSpPr>
        <p:spPr>
          <a:xfrm>
            <a:off x="3200192" y="5641322"/>
            <a:ext cx="468000" cy="468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3164192" y="5690656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/>
              <a:t>400</a:t>
            </a:r>
            <a:endParaRPr lang="ko-KR" altLang="en-US" sz="1800" dirty="0"/>
          </a:p>
        </p:txBody>
      </p:sp>
      <p:sp>
        <p:nvSpPr>
          <p:cNvPr id="11" name="타원 10"/>
          <p:cNvSpPr/>
          <p:nvPr/>
        </p:nvSpPr>
        <p:spPr>
          <a:xfrm>
            <a:off x="4178500" y="5641496"/>
            <a:ext cx="468000" cy="468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142500" y="5690830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/>
              <a:t>500</a:t>
            </a:r>
            <a:endParaRPr lang="ko-KR" altLang="en-US" sz="1800" dirty="0"/>
          </a:p>
        </p:txBody>
      </p:sp>
      <p:sp>
        <p:nvSpPr>
          <p:cNvPr id="13" name="타원 12"/>
          <p:cNvSpPr/>
          <p:nvPr/>
        </p:nvSpPr>
        <p:spPr>
          <a:xfrm>
            <a:off x="5033908" y="5641148"/>
            <a:ext cx="468000" cy="468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4997908" y="5690482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/>
              <a:t>600</a:t>
            </a:r>
            <a:endParaRPr lang="ko-KR" altLang="en-US" sz="1800" dirty="0"/>
          </a:p>
        </p:txBody>
      </p:sp>
      <p:sp>
        <p:nvSpPr>
          <p:cNvPr id="15" name="타원 14"/>
          <p:cNvSpPr/>
          <p:nvPr/>
        </p:nvSpPr>
        <p:spPr>
          <a:xfrm>
            <a:off x="6012216" y="5641322"/>
            <a:ext cx="468000" cy="468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5976216" y="5690656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/>
              <a:t>700</a:t>
            </a:r>
            <a:endParaRPr lang="ko-KR" altLang="en-US" sz="1800" dirty="0"/>
          </a:p>
        </p:txBody>
      </p:sp>
      <p:sp>
        <p:nvSpPr>
          <p:cNvPr id="17" name="타원 16"/>
          <p:cNvSpPr/>
          <p:nvPr/>
        </p:nvSpPr>
        <p:spPr>
          <a:xfrm>
            <a:off x="2772489" y="6255838"/>
            <a:ext cx="468000" cy="468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2736489" y="6305172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/>
              <a:t>8</a:t>
            </a:r>
            <a:r>
              <a:rPr lang="en-US" altLang="ko-KR" sz="1800" dirty="0" smtClean="0"/>
              <a:t>00</a:t>
            </a:r>
            <a:endParaRPr lang="ko-KR" altLang="en-US" sz="1800" dirty="0"/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544513" y="333375"/>
            <a:ext cx="8059935" cy="863600"/>
          </a:xfrm>
          <a:prstGeom prst="rect">
            <a:avLst/>
          </a:prstGeom>
        </p:spPr>
        <p:txBody>
          <a:bodyPr anchor="ctr"/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9pPr>
          </a:lstStyle>
          <a:p>
            <a:r>
              <a:rPr lang="en-US" altLang="ko-KR" kern="0" dirty="0" err="1" smtClean="0">
                <a:latin typeface="+mn-lt"/>
                <a:ea typeface="+mn-ea"/>
              </a:rPr>
              <a:t>BinaryTree</a:t>
            </a:r>
            <a:r>
              <a:rPr lang="en-US" altLang="ko-KR" kern="0" dirty="0" smtClean="0">
                <a:latin typeface="+mn-lt"/>
                <a:ea typeface="+mn-ea"/>
              </a:rPr>
              <a:t> </a:t>
            </a:r>
            <a:r>
              <a:rPr lang="ko-KR" altLang="en-US" kern="0" dirty="0" smtClean="0">
                <a:latin typeface="+mn-lt"/>
                <a:ea typeface="+mn-ea"/>
              </a:rPr>
              <a:t>클래스 사용 예</a:t>
            </a:r>
            <a:endParaRPr lang="ko-KR" altLang="en-US" kern="0" dirty="0">
              <a:latin typeface="+mn-lt"/>
              <a:ea typeface="+mn-ea"/>
            </a:endParaRPr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6662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4753107"/>
            <a:ext cx="3088712" cy="17909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960084"/>
            <a:ext cx="6638599" cy="3549036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9718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780928"/>
            <a:ext cx="6981825" cy="1368152"/>
          </a:xfrm>
        </p:spPr>
        <p:txBody>
          <a:bodyPr/>
          <a:lstStyle/>
          <a:p>
            <a:r>
              <a:rPr lang="ko-KR" altLang="en-US" sz="4400" dirty="0" smtClean="0"/>
              <a:t>트리 연산</a:t>
            </a:r>
            <a:endParaRPr lang="ko-KR" altLang="en-US" sz="4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1992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트리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96957"/>
            <a:ext cx="7886700" cy="493776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ko-KR" altLang="ko-KR" dirty="0" err="1" smtClean="0"/>
              <a:t>이진트리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순</a:t>
            </a:r>
            <a:r>
              <a:rPr lang="ko-KR" altLang="en-US" dirty="0"/>
              <a:t>회</a:t>
            </a:r>
            <a:r>
              <a:rPr lang="en-US" altLang="ko-KR" dirty="0" smtClean="0"/>
              <a:t>(Traversal, </a:t>
            </a:r>
            <a:r>
              <a:rPr lang="ko-KR" altLang="en-US" dirty="0" smtClean="0"/>
              <a:t>전체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방문하기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>
              <a:spcBef>
                <a:spcPts val="0"/>
              </a:spcBef>
            </a:pPr>
            <a:r>
              <a:rPr lang="ko-KR" altLang="ko-KR" sz="2400" dirty="0" smtClean="0">
                <a:solidFill>
                  <a:srgbClr val="3333FF"/>
                </a:solidFill>
              </a:rPr>
              <a:t>전위순회</a:t>
            </a:r>
            <a:r>
              <a:rPr lang="en-US" altLang="ko-KR" sz="2400" dirty="0">
                <a:solidFill>
                  <a:srgbClr val="3333FF"/>
                </a:solidFill>
              </a:rPr>
              <a:t>(Preorder Traversal</a:t>
            </a:r>
            <a:r>
              <a:rPr lang="en-US" altLang="ko-KR" sz="2400" dirty="0" smtClean="0">
                <a:solidFill>
                  <a:srgbClr val="3333FF"/>
                </a:solidFill>
              </a:rPr>
              <a:t>)</a:t>
            </a:r>
            <a:endParaRPr lang="en-US" altLang="ko-KR" sz="2400" dirty="0">
              <a:solidFill>
                <a:srgbClr val="3333FF"/>
              </a:solidFill>
            </a:endParaRPr>
          </a:p>
          <a:p>
            <a:pPr lvl="1">
              <a:spcBef>
                <a:spcPts val="0"/>
              </a:spcBef>
            </a:pPr>
            <a:r>
              <a:rPr lang="ko-KR" altLang="ko-KR" sz="2400" dirty="0" smtClean="0">
                <a:solidFill>
                  <a:srgbClr val="3333FF"/>
                </a:solidFill>
              </a:rPr>
              <a:t>중위순회</a:t>
            </a:r>
            <a:r>
              <a:rPr lang="en-US" altLang="ko-KR" sz="2400" dirty="0">
                <a:solidFill>
                  <a:srgbClr val="3333FF"/>
                </a:solidFill>
              </a:rPr>
              <a:t>(</a:t>
            </a:r>
            <a:r>
              <a:rPr lang="en-US" altLang="ko-KR" sz="2400" dirty="0" err="1">
                <a:solidFill>
                  <a:srgbClr val="3333FF"/>
                </a:solidFill>
              </a:rPr>
              <a:t>Inorder</a:t>
            </a:r>
            <a:r>
              <a:rPr lang="en-US" altLang="ko-KR" sz="2400" dirty="0">
                <a:solidFill>
                  <a:srgbClr val="3333FF"/>
                </a:solidFill>
              </a:rPr>
              <a:t> Traversal</a:t>
            </a:r>
            <a:r>
              <a:rPr lang="en-US" altLang="ko-KR" sz="2400" dirty="0" smtClean="0">
                <a:solidFill>
                  <a:srgbClr val="3333FF"/>
                </a:solidFill>
              </a:rPr>
              <a:t>)</a:t>
            </a:r>
            <a:endParaRPr lang="en-US" altLang="ko-KR" sz="2400" dirty="0">
              <a:solidFill>
                <a:srgbClr val="3333FF"/>
              </a:solidFill>
            </a:endParaRPr>
          </a:p>
          <a:p>
            <a:pPr lvl="1">
              <a:spcBef>
                <a:spcPts val="0"/>
              </a:spcBef>
            </a:pPr>
            <a:r>
              <a:rPr lang="ko-KR" altLang="ko-KR" sz="2400" dirty="0" smtClean="0">
                <a:solidFill>
                  <a:srgbClr val="3333FF"/>
                </a:solidFill>
              </a:rPr>
              <a:t>후위순회</a:t>
            </a:r>
            <a:r>
              <a:rPr lang="en-US" altLang="ko-KR" sz="2400" dirty="0">
                <a:solidFill>
                  <a:srgbClr val="3333FF"/>
                </a:solidFill>
              </a:rPr>
              <a:t>(</a:t>
            </a:r>
            <a:r>
              <a:rPr lang="en-US" altLang="ko-KR" sz="2400" dirty="0" err="1">
                <a:solidFill>
                  <a:srgbClr val="3333FF"/>
                </a:solidFill>
              </a:rPr>
              <a:t>Postorder</a:t>
            </a:r>
            <a:r>
              <a:rPr lang="en-US" altLang="ko-KR" sz="2400" dirty="0">
                <a:solidFill>
                  <a:srgbClr val="3333FF"/>
                </a:solidFill>
              </a:rPr>
              <a:t> Traversal</a:t>
            </a:r>
            <a:r>
              <a:rPr lang="en-US" altLang="ko-KR" sz="2400" dirty="0" smtClean="0">
                <a:solidFill>
                  <a:srgbClr val="3333FF"/>
                </a:solidFill>
              </a:rPr>
              <a:t>)</a:t>
            </a:r>
            <a:endParaRPr lang="en-US" altLang="ko-KR" sz="2400" dirty="0">
              <a:solidFill>
                <a:srgbClr val="3333FF"/>
              </a:solidFill>
            </a:endParaRPr>
          </a:p>
          <a:p>
            <a:pPr lvl="1">
              <a:spcBef>
                <a:spcPts val="0"/>
              </a:spcBef>
            </a:pPr>
            <a:r>
              <a:rPr lang="ko-KR" altLang="ko-KR" sz="2400" dirty="0" smtClean="0">
                <a:solidFill>
                  <a:srgbClr val="3333FF"/>
                </a:solidFill>
              </a:rPr>
              <a:t>레벨순회</a:t>
            </a:r>
            <a:r>
              <a:rPr lang="en-US" altLang="ko-KR" sz="2400" dirty="0">
                <a:solidFill>
                  <a:srgbClr val="3333FF"/>
                </a:solidFill>
              </a:rPr>
              <a:t>(</a:t>
            </a:r>
            <a:r>
              <a:rPr lang="en-US" altLang="ko-KR" sz="2400" dirty="0" err="1">
                <a:solidFill>
                  <a:srgbClr val="3333FF"/>
                </a:solidFill>
              </a:rPr>
              <a:t>Levelorder</a:t>
            </a:r>
            <a:r>
              <a:rPr lang="en-US" altLang="ko-KR" sz="2400" dirty="0">
                <a:solidFill>
                  <a:srgbClr val="3333FF"/>
                </a:solidFill>
              </a:rPr>
              <a:t> Traversal)</a:t>
            </a:r>
            <a:endParaRPr lang="ko-KR" altLang="ko-KR" sz="2400" dirty="0">
              <a:solidFill>
                <a:srgbClr val="3333FF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069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4511" y="333375"/>
            <a:ext cx="6981825" cy="863600"/>
          </a:xfrm>
        </p:spPr>
        <p:txBody>
          <a:bodyPr/>
          <a:lstStyle/>
          <a:p>
            <a:r>
              <a:rPr lang="en-US" altLang="ko-KR" dirty="0" smtClean="0"/>
              <a:t>1. Preorder Traversal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3732" y="1390389"/>
            <a:ext cx="7886700" cy="51114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ko-KR" sz="2400" dirty="0" err="1" smtClean="0"/>
              <a:t>노드</a:t>
            </a:r>
            <a:r>
              <a:rPr lang="en-US" altLang="ko-KR" sz="2400" dirty="0" smtClean="0"/>
              <a:t> n</a:t>
            </a:r>
            <a:r>
              <a:rPr lang="ko-KR" altLang="ko-KR" sz="2400" dirty="0" smtClean="0"/>
              <a:t>에 </a:t>
            </a:r>
            <a:r>
              <a:rPr lang="ko-KR" altLang="ko-KR" sz="2400" dirty="0"/>
              <a:t>도착했을 때 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을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먼저 </a:t>
            </a:r>
            <a:r>
              <a:rPr lang="ko-KR" altLang="ko-KR" sz="2400" dirty="0" smtClean="0"/>
              <a:t>방문</a:t>
            </a:r>
            <a:endParaRPr lang="en-US" altLang="ko-KR" sz="2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ko-KR" sz="2400" dirty="0" smtClean="0"/>
              <a:t>그 </a:t>
            </a:r>
            <a:r>
              <a:rPr lang="ko-KR" altLang="ko-KR" sz="2400" dirty="0"/>
              <a:t>다음에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n</a:t>
            </a:r>
            <a:r>
              <a:rPr lang="ko-KR" altLang="ko-KR" sz="2400" dirty="0" smtClean="0"/>
              <a:t>의 </a:t>
            </a:r>
            <a:r>
              <a:rPr lang="ko-KR" altLang="ko-KR" sz="2400" dirty="0"/>
              <a:t>왼쪽 자식노드로 순회를 </a:t>
            </a:r>
            <a:r>
              <a:rPr lang="ko-KR" altLang="ko-KR" sz="2400" dirty="0" smtClean="0"/>
              <a:t>계속</a:t>
            </a:r>
            <a:endParaRPr lang="en-US" altLang="ko-KR" sz="2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dirty="0" smtClean="0"/>
              <a:t>n</a:t>
            </a:r>
            <a:r>
              <a:rPr lang="ko-KR" altLang="ko-KR" sz="2400" dirty="0" smtClean="0"/>
              <a:t>의 </a:t>
            </a:r>
            <a:r>
              <a:rPr lang="ko-KR" altLang="ko-KR" sz="2400" dirty="0"/>
              <a:t>왼쪽 서브트리의 모든 노드들을 방문한 </a:t>
            </a:r>
            <a:r>
              <a:rPr lang="ko-KR" altLang="ko-KR" sz="2400" dirty="0" smtClean="0"/>
              <a:t>후에는</a:t>
            </a:r>
            <a:r>
              <a:rPr lang="en-US" altLang="ko-KR" sz="2400" dirty="0" smtClean="0"/>
              <a:t> n</a:t>
            </a:r>
            <a:r>
              <a:rPr lang="ko-KR" altLang="ko-KR" sz="2400" dirty="0" smtClean="0"/>
              <a:t>의 </a:t>
            </a:r>
            <a:r>
              <a:rPr lang="ko-KR" altLang="ko-KR" sz="2400" dirty="0"/>
              <a:t>오른쪽 서브트리의 모든 후손 </a:t>
            </a:r>
            <a:r>
              <a:rPr lang="ko-KR" altLang="ko-KR" sz="2400" dirty="0" err="1"/>
              <a:t>노드들을</a:t>
            </a:r>
            <a:r>
              <a:rPr lang="ko-KR" altLang="ko-KR" sz="2400" dirty="0"/>
              <a:t> </a:t>
            </a:r>
            <a:r>
              <a:rPr lang="ko-KR" altLang="ko-KR" sz="2400" dirty="0" smtClean="0"/>
              <a:t>방문</a:t>
            </a:r>
            <a:endParaRPr lang="en-US" altLang="ko-KR" sz="2400" dirty="0" smtClean="0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807875" y="3595672"/>
            <a:ext cx="2058165" cy="17055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213" y="3392339"/>
            <a:ext cx="4972203" cy="1908869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6571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방문순서는 </a:t>
            </a:r>
            <a:r>
              <a:rPr lang="en-US" altLang="ko-KR" dirty="0" smtClean="0"/>
              <a:t>A</a:t>
            </a:r>
            <a:r>
              <a:rPr lang="en-US" altLang="ko-KR" dirty="0"/>
              <a:t>, B, D, G, E, H, C, </a:t>
            </a:r>
            <a:r>
              <a:rPr lang="en-US" altLang="ko-KR" dirty="0" smtClean="0"/>
              <a:t>F</a:t>
            </a:r>
          </a:p>
          <a:p>
            <a:pPr lvl="1"/>
            <a:r>
              <a:rPr lang="en-US" altLang="ko-KR" dirty="0" smtClean="0"/>
              <a:t>“</a:t>
            </a:r>
            <a:r>
              <a:rPr lang="ko-KR" altLang="en-US" dirty="0" smtClean="0"/>
              <a:t>방문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은 해당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값을 출력하는 것을 의미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35</a:t>
            </a:fld>
            <a:endParaRPr lang="en-US" altLang="ko-KR"/>
          </a:p>
        </p:txBody>
      </p:sp>
      <p:pic>
        <p:nvPicPr>
          <p:cNvPr id="5" name="그림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77" y="1555463"/>
            <a:ext cx="3466595" cy="2809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126" y="1439493"/>
            <a:ext cx="3908672" cy="29256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039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Inorder</a:t>
            </a:r>
            <a:r>
              <a:rPr lang="en-US" altLang="ko-KR" dirty="0" smtClean="0"/>
              <a:t> Traversal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33799"/>
            <a:ext cx="7886700" cy="317073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ko-KR" sz="2400" dirty="0" err="1" smtClean="0"/>
              <a:t>노드</a:t>
            </a:r>
            <a:r>
              <a:rPr lang="en-US" altLang="ko-KR" sz="2400" dirty="0" smtClean="0"/>
              <a:t> n</a:t>
            </a:r>
            <a:r>
              <a:rPr lang="ko-KR" altLang="ko-KR" sz="2400" dirty="0" smtClean="0"/>
              <a:t>에 </a:t>
            </a:r>
            <a:r>
              <a:rPr lang="ko-KR" altLang="ko-KR" sz="2400" dirty="0"/>
              <a:t>도착하면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n</a:t>
            </a:r>
            <a:r>
              <a:rPr lang="ko-KR" altLang="ko-KR" sz="2400" dirty="0" smtClean="0"/>
              <a:t>의 </a:t>
            </a:r>
            <a:r>
              <a:rPr lang="ko-KR" altLang="ko-KR" sz="2400" dirty="0"/>
              <a:t>방문을 보류하고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n</a:t>
            </a:r>
            <a:r>
              <a:rPr lang="ko-KR" altLang="ko-KR" sz="2400" dirty="0" smtClean="0"/>
              <a:t>의 </a:t>
            </a:r>
            <a:r>
              <a:rPr lang="ko-KR" altLang="ko-KR" sz="2400" dirty="0"/>
              <a:t>왼쪽 서브트리로 순회를 </a:t>
            </a:r>
            <a:r>
              <a:rPr lang="ko-KR" altLang="ko-KR" sz="2400" dirty="0" smtClean="0"/>
              <a:t>진행</a:t>
            </a:r>
            <a:endParaRPr lang="en-US" altLang="ko-KR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ko-KR" sz="2200" dirty="0" smtClean="0"/>
              <a:t>왼쪽 </a:t>
            </a:r>
            <a:r>
              <a:rPr lang="ko-KR" altLang="ko-KR" sz="2200" dirty="0"/>
              <a:t>서브트리의 모든 노드들을 방문한 </a:t>
            </a:r>
            <a:r>
              <a:rPr lang="ko-KR" altLang="ko-KR" sz="2200" dirty="0" smtClean="0"/>
              <a:t>후에</a:t>
            </a:r>
            <a:r>
              <a:rPr lang="en-US" altLang="ko-KR" sz="2200" dirty="0" smtClean="0"/>
              <a:t> n</a:t>
            </a:r>
            <a:r>
              <a:rPr lang="ko-KR" altLang="en-US" sz="2200" dirty="0" smtClean="0"/>
              <a:t>을</a:t>
            </a:r>
            <a:r>
              <a:rPr lang="ko-KR" altLang="ko-KR" sz="2200" dirty="0" smtClean="0"/>
              <a:t> 방문</a:t>
            </a:r>
            <a:endParaRPr lang="en-US" altLang="ko-KR" sz="2200" dirty="0" smtClean="0"/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altLang="ko-KR" sz="2400" dirty="0" smtClean="0"/>
              <a:t> </a:t>
            </a:r>
            <a:r>
              <a:rPr lang="en-US" altLang="ko-KR" sz="2400" dirty="0"/>
              <a:t>n</a:t>
            </a:r>
            <a:r>
              <a:rPr lang="ko-KR" altLang="en-US" sz="2400" dirty="0" smtClean="0"/>
              <a:t>을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방문한 </a:t>
            </a:r>
            <a:r>
              <a:rPr lang="ko-KR" altLang="ko-KR" sz="2400" dirty="0" smtClean="0"/>
              <a:t>후에는</a:t>
            </a:r>
            <a:r>
              <a:rPr lang="en-US" altLang="ko-KR" sz="2400" dirty="0" smtClean="0"/>
              <a:t> n</a:t>
            </a:r>
            <a:r>
              <a:rPr lang="ko-KR" altLang="ko-KR" sz="2400" dirty="0" smtClean="0"/>
              <a:t>의 </a:t>
            </a:r>
            <a:r>
              <a:rPr lang="ko-KR" altLang="ko-KR" sz="2400" dirty="0"/>
              <a:t>오른쪽 서브트리를 같은 방식으로 </a:t>
            </a:r>
            <a:r>
              <a:rPr lang="ko-KR" altLang="ko-KR" sz="2400" dirty="0" smtClean="0"/>
              <a:t>방문</a:t>
            </a:r>
            <a:endParaRPr lang="en-US" altLang="ko-KR" sz="24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ko-KR" altLang="en-US" sz="2400" dirty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19346"/>
            <a:ext cx="1870449" cy="1741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835" y="3789040"/>
            <a:ext cx="5244823" cy="2132241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84742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517668" y="2697839"/>
            <a:ext cx="291287" cy="546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" name="Line 7"/>
          <p:cNvSpPr>
            <a:spLocks noChangeShapeType="1"/>
          </p:cNvSpPr>
          <p:nvPr/>
        </p:nvSpPr>
        <p:spPr bwMode="auto">
          <a:xfrm flipH="1">
            <a:off x="1442402" y="2719863"/>
            <a:ext cx="298737" cy="524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1220098" y="2068242"/>
            <a:ext cx="497618" cy="50539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3192984" y="1989006"/>
            <a:ext cx="627809" cy="683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495866" y="1989005"/>
            <a:ext cx="681596" cy="6491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1177461" y="1263139"/>
            <a:ext cx="1022540" cy="7165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241511" y="1272135"/>
            <a:ext cx="920376" cy="707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2040570" y="1090367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644074" y="3151008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220098" y="3158584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329650" y="2471368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1553826" y="2476246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3526501" y="2477090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1" name="Oval 15"/>
          <p:cNvSpPr>
            <a:spLocks noChangeArrowheads="1"/>
          </p:cNvSpPr>
          <p:nvPr/>
        </p:nvSpPr>
        <p:spPr bwMode="auto">
          <a:xfrm>
            <a:off x="977762" y="1788004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2989934" y="1788004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71538" y="1074978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A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08222" y="1788004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B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23555" y="1783338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C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9653" y="3153918"/>
            <a:ext cx="2486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G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9111" y="2463127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D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57181" y="3153918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H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83159" y="2462667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E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72938" y="2462667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F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4" name="Line 7"/>
          <p:cNvSpPr>
            <a:spLocks noChangeShapeType="1"/>
          </p:cNvSpPr>
          <p:nvPr/>
        </p:nvSpPr>
        <p:spPr bwMode="auto">
          <a:xfrm>
            <a:off x="5000566" y="2894996"/>
            <a:ext cx="191427" cy="5312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 flipH="1">
            <a:off x="5925300" y="2917020"/>
            <a:ext cx="298737" cy="524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>
            <a:off x="5702996" y="2265399"/>
            <a:ext cx="497618" cy="50539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7675882" y="2186163"/>
            <a:ext cx="627809" cy="683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8" name="Line 7"/>
          <p:cNvSpPr>
            <a:spLocks noChangeShapeType="1"/>
          </p:cNvSpPr>
          <p:nvPr/>
        </p:nvSpPr>
        <p:spPr bwMode="auto">
          <a:xfrm flipH="1">
            <a:off x="4978764" y="2186162"/>
            <a:ext cx="681596" cy="6491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9" name="Line 7"/>
          <p:cNvSpPr>
            <a:spLocks noChangeShapeType="1"/>
          </p:cNvSpPr>
          <p:nvPr/>
        </p:nvSpPr>
        <p:spPr bwMode="auto">
          <a:xfrm flipH="1">
            <a:off x="5660359" y="1460296"/>
            <a:ext cx="1022540" cy="7165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0" name="Line 10"/>
          <p:cNvSpPr>
            <a:spLocks noChangeShapeType="1"/>
          </p:cNvSpPr>
          <p:nvPr/>
        </p:nvSpPr>
        <p:spPr bwMode="auto">
          <a:xfrm>
            <a:off x="6724409" y="1469292"/>
            <a:ext cx="920376" cy="707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6523468" y="1287524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5045162" y="3373625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3" name="Oval 15"/>
          <p:cNvSpPr>
            <a:spLocks noChangeArrowheads="1"/>
          </p:cNvSpPr>
          <p:nvPr/>
        </p:nvSpPr>
        <p:spPr bwMode="auto">
          <a:xfrm>
            <a:off x="5758165" y="3381201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Oval 15"/>
          <p:cNvSpPr>
            <a:spLocks noChangeArrowheads="1"/>
          </p:cNvSpPr>
          <p:nvPr/>
        </p:nvSpPr>
        <p:spPr bwMode="auto">
          <a:xfrm>
            <a:off x="4812548" y="2668525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5" name="Oval 15"/>
          <p:cNvSpPr>
            <a:spLocks noChangeArrowheads="1"/>
          </p:cNvSpPr>
          <p:nvPr/>
        </p:nvSpPr>
        <p:spPr bwMode="auto">
          <a:xfrm>
            <a:off x="6036724" y="2673403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6" name="Oval 15"/>
          <p:cNvSpPr>
            <a:spLocks noChangeArrowheads="1"/>
          </p:cNvSpPr>
          <p:nvPr/>
        </p:nvSpPr>
        <p:spPr bwMode="auto">
          <a:xfrm>
            <a:off x="8009399" y="2674247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7" name="Oval 15"/>
          <p:cNvSpPr>
            <a:spLocks noChangeArrowheads="1"/>
          </p:cNvSpPr>
          <p:nvPr/>
        </p:nvSpPr>
        <p:spPr bwMode="auto">
          <a:xfrm>
            <a:off x="5460660" y="1985161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8" name="Oval 15"/>
          <p:cNvSpPr>
            <a:spLocks noChangeArrowheads="1"/>
          </p:cNvSpPr>
          <p:nvPr/>
        </p:nvSpPr>
        <p:spPr bwMode="auto">
          <a:xfrm>
            <a:off x="7472832" y="1985161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54436" y="1272135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A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91120" y="1985161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B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06453" y="1980495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C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10741" y="3376535"/>
            <a:ext cx="2486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G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52009" y="2660284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D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795248" y="3376535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H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66057" y="2659824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E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055836" y="2659824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F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6684756" y="937595"/>
            <a:ext cx="0" cy="360000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702091" y="2960558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①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11888" y="367789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②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H="1">
            <a:off x="5820660" y="1496974"/>
            <a:ext cx="648000" cy="432000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5084296" y="2247158"/>
            <a:ext cx="336187" cy="331296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437636" y="2259972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③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717592" y="3675740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④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4989930" y="3216352"/>
            <a:ext cx="72000" cy="216000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5178461" y="2998613"/>
            <a:ext cx="108000" cy="324000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5247486" y="2509122"/>
            <a:ext cx="252000" cy="216000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 flipV="1">
            <a:off x="5814057" y="2509122"/>
            <a:ext cx="252000" cy="252000"/>
          </a:xfrm>
          <a:prstGeom prst="straightConnector1">
            <a:avLst/>
          </a:prstGeom>
          <a:ln w="19050">
            <a:solidFill>
              <a:srgbClr val="FF006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6057117" y="29584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⑤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5899678" y="3057087"/>
            <a:ext cx="144000" cy="252000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6457742" y="1624724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맑은 고딕" panose="020B0503020000020004" pitchFamily="50" charset="-127"/>
                <a:cs typeface="+mn-cs"/>
                <a:sym typeface="Wingdings 2" panose="05020102010507070707" pitchFamily="18" charset="2"/>
              </a:rPr>
              <a:t>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7437141" y="2286898"/>
            <a:ext cx="415415" cy="462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  <a:sym typeface="Wingdings 2" panose="05020102010507070707" pitchFamily="18" charset="2"/>
              </a:rPr>
              <a:t>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960009" y="2998613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  <a:sym typeface="Wingdings 2" panose="05020102010507070707" pitchFamily="18" charset="2"/>
              </a:rPr>
              <a:t>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7891575" y="2186162"/>
            <a:ext cx="358911" cy="385715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6991175" y="1467524"/>
            <a:ext cx="612000" cy="468000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5888761" y="2316692"/>
            <a:ext cx="288000" cy="288000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H="1">
            <a:off x="6065730" y="3208972"/>
            <a:ext cx="72000" cy="180000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H="1">
            <a:off x="5904147" y="1752233"/>
            <a:ext cx="591917" cy="396000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flipH="1" flipV="1">
            <a:off x="6889147" y="1757292"/>
            <a:ext cx="468000" cy="360000"/>
          </a:xfrm>
          <a:prstGeom prst="straightConnector1">
            <a:avLst/>
          </a:prstGeom>
          <a:ln w="19050">
            <a:solidFill>
              <a:srgbClr val="FF006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H="1" flipV="1">
            <a:off x="7832832" y="2530964"/>
            <a:ext cx="180000" cy="180000"/>
          </a:xfrm>
          <a:prstGeom prst="straightConnector1">
            <a:avLst/>
          </a:prstGeom>
          <a:ln w="19050">
            <a:solidFill>
              <a:srgbClr val="FF006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55576" y="4749968"/>
            <a:ext cx="72413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err="1" smtClean="0">
                <a:latin typeface="+mn-lt"/>
                <a:ea typeface="+mn-ea"/>
                <a:cs typeface="Times New Roman" panose="02020603050405020304" pitchFamily="18" charset="0"/>
              </a:rPr>
              <a:t>중위순회</a:t>
            </a:r>
            <a:r>
              <a:rPr lang="en-US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:</a:t>
            </a:r>
            <a:r>
              <a:rPr lang="ko-KR" altLang="en-US" sz="2400" dirty="0" smtClean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D</a:t>
            </a:r>
            <a:r>
              <a:rPr lang="en-US" altLang="ko-KR" sz="2400" dirty="0">
                <a:latin typeface="+mn-lt"/>
                <a:ea typeface="+mn-ea"/>
                <a:cs typeface="Times New Roman" panose="02020603050405020304" pitchFamily="18" charset="0"/>
              </a:rPr>
              <a:t>, G, B, H, E, A, C, </a:t>
            </a:r>
            <a:r>
              <a:rPr lang="en-US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F </a:t>
            </a: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순으로 방문</a:t>
            </a:r>
            <a:endParaRPr lang="ko-KR" altLang="en-US" sz="2400" dirty="0">
              <a:latin typeface="+mn-lt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9019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Postorder</a:t>
            </a:r>
            <a:r>
              <a:rPr lang="en-US" altLang="ko-KR" dirty="0" smtClean="0"/>
              <a:t> Traversal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9824" y="1308466"/>
            <a:ext cx="7886700" cy="27699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ko-KR" altLang="ko-KR" dirty="0" err="1" smtClean="0"/>
              <a:t>노드</a:t>
            </a:r>
            <a:r>
              <a:rPr lang="en-US" altLang="ko-KR" dirty="0" smtClean="0"/>
              <a:t> n</a:t>
            </a:r>
            <a:r>
              <a:rPr lang="ko-KR" altLang="ko-KR" dirty="0" smtClean="0"/>
              <a:t>에 </a:t>
            </a:r>
            <a:r>
              <a:rPr lang="ko-KR" altLang="ko-KR" dirty="0"/>
              <a:t>도착하면</a:t>
            </a:r>
            <a:r>
              <a:rPr lang="en-US" altLang="ko-KR" dirty="0"/>
              <a:t> </a:t>
            </a:r>
            <a:r>
              <a:rPr lang="en-US" altLang="ko-KR" dirty="0" smtClean="0"/>
              <a:t>n</a:t>
            </a:r>
            <a:r>
              <a:rPr lang="ko-KR" altLang="ko-KR" dirty="0" smtClean="0"/>
              <a:t>의 </a:t>
            </a:r>
            <a:r>
              <a:rPr lang="ko-KR" altLang="ko-KR" dirty="0"/>
              <a:t>방문을 보류하고 </a:t>
            </a:r>
            <a:r>
              <a:rPr lang="en-US" altLang="ko-KR" dirty="0" smtClean="0"/>
              <a:t>n</a:t>
            </a:r>
            <a:r>
              <a:rPr lang="ko-KR" altLang="ko-KR" dirty="0" smtClean="0"/>
              <a:t>의 </a:t>
            </a:r>
            <a:r>
              <a:rPr lang="ko-KR" altLang="ko-KR" dirty="0"/>
              <a:t>왼쪽 서브트리로 순회를 </a:t>
            </a:r>
            <a:r>
              <a:rPr lang="ko-KR" altLang="ko-KR" dirty="0" smtClean="0"/>
              <a:t>진행</a:t>
            </a:r>
            <a:endParaRPr lang="en-US" altLang="ko-KR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ko-KR" dirty="0" smtClean="0"/>
              <a:t>n</a:t>
            </a:r>
            <a:r>
              <a:rPr lang="ko-KR" altLang="ko-KR" dirty="0" smtClean="0"/>
              <a:t>의 </a:t>
            </a:r>
            <a:r>
              <a:rPr lang="ko-KR" altLang="ko-KR" dirty="0"/>
              <a:t>왼쪽 서브트리를 방문한 </a:t>
            </a:r>
            <a:r>
              <a:rPr lang="ko-KR" altLang="ko-KR" dirty="0" smtClean="0"/>
              <a:t>후에는</a:t>
            </a:r>
            <a:r>
              <a:rPr lang="en-US" altLang="ko-KR" dirty="0" smtClean="0"/>
              <a:t> n</a:t>
            </a:r>
            <a:r>
              <a:rPr lang="ko-KR" altLang="ko-KR" dirty="0" smtClean="0"/>
              <a:t>의 </a:t>
            </a:r>
            <a:r>
              <a:rPr lang="ko-KR" altLang="ko-KR" dirty="0"/>
              <a:t>오른쪽 서브트리를 같은 방식으로 </a:t>
            </a:r>
            <a:r>
              <a:rPr lang="ko-KR" altLang="ko-KR" dirty="0" smtClean="0"/>
              <a:t>방문</a:t>
            </a:r>
            <a:endParaRPr lang="en-US" altLang="ko-KR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ko-KR" altLang="ko-KR" dirty="0" smtClean="0"/>
              <a:t>마지막에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을</a:t>
            </a:r>
            <a:r>
              <a:rPr lang="ko-KR" altLang="ko-KR" dirty="0" smtClean="0"/>
              <a:t> </a:t>
            </a:r>
            <a:r>
              <a:rPr lang="ko-KR" altLang="ko-KR" dirty="0"/>
              <a:t>방문한다</a:t>
            </a:r>
            <a:r>
              <a:rPr lang="en-US" altLang="ko-KR" dirty="0"/>
              <a:t>. </a:t>
            </a:r>
            <a:endParaRPr lang="en-US" altLang="ko-KR" dirty="0" smtClean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25178"/>
            <a:ext cx="2131795" cy="1627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891" y="3797429"/>
            <a:ext cx="5015393" cy="2079843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43980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486573" y="3189122"/>
            <a:ext cx="291287" cy="546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" name="Line 7"/>
          <p:cNvSpPr>
            <a:spLocks noChangeShapeType="1"/>
          </p:cNvSpPr>
          <p:nvPr/>
        </p:nvSpPr>
        <p:spPr bwMode="auto">
          <a:xfrm flipH="1">
            <a:off x="1411307" y="3211146"/>
            <a:ext cx="298737" cy="524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1189003" y="2559525"/>
            <a:ext cx="497618" cy="50539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3161889" y="2480289"/>
            <a:ext cx="627809" cy="683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464771" y="2480288"/>
            <a:ext cx="681596" cy="6491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1146366" y="1754422"/>
            <a:ext cx="1022540" cy="7165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210416" y="1763418"/>
            <a:ext cx="920376" cy="707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2009475" y="1581650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612979" y="3642291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189003" y="3649867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298555" y="2962651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1522731" y="2967529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3495406" y="2968373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1" name="Oval 15"/>
          <p:cNvSpPr>
            <a:spLocks noChangeArrowheads="1"/>
          </p:cNvSpPr>
          <p:nvPr/>
        </p:nvSpPr>
        <p:spPr bwMode="auto">
          <a:xfrm>
            <a:off x="946667" y="2279287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2958839" y="2279287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40443" y="1566261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A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77127" y="2279287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B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92460" y="2274621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C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8558" y="3645201"/>
            <a:ext cx="2486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G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8016" y="2954410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D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26086" y="3645201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H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52064" y="2953950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E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41843" y="2953950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F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4" name="Line 7"/>
          <p:cNvSpPr>
            <a:spLocks noChangeShapeType="1"/>
          </p:cNvSpPr>
          <p:nvPr/>
        </p:nvSpPr>
        <p:spPr bwMode="auto">
          <a:xfrm>
            <a:off x="5177714" y="3163662"/>
            <a:ext cx="191427" cy="5312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 flipH="1">
            <a:off x="6102448" y="3185686"/>
            <a:ext cx="298737" cy="524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>
            <a:off x="5880144" y="2534065"/>
            <a:ext cx="497618" cy="50539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7853030" y="2454829"/>
            <a:ext cx="627809" cy="683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8" name="Line 7"/>
          <p:cNvSpPr>
            <a:spLocks noChangeShapeType="1"/>
          </p:cNvSpPr>
          <p:nvPr/>
        </p:nvSpPr>
        <p:spPr bwMode="auto">
          <a:xfrm flipH="1">
            <a:off x="5155912" y="2454828"/>
            <a:ext cx="681596" cy="6491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9" name="Line 7"/>
          <p:cNvSpPr>
            <a:spLocks noChangeShapeType="1"/>
          </p:cNvSpPr>
          <p:nvPr/>
        </p:nvSpPr>
        <p:spPr bwMode="auto">
          <a:xfrm flipH="1">
            <a:off x="5837507" y="1728962"/>
            <a:ext cx="1022540" cy="7165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0" name="Line 10"/>
          <p:cNvSpPr>
            <a:spLocks noChangeShapeType="1"/>
          </p:cNvSpPr>
          <p:nvPr/>
        </p:nvSpPr>
        <p:spPr bwMode="auto">
          <a:xfrm>
            <a:off x="6901557" y="1737958"/>
            <a:ext cx="920376" cy="707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6700616" y="1556190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5233458" y="3641037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3" name="Oval 15"/>
          <p:cNvSpPr>
            <a:spLocks noChangeArrowheads="1"/>
          </p:cNvSpPr>
          <p:nvPr/>
        </p:nvSpPr>
        <p:spPr bwMode="auto">
          <a:xfrm>
            <a:off x="5935313" y="3649867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Oval 15"/>
          <p:cNvSpPr>
            <a:spLocks noChangeArrowheads="1"/>
          </p:cNvSpPr>
          <p:nvPr/>
        </p:nvSpPr>
        <p:spPr bwMode="auto">
          <a:xfrm>
            <a:off x="4989696" y="2937191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5" name="Oval 15"/>
          <p:cNvSpPr>
            <a:spLocks noChangeArrowheads="1"/>
          </p:cNvSpPr>
          <p:nvPr/>
        </p:nvSpPr>
        <p:spPr bwMode="auto">
          <a:xfrm>
            <a:off x="6213872" y="2942069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6" name="Oval 15"/>
          <p:cNvSpPr>
            <a:spLocks noChangeArrowheads="1"/>
          </p:cNvSpPr>
          <p:nvPr/>
        </p:nvSpPr>
        <p:spPr bwMode="auto">
          <a:xfrm>
            <a:off x="8186547" y="2942913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7" name="Oval 15"/>
          <p:cNvSpPr>
            <a:spLocks noChangeArrowheads="1"/>
          </p:cNvSpPr>
          <p:nvPr/>
        </p:nvSpPr>
        <p:spPr bwMode="auto">
          <a:xfrm>
            <a:off x="5637808" y="2253827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8" name="Oval 15"/>
          <p:cNvSpPr>
            <a:spLocks noChangeArrowheads="1"/>
          </p:cNvSpPr>
          <p:nvPr/>
        </p:nvSpPr>
        <p:spPr bwMode="auto">
          <a:xfrm>
            <a:off x="7649980" y="2253827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31584" y="1540801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A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668268" y="2253827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B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83601" y="2249161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C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79471" y="3634080"/>
            <a:ext cx="2486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G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29157" y="2928950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D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72396" y="3645201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H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43205" y="2928490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E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232984" y="2928490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F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6861904" y="1206261"/>
            <a:ext cx="0" cy="360000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509567" y="3607968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①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13293" y="294396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②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H="1">
            <a:off x="5935313" y="1746548"/>
            <a:ext cx="690950" cy="472331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5261444" y="2515824"/>
            <a:ext cx="336187" cy="331296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226475" y="3619150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③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32834" y="2901288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④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5155912" y="3356291"/>
            <a:ext cx="103417" cy="308907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5324479" y="3272194"/>
            <a:ext cx="117087" cy="320924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5424634" y="2717444"/>
            <a:ext cx="299640" cy="276344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 flipV="1">
            <a:off x="5873189" y="2682536"/>
            <a:ext cx="293629" cy="287307"/>
          </a:xfrm>
          <a:prstGeom prst="straightConnector1">
            <a:avLst/>
          </a:prstGeom>
          <a:ln w="19050">
            <a:solidFill>
              <a:srgbClr val="FF006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5950058" y="2250558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⑤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6076826" y="3283072"/>
            <a:ext cx="166048" cy="309329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8479697" y="2877876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맑은 고딕" panose="020B0503020000020004" pitchFamily="50" charset="-127"/>
                <a:cs typeface="+mn-cs"/>
                <a:sym typeface="Wingdings 2" panose="05020102010507070707" pitchFamily="18" charset="2"/>
              </a:rPr>
              <a:t>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7954757" y="2194998"/>
            <a:ext cx="415415" cy="462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  <a:sym typeface="Wingdings 2" panose="05020102010507070707" pitchFamily="18" charset="2"/>
              </a:rPr>
              <a:t>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992346" y="1488411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  <a:sym typeface="Wingdings 2" panose="05020102010507070707" pitchFamily="18" charset="2"/>
              </a:rPr>
              <a:t>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8127328" y="2587586"/>
            <a:ext cx="268120" cy="300767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7256144" y="1860260"/>
            <a:ext cx="460094" cy="363508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6078990" y="2598504"/>
            <a:ext cx="288000" cy="288000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H="1">
            <a:off x="6242874" y="3342850"/>
            <a:ext cx="167469" cy="304684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H="1">
            <a:off x="6226385" y="1950153"/>
            <a:ext cx="517532" cy="366688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flipH="1" flipV="1">
            <a:off x="6996717" y="1950154"/>
            <a:ext cx="560466" cy="435804"/>
          </a:xfrm>
          <a:prstGeom prst="straightConnector1">
            <a:avLst/>
          </a:prstGeom>
          <a:ln w="19050">
            <a:solidFill>
              <a:srgbClr val="FF006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H="1" flipV="1">
            <a:off x="7884857" y="2675616"/>
            <a:ext cx="282077" cy="294227"/>
          </a:xfrm>
          <a:prstGeom prst="straightConnector1">
            <a:avLst/>
          </a:prstGeom>
          <a:ln w="19050">
            <a:solidFill>
              <a:srgbClr val="FF006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31152" y="4992195"/>
            <a:ext cx="8205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ko-KR" sz="2400" dirty="0" err="1" smtClean="0">
                <a:latin typeface="+mn-lt"/>
                <a:ea typeface="+mn-ea"/>
                <a:cs typeface="Times New Roman" panose="02020603050405020304" pitchFamily="18" charset="0"/>
              </a:rPr>
              <a:t>후위순회</a:t>
            </a:r>
            <a:r>
              <a:rPr lang="en-US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:</a:t>
            </a:r>
            <a:r>
              <a:rPr lang="ko-KR" altLang="en-US" sz="2400" dirty="0" smtClean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G</a:t>
            </a:r>
            <a:r>
              <a:rPr lang="en-US" altLang="ko-KR" sz="2400" dirty="0">
                <a:latin typeface="+mn-lt"/>
                <a:ea typeface="+mn-ea"/>
                <a:cs typeface="Times New Roman" panose="02020603050405020304" pitchFamily="18" charset="0"/>
              </a:rPr>
              <a:t>, D, H, E, B, F, C, A 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순으로 </a:t>
            </a: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방문</a:t>
            </a:r>
            <a:endParaRPr lang="ko-KR" altLang="en-US" sz="2400" dirty="0">
              <a:latin typeface="+mn-lt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5958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여러가지 트리 예</a:t>
            </a:r>
            <a:r>
              <a:rPr lang="en-US" altLang="ko-KR" dirty="0" smtClean="0"/>
              <a:t>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4</a:t>
            </a:fld>
            <a:endParaRPr lang="en-US" altLang="ko-KR"/>
          </a:p>
        </p:txBody>
      </p:sp>
      <p:pic>
        <p:nvPicPr>
          <p:cNvPr id="1026" name="Picture 2" descr="Image result for data structure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60848"/>
            <a:ext cx="5324475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355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Level-order Traversal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564105"/>
            <a:ext cx="8063066" cy="1110269"/>
          </a:xfrm>
        </p:spPr>
        <p:txBody>
          <a:bodyPr>
            <a:noAutofit/>
          </a:bodyPr>
          <a:lstStyle/>
          <a:p>
            <a:r>
              <a:rPr lang="ko-KR" altLang="ko-KR" sz="2400" dirty="0" err="1"/>
              <a:t>레벨순회는</a:t>
            </a:r>
            <a:r>
              <a:rPr lang="ko-KR" altLang="ko-KR" sz="2400" dirty="0"/>
              <a:t> </a:t>
            </a:r>
            <a:r>
              <a:rPr lang="ko-KR" altLang="ko-KR" sz="2400" dirty="0" err="1"/>
              <a:t>루트노드가</a:t>
            </a:r>
            <a:r>
              <a:rPr lang="ko-KR" altLang="ko-KR" sz="2400" dirty="0"/>
              <a:t> 있는 최상위 레벨부터 시작하여 각 레벨마다 좌에서 우로 노드들을 </a:t>
            </a:r>
            <a:r>
              <a:rPr lang="ko-KR" altLang="ko-KR" sz="2400" dirty="0" smtClean="0"/>
              <a:t>방문</a:t>
            </a:r>
            <a:endParaRPr lang="ko-KR" altLang="ko-KR" sz="2400" dirty="0"/>
          </a:p>
          <a:p>
            <a:endParaRPr lang="ko-KR" altLang="en-US" sz="2400" dirty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82" y="2817833"/>
            <a:ext cx="4309902" cy="3119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3284984"/>
            <a:ext cx="4707906" cy="2502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8631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130" y="2907178"/>
            <a:ext cx="3454078" cy="181796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3732" y="836711"/>
            <a:ext cx="7886700" cy="444440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ko-KR" dirty="0">
              <a:solidFill>
                <a:srgbClr val="3333FF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ko-KR" altLang="ko-KR" b="1" dirty="0" err="1" smtClean="0">
                <a:solidFill>
                  <a:srgbClr val="7030A0"/>
                </a:solidFill>
              </a:rPr>
              <a:t>트리의</a:t>
            </a:r>
            <a:r>
              <a:rPr lang="ko-KR" altLang="ko-KR" b="1" dirty="0" smtClean="0">
                <a:solidFill>
                  <a:srgbClr val="7030A0"/>
                </a:solidFill>
              </a:rPr>
              <a:t> </a:t>
            </a:r>
            <a:r>
              <a:rPr lang="ko-KR" altLang="ko-KR" b="1" dirty="0">
                <a:solidFill>
                  <a:srgbClr val="7030A0"/>
                </a:solidFill>
              </a:rPr>
              <a:t>노드 수 </a:t>
            </a:r>
            <a:r>
              <a:rPr lang="en-US" altLang="ko-KR" dirty="0">
                <a:solidFill>
                  <a:srgbClr val="7030A0"/>
                </a:solidFill>
              </a:rPr>
              <a:t>= </a:t>
            </a:r>
            <a:r>
              <a:rPr lang="en-US" altLang="ko-KR" sz="2000" dirty="0">
                <a:solidFill>
                  <a:srgbClr val="7030A0"/>
                </a:solidFill>
              </a:rPr>
              <a:t>1 + </a:t>
            </a:r>
            <a:endParaRPr lang="en-US" altLang="ko-KR" sz="2000" dirty="0" smtClean="0">
              <a:solidFill>
                <a:srgbClr val="7030A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ko-KR" sz="2000" dirty="0" smtClean="0">
                <a:solidFill>
                  <a:srgbClr val="7030A0"/>
                </a:solidFill>
              </a:rPr>
              <a:t>	(</a:t>
            </a:r>
            <a:r>
              <a:rPr lang="ko-KR" altLang="ko-KR" sz="2000" dirty="0" err="1">
                <a:solidFill>
                  <a:srgbClr val="7030A0"/>
                </a:solidFill>
              </a:rPr>
              <a:t>루트노드의</a:t>
            </a:r>
            <a:r>
              <a:rPr lang="ko-KR" altLang="ko-KR" sz="2000" dirty="0">
                <a:solidFill>
                  <a:srgbClr val="7030A0"/>
                </a:solidFill>
              </a:rPr>
              <a:t> 왼쪽 </a:t>
            </a:r>
            <a:r>
              <a:rPr lang="ko-KR" altLang="ko-KR" sz="2000" dirty="0" err="1">
                <a:solidFill>
                  <a:srgbClr val="7030A0"/>
                </a:solidFill>
              </a:rPr>
              <a:t>서브트리에</a:t>
            </a:r>
            <a:r>
              <a:rPr lang="ko-KR" altLang="ko-KR" sz="2000" dirty="0">
                <a:solidFill>
                  <a:srgbClr val="7030A0"/>
                </a:solidFill>
              </a:rPr>
              <a:t> 있는 노드 수</a:t>
            </a:r>
            <a:r>
              <a:rPr lang="en-US" altLang="ko-KR" sz="2000" dirty="0">
                <a:solidFill>
                  <a:srgbClr val="7030A0"/>
                </a:solidFill>
              </a:rPr>
              <a:t>) + </a:t>
            </a:r>
            <a:endParaRPr lang="en-US" altLang="ko-KR" sz="2000" dirty="0" smtClean="0">
              <a:solidFill>
                <a:srgbClr val="7030A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ko-KR" sz="2000" dirty="0" smtClean="0">
                <a:solidFill>
                  <a:srgbClr val="7030A0"/>
                </a:solidFill>
              </a:rPr>
              <a:t>	(</a:t>
            </a:r>
            <a:r>
              <a:rPr lang="ko-KR" altLang="ko-KR" sz="2000" dirty="0" err="1">
                <a:solidFill>
                  <a:srgbClr val="7030A0"/>
                </a:solidFill>
              </a:rPr>
              <a:t>루트노드의</a:t>
            </a:r>
            <a:r>
              <a:rPr lang="ko-KR" altLang="ko-KR" sz="2000" dirty="0">
                <a:solidFill>
                  <a:srgbClr val="7030A0"/>
                </a:solidFill>
              </a:rPr>
              <a:t> 오른쪽 </a:t>
            </a:r>
            <a:r>
              <a:rPr lang="ko-KR" altLang="ko-KR" sz="2000" dirty="0" err="1">
                <a:solidFill>
                  <a:srgbClr val="7030A0"/>
                </a:solidFill>
              </a:rPr>
              <a:t>서브트리에</a:t>
            </a:r>
            <a:r>
              <a:rPr lang="ko-KR" altLang="ko-KR" sz="2000" dirty="0">
                <a:solidFill>
                  <a:srgbClr val="7030A0"/>
                </a:solidFill>
              </a:rPr>
              <a:t> 있는 노드 수</a:t>
            </a:r>
            <a:r>
              <a:rPr lang="en-US" altLang="ko-KR" sz="2000" dirty="0" smtClean="0">
                <a:solidFill>
                  <a:srgbClr val="7030A0"/>
                </a:solidFill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04" y="4912442"/>
            <a:ext cx="8665295" cy="14686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44513" y="333375"/>
            <a:ext cx="6981825" cy="863600"/>
          </a:xfrm>
        </p:spPr>
        <p:txBody>
          <a:bodyPr/>
          <a:lstStyle/>
          <a:p>
            <a:r>
              <a:rPr lang="ko-KR" altLang="en-US" dirty="0" smtClean="0"/>
              <a:t>트리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2841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0761" y="1564104"/>
            <a:ext cx="8259711" cy="307672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ko-KR" altLang="ko-KR" b="1" dirty="0" err="1" smtClean="0">
                <a:solidFill>
                  <a:srgbClr val="007635"/>
                </a:solidFill>
              </a:rPr>
              <a:t>트리의</a:t>
            </a:r>
            <a:r>
              <a:rPr lang="ko-KR" altLang="ko-KR" b="1" dirty="0" smtClean="0">
                <a:solidFill>
                  <a:srgbClr val="007635"/>
                </a:solidFill>
              </a:rPr>
              <a:t> </a:t>
            </a:r>
            <a:r>
              <a:rPr lang="ko-KR" altLang="ko-KR" b="1" dirty="0">
                <a:solidFill>
                  <a:srgbClr val="007635"/>
                </a:solidFill>
              </a:rPr>
              <a:t>높이 </a:t>
            </a:r>
            <a:r>
              <a:rPr lang="en-US" altLang="ko-KR" dirty="0">
                <a:solidFill>
                  <a:srgbClr val="007635"/>
                </a:solidFill>
              </a:rPr>
              <a:t>= </a:t>
            </a:r>
            <a:r>
              <a:rPr lang="en-US" altLang="ko-KR" sz="2000" dirty="0">
                <a:solidFill>
                  <a:srgbClr val="007635"/>
                </a:solidFill>
              </a:rPr>
              <a:t>1 + </a:t>
            </a:r>
            <a:endParaRPr lang="en-US" altLang="ko-KR" sz="2000" dirty="0" smtClean="0">
              <a:solidFill>
                <a:srgbClr val="007635"/>
              </a:solidFill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2000" dirty="0" smtClean="0">
                <a:solidFill>
                  <a:srgbClr val="007635"/>
                </a:solidFill>
              </a:rPr>
              <a:t>    	  	      max (</a:t>
            </a:r>
            <a:r>
              <a:rPr lang="ko-KR" altLang="ko-KR" sz="2000" dirty="0" smtClean="0">
                <a:solidFill>
                  <a:srgbClr val="007635"/>
                </a:solidFill>
              </a:rPr>
              <a:t>루트의 </a:t>
            </a:r>
            <a:r>
              <a:rPr lang="ko-KR" altLang="ko-KR" sz="2000" dirty="0">
                <a:solidFill>
                  <a:srgbClr val="007635"/>
                </a:solidFill>
              </a:rPr>
              <a:t>왼쪽 </a:t>
            </a:r>
            <a:r>
              <a:rPr lang="ko-KR" altLang="ko-KR" sz="2000" dirty="0" err="1">
                <a:solidFill>
                  <a:srgbClr val="007635"/>
                </a:solidFill>
              </a:rPr>
              <a:t>서브트리의</a:t>
            </a:r>
            <a:r>
              <a:rPr lang="ko-KR" altLang="ko-KR" sz="2000" dirty="0">
                <a:solidFill>
                  <a:srgbClr val="007635"/>
                </a:solidFill>
              </a:rPr>
              <a:t> 높이</a:t>
            </a:r>
            <a:r>
              <a:rPr lang="en-US" altLang="ko-KR" sz="2000" dirty="0">
                <a:solidFill>
                  <a:srgbClr val="007635"/>
                </a:solidFill>
              </a:rPr>
              <a:t>, </a:t>
            </a:r>
            <a:endParaRPr lang="en-US" altLang="ko-KR" sz="2000" dirty="0" smtClean="0">
              <a:solidFill>
                <a:srgbClr val="007635"/>
              </a:solidFill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007635"/>
                </a:solidFill>
              </a:rPr>
              <a:t>	</a:t>
            </a:r>
            <a:r>
              <a:rPr lang="en-US" altLang="ko-KR" sz="2000" dirty="0" smtClean="0">
                <a:solidFill>
                  <a:srgbClr val="007635"/>
                </a:solidFill>
              </a:rPr>
              <a:t>		  </a:t>
            </a:r>
            <a:r>
              <a:rPr lang="ko-KR" altLang="ko-KR" sz="2000" dirty="0" smtClean="0">
                <a:solidFill>
                  <a:srgbClr val="007635"/>
                </a:solidFill>
              </a:rPr>
              <a:t>루트의 </a:t>
            </a:r>
            <a:r>
              <a:rPr lang="ko-KR" altLang="ko-KR" sz="2000" dirty="0">
                <a:solidFill>
                  <a:srgbClr val="007635"/>
                </a:solidFill>
              </a:rPr>
              <a:t>오른쪽 </a:t>
            </a:r>
            <a:r>
              <a:rPr lang="ko-KR" altLang="ko-KR" sz="2000" dirty="0" err="1">
                <a:solidFill>
                  <a:srgbClr val="007635"/>
                </a:solidFill>
              </a:rPr>
              <a:t>서브트리의</a:t>
            </a:r>
            <a:r>
              <a:rPr lang="ko-KR" altLang="ko-KR" sz="2000" dirty="0">
                <a:solidFill>
                  <a:srgbClr val="007635"/>
                </a:solidFill>
              </a:rPr>
              <a:t> 높이</a:t>
            </a:r>
            <a:r>
              <a:rPr lang="en-US" altLang="ko-KR" sz="2000" dirty="0" smtClean="0">
                <a:solidFill>
                  <a:srgbClr val="007635"/>
                </a:solidFill>
              </a:rPr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2852936"/>
            <a:ext cx="3707376" cy="24548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48" y="5193971"/>
            <a:ext cx="8447332" cy="13313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트리의</a:t>
            </a:r>
            <a:r>
              <a:rPr lang="ko-KR" altLang="en-US" dirty="0" smtClean="0"/>
              <a:t> 높이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7585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780928"/>
            <a:ext cx="6981825" cy="1368152"/>
          </a:xfrm>
        </p:spPr>
        <p:txBody>
          <a:bodyPr/>
          <a:lstStyle/>
          <a:p>
            <a:r>
              <a:rPr lang="en-US" altLang="ko-KR" sz="4400" dirty="0" smtClean="0"/>
              <a:t>Binary Heap</a:t>
            </a:r>
            <a:endParaRPr lang="ko-KR" altLang="en-US" sz="4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7449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412776"/>
            <a:ext cx="8280920" cy="4443782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dirty="0" err="1" smtClean="0">
                <a:solidFill>
                  <a:srgbClr val="3333FF"/>
                </a:solidFill>
              </a:rPr>
              <a:t>우선순위큐</a:t>
            </a:r>
            <a:r>
              <a:rPr lang="en-US" altLang="ko-KR" dirty="0">
                <a:solidFill>
                  <a:srgbClr val="3333FF"/>
                </a:solidFill>
              </a:rPr>
              <a:t>(Priority Queue</a:t>
            </a:r>
            <a:r>
              <a:rPr lang="en-US" altLang="ko-KR" dirty="0" smtClean="0">
                <a:solidFill>
                  <a:srgbClr val="3333FF"/>
                </a:solidFill>
              </a:rPr>
              <a:t>)</a:t>
            </a:r>
            <a:endParaRPr lang="en-US" altLang="ko-KR" dirty="0"/>
          </a:p>
          <a:p>
            <a:pPr lvl="1">
              <a:spcAft>
                <a:spcPts val="1200"/>
              </a:spcAft>
            </a:pPr>
            <a:r>
              <a:rPr lang="ko-KR" altLang="ko-KR" sz="2000" dirty="0" smtClean="0"/>
              <a:t>가장 </a:t>
            </a:r>
            <a:r>
              <a:rPr lang="ko-KR" altLang="ko-KR" sz="2000" dirty="0"/>
              <a:t>높은 우선순위를 가진 </a:t>
            </a:r>
            <a:r>
              <a:rPr lang="ko-KR" altLang="ko-KR" sz="2000" dirty="0" smtClean="0"/>
              <a:t>항목</a:t>
            </a:r>
            <a:r>
              <a:rPr lang="ko-KR" altLang="en-US" sz="2000" dirty="0" smtClean="0"/>
              <a:t>을 </a:t>
            </a:r>
            <a:r>
              <a:rPr lang="ko-KR" altLang="en-US" dirty="0" smtClean="0"/>
              <a:t>찾기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빼기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넣기 하는 </a:t>
            </a:r>
            <a:r>
              <a:rPr lang="ko-KR" altLang="ko-KR" sz="2000" dirty="0" smtClean="0"/>
              <a:t>자료구조</a:t>
            </a:r>
            <a:endParaRPr lang="en-US" altLang="ko-KR" sz="2000" dirty="0" smtClean="0"/>
          </a:p>
          <a:p>
            <a:pPr>
              <a:spcAft>
                <a:spcPts val="1200"/>
              </a:spcAft>
            </a:pPr>
            <a:r>
              <a:rPr lang="ko-KR" altLang="en-US" dirty="0" err="1" smtClean="0"/>
              <a:t>바이나리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힙</a:t>
            </a:r>
            <a:r>
              <a:rPr lang="en-US" altLang="ko-KR" dirty="0" smtClean="0"/>
              <a:t>(</a:t>
            </a:r>
            <a:r>
              <a:rPr lang="en-US" altLang="ko-KR" dirty="0"/>
              <a:t>Binary Heap)</a:t>
            </a:r>
            <a:r>
              <a:rPr lang="ko-KR" altLang="ko-KR" dirty="0"/>
              <a:t>은 </a:t>
            </a:r>
            <a:r>
              <a:rPr lang="ko-KR" altLang="ko-KR" dirty="0" err="1"/>
              <a:t>우선순위큐</a:t>
            </a:r>
            <a:r>
              <a:rPr lang="en-US" altLang="ko-KR" dirty="0"/>
              <a:t>(Priority Queue)</a:t>
            </a:r>
            <a:r>
              <a:rPr lang="ko-KR" altLang="ko-KR" dirty="0" smtClean="0"/>
              <a:t>를</a:t>
            </a:r>
            <a:r>
              <a:rPr lang="en-US" altLang="ko-KR" dirty="0" smtClean="0"/>
              <a:t> </a:t>
            </a:r>
            <a:r>
              <a:rPr lang="ko-KR" altLang="ko-KR" dirty="0" smtClean="0"/>
              <a:t>구현하는 </a:t>
            </a:r>
            <a:r>
              <a:rPr lang="ko-KR" altLang="ko-KR" dirty="0"/>
              <a:t>가장 기본적인 </a:t>
            </a:r>
            <a:r>
              <a:rPr lang="ko-KR" altLang="ko-KR" dirty="0" smtClean="0"/>
              <a:t>자료구조</a:t>
            </a:r>
            <a:endParaRPr lang="en-US" altLang="ko-KR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dirty="0" smtClean="0"/>
              <a:t>스택이나 </a:t>
            </a:r>
            <a:r>
              <a:rPr lang="ko-KR" altLang="ko-KR" dirty="0"/>
              <a:t>큐도 일종의 </a:t>
            </a:r>
            <a:r>
              <a:rPr lang="ko-KR" altLang="ko-KR" dirty="0" err="1"/>
              <a:t>우선순위큐</a:t>
            </a:r>
            <a:endParaRPr lang="en-US" altLang="ko-KR" dirty="0"/>
          </a:p>
          <a:p>
            <a:pPr lvl="1"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r>
              <a:rPr lang="ko-KR" altLang="ko-KR" dirty="0" err="1">
                <a:solidFill>
                  <a:srgbClr val="3333FF"/>
                </a:solidFill>
              </a:rPr>
              <a:t>스택</a:t>
            </a:r>
            <a:r>
              <a:rPr lang="en-US" altLang="ko-KR" dirty="0"/>
              <a:t>: </a:t>
            </a:r>
            <a:r>
              <a:rPr lang="ko-KR" altLang="ko-KR" dirty="0"/>
              <a:t>가장 마지막으로 삽입된 항목이 가장 높은 </a:t>
            </a:r>
            <a:r>
              <a:rPr lang="ko-KR" altLang="ko-KR" dirty="0" smtClean="0"/>
              <a:t>우선순위</a:t>
            </a:r>
            <a:r>
              <a:rPr lang="en-US" altLang="ko-KR" dirty="0" smtClean="0"/>
              <a:t>.  </a:t>
            </a:r>
            <a:r>
              <a:rPr lang="ko-KR" altLang="ko-KR" u="sng" dirty="0"/>
              <a:t>최근 시간일수록 높은 우선순위를 부여</a:t>
            </a:r>
            <a:endParaRPr lang="en-US" altLang="ko-KR" u="sng" dirty="0"/>
          </a:p>
          <a:p>
            <a:pPr lvl="1"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r>
              <a:rPr lang="ko-KR" altLang="ko-KR" dirty="0">
                <a:solidFill>
                  <a:srgbClr val="3333FF"/>
                </a:solidFill>
              </a:rPr>
              <a:t>큐</a:t>
            </a:r>
            <a:r>
              <a:rPr lang="en-US" altLang="ko-KR" dirty="0"/>
              <a:t>: </a:t>
            </a:r>
            <a:r>
              <a:rPr lang="ko-KR" altLang="ko-KR" dirty="0"/>
              <a:t>먼저 삽입된 항목이 </a:t>
            </a:r>
            <a:r>
              <a:rPr lang="ko-KR" altLang="en-US" dirty="0" smtClean="0"/>
              <a:t>더 높은 </a:t>
            </a:r>
            <a:r>
              <a:rPr lang="ko-KR" altLang="ko-KR" dirty="0" smtClean="0"/>
              <a:t>우선순위</a:t>
            </a:r>
            <a:r>
              <a:rPr lang="en-US" altLang="ko-KR" dirty="0" smtClean="0"/>
              <a:t>. </a:t>
            </a:r>
            <a:r>
              <a:rPr lang="ko-KR" altLang="ko-KR" dirty="0"/>
              <a:t>따라서 </a:t>
            </a:r>
            <a:r>
              <a:rPr lang="ko-KR" altLang="ko-KR" u="sng" dirty="0"/>
              <a:t>이른 시간일수록 더 높은 우선순위를 </a:t>
            </a:r>
            <a:r>
              <a:rPr lang="ko-KR" altLang="ko-KR" u="sng" dirty="0" smtClean="0"/>
              <a:t>부여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28650" y="462181"/>
            <a:ext cx="7886700" cy="503554"/>
          </a:xfrm>
        </p:spPr>
        <p:txBody>
          <a:bodyPr/>
          <a:lstStyle/>
          <a:p>
            <a:pPr algn="l"/>
            <a:r>
              <a:rPr lang="ko-KR" altLang="en-US" dirty="0" err="1" smtClean="0"/>
              <a:t>바이나리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힙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3046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2666" y="1395664"/>
            <a:ext cx="7327726" cy="1457272"/>
          </a:xfrm>
          <a:noFill/>
          <a:ln>
            <a:solidFill>
              <a:schemeClr val="accent1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2600" dirty="0">
                <a:solidFill>
                  <a:srgbClr val="3333FF"/>
                </a:solidFill>
              </a:rPr>
              <a:t>[</a:t>
            </a:r>
            <a:r>
              <a:rPr lang="ko-KR" altLang="ko-KR" sz="2600" dirty="0">
                <a:solidFill>
                  <a:srgbClr val="3333FF"/>
                </a:solidFill>
              </a:rPr>
              <a:t>정의</a:t>
            </a:r>
            <a:r>
              <a:rPr lang="en-US" altLang="ko-KR" sz="2600" dirty="0">
                <a:solidFill>
                  <a:srgbClr val="3333FF"/>
                </a:solidFill>
              </a:rPr>
              <a:t>] </a:t>
            </a:r>
            <a:endParaRPr lang="en-US" altLang="ko-KR" sz="2600" dirty="0" smtClean="0">
              <a:solidFill>
                <a:srgbClr val="3333FF"/>
              </a:solidFill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sz="2600" dirty="0" err="1" smtClean="0">
                <a:solidFill>
                  <a:srgbClr val="7030A0"/>
                </a:solidFill>
              </a:rPr>
              <a:t>바이나리</a:t>
            </a:r>
            <a:r>
              <a:rPr lang="ko-KR" altLang="en-US" sz="2600" dirty="0" smtClean="0">
                <a:solidFill>
                  <a:srgbClr val="7030A0"/>
                </a:solidFill>
              </a:rPr>
              <a:t> </a:t>
            </a:r>
            <a:r>
              <a:rPr lang="ko-KR" altLang="en-US" sz="2600" dirty="0" err="1" smtClean="0">
                <a:solidFill>
                  <a:srgbClr val="7030A0"/>
                </a:solidFill>
              </a:rPr>
              <a:t>힙</a:t>
            </a:r>
            <a:r>
              <a:rPr lang="en-US" altLang="ko-KR" sz="2600" dirty="0" smtClean="0">
                <a:solidFill>
                  <a:srgbClr val="7030A0"/>
                </a:solidFill>
              </a:rPr>
              <a:t>(</a:t>
            </a:r>
            <a:r>
              <a:rPr lang="en-US" altLang="ko-KR" sz="2600" dirty="0">
                <a:solidFill>
                  <a:srgbClr val="7030A0"/>
                </a:solidFill>
              </a:rPr>
              <a:t>Binary Heap)</a:t>
            </a:r>
            <a:r>
              <a:rPr lang="ko-KR" altLang="ko-KR" sz="2600" dirty="0">
                <a:solidFill>
                  <a:srgbClr val="7030A0"/>
                </a:solidFill>
              </a:rPr>
              <a:t>은 </a:t>
            </a:r>
            <a:r>
              <a:rPr lang="en-US" altLang="ko-KR" sz="2600" dirty="0" smtClean="0">
                <a:solidFill>
                  <a:srgbClr val="7030A0"/>
                </a:solidFill>
              </a:rPr>
              <a:t>Complete Binary Tree</a:t>
            </a:r>
            <a:r>
              <a:rPr lang="ko-KR" altLang="ko-KR" sz="2600" dirty="0" smtClean="0">
                <a:solidFill>
                  <a:srgbClr val="7030A0"/>
                </a:solidFill>
              </a:rPr>
              <a:t>로</a:t>
            </a:r>
            <a:r>
              <a:rPr lang="ko-KR" altLang="en-US" sz="2600" dirty="0">
                <a:solidFill>
                  <a:srgbClr val="7030A0"/>
                </a:solidFill>
              </a:rPr>
              <a:t>써</a:t>
            </a:r>
            <a:r>
              <a:rPr lang="ko-KR" altLang="ko-KR" sz="2600" dirty="0" smtClean="0">
                <a:solidFill>
                  <a:srgbClr val="7030A0"/>
                </a:solidFill>
              </a:rPr>
              <a:t> </a:t>
            </a:r>
            <a:r>
              <a:rPr lang="ko-KR" altLang="ko-KR" sz="2600" dirty="0">
                <a:solidFill>
                  <a:srgbClr val="7030A0"/>
                </a:solidFill>
              </a:rPr>
              <a:t>부모의 우선순위가 자식의 우선순위보다 높은 </a:t>
            </a:r>
            <a:r>
              <a:rPr lang="ko-KR" altLang="ko-KR" sz="2600" dirty="0" smtClean="0">
                <a:solidFill>
                  <a:srgbClr val="7030A0"/>
                </a:solidFill>
              </a:rPr>
              <a:t>자료구조</a:t>
            </a:r>
            <a:endParaRPr lang="ko-KR" altLang="en-US" sz="2600" dirty="0">
              <a:solidFill>
                <a:srgbClr val="7030A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6974" y="3471391"/>
            <a:ext cx="8398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어느 트리가 </a:t>
            </a:r>
            <a:r>
              <a:rPr kumimoji="0" lang="ko-KR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바이나리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힙일까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?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작을 수록 높은 우선순위일 때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</a:t>
            </a:r>
            <a:endParaRPr kumimoji="0" lang="ko-KR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8" y="4359366"/>
            <a:ext cx="3093929" cy="1306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70" y="4275333"/>
            <a:ext cx="2902025" cy="1390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294" y="4077072"/>
            <a:ext cx="2607023" cy="147566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/>
          <p:cNvSpPr/>
          <p:nvPr/>
        </p:nvSpPr>
        <p:spPr>
          <a:xfrm>
            <a:off x="1646219" y="5852743"/>
            <a:ext cx="712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(a)			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(b)		                    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(c)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628650" y="462181"/>
            <a:ext cx="7886700" cy="503554"/>
          </a:xfrm>
        </p:spPr>
        <p:txBody>
          <a:bodyPr/>
          <a:lstStyle/>
          <a:p>
            <a:pPr algn="l"/>
            <a:r>
              <a:rPr lang="ko-KR" altLang="en-US" dirty="0" err="1" smtClean="0"/>
              <a:t>바이나리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힙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45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06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1353" y="1532399"/>
            <a:ext cx="7954028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ko-KR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모든 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노드들이 </a:t>
            </a:r>
            <a:r>
              <a:rPr kumimoji="0" lang="ko-KR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힙속성을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 만족하지만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Complete Binary Tree</a:t>
            </a:r>
            <a:r>
              <a:rPr kumimoji="0" lang="ko-KR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가 아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님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ko-KR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루트의 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오른쪽 자식인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50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이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40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을 자식으로 가지고 있기 때문에 </a:t>
            </a:r>
            <a:r>
              <a:rPr kumimoji="0" lang="ko-KR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힙속성에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ko-KR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위배</a:t>
            </a:r>
            <a:endParaRPr kumimoji="0" lang="en-US" altLang="ko-KR" sz="2000" dirty="0">
              <a:solidFill>
                <a:prstClr val="black"/>
              </a:solidFill>
              <a:latin typeface="+mn-lt"/>
              <a:ea typeface="+mn-ea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바이나리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힙</a:t>
            </a:r>
            <a:endParaRPr kumimoji="0" lang="ko-KR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1710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1340768"/>
            <a:ext cx="6811665" cy="4389740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628650" y="462181"/>
            <a:ext cx="7886700" cy="503554"/>
          </a:xfrm>
          <a:prstGeom prst="rect">
            <a:avLst/>
          </a:prstGeom>
        </p:spPr>
        <p:txBody>
          <a:bodyPr/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9pPr>
          </a:lstStyle>
          <a:p>
            <a:r>
              <a:rPr lang="ko-KR" altLang="en-US" kern="0" dirty="0" err="1" smtClean="0"/>
              <a:t>바이나리</a:t>
            </a:r>
            <a:r>
              <a:rPr lang="ko-KR" altLang="en-US" kern="0" dirty="0" smtClean="0"/>
              <a:t> </a:t>
            </a:r>
            <a:r>
              <a:rPr lang="ko-KR" altLang="en-US" kern="0" dirty="0" err="1" smtClean="0"/>
              <a:t>힙의</a:t>
            </a:r>
            <a:r>
              <a:rPr lang="ko-KR" altLang="en-US" kern="0" dirty="0" smtClean="0"/>
              <a:t> 구현 </a:t>
            </a:r>
            <a:r>
              <a:rPr lang="en-US" altLang="ko-KR" kern="0" dirty="0" smtClean="0">
                <a:sym typeface="Wingdings" panose="05000000000000000000" pitchFamily="2" charset="2"/>
              </a:rPr>
              <a:t></a:t>
            </a:r>
            <a:r>
              <a:rPr lang="en-US" altLang="ko-KR" kern="0" dirty="0" smtClean="0"/>
              <a:t> </a:t>
            </a:r>
            <a:r>
              <a:rPr lang="ko-KR" altLang="en-US" kern="0" dirty="0" smtClean="0"/>
              <a:t>배열로</a:t>
            </a:r>
            <a:endParaRPr lang="ko-KR" altLang="en-US" kern="0" dirty="0"/>
          </a:p>
        </p:txBody>
      </p:sp>
      <p:cxnSp>
        <p:nvCxnSpPr>
          <p:cNvPr id="3" name="직선 연결선 2"/>
          <p:cNvCxnSpPr/>
          <p:nvPr/>
        </p:nvCxnSpPr>
        <p:spPr bwMode="auto">
          <a:xfrm>
            <a:off x="179512" y="4869160"/>
            <a:ext cx="87849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47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7455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1560" y="1677153"/>
            <a:ext cx="7903922" cy="10618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30213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a[</a:t>
            </a:r>
            <a:r>
              <a:rPr kumimoji="0" lang="en-US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의 자식은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a[2i]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와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a[2i+1]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에 있고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endParaRPr kumimoji="0" lang="ko-KR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0213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a[j]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의 부모는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a[j//2]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에 있다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 &gt; 1.</a:t>
            </a: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9899" y="3284984"/>
            <a:ext cx="7855451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노드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35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의 자식은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a[2x4] =a[8]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과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a[2x4+1] = a[9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],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즉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, 80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과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50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노드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90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의 부모는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a[11//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2] = a[5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]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의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노드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45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48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2287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3464" y="1196752"/>
            <a:ext cx="8068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바이나리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ko-KR" alt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힙의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 종류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:</a:t>
            </a:r>
            <a:r>
              <a:rPr kumimoji="0" lang="ko-KR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ko-KR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n-ea"/>
              </a:rPr>
              <a:t>최소힙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n-ea"/>
              </a:rPr>
              <a:t>(Minimum Heap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n-ea"/>
              </a:rPr>
              <a:t>): </a:t>
            </a:r>
            <a:r>
              <a:rPr kumimoji="0" lang="ko-KR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키 값이 작을수록 높은 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우선</a:t>
            </a:r>
            <a:r>
              <a:rPr kumimoji="0" lang="ko-KR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순위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ko-KR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n-ea"/>
              </a:rPr>
              <a:t>최대힙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n-ea"/>
              </a:rPr>
              <a:t>(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n-ea"/>
              </a:rPr>
              <a:t>Maximum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n-ea"/>
              </a:rPr>
              <a:t>Heap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n-ea"/>
              </a:rPr>
              <a:t>): </a:t>
            </a:r>
            <a:r>
              <a:rPr kumimoji="0" lang="ko-KR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키 </a:t>
            </a:r>
            <a:r>
              <a:rPr kumimoji="0" lang="ko-KR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값이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ko-KR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클수록 높은 우선순위</a:t>
            </a:r>
            <a:endParaRPr kumimoji="0" lang="ko-KR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49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7281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여러가지 </a:t>
            </a:r>
            <a:r>
              <a:rPr lang="ko-KR" altLang="en-US" dirty="0" smtClean="0"/>
              <a:t>트리 예</a:t>
            </a:r>
            <a:r>
              <a:rPr lang="en-US" altLang="ko-KR" dirty="0" smtClean="0"/>
              <a:t>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5</a:t>
            </a:fld>
            <a:endParaRPr lang="en-US" altLang="ko-KR"/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52736"/>
            <a:ext cx="7143750" cy="557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308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780928"/>
            <a:ext cx="7416824" cy="13681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4400" dirty="0" err="1" smtClean="0"/>
              <a:t>힙</a:t>
            </a:r>
            <a:r>
              <a:rPr lang="ko-KR" altLang="en-US" sz="4400" dirty="0" smtClean="0"/>
              <a:t> 연산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4400" dirty="0"/>
              <a:t>	</a:t>
            </a:r>
            <a:r>
              <a:rPr lang="en-US" altLang="ko-KR" sz="4400" dirty="0" smtClean="0"/>
              <a:t>- Minimum Heap</a:t>
            </a:r>
            <a:r>
              <a:rPr lang="ko-KR" altLang="en-US" sz="4400" dirty="0" smtClean="0"/>
              <a:t>의 경우</a:t>
            </a:r>
            <a:endParaRPr lang="ko-KR" altLang="en-US" sz="4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9675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1072" y="1556792"/>
            <a:ext cx="8373416" cy="1847574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넣기</a:t>
            </a:r>
            <a:r>
              <a:rPr lang="ko-KR" altLang="ko-KR" dirty="0" smtClean="0"/>
              <a:t> </a:t>
            </a:r>
            <a:r>
              <a:rPr lang="ko-KR" altLang="ko-KR" dirty="0"/>
              <a:t>연산</a:t>
            </a:r>
            <a:r>
              <a:rPr lang="en-US" altLang="ko-KR" dirty="0"/>
              <a:t>(insert)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96288"/>
            <a:ext cx="8191822" cy="419094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ko-KR" dirty="0" err="1" smtClean="0"/>
              <a:t>힙의</a:t>
            </a:r>
            <a:r>
              <a:rPr lang="ko-KR" altLang="ko-KR" dirty="0" smtClean="0"/>
              <a:t> </a:t>
            </a:r>
            <a:r>
              <a:rPr lang="ko-KR" altLang="ko-KR" dirty="0"/>
              <a:t>마지막 노드</a:t>
            </a:r>
            <a:r>
              <a:rPr lang="en-US" altLang="ko-KR" dirty="0"/>
              <a:t>(</a:t>
            </a:r>
            <a:r>
              <a:rPr lang="ko-KR" altLang="ko-KR" dirty="0"/>
              <a:t>즉</a:t>
            </a:r>
            <a:r>
              <a:rPr lang="en-US" altLang="ko-KR" dirty="0"/>
              <a:t>, </a:t>
            </a:r>
            <a:r>
              <a:rPr lang="ko-KR" altLang="en-US" dirty="0" smtClean="0"/>
              <a:t>리스트</a:t>
            </a:r>
            <a:r>
              <a:rPr lang="ko-KR" altLang="ko-KR" dirty="0" smtClean="0"/>
              <a:t>의 </a:t>
            </a:r>
            <a:r>
              <a:rPr lang="ko-KR" altLang="ko-KR" dirty="0"/>
              <a:t>마지막 </a:t>
            </a:r>
            <a:r>
              <a:rPr lang="ko-KR" altLang="en-US" dirty="0" smtClean="0"/>
              <a:t>항목</a:t>
            </a:r>
            <a:r>
              <a:rPr lang="en-US" altLang="ko-KR" dirty="0" smtClean="0"/>
              <a:t>)</a:t>
            </a:r>
            <a:r>
              <a:rPr lang="ko-KR" altLang="ko-KR" dirty="0"/>
              <a:t>의 바로 다음 </a:t>
            </a:r>
            <a:r>
              <a:rPr lang="ko-KR" altLang="en-US" dirty="0" smtClean="0"/>
              <a:t>비어있는</a:t>
            </a:r>
            <a:r>
              <a:rPr lang="ko-KR" altLang="ko-KR" dirty="0" smtClean="0"/>
              <a:t> </a:t>
            </a:r>
            <a:r>
              <a:rPr lang="ko-KR" altLang="ko-KR" dirty="0"/>
              <a:t>원소에 새로운 항목을 </a:t>
            </a:r>
            <a:r>
              <a:rPr lang="ko-KR" altLang="ko-KR" dirty="0" smtClean="0"/>
              <a:t>저장</a:t>
            </a:r>
            <a:r>
              <a:rPr lang="en-US" altLang="ko-KR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ko-KR" dirty="0" smtClean="0"/>
              <a:t>루트 </a:t>
            </a:r>
            <a:r>
              <a:rPr lang="ko-KR" altLang="ko-KR" dirty="0"/>
              <a:t>방향으로 올라가면서 </a:t>
            </a:r>
            <a:r>
              <a:rPr lang="ko-KR" altLang="ko-KR" dirty="0" smtClean="0"/>
              <a:t>부모의 키</a:t>
            </a:r>
            <a:r>
              <a:rPr lang="ko-KR" altLang="en-US" dirty="0" smtClean="0"/>
              <a:t>와</a:t>
            </a:r>
            <a:r>
              <a:rPr lang="ko-KR" altLang="ko-KR" dirty="0" smtClean="0"/>
              <a:t> </a:t>
            </a:r>
            <a:r>
              <a:rPr lang="ko-KR" altLang="ko-KR" dirty="0"/>
              <a:t>비교하여 </a:t>
            </a:r>
            <a:r>
              <a:rPr lang="ko-KR" altLang="ko-KR" dirty="0" err="1" smtClean="0"/>
              <a:t>힙</a:t>
            </a:r>
            <a:r>
              <a:rPr lang="en-US" altLang="ko-KR" dirty="0" smtClean="0"/>
              <a:t> </a:t>
            </a:r>
            <a:r>
              <a:rPr lang="ko-KR" altLang="ko-KR" dirty="0" smtClean="0"/>
              <a:t>속성이 </a:t>
            </a:r>
            <a:r>
              <a:rPr lang="ko-KR" altLang="ko-KR" dirty="0"/>
              <a:t>만족될 때까지 노드를 </a:t>
            </a:r>
            <a:r>
              <a:rPr lang="ko-KR" altLang="ko-KR" dirty="0" smtClean="0"/>
              <a:t>교환</a:t>
            </a:r>
            <a:endParaRPr lang="ko-KR" altLang="ko-KR" dirty="0"/>
          </a:p>
          <a:p>
            <a:pPr marL="457200" indent="-457200">
              <a:buFont typeface="+mj-lt"/>
              <a:buAutoNum type="arabicPeriod"/>
            </a:pPr>
            <a:endParaRPr lang="ko-KR" altLang="ko-KR" dirty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의</a:t>
            </a:r>
            <a:r>
              <a:rPr lang="ko-KR" altLang="ko-KR" dirty="0" smtClean="0"/>
              <a:t> </a:t>
            </a:r>
            <a:r>
              <a:rPr lang="ko-KR" altLang="ko-KR" dirty="0"/>
              <a:t>과정은 </a:t>
            </a:r>
            <a:r>
              <a:rPr lang="ko-KR" altLang="en-US" dirty="0" err="1" smtClean="0"/>
              <a:t>리프로부터</a:t>
            </a:r>
            <a:r>
              <a:rPr lang="ko-KR" altLang="ko-KR" dirty="0" smtClean="0"/>
              <a:t> </a:t>
            </a:r>
            <a:r>
              <a:rPr lang="ko-KR" altLang="ko-KR" dirty="0"/>
              <a:t>위로 올라가며 </a:t>
            </a:r>
            <a:r>
              <a:rPr lang="ko-KR" altLang="en-US" dirty="0" smtClean="0"/>
              <a:t>수</a:t>
            </a:r>
            <a:r>
              <a:rPr lang="ko-KR" altLang="ko-KR" dirty="0" smtClean="0"/>
              <a:t>행되므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rgbClr val="3333FF"/>
                </a:solidFill>
              </a:rPr>
              <a:t>upheap</a:t>
            </a:r>
            <a:r>
              <a:rPr lang="ko-KR" altLang="ko-KR" dirty="0"/>
              <a:t>이라 </a:t>
            </a:r>
            <a:r>
              <a:rPr lang="ko-KR" altLang="ko-KR" dirty="0" smtClean="0"/>
              <a:t>부</a:t>
            </a:r>
            <a:r>
              <a:rPr lang="ko-KR" altLang="en-US" dirty="0" smtClean="0"/>
              <a:t>름</a:t>
            </a:r>
            <a:endParaRPr lang="ko-KR" altLang="ko-KR" dirty="0"/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51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7357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1023119"/>
            <a:ext cx="45095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ko-KR" altLang="ko-KR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최소힙에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5</a:t>
            </a:r>
            <a:r>
              <a:rPr kumimoji="0" lang="ko-KR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를 </a:t>
            </a:r>
            <a:r>
              <a:rPr kumimoji="0" lang="ko-KR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삽입하는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ko-KR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과정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2809" y="5423150"/>
            <a:ext cx="86930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(a) 5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마지막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항목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90)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다음에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저장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(b) a[12]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부모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a[6]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40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비교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2066925"/>
            <a:ext cx="8562975" cy="272415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52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2786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32563" y="5047369"/>
            <a:ext cx="81732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(c) 5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와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40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을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교환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                               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            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(d) a[6]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의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5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와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부모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a[3]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20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비교</a:t>
            </a:r>
            <a:endParaRPr kumimoji="0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224" y="1966452"/>
            <a:ext cx="9167283" cy="271508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53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3570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81542" y="5304355"/>
            <a:ext cx="7860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(e) 5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교환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          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 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(f) a[3]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부모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a[1]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15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비교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80" y="1890707"/>
            <a:ext cx="8964000" cy="3209943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54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1575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627588" y="4897770"/>
            <a:ext cx="20518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(g) 5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15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교환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243" y="1165890"/>
            <a:ext cx="4846996" cy="3672946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55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7445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661" y="1894125"/>
            <a:ext cx="8136819" cy="2542988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lt"/>
              </a:rPr>
              <a:t>빼기 연산</a:t>
            </a:r>
            <a:r>
              <a:rPr lang="en-US" altLang="ko-KR" dirty="0" smtClean="0">
                <a:latin typeface="+mn-lt"/>
              </a:rPr>
              <a:t>: </a:t>
            </a:r>
            <a:r>
              <a:rPr lang="en-US" altLang="ko-KR" dirty="0" err="1" smtClean="0">
                <a:latin typeface="+mn-lt"/>
              </a:rPr>
              <a:t>delete_min</a:t>
            </a:r>
            <a:r>
              <a:rPr lang="en-US" altLang="ko-KR" dirty="0" smtClean="0">
                <a:latin typeface="+mn-lt"/>
              </a:rPr>
              <a:t>(</a:t>
            </a:r>
            <a:r>
              <a:rPr lang="ko-KR" altLang="ko-KR" dirty="0"/>
              <a:t>최솟값 </a:t>
            </a:r>
            <a:r>
              <a:rPr lang="ko-KR" altLang="ko-KR" dirty="0" smtClean="0"/>
              <a:t>삭제</a:t>
            </a:r>
            <a:r>
              <a:rPr lang="en-US" altLang="ko-KR" dirty="0" smtClean="0">
                <a:latin typeface="+mn-lt"/>
              </a:rPr>
              <a:t>)</a:t>
            </a:r>
            <a:endParaRPr lang="ko-KR" altLang="en-US" dirty="0">
              <a:latin typeface="+mn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95663"/>
            <a:ext cx="8047806" cy="509657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ko-KR" dirty="0" smtClean="0"/>
              <a:t>루트를 삭제</a:t>
            </a:r>
            <a:endParaRPr lang="en-US" altLang="ko-KR" dirty="0" smtClean="0"/>
          </a:p>
          <a:p>
            <a:pPr marL="720725" indent="-457200">
              <a:lnSpc>
                <a:spcPct val="120000"/>
              </a:lnSpc>
              <a:buFont typeface="+mj-lt"/>
              <a:buAutoNum type="arabicPeriod"/>
            </a:pPr>
            <a:r>
              <a:rPr lang="ko-KR" altLang="ko-KR" dirty="0" err="1" smtClean="0"/>
              <a:t>힙의</a:t>
            </a:r>
            <a:r>
              <a:rPr lang="ko-KR" altLang="ko-KR" dirty="0" smtClean="0"/>
              <a:t> </a:t>
            </a:r>
            <a:r>
              <a:rPr lang="ko-KR" altLang="ko-KR" dirty="0"/>
              <a:t>가장 마지막 노드</a:t>
            </a:r>
            <a:r>
              <a:rPr lang="en-US" altLang="ko-KR" dirty="0"/>
              <a:t>, </a:t>
            </a:r>
            <a:r>
              <a:rPr lang="ko-KR" altLang="ko-KR" dirty="0" smtClean="0"/>
              <a:t>즉</a:t>
            </a:r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ko-KR" altLang="ko-KR" dirty="0" smtClean="0"/>
              <a:t>의 </a:t>
            </a:r>
            <a:r>
              <a:rPr lang="ko-KR" altLang="ko-KR" dirty="0"/>
              <a:t>가장 마지막 </a:t>
            </a:r>
            <a:r>
              <a:rPr lang="ko-KR" altLang="en-US" dirty="0" smtClean="0"/>
              <a:t>항목을</a:t>
            </a:r>
            <a:r>
              <a:rPr lang="ko-KR" altLang="ko-KR" dirty="0" smtClean="0"/>
              <a:t> 루트로 </a:t>
            </a:r>
            <a:r>
              <a:rPr lang="ko-KR" altLang="ko-KR" dirty="0"/>
              <a:t>옮기고</a:t>
            </a:r>
            <a:r>
              <a:rPr lang="en-US" altLang="ko-KR" dirty="0"/>
              <a:t>, 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루트를 삭제 후 대체</a:t>
            </a:r>
            <a:r>
              <a:rPr lang="en-US" altLang="ko-KR" dirty="0" smtClean="0"/>
              <a:t>)</a:t>
            </a:r>
          </a:p>
          <a:p>
            <a:pPr marL="720725" indent="-457200">
              <a:lnSpc>
                <a:spcPct val="120000"/>
              </a:lnSpc>
              <a:buFont typeface="+mj-lt"/>
              <a:buAutoNum type="arabicPeriod"/>
            </a:pPr>
            <a:r>
              <a:rPr lang="ko-KR" altLang="ko-KR" dirty="0" smtClean="0"/>
              <a:t>루트로부터 </a:t>
            </a:r>
            <a:r>
              <a:rPr lang="ko-KR" altLang="ko-KR" dirty="0"/>
              <a:t>자식들 중에서 작은 값을 가진 </a:t>
            </a:r>
            <a:r>
              <a:rPr lang="ko-KR" altLang="ko-KR" dirty="0" smtClean="0"/>
              <a:t>자식</a:t>
            </a:r>
            <a:r>
              <a:rPr lang="en-US" altLang="ko-KR" dirty="0" smtClean="0"/>
              <a:t>(</a:t>
            </a:r>
            <a:r>
              <a:rPr lang="ko-KR" altLang="ko-KR" dirty="0" smtClean="0"/>
              <a:t>승자</a:t>
            </a:r>
            <a:r>
              <a:rPr lang="en-US" altLang="ko-KR" dirty="0"/>
              <a:t>)</a:t>
            </a:r>
            <a:r>
              <a:rPr lang="ko-KR" altLang="ko-KR" dirty="0"/>
              <a:t>과 키를 비교하여 </a:t>
            </a:r>
            <a:r>
              <a:rPr lang="ko-KR" altLang="ko-KR" dirty="0" err="1"/>
              <a:t>힙속성이</a:t>
            </a:r>
            <a:r>
              <a:rPr lang="ko-KR" altLang="ko-KR" dirty="0"/>
              <a:t> 만족될 때까지 키를 교환하며 </a:t>
            </a:r>
            <a:r>
              <a:rPr lang="ko-KR" altLang="en-US" dirty="0" err="1" smtClean="0"/>
              <a:t>리프</a:t>
            </a:r>
            <a:r>
              <a:rPr lang="ko-KR" altLang="ko-KR" dirty="0" smtClean="0"/>
              <a:t> </a:t>
            </a:r>
            <a:r>
              <a:rPr lang="ko-KR" altLang="ko-KR" dirty="0"/>
              <a:t>방향으로 </a:t>
            </a:r>
            <a:r>
              <a:rPr lang="ko-KR" altLang="ko-KR" dirty="0" smtClean="0"/>
              <a:t>진행</a:t>
            </a:r>
            <a:endParaRPr lang="en-US" altLang="ko-KR" dirty="0"/>
          </a:p>
          <a:p>
            <a:pPr lvl="0">
              <a:lnSpc>
                <a:spcPct val="120000"/>
              </a:lnSpc>
            </a:pPr>
            <a:endParaRPr lang="en-US" altLang="ko-KR" dirty="0">
              <a:solidFill>
                <a:srgbClr val="000000"/>
              </a:solidFill>
            </a:endParaRPr>
          </a:p>
          <a:p>
            <a:pPr lvl="0">
              <a:lnSpc>
                <a:spcPct val="120000"/>
              </a:lnSpc>
            </a:pPr>
            <a:r>
              <a:rPr lang="en-US" altLang="ko-KR" dirty="0" smtClean="0"/>
              <a:t>3</a:t>
            </a:r>
            <a:r>
              <a:rPr lang="ko-KR" altLang="en-US" dirty="0" smtClean="0"/>
              <a:t>의</a:t>
            </a:r>
            <a:r>
              <a:rPr lang="ko-KR" altLang="ko-KR" dirty="0" smtClean="0"/>
              <a:t> </a:t>
            </a:r>
            <a:r>
              <a:rPr lang="ko-KR" altLang="ko-KR" dirty="0"/>
              <a:t>과정은 </a:t>
            </a:r>
            <a:r>
              <a:rPr lang="ko-KR" altLang="ko-KR" dirty="0" smtClean="0"/>
              <a:t>루트로부터 </a:t>
            </a:r>
            <a:r>
              <a:rPr lang="ko-KR" altLang="ko-KR" dirty="0"/>
              <a:t>아래로 내려가며 진행되므로 </a:t>
            </a:r>
            <a:r>
              <a:rPr lang="en-US" altLang="ko-KR" dirty="0" smtClean="0"/>
              <a:t>  </a:t>
            </a:r>
            <a:r>
              <a:rPr lang="en-US" altLang="ko-KR" dirty="0" err="1" smtClean="0">
                <a:solidFill>
                  <a:srgbClr val="3333FF"/>
                </a:solidFill>
              </a:rPr>
              <a:t>downheap</a:t>
            </a:r>
            <a:r>
              <a:rPr lang="ko-KR" altLang="ko-KR" dirty="0"/>
              <a:t>이라 </a:t>
            </a:r>
            <a:r>
              <a:rPr lang="ko-KR" altLang="ko-KR" dirty="0" smtClean="0"/>
              <a:t>부</a:t>
            </a:r>
            <a:r>
              <a:rPr lang="ko-KR" altLang="en-US" dirty="0" smtClean="0"/>
              <a:t>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56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7772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3623" y="879103"/>
            <a:ext cx="83360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최솟값 삭제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ko-KR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과정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65458" y="5574070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(a)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마지막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항목을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루트로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이동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         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      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(b) 15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와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20 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중에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15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가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승자</a:t>
            </a:r>
            <a:endParaRPr kumimoji="0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1566862"/>
            <a:ext cx="8963025" cy="372427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V="1">
            <a:off x="6518787" y="2566219"/>
            <a:ext cx="1337187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57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0685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1894" y="5211959"/>
            <a:ext cx="7295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(c)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승자인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15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루트를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교환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	            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(d) 35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45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중에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35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승자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1752600"/>
            <a:ext cx="8467725" cy="33528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58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0468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58449" y="4696641"/>
            <a:ext cx="7747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(e)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승자인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35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70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교환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		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(f) 80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과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50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중에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50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승자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71" y="1264520"/>
            <a:ext cx="8505825" cy="326707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59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2698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여러가지 트리 예</a:t>
            </a:r>
            <a:r>
              <a:rPr lang="en-US" altLang="ko-KR" dirty="0"/>
              <a:t>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6</a:t>
            </a:fld>
            <a:endParaRPr lang="en-US" altLang="ko-KR"/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80728"/>
            <a:ext cx="64865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941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127136" y="4847666"/>
            <a:ext cx="2731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(g)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승자인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50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과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70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을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교환</a:t>
            </a:r>
            <a:endParaRPr kumimoji="0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444" y="1469768"/>
            <a:ext cx="4229100" cy="319087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60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3591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4513" y="1412875"/>
            <a:ext cx="8419975" cy="48958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ko-KR" dirty="0" smtClean="0"/>
              <a:t>컴퓨터 </a:t>
            </a:r>
            <a:r>
              <a:rPr lang="ko-KR" altLang="ko-KR" dirty="0"/>
              <a:t>운영체제의 프로세스 </a:t>
            </a:r>
            <a:r>
              <a:rPr lang="ko-KR" altLang="ko-KR" dirty="0" smtClean="0"/>
              <a:t>처리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ko-KR" dirty="0" smtClean="0"/>
              <a:t>네트워크 </a:t>
            </a:r>
            <a:r>
              <a:rPr lang="ko-KR" altLang="ko-KR" dirty="0"/>
              <a:t>라우터에서의 패킷 처리 </a:t>
            </a:r>
            <a:r>
              <a:rPr lang="ko-KR" altLang="ko-KR" dirty="0" smtClean="0"/>
              <a:t>등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ko-KR" dirty="0" smtClean="0"/>
              <a:t>실시간 </a:t>
            </a:r>
            <a:r>
              <a:rPr lang="ko-KR" altLang="ko-KR" dirty="0"/>
              <a:t>급상승 </a:t>
            </a:r>
            <a:r>
              <a:rPr lang="ko-KR" altLang="ko-KR" dirty="0" err="1"/>
              <a:t>검색어</a:t>
            </a:r>
            <a:r>
              <a:rPr lang="en-US" altLang="ko-KR" dirty="0"/>
              <a:t>(</a:t>
            </a:r>
            <a:r>
              <a:rPr lang="ko-KR" altLang="ko-KR" dirty="0"/>
              <a:t>데이터 스트림에서 </a:t>
            </a:r>
            <a:r>
              <a:rPr lang="en-US" altLang="ko-KR" dirty="0"/>
              <a:t>Top k </a:t>
            </a:r>
            <a:r>
              <a:rPr lang="ko-KR" altLang="ko-KR" dirty="0"/>
              <a:t>항목 유지</a:t>
            </a:r>
            <a:r>
              <a:rPr lang="en-US" altLang="ko-KR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ko-KR" altLang="ko-KR" dirty="0" err="1" smtClean="0"/>
              <a:t>허프만</a:t>
            </a:r>
            <a:r>
              <a:rPr lang="ko-KR" altLang="ko-KR" dirty="0" smtClean="0"/>
              <a:t> 코딩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ko-KR" dirty="0" err="1" smtClean="0"/>
              <a:t>힙정렬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err="1" smtClean="0"/>
              <a:t>다익스트라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Dijkstra</a:t>
            </a:r>
            <a:r>
              <a:rPr lang="en-US" altLang="ko-KR" dirty="0" smtClean="0"/>
              <a:t>)</a:t>
            </a:r>
            <a:r>
              <a:rPr lang="ko-KR" altLang="ko-KR" dirty="0" smtClean="0"/>
              <a:t>의 </a:t>
            </a:r>
            <a:r>
              <a:rPr lang="ko-KR" altLang="ko-KR" dirty="0"/>
              <a:t>최단경로 </a:t>
            </a:r>
            <a:r>
              <a:rPr lang="ko-KR" altLang="ko-KR" dirty="0" smtClean="0"/>
              <a:t>알고리즘</a:t>
            </a:r>
            <a:r>
              <a:rPr lang="en-US" altLang="ko-KR" dirty="0"/>
              <a:t>, </a:t>
            </a:r>
            <a:r>
              <a:rPr lang="ko-KR" altLang="en-US" dirty="0" err="1" smtClean="0"/>
              <a:t>프림</a:t>
            </a:r>
            <a:r>
              <a:rPr lang="en-US" altLang="ko-KR" dirty="0" smtClean="0"/>
              <a:t>(Prim)</a:t>
            </a:r>
            <a:r>
              <a:rPr lang="ko-KR" altLang="ko-KR" dirty="0" smtClean="0"/>
              <a:t>의 </a:t>
            </a:r>
            <a:r>
              <a:rPr lang="ko-KR" altLang="ko-KR" dirty="0"/>
              <a:t>최소신장트리 </a:t>
            </a:r>
            <a:r>
              <a:rPr lang="ko-KR" altLang="ko-KR" dirty="0" smtClean="0"/>
              <a:t>알고리즘</a:t>
            </a:r>
            <a:endParaRPr lang="en-US" altLang="ko-KR" dirty="0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44513" y="620689"/>
            <a:ext cx="6981825" cy="576286"/>
          </a:xfrm>
          <a:prstGeom prst="rect">
            <a:avLst/>
          </a:prstGeom>
        </p:spPr>
        <p:txBody>
          <a:bodyPr/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9pPr>
          </a:lstStyle>
          <a:p>
            <a:r>
              <a:rPr lang="ko-KR" altLang="en-US" kern="0" dirty="0" err="1" smtClean="0">
                <a:latin typeface="+mn-lt"/>
              </a:rPr>
              <a:t>힙</a:t>
            </a:r>
            <a:r>
              <a:rPr lang="ko-KR" altLang="en-US" kern="0" dirty="0" smtClean="0">
                <a:latin typeface="+mn-lt"/>
              </a:rPr>
              <a:t> 응용 분야</a:t>
            </a:r>
            <a:endParaRPr lang="ko-KR" altLang="en-US" kern="0" dirty="0">
              <a:latin typeface="+mn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61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3732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1401738"/>
            <a:ext cx="8584212" cy="3611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ko-KR" sz="2400" dirty="0">
                <a:latin typeface="+mn-lt"/>
                <a:ea typeface="+mn-ea"/>
              </a:rPr>
              <a:t> </a:t>
            </a:r>
            <a:r>
              <a:rPr lang="ko-KR" altLang="ko-KR" sz="2400" dirty="0" err="1" smtClean="0">
                <a:latin typeface="+mn-lt"/>
                <a:ea typeface="+mn-ea"/>
              </a:rPr>
              <a:t>파이썬은</a:t>
            </a:r>
            <a:r>
              <a:rPr lang="ko-KR" altLang="ko-KR" sz="2400" dirty="0" smtClean="0">
                <a:latin typeface="+mn-lt"/>
                <a:ea typeface="+mn-ea"/>
              </a:rPr>
              <a:t> </a:t>
            </a:r>
            <a:r>
              <a:rPr lang="ko-KR" altLang="ko-KR" sz="2400" dirty="0">
                <a:latin typeface="+mn-lt"/>
                <a:ea typeface="+mn-ea"/>
              </a:rPr>
              <a:t>우선순위큐를 위한 </a:t>
            </a:r>
            <a:r>
              <a:rPr lang="en-US" altLang="ko-KR" sz="2400" dirty="0" err="1" smtClean="0">
                <a:latin typeface="+mn-lt"/>
                <a:ea typeface="+mn-ea"/>
              </a:rPr>
              <a:t>heapq</a:t>
            </a:r>
            <a:r>
              <a:rPr lang="en-US" altLang="ko-KR" sz="2400" dirty="0" smtClean="0">
                <a:latin typeface="+mn-lt"/>
                <a:ea typeface="+mn-ea"/>
              </a:rPr>
              <a:t> </a:t>
            </a:r>
            <a:r>
              <a:rPr lang="ko-KR" altLang="en-US" sz="2400" dirty="0" smtClean="0">
                <a:latin typeface="+mn-lt"/>
                <a:ea typeface="+mn-ea"/>
              </a:rPr>
              <a:t>클래스</a:t>
            </a:r>
            <a:r>
              <a:rPr lang="ko-KR" altLang="ko-KR" sz="2400" dirty="0" smtClean="0">
                <a:latin typeface="+mn-lt"/>
                <a:ea typeface="+mn-ea"/>
              </a:rPr>
              <a:t>를 </a:t>
            </a:r>
            <a:r>
              <a:rPr lang="ko-KR" altLang="ko-KR" sz="2400" dirty="0">
                <a:latin typeface="+mn-lt"/>
                <a:ea typeface="+mn-ea"/>
              </a:rPr>
              <a:t>라이브러리로 </a:t>
            </a:r>
            <a:r>
              <a:rPr lang="ko-KR" altLang="ko-KR" sz="2400" dirty="0" smtClean="0">
                <a:latin typeface="+mn-lt"/>
                <a:ea typeface="+mn-ea"/>
              </a:rPr>
              <a:t>제공</a:t>
            </a:r>
            <a:r>
              <a:rPr lang="en-US" altLang="ko-KR" sz="2400" dirty="0" smtClean="0">
                <a:latin typeface="+mn-lt"/>
                <a:ea typeface="+mn-ea"/>
              </a:rPr>
              <a:t> </a:t>
            </a:r>
          </a:p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altLang="ko-KR" sz="2400" dirty="0" smtClean="0">
              <a:latin typeface="+mn-lt"/>
              <a:ea typeface="+mn-ea"/>
            </a:endParaRPr>
          </a:p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ko-KR" sz="2400" dirty="0" err="1" smtClean="0">
                <a:solidFill>
                  <a:srgbClr val="C00000"/>
                </a:solidFill>
                <a:latin typeface="+mn-lt"/>
                <a:ea typeface="+mn-ea"/>
              </a:rPr>
              <a:t>heapq</a:t>
            </a:r>
            <a:r>
              <a:rPr lang="en-US" altLang="ko-KR" dirty="0">
                <a:solidFill>
                  <a:srgbClr val="C00000"/>
                </a:solidFill>
                <a:latin typeface="+mn-lt"/>
                <a:ea typeface="+mn-ea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+mn-lt"/>
                <a:ea typeface="+mn-ea"/>
              </a:rPr>
              <a:t>클래스의</a:t>
            </a:r>
            <a:r>
              <a:rPr lang="ko-KR" altLang="ko-KR" sz="2400" dirty="0" smtClean="0">
                <a:solidFill>
                  <a:srgbClr val="C00000"/>
                </a:solidFill>
                <a:latin typeface="+mn-lt"/>
                <a:ea typeface="+mn-ea"/>
              </a:rPr>
              <a:t> 메소드</a:t>
            </a:r>
            <a:endParaRPr lang="ko-KR" altLang="ko-KR" sz="2400" dirty="0">
              <a:solidFill>
                <a:srgbClr val="C00000"/>
              </a:solidFill>
              <a:latin typeface="+mn-lt"/>
              <a:ea typeface="+mn-ea"/>
            </a:endParaRPr>
          </a:p>
          <a:p>
            <a:pPr marL="800100" lvl="1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latin typeface="+mn-lt"/>
                <a:ea typeface="+mn-ea"/>
                <a:cs typeface="Times New Roman" panose="02020603050405020304" pitchFamily="18" charset="0"/>
              </a:rPr>
              <a:t>heapq.</a:t>
            </a:r>
            <a:r>
              <a:rPr lang="en-US" altLang="ko-KR" sz="2000" dirty="0" err="1">
                <a:solidFill>
                  <a:srgbClr val="3333FF"/>
                </a:solidFill>
                <a:latin typeface="+mn-lt"/>
                <a:ea typeface="+mn-ea"/>
                <a:cs typeface="Times New Roman" panose="02020603050405020304" pitchFamily="18" charset="0"/>
              </a:rPr>
              <a:t>heappush</a:t>
            </a:r>
            <a:r>
              <a:rPr lang="en-US" altLang="ko-KR" sz="2000" dirty="0">
                <a:latin typeface="+mn-lt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ko-KR" sz="2000" i="1" dirty="0">
                <a:latin typeface="+mn-lt"/>
                <a:ea typeface="+mn-ea"/>
                <a:cs typeface="Times New Roman" panose="02020603050405020304" pitchFamily="18" charset="0"/>
              </a:rPr>
              <a:t>heap</a:t>
            </a:r>
            <a:r>
              <a:rPr lang="en-US" altLang="ko-KR" sz="2000" dirty="0">
                <a:latin typeface="+mn-lt"/>
                <a:ea typeface="+mn-ea"/>
                <a:cs typeface="Times New Roman" panose="02020603050405020304" pitchFamily="18" charset="0"/>
              </a:rPr>
              <a:t>, </a:t>
            </a:r>
            <a:r>
              <a:rPr lang="en-US" altLang="ko-KR" sz="2000" i="1" dirty="0">
                <a:latin typeface="+mn-lt"/>
                <a:ea typeface="+mn-ea"/>
                <a:cs typeface="Times New Roman" panose="02020603050405020304" pitchFamily="18" charset="0"/>
              </a:rPr>
              <a:t>item</a:t>
            </a:r>
            <a:r>
              <a:rPr lang="en-US" altLang="ko-KR" sz="2000" dirty="0">
                <a:latin typeface="+mn-lt"/>
                <a:ea typeface="+mn-ea"/>
                <a:cs typeface="Times New Roman" panose="02020603050405020304" pitchFamily="18" charset="0"/>
              </a:rPr>
              <a:t>)  </a:t>
            </a:r>
            <a:r>
              <a:rPr lang="en-US" altLang="ko-KR" sz="2000" dirty="0" smtClean="0">
                <a:solidFill>
                  <a:srgbClr val="808080"/>
                </a:solidFill>
                <a:latin typeface="+mn-lt"/>
                <a:ea typeface="+mn-ea"/>
                <a:cs typeface="Times New Roman" panose="02020603050405020304" pitchFamily="18" charset="0"/>
              </a:rPr>
              <a:t># </a:t>
            </a:r>
            <a:r>
              <a:rPr lang="en-US" altLang="ko-KR" sz="2000" dirty="0">
                <a:solidFill>
                  <a:srgbClr val="808080"/>
                </a:solidFill>
                <a:latin typeface="+mn-lt"/>
                <a:ea typeface="+mn-ea"/>
                <a:cs typeface="Times New Roman" panose="02020603050405020304" pitchFamily="18" charset="0"/>
              </a:rPr>
              <a:t>insert() </a:t>
            </a:r>
            <a:r>
              <a:rPr lang="ko-KR" altLang="ko-KR" sz="2000" dirty="0" err="1">
                <a:solidFill>
                  <a:srgbClr val="808080"/>
                </a:solidFill>
                <a:latin typeface="+mn-lt"/>
                <a:ea typeface="+mn-ea"/>
                <a:cs typeface="Times New Roman" panose="02020603050405020304" pitchFamily="18" charset="0"/>
              </a:rPr>
              <a:t>메소드와</a:t>
            </a:r>
            <a:r>
              <a:rPr lang="ko-KR" altLang="ko-KR" sz="2000" dirty="0">
                <a:solidFill>
                  <a:srgbClr val="808080"/>
                </a:solidFill>
                <a:latin typeface="+mn-lt"/>
                <a:ea typeface="+mn-ea"/>
                <a:cs typeface="Times New Roman" panose="02020603050405020304" pitchFamily="18" charset="0"/>
              </a:rPr>
              <a:t> 동일</a:t>
            </a:r>
            <a:endParaRPr lang="ko-KR" altLang="ko-KR" sz="200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latin typeface="+mn-lt"/>
                <a:ea typeface="+mn-ea"/>
                <a:cs typeface="Times New Roman" panose="02020603050405020304" pitchFamily="18" charset="0"/>
              </a:rPr>
              <a:t>heapq</a:t>
            </a:r>
            <a:r>
              <a:rPr lang="en-US" altLang="ko-KR" sz="2000" dirty="0" err="1">
                <a:solidFill>
                  <a:srgbClr val="00B0F0"/>
                </a:solidFill>
                <a:latin typeface="+mn-lt"/>
                <a:ea typeface="+mn-ea"/>
                <a:cs typeface="Times New Roman" panose="02020603050405020304" pitchFamily="18" charset="0"/>
              </a:rPr>
              <a:t>.</a:t>
            </a:r>
            <a:r>
              <a:rPr lang="en-US" altLang="ko-KR" sz="2000" dirty="0" err="1">
                <a:solidFill>
                  <a:srgbClr val="3333FF"/>
                </a:solidFill>
                <a:latin typeface="+mn-lt"/>
                <a:ea typeface="+mn-ea"/>
                <a:cs typeface="Times New Roman" panose="02020603050405020304" pitchFamily="18" charset="0"/>
              </a:rPr>
              <a:t>heappop</a:t>
            </a:r>
            <a:r>
              <a:rPr lang="en-US" altLang="ko-KR" sz="2000" dirty="0">
                <a:latin typeface="+mn-lt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ko-KR" sz="2000" i="1" dirty="0">
                <a:latin typeface="+mn-lt"/>
                <a:ea typeface="+mn-ea"/>
                <a:cs typeface="Times New Roman" panose="02020603050405020304" pitchFamily="18" charset="0"/>
              </a:rPr>
              <a:t>heap</a:t>
            </a:r>
            <a:r>
              <a:rPr lang="en-US" altLang="ko-KR" sz="2000" dirty="0">
                <a:latin typeface="+mn-lt"/>
                <a:ea typeface="+mn-ea"/>
                <a:cs typeface="Times New Roman" panose="02020603050405020304" pitchFamily="18" charset="0"/>
              </a:rPr>
              <a:t>) 	</a:t>
            </a:r>
            <a:r>
              <a:rPr lang="en-US" altLang="ko-KR" sz="2000" dirty="0" smtClean="0">
                <a:latin typeface="+mn-lt"/>
                <a:ea typeface="+mn-ea"/>
                <a:cs typeface="Times New Roman" panose="02020603050405020304" pitchFamily="18" charset="0"/>
              </a:rPr>
              <a:t>     </a:t>
            </a:r>
            <a:r>
              <a:rPr lang="en-US" altLang="ko-KR" sz="2000" dirty="0" smtClean="0">
                <a:solidFill>
                  <a:srgbClr val="808080"/>
                </a:solidFill>
                <a:latin typeface="+mn-lt"/>
                <a:ea typeface="+mn-ea"/>
                <a:cs typeface="Times New Roman" panose="02020603050405020304" pitchFamily="18" charset="0"/>
              </a:rPr>
              <a:t># </a:t>
            </a:r>
            <a:r>
              <a:rPr lang="en-US" altLang="ko-KR" sz="2000" dirty="0">
                <a:solidFill>
                  <a:srgbClr val="808080"/>
                </a:solidFill>
                <a:latin typeface="+mn-lt"/>
                <a:ea typeface="+mn-ea"/>
                <a:cs typeface="Times New Roman" panose="02020603050405020304" pitchFamily="18" charset="0"/>
              </a:rPr>
              <a:t>delete_min() </a:t>
            </a:r>
            <a:r>
              <a:rPr lang="ko-KR" altLang="ko-KR" sz="2000" dirty="0" err="1">
                <a:solidFill>
                  <a:srgbClr val="808080"/>
                </a:solidFill>
                <a:latin typeface="+mn-lt"/>
                <a:ea typeface="+mn-ea"/>
                <a:cs typeface="Times New Roman" panose="02020603050405020304" pitchFamily="18" charset="0"/>
              </a:rPr>
              <a:t>메소드와</a:t>
            </a:r>
            <a:r>
              <a:rPr lang="ko-KR" altLang="ko-KR" sz="2000" dirty="0">
                <a:solidFill>
                  <a:srgbClr val="808080"/>
                </a:solidFill>
                <a:latin typeface="+mn-lt"/>
                <a:ea typeface="+mn-ea"/>
                <a:cs typeface="Times New Roman" panose="02020603050405020304" pitchFamily="18" charset="0"/>
              </a:rPr>
              <a:t> 동일</a:t>
            </a:r>
            <a:endParaRPr lang="ko-KR" altLang="ko-KR" sz="200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latin typeface="+mn-lt"/>
                <a:ea typeface="+mn-ea"/>
                <a:cs typeface="Times New Roman" panose="02020603050405020304" pitchFamily="18" charset="0"/>
              </a:rPr>
              <a:t>heapq.</a:t>
            </a:r>
            <a:r>
              <a:rPr lang="en-US" altLang="ko-KR" sz="2000" dirty="0" err="1">
                <a:solidFill>
                  <a:srgbClr val="3333FF"/>
                </a:solidFill>
                <a:latin typeface="+mn-lt"/>
                <a:ea typeface="+mn-ea"/>
                <a:cs typeface="Times New Roman" panose="02020603050405020304" pitchFamily="18" charset="0"/>
              </a:rPr>
              <a:t>heappushpop</a:t>
            </a:r>
            <a:r>
              <a:rPr lang="en-US" altLang="ko-KR" sz="2000" dirty="0">
                <a:latin typeface="+mn-lt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ko-KR" sz="2000" i="1" dirty="0">
                <a:latin typeface="+mn-lt"/>
                <a:ea typeface="+mn-ea"/>
                <a:cs typeface="Times New Roman" panose="02020603050405020304" pitchFamily="18" charset="0"/>
              </a:rPr>
              <a:t>heap</a:t>
            </a:r>
            <a:r>
              <a:rPr lang="en-US" altLang="ko-KR" sz="2000" dirty="0">
                <a:latin typeface="+mn-lt"/>
                <a:ea typeface="+mn-ea"/>
                <a:cs typeface="Times New Roman" panose="02020603050405020304" pitchFamily="18" charset="0"/>
              </a:rPr>
              <a:t>, </a:t>
            </a:r>
            <a:r>
              <a:rPr lang="en-US" altLang="ko-KR" sz="2000" i="1" dirty="0">
                <a:latin typeface="+mn-lt"/>
                <a:ea typeface="+mn-ea"/>
                <a:cs typeface="Times New Roman" panose="02020603050405020304" pitchFamily="18" charset="0"/>
              </a:rPr>
              <a:t>item</a:t>
            </a:r>
            <a:r>
              <a:rPr lang="en-US" altLang="ko-KR" sz="2000" dirty="0">
                <a:latin typeface="+mn-lt"/>
                <a:ea typeface="+mn-ea"/>
                <a:cs typeface="Times New Roman" panose="02020603050405020304" pitchFamily="18" charset="0"/>
              </a:rPr>
              <a:t>) </a:t>
            </a:r>
            <a:r>
              <a:rPr lang="en-US" altLang="ko-KR" sz="2000" dirty="0" smtClean="0">
                <a:latin typeface="+mn-lt"/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ko-KR" sz="2000" dirty="0" smtClean="0">
                <a:solidFill>
                  <a:srgbClr val="808080"/>
                </a:solidFill>
                <a:latin typeface="+mn-lt"/>
                <a:ea typeface="+mn-ea"/>
                <a:cs typeface="Times New Roman" panose="02020603050405020304" pitchFamily="18" charset="0"/>
              </a:rPr>
              <a:t>#</a:t>
            </a:r>
            <a:r>
              <a:rPr lang="en-US" altLang="ko-KR" sz="2000" i="1" dirty="0" smtClean="0">
                <a:solidFill>
                  <a:srgbClr val="808080"/>
                </a:solidFill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solidFill>
                  <a:srgbClr val="808080"/>
                </a:solidFill>
                <a:latin typeface="+mn-lt"/>
                <a:ea typeface="+mn-ea"/>
                <a:cs typeface="Times New Roman" panose="02020603050405020304" pitchFamily="18" charset="0"/>
              </a:rPr>
              <a:t>item</a:t>
            </a:r>
            <a:r>
              <a:rPr lang="ko-KR" altLang="ko-KR" sz="2000" dirty="0" smtClean="0">
                <a:solidFill>
                  <a:srgbClr val="808080"/>
                </a:solidFill>
                <a:latin typeface="+mn-lt"/>
                <a:ea typeface="+mn-ea"/>
                <a:cs typeface="Times New Roman" panose="02020603050405020304" pitchFamily="18" charset="0"/>
              </a:rPr>
              <a:t> 삽입 </a:t>
            </a:r>
            <a:r>
              <a:rPr lang="ko-KR" altLang="ko-KR" sz="2000" dirty="0">
                <a:solidFill>
                  <a:srgbClr val="808080"/>
                </a:solidFill>
                <a:latin typeface="+mn-lt"/>
                <a:ea typeface="+mn-ea"/>
                <a:cs typeface="Times New Roman" panose="02020603050405020304" pitchFamily="18" charset="0"/>
              </a:rPr>
              <a:t>후 </a:t>
            </a:r>
            <a:r>
              <a:rPr lang="en-US" altLang="ko-KR" sz="2000" dirty="0">
                <a:solidFill>
                  <a:srgbClr val="808080"/>
                </a:solidFill>
                <a:latin typeface="+mn-lt"/>
                <a:ea typeface="+mn-ea"/>
                <a:cs typeface="Times New Roman" panose="02020603050405020304" pitchFamily="18" charset="0"/>
              </a:rPr>
              <a:t>delete_min() </a:t>
            </a:r>
            <a:r>
              <a:rPr lang="ko-KR" altLang="ko-KR" sz="2000" dirty="0">
                <a:solidFill>
                  <a:srgbClr val="808080"/>
                </a:solidFill>
                <a:latin typeface="+mn-lt"/>
                <a:ea typeface="+mn-ea"/>
                <a:cs typeface="Times New Roman" panose="02020603050405020304" pitchFamily="18" charset="0"/>
              </a:rPr>
              <a:t>수행</a:t>
            </a:r>
            <a:endParaRPr lang="ko-KR" altLang="ko-KR" sz="200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+mn-lt"/>
                <a:ea typeface="+mn-ea"/>
                <a:cs typeface="Times New Roman" panose="02020603050405020304" pitchFamily="18" charset="0"/>
              </a:rPr>
              <a:t>heapq</a:t>
            </a:r>
            <a:r>
              <a:rPr lang="en-US" altLang="ko-KR" sz="2000" dirty="0">
                <a:solidFill>
                  <a:srgbClr val="3333FF"/>
                </a:solidFill>
                <a:latin typeface="+mn-lt"/>
                <a:ea typeface="+mn-ea"/>
                <a:cs typeface="Times New Roman" panose="02020603050405020304" pitchFamily="18" charset="0"/>
              </a:rPr>
              <a:t>.heapify</a:t>
            </a:r>
            <a:r>
              <a:rPr lang="en-US" altLang="ko-KR" sz="2000" dirty="0">
                <a:latin typeface="+mn-lt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ko-KR" sz="2000" i="1" dirty="0">
                <a:latin typeface="+mn-lt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ko-KR" sz="2000" dirty="0">
                <a:latin typeface="+mn-lt"/>
                <a:ea typeface="+mn-ea"/>
                <a:cs typeface="Times New Roman" panose="02020603050405020304" pitchFamily="18" charset="0"/>
              </a:rPr>
              <a:t>) 	</a:t>
            </a:r>
            <a:r>
              <a:rPr lang="en-US" altLang="ko-KR" sz="2000" dirty="0" smtClean="0">
                <a:latin typeface="+mn-lt"/>
                <a:ea typeface="+mn-ea"/>
                <a:cs typeface="Times New Roman" panose="02020603050405020304" pitchFamily="18" charset="0"/>
              </a:rPr>
              <a:t>              </a:t>
            </a:r>
            <a:r>
              <a:rPr lang="en-US" altLang="ko-KR" sz="2000" dirty="0" smtClean="0">
                <a:solidFill>
                  <a:srgbClr val="808080"/>
                </a:solidFill>
                <a:latin typeface="+mn-lt"/>
                <a:ea typeface="+mn-ea"/>
                <a:cs typeface="Times New Roman" panose="02020603050405020304" pitchFamily="18" charset="0"/>
              </a:rPr>
              <a:t># </a:t>
            </a:r>
            <a:r>
              <a:rPr lang="en-US" altLang="ko-KR" sz="2000" dirty="0">
                <a:solidFill>
                  <a:srgbClr val="808080"/>
                </a:solidFill>
                <a:latin typeface="+mn-lt"/>
                <a:ea typeface="+mn-ea"/>
                <a:cs typeface="Times New Roman" panose="02020603050405020304" pitchFamily="18" charset="0"/>
              </a:rPr>
              <a:t>create_heap() </a:t>
            </a:r>
            <a:r>
              <a:rPr lang="ko-KR" altLang="ko-KR" sz="2000" dirty="0" err="1">
                <a:solidFill>
                  <a:srgbClr val="808080"/>
                </a:solidFill>
                <a:latin typeface="+mn-lt"/>
                <a:ea typeface="+mn-ea"/>
                <a:cs typeface="Times New Roman" panose="02020603050405020304" pitchFamily="18" charset="0"/>
              </a:rPr>
              <a:t>메소드와</a:t>
            </a:r>
            <a:r>
              <a:rPr lang="ko-KR" altLang="ko-KR" sz="2000" dirty="0">
                <a:solidFill>
                  <a:srgbClr val="808080"/>
                </a:solidFill>
                <a:latin typeface="+mn-lt"/>
                <a:ea typeface="+mn-ea"/>
                <a:cs typeface="Times New Roman" panose="02020603050405020304" pitchFamily="18" charset="0"/>
              </a:rPr>
              <a:t> 동일</a:t>
            </a:r>
            <a:endParaRPr lang="ko-KR" altLang="ko-KR" sz="200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latin typeface="+mn-lt"/>
                <a:ea typeface="+mn-ea"/>
                <a:cs typeface="Times New Roman" panose="02020603050405020304" pitchFamily="18" charset="0"/>
              </a:rPr>
              <a:t>heapq</a:t>
            </a:r>
            <a:r>
              <a:rPr lang="en-US" altLang="ko-KR" sz="2000" dirty="0" err="1">
                <a:solidFill>
                  <a:srgbClr val="3333FF"/>
                </a:solidFill>
                <a:latin typeface="+mn-lt"/>
                <a:ea typeface="+mn-ea"/>
                <a:cs typeface="Times New Roman" panose="02020603050405020304" pitchFamily="18" charset="0"/>
              </a:rPr>
              <a:t>.heapreplace</a:t>
            </a:r>
            <a:r>
              <a:rPr lang="en-US" altLang="ko-KR" sz="2000" dirty="0">
                <a:latin typeface="+mn-lt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ko-KR" sz="2000" i="1" dirty="0">
                <a:latin typeface="+mn-lt"/>
                <a:ea typeface="+mn-ea"/>
                <a:cs typeface="Times New Roman" panose="02020603050405020304" pitchFamily="18" charset="0"/>
              </a:rPr>
              <a:t>heap</a:t>
            </a:r>
            <a:r>
              <a:rPr lang="en-US" altLang="ko-KR" sz="2000" dirty="0">
                <a:latin typeface="+mn-lt"/>
                <a:ea typeface="+mn-ea"/>
                <a:cs typeface="Times New Roman" panose="02020603050405020304" pitchFamily="18" charset="0"/>
              </a:rPr>
              <a:t>, </a:t>
            </a:r>
            <a:r>
              <a:rPr lang="en-US" altLang="ko-KR" sz="2000" i="1" dirty="0">
                <a:latin typeface="+mn-lt"/>
                <a:ea typeface="+mn-ea"/>
                <a:cs typeface="Times New Roman" panose="02020603050405020304" pitchFamily="18" charset="0"/>
              </a:rPr>
              <a:t>item</a:t>
            </a:r>
            <a:r>
              <a:rPr lang="en-US" altLang="ko-KR" sz="2000" dirty="0" smtClean="0">
                <a:latin typeface="+mn-lt"/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ko-KR" sz="2000" dirty="0" smtClean="0">
                <a:solidFill>
                  <a:srgbClr val="808080"/>
                </a:solidFill>
                <a:latin typeface="+mn-lt"/>
                <a:ea typeface="+mn-ea"/>
                <a:cs typeface="Times New Roman" panose="02020603050405020304" pitchFamily="18" charset="0"/>
              </a:rPr>
              <a:t># </a:t>
            </a:r>
            <a:r>
              <a:rPr lang="en-US" altLang="ko-KR" sz="2000" dirty="0">
                <a:solidFill>
                  <a:srgbClr val="808080"/>
                </a:solidFill>
                <a:latin typeface="+mn-lt"/>
                <a:ea typeface="+mn-ea"/>
                <a:cs typeface="Times New Roman" panose="02020603050405020304" pitchFamily="18" charset="0"/>
              </a:rPr>
              <a:t>delete_min() </a:t>
            </a:r>
            <a:r>
              <a:rPr lang="ko-KR" altLang="ko-KR" sz="2000" dirty="0">
                <a:solidFill>
                  <a:srgbClr val="808080"/>
                </a:solidFill>
                <a:latin typeface="+mn-lt"/>
                <a:ea typeface="+mn-ea"/>
                <a:cs typeface="Times New Roman" panose="02020603050405020304" pitchFamily="18" charset="0"/>
              </a:rPr>
              <a:t>먼저 수행 후</a:t>
            </a:r>
            <a:r>
              <a:rPr lang="en-US" altLang="ko-KR" sz="2000" dirty="0">
                <a:solidFill>
                  <a:srgbClr val="808080"/>
                </a:solidFill>
                <a:latin typeface="+mn-lt"/>
                <a:ea typeface="+mn-ea"/>
                <a:cs typeface="Times New Roman" panose="02020603050405020304" pitchFamily="18" charset="0"/>
              </a:rPr>
              <a:t>,</a:t>
            </a:r>
            <a:r>
              <a:rPr lang="en-US" altLang="ko-KR" sz="2000" i="1" dirty="0">
                <a:solidFill>
                  <a:srgbClr val="808080"/>
                </a:solidFill>
                <a:latin typeface="+mn-lt"/>
                <a:ea typeface="+mn-ea"/>
                <a:cs typeface="Times New Roman" panose="02020603050405020304" pitchFamily="18" charset="0"/>
              </a:rPr>
              <a:t> item </a:t>
            </a:r>
            <a:r>
              <a:rPr lang="ko-KR" altLang="ko-KR" sz="2000" dirty="0">
                <a:solidFill>
                  <a:srgbClr val="808080"/>
                </a:solidFill>
                <a:latin typeface="+mn-lt"/>
                <a:ea typeface="+mn-ea"/>
                <a:cs typeface="Times New Roman" panose="02020603050405020304" pitchFamily="18" charset="0"/>
              </a:rPr>
              <a:t>삽입</a:t>
            </a:r>
            <a:endParaRPr lang="ko-KR" altLang="ko-KR" sz="200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altLang="ko-KR" sz="2400" dirty="0">
                <a:latin typeface="+mn-lt"/>
                <a:ea typeface="+mn-ea"/>
                <a:cs typeface="Times New Roman" panose="02020603050405020304" pitchFamily="18" charset="0"/>
              </a:rPr>
              <a:t> </a:t>
            </a:r>
            <a:endParaRPr lang="ko-KR" altLang="ko-KR" sz="2400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544513" y="620689"/>
            <a:ext cx="6981825" cy="576286"/>
          </a:xfrm>
          <a:prstGeom prst="rect">
            <a:avLst/>
          </a:prstGeom>
        </p:spPr>
        <p:txBody>
          <a:bodyPr/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9pPr>
          </a:lstStyle>
          <a:p>
            <a:r>
              <a:rPr lang="ko-KR" altLang="en-US" kern="0" dirty="0" err="1" smtClean="0">
                <a:latin typeface="+mn-lt"/>
              </a:rPr>
              <a:t>파이썬의</a:t>
            </a:r>
            <a:r>
              <a:rPr lang="ko-KR" altLang="en-US" kern="0" dirty="0" smtClean="0">
                <a:latin typeface="+mn-lt"/>
              </a:rPr>
              <a:t> </a:t>
            </a:r>
            <a:r>
              <a:rPr lang="en-US" altLang="ko-KR" kern="0" dirty="0" smtClean="0">
                <a:latin typeface="+mn-lt"/>
              </a:rPr>
              <a:t>Heap </a:t>
            </a:r>
            <a:r>
              <a:rPr lang="ko-KR" altLang="en-US" kern="0" dirty="0" smtClean="0">
                <a:latin typeface="+mn-lt"/>
              </a:rPr>
              <a:t>클래</a:t>
            </a:r>
            <a:r>
              <a:rPr lang="ko-KR" altLang="en-US" kern="0" dirty="0">
                <a:latin typeface="+mn-lt"/>
              </a:rPr>
              <a:t>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62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4765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63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805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트리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주요 명칭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7</a:t>
            </a:fld>
            <a:endParaRPr lang="en-US" altLang="ko-KR"/>
          </a:p>
        </p:txBody>
      </p:sp>
      <p:pic>
        <p:nvPicPr>
          <p:cNvPr id="2050" name="Picture 2" descr="Image result for data structure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484784"/>
            <a:ext cx="7094145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839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780928"/>
            <a:ext cx="6981825" cy="863600"/>
          </a:xfrm>
        </p:spPr>
        <p:txBody>
          <a:bodyPr/>
          <a:lstStyle/>
          <a:p>
            <a:r>
              <a:rPr lang="ko-KR" altLang="en-US" sz="4400" dirty="0" smtClean="0"/>
              <a:t>트리 개요</a:t>
            </a:r>
            <a:endParaRPr lang="ko-KR" altLang="en-US" sz="4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5432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601101"/>
            <a:ext cx="7886700" cy="65595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배열과 </a:t>
            </a:r>
            <a:r>
              <a:rPr lang="ko-KR" altLang="en-US" dirty="0" err="1" smtClean="0"/>
              <a:t>링크드</a:t>
            </a:r>
            <a:r>
              <a:rPr lang="ko-KR" altLang="en-US" dirty="0" smtClean="0"/>
              <a:t> 리스트의 단점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84784"/>
            <a:ext cx="7975798" cy="4397324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ko-KR" altLang="ko-KR" sz="2400" b="1" dirty="0" smtClean="0">
                <a:solidFill>
                  <a:srgbClr val="FF0000"/>
                </a:solidFill>
              </a:rPr>
              <a:t>배열</a:t>
            </a:r>
            <a:r>
              <a:rPr lang="ko-KR" altLang="ko-KR" sz="2400" dirty="0" smtClean="0"/>
              <a:t>은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정렬된 </a:t>
            </a:r>
            <a:r>
              <a:rPr lang="ko-KR" altLang="ko-KR" sz="2400" dirty="0" smtClean="0"/>
              <a:t>정렬</a:t>
            </a:r>
            <a:r>
              <a:rPr lang="ko-KR" altLang="en-US" sz="2400" dirty="0" smtClean="0"/>
              <a:t>의 경우</a:t>
            </a:r>
            <a:r>
              <a:rPr lang="en-US" altLang="ko-KR" sz="2400" dirty="0" smtClean="0"/>
              <a:t>)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이진탐색을 통해 효율적인 탐색이 </a:t>
            </a:r>
            <a:r>
              <a:rPr lang="ko-KR" altLang="ko-KR" sz="2400" dirty="0" smtClean="0"/>
              <a:t>가능하지만</a:t>
            </a:r>
            <a:r>
              <a:rPr lang="en-US" altLang="ko-KR" sz="2400" dirty="0" smtClean="0"/>
              <a:t> </a:t>
            </a:r>
            <a:r>
              <a:rPr lang="ko-KR" altLang="ko-KR" sz="2400" dirty="0"/>
              <a:t>삽입이나 삭제 후에도 정렬 상태를 유지해야 하므로 </a:t>
            </a:r>
            <a:r>
              <a:rPr lang="ko-KR" altLang="ko-KR" sz="2400" dirty="0">
                <a:solidFill>
                  <a:srgbClr val="3333FF"/>
                </a:solidFill>
              </a:rPr>
              <a:t>삽입이나 </a:t>
            </a:r>
            <a:r>
              <a:rPr lang="ko-KR" altLang="ko-KR" sz="2400" dirty="0" smtClean="0">
                <a:solidFill>
                  <a:srgbClr val="3333FF"/>
                </a:solidFill>
              </a:rPr>
              <a:t>삭제하는데</a:t>
            </a:r>
            <a:r>
              <a:rPr lang="en-US" altLang="ko-KR" sz="2400" dirty="0" smtClean="0">
                <a:solidFill>
                  <a:srgbClr val="3333FF"/>
                </a:solidFill>
              </a:rPr>
              <a:t> O(N</a:t>
            </a:r>
            <a:r>
              <a:rPr lang="en-US" altLang="ko-KR" sz="2400" dirty="0">
                <a:solidFill>
                  <a:srgbClr val="3333FF"/>
                </a:solidFill>
              </a:rPr>
              <a:t>) </a:t>
            </a:r>
            <a:r>
              <a:rPr lang="ko-KR" altLang="ko-KR" sz="2400" dirty="0" smtClean="0">
                <a:solidFill>
                  <a:srgbClr val="3333FF"/>
                </a:solidFill>
              </a:rPr>
              <a:t>시간 소요</a:t>
            </a:r>
            <a:endParaRPr lang="en-US" altLang="ko-KR" sz="2400" dirty="0" smtClean="0">
              <a:solidFill>
                <a:srgbClr val="3333FF"/>
              </a:solidFill>
            </a:endParaRPr>
          </a:p>
          <a:p>
            <a:pPr>
              <a:spcAft>
                <a:spcPts val="1200"/>
              </a:spcAft>
            </a:pPr>
            <a:r>
              <a:rPr lang="ko-KR" altLang="en-US" b="1" dirty="0" err="1" smtClean="0">
                <a:solidFill>
                  <a:srgbClr val="FF0000"/>
                </a:solidFill>
              </a:rPr>
              <a:t>링크드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ko-KR" b="1" dirty="0" smtClean="0">
                <a:solidFill>
                  <a:srgbClr val="FF0000"/>
                </a:solidFill>
              </a:rPr>
              <a:t>리스트</a:t>
            </a:r>
            <a:r>
              <a:rPr lang="ko-KR" altLang="en-US" dirty="0" smtClean="0"/>
              <a:t>는</a:t>
            </a:r>
            <a:r>
              <a:rPr lang="ko-KR" altLang="ko-KR" dirty="0" smtClean="0"/>
              <a:t> </a:t>
            </a:r>
            <a:r>
              <a:rPr lang="ko-KR" altLang="ko-KR" dirty="0"/>
              <a:t>데이터를 일렬로 저장</a:t>
            </a:r>
            <a:r>
              <a:rPr lang="ko-KR" altLang="en-US" dirty="0"/>
              <a:t>하기 때문에</a:t>
            </a:r>
            <a:r>
              <a:rPr lang="ko-KR" altLang="ko-KR" dirty="0"/>
              <a:t> </a:t>
            </a:r>
            <a:r>
              <a:rPr lang="ko-KR" altLang="en-US" dirty="0"/>
              <a:t>찾기</a:t>
            </a:r>
            <a:r>
              <a:rPr lang="ko-KR" altLang="ko-KR" dirty="0"/>
              <a:t> 연산이 순차적으로 수행되는 </a:t>
            </a:r>
            <a:r>
              <a:rPr lang="ko-KR" altLang="en-US" dirty="0"/>
              <a:t>것이 </a:t>
            </a:r>
            <a:r>
              <a:rPr lang="ko-KR" altLang="ko-KR" dirty="0"/>
              <a:t>단점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/>
              <a:t>O(N) </a:t>
            </a:r>
            <a:r>
              <a:rPr lang="ko-KR" altLang="en-US" dirty="0" smtClean="0"/>
              <a:t>시간</a:t>
            </a:r>
            <a:endParaRPr lang="en-US" altLang="ko-KR" dirty="0" smtClean="0"/>
          </a:p>
          <a:p>
            <a:pPr>
              <a:spcAft>
                <a:spcPts val="1200"/>
              </a:spcAft>
            </a:pPr>
            <a:endParaRPr lang="en-US" altLang="ko-KR" dirty="0"/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è"/>
            </a:pPr>
            <a:r>
              <a:rPr lang="ko-KR" altLang="en-US" dirty="0" smtClean="0">
                <a:sym typeface="Wingdings" panose="05000000000000000000" pitchFamily="2" charset="2"/>
              </a:rPr>
              <a:t>트리는</a:t>
            </a:r>
            <a:r>
              <a:rPr lang="en-US" altLang="ko-KR" dirty="0" smtClean="0">
                <a:sym typeface="Wingdings" panose="05000000000000000000" pitchFamily="2" charset="2"/>
              </a:rPr>
              <a:t>?       </a:t>
            </a:r>
            <a:r>
              <a:rPr lang="ko-KR" altLang="en-US" dirty="0" smtClean="0">
                <a:sym typeface="Wingdings" panose="05000000000000000000" pitchFamily="2" charset="2"/>
              </a:rPr>
              <a:t>넣기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빼기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찾기 모두 </a:t>
            </a:r>
            <a:r>
              <a:rPr lang="en-US" altLang="ko-KR" dirty="0" smtClean="0">
                <a:solidFill>
                  <a:srgbClr val="0000FF"/>
                </a:solidFill>
                <a:sym typeface="Wingdings" panose="05000000000000000000" pitchFamily="2" charset="2"/>
              </a:rPr>
              <a:t>O(</a:t>
            </a:r>
            <a:r>
              <a:rPr lang="en-US" altLang="ko-KR" dirty="0" smtClean="0">
                <a:solidFill>
                  <a:srgbClr val="0000FF"/>
                </a:solidFill>
                <a:cs typeface="Calibri" panose="020F0502020204030204" pitchFamily="34" charset="0"/>
              </a:rPr>
              <a:t>log</a:t>
            </a:r>
            <a:r>
              <a:rPr lang="en-US" altLang="ko-KR" baseline="-25000" dirty="0" smtClean="0">
                <a:solidFill>
                  <a:srgbClr val="0000FF"/>
                </a:solidFill>
                <a:cs typeface="Calibri" panose="020F0502020204030204" pitchFamily="34" charset="0"/>
              </a:rPr>
              <a:t>2</a:t>
            </a:r>
            <a:r>
              <a:rPr lang="en-US" altLang="ko-KR" dirty="0" smtClean="0">
                <a:solidFill>
                  <a:srgbClr val="0000FF"/>
                </a:solidFill>
                <a:cs typeface="Calibri" panose="020F0502020204030204" pitchFamily="34" charset="0"/>
              </a:rPr>
              <a:t>(n)) </a:t>
            </a:r>
            <a:r>
              <a:rPr lang="ko-KR" altLang="en-US" dirty="0" smtClean="0">
                <a:solidFill>
                  <a:srgbClr val="0000FF"/>
                </a:solidFill>
                <a:cs typeface="Calibri" panose="020F0502020204030204" pitchFamily="34" charset="0"/>
              </a:rPr>
              <a:t>시간</a:t>
            </a:r>
            <a:endParaRPr lang="en-US" altLang="ko-KR" dirty="0">
              <a:solidFill>
                <a:srgbClr val="0000FF"/>
              </a:solidFill>
            </a:endParaRPr>
          </a:p>
          <a:p>
            <a:pPr>
              <a:spcAft>
                <a:spcPts val="1200"/>
              </a:spcAft>
            </a:pPr>
            <a:endParaRPr lang="en-US" altLang="ko-KR" sz="2400" dirty="0" smtClean="0">
              <a:solidFill>
                <a:srgbClr val="3333F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9719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Palatino Linotype"/>
        <a:ea typeface="바탕"/>
        <a:cs typeface=""/>
      </a:majorFont>
      <a:minorFont>
        <a:latin typeface="Palatino Linotype"/>
        <a:ea typeface="바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4729</TotalTime>
  <Words>2008</Words>
  <Application>Microsoft Office PowerPoint</Application>
  <PresentationFormat>화면 슬라이드 쇼(4:3)</PresentationFormat>
  <Paragraphs>477</Paragraphs>
  <Slides>63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6" baseType="lpstr">
      <vt:lpstr>굴림</vt:lpstr>
      <vt:lpstr>맑은 고딕</vt:lpstr>
      <vt:lpstr>바탕</vt:lpstr>
      <vt:lpstr>Arial</vt:lpstr>
      <vt:lpstr>Calibri</vt:lpstr>
      <vt:lpstr>MT Extra</vt:lpstr>
      <vt:lpstr>Palatino Linotype</vt:lpstr>
      <vt:lpstr>Symbol</vt:lpstr>
      <vt:lpstr>Tahoma</vt:lpstr>
      <vt:lpstr>Times New Roman</vt:lpstr>
      <vt:lpstr>Wingdings</vt:lpstr>
      <vt:lpstr>Wingdings 2</vt:lpstr>
      <vt:lpstr>기본 디자인</vt:lpstr>
      <vt:lpstr>SE669 자료구조  4장. 트리</vt:lpstr>
      <vt:lpstr>과제 #2</vt:lpstr>
      <vt:lpstr>목차</vt:lpstr>
      <vt:lpstr>여러가지 트리 예 (1)</vt:lpstr>
      <vt:lpstr>여러가지 트리 예 (2)</vt:lpstr>
      <vt:lpstr>여러가지 트리 예 (3)</vt:lpstr>
      <vt:lpstr>트리 주요 명칭</vt:lpstr>
      <vt:lpstr>트리 개요</vt:lpstr>
      <vt:lpstr>배열과 링크드 리스트의 단점</vt:lpstr>
      <vt:lpstr>트리 응용 예</vt:lpstr>
      <vt:lpstr>트리</vt:lpstr>
      <vt:lpstr>용어</vt:lpstr>
      <vt:lpstr>용어</vt:lpstr>
      <vt:lpstr>PowerPoint 프레젠테이션</vt:lpstr>
      <vt:lpstr>PowerPoint 프레젠테이션</vt:lpstr>
      <vt:lpstr>이진트리</vt:lpstr>
      <vt:lpstr>이진트리</vt:lpstr>
      <vt:lpstr>PowerPoint 프레젠테이션</vt:lpstr>
      <vt:lpstr>특별한 형태의 이진트리</vt:lpstr>
      <vt:lpstr>이진트리의 속성</vt:lpstr>
      <vt:lpstr>이진트리 자료구조의 구현  1) 배열로</vt:lpstr>
      <vt:lpstr>PowerPoint 프레젠테이션</vt:lpstr>
      <vt:lpstr>PowerPoint 프레젠테이션</vt:lpstr>
      <vt:lpstr>PowerPoint 프레젠테이션</vt:lpstr>
      <vt:lpstr>이진트리 자료구조의 구현  2) 링크드 리스트로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트리 연산</vt:lpstr>
      <vt:lpstr>트리 연산</vt:lpstr>
      <vt:lpstr>1. Preorder Traversal</vt:lpstr>
      <vt:lpstr>PowerPoint 프레젠테이션</vt:lpstr>
      <vt:lpstr>2. Inorder Traversal</vt:lpstr>
      <vt:lpstr>PowerPoint 프레젠테이션</vt:lpstr>
      <vt:lpstr>3. Postorder Traversal</vt:lpstr>
      <vt:lpstr>PowerPoint 프레젠테이션</vt:lpstr>
      <vt:lpstr>4. Level-order Traversal</vt:lpstr>
      <vt:lpstr>트리 노드 수</vt:lpstr>
      <vt:lpstr>트리의 높이</vt:lpstr>
      <vt:lpstr>Binary Heap</vt:lpstr>
      <vt:lpstr>바이나리 힙</vt:lpstr>
      <vt:lpstr>바이나리 힙</vt:lpstr>
      <vt:lpstr>PowerPoint 프레젠테이션</vt:lpstr>
      <vt:lpstr>PowerPoint 프레젠테이션</vt:lpstr>
      <vt:lpstr>PowerPoint 프레젠테이션</vt:lpstr>
      <vt:lpstr>PowerPoint 프레젠테이션</vt:lpstr>
      <vt:lpstr>힙 연산  - Minimum Heap의 경우</vt:lpstr>
      <vt:lpstr>넣기 연산(insert)</vt:lpstr>
      <vt:lpstr>PowerPoint 프레젠테이션</vt:lpstr>
      <vt:lpstr>PowerPoint 프레젠테이션</vt:lpstr>
      <vt:lpstr>PowerPoint 프레젠테이션</vt:lpstr>
      <vt:lpstr>PowerPoint 프레젠테이션</vt:lpstr>
      <vt:lpstr>빼기 연산: delete_min(최솟값 삭제)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질문</vt:lpstr>
    </vt:vector>
  </TitlesOfParts>
  <Company>ksu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</dc:title>
  <dc:creator>bkim</dc:creator>
  <cp:lastModifiedBy>bkim</cp:lastModifiedBy>
  <cp:revision>325</cp:revision>
  <cp:lastPrinted>2000-10-31T01:31:12Z</cp:lastPrinted>
  <dcterms:created xsi:type="dcterms:W3CDTF">1998-06-26T08:07:32Z</dcterms:created>
  <dcterms:modified xsi:type="dcterms:W3CDTF">2020-04-29T01:08:38Z</dcterms:modified>
</cp:coreProperties>
</file>