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16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/>
              <a:t>5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이진탐색트리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</a:t>
            </a:r>
            <a:r>
              <a:rPr lang="ko-KR" altLang="en-US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268859"/>
            <a:ext cx="8131175" cy="511246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class </a:t>
            </a:r>
            <a:r>
              <a:rPr lang="en-US" altLang="ko-KR" sz="1800" dirty="0"/>
              <a:t>Node: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__(self, key, left=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, right=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self.key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key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left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self.right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right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class </a:t>
            </a:r>
            <a:r>
              <a:rPr lang="en-US" altLang="ko-KR" sz="1800" dirty="0"/>
              <a:t>BST: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데이터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self.root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b="1" dirty="0"/>
              <a:t>None</a:t>
            </a:r>
            <a:br>
              <a:rPr lang="en-US" altLang="ko-KR" sz="1800" b="1" dirty="0"/>
            </a:br>
            <a:r>
              <a:rPr lang="ko-KR" altLang="en-US" sz="1800" i="1" dirty="0"/>
              <a:t/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i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put(self, key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넣기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delete(self, k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빼기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get(self, k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찾기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/>
              <a:t>inorder_print</a:t>
            </a:r>
            <a:r>
              <a:rPr lang="en-US" altLang="ko-KR" sz="1800" dirty="0"/>
              <a:t>(self</a:t>
            </a:r>
            <a:r>
              <a:rPr lang="en-US" altLang="ko-KR" sz="1800" dirty="0" smtClean="0"/>
              <a:t>):	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preorder_print</a:t>
            </a:r>
            <a:r>
              <a:rPr lang="en-US" altLang="ko-KR" sz="1800" dirty="0" smtClean="0"/>
              <a:t>(self):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postorder_print</a:t>
            </a:r>
            <a:r>
              <a:rPr lang="en-US" altLang="ko-KR" sz="1800" dirty="0" smtClean="0"/>
              <a:t>(self):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76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넣기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340768"/>
            <a:ext cx="8131175" cy="511246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class </a:t>
            </a:r>
            <a:r>
              <a:rPr lang="en-US" altLang="ko-KR" sz="1800" dirty="0"/>
              <a:t>BST: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 = </a:t>
            </a:r>
            <a:r>
              <a:rPr lang="en-US" altLang="ko-KR" sz="1800" b="1" dirty="0"/>
              <a:t>None</a:t>
            </a:r>
            <a:br>
              <a:rPr lang="en-US" altLang="ko-KR" sz="1800" b="1" dirty="0"/>
            </a:b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>    </a:t>
            </a:r>
            <a:r>
              <a:rPr lang="en-US" altLang="ko-KR" sz="1800" i="1" dirty="0"/>
              <a:t># </a:t>
            </a:r>
            <a:r>
              <a:rPr lang="ko-KR" altLang="en-US" sz="1800" i="1" dirty="0"/>
              <a:t>넣기 </a:t>
            </a:r>
            <a:r>
              <a:rPr lang="en-US" altLang="ko-KR" sz="1800" i="1" dirty="0"/>
              <a:t>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put(self, key):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self.put_item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i="1" dirty="0"/>
              <a:t># </a:t>
            </a:r>
            <a:r>
              <a:rPr lang="ko-KR" altLang="en-US" sz="1800" i="1" dirty="0"/>
              <a:t>넣기 </a:t>
            </a:r>
            <a:r>
              <a:rPr lang="en-US" altLang="ko-KR" sz="1800" i="1" dirty="0"/>
              <a:t>- recursive </a:t>
            </a:r>
            <a:r>
              <a:rPr lang="ko-KR" altLang="en-US" sz="1800" i="1" dirty="0"/>
              <a:t>함수 사용</a:t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put_item</a:t>
            </a:r>
            <a:r>
              <a:rPr lang="en-US" altLang="ko-KR" sz="1800" dirty="0"/>
              <a:t>(self, n, key):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if </a:t>
            </a:r>
            <a:r>
              <a:rPr lang="en-US" altLang="ko-KR" sz="1800" dirty="0"/>
              <a:t>n 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b="1" dirty="0"/>
              <a:t>return </a:t>
            </a:r>
            <a:r>
              <a:rPr lang="en-US" altLang="ko-KR" sz="1800" dirty="0"/>
              <a:t>Node(key)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&lt; 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self.put_item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b="1" dirty="0"/>
              <a:t>return </a:t>
            </a:r>
            <a:r>
              <a:rPr lang="en-US" altLang="ko-KR" sz="1800" dirty="0"/>
              <a:t>n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&gt; 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self.put_item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b="1" dirty="0"/>
              <a:t>return </a:t>
            </a:r>
            <a:r>
              <a:rPr lang="en-US" altLang="ko-KR" sz="1800" dirty="0"/>
              <a:t>n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54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찾기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ko-KR" altLang="en-US" sz="1800" i="1" dirty="0"/>
              <a:t>찾기 </a:t>
            </a:r>
            <a:r>
              <a:rPr lang="en-US" altLang="ko-KR" sz="1800" i="1" dirty="0"/>
              <a:t>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get(self, k):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self.get_key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, k)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</a:t>
            </a:r>
            <a:r>
              <a:rPr lang="ko-KR" altLang="en-US" sz="1800" i="1" dirty="0"/>
              <a:t>찾기 </a:t>
            </a:r>
            <a:r>
              <a:rPr lang="en-US" altLang="ko-KR" sz="1800" i="1" dirty="0"/>
              <a:t>- recursive </a:t>
            </a:r>
            <a:r>
              <a:rPr lang="ko-KR" altLang="en-US" sz="1800" i="1" dirty="0"/>
              <a:t>함수 사용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get_key</a:t>
            </a:r>
            <a:r>
              <a:rPr lang="en-US" altLang="ko-KR" sz="1800" dirty="0"/>
              <a:t>(self, n, key):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/>
              <a:t>n 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None</a:t>
            </a:r>
            <a:br>
              <a:rPr lang="en-US" altLang="ko-KR" sz="1800" b="1" dirty="0"/>
            </a:br>
            <a:r>
              <a:rPr lang="en-US" altLang="ko-KR" sz="1800" b="1" dirty="0"/>
              <a:t>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&lt; 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self.get_key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&gt; 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self.get_key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else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63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196752"/>
            <a:ext cx="8131175" cy="525658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i="1" dirty="0"/>
              <a:t># </a:t>
            </a:r>
            <a:r>
              <a:rPr lang="ko-KR" altLang="en-US" sz="1400" i="1" dirty="0"/>
              <a:t>빼기 </a:t>
            </a:r>
            <a:r>
              <a:rPr lang="en-US" altLang="ko-KR" sz="1400" i="1" dirty="0"/>
              <a:t>- </a:t>
            </a:r>
            <a:r>
              <a:rPr lang="ko-KR" altLang="en-US" sz="1400" i="1" dirty="0"/>
              <a:t>콘솔에서 호출할 때 사용하는 함수</a:t>
            </a:r>
            <a:br>
              <a:rPr lang="ko-KR" altLang="en-US" sz="1400" i="1" dirty="0"/>
            </a:b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/>
              <a:t>delete(self, k):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self.root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self.delete_node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self.root</a:t>
            </a:r>
            <a:r>
              <a:rPr lang="en-US" altLang="ko-KR" sz="1400" dirty="0"/>
              <a:t>, k)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빼기 </a:t>
            </a:r>
            <a:r>
              <a:rPr lang="en-US" altLang="ko-KR" sz="1400" i="1" dirty="0"/>
              <a:t>- recursive </a:t>
            </a:r>
            <a:r>
              <a:rPr lang="ko-KR" altLang="en-US" sz="1400" i="1" dirty="0"/>
              <a:t>함수 사용</a:t>
            </a:r>
            <a:br>
              <a:rPr lang="ko-KR" altLang="en-US" sz="1400" i="1" dirty="0"/>
            </a:b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delete_node</a:t>
            </a:r>
            <a:r>
              <a:rPr lang="en-US" altLang="ko-KR" sz="1400" dirty="0"/>
              <a:t>(self, n, key):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if </a:t>
            </a:r>
            <a:r>
              <a:rPr lang="en-US" altLang="ko-KR" sz="1400" dirty="0"/>
              <a:t>n == 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None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/>
              <a:t>key &lt; </a:t>
            </a:r>
            <a:r>
              <a:rPr lang="en-US" altLang="ko-KR" sz="1400" dirty="0" err="1"/>
              <a:t>n.key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n.left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self.delete_node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n.left</a:t>
            </a:r>
            <a:r>
              <a:rPr lang="en-US" altLang="ko-KR" sz="1400" dirty="0"/>
              <a:t>, key)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</a:t>
            </a:r>
            <a:r>
              <a:rPr lang="en-US" altLang="ko-KR" sz="1400" dirty="0"/>
              <a:t>n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/>
              <a:t>key &gt; </a:t>
            </a:r>
            <a:r>
              <a:rPr lang="en-US" altLang="ko-KR" sz="1400" dirty="0" err="1"/>
              <a:t>n.key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/>
              <a:t>n.right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self.delete_node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n.right</a:t>
            </a:r>
            <a:r>
              <a:rPr lang="en-US" altLang="ko-KR" sz="1400" dirty="0"/>
              <a:t>, key)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</a:t>
            </a:r>
            <a:r>
              <a:rPr lang="en-US" altLang="ko-KR" sz="1400" dirty="0"/>
              <a:t>n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if </a:t>
            </a:r>
            <a:r>
              <a:rPr lang="en-US" altLang="ko-KR" sz="1400" dirty="0" err="1"/>
              <a:t>n.left</a:t>
            </a:r>
            <a:r>
              <a:rPr lang="en-US" altLang="ko-KR" sz="1400" dirty="0"/>
              <a:t> == 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return </a:t>
            </a:r>
            <a:r>
              <a:rPr lang="en-US" altLang="ko-KR" sz="1400" dirty="0" err="1"/>
              <a:t>n.right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n.right</a:t>
            </a:r>
            <a:r>
              <a:rPr lang="en-US" altLang="ko-KR" sz="1400" dirty="0"/>
              <a:t> == 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return </a:t>
            </a:r>
            <a:r>
              <a:rPr lang="en-US" altLang="ko-KR" sz="1400" dirty="0" err="1"/>
              <a:t>n.left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new_n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self.minimum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n.right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new_n.right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self.delete_min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n.right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 err="1"/>
              <a:t>new_n.left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n.left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return </a:t>
            </a:r>
            <a:r>
              <a:rPr lang="en-US" altLang="ko-KR" sz="1400" dirty="0" err="1"/>
              <a:t>new_n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08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빼기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subtree</a:t>
            </a:r>
            <a:r>
              <a:rPr lang="ko-KR" altLang="en-US" sz="1800" i="1" dirty="0"/>
              <a:t>의 </a:t>
            </a:r>
            <a:r>
              <a:rPr lang="en-US" altLang="ko-KR" sz="1800" i="1" dirty="0"/>
              <a:t>root </a:t>
            </a:r>
            <a:r>
              <a:rPr lang="ko-KR" altLang="en-US" sz="1800" i="1" dirty="0" err="1"/>
              <a:t>노드가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n</a:t>
            </a:r>
            <a:r>
              <a:rPr lang="ko-KR" altLang="en-US" sz="1800" i="1" dirty="0"/>
              <a:t>일 때 최솟값 </a:t>
            </a:r>
            <a:r>
              <a:rPr lang="ko-KR" altLang="en-US" sz="1800" i="1" dirty="0" err="1"/>
              <a:t>노드</a:t>
            </a:r>
            <a:r>
              <a:rPr lang="ko-KR" altLang="en-US" sz="1800" i="1" dirty="0"/>
              <a:t> 찾기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minimum(self, n):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 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/>
              <a:t>n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else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self.minimum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subtree</a:t>
            </a:r>
            <a:r>
              <a:rPr lang="ko-KR" altLang="en-US" sz="1800" i="1" dirty="0"/>
              <a:t>의 </a:t>
            </a:r>
            <a:r>
              <a:rPr lang="en-US" altLang="ko-KR" sz="1800" i="1" dirty="0"/>
              <a:t>root </a:t>
            </a:r>
            <a:r>
              <a:rPr lang="ko-KR" altLang="en-US" sz="1800" i="1" dirty="0" err="1"/>
              <a:t>노드가</a:t>
            </a:r>
            <a:r>
              <a:rPr lang="ko-KR" altLang="en-US" sz="1800" i="1" dirty="0"/>
              <a:t> </a:t>
            </a:r>
            <a:r>
              <a:rPr lang="en-US" altLang="ko-KR" sz="1800" i="1" dirty="0"/>
              <a:t>n</a:t>
            </a:r>
            <a:r>
              <a:rPr lang="ko-KR" altLang="en-US" sz="1800" i="1" dirty="0"/>
              <a:t>일 때 최솟값 </a:t>
            </a:r>
            <a:r>
              <a:rPr lang="ko-KR" altLang="en-US" sz="1800" i="1" dirty="0" err="1"/>
              <a:t>노드</a:t>
            </a:r>
            <a:r>
              <a:rPr lang="ko-KR" altLang="en-US" sz="1800" i="1" dirty="0"/>
              <a:t> 삭제하기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delete_min</a:t>
            </a:r>
            <a:r>
              <a:rPr lang="en-US" altLang="ko-KR" sz="1800" dirty="0"/>
              <a:t>(self, n):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 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else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self.delete_min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/>
              <a:t>n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2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모두 방문하기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en-US" altLang="ko-KR" sz="1800" i="1" dirty="0" err="1"/>
              <a:t>inorder</a:t>
            </a:r>
            <a:r>
              <a:rPr lang="en-US" altLang="ko-KR" sz="1800" i="1" dirty="0"/>
              <a:t> traversal 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inorder_print</a:t>
            </a:r>
            <a:r>
              <a:rPr lang="en-US" altLang="ko-KR" sz="1800" dirty="0"/>
              <a:t>(self):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self.inorder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</a:t>
            </a:r>
            <a:r>
              <a:rPr lang="en-US" altLang="ko-KR" sz="1800" i="1" dirty="0" err="1"/>
              <a:t>inorder</a:t>
            </a:r>
            <a:r>
              <a:rPr lang="en-US" altLang="ko-KR" sz="1800" i="1" dirty="0"/>
              <a:t> traversal - recursive </a:t>
            </a:r>
            <a:r>
              <a:rPr lang="ko-KR" altLang="en-US" sz="1800" i="1" dirty="0"/>
              <a:t>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(self, n):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/>
              <a:t>n !=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self.inorder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print(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self.inorder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100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모두 방문하기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프리오더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preorder traversal 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preorder_print</a:t>
            </a:r>
            <a:r>
              <a:rPr lang="en-US" altLang="ko-KR" sz="1800" dirty="0"/>
              <a:t>(self):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self.preorder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preorder traversal - recursive </a:t>
            </a:r>
            <a:r>
              <a:rPr lang="ko-KR" altLang="en-US" sz="1800" i="1" dirty="0"/>
              <a:t>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preorder(self, n):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/>
              <a:t>n !=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print(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self.preorder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self.preorder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70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모두 방문하기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포스트오더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en-US" altLang="ko-KR" sz="1800" i="1" dirty="0" err="1"/>
              <a:t>postorder</a:t>
            </a:r>
            <a:r>
              <a:rPr lang="en-US" altLang="ko-KR" sz="1800" i="1" dirty="0"/>
              <a:t> traversal 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postorder_print</a:t>
            </a:r>
            <a:r>
              <a:rPr lang="en-US" altLang="ko-KR" sz="1800" dirty="0"/>
              <a:t>(self):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self.postorder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</a:t>
            </a:r>
            <a:r>
              <a:rPr lang="en-US" altLang="ko-KR" sz="1800" i="1" dirty="0" err="1"/>
              <a:t>postorder</a:t>
            </a:r>
            <a:r>
              <a:rPr lang="en-US" altLang="ko-KR" sz="1800" i="1" dirty="0"/>
              <a:t> traversal - recursive </a:t>
            </a:r>
            <a:r>
              <a:rPr lang="ko-KR" altLang="en-US" sz="1800" i="1" dirty="0"/>
              <a:t>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(self, n):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/>
              <a:t>n !=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self.postorder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self.postorder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n.right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print(</a:t>
            </a:r>
            <a:r>
              <a:rPr lang="en-US" altLang="ko-KR" sz="1800" dirty="0" err="1"/>
              <a:t>n.key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64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테스트 코드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ko-KR" altLang="en-US" sz="1800" i="1" dirty="0"/>
              <a:t>콘솔 코드 </a:t>
            </a:r>
            <a:r>
              <a:rPr lang="en-US" altLang="ko-KR" sz="1800" i="1" dirty="0"/>
              <a:t>- </a:t>
            </a:r>
            <a:r>
              <a:rPr lang="ko-KR" altLang="en-US" sz="1800" i="1" dirty="0"/>
              <a:t>테스트용</a:t>
            </a:r>
            <a:br>
              <a:rPr lang="ko-KR" altLang="en-US" sz="1800" i="1" dirty="0"/>
            </a:br>
            <a:r>
              <a:rPr lang="en-US" altLang="ko-KR" sz="1800" dirty="0"/>
              <a:t>t = BST()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(1)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(5)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(4)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(9)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(10)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(8)</a:t>
            </a:r>
            <a:br>
              <a:rPr lang="en-US" altLang="ko-KR" sz="1800" dirty="0"/>
            </a:br>
            <a:r>
              <a:rPr lang="en-US" altLang="ko-KR" sz="1800" dirty="0" err="1"/>
              <a:t>t.inorder_print</a:t>
            </a:r>
            <a:r>
              <a:rPr lang="en-US" altLang="ko-KR" sz="1800" dirty="0"/>
              <a:t>()</a:t>
            </a:r>
            <a:br>
              <a:rPr lang="en-US" altLang="ko-KR" sz="1800" dirty="0"/>
            </a:br>
            <a:r>
              <a:rPr lang="en-US" altLang="ko-KR" sz="1800" dirty="0" err="1"/>
              <a:t>t.delete</a:t>
            </a:r>
            <a:r>
              <a:rPr lang="en-US" altLang="ko-KR" sz="1800" dirty="0"/>
              <a:t>(5)</a:t>
            </a:r>
            <a:br>
              <a:rPr lang="en-US" altLang="ko-KR" sz="1800" dirty="0"/>
            </a:br>
            <a:r>
              <a:rPr lang="en-US" altLang="ko-KR" sz="1800" dirty="0" err="1"/>
              <a:t>t.inorder_print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56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1)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352928" cy="49390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ko-KR" altLang="ko-KR" sz="2000" dirty="0" smtClean="0"/>
              <a:t>탐색하고자 </a:t>
            </a:r>
            <a:r>
              <a:rPr lang="ko-KR" altLang="ko-KR" sz="2000" dirty="0"/>
              <a:t>하는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키</a:t>
            </a:r>
            <a:r>
              <a:rPr lang="ko-KR" altLang="ko-KR" sz="2000" dirty="0" smtClean="0"/>
              <a:t>가 </a:t>
            </a:r>
            <a:r>
              <a:rPr lang="en-US" altLang="ko-KR" sz="2000" dirty="0"/>
              <a:t>k</a:t>
            </a:r>
            <a:r>
              <a:rPr lang="ko-KR" altLang="ko-KR" sz="2000" dirty="0"/>
              <a:t>라면</a:t>
            </a:r>
            <a:r>
              <a:rPr lang="en-US" altLang="ko-KR" sz="2000" dirty="0"/>
              <a:t>, </a:t>
            </a:r>
            <a:r>
              <a:rPr lang="ko-KR" altLang="ko-KR" sz="2000" dirty="0" smtClean="0">
                <a:solidFill>
                  <a:srgbClr val="3333FF"/>
                </a:solidFill>
              </a:rPr>
              <a:t>루트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키 </a:t>
            </a:r>
            <a:r>
              <a:rPr lang="ko-KR" altLang="en-US" sz="2000" dirty="0" smtClean="0">
                <a:solidFill>
                  <a:srgbClr val="3333FF"/>
                </a:solidFill>
              </a:rPr>
              <a:t>갑과</a:t>
            </a:r>
            <a:r>
              <a:rPr lang="ko-KR" altLang="ko-KR" sz="2000" dirty="0" smtClean="0">
                <a:solidFill>
                  <a:srgbClr val="3333FF"/>
                </a:solidFill>
              </a:rPr>
              <a:t> </a:t>
            </a:r>
            <a:r>
              <a:rPr lang="en-US" altLang="ko-KR" sz="2000" dirty="0">
                <a:solidFill>
                  <a:srgbClr val="3333FF"/>
                </a:solidFill>
              </a:rPr>
              <a:t>k</a:t>
            </a:r>
            <a:r>
              <a:rPr lang="ko-KR" altLang="ko-KR" sz="2000" dirty="0">
                <a:solidFill>
                  <a:srgbClr val="3333FF"/>
                </a:solidFill>
              </a:rPr>
              <a:t>를 </a:t>
            </a:r>
            <a:r>
              <a:rPr lang="ko-KR" altLang="ko-KR" sz="2000" dirty="0" smtClean="0">
                <a:solidFill>
                  <a:srgbClr val="3333FF"/>
                </a:solidFill>
              </a:rPr>
              <a:t>비교</a:t>
            </a:r>
            <a:endParaRPr lang="en-US" altLang="ko-KR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2000" dirty="0" smtClean="0"/>
              <a:t>k</a:t>
            </a:r>
            <a:r>
              <a:rPr lang="ko-KR" altLang="en-US" sz="2000" dirty="0" smtClean="0"/>
              <a:t>가 </a:t>
            </a:r>
            <a:r>
              <a:rPr lang="ko-KR" altLang="en-US" sz="2000" dirty="0" smtClean="0"/>
              <a:t>키 값</a:t>
            </a:r>
            <a:r>
              <a:rPr lang="ko-KR" altLang="ko-KR" sz="2000" dirty="0" smtClean="0"/>
              <a:t>보다 </a:t>
            </a:r>
            <a:r>
              <a:rPr lang="ko-KR" altLang="en-US" sz="2000" dirty="0" smtClean="0"/>
              <a:t>작으면</a:t>
            </a:r>
            <a:r>
              <a:rPr lang="en-US" altLang="ko-KR" sz="2000" dirty="0" smtClean="0"/>
              <a:t>, </a:t>
            </a:r>
            <a:r>
              <a:rPr lang="ko-KR" altLang="ko-KR" sz="2000" dirty="0"/>
              <a:t>루트의 왼쪽 </a:t>
            </a:r>
            <a:r>
              <a:rPr lang="ko-KR" altLang="ko-KR" sz="2000" dirty="0" smtClean="0"/>
              <a:t>서브트리에서</a:t>
            </a:r>
            <a:r>
              <a:rPr lang="en-US" altLang="ko-KR" sz="2000" dirty="0" smtClean="0"/>
              <a:t> k</a:t>
            </a:r>
            <a:r>
              <a:rPr lang="ko-KR" altLang="ko-KR" sz="2000" dirty="0"/>
              <a:t>를 찾고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크면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루트의 오른쪽 </a:t>
            </a:r>
            <a:r>
              <a:rPr lang="ko-KR" altLang="ko-KR" sz="2000" dirty="0" smtClean="0"/>
              <a:t>서브트리에서</a:t>
            </a:r>
            <a:r>
              <a:rPr lang="en-US" altLang="ko-KR" sz="2000" dirty="0" smtClean="0"/>
              <a:t> k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찾</a:t>
            </a:r>
            <a:r>
              <a:rPr lang="ko-KR" altLang="en-US" sz="2000" dirty="0" smtClean="0"/>
              <a:t>는다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같으면 탐색 성공</a:t>
            </a:r>
            <a:endParaRPr lang="en-US" altLang="ko-KR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ko-KR" altLang="ko-KR" sz="2000" dirty="0" smtClean="0"/>
              <a:t>왼쪽이나 </a:t>
            </a:r>
            <a:r>
              <a:rPr lang="ko-KR" altLang="ko-KR" sz="2000" dirty="0"/>
              <a:t>오른쪽 </a:t>
            </a:r>
            <a:r>
              <a:rPr lang="ko-KR" altLang="ko-KR" sz="2000" dirty="0" smtClean="0"/>
              <a:t>서브트리에서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위 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번 반복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049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트리 개요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이진트리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(Binary Tree)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이진힙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(Binary Heap)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이진탐색트리</a:t>
            </a:r>
            <a:r>
              <a:rPr lang="en-US" altLang="ko-KR" dirty="0" smtClean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오른쪽 중괄호 4"/>
          <p:cNvSpPr/>
          <p:nvPr/>
        </p:nvSpPr>
        <p:spPr bwMode="auto">
          <a:xfrm>
            <a:off x="6156176" y="1556792"/>
            <a:ext cx="360040" cy="115212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194819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chap4.ppt</a:t>
            </a:r>
            <a:endParaRPr lang="ko-KR" altLang="en-US" sz="1800" i="1" dirty="0"/>
          </a:p>
        </p:txBody>
      </p:sp>
      <p:sp>
        <p:nvSpPr>
          <p:cNvPr id="7" name="오른쪽 중괄호 6"/>
          <p:cNvSpPr/>
          <p:nvPr/>
        </p:nvSpPr>
        <p:spPr bwMode="auto">
          <a:xfrm>
            <a:off x="6156176" y="3212976"/>
            <a:ext cx="360040" cy="39139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321297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chap5.ppt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421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67" y="1648151"/>
            <a:ext cx="6708197" cy="41263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4673" y="663079"/>
            <a:ext cx="4052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예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] </a:t>
            </a:r>
            <a:r>
              <a:rPr lang="en-US" altLang="ko-KR" dirty="0">
                <a:latin typeface="+mn-lt"/>
                <a:ea typeface="+mn-ea"/>
              </a:rPr>
              <a:t>40</a:t>
            </a:r>
            <a:r>
              <a:rPr lang="ko-KR" altLang="ko-KR" dirty="0">
                <a:latin typeface="+mn-lt"/>
                <a:ea typeface="+mn-ea"/>
              </a:rPr>
              <a:t>을 </a:t>
            </a:r>
            <a:r>
              <a:rPr lang="ko-KR" altLang="en-US" dirty="0">
                <a:latin typeface="+mn-lt"/>
                <a:ea typeface="+mn-ea"/>
              </a:rPr>
              <a:t>찾</a:t>
            </a:r>
            <a:r>
              <a:rPr lang="ko-KR" altLang="ko-KR" dirty="0" smtClean="0">
                <a:latin typeface="+mn-lt"/>
                <a:ea typeface="+mn-ea"/>
              </a:rPr>
              <a:t>는 </a:t>
            </a:r>
            <a:r>
              <a:rPr lang="ko-KR" altLang="ko-KR" dirty="0">
                <a:latin typeface="+mn-lt"/>
                <a:ea typeface="+mn-ea"/>
              </a:rPr>
              <a:t>과정</a:t>
            </a:r>
            <a:endParaRPr lang="ko-KR" altLang="en-US" dirty="0"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7" y="2194050"/>
            <a:ext cx="2724412" cy="2177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833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2) </a:t>
            </a:r>
            <a:r>
              <a:rPr lang="ko-KR" altLang="en-US" dirty="0" smtClean="0"/>
              <a:t>넣</a:t>
            </a:r>
            <a:r>
              <a:rPr lang="ko-KR" altLang="en-US" dirty="0"/>
              <a:t>기</a:t>
            </a:r>
            <a:r>
              <a:rPr lang="ko-KR" altLang="ko-KR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7704856" cy="48763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넣기 연산은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찾</a:t>
            </a:r>
            <a:r>
              <a:rPr lang="ko-KR" altLang="en-US" sz="2000" dirty="0"/>
              <a:t>기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연산과 거의 </a:t>
            </a:r>
            <a:r>
              <a:rPr lang="ko-KR" altLang="ko-KR" sz="2000" dirty="0" smtClean="0"/>
              <a:t>동일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찾기 연산으로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None</a:t>
            </a:r>
            <a:r>
              <a:rPr lang="ko-KR" altLang="en-US" sz="2000" dirty="0" smtClean="0"/>
              <a:t>을 만나면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거기가 바로 새로 들어갈 위치임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위치를 찾으면</a:t>
            </a:r>
            <a:r>
              <a:rPr lang="ko-KR" altLang="en-US" sz="2000" dirty="0" smtClean="0"/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새 </a:t>
            </a:r>
            <a:r>
              <a:rPr lang="ko-KR" altLang="ko-KR" sz="2000" dirty="0">
                <a:solidFill>
                  <a:srgbClr val="3333FF"/>
                </a:solidFill>
              </a:rPr>
              <a:t>노드를 </a:t>
            </a:r>
            <a:r>
              <a:rPr lang="ko-KR" altLang="ko-KR" sz="2000" dirty="0" smtClean="0">
                <a:solidFill>
                  <a:srgbClr val="3333FF"/>
                </a:solidFill>
              </a:rPr>
              <a:t>생성하</a:t>
            </a:r>
            <a:r>
              <a:rPr lang="ko-KR" altLang="en-US" sz="2000" dirty="0" smtClean="0">
                <a:solidFill>
                  <a:srgbClr val="3333FF"/>
                </a:solidFill>
              </a:rPr>
              <a:t>여</a:t>
            </a:r>
            <a:r>
              <a:rPr lang="ko-KR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그 위치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ko-KR" altLang="en-US" sz="2000" dirty="0" smtClean="0">
                <a:solidFill>
                  <a:srgbClr val="3333FF"/>
                </a:solidFill>
              </a:rPr>
              <a:t>즉 </a:t>
            </a:r>
            <a:r>
              <a:rPr lang="ko-KR" altLang="ko-KR" sz="2000" dirty="0" smtClean="0">
                <a:solidFill>
                  <a:srgbClr val="3333FF"/>
                </a:solidFill>
              </a:rPr>
              <a:t>부모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노드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r>
              <a:rPr lang="ko-KR" altLang="en-US" sz="2000" dirty="0" smtClean="0">
                <a:solidFill>
                  <a:srgbClr val="3333FF"/>
                </a:solidFill>
              </a:rPr>
              <a:t>에</a:t>
            </a:r>
            <a:r>
              <a:rPr lang="ko-KR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연결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99447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460" y="735087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예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] </a:t>
            </a:r>
            <a:r>
              <a:rPr lang="en-US" altLang="ko-KR" sz="2400" dirty="0">
                <a:latin typeface="+mn-lt"/>
                <a:ea typeface="+mn-ea"/>
              </a:rPr>
              <a:t>35</a:t>
            </a:r>
            <a:r>
              <a:rPr lang="ko-KR" altLang="ko-KR" sz="2400" dirty="0">
                <a:latin typeface="+mn-lt"/>
                <a:ea typeface="+mn-ea"/>
              </a:rPr>
              <a:t>를 </a:t>
            </a:r>
            <a:r>
              <a:rPr lang="ko-KR" altLang="en-US" dirty="0">
                <a:latin typeface="+mn-lt"/>
                <a:ea typeface="+mn-ea"/>
              </a:rPr>
              <a:t>넣</a:t>
            </a:r>
            <a:r>
              <a:rPr lang="ko-KR" altLang="ko-KR" sz="2400" dirty="0" smtClean="0">
                <a:latin typeface="+mn-lt"/>
                <a:ea typeface="+mn-ea"/>
              </a:rPr>
              <a:t>는 </a:t>
            </a:r>
            <a:r>
              <a:rPr lang="ko-KR" altLang="ko-KR" sz="2400" dirty="0">
                <a:latin typeface="+mn-lt"/>
                <a:ea typeface="+mn-ea"/>
              </a:rPr>
              <a:t>과정</a:t>
            </a:r>
            <a:endParaRPr lang="ko-KR" altLang="en-US" sz="32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62137"/>
            <a:ext cx="75247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2" y="1169368"/>
            <a:ext cx="8568952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51953" y="723329"/>
            <a:ext cx="7476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먼저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, 35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넣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을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위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치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찾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는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다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찾기 연산과 동일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7955" y="6559998"/>
            <a:ext cx="452284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7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2" y="14287"/>
            <a:ext cx="8296275" cy="6829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25915" y="5929120"/>
            <a:ext cx="543793" cy="2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723329"/>
            <a:ext cx="2573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+mn-lt"/>
                <a:ea typeface="+mn-ea"/>
              </a:rPr>
              <a:t>넣은 후 거슬러 올라가며 링크를 연결</a:t>
            </a:r>
            <a:endParaRPr lang="ko-KR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10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511" y="333375"/>
            <a:ext cx="6981825" cy="863600"/>
          </a:xfrm>
        </p:spPr>
        <p:txBody>
          <a:bodyPr/>
          <a:lstStyle/>
          <a:p>
            <a:pPr algn="l"/>
            <a:r>
              <a:rPr lang="ko-KR" altLang="ko-KR" dirty="0" smtClean="0"/>
              <a:t>최솟값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ko-KR" dirty="0" smtClean="0"/>
              <a:t> 찾기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minimum_node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5768"/>
            <a:ext cx="7886700" cy="2838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빼기 연산인 </a:t>
            </a:r>
            <a:r>
              <a:rPr lang="en-US" altLang="ko-KR" sz="2000" dirty="0" smtClean="0"/>
              <a:t>delete() </a:t>
            </a:r>
            <a:r>
              <a:rPr lang="ko-KR" altLang="en-US" sz="2000" dirty="0" smtClean="0"/>
              <a:t>함수</a:t>
            </a:r>
            <a:r>
              <a:rPr lang="ko-KR" altLang="ko-KR" sz="2000" dirty="0" smtClean="0"/>
              <a:t>에서 </a:t>
            </a:r>
            <a:r>
              <a:rPr lang="ko-KR" altLang="en-US" sz="2000" dirty="0" smtClean="0"/>
              <a:t>필요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ko-KR" sz="2000" dirty="0" err="1" smtClean="0"/>
              <a:t>루트노드로부터</a:t>
            </a:r>
            <a:r>
              <a:rPr lang="ko-KR" altLang="ko-KR" sz="2000" dirty="0" smtClean="0"/>
              <a:t> 왼쪽</a:t>
            </a:r>
            <a:r>
              <a:rPr lang="ko-KR" altLang="en-US" sz="2000" dirty="0" smtClean="0"/>
              <a:t>으로 왼쪽으로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따라 </a:t>
            </a:r>
            <a:r>
              <a:rPr lang="ko-KR" altLang="ko-KR" sz="2000" dirty="0" smtClean="0"/>
              <a:t>내려가</a:t>
            </a:r>
            <a:r>
              <a:rPr lang="ko-KR" altLang="en-US" sz="2000" dirty="0" smtClean="0"/>
              <a:t>다가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왼쪽 </a:t>
            </a:r>
            <a:r>
              <a:rPr lang="en-US" altLang="ko-KR" sz="2000" dirty="0" smtClean="0"/>
              <a:t>child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None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최솟값 </a:t>
            </a:r>
            <a:r>
              <a:rPr lang="ko-KR" altLang="en-US" sz="2000" dirty="0" err="1" smtClean="0"/>
              <a:t>노드이다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02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256076" y="3080390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310778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832140" y="3717032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374443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72000" y="3712493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5996" y="373037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31940" y="4495905"/>
            <a:ext cx="432048" cy="432048"/>
          </a:xfrm>
          <a:prstGeom prst="ellipse">
            <a:avLst/>
          </a:prstGeom>
          <a:solidFill>
            <a:srgbClr val="C3F7F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5233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32040" y="4505048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6036" y="45233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36196" y="4586207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460446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90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949563" y="3440234"/>
            <a:ext cx="324000" cy="360000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2" idx="5"/>
            <a:endCxn id="4" idx="1"/>
          </p:cNvCxnSpPr>
          <p:nvPr/>
        </p:nvCxnSpPr>
        <p:spPr>
          <a:xfrm>
            <a:off x="5624852" y="3449166"/>
            <a:ext cx="270560" cy="3311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361896" y="4119791"/>
            <a:ext cx="324000" cy="41463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5"/>
            <a:endCxn id="10" idx="0"/>
          </p:cNvCxnSpPr>
          <p:nvPr/>
        </p:nvCxnSpPr>
        <p:spPr>
          <a:xfrm>
            <a:off x="4940776" y="4081269"/>
            <a:ext cx="207288" cy="42377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67224" y="4144541"/>
            <a:ext cx="314305" cy="500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8764" y="2718681"/>
            <a:ext cx="324000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3786" y="2656269"/>
            <a:ext cx="9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49482" y="2890490"/>
            <a:ext cx="621043" cy="21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466477" y="5301208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53194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3797946" y="4860224"/>
            <a:ext cx="288000" cy="432000"/>
          </a:xfrm>
          <a:prstGeom prst="line">
            <a:avLst/>
          </a:prstGeom>
          <a:ln w="28575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4423" y="4862126"/>
            <a:ext cx="207288" cy="42377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95718" y="4554082"/>
            <a:ext cx="20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lt"/>
                <a:ea typeface="+mn-ea"/>
              </a:rPr>
              <a:t>left child</a:t>
            </a:r>
            <a:r>
              <a:rPr lang="ko-KR" altLang="en-US" sz="1800" dirty="0" smtClean="0">
                <a:latin typeface="+mn-lt"/>
                <a:ea typeface="+mn-ea"/>
              </a:rPr>
              <a:t>가 </a:t>
            </a:r>
            <a:r>
              <a:rPr lang="en-US" altLang="ko-KR" sz="1800" dirty="0" smtClean="0">
                <a:solidFill>
                  <a:srgbClr val="FF0000"/>
                </a:solidFill>
                <a:latin typeface="+mn-lt"/>
                <a:ea typeface="+mn-ea"/>
              </a:rPr>
              <a:t>None</a:t>
            </a: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9638" y="1531288"/>
            <a:ext cx="501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minimum_node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함수의 수행 예</a:t>
            </a:r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508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smtClean="0"/>
              <a:t>최솟값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ko-KR" dirty="0" smtClean="0"/>
              <a:t>삭제 연산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delete_min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34143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ko-KR" sz="2000" dirty="0" smtClean="0"/>
              <a:t>최솟값 </a:t>
            </a:r>
            <a:r>
              <a:rPr lang="ko-KR" altLang="ko-KR" sz="2000" dirty="0" smtClean="0"/>
              <a:t>노드</a:t>
            </a:r>
            <a:r>
              <a:rPr lang="en-US" altLang="ko-KR" sz="2000" dirty="0" smtClean="0"/>
              <a:t>  n</a:t>
            </a:r>
            <a:r>
              <a:rPr lang="ko-KR" altLang="en-US" sz="2000" dirty="0" smtClean="0"/>
              <a:t>을</a:t>
            </a:r>
            <a:r>
              <a:rPr lang="ko-KR" altLang="ko-KR" sz="2000" dirty="0" smtClean="0"/>
              <a:t> 찾</a:t>
            </a:r>
            <a:r>
              <a:rPr lang="ko-KR" altLang="en-US" sz="2000" dirty="0"/>
              <a:t>고</a:t>
            </a:r>
            <a:r>
              <a:rPr lang="en-US" altLang="ko-KR" sz="2000" dirty="0" smtClean="0"/>
              <a:t>, n</a:t>
            </a:r>
            <a:r>
              <a:rPr lang="ko-KR" altLang="ko-KR" sz="2000" dirty="0" smtClean="0"/>
              <a:t>의 부모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노드</a:t>
            </a:r>
            <a:r>
              <a:rPr lang="ko-KR" altLang="ko-KR" sz="2000" dirty="0" err="1" smtClean="0"/>
              <a:t>와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n</a:t>
            </a:r>
            <a:r>
              <a:rPr lang="ko-KR" altLang="ko-KR" sz="2000" dirty="0" smtClean="0"/>
              <a:t>의 </a:t>
            </a:r>
            <a:r>
              <a:rPr lang="ko-KR" altLang="ko-KR" sz="2000" dirty="0"/>
              <a:t>오른쪽 </a:t>
            </a:r>
            <a:r>
              <a:rPr lang="en-US" altLang="ko-KR" sz="2000" dirty="0" smtClean="0"/>
              <a:t>child </a:t>
            </a:r>
            <a:r>
              <a:rPr lang="ko-KR" altLang="en-US" sz="2000" dirty="0" err="1" smtClean="0"/>
              <a:t>노드</a:t>
            </a:r>
            <a:r>
              <a:rPr lang="ko-KR" altLang="ko-KR" sz="2000" dirty="0" err="1" smtClean="0"/>
              <a:t>를</a:t>
            </a:r>
            <a:r>
              <a:rPr lang="ko-KR" altLang="ko-KR" sz="2000" dirty="0" smtClean="0"/>
              <a:t> 연결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err="1" smtClean="0"/>
              <a:t>delete_min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은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임의의 </a:t>
            </a:r>
            <a:r>
              <a:rPr lang="ko-KR" altLang="ko-KR" sz="2000" dirty="0" err="1" smtClean="0"/>
              <a:t>노드를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삭제하는 </a:t>
            </a:r>
            <a:r>
              <a:rPr lang="en-US" altLang="ko-KR" sz="2000" dirty="0"/>
              <a:t>delete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연산</a:t>
            </a:r>
            <a:r>
              <a:rPr lang="ko-KR" altLang="ko-KR" sz="2000" dirty="0" smtClean="0"/>
              <a:t>에서 사용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795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76672"/>
            <a:ext cx="2596305" cy="2738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8" y="3304587"/>
            <a:ext cx="8696325" cy="3305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3568" y="811208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delete_min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함수의 수행 예</a:t>
            </a:r>
            <a:endParaRPr 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28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511" y="333375"/>
            <a:ext cx="6981825" cy="863600"/>
          </a:xfrm>
        </p:spPr>
        <p:txBody>
          <a:bodyPr/>
          <a:lstStyle/>
          <a:p>
            <a:pPr algn="l"/>
            <a:r>
              <a:rPr lang="en-US" altLang="ko-KR" dirty="0" smtClean="0"/>
              <a:t>3) </a:t>
            </a:r>
            <a:r>
              <a:rPr lang="ko-KR" altLang="en-US" dirty="0" smtClean="0"/>
              <a:t>빼기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 – delete()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31782" cy="2449827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ko-KR" sz="2000" dirty="0" smtClean="0"/>
              <a:t>우선 </a:t>
            </a:r>
            <a:r>
              <a:rPr lang="ko-KR" altLang="ko-KR" sz="2000" dirty="0"/>
              <a:t>삭제하고자 하는 노드를 </a:t>
            </a:r>
            <a:r>
              <a:rPr lang="ko-KR" altLang="ko-KR" sz="2000" dirty="0" smtClean="0"/>
              <a:t>찾은 후 </a:t>
            </a:r>
            <a:r>
              <a:rPr lang="ko-KR" altLang="ko-KR" sz="2000" dirty="0"/>
              <a:t>이진탐색트리 조건을 만족하도록 삭제된 노드의 </a:t>
            </a:r>
            <a:r>
              <a:rPr lang="ko-KR" altLang="ko-KR" sz="2000" dirty="0" smtClean="0"/>
              <a:t>부모와 자식</a:t>
            </a:r>
            <a:r>
              <a:rPr lang="en-US" altLang="ko-KR" sz="2000" dirty="0" smtClean="0"/>
              <a:t>(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을 </a:t>
            </a:r>
            <a:r>
              <a:rPr lang="ko-KR" altLang="ko-KR" sz="2000" dirty="0" smtClean="0"/>
              <a:t>연결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ko-KR" sz="2000" dirty="0" smtClean="0"/>
              <a:t>삭제되는 </a:t>
            </a:r>
            <a:r>
              <a:rPr lang="ko-KR" altLang="ko-KR" sz="2000" dirty="0"/>
              <a:t>노드가 자식이 없는 경우</a:t>
            </a:r>
            <a:r>
              <a:rPr lang="en-US" altLang="ko-KR" sz="2000" dirty="0"/>
              <a:t>(case 0), </a:t>
            </a:r>
            <a:r>
              <a:rPr lang="ko-KR" altLang="ko-KR" sz="2000" dirty="0"/>
              <a:t>자식이 하나인 경우</a:t>
            </a:r>
            <a:r>
              <a:rPr lang="en-US" altLang="ko-KR" sz="2000" dirty="0"/>
              <a:t>(case 1), </a:t>
            </a:r>
            <a:r>
              <a:rPr lang="ko-KR" altLang="ko-KR" sz="2000" dirty="0"/>
              <a:t>자식이 둘인 경우</a:t>
            </a:r>
            <a:r>
              <a:rPr lang="en-US" altLang="ko-KR" sz="2000" dirty="0"/>
              <a:t>(case 2)</a:t>
            </a:r>
            <a:r>
              <a:rPr lang="ko-KR" altLang="ko-KR" sz="2000" dirty="0"/>
              <a:t>로 나누어 </a:t>
            </a:r>
            <a:r>
              <a:rPr lang="en-US" altLang="ko-KR" sz="2000" dirty="0" smtClean="0"/>
              <a:t>delete() </a:t>
            </a:r>
            <a:r>
              <a:rPr lang="ko-KR" altLang="ko-KR" sz="2000" dirty="0" smtClean="0"/>
              <a:t>연산을 수행</a:t>
            </a: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847589" y="6174091"/>
            <a:ext cx="5993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0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	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case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4105120"/>
            <a:ext cx="676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이진탐색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(Binary Search)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62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513" y="1430477"/>
            <a:ext cx="827595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9933"/>
                </a:solidFill>
                <a:latin typeface="+mn-lt"/>
                <a:ea typeface="+mn-ea"/>
              </a:rPr>
              <a:t>Case 0</a:t>
            </a:r>
            <a:r>
              <a:rPr lang="en-US" altLang="ko-KR" sz="2000" dirty="0" smtClean="0">
                <a:latin typeface="+mn-lt"/>
                <a:ea typeface="+mn-ea"/>
              </a:rPr>
              <a:t>: </a:t>
            </a:r>
            <a:r>
              <a:rPr lang="ko-KR" altLang="ko-KR" sz="2000" dirty="0" smtClean="0">
                <a:latin typeface="+mn-lt"/>
                <a:ea typeface="+mn-ea"/>
              </a:rPr>
              <a:t>삭제할 노드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ko-KR" sz="2000" dirty="0" smtClean="0">
                <a:latin typeface="+mn-lt"/>
                <a:ea typeface="+mn-ea"/>
              </a:rPr>
              <a:t>의 부모가 </a:t>
            </a:r>
            <a:r>
              <a:rPr lang="ko-KR" altLang="en-US" sz="2000" dirty="0" smtClean="0">
                <a:latin typeface="+mn-lt"/>
                <a:ea typeface="+mn-ea"/>
              </a:rPr>
              <a:t>자기 자신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en-US" sz="2000" dirty="0" smtClean="0">
                <a:latin typeface="+mn-lt"/>
                <a:ea typeface="+mn-ea"/>
              </a:rPr>
              <a:t>을</a:t>
            </a:r>
            <a:r>
              <a:rPr lang="ko-KR" altLang="ko-KR" sz="2000" dirty="0" smtClean="0">
                <a:latin typeface="+mn-lt"/>
                <a:ea typeface="+mn-ea"/>
              </a:rPr>
              <a:t> </a:t>
            </a:r>
            <a:r>
              <a:rPr lang="ko-KR" altLang="ko-KR" sz="2000" dirty="0">
                <a:latin typeface="+mn-lt"/>
                <a:ea typeface="+mn-ea"/>
              </a:rPr>
              <a:t>가리키던 </a:t>
            </a:r>
            <a:r>
              <a:rPr lang="ko-KR" altLang="en-US" sz="2000" dirty="0" smtClean="0">
                <a:latin typeface="+mn-lt"/>
                <a:ea typeface="+mn-ea"/>
              </a:rPr>
              <a:t>링크</a:t>
            </a:r>
            <a:r>
              <a:rPr lang="ko-KR" altLang="ko-KR" sz="2000" dirty="0" smtClean="0">
                <a:latin typeface="+mn-lt"/>
                <a:ea typeface="+mn-ea"/>
              </a:rPr>
              <a:t>를 </a:t>
            </a:r>
            <a:r>
              <a:rPr lang="en-US" altLang="ko-KR" sz="2000" dirty="0" smtClean="0">
                <a:latin typeface="+mn-lt"/>
                <a:ea typeface="+mn-ea"/>
              </a:rPr>
              <a:t>None</a:t>
            </a:r>
            <a:r>
              <a:rPr lang="ko-KR" altLang="en-US" sz="2000" dirty="0" smtClean="0">
                <a:latin typeface="+mn-lt"/>
                <a:ea typeface="+mn-ea"/>
              </a:rPr>
              <a:t>으</a:t>
            </a:r>
            <a:r>
              <a:rPr lang="ko-KR" altLang="ko-KR" sz="2000" dirty="0" smtClean="0">
                <a:latin typeface="+mn-lt"/>
                <a:ea typeface="+mn-ea"/>
              </a:rPr>
              <a:t>로 만</a:t>
            </a:r>
            <a:r>
              <a:rPr lang="ko-KR" altLang="en-US" sz="2000" dirty="0" smtClean="0">
                <a:latin typeface="+mn-lt"/>
                <a:ea typeface="+mn-ea"/>
              </a:rPr>
              <a:t>든</a:t>
            </a:r>
            <a:r>
              <a:rPr lang="ko-KR" altLang="ko-KR" sz="2000" dirty="0" smtClean="0">
                <a:latin typeface="+mn-lt"/>
                <a:ea typeface="+mn-ea"/>
              </a:rPr>
              <a:t>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  <a:endParaRPr lang="en-US" altLang="ko-KR" sz="2000" dirty="0" smtClean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Case 1</a:t>
            </a:r>
            <a:r>
              <a:rPr lang="en-US" altLang="ko-KR" sz="2000" dirty="0" smtClean="0">
                <a:latin typeface="+mn-lt"/>
                <a:ea typeface="+mn-ea"/>
              </a:rPr>
              <a:t>: </a:t>
            </a:r>
            <a:r>
              <a:rPr lang="ko-KR" altLang="en-US" sz="2000" dirty="0" smtClean="0">
                <a:latin typeface="+mn-lt"/>
                <a:ea typeface="+mn-ea"/>
              </a:rPr>
              <a:t>삭제할 </a:t>
            </a:r>
            <a:r>
              <a:rPr lang="ko-KR" altLang="en-US" sz="2000" dirty="0" err="1" smtClean="0">
                <a:latin typeface="+mn-lt"/>
                <a:ea typeface="+mn-ea"/>
              </a:rPr>
              <a:t>노드</a:t>
            </a:r>
            <a:r>
              <a:rPr lang="ko-KR" altLang="en-US" sz="2000" dirty="0" smtClean="0">
                <a:latin typeface="+mn-lt"/>
                <a:ea typeface="+mn-ea"/>
              </a:rPr>
              <a:t>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en-US" sz="2000" dirty="0" smtClean="0">
                <a:latin typeface="+mn-lt"/>
                <a:ea typeface="+mn-ea"/>
              </a:rPr>
              <a:t>의 </a:t>
            </a:r>
            <a:r>
              <a:rPr lang="ko-KR" altLang="ko-KR" sz="2000" dirty="0" smtClean="0">
                <a:latin typeface="+mn-lt"/>
                <a:ea typeface="+mn-ea"/>
              </a:rPr>
              <a:t>한쪽 자식</a:t>
            </a:r>
            <a:r>
              <a:rPr lang="ko-KR" altLang="en-US" sz="2000" dirty="0" smtClean="0">
                <a:latin typeface="+mn-lt"/>
                <a:ea typeface="+mn-ea"/>
              </a:rPr>
              <a:t>이 </a:t>
            </a:r>
            <a:r>
              <a:rPr lang="en-US" altLang="ko-KR" sz="2000" dirty="0" smtClean="0">
                <a:latin typeface="+mn-lt"/>
                <a:ea typeface="+mn-ea"/>
              </a:rPr>
              <a:t>c</a:t>
            </a:r>
            <a:r>
              <a:rPr lang="ko-KR" altLang="en-US" sz="2000" dirty="0" smtClean="0">
                <a:latin typeface="+mn-lt"/>
                <a:ea typeface="+mn-ea"/>
              </a:rPr>
              <a:t>일 때</a:t>
            </a:r>
            <a:r>
              <a:rPr lang="en-US" altLang="ko-KR" sz="2000" dirty="0" smtClean="0">
                <a:latin typeface="+mn-lt"/>
                <a:ea typeface="+mn-ea"/>
              </a:rPr>
              <a:t>, n</a:t>
            </a:r>
            <a:r>
              <a:rPr lang="ko-KR" altLang="ko-KR" sz="2000" dirty="0" smtClean="0">
                <a:latin typeface="+mn-lt"/>
                <a:ea typeface="+mn-ea"/>
              </a:rPr>
              <a:t>의 부모와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ko-KR" sz="2000" dirty="0" smtClean="0">
                <a:latin typeface="+mn-lt"/>
                <a:ea typeface="+mn-ea"/>
              </a:rPr>
              <a:t>의 자식</a:t>
            </a:r>
            <a:r>
              <a:rPr lang="en-US" altLang="ko-KR" sz="2000" dirty="0" smtClean="0">
                <a:latin typeface="+mn-lt"/>
                <a:ea typeface="+mn-ea"/>
              </a:rPr>
              <a:t> c</a:t>
            </a:r>
            <a:r>
              <a:rPr lang="ko-KR" altLang="ko-KR" sz="2000" dirty="0" smtClean="0">
                <a:latin typeface="+mn-lt"/>
                <a:ea typeface="+mn-ea"/>
              </a:rPr>
              <a:t>를 </a:t>
            </a:r>
            <a:r>
              <a:rPr lang="ko-KR" altLang="ko-KR" sz="2000" dirty="0">
                <a:latin typeface="+mn-lt"/>
                <a:ea typeface="+mn-ea"/>
              </a:rPr>
              <a:t>직접 </a:t>
            </a:r>
            <a:r>
              <a:rPr lang="ko-KR" altLang="ko-KR" sz="2000" dirty="0" smtClean="0">
                <a:latin typeface="+mn-lt"/>
                <a:ea typeface="+mn-ea"/>
              </a:rPr>
              <a:t>연결</a:t>
            </a:r>
            <a:endParaRPr lang="ko-KR" altLang="ko-KR" sz="20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Case 2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삭제할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위치에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의 다음 순서인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노드로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대체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즉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의 오른쪽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subtree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의 최솟값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노드로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대체</a:t>
            </a:r>
            <a:endParaRPr lang="en-US" altLang="ko-KR" sz="2000" dirty="0" smtClean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en-US" altLang="ko-KR" kern="0" dirty="0" smtClean="0"/>
              <a:t>delete() </a:t>
            </a:r>
            <a:r>
              <a:rPr lang="ko-KR" altLang="en-US" kern="0" dirty="0" smtClean="0"/>
              <a:t>함수 알고리즘</a:t>
            </a:r>
            <a:endParaRPr lang="ko-KR" altLang="ko-KR" kern="0" dirty="0"/>
          </a:p>
        </p:txBody>
      </p:sp>
    </p:spTree>
    <p:extLst>
      <p:ext uri="{BB962C8B-B14F-4D97-AF65-F5344CB8AC3E}">
        <p14:creationId xmlns:p14="http://schemas.microsoft.com/office/powerpoint/2010/main" val="91509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>
            <a:stCxn id="68" idx="3"/>
          </p:cNvCxnSpPr>
          <p:nvPr/>
        </p:nvCxnSpPr>
        <p:spPr>
          <a:xfrm flipH="1">
            <a:off x="6022449" y="5254105"/>
            <a:ext cx="274318" cy="3365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84" idx="5"/>
            <a:endCxn id="85" idx="1"/>
          </p:cNvCxnSpPr>
          <p:nvPr/>
        </p:nvCxnSpPr>
        <p:spPr>
          <a:xfrm>
            <a:off x="7507960" y="2013202"/>
            <a:ext cx="593791" cy="65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102497" y="382518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228230" y="485464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108497" y="161373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033214" y="260162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150069" y="260878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666352" y="551481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89" name="직선 연결선 88"/>
          <p:cNvCxnSpPr>
            <a:stCxn id="67" idx="5"/>
            <a:endCxn id="68" idx="1"/>
          </p:cNvCxnSpPr>
          <p:nvPr/>
        </p:nvCxnSpPr>
        <p:spPr>
          <a:xfrm>
            <a:off x="5501960" y="4224647"/>
            <a:ext cx="794807" cy="6985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54465" y="161411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1082" y="4846236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29359" y="5521149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66545" y="3809373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44852" y="25933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30940" y="2605210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2"/>
          <p:cNvSpPr txBox="1">
            <a:spLocks noChangeArrowheads="1"/>
          </p:cNvSpPr>
          <p:nvPr/>
        </p:nvSpPr>
        <p:spPr bwMode="auto">
          <a:xfrm>
            <a:off x="3997353" y="4918679"/>
            <a:ext cx="789608" cy="400110"/>
          </a:xfrm>
          <a:prstGeom prst="rect">
            <a:avLst/>
          </a:prstGeom>
          <a:solidFill>
            <a:srgbClr val="C3F7FD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2000" dirty="0">
              <a:solidFill>
                <a:srgbClr val="0000CC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4601053" y="4230049"/>
            <a:ext cx="580515" cy="62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962584" y="5540110"/>
            <a:ext cx="1175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>
            <a:off x="5477471" y="3012262"/>
            <a:ext cx="742183" cy="835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540708" y="2013202"/>
            <a:ext cx="612000" cy="6480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49138" y="654222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14456" y="735718"/>
            <a:ext cx="288000" cy="288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450777" y="900875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화살표 80"/>
          <p:cNvSpPr/>
          <p:nvPr/>
        </p:nvSpPr>
        <p:spPr>
          <a:xfrm rot="18910136">
            <a:off x="5787781" y="365584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" name="오른쪽 화살표 82"/>
          <p:cNvSpPr/>
          <p:nvPr/>
        </p:nvSpPr>
        <p:spPr>
          <a:xfrm rot="18910136">
            <a:off x="6865141" y="2463814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" name="오른쪽 화살표 96"/>
          <p:cNvSpPr/>
          <p:nvPr/>
        </p:nvSpPr>
        <p:spPr>
          <a:xfrm rot="13197028">
            <a:off x="6528478" y="1535308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3" name="오른쪽 화살표 122"/>
          <p:cNvSpPr/>
          <p:nvPr/>
        </p:nvSpPr>
        <p:spPr>
          <a:xfrm rot="18910136">
            <a:off x="4914217" y="474347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04446" y="546981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67616" y="5468580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2" y="1196752"/>
            <a:ext cx="3279100" cy="303567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39552" y="459626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0</a:t>
            </a:r>
            <a:endParaRPr 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01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/>
          <p:cNvCxnSpPr>
            <a:stCxn id="65" idx="3"/>
          </p:cNvCxnSpPr>
          <p:nvPr/>
        </p:nvCxnSpPr>
        <p:spPr>
          <a:xfrm flipH="1">
            <a:off x="5076858" y="3661091"/>
            <a:ext cx="682064" cy="715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999511" y="1510464"/>
            <a:ext cx="705611" cy="639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6073627" y="4243407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1609414" y="4253467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2466465" y="3987347"/>
            <a:ext cx="336294" cy="4058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</p:cNvCxnSpPr>
          <p:nvPr/>
        </p:nvCxnSpPr>
        <p:spPr>
          <a:xfrm flipH="1">
            <a:off x="3154600" y="1624391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979712" y="277304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39252" y="356513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91880" y="12249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277981" y="200395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39252" y="198870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72155" y="437571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34835" y="358331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824190" y="509125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2379175" y="3172511"/>
            <a:ext cx="428614" cy="461162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62482" y="4785860"/>
            <a:ext cx="32400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7848" y="12253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88238" y="5079988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9792" y="3549325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36203" y="43820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2201" y="3590156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43760" y="275723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39252" y="1973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75707" y="2007540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922542" y="1624391"/>
            <a:ext cx="428614" cy="461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3250260" y="4344662"/>
            <a:ext cx="89524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3123066" y="3978012"/>
            <a:ext cx="322058" cy="360133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7010577" y="1530098"/>
            <a:ext cx="660014" cy="700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690385" y="32616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588030" y="11450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593941" y="218924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34274" y="435744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241603" y="504923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533998" y="11454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05651" y="5037970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98322" y="4363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54433" y="324581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93941" y="21736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12160" y="188640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91252" y="27013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913799" y="435293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60672" y="3672050"/>
            <a:ext cx="694416" cy="7554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025166" y="4774857"/>
            <a:ext cx="28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74584" y="596443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53676" y="677938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3154600" y="875533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2384799" y="2384692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1609414" y="3182114"/>
            <a:ext cx="432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6073627" y="2622170"/>
            <a:ext cx="608243" cy="684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606722" y="211546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604448" y="2119050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702279" y="434554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59645" y="4352384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오른쪽 화살표 145"/>
          <p:cNvSpPr/>
          <p:nvPr/>
        </p:nvSpPr>
        <p:spPr>
          <a:xfrm rot="18910136">
            <a:off x="6397579" y="3188231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7" name="오른쪽 화살표 146"/>
          <p:cNvSpPr/>
          <p:nvPr/>
        </p:nvSpPr>
        <p:spPr>
          <a:xfrm rot="18910136">
            <a:off x="7336961" y="205610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8" name="오른쪽 화살표 147"/>
          <p:cNvSpPr/>
          <p:nvPr/>
        </p:nvSpPr>
        <p:spPr>
          <a:xfrm rot="13197028">
            <a:off x="7080902" y="105897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9" name="오른쪽 화살표 148"/>
          <p:cNvSpPr/>
          <p:nvPr/>
        </p:nvSpPr>
        <p:spPr>
          <a:xfrm rot="13392115">
            <a:off x="6031112" y="4162050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37434" y="3499273"/>
            <a:ext cx="132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911094" y="302129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875090" y="3013715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9108" y="54868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1</a:t>
            </a:r>
            <a:endParaRPr 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6875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/>
          <p:cNvCxnSpPr>
            <a:stCxn id="65" idx="3"/>
          </p:cNvCxnSpPr>
          <p:nvPr/>
        </p:nvCxnSpPr>
        <p:spPr>
          <a:xfrm flipH="1">
            <a:off x="4659766" y="3661091"/>
            <a:ext cx="682064" cy="715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582419" y="1510464"/>
            <a:ext cx="705611" cy="639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5595068" y="4232966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2362090" y="4278755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2704875" y="4094394"/>
            <a:ext cx="317001" cy="3545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</p:cNvCxnSpPr>
          <p:nvPr/>
        </p:nvCxnSpPr>
        <p:spPr>
          <a:xfrm flipH="1">
            <a:off x="2722552" y="1720644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547664" y="286930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07204" y="3661389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59832" y="132118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45933" y="210020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307204" y="208495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924831" y="440100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2787" y="367957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76866" y="511653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1947127" y="3268764"/>
            <a:ext cx="428614" cy="461162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315158" y="4811148"/>
            <a:ext cx="32400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05800" y="13215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40914" y="5105276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67744" y="3645578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88879" y="44073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0153" y="3686409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11712" y="2853490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07204" y="206937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43659" y="2103793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490494" y="1720644"/>
            <a:ext cx="428614" cy="461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1579399" y="4419457"/>
            <a:ext cx="83050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18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2058521" y="4107243"/>
            <a:ext cx="366963" cy="37406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6593485" y="1530098"/>
            <a:ext cx="660014" cy="700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273293" y="32616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170938" y="11450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176849" y="218924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217182" y="435744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824511" y="504923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16906" y="11454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88559" y="5037970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81230" y="43637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37341" y="324581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76849" y="21736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595068" y="188640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74160" y="27013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496707" y="435293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643580" y="3672050"/>
            <a:ext cx="694416" cy="7554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608074" y="4774857"/>
            <a:ext cx="28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42536" y="692696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521628" y="774191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722552" y="971786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1952751" y="2480945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1177366" y="3278367"/>
            <a:ext cx="432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656535" y="2622170"/>
            <a:ext cx="608243" cy="684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189630" y="211546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187356" y="2119050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285187" y="434554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42553" y="4352384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오른쪽 화살표 145"/>
          <p:cNvSpPr/>
          <p:nvPr/>
        </p:nvSpPr>
        <p:spPr>
          <a:xfrm rot="18910136">
            <a:off x="5980487" y="3188231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7" name="오른쪽 화살표 146"/>
          <p:cNvSpPr/>
          <p:nvPr/>
        </p:nvSpPr>
        <p:spPr>
          <a:xfrm rot="18910136">
            <a:off x="6919869" y="205610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8" name="오른쪽 화살표 147"/>
          <p:cNvSpPr/>
          <p:nvPr/>
        </p:nvSpPr>
        <p:spPr>
          <a:xfrm rot="13473524">
            <a:off x="6663810" y="105897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9" name="오른쪽 화살표 148"/>
          <p:cNvSpPr/>
          <p:nvPr/>
        </p:nvSpPr>
        <p:spPr>
          <a:xfrm rot="13608048">
            <a:off x="5614020" y="4162050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677325" y="296336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34691" y="2970201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243246" y="3517884"/>
            <a:ext cx="132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2989" y="646529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1</a:t>
            </a:r>
            <a:endParaRPr 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24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51720" y="258760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11260" y="352370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63888" y="103948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49989" y="181851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11260" y="180325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15664" y="431579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50541" y="352370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31640" y="4999923"/>
            <a:ext cx="468000" cy="468000"/>
          </a:xfrm>
          <a:prstGeom prst="ellipse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015664" y="584820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735744" y="503132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721030" y="4708397"/>
            <a:ext cx="356521" cy="361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2422491" y="3917529"/>
            <a:ext cx="462437" cy="4739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2451183" y="2987066"/>
            <a:ext cx="428614" cy="6051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988255" y="1438946"/>
            <a:ext cx="442164" cy="436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46" idx="1"/>
          </p:cNvCxnSpPr>
          <p:nvPr/>
        </p:nvCxnSpPr>
        <p:spPr>
          <a:xfrm>
            <a:off x="2427011" y="4715604"/>
            <a:ext cx="37727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45" idx="1"/>
          </p:cNvCxnSpPr>
          <p:nvPr/>
        </p:nvCxnSpPr>
        <p:spPr>
          <a:xfrm>
            <a:off x="1670321" y="5461085"/>
            <a:ext cx="413880" cy="4556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9856" y="103986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9792" y="5020064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69896" y="3523204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73290" y="43048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66683" y="58422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9038" y="3517995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4306" y="4996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16300" y="2585233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06890" y="17936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47715" y="1822095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189903" y="1444784"/>
            <a:ext cx="438876" cy="44550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440304" y="2186397"/>
            <a:ext cx="438876" cy="44550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536738" y="2979282"/>
            <a:ext cx="571546" cy="5946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64" y="404664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18856" y="486159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219780" y="683754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528561" y="3489850"/>
            <a:ext cx="468000" cy="468000"/>
          </a:xfrm>
          <a:prstGeom prst="ellipse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77482" y="471853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399345" y="147022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295303" y="250754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501605" y="24097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917145" y="534181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391980" y="463614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3121" y="602594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637225" y="605734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617381" y="5741276"/>
            <a:ext cx="356521" cy="361400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6362072" y="5112357"/>
            <a:ext cx="289078" cy="3001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89" idx="1"/>
          </p:cNvCxnSpPr>
          <p:nvPr/>
        </p:nvCxnSpPr>
        <p:spPr>
          <a:xfrm>
            <a:off x="5917145" y="3902777"/>
            <a:ext cx="728874" cy="8842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97" idx="1"/>
          </p:cNvCxnSpPr>
          <p:nvPr/>
        </p:nvCxnSpPr>
        <p:spPr>
          <a:xfrm>
            <a:off x="6328492" y="5741622"/>
            <a:ext cx="37727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45313" y="14706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01273" y="6046082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38022" y="4702724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81193" y="53481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55976" y="4629113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72339" y="60265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89747" y="347926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83284" y="24077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93029" y="2511128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6880248" y="1893446"/>
            <a:ext cx="597165" cy="60331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92" idx="3"/>
          </p:cNvCxnSpPr>
          <p:nvPr/>
        </p:nvCxnSpPr>
        <p:spPr>
          <a:xfrm flipH="1">
            <a:off x="5917145" y="2809193"/>
            <a:ext cx="652997" cy="7249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4801756" y="3879324"/>
            <a:ext cx="779815" cy="801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11117" y="310005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408142" y="379811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577482" y="525287"/>
            <a:ext cx="871951" cy="99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오른쪽 화살표 134"/>
          <p:cNvSpPr/>
          <p:nvPr/>
        </p:nvSpPr>
        <p:spPr>
          <a:xfrm rot="18910136">
            <a:off x="6189327" y="342209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36" name="오른쪽 화살표 135"/>
          <p:cNvSpPr/>
          <p:nvPr/>
        </p:nvSpPr>
        <p:spPr>
          <a:xfrm rot="18910136">
            <a:off x="7150043" y="2375133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38" name="오른쪽 화살표 137"/>
          <p:cNvSpPr/>
          <p:nvPr/>
        </p:nvSpPr>
        <p:spPr>
          <a:xfrm rot="13878371">
            <a:off x="6750367" y="133822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3159" y="4619954"/>
            <a:ext cx="82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new_n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499992" y="3532946"/>
            <a:ext cx="82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new_n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7823712" y="1869690"/>
            <a:ext cx="602300" cy="6814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49746" y="579147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2</a:t>
            </a:r>
            <a:endParaRPr 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657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5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  <a:r>
              <a:rPr lang="en-US" altLang="ko-KR" dirty="0"/>
              <a:t>(Binary Search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642" y="1340768"/>
            <a:ext cx="8263830" cy="45507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이진탐색</a:t>
            </a:r>
            <a:r>
              <a:rPr lang="en-US" altLang="ko-KR" dirty="0" smtClean="0"/>
              <a:t>(</a:t>
            </a:r>
            <a:r>
              <a:rPr lang="en-US" altLang="ko-KR" dirty="0"/>
              <a:t>Binary </a:t>
            </a:r>
            <a:r>
              <a:rPr lang="en-US" altLang="ko-KR" dirty="0" smtClean="0"/>
              <a:t>Search):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ko-KR" sz="2400" u="sng" dirty="0" smtClean="0"/>
              <a:t>데이터</a:t>
            </a:r>
            <a:r>
              <a:rPr lang="ko-KR" altLang="en-US" sz="2400" u="sng" dirty="0" smtClean="0"/>
              <a:t>가 정렬되어있을 때</a:t>
            </a:r>
            <a:r>
              <a:rPr lang="en-US" altLang="ko-KR" sz="2400" u="sng" dirty="0" smtClean="0"/>
              <a:t>, </a:t>
            </a:r>
            <a:r>
              <a:rPr lang="ko-KR" altLang="ko-KR" sz="2400" dirty="0" smtClean="0"/>
              <a:t>중간 위치</a:t>
            </a:r>
            <a:r>
              <a:rPr lang="ko-KR" altLang="en-US" sz="2400" dirty="0" smtClean="0"/>
              <a:t>의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항목을 기준으로 데이터를 두 부분으로 </a:t>
            </a:r>
            <a:r>
              <a:rPr lang="ko-KR" altLang="ko-KR" sz="2400" dirty="0" smtClean="0"/>
              <a:t>나누어가며 </a:t>
            </a:r>
            <a:r>
              <a:rPr lang="ko-KR" altLang="ko-KR" sz="2400" dirty="0"/>
              <a:t>특정 항목을 찾는 </a:t>
            </a:r>
            <a:r>
              <a:rPr lang="ko-KR" altLang="ko-KR" sz="2400" dirty="0" smtClean="0"/>
              <a:t>탐색방법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9662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5" y="1783524"/>
            <a:ext cx="7242658" cy="43417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en-US" altLang="ko-KR" kern="0" dirty="0" smtClean="0"/>
              <a:t>Binary Search </a:t>
            </a:r>
            <a:r>
              <a:rPr lang="ko-KR" altLang="en-US" kern="0" dirty="0" smtClean="0"/>
              <a:t>예</a:t>
            </a:r>
            <a:endParaRPr lang="en-US" altLang="ko-KR" kern="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56642" y="1340768"/>
            <a:ext cx="8119814" cy="45507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kern="0" dirty="0" smtClean="0">
                <a:solidFill>
                  <a:srgbClr val="3333FF"/>
                </a:solidFill>
              </a:rPr>
              <a:t>66</a:t>
            </a:r>
            <a:r>
              <a:rPr lang="ko-KR" altLang="en-US" kern="0" dirty="0" smtClean="0">
                <a:solidFill>
                  <a:srgbClr val="3333FF"/>
                </a:solidFill>
              </a:rPr>
              <a:t>을 찾는다면</a:t>
            </a:r>
            <a:r>
              <a:rPr lang="en-US" altLang="ko-KR" kern="0" dirty="0" smtClean="0">
                <a:solidFill>
                  <a:srgbClr val="3333FF"/>
                </a:solidFill>
              </a:rPr>
              <a:t>,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3219270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수행시간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491983" cy="48958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T(N</a:t>
            </a:r>
            <a:r>
              <a:rPr lang="en-US" altLang="ko-KR" sz="2400" dirty="0" smtClean="0"/>
              <a:t>) =</a:t>
            </a:r>
            <a:r>
              <a:rPr lang="ko-KR" altLang="ko-KR" sz="2400" dirty="0" smtClean="0"/>
              <a:t> </a:t>
            </a:r>
            <a:r>
              <a:rPr lang="ko-KR" altLang="en-US" sz="2400" dirty="0" smtClean="0"/>
              <a:t>크기가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인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정렬된 리스트에서 이진탐색을 하는데 수행되는 </a:t>
            </a:r>
            <a:r>
              <a:rPr lang="ko-KR" altLang="en-US" sz="2400" dirty="0" smtClean="0"/>
              <a:t>키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 </a:t>
            </a:r>
            <a:r>
              <a:rPr lang="ko-KR" altLang="ko-KR" sz="2400" dirty="0" smtClean="0"/>
              <a:t>횟수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T(N</a:t>
            </a:r>
            <a:r>
              <a:rPr lang="en-US" altLang="ko-KR" sz="2400" dirty="0"/>
              <a:t>)</a:t>
            </a:r>
            <a:r>
              <a:rPr lang="ko-KR" altLang="ko-KR" sz="2400" dirty="0"/>
              <a:t>은</a:t>
            </a:r>
            <a:r>
              <a:rPr lang="en-US" altLang="ko-KR" sz="2400" dirty="0"/>
              <a:t> </a:t>
            </a:r>
            <a:r>
              <a:rPr lang="ko-KR" altLang="en-US" dirty="0" smtClean="0"/>
              <a:t>한 번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 </a:t>
            </a:r>
            <a:r>
              <a:rPr lang="ko-KR" altLang="ko-KR" sz="2400" dirty="0" smtClean="0"/>
              <a:t>후 </a:t>
            </a:r>
            <a:r>
              <a:rPr lang="ko-KR" altLang="ko-KR" sz="2400" dirty="0"/>
              <a:t>리스트의 </a:t>
            </a:r>
            <a:r>
              <a:rPr lang="en-US" altLang="ko-KR" sz="2400" dirty="0"/>
              <a:t>1/2, </a:t>
            </a:r>
            <a:r>
              <a:rPr lang="ko-KR" altLang="ko-KR" sz="2400" dirty="0" smtClean="0"/>
              <a:t>즉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앞부분이나 뒷부분을 </a:t>
            </a:r>
            <a:r>
              <a:rPr lang="ko-KR" altLang="ko-KR" sz="2400" dirty="0" err="1"/>
              <a:t>재귀호출하므로</a:t>
            </a:r>
            <a:r>
              <a:rPr lang="ko-KR" altLang="ko-KR" sz="2400" dirty="0"/>
              <a:t> </a:t>
            </a:r>
            <a:endParaRPr lang="ko-KR" altLang="ko-KR" sz="2400" dirty="0" smtClean="0"/>
          </a:p>
          <a:p>
            <a:pPr marL="1879600" indent="0">
              <a:buNone/>
            </a:pPr>
            <a:r>
              <a:rPr lang="en-US" altLang="ko-KR" sz="2400" dirty="0" smtClean="0"/>
              <a:t>T(N) = </a:t>
            </a:r>
            <a:r>
              <a:rPr lang="en-US" altLang="ko-KR" sz="2400" dirty="0" smtClean="0"/>
              <a:t>1 + T(N/2)</a:t>
            </a:r>
            <a:endParaRPr lang="ko-KR" altLang="ko-KR" sz="2400" dirty="0" smtClean="0"/>
          </a:p>
          <a:p>
            <a:pPr marL="1879600" indent="0">
              <a:buNone/>
            </a:pPr>
            <a:r>
              <a:rPr lang="en-US" altLang="ko-KR" sz="2400" dirty="0" smtClean="0"/>
              <a:t>T(1</a:t>
            </a:r>
            <a:r>
              <a:rPr lang="en-US" altLang="ko-KR" sz="2400" dirty="0"/>
              <a:t>) = </a:t>
            </a:r>
            <a:r>
              <a:rPr lang="en-US" altLang="ko-KR" sz="2400" dirty="0" smtClean="0"/>
              <a:t>1</a:t>
            </a:r>
            <a:endParaRPr lang="ko-KR" altLang="ko-KR" sz="2400" dirty="0"/>
          </a:p>
          <a:p>
            <a:r>
              <a:rPr lang="en-US" altLang="ko-KR" sz="2400" dirty="0" smtClean="0"/>
              <a:t>T(N</a:t>
            </a:r>
            <a:r>
              <a:rPr lang="en-US" altLang="ko-KR" sz="2400" dirty="0"/>
              <a:t>) = T(N/2) + 1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     = [</a:t>
            </a:r>
            <a:r>
              <a:rPr lang="en-US" altLang="ko-KR" sz="2400" dirty="0" smtClean="0">
                <a:solidFill>
                  <a:srgbClr val="FF0000"/>
                </a:solidFill>
              </a:rPr>
              <a:t>T((N/2)/2) +1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1 	=  T(N/2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2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FF0000"/>
                </a:solidFill>
              </a:rPr>
              <a:t>T((N/2)/</a:t>
            </a:r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en-US" altLang="ko-KR" sz="2400" baseline="30000" dirty="0"/>
              <a:t>2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</a:rPr>
              <a:t>+1</a:t>
            </a:r>
            <a:r>
              <a:rPr lang="en-US" altLang="ko-KR" sz="2400" dirty="0"/>
              <a:t>] + </a:t>
            </a:r>
            <a:r>
              <a:rPr lang="en-US" altLang="ko-KR" sz="2400" dirty="0" smtClean="0"/>
              <a:t>2 =  T(N/2</a:t>
            </a:r>
            <a:r>
              <a:rPr lang="en-US" altLang="ko-KR" sz="2400" baseline="30000" dirty="0" smtClean="0"/>
              <a:t>3</a:t>
            </a:r>
            <a:r>
              <a:rPr lang="en-US" altLang="ko-KR" sz="2400" dirty="0"/>
              <a:t>) + 3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		 = </a:t>
            </a:r>
            <a:r>
              <a:rPr lang="en-US" altLang="ko-KR" sz="2400" dirty="0"/>
              <a:t>T(N/2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) + k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/>
              <a:t>T(1) + </a:t>
            </a:r>
            <a:r>
              <a:rPr lang="en-US" altLang="ko-KR" sz="2400" dirty="0" smtClean="0"/>
              <a:t>k,</a:t>
            </a:r>
            <a:r>
              <a:rPr lang="en-US" altLang="ko-KR" sz="2400" dirty="0" smtClean="0">
                <a:solidFill>
                  <a:srgbClr val="3333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/>
              <a:t>            = 1 + log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N  = 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	</a:t>
            </a:r>
            <a:r>
              <a:rPr lang="en-US" altLang="ko-KR" dirty="0">
                <a:solidFill>
                  <a:srgbClr val="3333FF"/>
                </a:solidFill>
              </a:rPr>
              <a:t> if N = 2</a:t>
            </a:r>
            <a:r>
              <a:rPr lang="en-US" altLang="ko-KR" baseline="30000" dirty="0">
                <a:solidFill>
                  <a:srgbClr val="3333FF"/>
                </a:solidFill>
              </a:rPr>
              <a:t>k</a:t>
            </a:r>
            <a:r>
              <a:rPr lang="en-US" altLang="ko-KR" dirty="0">
                <a:solidFill>
                  <a:srgbClr val="3333FF"/>
                </a:solidFill>
              </a:rPr>
              <a:t>,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k = log</a:t>
            </a:r>
            <a:r>
              <a:rPr lang="en-US" altLang="ko-KR" baseline="-25000" dirty="0">
                <a:solidFill>
                  <a:srgbClr val="3333FF"/>
                </a:solidFill>
              </a:rPr>
              <a:t>2</a:t>
            </a:r>
            <a:r>
              <a:rPr lang="en-US" altLang="ko-KR" dirty="0">
                <a:solidFill>
                  <a:srgbClr val="3333FF"/>
                </a:solidFill>
              </a:rPr>
              <a:t>N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656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/>
              <a:t>이진탐색트리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(Binary Search Tree)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229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err="1" smtClean="0"/>
              <a:t>이진탐색트리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12" cy="30687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>
                <a:solidFill>
                  <a:srgbClr val="3333FF"/>
                </a:solidFill>
              </a:rPr>
              <a:t>이진탐색트리</a:t>
            </a:r>
            <a:r>
              <a:rPr lang="en-US" altLang="ko-KR" dirty="0"/>
              <a:t>(Binary Search Tree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정렬된 </a:t>
            </a:r>
            <a:r>
              <a:rPr lang="ko-KR" altLang="en-US" sz="2400" dirty="0" err="1" smtClean="0"/>
              <a:t>이진트리</a:t>
            </a:r>
            <a:r>
              <a:rPr lang="en-US" altLang="ko-KR" sz="2400" dirty="0" smtClean="0"/>
              <a:t>(Binary Tree)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임의의 </a:t>
            </a:r>
            <a:r>
              <a:rPr lang="ko-KR" altLang="en-US" sz="2400" dirty="0" err="1" smtClean="0"/>
              <a:t>노드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n</a:t>
            </a:r>
            <a:r>
              <a:rPr lang="ko-KR" altLang="en-US" sz="2400" dirty="0"/>
              <a:t>의 왼쪽 </a:t>
            </a:r>
            <a:r>
              <a:rPr lang="en-US" altLang="ko-KR" sz="2400" dirty="0" smtClean="0"/>
              <a:t>subtree</a:t>
            </a:r>
            <a:r>
              <a:rPr lang="ko-KR" altLang="en-US" sz="2400" dirty="0" smtClean="0"/>
              <a:t>에 </a:t>
            </a:r>
            <a:r>
              <a:rPr lang="ko-KR" altLang="en-US" sz="2400" dirty="0"/>
              <a:t>있는 </a:t>
            </a: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노드는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보다 작고</a:t>
            </a:r>
            <a:r>
              <a:rPr lang="en-US" altLang="ko-KR" sz="2400" dirty="0" smtClean="0"/>
              <a:t>, n</a:t>
            </a:r>
            <a:r>
              <a:rPr lang="ko-KR" altLang="en-US" sz="2400" dirty="0"/>
              <a:t>의 오른쪽 </a:t>
            </a:r>
            <a:r>
              <a:rPr lang="en-US" altLang="ko-KR" sz="2400" dirty="0" smtClean="0"/>
              <a:t>subtree</a:t>
            </a:r>
            <a:r>
              <a:rPr lang="ko-KR" altLang="en-US" sz="2400" dirty="0" smtClean="0"/>
              <a:t>에 </a:t>
            </a:r>
            <a:r>
              <a:rPr lang="ko-KR" altLang="en-US" sz="2400" dirty="0"/>
              <a:t>있는 </a:t>
            </a: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노드는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보다 크다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따라서 </a:t>
            </a:r>
            <a:r>
              <a:rPr lang="ko-KR" altLang="ko-KR" sz="2400" dirty="0" smtClean="0"/>
              <a:t>이진탐색</a:t>
            </a:r>
            <a:r>
              <a:rPr lang="en-US" altLang="ko-KR" sz="2400" dirty="0"/>
              <a:t>(Binary Search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수행할 수 있다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9398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037" y="941819"/>
            <a:ext cx="8123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  <a:ea typeface="+mn-ea"/>
              </a:rPr>
              <a:t>Binary Search Tree</a:t>
            </a:r>
            <a:r>
              <a:rPr lang="ko-KR" altLang="en-US" dirty="0" smtClean="0">
                <a:latin typeface="+mn-lt"/>
                <a:ea typeface="+mn-ea"/>
              </a:rPr>
              <a:t>를 </a:t>
            </a:r>
            <a:r>
              <a:rPr lang="ko-KR" altLang="ko-KR" sz="2400" dirty="0" smtClean="0">
                <a:latin typeface="+mn-lt"/>
                <a:ea typeface="+mn-ea"/>
              </a:rPr>
              <a:t>중위순회</a:t>
            </a:r>
            <a:r>
              <a:rPr lang="en-US" altLang="ko-KR" sz="2400" dirty="0">
                <a:latin typeface="+mn-lt"/>
                <a:ea typeface="+mn-ea"/>
              </a:rPr>
              <a:t>(</a:t>
            </a:r>
            <a:r>
              <a:rPr lang="en-US" altLang="ko-KR" sz="2400" dirty="0" err="1">
                <a:latin typeface="+mn-lt"/>
                <a:ea typeface="+mn-ea"/>
              </a:rPr>
              <a:t>Inorder</a:t>
            </a:r>
            <a:r>
              <a:rPr lang="en-US" altLang="ko-KR" sz="2400" dirty="0">
                <a:latin typeface="+mn-lt"/>
                <a:ea typeface="+mn-ea"/>
              </a:rPr>
              <a:t> Traversal)</a:t>
            </a:r>
            <a:r>
              <a:rPr lang="ko-KR" altLang="ko-KR" sz="2400" dirty="0">
                <a:latin typeface="+mn-lt"/>
                <a:ea typeface="+mn-ea"/>
              </a:rPr>
              <a:t>하면 </a:t>
            </a:r>
            <a:r>
              <a:rPr lang="ko-KR" altLang="ko-KR" sz="2400" dirty="0" smtClean="0">
                <a:latin typeface="+mn-lt"/>
                <a:ea typeface="+mn-ea"/>
              </a:rPr>
              <a:t>정렬</a:t>
            </a:r>
            <a:r>
              <a:rPr lang="ko-KR" altLang="en-US" sz="2400" dirty="0" smtClean="0">
                <a:latin typeface="+mn-lt"/>
                <a:ea typeface="+mn-ea"/>
              </a:rPr>
              <a:t>되어</a:t>
            </a:r>
            <a:r>
              <a:rPr lang="ko-KR" altLang="ko-KR" sz="2400" dirty="0" smtClean="0">
                <a:latin typeface="+mn-lt"/>
                <a:ea typeface="+mn-ea"/>
              </a:rPr>
              <a:t> 출력</a:t>
            </a:r>
            <a:endParaRPr lang="ko-KR" altLang="en-US" sz="3200" dirty="0"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72951"/>
            <a:ext cx="5993892" cy="4552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45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1481</Words>
  <Application>Microsoft Office PowerPoint</Application>
  <PresentationFormat>화면 슬라이드 쇼(4:3)</PresentationFormat>
  <Paragraphs>186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맑은 고딕</vt:lpstr>
      <vt:lpstr>바탕</vt:lpstr>
      <vt:lpstr>Calibri</vt:lpstr>
      <vt:lpstr>MT Extra</vt:lpstr>
      <vt:lpstr>Palatino Linotype</vt:lpstr>
      <vt:lpstr>Times New Roman</vt:lpstr>
      <vt:lpstr>Wingdings</vt:lpstr>
      <vt:lpstr>기본 디자인</vt:lpstr>
      <vt:lpstr>SE669 자료구조  5장. 이진탐색트리</vt:lpstr>
      <vt:lpstr>트리 목차</vt:lpstr>
      <vt:lpstr>이진탐색 (Binary Search)</vt:lpstr>
      <vt:lpstr>이진탐색(Binary Search)</vt:lpstr>
      <vt:lpstr>PowerPoint 프레젠테이션</vt:lpstr>
      <vt:lpstr>수행시간 분석</vt:lpstr>
      <vt:lpstr>이진탐색트리 (Binary Search Tree)</vt:lpstr>
      <vt:lpstr>이진탐색트리</vt:lpstr>
      <vt:lpstr>PowerPoint 프레젠테이션</vt:lpstr>
      <vt:lpstr>BST 클래스 개요</vt:lpstr>
      <vt:lpstr>BST 클래스 구현 – 넣기 함수</vt:lpstr>
      <vt:lpstr>BST 클래스 구현 – 찾기 함수</vt:lpstr>
      <vt:lpstr>BST 클래스 구현 - 빼기</vt:lpstr>
      <vt:lpstr>BST 클래스 구현 – 빼기 (계속)</vt:lpstr>
      <vt:lpstr>BST 클래스 구현 – 모두 방문하기  인오더</vt:lpstr>
      <vt:lpstr>BST 클래스 구현 – 모두 방문하기  프리오더</vt:lpstr>
      <vt:lpstr>BST 클래스 구현 – 모두 방문하기  포스트오더</vt:lpstr>
      <vt:lpstr>BST 클래스 구현 – 테스트 코드 예</vt:lpstr>
      <vt:lpstr>1) 찾기</vt:lpstr>
      <vt:lpstr>PowerPoint 프레젠테이션</vt:lpstr>
      <vt:lpstr>2) 넣기 연산</vt:lpstr>
      <vt:lpstr>PowerPoint 프레젠테이션</vt:lpstr>
      <vt:lpstr>PowerPoint 프레젠테이션</vt:lpstr>
      <vt:lpstr>PowerPoint 프레젠테이션</vt:lpstr>
      <vt:lpstr>최솟값 노드 찾기 – minimum_node()</vt:lpstr>
      <vt:lpstr>PowerPoint 프레젠테이션</vt:lpstr>
      <vt:lpstr>최솟값 노드 삭제 연산 – delete_min()</vt:lpstr>
      <vt:lpstr>PowerPoint 프레젠테이션</vt:lpstr>
      <vt:lpstr>3) 빼기 연산 – delete()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321</cp:revision>
  <cp:lastPrinted>2000-10-31T01:31:12Z</cp:lastPrinted>
  <dcterms:created xsi:type="dcterms:W3CDTF">1998-06-26T08:07:32Z</dcterms:created>
  <dcterms:modified xsi:type="dcterms:W3CDTF">2020-04-13T04:45:50Z</dcterms:modified>
</cp:coreProperties>
</file>