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62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 smtClean="0"/>
              <a:t>6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해시 테이블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5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412776"/>
            <a:ext cx="8136904" cy="416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중간제곱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(Mid-square) </a:t>
            </a:r>
            <a:r>
              <a:rPr lang="ko-KR" altLang="ko-KR" sz="24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키를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제곱한 후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적절한 크기의 중간부분을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ko-KR" altLang="ko-KR" sz="24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접기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(Folding)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큰 자릿수를 갖는 십진수를 키로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  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사용하는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몇 자리씩 일정하게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끊어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만든 숫자들의 합을 이용해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만든다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endParaRPr lang="en-US" altLang="ko-KR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예를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들어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1234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5678</a:t>
            </a:r>
            <a:r>
              <a:rPr lang="en-US" altLang="ko-KR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9012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 대해서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1234 + 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5678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 + </a:t>
            </a:r>
            <a:r>
              <a:rPr lang="en-US" altLang="ko-KR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9012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 = 15924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를 계산한 후에 해시테이블의 크기가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세자리 수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라면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15</a:t>
            </a:r>
            <a:r>
              <a:rPr lang="en-US" altLang="ko-KR" u="sng" dirty="0">
                <a:latin typeface="+mn-lt"/>
                <a:ea typeface="+mn-ea"/>
                <a:cs typeface="Times New Roman" panose="02020603050405020304" pitchFamily="18" charset="0"/>
              </a:rPr>
              <a:t>924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에서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924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를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ko-KR" altLang="ko-KR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</a:t>
            </a:r>
            <a:endParaRPr lang="ko-KR" altLang="en-US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88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2951" y="1268760"/>
            <a:ext cx="83235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+mn-lt"/>
                <a:ea typeface="+mn-ea"/>
              </a:rPr>
              <a:t>서로 다른 </a:t>
            </a:r>
            <a:r>
              <a:rPr lang="ko-KR" altLang="en-US" sz="2400" dirty="0" err="1" smtClean="0">
                <a:latin typeface="+mn-lt"/>
                <a:ea typeface="+mn-ea"/>
              </a:rPr>
              <a:t>키값으로부터</a:t>
            </a:r>
            <a:r>
              <a:rPr lang="ko-KR" altLang="en-US" sz="2400" dirty="0" smtClean="0">
                <a:latin typeface="+mn-lt"/>
                <a:ea typeface="+mn-ea"/>
              </a:rPr>
              <a:t> 같은 </a:t>
            </a:r>
            <a:r>
              <a:rPr lang="ko-KR" altLang="en-US" sz="2400" dirty="0" err="1" smtClean="0">
                <a:latin typeface="+mn-lt"/>
                <a:ea typeface="+mn-ea"/>
              </a:rPr>
              <a:t>해시값이</a:t>
            </a:r>
            <a:r>
              <a:rPr lang="ko-KR" altLang="en-US" sz="2400" dirty="0" smtClean="0">
                <a:latin typeface="+mn-lt"/>
                <a:ea typeface="+mn-ea"/>
              </a:rPr>
              <a:t> 나올 수 있음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서로 </a:t>
            </a:r>
            <a:r>
              <a:rPr lang="ko-KR" altLang="ko-KR" sz="2400" dirty="0">
                <a:latin typeface="+mn-lt"/>
                <a:ea typeface="+mn-ea"/>
              </a:rPr>
              <a:t>다른 키들이 동일한 </a:t>
            </a:r>
            <a:r>
              <a:rPr lang="ko-KR" altLang="ko-KR" sz="2400" dirty="0" err="1">
                <a:latin typeface="+mn-lt"/>
                <a:ea typeface="+mn-ea"/>
              </a:rPr>
              <a:t>해시값을</a:t>
            </a:r>
            <a:r>
              <a:rPr lang="ko-KR" altLang="ko-KR" sz="2400" dirty="0">
                <a:latin typeface="+mn-lt"/>
                <a:ea typeface="+mn-ea"/>
              </a:rPr>
              <a:t> 가질 때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충돌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(Collision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  <a:r>
              <a:rPr lang="ko-KR" altLang="ko-KR" sz="2400" dirty="0" smtClean="0">
                <a:latin typeface="+mn-lt"/>
                <a:ea typeface="+mn-ea"/>
              </a:rPr>
              <a:t> 발생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  <a:endParaRPr lang="ko-KR" altLang="ko-KR" sz="2400" dirty="0">
              <a:effectLst/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6040"/>
            <a:ext cx="5297118" cy="4146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408755" y="4646504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 smtClean="0">
                <a:solidFill>
                  <a:srgbClr val="3333FF"/>
                </a:solidFill>
                <a:latin typeface="+mn-ea"/>
                <a:ea typeface="+mn-ea"/>
              </a:rPr>
              <a:t>충돌</a:t>
            </a:r>
            <a:r>
              <a:rPr lang="en-US" altLang="ko-KR" dirty="0" smtClean="0">
                <a:solidFill>
                  <a:srgbClr val="3333FF"/>
                </a:solidFill>
                <a:latin typeface="+mn-ea"/>
                <a:ea typeface="+mn-ea"/>
              </a:rPr>
              <a:t>!!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r>
              <a:rPr lang="ko-KR" altLang="en-US" kern="0" dirty="0" smtClean="0"/>
              <a:t>의 문제점</a:t>
            </a:r>
            <a:endParaRPr lang="en-US" kern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11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충돌 해결 기법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 </a:t>
            </a:r>
            <a:r>
              <a:rPr lang="en-US" altLang="ko-KR" sz="4400" dirty="0" smtClean="0"/>
              <a:t> 1. </a:t>
            </a:r>
            <a:r>
              <a:rPr lang="ko-KR" altLang="en-US" sz="4400" dirty="0" smtClean="0"/>
              <a:t>개방 주소 방식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258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개방주소방식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개방주소방식</a:t>
            </a:r>
            <a:r>
              <a:rPr lang="en-US" altLang="ko-KR" sz="2400" dirty="0">
                <a:solidFill>
                  <a:srgbClr val="3333FF"/>
                </a:solidFill>
              </a:rPr>
              <a:t>(Open Addressing</a:t>
            </a:r>
            <a:r>
              <a:rPr lang="en-US" altLang="ko-KR" sz="2400" dirty="0"/>
              <a:t>)</a:t>
            </a:r>
            <a:r>
              <a:rPr lang="ko-KR" altLang="ko-KR" sz="2400" dirty="0"/>
              <a:t>은 해시테이블 전체를 열린 공간으로 가정하고 충돌된 키를 일정한 방식에 </a:t>
            </a:r>
            <a:r>
              <a:rPr lang="ko-KR" altLang="ko-KR" sz="2400" dirty="0" err="1" smtClean="0"/>
              <a:t>따라찾아낸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대표적인 개방주소방식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선형조사</a:t>
            </a:r>
            <a:r>
              <a:rPr lang="en-US" altLang="ko-KR" dirty="0">
                <a:solidFill>
                  <a:srgbClr val="3333FF"/>
                </a:solidFill>
              </a:rPr>
              <a:t>(Linear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이차조사</a:t>
            </a:r>
            <a:r>
              <a:rPr lang="en-US" altLang="ko-KR" dirty="0">
                <a:solidFill>
                  <a:srgbClr val="3333FF"/>
                </a:solidFill>
              </a:rPr>
              <a:t>(Quadratic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랜덤조사</a:t>
            </a:r>
            <a:r>
              <a:rPr lang="en-US" altLang="ko-KR" dirty="0">
                <a:solidFill>
                  <a:srgbClr val="3333FF"/>
                </a:solidFill>
              </a:rPr>
              <a:t>(Random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이중해싱</a:t>
            </a:r>
            <a:r>
              <a:rPr lang="en-US" altLang="ko-KR" dirty="0">
                <a:solidFill>
                  <a:srgbClr val="3333FF"/>
                </a:solidFill>
              </a:rPr>
              <a:t>(Double Hashing) </a:t>
            </a:r>
            <a:endParaRPr lang="ko-KR" altLang="ko-KR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5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1) </a:t>
            </a:r>
            <a:r>
              <a:rPr lang="ko-KR" altLang="ko-KR" dirty="0" smtClean="0"/>
              <a:t>선형조사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충돌이 일어난 원소에서부터 </a:t>
            </a:r>
            <a:r>
              <a:rPr lang="ko-KR" altLang="ko-KR" sz="2400" u="sng" dirty="0"/>
              <a:t>순차적으로 검색하여</a:t>
            </a:r>
            <a:r>
              <a:rPr lang="ko-KR" altLang="ko-KR" sz="2400" dirty="0"/>
              <a:t> 처음 발견한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충돌이 일어난 키를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dirty="0" smtClean="0"/>
              <a:t>h(key</a:t>
            </a:r>
            <a:r>
              <a:rPr lang="en-US" altLang="ko-KR" sz="2400" dirty="0"/>
              <a:t>) =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], a[i+1], a[i+2], …, a[</a:t>
            </a:r>
            <a:r>
              <a:rPr lang="en-US" altLang="ko-KR" sz="2400" dirty="0" err="1"/>
              <a:t>i+j</a:t>
            </a:r>
            <a:r>
              <a:rPr lang="en-US" altLang="ko-KR" sz="2400" dirty="0"/>
              <a:t>] </a:t>
            </a:r>
            <a:r>
              <a:rPr lang="ko-KR" altLang="ko-KR" sz="2400" dirty="0"/>
              <a:t>를 차례로 검색하여 </a:t>
            </a:r>
            <a:r>
              <a:rPr lang="ko-KR" altLang="en-US" sz="2400" dirty="0" smtClean="0"/>
              <a:t>처음으</a:t>
            </a:r>
            <a:r>
              <a:rPr lang="ko-KR" altLang="ko-KR" sz="2400" dirty="0" smtClean="0"/>
              <a:t>로 찾</a:t>
            </a:r>
            <a:r>
              <a:rPr lang="ko-KR" altLang="en-US" sz="2400" dirty="0" smtClean="0"/>
              <a:t>는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</a:t>
            </a:r>
            <a:r>
              <a:rPr lang="en-US" altLang="ko-KR" sz="2400" dirty="0"/>
              <a:t> key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해시테이블은 </a:t>
            </a:r>
            <a:r>
              <a:rPr lang="en-US" altLang="ko-KR" sz="2400" dirty="0"/>
              <a:t>1</a:t>
            </a:r>
            <a:r>
              <a:rPr lang="ko-KR" altLang="ko-KR" sz="2400" dirty="0"/>
              <a:t>차원 </a:t>
            </a:r>
            <a:r>
              <a:rPr lang="ko-KR" altLang="en-US" sz="2400" dirty="0" smtClean="0"/>
              <a:t>리스트</a:t>
            </a:r>
            <a:r>
              <a:rPr lang="ko-KR" altLang="ko-KR" sz="2400" dirty="0" smtClean="0"/>
              <a:t>이므로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+ j</a:t>
            </a:r>
            <a:r>
              <a:rPr lang="ko-KR" altLang="ko-KR" sz="2400" dirty="0"/>
              <a:t>가 </a:t>
            </a:r>
            <a:r>
              <a:rPr lang="en-US" altLang="ko-KR" sz="2400" dirty="0"/>
              <a:t>M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되면</a:t>
            </a:r>
            <a:r>
              <a:rPr lang="en-US" altLang="ko-KR" sz="2400" dirty="0" smtClean="0"/>
              <a:t> a[0</a:t>
            </a:r>
            <a:r>
              <a:rPr lang="en-US" altLang="ko-KR" sz="2400" dirty="0"/>
              <a:t>]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검색</a:t>
            </a:r>
            <a:endParaRPr lang="ko-KR" altLang="ko-KR" sz="24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h(key) + j) % M</a:t>
            </a:r>
            <a:r>
              <a:rPr lang="en-US" altLang="ko-KR" dirty="0"/>
              <a:t>, j = 0, 1, 2, 3, </a:t>
            </a:r>
            <a:r>
              <a:rPr lang="en-US" altLang="ko-KR" dirty="0" smtClean="0"/>
              <a:t>…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959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3" y="1472209"/>
            <a:ext cx="8697991" cy="490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09680" y="735087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ea"/>
                <a:ea typeface="+mn-ea"/>
                <a:cs typeface="Times New Roman" panose="02020603050405020304" pitchFamily="18" charset="0"/>
              </a:rPr>
              <a:t>선형조사방식의 키 저장 과정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30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148" y="1086991"/>
            <a:ext cx="85239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>
                <a:latin typeface="+mn-lt"/>
                <a:ea typeface="+mn-ea"/>
              </a:rPr>
              <a:t>선형조사는</a:t>
            </a:r>
            <a:r>
              <a:rPr lang="ko-KR" altLang="ko-KR" sz="2400" dirty="0">
                <a:latin typeface="+mn-lt"/>
                <a:ea typeface="+mn-ea"/>
              </a:rPr>
              <a:t> 순차탐색으로</a:t>
            </a:r>
            <a:r>
              <a:rPr lang="en-US" altLang="ko-KR" sz="2400" dirty="0">
                <a:latin typeface="+mn-lt"/>
                <a:ea typeface="+mn-ea"/>
              </a:rPr>
              <a:t> empty </a:t>
            </a:r>
            <a:r>
              <a:rPr lang="ko-KR" altLang="ko-KR" sz="2400" dirty="0">
                <a:latin typeface="+mn-lt"/>
                <a:ea typeface="+mn-ea"/>
              </a:rPr>
              <a:t>원소를 찾아 충돌된 키를 저장하므로 해시테이블의 </a:t>
            </a:r>
            <a:r>
              <a:rPr lang="ko-KR" altLang="ko-KR" sz="2400" dirty="0" smtClean="0">
                <a:latin typeface="+mn-lt"/>
                <a:ea typeface="+mn-ea"/>
              </a:rPr>
              <a:t>키들이 뭉쳐지는 </a:t>
            </a:r>
            <a:r>
              <a:rPr lang="ko-KR" altLang="ko-KR" sz="2400" dirty="0">
                <a:latin typeface="+mn-lt"/>
                <a:ea typeface="+mn-ea"/>
              </a:rPr>
              <a:t>현상이 </a:t>
            </a:r>
            <a:r>
              <a:rPr lang="ko-KR" altLang="ko-KR" sz="2400" dirty="0" smtClean="0">
                <a:latin typeface="+mn-lt"/>
                <a:ea typeface="+mn-ea"/>
              </a:rPr>
              <a:t>발생</a:t>
            </a:r>
            <a:r>
              <a:rPr lang="en-US" altLang="ko-KR" sz="2400" dirty="0" smtClean="0">
                <a:latin typeface="+mn-lt"/>
                <a:ea typeface="+mn-ea"/>
              </a:rPr>
              <a:t>     [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1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차</a:t>
            </a:r>
            <a:r>
              <a:rPr lang="ko-KR" altLang="ko-KR" sz="2400" dirty="0">
                <a:latin typeface="+mn-lt"/>
                <a:ea typeface="+mn-ea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(Primary Clustering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  <a:r>
              <a:rPr lang="en-US" altLang="ko-KR" sz="2400" dirty="0" smtClean="0">
                <a:latin typeface="+mn-lt"/>
                <a:ea typeface="+mn-ea"/>
              </a:rPr>
              <a:t>]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이러한 </a:t>
            </a:r>
            <a:r>
              <a:rPr lang="ko-KR" altLang="ko-KR" sz="2400" dirty="0" err="1">
                <a:latin typeface="+mn-lt"/>
                <a:ea typeface="+mn-ea"/>
              </a:rPr>
              <a:t>군집화는</a:t>
            </a:r>
            <a:r>
              <a:rPr lang="ko-KR" altLang="ko-KR" sz="2400" dirty="0">
                <a:latin typeface="+mn-lt"/>
                <a:ea typeface="+mn-ea"/>
              </a:rPr>
              <a:t> 탐색</a:t>
            </a:r>
            <a:r>
              <a:rPr lang="en-US" altLang="ko-KR" sz="2400" dirty="0">
                <a:latin typeface="+mn-lt"/>
                <a:ea typeface="+mn-ea"/>
              </a:rPr>
              <a:t>, </a:t>
            </a:r>
            <a:r>
              <a:rPr lang="ko-KR" altLang="ko-KR" sz="2400" dirty="0">
                <a:latin typeface="+mn-lt"/>
                <a:ea typeface="+mn-ea"/>
              </a:rPr>
              <a:t>삽입</a:t>
            </a:r>
            <a:r>
              <a:rPr lang="en-US" altLang="ko-KR" sz="2400" dirty="0">
                <a:latin typeface="+mn-lt"/>
                <a:ea typeface="+mn-ea"/>
              </a:rPr>
              <a:t>, </a:t>
            </a:r>
            <a:r>
              <a:rPr lang="ko-KR" altLang="ko-KR" sz="2400" dirty="0">
                <a:latin typeface="+mn-lt"/>
                <a:ea typeface="+mn-ea"/>
              </a:rPr>
              <a:t>삭제 연산 시 군집된 키들을 </a:t>
            </a:r>
            <a:r>
              <a:rPr lang="en-US" altLang="ko-KR" sz="2400" dirty="0" smtClean="0">
                <a:latin typeface="+mn-lt"/>
                <a:ea typeface="+mn-ea"/>
              </a:rPr>
              <a:t>   </a:t>
            </a:r>
            <a:r>
              <a:rPr lang="ko-KR" altLang="ko-KR" sz="2400" u="sng" dirty="0" smtClean="0">
                <a:latin typeface="+mn-lt"/>
                <a:ea typeface="+mn-ea"/>
              </a:rPr>
              <a:t>순차적으로 </a:t>
            </a:r>
            <a:r>
              <a:rPr lang="ko-KR" altLang="ko-KR" sz="2400" u="sng" dirty="0">
                <a:latin typeface="+mn-lt"/>
                <a:ea typeface="+mn-ea"/>
              </a:rPr>
              <a:t>방문</a:t>
            </a:r>
            <a:r>
              <a:rPr lang="ko-KR" altLang="ko-KR" sz="2400" dirty="0">
                <a:latin typeface="+mn-lt"/>
                <a:ea typeface="+mn-ea"/>
              </a:rPr>
              <a:t>해야 하는 문제점을 </a:t>
            </a:r>
            <a:r>
              <a:rPr lang="ko-KR" altLang="en-US" sz="2400" dirty="0" smtClean="0">
                <a:latin typeface="+mn-lt"/>
                <a:ea typeface="+mn-ea"/>
              </a:rPr>
              <a:t>야기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 smtClean="0">
                <a:latin typeface="+mn-lt"/>
                <a:ea typeface="+mn-ea"/>
              </a:rPr>
              <a:t>군집화는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>
                <a:latin typeface="+mn-lt"/>
                <a:ea typeface="+mn-ea"/>
              </a:rPr>
              <a:t>해시테이블에 </a:t>
            </a:r>
            <a:r>
              <a:rPr lang="en-US" altLang="ko-KR" sz="2400" dirty="0">
                <a:latin typeface="+mn-lt"/>
                <a:ea typeface="+mn-ea"/>
              </a:rPr>
              <a:t>empty </a:t>
            </a:r>
            <a:r>
              <a:rPr lang="ko-KR" altLang="ko-KR" sz="2400" dirty="0">
                <a:latin typeface="+mn-lt"/>
                <a:ea typeface="+mn-ea"/>
              </a:rPr>
              <a:t>원소 수가 적을수록 더 심화되며 </a:t>
            </a:r>
            <a:r>
              <a:rPr lang="ko-KR" altLang="ko-KR" sz="2400" dirty="0" err="1">
                <a:latin typeface="+mn-lt"/>
                <a:ea typeface="+mn-ea"/>
              </a:rPr>
              <a:t>해시성능을</a:t>
            </a:r>
            <a:r>
              <a:rPr lang="ko-KR" altLang="ko-KR" sz="2400" dirty="0">
                <a:latin typeface="+mn-lt"/>
                <a:ea typeface="+mn-ea"/>
              </a:rPr>
              <a:t> 극단적으로 </a:t>
            </a:r>
            <a:r>
              <a:rPr lang="ko-KR" altLang="ko-KR" sz="2400" dirty="0" smtClean="0">
                <a:latin typeface="+mn-lt"/>
                <a:ea typeface="+mn-ea"/>
              </a:rPr>
              <a:t>저하시</a:t>
            </a:r>
            <a:r>
              <a:rPr lang="ko-KR" altLang="en-US" sz="2400" dirty="0" smtClean="0">
                <a:latin typeface="+mn-lt"/>
                <a:ea typeface="+mn-ea"/>
              </a:rPr>
              <a:t>킴</a:t>
            </a:r>
            <a:endParaRPr lang="ko-KR" altLang="ko-KR" sz="2400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1" y="3642319"/>
            <a:ext cx="5887955" cy="13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5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2) </a:t>
            </a:r>
            <a:r>
              <a:rPr lang="ko-KR" altLang="ko-KR" dirty="0" smtClean="0"/>
              <a:t>이차조사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err="1"/>
              <a:t>이차조사</a:t>
            </a:r>
            <a:r>
              <a:rPr lang="en-US" altLang="ko-KR" sz="2400" dirty="0"/>
              <a:t>(Quadratic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근본적으로 동일한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충돌 </a:t>
            </a:r>
            <a:r>
              <a:rPr lang="ko-KR" altLang="ko-KR" sz="2400" dirty="0"/>
              <a:t>후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에서</a:t>
            </a:r>
            <a:r>
              <a:rPr lang="en-US" altLang="ko-KR" sz="2400" dirty="0"/>
              <a:t>  </a:t>
            </a:r>
            <a:endParaRPr lang="en-US" altLang="ko-KR" sz="2400" dirty="0" smtClean="0"/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% M</a:t>
            </a:r>
            <a:r>
              <a:rPr lang="en-US" altLang="ko-KR" sz="2400" dirty="0"/>
              <a:t>, j = 0, 1, 2, 3,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</a:p>
          <a:p>
            <a:pPr marL="265113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400" dirty="0" err="1" smtClean="0"/>
              <a:t>으로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선형조사보다 더 멀리 떨어진 곳에서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48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9" y="996407"/>
            <a:ext cx="8650154" cy="5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55576" y="591071"/>
            <a:ext cx="4634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ea"/>
                <a:ea typeface="+mn-ea"/>
                <a:cs typeface="Times New Roman" panose="02020603050405020304" pitchFamily="18" charset="0"/>
              </a:rPr>
              <a:t> 이차조사방식의 키 저장 과정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67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342" y="1211838"/>
            <a:ext cx="8146026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이차조사는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차 군집화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문제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는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없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지만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같은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갖는 서로 다른 키들인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동의어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(Synonym)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들이 똑같은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점프 시퀀스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(Jump Sequence)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 따라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원소를 찾아 저장하므로 결국 또 다른 형태의 군집화인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차 군집화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(Secondary Clustering)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야기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점프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크기가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제곱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만큼씩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커지므로 배열에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원소가 있는데도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원소를 건너뛰어 탐색에 실패하는 경우도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발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생</a:t>
            </a:r>
            <a:endParaRPr lang="en-US" altLang="ko-KR" sz="2400" dirty="0" smtClean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01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기말 시험 공지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오후 </a:t>
            </a:r>
            <a:r>
              <a:rPr lang="en-US" altLang="ko-KR" dirty="0"/>
              <a:t>5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6</a:t>
            </a:r>
            <a:r>
              <a:rPr lang="ko-KR" altLang="en-US" dirty="0" smtClean="0"/>
              <a:t>시    </a:t>
            </a:r>
            <a:endParaRPr lang="en-US" altLang="ko-KR" dirty="0"/>
          </a:p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공지</a:t>
            </a:r>
            <a:endParaRPr lang="en-US" altLang="ko-KR" dirty="0" smtClean="0"/>
          </a:p>
          <a:p>
            <a:r>
              <a:rPr lang="ko-KR" altLang="en-US" dirty="0" smtClean="0"/>
              <a:t>시험 범위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err="1" smtClean="0"/>
              <a:t>링크드리스트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트리</a:t>
            </a:r>
            <a:r>
              <a:rPr lang="en-US" altLang="ko-KR" dirty="0"/>
              <a:t> (</a:t>
            </a:r>
            <a:r>
              <a:rPr lang="en-US" altLang="ko-KR" b="1" dirty="0" smtClean="0">
                <a:solidFill>
                  <a:srgbClr val="C00000"/>
                </a:solidFill>
              </a:rPr>
              <a:t>chap2, </a:t>
            </a:r>
            <a:r>
              <a:rPr lang="en-US" altLang="ko-KR" b="1" dirty="0">
                <a:solidFill>
                  <a:srgbClr val="C00000"/>
                </a:solidFill>
              </a:rPr>
              <a:t>4, </a:t>
            </a:r>
            <a:r>
              <a:rPr lang="en-US" altLang="ko-KR" b="1" dirty="0" smtClean="0">
                <a:solidFill>
                  <a:srgbClr val="C00000"/>
                </a:solidFill>
              </a:rPr>
              <a:t>5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해시테이블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(chap6)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3724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3) </a:t>
            </a:r>
            <a:r>
              <a:rPr lang="ko-KR" altLang="ko-KR" dirty="0" smtClean="0"/>
              <a:t>랜덤조사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랜덤조사</a:t>
            </a:r>
            <a:r>
              <a:rPr lang="en-US" altLang="ko-KR" sz="2400" dirty="0"/>
              <a:t>(Random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이차조사의</a:t>
            </a:r>
            <a:r>
              <a:rPr lang="ko-KR" altLang="ko-KR" sz="2400" dirty="0"/>
              <a:t> 규칙적인 점프 시퀀스와는 달리 점프 시퀀스를 </a:t>
            </a:r>
            <a:r>
              <a:rPr lang="ko-KR" altLang="ko-KR" sz="2400" dirty="0" err="1"/>
              <a:t>무작위화</a:t>
            </a:r>
            <a:r>
              <a:rPr lang="ko-KR" altLang="ko-KR" sz="2400" dirty="0"/>
              <a:t> 하여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찾는 </a:t>
            </a:r>
            <a:r>
              <a:rPr lang="ko-KR" altLang="ko-KR" sz="2400" dirty="0" smtClean="0"/>
              <a:t>충돌해결방법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랜덤조사는 </a:t>
            </a:r>
            <a:r>
              <a:rPr lang="ko-KR" altLang="en-US" sz="2400" dirty="0" smtClean="0"/>
              <a:t>랜덤 넘버를 </a:t>
            </a:r>
            <a:r>
              <a:rPr lang="ko-KR" altLang="ko-KR" sz="2400" dirty="0" smtClean="0"/>
              <a:t>사용하여 </a:t>
            </a:r>
            <a:r>
              <a:rPr lang="ko-KR" altLang="ko-KR" sz="2400" dirty="0"/>
              <a:t>다음 위치를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67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568" y="3645024"/>
            <a:ext cx="6958840" cy="86409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4) </a:t>
            </a:r>
            <a:r>
              <a:rPr lang="ko-KR" altLang="ko-KR" dirty="0" err="1" smtClean="0"/>
              <a:t>이중해싱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err="1"/>
              <a:t>이중해싱</a:t>
            </a:r>
            <a:r>
              <a:rPr lang="en-US" altLang="ko-KR" sz="2400" dirty="0"/>
              <a:t>(Double Hashing)</a:t>
            </a:r>
            <a:r>
              <a:rPr lang="ko-KR" altLang="ko-KR" sz="2400" dirty="0"/>
              <a:t>은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개의 </a:t>
            </a:r>
            <a:r>
              <a:rPr lang="ko-KR" altLang="ko-KR" sz="2400" dirty="0"/>
              <a:t>해시함수를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하나는 </a:t>
            </a:r>
            <a:r>
              <a:rPr lang="ko-KR" altLang="ko-KR" sz="2400" dirty="0"/>
              <a:t>기본적인 </a:t>
            </a:r>
            <a:r>
              <a:rPr lang="ko-KR" altLang="ko-KR" sz="2400" dirty="0" err="1"/>
              <a:t>해시함수</a:t>
            </a:r>
            <a:r>
              <a:rPr lang="en-US" altLang="ko-KR" sz="2400" dirty="0"/>
              <a:t>h(key)</a:t>
            </a:r>
            <a:r>
              <a:rPr lang="ko-KR" altLang="ko-KR" sz="2400" dirty="0"/>
              <a:t>로 키를 해시테이블의 인덱스로 변환하고</a:t>
            </a:r>
            <a:r>
              <a:rPr lang="en-US" altLang="ko-KR" sz="2400" dirty="0"/>
              <a:t>, </a:t>
            </a:r>
            <a:r>
              <a:rPr lang="ko-KR" altLang="ko-KR" sz="2400" dirty="0"/>
              <a:t>제</a:t>
            </a:r>
            <a:r>
              <a:rPr lang="en-US" altLang="ko-KR" sz="2400" dirty="0"/>
              <a:t>2</a:t>
            </a:r>
            <a:r>
              <a:rPr lang="ko-KR" altLang="ko-KR" sz="2400" dirty="0"/>
              <a:t>의 함수</a:t>
            </a:r>
            <a:r>
              <a:rPr lang="en-US" altLang="ko-KR" sz="2400" dirty="0"/>
              <a:t> d(key)</a:t>
            </a:r>
            <a:r>
              <a:rPr lang="ko-KR" altLang="ko-KR" sz="2400" dirty="0"/>
              <a:t>는 충돌 발생 시 </a:t>
            </a:r>
            <a:r>
              <a:rPr lang="en-US" altLang="ko-KR" sz="2400" dirty="0" smtClean="0"/>
              <a:t>  </a:t>
            </a:r>
            <a:r>
              <a:rPr lang="ko-KR" altLang="ko-KR" sz="2400" dirty="0" smtClean="0"/>
              <a:t>다음 </a:t>
            </a:r>
            <a:r>
              <a:rPr lang="ko-KR" altLang="ko-KR" sz="2400" dirty="0"/>
              <a:t>위치를 위한 점프 크기를 다음의 규칙에 따라 </a:t>
            </a:r>
            <a:r>
              <a:rPr lang="ko-KR" altLang="ko-KR" sz="2400" dirty="0" smtClean="0"/>
              <a:t>정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ko-KR" altLang="ko-KR" sz="2400" dirty="0"/>
          </a:p>
          <a:p>
            <a:pPr marL="0" indent="0" algn="ctr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 </a:t>
            </a: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 ·d (key)) mod M</a:t>
            </a:r>
            <a:r>
              <a:rPr lang="en-US" altLang="ko-KR" sz="2400" dirty="0"/>
              <a:t>, j = 0, 1, 2,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 err="1" smtClean="0"/>
              <a:t>이중해싱은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동의어들이 저마다 </a:t>
            </a:r>
            <a:r>
              <a:rPr lang="ko-KR" altLang="ko-KR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해시함수를 </a:t>
            </a:r>
            <a:r>
              <a:rPr lang="ko-KR" altLang="ko-KR" sz="2400" dirty="0"/>
              <a:t>갖기 때문에 점프 시퀀스가 일정하지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이중해싱은</a:t>
            </a:r>
            <a:r>
              <a:rPr lang="ko-KR" altLang="ko-KR" sz="2400" dirty="0"/>
              <a:t> </a:t>
            </a:r>
            <a:r>
              <a:rPr lang="ko-KR" altLang="ko-KR" sz="2400" u="sng" dirty="0"/>
              <a:t>모든 군집화 문제를 </a:t>
            </a:r>
            <a:r>
              <a:rPr lang="ko-KR" altLang="ko-KR" sz="2400" u="sng" dirty="0" smtClean="0"/>
              <a:t>해결</a:t>
            </a:r>
            <a:endParaRPr lang="ko-KR" altLang="en-US" sz="240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59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6875" y="1772816"/>
            <a:ext cx="8077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제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d(key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는 점프 크기를 정하는 함수이므로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리턴해선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안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됨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그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외의 조건으로 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d(key)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의 값과 해시테이블의 크기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과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서로소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(Relatively Prime)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관계일 때 좋은 성능을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보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임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하지만 </a:t>
            </a:r>
            <a:r>
              <a:rPr lang="ko-KR" altLang="ko-KR" sz="2400" dirty="0" err="1">
                <a:latin typeface="+mn-lt"/>
                <a:ea typeface="+mn-ea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 크기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을 소수로 선택하면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 제약 조건을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만족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1960104"/>
            <a:ext cx="8536223" cy="45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12822" y="836712"/>
            <a:ext cx="8336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h(key</a:t>
            </a:r>
            <a:r>
              <a:rPr lang="en-US" altLang="ko-KR" sz="2400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) = key % 13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d(key) = 7-(key % 7)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에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따라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+mn-lt"/>
                <a:ea typeface="+mn-ea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+mn-lt"/>
                <a:ea typeface="+mn-ea"/>
                <a:cs typeface="Consolas" panose="020B0609020204030204" pitchFamily="49" charset="0"/>
              </a:rPr>
              <a:t>을 해시테이블에 차례로 저장하는 과정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292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이중해싱의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이중해싱은 빈 곳을 찾기 위한 점프 시퀀스가 일정하지 않으며</a:t>
            </a:r>
            <a:r>
              <a:rPr lang="en-US" altLang="ko-KR" dirty="0"/>
              <a:t>, </a:t>
            </a:r>
            <a:r>
              <a:rPr lang="ko-KR" altLang="ko-KR" dirty="0"/>
              <a:t>모든 군집화 현상을 발생시키지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또한 </a:t>
            </a:r>
            <a:r>
              <a:rPr lang="ko-KR" altLang="ko-KR" dirty="0"/>
              <a:t>해시 성능을 저하시키지 않는 동시에 해시테이블에 많은 키들을 저장할 수 있다는 장점을 가지고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67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충돌 해결 기법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 </a:t>
            </a:r>
            <a:r>
              <a:rPr lang="en-US" altLang="ko-KR" sz="4400" dirty="0" smtClean="0"/>
              <a:t> 2. </a:t>
            </a:r>
            <a:r>
              <a:rPr lang="ko-KR" altLang="en-US" sz="4400" dirty="0" smtClean="0"/>
              <a:t>폐쇄 주소 방식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0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폐쇄주소방식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7886700" cy="46142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폐쇄주소방식</a:t>
            </a:r>
            <a:r>
              <a:rPr lang="en-US" altLang="ko-KR" sz="2400" dirty="0">
                <a:solidFill>
                  <a:srgbClr val="3333FF"/>
                </a:solidFill>
              </a:rPr>
              <a:t>(Closed Addressing)</a:t>
            </a:r>
            <a:r>
              <a:rPr lang="ko-KR" altLang="ko-KR" sz="2400" dirty="0"/>
              <a:t>의 충돌해결 방법은 </a:t>
            </a:r>
            <a:r>
              <a:rPr lang="ko-KR" altLang="ko-KR" sz="2400" dirty="0" smtClean="0"/>
              <a:t>충돌이 </a:t>
            </a:r>
            <a:r>
              <a:rPr lang="ko-KR" altLang="ko-KR" sz="2400" dirty="0"/>
              <a:t>발생한 </a:t>
            </a:r>
            <a:r>
              <a:rPr lang="ko-KR" altLang="ko-KR" sz="2400" dirty="0" smtClean="0"/>
              <a:t>키들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한 위치에 </a:t>
            </a:r>
            <a:r>
              <a:rPr lang="ko-KR" altLang="ko-KR" sz="2400" dirty="0" smtClean="0"/>
              <a:t>모</a:t>
            </a:r>
            <a:r>
              <a:rPr lang="ko-KR" altLang="en-US" sz="2400" dirty="0" smtClean="0"/>
              <a:t>아</a:t>
            </a:r>
            <a:r>
              <a:rPr lang="ko-KR" altLang="ko-KR" sz="2400" dirty="0" smtClean="0"/>
              <a:t> 저장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이를 </a:t>
            </a:r>
            <a:r>
              <a:rPr lang="ko-KR" altLang="ko-KR" sz="2400" dirty="0"/>
              <a:t>구현하는 가장 대표적인 </a:t>
            </a:r>
            <a:r>
              <a:rPr lang="ko-KR" altLang="ko-KR" sz="2400" dirty="0" smtClean="0"/>
              <a:t>방법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체이닝</a:t>
            </a:r>
            <a:r>
              <a:rPr lang="en-US" altLang="ko-KR" sz="2400" dirty="0">
                <a:solidFill>
                  <a:srgbClr val="3333FF"/>
                </a:solidFill>
              </a:rPr>
              <a:t>(Chaining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724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" y="640295"/>
            <a:ext cx="8262784" cy="56326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1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9" y="345404"/>
            <a:ext cx="7376672" cy="1768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635676" y="238910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63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en-US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넣</a:t>
            </a:r>
            <a:r>
              <a:rPr lang="ko-KR" altLang="ko-KR" sz="2400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기 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전</a:t>
            </a:r>
            <a:endParaRPr lang="ko-KR" altLang="en-US" sz="2400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915" y="624933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63</a:t>
            </a:r>
            <a:r>
              <a:rPr lang="ko-KR" altLang="ko-KR" sz="2400" u="sng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을 </a:t>
            </a:r>
            <a:r>
              <a:rPr lang="ko-KR" altLang="en-US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넣은</a:t>
            </a:r>
            <a:r>
              <a:rPr lang="ko-KR" altLang="en-US" sz="2400" u="sng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후</a:t>
            </a:r>
            <a:endParaRPr lang="ko-KR" altLang="en-US" sz="2400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1" y="3030813"/>
            <a:ext cx="7200900" cy="30384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51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해시 테이블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273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pPr algn="l"/>
            <a:r>
              <a:rPr lang="ko-KR" altLang="ko-KR" dirty="0" smtClean="0"/>
              <a:t>해시테이블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7690"/>
            <a:ext cx="8263830" cy="486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이진탐색트리</a:t>
            </a:r>
            <a:r>
              <a:rPr lang="en-US" altLang="ko-KR" sz="2400" dirty="0" smtClean="0"/>
              <a:t>(</a:t>
            </a:r>
            <a:r>
              <a:rPr lang="en-US" altLang="ko-KR" dirty="0" smtClean="0"/>
              <a:t>BST)</a:t>
            </a:r>
            <a:r>
              <a:rPr lang="ko-KR" altLang="ko-KR" sz="2400" dirty="0" smtClean="0"/>
              <a:t>의 </a:t>
            </a:r>
            <a:r>
              <a:rPr lang="ko-KR" altLang="en-US" dirty="0" smtClean="0"/>
              <a:t>찾기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연산의 수행시간은 </a:t>
            </a: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보다 </a:t>
            </a:r>
            <a:r>
              <a:rPr lang="ko-KR" altLang="ko-KR" sz="2400" dirty="0"/>
              <a:t>좋은 성능을 갖는 자료구조는 없을까</a:t>
            </a:r>
            <a:r>
              <a:rPr lang="en-US" altLang="ko-KR" sz="2400" dirty="0" smtClean="0"/>
              <a:t>?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45568"/>
            <a:ext cx="7366025" cy="199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97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8454" y="1196752"/>
            <a:ext cx="8070010" cy="343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키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변환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하여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배열의 인덱스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로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이용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항목을 저장하는 것을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해싱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(Hashing)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이라고 </a:t>
            </a:r>
            <a:r>
              <a:rPr lang="ko-KR" altLang="en-US" sz="2400" dirty="0" smtClean="0">
                <a:latin typeface="+mn-lt"/>
                <a:ea typeface="+mn-ea"/>
              </a:rPr>
              <a:t>함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  <a:r>
              <a:rPr lang="en-US" altLang="ko-KR" sz="2400" dirty="0" smtClean="0">
                <a:latin typeface="+mn-lt"/>
                <a:ea typeface="+mn-ea"/>
              </a:rPr>
              <a:t>M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err="1" smtClean="0">
                <a:latin typeface="+mn-lt"/>
                <a:ea typeface="+mn-ea"/>
              </a:rPr>
              <a:t>해싱에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>
                <a:latin typeface="+mn-lt"/>
                <a:ea typeface="+mn-ea"/>
              </a:rPr>
              <a:t>사용되는 함수를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</a:rPr>
              <a:t>해시함수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Function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해시함수가 </a:t>
            </a:r>
            <a:r>
              <a:rPr lang="ko-KR" altLang="ko-KR" sz="2400" dirty="0">
                <a:latin typeface="+mn-lt"/>
                <a:ea typeface="+mn-ea"/>
              </a:rPr>
              <a:t>계산한 값을 </a:t>
            </a:r>
            <a:r>
              <a:rPr lang="ko-KR" altLang="ko-KR" sz="2400" dirty="0" err="1">
                <a:solidFill>
                  <a:srgbClr val="3333FF"/>
                </a:solidFill>
                <a:latin typeface="+mn-lt"/>
                <a:ea typeface="+mn-ea"/>
              </a:rPr>
              <a:t>해시값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</a:t>
            </a:r>
            <a:r>
              <a:rPr lang="en-US" altLang="ko-KR" sz="2400" dirty="0" smtClean="0">
                <a:solidFill>
                  <a:srgbClr val="3333FF"/>
                </a:solidFill>
                <a:latin typeface="+mn-lt"/>
                <a:ea typeface="+mn-ea"/>
              </a:rPr>
              <a:t>value)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400" dirty="0" smtClean="0">
                <a:latin typeface="+mn-lt"/>
                <a:ea typeface="+mn-ea"/>
              </a:rPr>
              <a:t>항목이 </a:t>
            </a:r>
            <a:r>
              <a:rPr lang="ko-KR" altLang="ko-KR" sz="2400" dirty="0" err="1">
                <a:latin typeface="+mn-lt"/>
                <a:ea typeface="+mn-ea"/>
              </a:rPr>
              <a:t>해시값에</a:t>
            </a:r>
            <a:r>
              <a:rPr lang="ko-KR" altLang="ko-KR" sz="2400" dirty="0">
                <a:latin typeface="+mn-lt"/>
                <a:ea typeface="+mn-ea"/>
              </a:rPr>
              <a:t> 따라 저장되는 배열을 </a:t>
            </a:r>
            <a:r>
              <a:rPr lang="ko-KR" altLang="ko-KR" sz="2400" dirty="0">
                <a:solidFill>
                  <a:srgbClr val="3333FF"/>
                </a:solidFill>
                <a:latin typeface="+mn-lt"/>
                <a:ea typeface="+mn-ea"/>
              </a:rPr>
              <a:t>해시테이블</a:t>
            </a:r>
            <a:r>
              <a:rPr lang="en-US" altLang="ko-KR" sz="2400" dirty="0">
                <a:solidFill>
                  <a:srgbClr val="3333FF"/>
                </a:solidFill>
                <a:latin typeface="+mn-lt"/>
                <a:ea typeface="+mn-ea"/>
              </a:rPr>
              <a:t>(Hash Table)</a:t>
            </a:r>
            <a:r>
              <a:rPr lang="ko-KR" altLang="ko-KR" sz="2400" dirty="0">
                <a:latin typeface="+mn-lt"/>
                <a:ea typeface="+mn-ea"/>
              </a:rPr>
              <a:t>이라고 </a:t>
            </a:r>
            <a:r>
              <a:rPr lang="ko-KR" altLang="en-US" sz="2400" dirty="0" smtClean="0">
                <a:latin typeface="+mn-lt"/>
                <a:ea typeface="+mn-ea"/>
              </a:rPr>
              <a:t>함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endParaRPr 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978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13040" y="2590823"/>
            <a:ext cx="1211871" cy="400752"/>
          </a:xfrm>
          <a:prstGeom prst="rect">
            <a:avLst/>
          </a:prstGeom>
          <a:noFill/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ko-KR" altLang="en-US" sz="2000" kern="0" smtClean="0">
                <a:solidFill>
                  <a:srgbClr val="0000CC"/>
                </a:solidFill>
              </a:rPr>
              <a:t>해시함수</a:t>
            </a:r>
            <a:endParaRPr lang="en-US" altLang="ko-KR" sz="2000" kern="0" dirty="0" smtClean="0">
              <a:solidFill>
                <a:srgbClr val="0000CC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00939" y="3409194"/>
            <a:ext cx="29014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800">
                <a:solidFill>
                  <a:srgbClr val="C00000"/>
                </a:solidFill>
                <a:latin typeface="+mn-lt"/>
                <a:ea typeface="+mn-ea"/>
              </a:rPr>
              <a:t>i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226182" y="1663800"/>
            <a:ext cx="2266318" cy="3051496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+mn-lt"/>
              <a:ea typeface="+mn-ea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667000" y="2996141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+mn-lt"/>
              <a:ea typeface="+mn-ea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699792" y="2924944"/>
            <a:ext cx="36228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+mn-lt"/>
                <a:ea typeface="+mn-ea"/>
              </a:rPr>
              <a:t>k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002926" y="2981425"/>
            <a:ext cx="1139736" cy="462307"/>
          </a:xfrm>
          <a:prstGeom prst="rect">
            <a:avLst/>
          </a:prstGeom>
          <a:solidFill>
            <a:srgbClr val="CEFF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+mn-lt"/>
                <a:ea typeface="+mn-ea"/>
              </a:rPr>
              <a:t>h(k) = </a:t>
            </a:r>
            <a:r>
              <a:rPr lang="en-US" altLang="ko-KR" sz="2400" dirty="0" err="1">
                <a:solidFill>
                  <a:srgbClr val="C00000"/>
                </a:solidFill>
                <a:latin typeface="+mn-lt"/>
                <a:ea typeface="+mn-ea"/>
              </a:rPr>
              <a:t>i</a:t>
            </a:r>
            <a:endParaRPr lang="en-US" altLang="ko-KR" sz="2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04565" y="2237814"/>
            <a:ext cx="210955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smtClean="0">
                <a:latin typeface="+mn-lt"/>
                <a:ea typeface="+mn-ea"/>
              </a:rPr>
              <a:t>데이터의 </a:t>
            </a:r>
            <a:r>
              <a:rPr lang="ko-KR" altLang="en-US" sz="2000" dirty="0" smtClean="0">
                <a:latin typeface="+mn-lt"/>
                <a:ea typeface="+mn-ea"/>
              </a:rPr>
              <a:t>키 </a:t>
            </a:r>
            <a:r>
              <a:rPr lang="ko-KR" altLang="en-US" sz="2000" dirty="0">
                <a:latin typeface="+mn-lt"/>
                <a:ea typeface="+mn-ea"/>
              </a:rPr>
              <a:t>집</a:t>
            </a:r>
            <a:r>
              <a:rPr lang="ko-KR" altLang="en-US" sz="2000" dirty="0" smtClean="0">
                <a:latin typeface="+mn-lt"/>
                <a:ea typeface="+mn-ea"/>
              </a:rPr>
              <a:t>합</a:t>
            </a:r>
            <a:endParaRPr lang="en-US" altLang="ko-KR" sz="1800" dirty="0">
              <a:latin typeface="+mn-lt"/>
              <a:ea typeface="+mn-ea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981399" y="956078"/>
            <a:ext cx="146835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 smtClean="0">
                <a:solidFill>
                  <a:srgbClr val="0000CC"/>
                </a:solidFill>
                <a:latin typeface="+mn-lt"/>
                <a:ea typeface="+mn-ea"/>
              </a:rPr>
              <a:t>해시테이블</a:t>
            </a:r>
            <a:endParaRPr lang="en-US" altLang="ko-KR" sz="2000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981399" y="1556792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+mn-ea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724128" y="4715296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latin typeface="+mn-lt"/>
                <a:ea typeface="+mn-ea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5076056" y="3717032"/>
            <a:ext cx="1001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solidFill>
                  <a:srgbClr val="C00000"/>
                </a:solidFill>
                <a:latin typeface="+mn-lt"/>
                <a:ea typeface="+mn-ea"/>
                <a:cs typeface="Tahoma" panose="020B0604030504040204" pitchFamily="34" charset="0"/>
              </a:rPr>
              <a:t>해시값</a:t>
            </a:r>
            <a:endParaRPr lang="en-US" altLang="ko-KR" sz="1600" dirty="0">
              <a:solidFill>
                <a:srgbClr val="C00000"/>
              </a:solidFill>
              <a:latin typeface="+mn-lt"/>
              <a:ea typeface="+mn-ea"/>
              <a:cs typeface="Tahoma" panose="020B060403050404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393633" y="1519024"/>
          <a:ext cx="70895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15" idx="6"/>
            <a:endCxn id="17" idx="1"/>
          </p:cNvCxnSpPr>
          <p:nvPr/>
        </p:nvCxnSpPr>
        <p:spPr bwMode="auto">
          <a:xfrm flipV="1">
            <a:off x="3111500" y="3212579"/>
            <a:ext cx="891426" cy="5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자유형 35"/>
          <p:cNvSpPr/>
          <p:nvPr/>
        </p:nvSpPr>
        <p:spPr bwMode="auto">
          <a:xfrm>
            <a:off x="5080000" y="3236574"/>
            <a:ext cx="934720" cy="509967"/>
          </a:xfrm>
          <a:custGeom>
            <a:avLst/>
            <a:gdLst>
              <a:gd name="connsiteX0" fmla="*/ 0 w 934720"/>
              <a:gd name="connsiteY0" fmla="*/ 55266 h 509967"/>
              <a:gd name="connsiteX1" fmla="*/ 609600 w 934720"/>
              <a:gd name="connsiteY1" fmla="*/ 34946 h 509967"/>
              <a:gd name="connsiteX2" fmla="*/ 345440 w 934720"/>
              <a:gd name="connsiteY2" fmla="*/ 461666 h 509967"/>
              <a:gd name="connsiteX3" fmla="*/ 934720 w 934720"/>
              <a:gd name="connsiteY3" fmla="*/ 481986 h 50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20" h="509967">
                <a:moveTo>
                  <a:pt x="0" y="55266"/>
                </a:moveTo>
                <a:cubicBezTo>
                  <a:pt x="276013" y="11239"/>
                  <a:pt x="552027" y="-32787"/>
                  <a:pt x="609600" y="34946"/>
                </a:cubicBezTo>
                <a:cubicBezTo>
                  <a:pt x="667173" y="102679"/>
                  <a:pt x="291253" y="387159"/>
                  <a:pt x="345440" y="461666"/>
                </a:cubicBezTo>
                <a:cubicBezTo>
                  <a:pt x="399627" y="536173"/>
                  <a:pt x="667173" y="509079"/>
                  <a:pt x="934720" y="4819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65127" y="5481568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en-US" altLang="ko-KR" sz="2400" dirty="0" smtClean="0">
                <a:latin typeface="+mn-lt"/>
                <a:ea typeface="+mn-ea"/>
              </a:rPr>
              <a:t>M =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 err="1">
                <a:latin typeface="+mn-lt"/>
                <a:ea typeface="+mn-ea"/>
              </a:rPr>
              <a:t>해시테이블</a:t>
            </a:r>
            <a:r>
              <a:rPr lang="ko-KR" altLang="ko-KR" sz="2400" dirty="0">
                <a:latin typeface="+mn-lt"/>
                <a:ea typeface="+mn-ea"/>
              </a:rPr>
              <a:t> </a:t>
            </a:r>
            <a:r>
              <a:rPr lang="ko-KR" altLang="ko-KR" sz="2400" dirty="0" smtClean="0">
                <a:latin typeface="+mn-lt"/>
                <a:ea typeface="+mn-ea"/>
              </a:rPr>
              <a:t>크기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</a:t>
            </a:r>
            <a:r>
              <a:rPr lang="ko-KR" altLang="en-US" kern="0" dirty="0" err="1" smtClean="0"/>
              <a:t>싱</a:t>
            </a:r>
            <a:r>
              <a:rPr lang="en-US" altLang="ko-KR" kern="0" dirty="0" smtClean="0"/>
              <a:t>(Hashing)</a:t>
            </a:r>
            <a:endParaRPr lang="en-US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325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가장 이상적인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</a:t>
            </a:r>
            <a:r>
              <a:rPr lang="ko-KR" altLang="ko-KR" sz="2400" dirty="0">
                <a:solidFill>
                  <a:srgbClr val="3333FF"/>
                </a:solidFill>
              </a:rPr>
              <a:t>균등하게</a:t>
            </a:r>
            <a:r>
              <a:rPr lang="en-US" altLang="ko-KR" sz="2400" dirty="0">
                <a:solidFill>
                  <a:srgbClr val="3333FF"/>
                </a:solidFill>
              </a:rPr>
              <a:t>(Uniformly)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해시테이블의 </a:t>
            </a:r>
            <a:r>
              <a:rPr lang="ko-KR" altLang="ko-KR" sz="2400" dirty="0"/>
              <a:t>인덱스로 변환하는 </a:t>
            </a:r>
            <a:r>
              <a:rPr lang="ko-KR" altLang="ko-KR" sz="2400" dirty="0" smtClean="0"/>
              <a:t>함수</a:t>
            </a:r>
            <a:endParaRPr lang="en-US" altLang="ko-KR" sz="2400" dirty="0" smtClean="0"/>
          </a:p>
          <a:p>
            <a:pPr>
              <a:spcAft>
                <a:spcPts val="1200"/>
              </a:spcAft>
            </a:pPr>
            <a:r>
              <a:rPr lang="ko-KR" altLang="ko-KR" sz="2400" dirty="0" smtClean="0"/>
              <a:t>균등하게 </a:t>
            </a:r>
            <a:r>
              <a:rPr lang="ko-KR" altLang="ko-KR" sz="2400" dirty="0"/>
              <a:t>변환한다는 것은 키들을 해시테이블에 </a:t>
            </a:r>
            <a:r>
              <a:rPr lang="ko-KR" altLang="ko-KR" sz="2400" dirty="0" err="1">
                <a:solidFill>
                  <a:srgbClr val="3333FF"/>
                </a:solidFill>
              </a:rPr>
              <a:t>랜덤하게</a:t>
            </a:r>
            <a:r>
              <a:rPr lang="ko-KR" altLang="ko-KR" sz="2400" dirty="0">
                <a:solidFill>
                  <a:srgbClr val="3333FF"/>
                </a:solidFill>
              </a:rPr>
              <a:t> 흩어지도록</a:t>
            </a:r>
            <a:r>
              <a:rPr lang="ko-KR" altLang="ko-KR" sz="2400" dirty="0"/>
              <a:t> 저장하는 것을 </a:t>
            </a:r>
            <a:r>
              <a:rPr lang="ko-KR" altLang="ko-KR" sz="2400" dirty="0" smtClean="0"/>
              <a:t>뜻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24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340768"/>
            <a:ext cx="826913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나눗셈</a:t>
            </a:r>
            <a:r>
              <a:rPr lang="en-US" altLang="ko-KR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(Division) </a:t>
            </a:r>
            <a:r>
              <a:rPr lang="ko-KR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함수</a:t>
            </a:r>
            <a:endParaRPr lang="en-US" altLang="ko-KR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키를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소수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(Prime) M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으로 나눈 뒤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그 나머지를 </a:t>
            </a:r>
            <a:r>
              <a:rPr lang="ko-KR" altLang="ko-KR" dirty="0" err="1">
                <a:latin typeface="+mn-lt"/>
                <a:ea typeface="+mn-ea"/>
                <a:cs typeface="Times New Roman" panose="02020603050405020304" pitchFamily="18" charset="0"/>
              </a:rPr>
              <a:t>해시값으로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사용</a:t>
            </a:r>
            <a:endParaRPr lang="en-US" altLang="ko-KR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h(key</a:t>
            </a:r>
            <a:r>
              <a:rPr lang="en-US" altLang="ko-KR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) = key % M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이고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따라서 해시테이블의 인덱스는 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에서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M-1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이 됨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여기서 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제수로 소수를 사용하는 이유는 나눗셈 연산을 했을 때</a:t>
            </a:r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u="sng" dirty="0">
                <a:latin typeface="+mn-lt"/>
                <a:ea typeface="+mn-ea"/>
                <a:cs typeface="Times New Roman" panose="02020603050405020304" pitchFamily="18" charset="0"/>
              </a:rPr>
              <a:t>소수가 키들을 균등하게 인덱스로 변환</a:t>
            </a:r>
            <a:r>
              <a:rPr lang="ko-KR" altLang="ko-KR" dirty="0">
                <a:latin typeface="+mn-lt"/>
                <a:ea typeface="+mn-ea"/>
                <a:cs typeface="Times New Roman" panose="02020603050405020304" pitchFamily="18" charset="0"/>
              </a:rPr>
              <a:t>시키는 성질을 갖기 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때문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</a:t>
            </a:r>
            <a:endParaRPr lang="ko-KR" alt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33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620037" y="1284157"/>
                <a:ext cx="8128427" cy="4706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2400" dirty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곱셈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(Multiplicative) </a:t>
                </a:r>
                <a:r>
                  <a:rPr lang="ko-KR" altLang="ko-KR" sz="2400" dirty="0" smtClean="0">
                    <a:solidFill>
                      <a:srgbClr val="3333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함수</a:t>
                </a:r>
                <a:endParaRPr lang="en-US" altLang="ko-KR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보다 작은 실수 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를 키에 곱하여 얻은 숫자의 소수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부분을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테이블 크기 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M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과 곱한다</a:t>
                </a:r>
                <a:r>
                  <a:rPr lang="en-US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.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이렇게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나온 값의 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정수</a:t>
                </a:r>
                <a:r>
                  <a:rPr lang="en-US" altLang="ko-KR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부분을 </a:t>
                </a:r>
                <a:r>
                  <a:rPr lang="ko-KR" altLang="ko-KR" dirty="0" err="1">
                    <a:latin typeface="+mn-lt"/>
                    <a:ea typeface="+mn-ea"/>
                    <a:cs typeface="Times New Roman" panose="02020603050405020304" pitchFamily="18" charset="0"/>
                  </a:rPr>
                  <a:t>해시값으로</a:t>
                </a:r>
                <a:r>
                  <a:rPr lang="ko-KR" altLang="ko-KR" dirty="0">
                    <a:latin typeface="+mn-lt"/>
                    <a:ea typeface="+mn-ea"/>
                    <a:cs typeface="Times New Roman" panose="02020603050405020304" pitchFamily="18" charset="0"/>
                  </a:rPr>
                  <a:t> 사용</a:t>
                </a:r>
                <a:endParaRPr lang="en-US" altLang="ko-KR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h(key</a:t>
                </a:r>
                <a:r>
                  <a:rPr lang="en-US" altLang="ko-KR" sz="2400" dirty="0">
                    <a:latin typeface="+mn-lt"/>
                    <a:ea typeface="+mn-ea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2400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 ((</a:t>
                </a:r>
                <a:r>
                  <a:rPr lang="en-US" altLang="ko-KR" sz="2400" dirty="0" smtClean="0">
                    <a:latin typeface="+mn-lt"/>
                    <a:ea typeface="+mn-ea"/>
                    <a:cs typeface="Times New Roman" panose="02020603050405020304" pitchFamily="18" charset="0"/>
                  </a:rPr>
                  <a:t>key </a:t>
                </a:r>
                <a:r>
                  <a:rPr lang="en-US" altLang="ko-KR" dirty="0">
                    <a:latin typeface="+mn-lt"/>
                    <a:ea typeface="+mn-ea"/>
                  </a:rPr>
                  <a:t>x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>
                    <a:latin typeface="+mn-lt"/>
                    <a:ea typeface="+mn-ea"/>
                  </a:rPr>
                  <a:t>) % 1) </a:t>
                </a:r>
                <a:r>
                  <a:rPr lang="en-US" altLang="ko-KR" dirty="0">
                    <a:latin typeface="+mn-lt"/>
                    <a:ea typeface="+mn-ea"/>
                  </a:rPr>
                  <a:t>x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 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M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dirty="0" smtClean="0">
                    <a:latin typeface="+mn-lt"/>
                    <a:ea typeface="+mn-ea"/>
                  </a:rPr>
                  <a:t>Knuth</a:t>
                </a:r>
                <a:r>
                  <a:rPr lang="ko-KR" altLang="ko-KR" sz="2400" dirty="0">
                    <a:latin typeface="+mn-lt"/>
                    <a:ea typeface="+mn-ea"/>
                  </a:rPr>
                  <a:t>에 의하면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>
                    <a:latin typeface="+mn-lt"/>
                    <a:ea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e>
                        </m:rad>
                        <m:r>
                          <a:rPr lang="en-US" altLang="ko-KR" sz="2400" i="1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+mn-lt"/>
                    <a:ea typeface="+mn-ea"/>
                  </a:rPr>
                  <a:t> </a:t>
                </a:r>
                <a:r>
                  <a:rPr lang="en-US" altLang="ko-KR" sz="2400" dirty="0">
                    <a:latin typeface="+mn-lt"/>
                    <a:ea typeface="+mn-ea"/>
                    <a:sym typeface="Symbol" panose="05050102010706020507" pitchFamily="18" charset="2"/>
                  </a:rPr>
                  <a:t></a:t>
                </a:r>
                <a:r>
                  <a:rPr lang="en-US" altLang="ko-KR" sz="2400" dirty="0">
                    <a:latin typeface="+mn-lt"/>
                    <a:ea typeface="+mn-ea"/>
                  </a:rPr>
                  <a:t> 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0.61803</a:t>
                </a:r>
                <a:r>
                  <a:rPr lang="en-US" altLang="ko-KR" dirty="0">
                    <a:latin typeface="+mn-lt"/>
                    <a:ea typeface="+mn-ea"/>
                  </a:rPr>
                  <a:t> </a:t>
                </a:r>
                <a:r>
                  <a:rPr lang="ko-KR" altLang="en-US" dirty="0" smtClean="0">
                    <a:latin typeface="+mn-lt"/>
                    <a:ea typeface="+mn-ea"/>
                  </a:rPr>
                  <a:t>추천</a:t>
                </a:r>
                <a:endParaRPr lang="en-US" altLang="ko-KR" sz="2400" dirty="0" smtClean="0">
                  <a:latin typeface="+mn-lt"/>
                  <a:ea typeface="+mn-ea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ko-KR" sz="2400" dirty="0" smtClean="0">
                    <a:latin typeface="+mn-lt"/>
                    <a:ea typeface="+mn-ea"/>
                  </a:rPr>
                  <a:t>예를 </a:t>
                </a:r>
                <a:r>
                  <a:rPr lang="ko-KR" altLang="ko-KR" sz="2400" dirty="0">
                    <a:latin typeface="+mn-lt"/>
                    <a:ea typeface="+mn-ea"/>
                  </a:rPr>
                  <a:t>들면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ko-KR" altLang="ko-KR" sz="2400" dirty="0">
                    <a:latin typeface="+mn-lt"/>
                    <a:ea typeface="+mn-ea"/>
                  </a:rPr>
                  <a:t>테이블 크기</a:t>
                </a:r>
                <a:r>
                  <a:rPr lang="en-US" altLang="ko-KR" sz="2400" dirty="0">
                    <a:latin typeface="+mn-lt"/>
                    <a:ea typeface="+mn-ea"/>
                  </a:rPr>
                  <a:t> M =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+mn-lt"/>
                    <a:ea typeface="+mn-ea"/>
                  </a:rPr>
                  <a:t>127</a:t>
                </a:r>
                <a:r>
                  <a:rPr lang="ko-KR" altLang="ko-KR" sz="2400" dirty="0">
                    <a:latin typeface="+mn-lt"/>
                    <a:ea typeface="+mn-ea"/>
                  </a:rPr>
                  <a:t>이고 키가 </a:t>
                </a:r>
                <a:r>
                  <a:rPr lang="en-US" altLang="ko-KR" sz="2400" dirty="0">
                    <a:latin typeface="+mn-lt"/>
                    <a:ea typeface="+mn-ea"/>
                  </a:rPr>
                  <a:t>123456789</a:t>
                </a:r>
                <a:r>
                  <a:rPr lang="ko-KR" altLang="ko-KR" sz="2400" dirty="0">
                    <a:latin typeface="+mn-lt"/>
                    <a:ea typeface="+mn-ea"/>
                  </a:rPr>
                  <a:t>인 경우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123456789 x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+mn-lt"/>
                    <a:ea typeface="+mn-ea"/>
                  </a:rPr>
                  <a:t>0.61803 </a:t>
                </a:r>
                <a:r>
                  <a:rPr lang="en-US" altLang="ko-KR" sz="2400" dirty="0">
                    <a:latin typeface="+mn-lt"/>
                    <a:ea typeface="+mn-ea"/>
                  </a:rPr>
                  <a:t>= 76299999.</a:t>
                </a:r>
                <a:r>
                  <a:rPr lang="en-US" altLang="ko-KR" sz="2400" u="sng" dirty="0">
                    <a:latin typeface="+mn-lt"/>
                    <a:ea typeface="+mn-ea"/>
                  </a:rPr>
                  <a:t>30567</a:t>
                </a:r>
                <a:r>
                  <a:rPr lang="en-US" altLang="ko-KR" sz="2400" dirty="0">
                    <a:latin typeface="+mn-lt"/>
                    <a:ea typeface="+mn-ea"/>
                  </a:rPr>
                  <a:t>, </a:t>
                </a:r>
                <a:r>
                  <a:rPr lang="en-US" altLang="ko-KR" sz="2400" dirty="0" smtClean="0">
                    <a:latin typeface="+mn-lt"/>
                    <a:ea typeface="+mn-ea"/>
                  </a:rPr>
                  <a:t>0.30567 x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+mn-lt"/>
                    <a:ea typeface="+mn-ea"/>
                  </a:rPr>
                  <a:t>127 </a:t>
                </a:r>
                <a:r>
                  <a:rPr lang="en-US" altLang="ko-KR" sz="2400" dirty="0">
                    <a:latin typeface="+mn-lt"/>
                    <a:ea typeface="+mn-ea"/>
                  </a:rPr>
                  <a:t>= </a:t>
                </a:r>
                <a:r>
                  <a:rPr lang="en-US" altLang="ko-KR" sz="2400" u="sng" dirty="0">
                    <a:solidFill>
                      <a:srgbClr val="3333FF"/>
                    </a:solidFill>
                    <a:latin typeface="+mn-lt"/>
                    <a:ea typeface="+mn-ea"/>
                  </a:rPr>
                  <a:t>38</a:t>
                </a:r>
                <a:r>
                  <a:rPr lang="en-US" altLang="ko-KR" sz="2400" dirty="0">
                    <a:latin typeface="+mn-lt"/>
                    <a:ea typeface="+mn-ea"/>
                  </a:rPr>
                  <a:t>.82009</a:t>
                </a:r>
                <a:r>
                  <a:rPr lang="ko-KR" altLang="ko-KR" sz="2400" dirty="0">
                    <a:latin typeface="+mn-lt"/>
                    <a:ea typeface="+mn-ea"/>
                  </a:rPr>
                  <a:t>이므로 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+mn-lt"/>
                    <a:ea typeface="+mn-ea"/>
                  </a:rPr>
                  <a:t>38</a:t>
                </a:r>
                <a:r>
                  <a:rPr lang="ko-KR" altLang="ko-KR" sz="2400" dirty="0">
                    <a:latin typeface="+mn-lt"/>
                    <a:ea typeface="+mn-ea"/>
                  </a:rPr>
                  <a:t>을 </a:t>
                </a:r>
                <a:r>
                  <a:rPr lang="ko-KR" altLang="ko-KR" sz="2400" dirty="0" err="1">
                    <a:latin typeface="+mn-lt"/>
                    <a:ea typeface="+mn-ea"/>
                  </a:rPr>
                  <a:t>해시값으로</a:t>
                </a:r>
                <a:r>
                  <a:rPr lang="ko-KR" altLang="ko-KR" sz="2400" dirty="0">
                    <a:latin typeface="+mn-lt"/>
                    <a:ea typeface="+mn-ea"/>
                  </a:rPr>
                  <a:t> </a:t>
                </a:r>
                <a:r>
                  <a:rPr lang="ko-KR" altLang="ko-KR" sz="2400" dirty="0" smtClean="0">
                    <a:latin typeface="+mn-lt"/>
                    <a:ea typeface="+mn-ea"/>
                  </a:rPr>
                  <a:t>사용</a:t>
                </a:r>
                <a:endParaRPr lang="ko-KR" altLang="en-US" sz="2400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7" y="1284157"/>
                <a:ext cx="8128427" cy="4706930"/>
              </a:xfrm>
              <a:prstGeom prst="rect">
                <a:avLst/>
              </a:prstGeom>
              <a:blipFill>
                <a:blip r:embed="rId2"/>
                <a:stretch>
                  <a:fillRect l="-1050" t="-130" r="-450" b="-1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smtClean="0"/>
              <a:t>해시함수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예 </a:t>
            </a:r>
            <a:r>
              <a:rPr lang="en-US" altLang="ko-KR" kern="0" dirty="0" smtClean="0"/>
              <a:t>- </a:t>
            </a:r>
            <a:r>
              <a:rPr lang="ko-KR" altLang="en-US" kern="0" dirty="0" smtClean="0"/>
              <a:t>계속</a:t>
            </a:r>
            <a:endParaRPr lang="ko-KR" altLang="en-US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28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1048</Words>
  <Application>Microsoft Office PowerPoint</Application>
  <PresentationFormat>화면 슬라이드 쇼(4:3)</PresentationFormat>
  <Paragraphs>139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바탕</vt:lpstr>
      <vt:lpstr>Cambria Math</vt:lpstr>
      <vt:lpstr>Consolas</vt:lpstr>
      <vt:lpstr>MT Extra</vt:lpstr>
      <vt:lpstr>Palatino Linotype</vt:lpstr>
      <vt:lpstr>Symbol</vt:lpstr>
      <vt:lpstr>Tahoma</vt:lpstr>
      <vt:lpstr>Times New Roman</vt:lpstr>
      <vt:lpstr>Wingdings</vt:lpstr>
      <vt:lpstr>기본 디자인</vt:lpstr>
      <vt:lpstr>SE669 자료구조  6장. 해시 테이블</vt:lpstr>
      <vt:lpstr>기말 시험 공지</vt:lpstr>
      <vt:lpstr>해시 테이블</vt:lpstr>
      <vt:lpstr>해시테이블</vt:lpstr>
      <vt:lpstr>PowerPoint 프레젠테이션</vt:lpstr>
      <vt:lpstr>PowerPoint 프레젠테이션</vt:lpstr>
      <vt:lpstr>해시함수</vt:lpstr>
      <vt:lpstr>PowerPoint 프레젠테이션</vt:lpstr>
      <vt:lpstr>PowerPoint 프레젠테이션</vt:lpstr>
      <vt:lpstr>PowerPoint 프레젠테이션</vt:lpstr>
      <vt:lpstr>PowerPoint 프레젠테이션</vt:lpstr>
      <vt:lpstr>충돌 해결 기법   1. 개방 주소 방식</vt:lpstr>
      <vt:lpstr>개방주소방식</vt:lpstr>
      <vt:lpstr>1) 선형조사</vt:lpstr>
      <vt:lpstr>PowerPoint 프레젠테이션</vt:lpstr>
      <vt:lpstr>PowerPoint 프레젠테이션</vt:lpstr>
      <vt:lpstr>2) 이차조사</vt:lpstr>
      <vt:lpstr>PowerPoint 프레젠테이션</vt:lpstr>
      <vt:lpstr>PowerPoint 프레젠테이션</vt:lpstr>
      <vt:lpstr>3) 랜덤조사</vt:lpstr>
      <vt:lpstr>4) 이중해싱</vt:lpstr>
      <vt:lpstr>PowerPoint 프레젠테이션</vt:lpstr>
      <vt:lpstr>PowerPoint 프레젠테이션</vt:lpstr>
      <vt:lpstr>이중해싱의 장점</vt:lpstr>
      <vt:lpstr>충돌 해결 기법   2. 폐쇄 주소 방식</vt:lpstr>
      <vt:lpstr>폐쇄주소방식</vt:lpstr>
      <vt:lpstr>PowerPoint 프레젠테이션</vt:lpstr>
      <vt:lpstr>PowerPoint 프레젠테이션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330</cp:revision>
  <cp:lastPrinted>2000-10-31T01:31:12Z</cp:lastPrinted>
  <dcterms:created xsi:type="dcterms:W3CDTF">1998-06-26T08:07:32Z</dcterms:created>
  <dcterms:modified xsi:type="dcterms:W3CDTF">2020-06-02T06:06:19Z</dcterms:modified>
</cp:coreProperties>
</file>