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411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74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766a289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766a289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006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766a289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766a289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4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4e7492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4e7492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91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e7492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4e7492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09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4e7492f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4e7492f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28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4e7492f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4e7492f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1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42e792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42e792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16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42e792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42e792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883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42e792f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42e792f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22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a3e2d6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a3e2d6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8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42e792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42e792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3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766a289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766a289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08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766a289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766a289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3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766a289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766a289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13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766a289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766a289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21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766a289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766a289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7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766a289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766a289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87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766a289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766a289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25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karangadiya/fifa1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soccer player performance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 Jin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relationship among possible Predicted variables</a:t>
            </a:r>
            <a:endParaRPr sz="2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96525"/>
            <a:ext cx="39052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87000"/>
            <a:ext cx="41814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60775" y="4115925"/>
            <a:ext cx="8240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Monetary value stays low with Overall below ~70, then it starts to increase exponentially.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Wage and Value (both in monetary term) appear to have a positive linear relationship. There is still a lot of variation in Wage at the same Value level due to many other factors (contract, club, age, etc.).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87900" y="3187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Overall vs. Potential, and Age</a:t>
            </a:r>
            <a:endParaRPr sz="24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04850"/>
            <a:ext cx="3962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900" y="1242950"/>
            <a:ext cx="38862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87900" y="3879050"/>
            <a:ext cx="8368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Potential vs. Overall scatter plot shows a clear linear boundary.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calculation of (Potential - Overall) shows that Potential is lower-bounded by Overall, i.e. Potential equals Overall plus some positive value.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(Potential - Overall) vs. Age scatter plot (shown above) shows that the positive difference decreases with Age, and goes down to 0 at 31 years old and beyond.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87900" y="7246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is the best Predicted variable to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87900" y="42750"/>
            <a:ext cx="83682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EDA: Overall vs. International Reputation, Preferred Foot, and Work Rate</a:t>
            </a:r>
            <a:endParaRPr sz="18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00" y="442650"/>
            <a:ext cx="2724912" cy="182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375" y="2343156"/>
            <a:ext cx="2752344" cy="181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649" y="2353242"/>
            <a:ext cx="2715768" cy="17869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59050" y="4159125"/>
            <a:ext cx="80259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Not surprisingly, the higher the International Reputation, the higher the Overall.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Left or Right foot does not show significant difference in impact of Overall.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higher the Attack Work Rate, the higher the Overall. Mean difference is not very large.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Defence Work Rate does not show clear impact on Overall.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9838" y="460338"/>
            <a:ext cx="2724912" cy="17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87900" y="2437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Overall vs. Height and Weight</a:t>
            </a:r>
            <a:endParaRPr sz="24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029800"/>
            <a:ext cx="39147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625" y="1039325"/>
            <a:ext cx="39243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932250" y="3886100"/>
            <a:ext cx="73509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Height does not show significant correlation to Overall, while Weight appears to show a small positive correlation to Overall.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87900" y="2222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Sum of all skill scores vs. Overall and Position</a:t>
            </a:r>
            <a:endParaRPr sz="2400"/>
          </a:p>
        </p:txBody>
      </p:sp>
      <p:sp>
        <p:nvSpPr>
          <p:cNvPr id="164" name="Google Shape;164;p27"/>
          <p:cNvSpPr txBox="1"/>
          <p:nvPr/>
        </p:nvSpPr>
        <p:spPr>
          <a:xfrm>
            <a:off x="735750" y="3992200"/>
            <a:ext cx="76725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Sum of all 34 skill scores like Crossing, Dribbling, Agility, GKReflexes, etc. is calculated.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Scatter and violin plots above clearly shows that GK (Goal Keeper) stands out with lower sum of scores, which is not surprising.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60775"/>
            <a:ext cx="39909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75" y="1060775"/>
            <a:ext cx="39624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Decision Tree regression and Random Forest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Flexible in handling non-linear relationship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technical details: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aside 20% of data (~3600 players) as testing data for model comparison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5-fold cross-validation on rest (80%) as training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randomized search to tune hyper-parameters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Decision Tree: tree depth, minimum samples to split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 Forest: tree depth, minimum samples to split, maximum features, number of trees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Results: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Forest performs better than Decision Tree regressor.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Decision Tree generated mse of 4.24 on held-out test data (make sure it is root mean squared error)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Random Forest generated mse of 1.40 on held-out test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Forest generated Mean Absolute Percent Error of 0.70%.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Forest error plot below shows that the model under-fits a little at high Overall Value end, and overfits a little at low end. Some investigation is needed.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25" y="3176850"/>
            <a:ext cx="2680945" cy="1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Insights: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87900" y="1356499"/>
            <a:ext cx="8368200" cy="10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Both regressors have 7 out 10 most important predictors overlapping, which are scores for Reactions, Composure, Ball Control, Standing Tackle, Interceptions, plus Age and International Reputation.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8299"/>
            <a:ext cx="4331429" cy="2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29" y="2528299"/>
            <a:ext cx="4254700" cy="24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random forest regression model was developed to predict overall value of soccer players based on their scores on many aspects of their individual skill sets, physical attributes and reputation.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can predict on unseen data with Mean Absolute Percent Error of about 0.70%.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indicates that Reaction, Composure, Ball Control, Short Passing, and Dribbling as the top five skills.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Project goal and dataset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Data wrangling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Exploratory 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Machine learning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Decision Tree regression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Random Forest regression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and dataset: 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75675"/>
            <a:ext cx="8368200" cy="30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establish a predictive model to predict players’ value based on their physical attributes and skill scores.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May help soccer clubs in recruiting players.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FIFA19 soccer player data available on</a:t>
            </a:r>
            <a:r>
              <a:rPr lang="en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u="sng">
                <a:latin typeface="Arial"/>
                <a:ea typeface="Arial"/>
                <a:cs typeface="Arial"/>
                <a:sym typeface="Arial"/>
                <a:hlinkClick r:id="rId3"/>
              </a:rPr>
              <a:t>www.Kaggle.com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has many player attributes (skill score of many kinds, and physical attributes like height, weight, etc.) and player overall score and potential.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4"/>
              </a:rPr>
              <a:t>https://www.kaggle.com/karangadiya/fifa19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dataset is rich in attributes with 18.2k rows by 89 columns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62900" y="3187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wrangling: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10825"/>
            <a:ext cx="8368200" cy="3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Drop columns that are apparently not part of physical attributes or skill scores, and columns that don’t have much useful or clear meaning.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'Unnamed: 0', 'ID', 'Photo', 'Flag', 'Club', 'Club Logo', 'Jersey Number', 'Joined', 'Loaned From', 'Contract Valid Until', 'Release Clause', 'Real Face', 'Special', 'Work Rate', 'Body Type', and 26 other columns corresponding to player positions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Divide column Work Rate into two columns, Attack Work Rate and Defence Work Rate. Work Rate has attack and defence work rate combined.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Remove ‘lbs’ from string values in column Weight and change the column data type to float.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Convert Height column from like 5’9’’ to numerical values in inches.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Remove ‘€’ sign from Value and Wage columns, and convert values into numerical. Calculate differently according to different unit (in million or kilo).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Drop 60 lines that have missing values.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Combine 27 player positions in Position column into 6 simplified positions. E.g. combine all RB, CB, LCB, etc. positions into one position.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Before combining, some position only has 15 samples/players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Apply one-hot-coding to Attack Work Rate, Defence Work Rate, and Simple Position.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65220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showing data columns that need transformation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50" y="345700"/>
            <a:ext cx="548640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500" y="345688"/>
            <a:ext cx="5619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interest: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variable is best as Predicted--Value, Wage, Overall, Potential?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certain player positions under- or over-valued in the dataset?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player value decrease when player becomes older?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monetary value follow the perceived player value or potential?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value and potential related?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players’ international reputation impact their perceived value?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preferred foot a strong factor in average?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players’ physical attributes larger factors?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individual skill scores good predictors for players’ value?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1044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histogram of possible Predicted variables</a:t>
            </a:r>
            <a:endParaRPr sz="2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790500"/>
            <a:ext cx="7130148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78675" y="4564850"/>
            <a:ext cx="7576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and Potential are close to normal distribution.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and Wage (both in monetary term) are very right skewed, with even some 0 values.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7900" y="-19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possible Predicted vs. player positions</a:t>
            </a:r>
            <a:endParaRPr sz="24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00" y="726225"/>
            <a:ext cx="2788920" cy="190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6225"/>
            <a:ext cx="2752344" cy="186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45" y="2668571"/>
            <a:ext cx="2779776" cy="19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4570" y="2668271"/>
            <a:ext cx="2807208" cy="190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139250" y="464692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GK has lowest mean Overall and Potential. AM has the highest mean.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1794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EDA: possible Predicted variable vs. Age </a:t>
            </a:r>
            <a:endParaRPr sz="2400"/>
          </a:p>
        </p:txBody>
      </p:sp>
      <p:sp>
        <p:nvSpPr>
          <p:cNvPr id="118" name="Google Shape;118;p21"/>
          <p:cNvSpPr txBox="1"/>
          <p:nvPr/>
        </p:nvSpPr>
        <p:spPr>
          <a:xfrm>
            <a:off x="537625" y="4262475"/>
            <a:ext cx="7665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Overall tends to go up with the increase of Age to a little above 30 years old, and then starts to go down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Potential has a general trend to go down with the increase of Age.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Value and Wage peaks around 27 years old, with some exceptions due to several super stars.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00" y="1017925"/>
            <a:ext cx="7419627" cy="30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1153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Roboto</vt:lpstr>
      <vt:lpstr>Arial</vt:lpstr>
      <vt:lpstr>Roboto Slab</vt:lpstr>
      <vt:lpstr>Marina</vt:lpstr>
      <vt:lpstr>Prediction of soccer player performance</vt:lpstr>
      <vt:lpstr>Outline:</vt:lpstr>
      <vt:lpstr>Project goal and dataset: </vt:lpstr>
      <vt:lpstr>Data wrangling:</vt:lpstr>
      <vt:lpstr>PowerPoint Presentation</vt:lpstr>
      <vt:lpstr>Exploratory data analysis</vt:lpstr>
      <vt:lpstr>EDA: histogram of possible Predicted variables</vt:lpstr>
      <vt:lpstr>EDA: possible Predicted vs. player positions</vt:lpstr>
      <vt:lpstr>EDA: possible Predicted variable vs. Age </vt:lpstr>
      <vt:lpstr>EDA: relationship among possible Predicted variables</vt:lpstr>
      <vt:lpstr>EDA: Overall vs. Potential, and Age</vt:lpstr>
      <vt:lpstr>Overall is the best Predicted variable to use</vt:lpstr>
      <vt:lpstr>EDA: Overall vs. International Reputation, Preferred Foot, and Work Rate</vt:lpstr>
      <vt:lpstr>EDA: Overall vs. Height and Weight</vt:lpstr>
      <vt:lpstr>EDA: Sum of all skill scores vs. Overall and Position</vt:lpstr>
      <vt:lpstr>Machine Learning:</vt:lpstr>
      <vt:lpstr>Modeling Results:</vt:lpstr>
      <vt:lpstr>Modeling Insights: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soccer player performance</dc:title>
  <dc:creator>Jin, Ou</dc:creator>
  <cp:keywords>CTPClassification=CTP_NT</cp:keywords>
  <cp:lastModifiedBy>Jin, Ou</cp:lastModifiedBy>
  <cp:revision>1</cp:revision>
  <dcterms:modified xsi:type="dcterms:W3CDTF">2019-09-13T18:06:10Z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abc96dd5-6de0-4444-9705-b56ac9f3e481</vt:lpwstr>
  </property>
  <property fmtid="{D5CDD505-2E9C-101B-9397-08002B2CF9AE}" pid="3" name="CTP_TimeStamp">
    <vt:lpwstr>2019-09-13 18:05:29Z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