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2" r:id="rId2"/>
    <p:sldMasterId id="2147483684" r:id="rId3"/>
  </p:sldMasterIdLst>
  <p:notesMasterIdLst>
    <p:notesMasterId r:id="rId20"/>
  </p:notesMasterIdLst>
  <p:sldIdLst>
    <p:sldId id="256" r:id="rId4"/>
    <p:sldId id="262" r:id="rId5"/>
    <p:sldId id="261" r:id="rId6"/>
    <p:sldId id="421" r:id="rId7"/>
    <p:sldId id="419" r:id="rId8"/>
    <p:sldId id="388" r:id="rId9"/>
    <p:sldId id="412" r:id="rId10"/>
    <p:sldId id="427" r:id="rId11"/>
    <p:sldId id="426" r:id="rId12"/>
    <p:sldId id="422" r:id="rId13"/>
    <p:sldId id="424" r:id="rId14"/>
    <p:sldId id="415" r:id="rId15"/>
    <p:sldId id="413" r:id="rId16"/>
    <p:sldId id="417" r:id="rId17"/>
    <p:sldId id="418" r:id="rId18"/>
    <p:sldId id="260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고딕 ExtraBold" panose="020D0904000000000000" pitchFamily="50" charset="-127"/>
      <p:bold r:id="rId23"/>
    </p:embeddedFont>
    <p:embeddedFont>
      <p:font typeface="Arial Unicode MS" panose="020B0604020202020204" pitchFamily="50" charset="-127"/>
      <p:regular r:id="rId24"/>
    </p:embeddedFont>
    <p:embeddedFont>
      <p:font typeface="나눔고딕" panose="020D0604000000000000" pitchFamily="50" charset="-127"/>
      <p:regular r:id="rId25"/>
      <p:bold r:id="rId26"/>
    </p:embeddedFont>
  </p:embeddedFont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9" autoAdjust="0"/>
    <p:restoredTop sz="93772" autoAdjust="0"/>
  </p:normalViewPr>
  <p:slideViewPr>
    <p:cSldViewPr snapToGrid="0">
      <p:cViewPr varScale="1">
        <p:scale>
          <a:sx n="85" d="100"/>
          <a:sy n="85" d="100"/>
        </p:scale>
        <p:origin x="480" y="67"/>
      </p:cViewPr>
      <p:guideLst/>
    </p:cSldViewPr>
  </p:slideViewPr>
  <p:outlineViewPr>
    <p:cViewPr>
      <p:scale>
        <a:sx n="33" d="100"/>
        <a:sy n="33" d="100"/>
      </p:scale>
      <p:origin x="0" y="-16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F3B59-BEB7-4396-ACCC-D6CD895E2844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CFD8-2BBB-4A6C-869B-0D7798FAC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8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JWT</a:t>
            </a:r>
            <a:r>
              <a:rPr lang="ko-KR" altLang="en-US" dirty="0" smtClean="0"/>
              <a:t>의 발표를 시작하겠습니다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안녕하세요 저는 </a:t>
            </a:r>
            <a:r>
              <a:rPr lang="en-US" altLang="ko-KR" dirty="0" smtClean="0"/>
              <a:t>JWT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JW</a:t>
            </a:r>
            <a:r>
              <a:rPr lang="ko-KR" altLang="en-US" dirty="0" smtClean="0"/>
              <a:t>를 맡고있는 </a:t>
            </a:r>
            <a:r>
              <a:rPr lang="ko-KR" altLang="en-US" dirty="0" err="1" smtClean="0"/>
              <a:t>안진우입니다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</a:t>
            </a:r>
            <a:r>
              <a:rPr lang="en-US" altLang="ko-KR" dirty="0" smtClean="0"/>
              <a:t>bond &amp; block, </a:t>
            </a:r>
            <a:r>
              <a:rPr lang="en-US" altLang="ko-KR" dirty="0" err="1" smtClean="0"/>
              <a:t>b&amp;b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프로젝트에 대해 </a:t>
            </a:r>
            <a:r>
              <a:rPr lang="ko-KR" altLang="en-US" baseline="0" dirty="0" err="1" smtClean="0"/>
              <a:t>프리젠테이션을</a:t>
            </a:r>
            <a:r>
              <a:rPr lang="ko-KR" altLang="en-US" baseline="0" dirty="0" smtClean="0"/>
              <a:t> 준비했습니다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4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두번째 채권 거래에 대한 현황입니다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증권사는 채권을 사고 싶습니다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증권사에게 물어봅니다 이런 </a:t>
            </a:r>
            <a:r>
              <a:rPr lang="ko-KR" altLang="en-US" dirty="0" err="1" smtClean="0"/>
              <a:t>이런</a:t>
            </a:r>
            <a:r>
              <a:rPr lang="ko-KR" altLang="en-US" dirty="0" smtClean="0"/>
              <a:t> 채권이 필요한데 있으신가요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없다고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증권사에게 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없다고 하네요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이번엔 </a:t>
            </a:r>
            <a:r>
              <a:rPr lang="en-US" altLang="ko-KR" dirty="0" smtClean="0"/>
              <a:t>D</a:t>
            </a:r>
            <a:r>
              <a:rPr lang="ko-KR" altLang="en-US" dirty="0" smtClean="0"/>
              <a:t>증권사가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증권사와는 다르게 가지고있는 채권을 팔고 싶습니다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증권사에게 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채권사실래요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싫답니다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</a:t>
            </a:r>
            <a:r>
              <a:rPr lang="ko-KR" altLang="en-US" dirty="0" smtClean="0"/>
              <a:t>증권사에게 갑니다</a:t>
            </a:r>
            <a:endParaRPr lang="en-US" altLang="ko-KR" dirty="0" smtClean="0"/>
          </a:p>
          <a:p>
            <a:r>
              <a:rPr lang="ko-KR" altLang="en-US" dirty="0" err="1" smtClean="0"/>
              <a:t>안사고싶답니다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증권사에게 연락하려는 찰나에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증권사에서 </a:t>
            </a:r>
            <a:r>
              <a:rPr lang="ko-KR" altLang="en-US" dirty="0" err="1" smtClean="0"/>
              <a:t>연락이옵니다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채권을 </a:t>
            </a:r>
            <a:r>
              <a:rPr lang="ko-KR" altLang="en-US" dirty="0" err="1" smtClean="0"/>
              <a:t>사고싶은데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있냐고합니다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</a:t>
            </a:r>
            <a:r>
              <a:rPr lang="ko-KR" altLang="en-US" dirty="0" smtClean="0"/>
              <a:t>증권사는 마침 팔려던 찰나에 연락이 와서 거래를 채결합니다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증권사와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증권사는 원하던 거래가 채결이 되어 신이 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결정된 거래내역은 금융투자협회에 보고를 하게 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일들이 메신저를 통해서 이루어진다고 한다면 </a:t>
            </a:r>
            <a:r>
              <a:rPr lang="ko-KR" altLang="en-US" dirty="0" err="1" smtClean="0"/>
              <a:t>믿어지시나요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실제로 이렇게 이루어진다고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채권 거래의 문제점으로 인해 우리나라의 채권시장의 활성화를 개선해야하며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더 나아가 국내 채권을 해외시장으로의 확장 까지 </a:t>
            </a:r>
            <a:r>
              <a:rPr lang="ko-KR" altLang="en-US" dirty="0" err="1" smtClean="0"/>
              <a:t>바라볼수있는</a:t>
            </a:r>
            <a:r>
              <a:rPr lang="ko-KR" altLang="en-US" dirty="0" smtClean="0"/>
              <a:t> 것이</a:t>
            </a:r>
            <a:endParaRPr lang="en-US" altLang="ko-KR" dirty="0" smtClean="0"/>
          </a:p>
          <a:p>
            <a:r>
              <a:rPr lang="ko-KR" altLang="en-US" dirty="0" smtClean="0"/>
              <a:t>저희 </a:t>
            </a:r>
            <a:r>
              <a:rPr lang="en-US" altLang="ko-KR" dirty="0" smtClean="0"/>
              <a:t>B&amp;B </a:t>
            </a:r>
            <a:r>
              <a:rPr lang="ko-KR" altLang="en-US" dirty="0" smtClean="0"/>
              <a:t>프로젝트 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9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ERC721</a:t>
            </a:r>
            <a:r>
              <a:rPr lang="ko-KR" altLang="en-US" dirty="0" smtClean="0"/>
              <a:t>로 생성된 채권에 대해 어느 </a:t>
            </a:r>
            <a:r>
              <a:rPr lang="ko-KR" altLang="en-US" dirty="0" err="1" smtClean="0"/>
              <a:t>증권사든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나라에서든 원하면</a:t>
            </a:r>
            <a:r>
              <a:rPr lang="ko-KR" altLang="en-US" baseline="0" dirty="0" smtClean="0"/>
              <a:t> 언제든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채권을 사고 팔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투명화된</a:t>
            </a:r>
            <a:r>
              <a:rPr lang="ko-KR" altLang="en-US" baseline="0" dirty="0" smtClean="0"/>
              <a:t> 거래내역을 통해 정보의 투명성을 제고할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dApp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이슈중</a:t>
            </a:r>
            <a:r>
              <a:rPr lang="ko-KR" altLang="en-US" baseline="0" dirty="0" smtClean="0"/>
              <a:t> 하나인 </a:t>
            </a:r>
            <a:r>
              <a:rPr lang="en-US" altLang="ko-KR" baseline="0" dirty="0" smtClean="0"/>
              <a:t>GAS </a:t>
            </a:r>
            <a:r>
              <a:rPr lang="ko-KR" altLang="en-US" baseline="0" dirty="0" smtClean="0"/>
              <a:t>비용에 대한 우려는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채권 자체 비용에 대비해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미세한 금액으로 여겨지기 때문에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우려는 거의 </a:t>
            </a:r>
            <a:r>
              <a:rPr lang="ko-KR" altLang="en-US" baseline="0" dirty="0" err="1" smtClean="0"/>
              <a:t>없을것이라고</a:t>
            </a:r>
            <a:r>
              <a:rPr lang="ko-KR" altLang="en-US" baseline="0" dirty="0" smtClean="0"/>
              <a:t> 생각이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8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발행과 거래에 대한 시스템을 </a:t>
            </a:r>
            <a:r>
              <a:rPr lang="en-US" altLang="ko-KR" dirty="0" err="1" smtClean="0"/>
              <a:t>dApp</a:t>
            </a:r>
            <a:r>
              <a:rPr lang="ko-KR" altLang="en-US" dirty="0" smtClean="0"/>
              <a:t>에 녹인다면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시간에 대한 거래 비용은 줄어들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채권 거래는 증가할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9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B&amp;B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진행방향에 대해 말씀드리겠습니다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30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주차에는 앞서 말씀드린 채권 발행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채권 거래 시스템의 </a:t>
            </a:r>
            <a:r>
              <a:rPr lang="ko-KR" altLang="en-US" baseline="0" dirty="0" err="1" smtClean="0"/>
              <a:t>범위안에서</a:t>
            </a:r>
            <a:endParaRPr lang="en-US" altLang="ko-KR" baseline="0" dirty="0" smtClean="0"/>
          </a:p>
          <a:p>
            <a:r>
              <a:rPr lang="ko-KR" altLang="en-US" dirty="0" smtClean="0"/>
              <a:t>분석 및 설계</a:t>
            </a:r>
            <a:r>
              <a:rPr lang="en-US" altLang="ko-KR" dirty="0" smtClean="0"/>
              <a:t>, contract</a:t>
            </a:r>
            <a:r>
              <a:rPr lang="ko-KR" altLang="en-US" baseline="0" dirty="0" smtClean="0"/>
              <a:t> 개발을 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주차에는 </a:t>
            </a:r>
            <a:r>
              <a:rPr lang="en-US" altLang="ko-KR" baseline="0" dirty="0" smtClean="0"/>
              <a:t>contract </a:t>
            </a:r>
            <a:r>
              <a:rPr lang="ko-KR" altLang="en-US" baseline="0" dirty="0" smtClean="0"/>
              <a:t>개발과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화면 개발 통합테스트를 진행하여 최종 발표를 준비하겠습니다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49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팀원의 </a:t>
            </a:r>
            <a:r>
              <a:rPr lang="en-US" altLang="ko-KR" dirty="0" smtClean="0"/>
              <a:t>R&amp;R</a:t>
            </a:r>
            <a:r>
              <a:rPr lang="ko-KR" altLang="en-US" dirty="0" smtClean="0"/>
              <a:t>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분석 및 설계를 </a:t>
            </a:r>
            <a:r>
              <a:rPr lang="ko-KR" altLang="en-US" dirty="0" err="1" smtClean="0"/>
              <a:t>안유화</a:t>
            </a:r>
            <a:r>
              <a:rPr lang="ko-KR" altLang="en-US" dirty="0" smtClean="0"/>
              <a:t> 교수님께서 비즈니스 모델 구성과 상업화를 </a:t>
            </a:r>
            <a:r>
              <a:rPr lang="ko-KR" altLang="en-US" dirty="0" err="1" smtClean="0"/>
              <a:t>염두하여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맡아주실예정입니다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설계 및 </a:t>
            </a:r>
            <a:r>
              <a:rPr lang="en-US" altLang="ko-KR" dirty="0" smtClean="0"/>
              <a:t>web front </a:t>
            </a:r>
            <a:r>
              <a:rPr lang="ko-KR" altLang="en-US" dirty="0" smtClean="0"/>
              <a:t>개발을 박승현 선생님께서 총괄 </a:t>
            </a:r>
            <a:r>
              <a:rPr lang="en-US" altLang="ko-KR" dirty="0" smtClean="0"/>
              <a:t>PM</a:t>
            </a:r>
            <a:r>
              <a:rPr lang="ko-KR" altLang="en-US" dirty="0" smtClean="0"/>
              <a:t>역할과 </a:t>
            </a:r>
            <a:r>
              <a:rPr lang="en-US" altLang="ko-KR" dirty="0" smtClean="0"/>
              <a:t>meteor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web front </a:t>
            </a:r>
            <a:r>
              <a:rPr lang="ko-KR" altLang="en-US" dirty="0" smtClean="0"/>
              <a:t>단을 </a:t>
            </a:r>
            <a:r>
              <a:rPr lang="ko-KR" altLang="en-US" dirty="0" err="1" smtClean="0"/>
              <a:t>맡아주실예정입니다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저와 </a:t>
            </a:r>
            <a:r>
              <a:rPr lang="ko-KR" altLang="en-US" dirty="0" err="1" smtClean="0"/>
              <a:t>최다솔님은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contract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 및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화면을 개발하도록 </a:t>
            </a:r>
            <a:r>
              <a:rPr lang="en-US" altLang="ko-KR" baseline="0" dirty="0" smtClean="0"/>
              <a:t>R&amp;R</a:t>
            </a:r>
            <a:r>
              <a:rPr lang="ko-KR" altLang="en-US" baseline="0" dirty="0" smtClean="0"/>
              <a:t>을 구성해보았습니다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11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6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다음과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B&amp;B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프로젝트의 컨셉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 방향 순으로 발표 진행하겠습니다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B&amp;B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프로젝트의 컨셉입니다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8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B&amp;B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컨셉을 </a:t>
            </a:r>
            <a:r>
              <a:rPr lang="ko-KR" altLang="en-US" baseline="0" dirty="0" err="1" smtClean="0"/>
              <a:t>설명드리기</a:t>
            </a:r>
            <a:r>
              <a:rPr lang="ko-KR" altLang="en-US" baseline="0" dirty="0" smtClean="0"/>
              <a:t> 앞서 </a:t>
            </a:r>
            <a:r>
              <a:rPr lang="en-US" altLang="ko-KR" baseline="0" dirty="0" smtClean="0"/>
              <a:t>FIRST B</a:t>
            </a:r>
            <a:r>
              <a:rPr lang="ko-KR" altLang="en-US" baseline="0" dirty="0" smtClean="0"/>
              <a:t>인 채권에 대해 간략히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채권은 </a:t>
            </a:r>
            <a:r>
              <a:rPr lang="en-US" altLang="ko-KR" baseline="0" dirty="0" smtClean="0"/>
              <a:t>TO</a:t>
            </a:r>
            <a:r>
              <a:rPr lang="ko-KR" altLang="en-US" baseline="0" dirty="0" smtClean="0"/>
              <a:t>에게 자금을 빌려 </a:t>
            </a:r>
            <a:r>
              <a:rPr lang="en-US" altLang="ko-KR" baseline="0" dirty="0" smtClean="0"/>
              <a:t>FROM</a:t>
            </a:r>
            <a:r>
              <a:rPr lang="ko-KR" altLang="en-US" baseline="0" dirty="0" smtClean="0"/>
              <a:t>이 장기간 자금을 쓰기 위해 발행하는 채무 증서입니다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증서는 타 </a:t>
            </a:r>
            <a:r>
              <a:rPr lang="ko-KR" altLang="en-US" baseline="0" dirty="0" err="1" smtClean="0"/>
              <a:t>채무증서와</a:t>
            </a:r>
            <a:r>
              <a:rPr lang="ko-KR" altLang="en-US" baseline="0" dirty="0" smtClean="0"/>
              <a:t> 달리 만기일 전까지 거래가 가능하며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투자의 일종으로 수익을 바라보고 거래를 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투자자는 불특정 다수의 사람들로 이루어져 있다고 얘기를 하지만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우리나라의 경우 기관간의 거래가 주를 이루며 </a:t>
            </a:r>
            <a:r>
              <a:rPr lang="en-US" altLang="ko-KR" baseline="0" dirty="0" smtClean="0"/>
              <a:t>B&amp;B</a:t>
            </a:r>
            <a:r>
              <a:rPr lang="ko-KR" altLang="en-US" baseline="0" dirty="0" smtClean="0"/>
              <a:t>프로젝트에서는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기관간의 거래에 포커스를 두었습니다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기관간의 </a:t>
            </a:r>
            <a:r>
              <a:rPr lang="ko-KR" altLang="en-US" baseline="0" dirty="0" err="1" smtClean="0"/>
              <a:t>채권거래는</a:t>
            </a:r>
            <a:r>
              <a:rPr lang="ko-KR" altLang="en-US" baseline="0" dirty="0" smtClean="0"/>
              <a:t> 장외거래의 형태로 주식시장과 달리 </a:t>
            </a:r>
            <a:r>
              <a:rPr lang="ko-KR" altLang="en-US" baseline="0" dirty="0" err="1" smtClean="0"/>
              <a:t>기관끼리의</a:t>
            </a:r>
            <a:r>
              <a:rPr lang="ko-KR" altLang="en-US" baseline="0" dirty="0" smtClean="0"/>
              <a:t> 메신저를 통해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거래를 하고 이 거래 내역을 </a:t>
            </a:r>
            <a:r>
              <a:rPr lang="ko-KR" altLang="en-US" baseline="0" dirty="0" err="1" smtClean="0"/>
              <a:t>소켓통신을</a:t>
            </a:r>
            <a:r>
              <a:rPr lang="ko-KR" altLang="en-US" baseline="0" dirty="0" smtClean="0"/>
              <a:t> 통해 금융투자협회에 보고하도록 되어있습니다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2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이것은 실제 채권의 모습인데요 </a:t>
            </a:r>
            <a:endParaRPr lang="en-US" altLang="ko-KR" dirty="0" smtClean="0"/>
          </a:p>
          <a:p>
            <a:r>
              <a:rPr lang="ko-KR" altLang="en-US" dirty="0" smtClean="0"/>
              <a:t>채권은 앞서 설명 드렸다시피 투자를 받고 싶은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ko-KR" altLang="en-US" dirty="0" smtClean="0"/>
              <a:t>투자 받고 싶은 가격만큼 채권</a:t>
            </a:r>
            <a:r>
              <a:rPr lang="ko-KR" altLang="en-US" baseline="0" dirty="0" smtClean="0"/>
              <a:t> 발행을 신청합니다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채권발행을 해주는 대행사는 </a:t>
            </a:r>
            <a:r>
              <a:rPr lang="en-US" altLang="ko-KR" baseline="0" dirty="0" smtClean="0"/>
              <a:t>FROM</a:t>
            </a:r>
            <a:r>
              <a:rPr lang="ko-KR" altLang="en-US" baseline="0" dirty="0" smtClean="0"/>
              <a:t>의 신용도와 같은 복잡한 절차를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확인후 채권을 발행해줍니다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채권에 포함되는 내용은 채권</a:t>
            </a:r>
            <a:r>
              <a:rPr lang="en-US" altLang="ko-KR" baseline="0" dirty="0" smtClean="0"/>
              <a:t>ID, </a:t>
            </a:r>
            <a:r>
              <a:rPr lang="ko-KR" altLang="en-US" baseline="0" dirty="0" smtClean="0"/>
              <a:t>매출일 발행일 만기일과 같은 날짜 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채권의 가격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이자율 등이 적혀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채권의 가격은 앞서 말씀 드렸다시피 채권의 인기에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기준금리 등에 따라 변동되게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B&amp;B </a:t>
            </a:r>
            <a:r>
              <a:rPr lang="ko-KR" altLang="en-US" dirty="0" smtClean="0"/>
              <a:t>프로젝트에서는 크게 네 부분의 범위로 진행을 하려고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거래주체들의 지갑 생성 및 관리 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dApp</a:t>
            </a:r>
            <a:r>
              <a:rPr lang="ko-KR" altLang="en-US" dirty="0" smtClean="0"/>
              <a:t>의 큰 </a:t>
            </a:r>
            <a:r>
              <a:rPr lang="ko-KR" altLang="en-US" dirty="0" err="1" smtClean="0"/>
              <a:t>문제점중의</a:t>
            </a:r>
            <a:r>
              <a:rPr lang="ko-KR" altLang="en-US" dirty="0" smtClean="0"/>
              <a:t> 하나가 사용자의 접근성이 어렵다는 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해결하기위해 지갑 생성에 대한 부분을 일반 </a:t>
            </a:r>
            <a:r>
              <a:rPr lang="en-US" altLang="ko-KR" dirty="0" smtClean="0"/>
              <a:t>EOA</a:t>
            </a:r>
            <a:r>
              <a:rPr lang="ko-KR" altLang="en-US" dirty="0" smtClean="0"/>
              <a:t>계정이 아닌 </a:t>
            </a:r>
            <a:r>
              <a:rPr lang="en-US" altLang="ko-KR" dirty="0" smtClean="0"/>
              <a:t>contract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주소로 거래 주체들에 대한</a:t>
            </a:r>
            <a:endParaRPr lang="en-US" altLang="ko-KR" baseline="0" dirty="0" smtClean="0"/>
          </a:p>
          <a:p>
            <a:r>
              <a:rPr lang="ko-KR" altLang="en-US" baseline="0" dirty="0" smtClean="0"/>
              <a:t>주소를 생성하여 개인 키와 </a:t>
            </a:r>
            <a:r>
              <a:rPr lang="en-US" altLang="ko-KR" baseline="0" dirty="0" smtClean="0"/>
              <a:t>gas fee</a:t>
            </a:r>
            <a:r>
              <a:rPr lang="ko-KR" altLang="en-US" baseline="0" dirty="0" smtClean="0"/>
              <a:t>에 대한 사용자 접근성에 대한 편리성을 주고자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두번째는 채권 발행 및 관리 부분입니다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채권발행을 대행해주는 발행처가 </a:t>
            </a:r>
            <a:r>
              <a:rPr lang="en-US" altLang="ko-KR" baseline="0" dirty="0" smtClean="0"/>
              <a:t>ERC721</a:t>
            </a:r>
            <a:r>
              <a:rPr lang="ko-KR" altLang="en-US" baseline="0" dirty="0" smtClean="0"/>
              <a:t>인터페이스로 만든 </a:t>
            </a:r>
            <a:r>
              <a:rPr lang="ko-KR" altLang="en-US" baseline="0" dirty="0" err="1" smtClean="0"/>
              <a:t>컨트렉트를</a:t>
            </a:r>
            <a:r>
              <a:rPr lang="ko-KR" altLang="en-US" baseline="0" dirty="0" smtClean="0"/>
              <a:t> 기반으로 채권을 발행 하도록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세번째는 기업간 </a:t>
            </a:r>
            <a:r>
              <a:rPr lang="ko-KR" altLang="en-US" baseline="0" dirty="0" err="1" smtClean="0"/>
              <a:t>거래장부</a:t>
            </a:r>
            <a:r>
              <a:rPr lang="ko-KR" altLang="en-US" baseline="0" dirty="0" smtClean="0"/>
              <a:t> 관리입니다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발행된 채권의 매도자 매수자의 거래내역을 </a:t>
            </a:r>
            <a:r>
              <a:rPr lang="en-US" altLang="ko-KR" baseline="0" dirty="0" smtClean="0"/>
              <a:t>ownership </a:t>
            </a:r>
            <a:r>
              <a:rPr lang="ko-KR" altLang="en-US" baseline="0" dirty="0" smtClean="0"/>
              <a:t>변경 시 </a:t>
            </a:r>
            <a:r>
              <a:rPr lang="en-US" altLang="ko-KR" baseline="0" dirty="0" smtClean="0"/>
              <a:t>event</a:t>
            </a:r>
            <a:r>
              <a:rPr lang="ko-KR" altLang="en-US" baseline="0" dirty="0" smtClean="0"/>
              <a:t>를 걸어 로그 트레킹에 활용할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공시 시스템 연동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채권이 거래된 최종 거래금액을 </a:t>
            </a:r>
            <a:r>
              <a:rPr lang="en-US" altLang="ko-KR" baseline="0" dirty="0" smtClean="0"/>
              <a:t>event </a:t>
            </a:r>
            <a:r>
              <a:rPr lang="ko-KR" altLang="en-US" baseline="0" dirty="0" smtClean="0"/>
              <a:t>트레킹을 통해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에서 공시 가격을 나타내 줄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주뒤의</a:t>
            </a:r>
            <a:r>
              <a:rPr lang="ko-KR" altLang="en-US" baseline="0" dirty="0" smtClean="0"/>
              <a:t> 프로젝트 발표 시에는 두번째와 세번째의 범위를 가지고 시연을 할 예정이며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최종적으로 </a:t>
            </a:r>
            <a:r>
              <a:rPr lang="ko-KR" altLang="en-US" dirty="0" err="1" smtClean="0"/>
              <a:t>네가지의</a:t>
            </a:r>
            <a:r>
              <a:rPr lang="ko-KR" altLang="en-US" dirty="0" smtClean="0"/>
              <a:t> 범위를 </a:t>
            </a:r>
            <a:r>
              <a:rPr lang="ko-KR" altLang="en-US" dirty="0" err="1" smtClean="0"/>
              <a:t>완성시는것을</a:t>
            </a:r>
            <a:r>
              <a:rPr lang="ko-KR" altLang="en-US" dirty="0" smtClean="0"/>
              <a:t> 목표로 </a:t>
            </a:r>
            <a:r>
              <a:rPr lang="ko-KR" altLang="en-US" dirty="0" err="1" smtClean="0"/>
              <a:t>진행하려고합니다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8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B&amp;B </a:t>
            </a:r>
            <a:r>
              <a:rPr lang="ko-KR" altLang="en-US" dirty="0" smtClean="0"/>
              <a:t>프로젝트의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29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채권 발행을 위해서는 다음과 같은 과정을 거치게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규정과 문서에 대한 규정이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여개가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채권 등록 발행 프로세스도 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단계에 </a:t>
            </a:r>
            <a:r>
              <a:rPr lang="ko-KR" altLang="en-US" dirty="0" err="1" smtClean="0"/>
              <a:t>걸처</a:t>
            </a:r>
            <a:r>
              <a:rPr lang="ko-KR" altLang="en-US" dirty="0" smtClean="0"/>
              <a:t> 발행을 가지게 되는데</a:t>
            </a:r>
            <a:endParaRPr lang="en-US" altLang="ko-KR" dirty="0" smtClean="0"/>
          </a:p>
          <a:p>
            <a:r>
              <a:rPr lang="ko-KR" altLang="en-US" dirty="0" smtClean="0"/>
              <a:t>프로세스에 대해 자세히 살펴 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발행자는 채권에 대한 원리금 지급의 대행기관과 계약을 체결하게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너희가 원리금에 대한 업무를</a:t>
            </a:r>
            <a:r>
              <a:rPr lang="ko-KR" altLang="en-US" baseline="0" dirty="0" smtClean="0"/>
              <a:t> 넘기겠다는 계약이 </a:t>
            </a:r>
            <a:r>
              <a:rPr lang="ko-KR" altLang="en-US" baseline="0" dirty="0" err="1" smtClean="0"/>
              <a:t>될것입니다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또한 발행자는 최초 생성된 채권을 인수할 </a:t>
            </a:r>
            <a:r>
              <a:rPr lang="ko-KR" altLang="en-US" dirty="0" err="1" smtClean="0"/>
              <a:t>인수자를</a:t>
            </a:r>
            <a:r>
              <a:rPr lang="ko-KR" altLang="en-US" dirty="0" smtClean="0"/>
              <a:t> 찾아 나섭니다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대행기관과 </a:t>
            </a:r>
            <a:r>
              <a:rPr lang="ko-KR" altLang="en-US" dirty="0" err="1" smtClean="0"/>
              <a:t>인수자를</a:t>
            </a:r>
            <a:r>
              <a:rPr lang="ko-KR" altLang="en-US" dirty="0" smtClean="0"/>
              <a:t> 찾고 나면 </a:t>
            </a:r>
            <a:r>
              <a:rPr lang="ko-KR" altLang="en-US" dirty="0" err="1" smtClean="0"/>
              <a:t>등록기관에게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발행내역을</a:t>
            </a:r>
            <a:r>
              <a:rPr lang="ko-KR" altLang="en-US" dirty="0" smtClean="0"/>
              <a:t> 통보하는 프로세스를 거처</a:t>
            </a:r>
            <a:endParaRPr lang="en-US" altLang="ko-KR" dirty="0" smtClean="0"/>
          </a:p>
          <a:p>
            <a:r>
              <a:rPr lang="ko-KR" altLang="en-US" dirty="0" err="1" smtClean="0"/>
              <a:t>등록기관에게</a:t>
            </a:r>
            <a:r>
              <a:rPr lang="ko-KR" altLang="en-US" dirty="0" smtClean="0"/>
              <a:t> 업무가 넘어갑니다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등록기관은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인수자에게</a:t>
            </a:r>
            <a:r>
              <a:rPr lang="ko-KR" altLang="en-US" dirty="0" smtClean="0"/>
              <a:t> 채권을 넘기고 발행자에게 채권을 넘겼다는 통지가 되면</a:t>
            </a:r>
            <a:endParaRPr lang="en-US" altLang="ko-KR" dirty="0" smtClean="0"/>
          </a:p>
          <a:p>
            <a:r>
              <a:rPr lang="ko-KR" altLang="en-US" dirty="0" err="1" smtClean="0"/>
              <a:t>원리금지금</a:t>
            </a:r>
            <a:r>
              <a:rPr lang="ko-KR" altLang="en-US" dirty="0" smtClean="0"/>
              <a:t> 대행 기관에게 마지막으로 채권 정보에 대한 통지를 끝으로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채권이 발행되게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채권발행에 대한 절차가 간단하지도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효율적이지 않다는 생각이 들지 않으신가요</a:t>
            </a:r>
            <a:r>
              <a:rPr lang="en-US" altLang="ko-KR" dirty="0" smtClean="0"/>
              <a:t>??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B&amp;B </a:t>
            </a:r>
            <a:r>
              <a:rPr lang="ko-KR" altLang="en-US" dirty="0" smtClean="0"/>
              <a:t>프로젝트에서는 절차의 간편성과 효율적인 업무처리를 통해 불필요한 시간과 복잡성을 </a:t>
            </a:r>
            <a:r>
              <a:rPr lang="ko-KR" altLang="en-US" dirty="0" err="1" smtClean="0"/>
              <a:t>줄여주고자합니다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어떠신가요 </a:t>
            </a:r>
            <a:endParaRPr lang="en-US" altLang="ko-KR" dirty="0" smtClean="0"/>
          </a:p>
          <a:p>
            <a:r>
              <a:rPr lang="ko-KR" altLang="en-US" dirty="0" smtClean="0"/>
              <a:t>모든 채권 등록 절차에 대한 업무를 </a:t>
            </a:r>
            <a:r>
              <a:rPr lang="en-US" altLang="ko-KR" dirty="0" smtClean="0"/>
              <a:t>ERC721 </a:t>
            </a:r>
            <a:r>
              <a:rPr lang="ko-KR" altLang="en-US" dirty="0" smtClean="0"/>
              <a:t>기반으로 생성된 토큰을 </a:t>
            </a:r>
            <a:r>
              <a:rPr lang="ko-KR" altLang="en-US" dirty="0" err="1" smtClean="0"/>
              <a:t>컨트랙트를</a:t>
            </a:r>
            <a:r>
              <a:rPr lang="ko-KR" altLang="en-US" dirty="0" smtClean="0"/>
              <a:t> 통해</a:t>
            </a:r>
            <a:endParaRPr lang="en-US" altLang="ko-KR" dirty="0" smtClean="0"/>
          </a:p>
          <a:p>
            <a:r>
              <a:rPr lang="ko-KR" altLang="en-US" dirty="0" smtClean="0"/>
              <a:t>토큰 생성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 생성 및 심사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토큰의 소유자가 결정이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아무나 채권을 발행할 수 없고 심사과정에 대한 내용은 간과 할 수 없겠지만</a:t>
            </a:r>
            <a:endParaRPr lang="en-US" altLang="ko-KR" dirty="0" smtClean="0"/>
          </a:p>
          <a:p>
            <a:r>
              <a:rPr lang="ko-KR" altLang="en-US" dirty="0" smtClean="0"/>
              <a:t>핵심은 생성될 토큰이</a:t>
            </a:r>
            <a:r>
              <a:rPr lang="ko-KR" altLang="en-US" baseline="0" dirty="0" smtClean="0"/>
              <a:t> 주체가 되어 한 곳에서 토큰을 만들어가는 과정을 </a:t>
            </a:r>
            <a:r>
              <a:rPr lang="ko-KR" altLang="en-US" baseline="0" dirty="0" err="1" smtClean="0"/>
              <a:t>거치게됩니다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CFD8-2BBB-4A6C-869B-0D7798FAC5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9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70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12197005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xmlns="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xmlns="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xmlns="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xmlns="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568000" y="1946208"/>
            <a:ext cx="6624000" cy="33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-3076" y="1946208"/>
            <a:ext cx="2628000" cy="13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2782462" y="1946208"/>
            <a:ext cx="2628000" cy="13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58208"/>
            <a:ext cx="5410462" cy="18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390221"/>
            <a:ext cx="12192000" cy="815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D8620001-CB7F-4D0F-85CE-3B315021E74D}"/>
              </a:ext>
            </a:extLst>
          </p:cNvPr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8CED24C5-3D6F-493D-B438-C01C4AEFF83E}"/>
              </a:ext>
            </a:extLst>
          </p:cNvPr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45C6C6E4-4FFF-42C6-B5DA-359E70C5FF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F904E732-1FD2-4CA1-BE6C-FB42AFC07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CA134A85-ED87-42D1-ABD3-3B2814BCF8D2}"/>
              </a:ext>
            </a:extLst>
          </p:cNvPr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746376"/>
            <a:ext cx="12192000" cy="3106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xmlns="" id="{B5D53FA1-409A-4F5F-97C4-2399D18531AF}"/>
              </a:ext>
            </a:extLst>
          </p:cNvPr>
          <p:cNvGrpSpPr/>
          <p:nvPr userDrawn="1"/>
        </p:nvGrpSpPr>
        <p:grpSpPr>
          <a:xfrm>
            <a:off x="2417667" y="902493"/>
            <a:ext cx="7356667" cy="3751977"/>
            <a:chOff x="-612576" y="1705002"/>
            <a:chExt cx="5688632" cy="2537858"/>
          </a:xfrm>
        </p:grpSpPr>
        <p:sp>
          <p:nvSpPr>
            <p:cNvPr id="11" name="Oval 6">
              <a:extLst>
                <a:ext uri="{FF2B5EF4-FFF2-40B4-BE49-F238E27FC236}">
                  <a16:creationId xmlns:a16="http://schemas.microsoft.com/office/drawing/2014/main" xmlns="" id="{969FB361-09E7-4A75-BE80-810B6558E106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xmlns="" id="{B0DD55B0-CC85-48EE-91A7-11167D6D7A5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6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17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xmlns="" id="{F90C4089-2A84-4438-930C-7392D1437CB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379564" y="1372050"/>
            <a:ext cx="3536161" cy="26518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0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4"/>
            <a:ext cx="2081463" cy="1977390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9" r:id="rId2"/>
    <p:sldLayoutId id="2147483686" r:id="rId3"/>
    <p:sldLayoutId id="2147483691" r:id="rId4"/>
    <p:sldLayoutId id="2147483687" r:id="rId5"/>
    <p:sldLayoutId id="2147483689" r:id="rId6"/>
    <p:sldLayoutId id="2147483688" r:id="rId7"/>
    <p:sldLayoutId id="2147483703" r:id="rId8"/>
    <p:sldLayoutId id="2147483692" r:id="rId9"/>
    <p:sldLayoutId id="2147483706" r:id="rId10"/>
    <p:sldLayoutId id="2147483705" r:id="rId11"/>
    <p:sldLayoutId id="2147483656" r:id="rId12"/>
    <p:sldLayoutId id="2147483690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7" r:id="rId2"/>
    <p:sldLayoutId id="2147483708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6576" y="3820377"/>
            <a:ext cx="8610600" cy="1609725"/>
          </a:xfrm>
        </p:spPr>
        <p:txBody>
          <a:bodyPr/>
          <a:lstStyle/>
          <a:p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Bond &amp; </a:t>
            </a:r>
            <a:r>
              <a:rPr lang="en-US" altLang="ko-KR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Blockchain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6576" y="5660935"/>
            <a:ext cx="8610600" cy="569066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안유화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박승현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최다솔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안진우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466576" y="6597852"/>
            <a:ext cx="11725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https://github.com/ojino88/bnbproject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6336" y="3589544"/>
            <a:ext cx="185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JWT</a:t>
            </a:r>
            <a:endParaRPr lang="ko-KR" altLang="en-US" sz="24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17">
            <a:extLst>
              <a:ext uri="{FF2B5EF4-FFF2-40B4-BE49-F238E27FC236}">
                <a16:creationId xmlns:a16="http://schemas.microsoft.com/office/drawing/2014/main" xmlns="" id="{D2C79330-C0C7-475B-8075-221B7ADF2103}"/>
              </a:ext>
            </a:extLst>
          </p:cNvPr>
          <p:cNvSpPr/>
          <p:nvPr/>
        </p:nvSpPr>
        <p:spPr>
          <a:xfrm rot="3769326">
            <a:off x="9967865" y="1464421"/>
            <a:ext cx="1072802" cy="176595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7" name="Group 9">
            <a:extLst>
              <a:ext uri="{FF2B5EF4-FFF2-40B4-BE49-F238E27FC236}">
                <a16:creationId xmlns:a16="http://schemas.microsoft.com/office/drawing/2014/main" xmlns="" id="{8130007C-7649-4272-9A3E-6E0ABFAC13B0}"/>
              </a:ext>
            </a:extLst>
          </p:cNvPr>
          <p:cNvGrpSpPr/>
          <p:nvPr/>
        </p:nvGrpSpPr>
        <p:grpSpPr>
          <a:xfrm>
            <a:off x="1145332" y="1764927"/>
            <a:ext cx="4264393" cy="4313485"/>
            <a:chOff x="369152" y="1617134"/>
            <a:chExt cx="3546035" cy="3586857"/>
          </a:xfrm>
        </p:grpSpPr>
        <p:grpSp>
          <p:nvGrpSpPr>
            <p:cNvPr id="88" name="Group 6">
              <a:extLst>
                <a:ext uri="{FF2B5EF4-FFF2-40B4-BE49-F238E27FC236}">
                  <a16:creationId xmlns:a16="http://schemas.microsoft.com/office/drawing/2014/main" xmlns="" id="{6ED105AE-6A3C-43B6-83D0-8FC6DDBCACC8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108" name="Rectangle 14">
                <a:extLst>
                  <a:ext uri="{FF2B5EF4-FFF2-40B4-BE49-F238E27FC236}">
                    <a16:creationId xmlns:a16="http://schemas.microsoft.com/office/drawing/2014/main" xmlns="" id="{4AD13A34-9337-413B-A824-587BAFBD317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9" name="Right Triangle 13">
                <a:extLst>
                  <a:ext uri="{FF2B5EF4-FFF2-40B4-BE49-F238E27FC236}">
                    <a16:creationId xmlns:a16="http://schemas.microsoft.com/office/drawing/2014/main" xmlns="" id="{83F70945-5632-4361-8304-D2B656F5BC36}"/>
                  </a:ext>
                </a:extLst>
              </p:cNvPr>
              <p:cNvSpPr/>
              <p:nvPr/>
            </p:nvSpPr>
            <p:spPr>
              <a:xfrm>
                <a:off x="1823541" y="1617134"/>
                <a:ext cx="518085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0" name="Rectangle 24">
                <a:extLst>
                  <a:ext uri="{FF2B5EF4-FFF2-40B4-BE49-F238E27FC236}">
                    <a16:creationId xmlns:a16="http://schemas.microsoft.com/office/drawing/2014/main" xmlns="" id="{725D99A8-A748-471A-9D6B-367035B0C0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29999" y="1834921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41">
                <a:extLst>
                  <a:ext uri="{FF2B5EF4-FFF2-40B4-BE49-F238E27FC236}">
                    <a16:creationId xmlns:a16="http://schemas.microsoft.com/office/drawing/2014/main" xmlns="" id="{C26B59C2-A382-457A-9B40-9E7019B65659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Isosceles Triangle 3">
                <a:extLst>
                  <a:ext uri="{FF2B5EF4-FFF2-40B4-BE49-F238E27FC236}">
                    <a16:creationId xmlns:a16="http://schemas.microsoft.com/office/drawing/2014/main" xmlns="" id="{FD83AF7D-CE29-4BEB-B86F-97B0D31B31E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DE409B21-51CB-44F2-B15A-1D0062BFE0CF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103" name="Rectangle 14">
                <a:extLst>
                  <a:ext uri="{FF2B5EF4-FFF2-40B4-BE49-F238E27FC236}">
                    <a16:creationId xmlns:a16="http://schemas.microsoft.com/office/drawing/2014/main" xmlns="" id="{537A24A5-79B6-427C-A699-C46F53926DEE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4" name="Right Triangle 13">
                <a:extLst>
                  <a:ext uri="{FF2B5EF4-FFF2-40B4-BE49-F238E27FC236}">
                    <a16:creationId xmlns:a16="http://schemas.microsoft.com/office/drawing/2014/main" xmlns="" id="{E323C266-8D31-412E-B3A0-38DF8EA5FC5A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Rectangle 24">
                <a:extLst>
                  <a:ext uri="{FF2B5EF4-FFF2-40B4-BE49-F238E27FC236}">
                    <a16:creationId xmlns:a16="http://schemas.microsoft.com/office/drawing/2014/main" xmlns="" id="{3E77D5D2-5EE2-4845-A5E5-4A5DD31098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41">
                <a:extLst>
                  <a:ext uri="{FF2B5EF4-FFF2-40B4-BE49-F238E27FC236}">
                    <a16:creationId xmlns:a16="http://schemas.microsoft.com/office/drawing/2014/main" xmlns="" id="{BC3AE71F-1F12-44F6-91D6-CB7492C1638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Isosceles Triangle 3">
                <a:extLst>
                  <a:ext uri="{FF2B5EF4-FFF2-40B4-BE49-F238E27FC236}">
                    <a16:creationId xmlns:a16="http://schemas.microsoft.com/office/drawing/2014/main" xmlns="" id="{9C9A9931-4A91-4297-A8B4-02C31AB9E6F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90" name="Group 94">
              <a:extLst>
                <a:ext uri="{FF2B5EF4-FFF2-40B4-BE49-F238E27FC236}">
                  <a16:creationId xmlns:a16="http://schemas.microsoft.com/office/drawing/2014/main" xmlns="" id="{74E46DE7-D084-4135-AE83-2E2236D0EDB5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98" name="Rectangle 14">
                <a:extLst>
                  <a:ext uri="{FF2B5EF4-FFF2-40B4-BE49-F238E27FC236}">
                    <a16:creationId xmlns:a16="http://schemas.microsoft.com/office/drawing/2014/main" xmlns="" id="{51869A4C-F9F2-422B-B9E9-24A1950A7171}"/>
                  </a:ext>
                </a:extLst>
              </p:cNvPr>
              <p:cNvSpPr/>
              <p:nvPr/>
            </p:nvSpPr>
            <p:spPr>
              <a:xfrm rot="19949266">
                <a:off x="1199616" y="1717913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9" name="Right Triangle 13">
                <a:extLst>
                  <a:ext uri="{FF2B5EF4-FFF2-40B4-BE49-F238E27FC236}">
                    <a16:creationId xmlns:a16="http://schemas.microsoft.com/office/drawing/2014/main" xmlns="" id="{6E22DAAE-D088-4544-9CC5-2B806AC5C20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24">
                <a:extLst>
                  <a:ext uri="{FF2B5EF4-FFF2-40B4-BE49-F238E27FC236}">
                    <a16:creationId xmlns:a16="http://schemas.microsoft.com/office/drawing/2014/main" xmlns="" id="{18D96FA0-B9DA-4002-8417-BCD3AB36669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xmlns="" id="{061BBCC2-B3F8-4410-AFB1-4BAF12FFE37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2" name="Isosceles Triangle 3">
                <a:extLst>
                  <a:ext uri="{FF2B5EF4-FFF2-40B4-BE49-F238E27FC236}">
                    <a16:creationId xmlns:a16="http://schemas.microsoft.com/office/drawing/2014/main" xmlns="" id="{5D4CD3C2-412F-43CA-9D1A-13887123C9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Group 100">
              <a:extLst>
                <a:ext uri="{FF2B5EF4-FFF2-40B4-BE49-F238E27FC236}">
                  <a16:creationId xmlns:a16="http://schemas.microsoft.com/office/drawing/2014/main" xmlns="" id="{3288EA1A-7A28-4845-8464-7D19BEF128FB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93" name="Rectangle 14">
                <a:extLst>
                  <a:ext uri="{FF2B5EF4-FFF2-40B4-BE49-F238E27FC236}">
                    <a16:creationId xmlns:a16="http://schemas.microsoft.com/office/drawing/2014/main" xmlns="" id="{C8A668D2-CB87-4CD6-A66D-ECB282D68B68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ight Triangle 13">
                <a:extLst>
                  <a:ext uri="{FF2B5EF4-FFF2-40B4-BE49-F238E27FC236}">
                    <a16:creationId xmlns:a16="http://schemas.microsoft.com/office/drawing/2014/main" xmlns="" id="{BCAF089D-273D-4710-B666-F2CA7FF2E0BC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46081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</a:t>
                </a:r>
                <a:r>
                  <a:rPr lang="ko-KR" altLang="en-US" sz="1000" b="1" dirty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</a:p>
            </p:txBody>
          </p:sp>
          <p:sp>
            <p:nvSpPr>
              <p:cNvPr id="95" name="Rectangle 24">
                <a:extLst>
                  <a:ext uri="{FF2B5EF4-FFF2-40B4-BE49-F238E27FC236}">
                    <a16:creationId xmlns:a16="http://schemas.microsoft.com/office/drawing/2014/main" xmlns="" id="{9752AA2D-E527-4C99-A045-51B821E7E8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41">
                <a:extLst>
                  <a:ext uri="{FF2B5EF4-FFF2-40B4-BE49-F238E27FC236}">
                    <a16:creationId xmlns:a16="http://schemas.microsoft.com/office/drawing/2014/main" xmlns="" id="{A0133199-02CB-42B8-B771-BB083DC0B6CA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Isosceles Triangle 3">
                <a:extLst>
                  <a:ext uri="{FF2B5EF4-FFF2-40B4-BE49-F238E27FC236}">
                    <a16:creationId xmlns:a16="http://schemas.microsoft.com/office/drawing/2014/main" xmlns="" id="{5C9CFCB5-81D7-44D9-96EA-B83252E6D78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Rectangle 14">
              <a:extLst>
                <a:ext uri="{FF2B5EF4-FFF2-40B4-BE49-F238E27FC236}">
                  <a16:creationId xmlns:a16="http://schemas.microsoft.com/office/drawing/2014/main" xmlns="" id="{B7068F42-4CE3-4E9A-9C2B-93A5222FBC66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0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r>
                <a:rPr lang="ko-KR" altLang="en-US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증권사</a:t>
              </a:r>
              <a:endParaRPr lang="ko-KR" altLang="en-US" sz="10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13" name="Group 7">
            <a:extLst>
              <a:ext uri="{FF2B5EF4-FFF2-40B4-BE49-F238E27FC236}">
                <a16:creationId xmlns:a16="http://schemas.microsoft.com/office/drawing/2014/main" xmlns="" id="{D06FFAC6-7457-4EC6-8DC8-41A11E28E70F}"/>
              </a:ext>
            </a:extLst>
          </p:cNvPr>
          <p:cNvGrpSpPr/>
          <p:nvPr/>
        </p:nvGrpSpPr>
        <p:grpSpPr>
          <a:xfrm>
            <a:off x="4375" y="2047494"/>
            <a:ext cx="9700027" cy="4380611"/>
            <a:chOff x="-579606" y="1852101"/>
            <a:chExt cx="8066010" cy="364267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xmlns="" id="{DC5A755B-DB2D-4B40-AF96-B4DFCED24869}"/>
                </a:ext>
              </a:extLst>
            </p:cNvPr>
            <p:cNvSpPr/>
            <p:nvPr/>
          </p:nvSpPr>
          <p:spPr>
            <a:xfrm>
              <a:off x="561202" y="1968076"/>
              <a:ext cx="3002685" cy="3002685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xmlns="" id="{D01E8EA6-83A3-4061-9C80-FB6FE089F84C}"/>
                </a:ext>
              </a:extLst>
            </p:cNvPr>
            <p:cNvSpPr/>
            <p:nvPr/>
          </p:nvSpPr>
          <p:spPr>
            <a:xfrm>
              <a:off x="-579606" y="1852101"/>
              <a:ext cx="8066010" cy="3642676"/>
            </a:xfrm>
            <a:custGeom>
              <a:avLst/>
              <a:gdLst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5448300 w 6410325"/>
                <a:gd name="connsiteY2" fmla="*/ 5905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5448300 w 6410325"/>
                <a:gd name="connsiteY2" fmla="*/ 5905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4762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6250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6250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6334125 w 6334125"/>
                <a:gd name="connsiteY3" fmla="*/ 0 h 3267075"/>
                <a:gd name="connsiteX0" fmla="*/ 0 w 6334125"/>
                <a:gd name="connsiteY0" fmla="*/ 3481601 h 3481601"/>
                <a:gd name="connsiteX1" fmla="*/ 2895600 w 6334125"/>
                <a:gd name="connsiteY1" fmla="*/ 2310026 h 3481601"/>
                <a:gd name="connsiteX2" fmla="*/ 4705350 w 6334125"/>
                <a:gd name="connsiteY2" fmla="*/ 1109876 h 3481601"/>
                <a:gd name="connsiteX3" fmla="*/ 6334125 w 6334125"/>
                <a:gd name="connsiteY3" fmla="*/ 214526 h 3481601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6334125 w 6334125"/>
                <a:gd name="connsiteY3" fmla="*/ 0 h 3267075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5221610 w 6334125"/>
                <a:gd name="connsiteY3" fmla="*/ 181769 h 3267075"/>
                <a:gd name="connsiteX4" fmla="*/ 6334125 w 6334125"/>
                <a:gd name="connsiteY4" fmla="*/ 0 h 3267075"/>
                <a:gd name="connsiteX0" fmla="*/ 0 w 6334125"/>
                <a:gd name="connsiteY0" fmla="*/ 3848138 h 3848138"/>
                <a:gd name="connsiteX1" fmla="*/ 2895600 w 6334125"/>
                <a:gd name="connsiteY1" fmla="*/ 2676563 h 3848138"/>
                <a:gd name="connsiteX2" fmla="*/ 4705350 w 6334125"/>
                <a:gd name="connsiteY2" fmla="*/ 1476413 h 3848138"/>
                <a:gd name="connsiteX3" fmla="*/ 4526285 w 6334125"/>
                <a:gd name="connsiteY3" fmla="*/ 19882 h 3848138"/>
                <a:gd name="connsiteX4" fmla="*/ 6334125 w 6334125"/>
                <a:gd name="connsiteY4" fmla="*/ 581063 h 3848138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6334125 w 6334125"/>
                <a:gd name="connsiteY4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6334125 w 6334125"/>
                <a:gd name="connsiteY4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4973960 w 6334125"/>
                <a:gd name="connsiteY4" fmla="*/ 545381 h 3868812"/>
                <a:gd name="connsiteX5" fmla="*/ 6334125 w 6334125"/>
                <a:gd name="connsiteY5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4183385 w 6334125"/>
                <a:gd name="connsiteY4" fmla="*/ 1012106 h 3868812"/>
                <a:gd name="connsiteX5" fmla="*/ 6334125 w 6334125"/>
                <a:gd name="connsiteY5" fmla="*/ 601737 h 3868812"/>
                <a:gd name="connsiteX0" fmla="*/ 0 w 6334125"/>
                <a:gd name="connsiteY0" fmla="*/ 3870938 h 3870938"/>
                <a:gd name="connsiteX1" fmla="*/ 2895600 w 6334125"/>
                <a:gd name="connsiteY1" fmla="*/ 2699363 h 3870938"/>
                <a:gd name="connsiteX2" fmla="*/ 4705350 w 6334125"/>
                <a:gd name="connsiteY2" fmla="*/ 1499213 h 3870938"/>
                <a:gd name="connsiteX3" fmla="*/ 4526285 w 6334125"/>
                <a:gd name="connsiteY3" fmla="*/ 42682 h 3870938"/>
                <a:gd name="connsiteX4" fmla="*/ 4183385 w 6334125"/>
                <a:gd name="connsiteY4" fmla="*/ 1014232 h 3870938"/>
                <a:gd name="connsiteX5" fmla="*/ 6334125 w 6334125"/>
                <a:gd name="connsiteY5" fmla="*/ 603863 h 3870938"/>
                <a:gd name="connsiteX0" fmla="*/ 0 w 6334125"/>
                <a:gd name="connsiteY0" fmla="*/ 3870938 h 3870938"/>
                <a:gd name="connsiteX1" fmla="*/ 2895600 w 6334125"/>
                <a:gd name="connsiteY1" fmla="*/ 2699363 h 3870938"/>
                <a:gd name="connsiteX2" fmla="*/ 4705350 w 6334125"/>
                <a:gd name="connsiteY2" fmla="*/ 1499213 h 3870938"/>
                <a:gd name="connsiteX3" fmla="*/ 4526285 w 6334125"/>
                <a:gd name="connsiteY3" fmla="*/ 42682 h 3870938"/>
                <a:gd name="connsiteX4" fmla="*/ 4183385 w 6334125"/>
                <a:gd name="connsiteY4" fmla="*/ 1014232 h 3870938"/>
                <a:gd name="connsiteX5" fmla="*/ 6334125 w 6334125"/>
                <a:gd name="connsiteY5" fmla="*/ 603863 h 3870938"/>
                <a:gd name="connsiteX0" fmla="*/ 0 w 6334125"/>
                <a:gd name="connsiteY0" fmla="*/ 3852187 h 3852187"/>
                <a:gd name="connsiteX1" fmla="*/ 2895600 w 6334125"/>
                <a:gd name="connsiteY1" fmla="*/ 2680612 h 3852187"/>
                <a:gd name="connsiteX2" fmla="*/ 4705350 w 6334125"/>
                <a:gd name="connsiteY2" fmla="*/ 1480462 h 3852187"/>
                <a:gd name="connsiteX3" fmla="*/ 4526285 w 6334125"/>
                <a:gd name="connsiteY3" fmla="*/ 23931 h 3852187"/>
                <a:gd name="connsiteX4" fmla="*/ 4183385 w 6334125"/>
                <a:gd name="connsiteY4" fmla="*/ 995481 h 3852187"/>
                <a:gd name="connsiteX5" fmla="*/ 6334125 w 6334125"/>
                <a:gd name="connsiteY5" fmla="*/ 585112 h 3852187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183385 w 6334125"/>
                <a:gd name="connsiteY4" fmla="*/ 991855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183385 w 6334125"/>
                <a:gd name="connsiteY4" fmla="*/ 991855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942513 h 3942513"/>
                <a:gd name="connsiteX1" fmla="*/ 2895600 w 6334125"/>
                <a:gd name="connsiteY1" fmla="*/ 2770938 h 3942513"/>
                <a:gd name="connsiteX2" fmla="*/ 4705350 w 6334125"/>
                <a:gd name="connsiteY2" fmla="*/ 1570788 h 3942513"/>
                <a:gd name="connsiteX3" fmla="*/ 4383410 w 6334125"/>
                <a:gd name="connsiteY3" fmla="*/ 19007 h 3942513"/>
                <a:gd name="connsiteX4" fmla="*/ 4554860 w 6334125"/>
                <a:gd name="connsiteY4" fmla="*/ 1114382 h 3942513"/>
                <a:gd name="connsiteX5" fmla="*/ 6334125 w 6334125"/>
                <a:gd name="connsiteY5" fmla="*/ 675438 h 3942513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4554860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4554860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250185 w 6334125"/>
                <a:gd name="connsiteY4" fmla="*/ 112100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82329 h 3982329"/>
                <a:gd name="connsiteX1" fmla="*/ 2895600 w 6334125"/>
                <a:gd name="connsiteY1" fmla="*/ 2810754 h 3982329"/>
                <a:gd name="connsiteX2" fmla="*/ 4705350 w 6334125"/>
                <a:gd name="connsiteY2" fmla="*/ 1610604 h 3982329"/>
                <a:gd name="connsiteX3" fmla="*/ 4383410 w 6334125"/>
                <a:gd name="connsiteY3" fmla="*/ 58823 h 3982329"/>
                <a:gd name="connsiteX4" fmla="*/ 5421635 w 6334125"/>
                <a:gd name="connsiteY4" fmla="*/ 1154198 h 3982329"/>
                <a:gd name="connsiteX5" fmla="*/ 6334125 w 6334125"/>
                <a:gd name="connsiteY5" fmla="*/ 715254 h 3982329"/>
                <a:gd name="connsiteX0" fmla="*/ 0 w 6334125"/>
                <a:gd name="connsiteY0" fmla="*/ 4028446 h 4028446"/>
                <a:gd name="connsiteX1" fmla="*/ 2895600 w 6334125"/>
                <a:gd name="connsiteY1" fmla="*/ 2856871 h 4028446"/>
                <a:gd name="connsiteX2" fmla="*/ 4705350 w 6334125"/>
                <a:gd name="connsiteY2" fmla="*/ 1656721 h 4028446"/>
                <a:gd name="connsiteX3" fmla="*/ 4326260 w 6334125"/>
                <a:gd name="connsiteY3" fmla="*/ 57315 h 4028446"/>
                <a:gd name="connsiteX4" fmla="*/ 5421635 w 6334125"/>
                <a:gd name="connsiteY4" fmla="*/ 1200315 h 4028446"/>
                <a:gd name="connsiteX5" fmla="*/ 6334125 w 6334125"/>
                <a:gd name="connsiteY5" fmla="*/ 761371 h 4028446"/>
                <a:gd name="connsiteX0" fmla="*/ 0 w 6334125"/>
                <a:gd name="connsiteY0" fmla="*/ 4028446 h 4028446"/>
                <a:gd name="connsiteX1" fmla="*/ 2895600 w 6334125"/>
                <a:gd name="connsiteY1" fmla="*/ 2856871 h 4028446"/>
                <a:gd name="connsiteX2" fmla="*/ 4705350 w 6334125"/>
                <a:gd name="connsiteY2" fmla="*/ 1656721 h 4028446"/>
                <a:gd name="connsiteX3" fmla="*/ 4326260 w 6334125"/>
                <a:gd name="connsiteY3" fmla="*/ 57315 h 4028446"/>
                <a:gd name="connsiteX4" fmla="*/ 5421635 w 6334125"/>
                <a:gd name="connsiteY4" fmla="*/ 1200315 h 4028446"/>
                <a:gd name="connsiteX5" fmla="*/ 6334125 w 6334125"/>
                <a:gd name="connsiteY5" fmla="*/ 761371 h 4028446"/>
                <a:gd name="connsiteX0" fmla="*/ 0 w 6334125"/>
                <a:gd name="connsiteY0" fmla="*/ 4026055 h 4026055"/>
                <a:gd name="connsiteX1" fmla="*/ 2895600 w 6334125"/>
                <a:gd name="connsiteY1" fmla="*/ 2854480 h 4026055"/>
                <a:gd name="connsiteX2" fmla="*/ 4705350 w 6334125"/>
                <a:gd name="connsiteY2" fmla="*/ 1654330 h 4026055"/>
                <a:gd name="connsiteX3" fmla="*/ 4326260 w 6334125"/>
                <a:gd name="connsiteY3" fmla="*/ 54924 h 4026055"/>
                <a:gd name="connsiteX4" fmla="*/ 5421635 w 6334125"/>
                <a:gd name="connsiteY4" fmla="*/ 1197924 h 4026055"/>
                <a:gd name="connsiteX5" fmla="*/ 6334125 w 6334125"/>
                <a:gd name="connsiteY5" fmla="*/ 758980 h 4026055"/>
                <a:gd name="connsiteX0" fmla="*/ 0 w 6334125"/>
                <a:gd name="connsiteY0" fmla="*/ 4020433 h 4020433"/>
                <a:gd name="connsiteX1" fmla="*/ 2895600 w 6334125"/>
                <a:gd name="connsiteY1" fmla="*/ 2848858 h 4020433"/>
                <a:gd name="connsiteX2" fmla="*/ 4362450 w 6334125"/>
                <a:gd name="connsiteY2" fmla="*/ 1858258 h 4020433"/>
                <a:gd name="connsiteX3" fmla="*/ 4326260 w 6334125"/>
                <a:gd name="connsiteY3" fmla="*/ 49302 h 4020433"/>
                <a:gd name="connsiteX4" fmla="*/ 5421635 w 6334125"/>
                <a:gd name="connsiteY4" fmla="*/ 1192302 h 4020433"/>
                <a:gd name="connsiteX5" fmla="*/ 6334125 w 6334125"/>
                <a:gd name="connsiteY5" fmla="*/ 753358 h 4020433"/>
                <a:gd name="connsiteX0" fmla="*/ 0 w 6334125"/>
                <a:gd name="connsiteY0" fmla="*/ 4018875 h 4018875"/>
                <a:gd name="connsiteX1" fmla="*/ 2895600 w 6334125"/>
                <a:gd name="connsiteY1" fmla="*/ 2847300 h 4018875"/>
                <a:gd name="connsiteX2" fmla="*/ 4248150 w 6334125"/>
                <a:gd name="connsiteY2" fmla="*/ 1923375 h 4018875"/>
                <a:gd name="connsiteX3" fmla="*/ 4326260 w 6334125"/>
                <a:gd name="connsiteY3" fmla="*/ 47744 h 4018875"/>
                <a:gd name="connsiteX4" fmla="*/ 5421635 w 6334125"/>
                <a:gd name="connsiteY4" fmla="*/ 1190744 h 4018875"/>
                <a:gd name="connsiteX5" fmla="*/ 6334125 w 6334125"/>
                <a:gd name="connsiteY5" fmla="*/ 751800 h 4018875"/>
                <a:gd name="connsiteX0" fmla="*/ 0 w 6334125"/>
                <a:gd name="connsiteY0" fmla="*/ 4008687 h 4008687"/>
                <a:gd name="connsiteX1" fmla="*/ 2895600 w 6334125"/>
                <a:gd name="connsiteY1" fmla="*/ 2837112 h 4008687"/>
                <a:gd name="connsiteX2" fmla="*/ 4248150 w 6334125"/>
                <a:gd name="connsiteY2" fmla="*/ 1913187 h 4008687"/>
                <a:gd name="connsiteX3" fmla="*/ 4326260 w 6334125"/>
                <a:gd name="connsiteY3" fmla="*/ 37556 h 4008687"/>
                <a:gd name="connsiteX4" fmla="*/ 5421635 w 6334125"/>
                <a:gd name="connsiteY4" fmla="*/ 1180556 h 4008687"/>
                <a:gd name="connsiteX5" fmla="*/ 6334125 w 6334125"/>
                <a:gd name="connsiteY5" fmla="*/ 741612 h 4008687"/>
                <a:gd name="connsiteX0" fmla="*/ 0 w 6334125"/>
                <a:gd name="connsiteY0" fmla="*/ 4008687 h 4008687"/>
                <a:gd name="connsiteX1" fmla="*/ 2895600 w 6334125"/>
                <a:gd name="connsiteY1" fmla="*/ 2837112 h 4008687"/>
                <a:gd name="connsiteX2" fmla="*/ 4248150 w 6334125"/>
                <a:gd name="connsiteY2" fmla="*/ 1913187 h 4008687"/>
                <a:gd name="connsiteX3" fmla="*/ 4326260 w 6334125"/>
                <a:gd name="connsiteY3" fmla="*/ 37556 h 4008687"/>
                <a:gd name="connsiteX4" fmla="*/ 5421635 w 6334125"/>
                <a:gd name="connsiteY4" fmla="*/ 1180556 h 4008687"/>
                <a:gd name="connsiteX5" fmla="*/ 6334125 w 6334125"/>
                <a:gd name="connsiteY5" fmla="*/ 741612 h 4008687"/>
                <a:gd name="connsiteX0" fmla="*/ 0 w 6334125"/>
                <a:gd name="connsiteY0" fmla="*/ 4027609 h 4027609"/>
                <a:gd name="connsiteX1" fmla="*/ 2895600 w 6334125"/>
                <a:gd name="connsiteY1" fmla="*/ 2856034 h 4027609"/>
                <a:gd name="connsiteX2" fmla="*/ 4248150 w 6334125"/>
                <a:gd name="connsiteY2" fmla="*/ 1932109 h 4027609"/>
                <a:gd name="connsiteX3" fmla="*/ 4326260 w 6334125"/>
                <a:gd name="connsiteY3" fmla="*/ 56478 h 4027609"/>
                <a:gd name="connsiteX4" fmla="*/ 5421635 w 6334125"/>
                <a:gd name="connsiteY4" fmla="*/ 1199478 h 4027609"/>
                <a:gd name="connsiteX5" fmla="*/ 6334125 w 6334125"/>
                <a:gd name="connsiteY5" fmla="*/ 760534 h 4027609"/>
                <a:gd name="connsiteX0" fmla="*/ 0 w 6334125"/>
                <a:gd name="connsiteY0" fmla="*/ 3994320 h 3994320"/>
                <a:gd name="connsiteX1" fmla="*/ 2895600 w 6334125"/>
                <a:gd name="connsiteY1" fmla="*/ 2822745 h 3994320"/>
                <a:gd name="connsiteX2" fmla="*/ 4248150 w 6334125"/>
                <a:gd name="connsiteY2" fmla="*/ 1898820 h 3994320"/>
                <a:gd name="connsiteX3" fmla="*/ 4326260 w 6334125"/>
                <a:gd name="connsiteY3" fmla="*/ 23189 h 3994320"/>
                <a:gd name="connsiteX4" fmla="*/ 5421635 w 6334125"/>
                <a:gd name="connsiteY4" fmla="*/ 1166189 h 3994320"/>
                <a:gd name="connsiteX5" fmla="*/ 6334125 w 6334125"/>
                <a:gd name="connsiteY5" fmla="*/ 727245 h 3994320"/>
                <a:gd name="connsiteX0" fmla="*/ 0 w 6334125"/>
                <a:gd name="connsiteY0" fmla="*/ 3995390 h 3995390"/>
                <a:gd name="connsiteX1" fmla="*/ 2895600 w 6334125"/>
                <a:gd name="connsiteY1" fmla="*/ 2823815 h 3995390"/>
                <a:gd name="connsiteX2" fmla="*/ 4248150 w 6334125"/>
                <a:gd name="connsiteY2" fmla="*/ 1899890 h 3995390"/>
                <a:gd name="connsiteX3" fmla="*/ 4326260 w 6334125"/>
                <a:gd name="connsiteY3" fmla="*/ 24259 h 3995390"/>
                <a:gd name="connsiteX4" fmla="*/ 5421635 w 6334125"/>
                <a:gd name="connsiteY4" fmla="*/ 1167259 h 3995390"/>
                <a:gd name="connsiteX5" fmla="*/ 6334125 w 6334125"/>
                <a:gd name="connsiteY5" fmla="*/ 728315 h 3995390"/>
                <a:gd name="connsiteX0" fmla="*/ 0 w 6334125"/>
                <a:gd name="connsiteY0" fmla="*/ 3996562 h 3996562"/>
                <a:gd name="connsiteX1" fmla="*/ 2895600 w 6334125"/>
                <a:gd name="connsiteY1" fmla="*/ 2824987 h 3996562"/>
                <a:gd name="connsiteX2" fmla="*/ 4248150 w 6334125"/>
                <a:gd name="connsiteY2" fmla="*/ 1901062 h 3996562"/>
                <a:gd name="connsiteX3" fmla="*/ 4326260 w 6334125"/>
                <a:gd name="connsiteY3" fmla="*/ 25431 h 3996562"/>
                <a:gd name="connsiteX4" fmla="*/ 5421635 w 6334125"/>
                <a:gd name="connsiteY4" fmla="*/ 1168431 h 3996562"/>
                <a:gd name="connsiteX5" fmla="*/ 6334125 w 6334125"/>
                <a:gd name="connsiteY5" fmla="*/ 729487 h 3996562"/>
                <a:gd name="connsiteX0" fmla="*/ 0 w 6334125"/>
                <a:gd name="connsiteY0" fmla="*/ 3998304 h 3998304"/>
                <a:gd name="connsiteX1" fmla="*/ 2895600 w 6334125"/>
                <a:gd name="connsiteY1" fmla="*/ 2826729 h 3998304"/>
                <a:gd name="connsiteX2" fmla="*/ 4248150 w 6334125"/>
                <a:gd name="connsiteY2" fmla="*/ 1902804 h 3998304"/>
                <a:gd name="connsiteX3" fmla="*/ 4326260 w 6334125"/>
                <a:gd name="connsiteY3" fmla="*/ 27173 h 3998304"/>
                <a:gd name="connsiteX4" fmla="*/ 5421635 w 6334125"/>
                <a:gd name="connsiteY4" fmla="*/ 1170173 h 3998304"/>
                <a:gd name="connsiteX5" fmla="*/ 6334125 w 6334125"/>
                <a:gd name="connsiteY5" fmla="*/ 731229 h 3998304"/>
                <a:gd name="connsiteX0" fmla="*/ 0 w 6310364"/>
                <a:gd name="connsiteY0" fmla="*/ 3562678 h 3562678"/>
                <a:gd name="connsiteX1" fmla="*/ 2871839 w 6310364"/>
                <a:gd name="connsiteY1" fmla="*/ 2826729 h 3562678"/>
                <a:gd name="connsiteX2" fmla="*/ 4224389 w 6310364"/>
                <a:gd name="connsiteY2" fmla="*/ 1902804 h 3562678"/>
                <a:gd name="connsiteX3" fmla="*/ 4302499 w 6310364"/>
                <a:gd name="connsiteY3" fmla="*/ 27173 h 3562678"/>
                <a:gd name="connsiteX4" fmla="*/ 5397874 w 6310364"/>
                <a:gd name="connsiteY4" fmla="*/ 1170173 h 3562678"/>
                <a:gd name="connsiteX5" fmla="*/ 6310364 w 6310364"/>
                <a:gd name="connsiteY5" fmla="*/ 731229 h 3562678"/>
                <a:gd name="connsiteX0" fmla="*/ 0 w 6310364"/>
                <a:gd name="connsiteY0" fmla="*/ 3562678 h 3562678"/>
                <a:gd name="connsiteX1" fmla="*/ 2871839 w 6310364"/>
                <a:gd name="connsiteY1" fmla="*/ 2826729 h 3562678"/>
                <a:gd name="connsiteX2" fmla="*/ 4224389 w 6310364"/>
                <a:gd name="connsiteY2" fmla="*/ 1902804 h 3562678"/>
                <a:gd name="connsiteX3" fmla="*/ 4302499 w 6310364"/>
                <a:gd name="connsiteY3" fmla="*/ 27173 h 3562678"/>
                <a:gd name="connsiteX4" fmla="*/ 5397874 w 6310364"/>
                <a:gd name="connsiteY4" fmla="*/ 1170173 h 3562678"/>
                <a:gd name="connsiteX5" fmla="*/ 6310364 w 6310364"/>
                <a:gd name="connsiteY5" fmla="*/ 731229 h 3562678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2590 h 3562590"/>
                <a:gd name="connsiteX1" fmla="*/ 2871839 w 6310364"/>
                <a:gd name="connsiteY1" fmla="*/ 2826641 h 3562590"/>
                <a:gd name="connsiteX2" fmla="*/ 4232309 w 6310364"/>
                <a:gd name="connsiteY2" fmla="*/ 1815591 h 3562590"/>
                <a:gd name="connsiteX3" fmla="*/ 4302499 w 6310364"/>
                <a:gd name="connsiteY3" fmla="*/ 27085 h 3562590"/>
                <a:gd name="connsiteX4" fmla="*/ 5397874 w 6310364"/>
                <a:gd name="connsiteY4" fmla="*/ 1170085 h 3562590"/>
                <a:gd name="connsiteX5" fmla="*/ 6310364 w 6310364"/>
                <a:gd name="connsiteY5" fmla="*/ 731141 h 3562590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50352 w 6310364"/>
                <a:gd name="connsiteY4" fmla="*/ 810173 h 3337326"/>
                <a:gd name="connsiteX5" fmla="*/ 6310364 w 6310364"/>
                <a:gd name="connsiteY5" fmla="*/ 505877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350352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350352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199864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104819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99330 h 3399330"/>
                <a:gd name="connsiteX1" fmla="*/ 2871839 w 6009386"/>
                <a:gd name="connsiteY1" fmla="*/ 2663381 h 3399330"/>
                <a:gd name="connsiteX2" fmla="*/ 4232309 w 6009386"/>
                <a:gd name="connsiteY2" fmla="*/ 1652331 h 3399330"/>
                <a:gd name="connsiteX3" fmla="*/ 4302500 w 6009386"/>
                <a:gd name="connsiteY3" fmla="*/ 30155 h 3399330"/>
                <a:gd name="connsiteX4" fmla="*/ 5104819 w 6009386"/>
                <a:gd name="connsiteY4" fmla="*/ 872177 h 3399330"/>
                <a:gd name="connsiteX5" fmla="*/ 6009386 w 6009386"/>
                <a:gd name="connsiteY5" fmla="*/ 536199 h 3399330"/>
                <a:gd name="connsiteX0" fmla="*/ 0 w 6009386"/>
                <a:gd name="connsiteY0" fmla="*/ 3394402 h 3394402"/>
                <a:gd name="connsiteX1" fmla="*/ 2871839 w 6009386"/>
                <a:gd name="connsiteY1" fmla="*/ 2658453 h 3394402"/>
                <a:gd name="connsiteX2" fmla="*/ 4232309 w 6009386"/>
                <a:gd name="connsiteY2" fmla="*/ 1647403 h 3394402"/>
                <a:gd name="connsiteX3" fmla="*/ 4302500 w 6009386"/>
                <a:gd name="connsiteY3" fmla="*/ 25227 h 3394402"/>
                <a:gd name="connsiteX4" fmla="*/ 5104819 w 6009386"/>
                <a:gd name="connsiteY4" fmla="*/ 867249 h 3394402"/>
                <a:gd name="connsiteX5" fmla="*/ 6009386 w 6009386"/>
                <a:gd name="connsiteY5" fmla="*/ 531271 h 3394402"/>
                <a:gd name="connsiteX0" fmla="*/ 0 w 5914340"/>
                <a:gd name="connsiteY0" fmla="*/ 3394402 h 3394402"/>
                <a:gd name="connsiteX1" fmla="*/ 2871839 w 5914340"/>
                <a:gd name="connsiteY1" fmla="*/ 2658453 h 3394402"/>
                <a:gd name="connsiteX2" fmla="*/ 4232309 w 5914340"/>
                <a:gd name="connsiteY2" fmla="*/ 1647403 h 3394402"/>
                <a:gd name="connsiteX3" fmla="*/ 4302500 w 5914340"/>
                <a:gd name="connsiteY3" fmla="*/ 25227 h 3394402"/>
                <a:gd name="connsiteX4" fmla="*/ 5104819 w 5914340"/>
                <a:gd name="connsiteY4" fmla="*/ 867249 h 3394402"/>
                <a:gd name="connsiteX5" fmla="*/ 5914340 w 5914340"/>
                <a:gd name="connsiteY5" fmla="*/ 562953 h 3394402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3048 h 3403048"/>
                <a:gd name="connsiteX1" fmla="*/ 2871839 w 5914340"/>
                <a:gd name="connsiteY1" fmla="*/ 2667099 h 3403048"/>
                <a:gd name="connsiteX2" fmla="*/ 4232309 w 5914340"/>
                <a:gd name="connsiteY2" fmla="*/ 1656049 h 3403048"/>
                <a:gd name="connsiteX3" fmla="*/ 4302500 w 5914340"/>
                <a:gd name="connsiteY3" fmla="*/ 33873 h 3403048"/>
                <a:gd name="connsiteX4" fmla="*/ 5104819 w 5914340"/>
                <a:gd name="connsiteY4" fmla="*/ 875895 h 3403048"/>
                <a:gd name="connsiteX5" fmla="*/ 5914340 w 5914340"/>
                <a:gd name="connsiteY5" fmla="*/ 571599 h 3403048"/>
                <a:gd name="connsiteX0" fmla="*/ 0 w 5914340"/>
                <a:gd name="connsiteY0" fmla="*/ 3402580 h 3402580"/>
                <a:gd name="connsiteX1" fmla="*/ 2871839 w 5914340"/>
                <a:gd name="connsiteY1" fmla="*/ 2666631 h 3402580"/>
                <a:gd name="connsiteX2" fmla="*/ 4232309 w 5914340"/>
                <a:gd name="connsiteY2" fmla="*/ 1655581 h 3402580"/>
                <a:gd name="connsiteX3" fmla="*/ 4302500 w 5914340"/>
                <a:gd name="connsiteY3" fmla="*/ 33405 h 3402580"/>
                <a:gd name="connsiteX4" fmla="*/ 5104819 w 5914340"/>
                <a:gd name="connsiteY4" fmla="*/ 875427 h 3402580"/>
                <a:gd name="connsiteX5" fmla="*/ 5914340 w 5914340"/>
                <a:gd name="connsiteY5" fmla="*/ 571131 h 3402580"/>
                <a:gd name="connsiteX0" fmla="*/ 0 w 5914340"/>
                <a:gd name="connsiteY0" fmla="*/ 3453106 h 3453106"/>
                <a:gd name="connsiteX1" fmla="*/ 2871839 w 5914340"/>
                <a:gd name="connsiteY1" fmla="*/ 2717157 h 3453106"/>
                <a:gd name="connsiteX2" fmla="*/ 4232309 w 5914340"/>
                <a:gd name="connsiteY2" fmla="*/ 1706107 h 3453106"/>
                <a:gd name="connsiteX3" fmla="*/ 4302500 w 5914340"/>
                <a:gd name="connsiteY3" fmla="*/ 83931 h 3453106"/>
                <a:gd name="connsiteX4" fmla="*/ 5104819 w 5914340"/>
                <a:gd name="connsiteY4" fmla="*/ 925953 h 3453106"/>
                <a:gd name="connsiteX5" fmla="*/ 5914340 w 5914340"/>
                <a:gd name="connsiteY5" fmla="*/ 621657 h 3453106"/>
                <a:gd name="connsiteX0" fmla="*/ 0 w 5914340"/>
                <a:gd name="connsiteY0" fmla="*/ 3453106 h 3453106"/>
                <a:gd name="connsiteX1" fmla="*/ 2871839 w 5914340"/>
                <a:gd name="connsiteY1" fmla="*/ 2717157 h 3453106"/>
                <a:gd name="connsiteX2" fmla="*/ 4232309 w 5914340"/>
                <a:gd name="connsiteY2" fmla="*/ 1706107 h 3453106"/>
                <a:gd name="connsiteX3" fmla="*/ 4302500 w 5914340"/>
                <a:gd name="connsiteY3" fmla="*/ 83931 h 3453106"/>
                <a:gd name="connsiteX4" fmla="*/ 5104819 w 5914340"/>
                <a:gd name="connsiteY4" fmla="*/ 925953 h 3453106"/>
                <a:gd name="connsiteX5" fmla="*/ 5914340 w 5914340"/>
                <a:gd name="connsiteY5" fmla="*/ 621657 h 3453106"/>
                <a:gd name="connsiteX0" fmla="*/ 0 w 6496747"/>
                <a:gd name="connsiteY0" fmla="*/ 3469284 h 3469284"/>
                <a:gd name="connsiteX1" fmla="*/ 3454246 w 6496747"/>
                <a:gd name="connsiteY1" fmla="*/ 2717157 h 3469284"/>
                <a:gd name="connsiteX2" fmla="*/ 4814716 w 6496747"/>
                <a:gd name="connsiteY2" fmla="*/ 1706107 h 3469284"/>
                <a:gd name="connsiteX3" fmla="*/ 4884907 w 6496747"/>
                <a:gd name="connsiteY3" fmla="*/ 83931 h 3469284"/>
                <a:gd name="connsiteX4" fmla="*/ 5687226 w 6496747"/>
                <a:gd name="connsiteY4" fmla="*/ 925953 h 3469284"/>
                <a:gd name="connsiteX5" fmla="*/ 6496747 w 6496747"/>
                <a:gd name="connsiteY5" fmla="*/ 621657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711493 w 7734362"/>
                <a:gd name="connsiteY4" fmla="*/ 998754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711493 w 7734362"/>
                <a:gd name="connsiteY4" fmla="*/ 998754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897540 w 7734362"/>
                <a:gd name="connsiteY4" fmla="*/ 1014932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897540 w 7734362"/>
                <a:gd name="connsiteY4" fmla="*/ 1014932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6164476 w 7734362"/>
                <a:gd name="connsiteY4" fmla="*/ 1023021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6164476 w 7734362"/>
                <a:gd name="connsiteY4" fmla="*/ 1023021 h 3469284"/>
                <a:gd name="connsiteX5" fmla="*/ 7734362 w 7734362"/>
                <a:gd name="connsiteY5" fmla="*/ 613568 h 3469284"/>
                <a:gd name="connsiteX0" fmla="*/ 0 w 7734362"/>
                <a:gd name="connsiteY0" fmla="*/ 3476437 h 3476437"/>
                <a:gd name="connsiteX1" fmla="*/ 3454246 w 7734362"/>
                <a:gd name="connsiteY1" fmla="*/ 2724310 h 3476437"/>
                <a:gd name="connsiteX2" fmla="*/ 5025030 w 7734362"/>
                <a:gd name="connsiteY2" fmla="*/ 1600014 h 3476437"/>
                <a:gd name="connsiteX3" fmla="*/ 4884907 w 7734362"/>
                <a:gd name="connsiteY3" fmla="*/ 91084 h 3476437"/>
                <a:gd name="connsiteX4" fmla="*/ 6164476 w 7734362"/>
                <a:gd name="connsiteY4" fmla="*/ 1030174 h 3476437"/>
                <a:gd name="connsiteX5" fmla="*/ 7734362 w 7734362"/>
                <a:gd name="connsiteY5" fmla="*/ 620721 h 3476437"/>
                <a:gd name="connsiteX0" fmla="*/ 0 w 7734362"/>
                <a:gd name="connsiteY0" fmla="*/ 3491750 h 3491750"/>
                <a:gd name="connsiteX1" fmla="*/ 3454246 w 7734362"/>
                <a:gd name="connsiteY1" fmla="*/ 2739623 h 3491750"/>
                <a:gd name="connsiteX2" fmla="*/ 5162543 w 7734362"/>
                <a:gd name="connsiteY2" fmla="*/ 1421191 h 3491750"/>
                <a:gd name="connsiteX3" fmla="*/ 4884907 w 7734362"/>
                <a:gd name="connsiteY3" fmla="*/ 106397 h 3491750"/>
                <a:gd name="connsiteX4" fmla="*/ 6164476 w 7734362"/>
                <a:gd name="connsiteY4" fmla="*/ 1045487 h 3491750"/>
                <a:gd name="connsiteX5" fmla="*/ 7734362 w 7734362"/>
                <a:gd name="connsiteY5" fmla="*/ 636034 h 3491750"/>
                <a:gd name="connsiteX0" fmla="*/ 0 w 7734362"/>
                <a:gd name="connsiteY0" fmla="*/ 3481682 h 3481682"/>
                <a:gd name="connsiteX1" fmla="*/ 3454246 w 7734362"/>
                <a:gd name="connsiteY1" fmla="*/ 2729555 h 3481682"/>
                <a:gd name="connsiteX2" fmla="*/ 5162543 w 7734362"/>
                <a:gd name="connsiteY2" fmla="*/ 1411123 h 3481682"/>
                <a:gd name="connsiteX3" fmla="*/ 4884907 w 7734362"/>
                <a:gd name="connsiteY3" fmla="*/ 96329 h 3481682"/>
                <a:gd name="connsiteX4" fmla="*/ 6164476 w 7734362"/>
                <a:gd name="connsiteY4" fmla="*/ 1035419 h 3481682"/>
                <a:gd name="connsiteX5" fmla="*/ 7734362 w 7734362"/>
                <a:gd name="connsiteY5" fmla="*/ 625966 h 3481682"/>
                <a:gd name="connsiteX0" fmla="*/ 0 w 7734362"/>
                <a:gd name="connsiteY0" fmla="*/ 3617264 h 3617264"/>
                <a:gd name="connsiteX1" fmla="*/ 3454246 w 7734362"/>
                <a:gd name="connsiteY1" fmla="*/ 2865137 h 3617264"/>
                <a:gd name="connsiteX2" fmla="*/ 5162543 w 7734362"/>
                <a:gd name="connsiteY2" fmla="*/ 1546705 h 3617264"/>
                <a:gd name="connsiteX3" fmla="*/ 5022420 w 7734362"/>
                <a:gd name="connsiteY3" fmla="*/ 86309 h 3617264"/>
                <a:gd name="connsiteX4" fmla="*/ 6164476 w 7734362"/>
                <a:gd name="connsiteY4" fmla="*/ 1171001 h 3617264"/>
                <a:gd name="connsiteX5" fmla="*/ 7734362 w 7734362"/>
                <a:gd name="connsiteY5" fmla="*/ 761548 h 3617264"/>
                <a:gd name="connsiteX0" fmla="*/ 0 w 7734362"/>
                <a:gd name="connsiteY0" fmla="*/ 3617264 h 3617264"/>
                <a:gd name="connsiteX1" fmla="*/ 3454246 w 7734362"/>
                <a:gd name="connsiteY1" fmla="*/ 2865137 h 3617264"/>
                <a:gd name="connsiteX2" fmla="*/ 5162543 w 7734362"/>
                <a:gd name="connsiteY2" fmla="*/ 1546705 h 3617264"/>
                <a:gd name="connsiteX3" fmla="*/ 5022420 w 7734362"/>
                <a:gd name="connsiteY3" fmla="*/ 86309 h 3617264"/>
                <a:gd name="connsiteX4" fmla="*/ 6164476 w 7734362"/>
                <a:gd name="connsiteY4" fmla="*/ 1171001 h 3617264"/>
                <a:gd name="connsiteX5" fmla="*/ 7734362 w 7734362"/>
                <a:gd name="connsiteY5" fmla="*/ 761548 h 3617264"/>
                <a:gd name="connsiteX0" fmla="*/ 0 w 7734362"/>
                <a:gd name="connsiteY0" fmla="*/ 3601719 h 3601719"/>
                <a:gd name="connsiteX1" fmla="*/ 3454246 w 7734362"/>
                <a:gd name="connsiteY1" fmla="*/ 2849592 h 3601719"/>
                <a:gd name="connsiteX2" fmla="*/ 5162543 w 7734362"/>
                <a:gd name="connsiteY2" fmla="*/ 1531160 h 3601719"/>
                <a:gd name="connsiteX3" fmla="*/ 5022420 w 7734362"/>
                <a:gd name="connsiteY3" fmla="*/ 70764 h 3601719"/>
                <a:gd name="connsiteX4" fmla="*/ 6164476 w 7734362"/>
                <a:gd name="connsiteY4" fmla="*/ 1155456 h 3601719"/>
                <a:gd name="connsiteX5" fmla="*/ 7734362 w 7734362"/>
                <a:gd name="connsiteY5" fmla="*/ 746003 h 3601719"/>
                <a:gd name="connsiteX0" fmla="*/ 0 w 7734362"/>
                <a:gd name="connsiteY0" fmla="*/ 3663073 h 3663073"/>
                <a:gd name="connsiteX1" fmla="*/ 3454246 w 7734362"/>
                <a:gd name="connsiteY1" fmla="*/ 2910946 h 3663073"/>
                <a:gd name="connsiteX2" fmla="*/ 5162543 w 7734362"/>
                <a:gd name="connsiteY2" fmla="*/ 1592514 h 3663073"/>
                <a:gd name="connsiteX3" fmla="*/ 4941530 w 7734362"/>
                <a:gd name="connsiteY3" fmla="*/ 67405 h 3663073"/>
                <a:gd name="connsiteX4" fmla="*/ 6164476 w 7734362"/>
                <a:gd name="connsiteY4" fmla="*/ 1216810 h 3663073"/>
                <a:gd name="connsiteX5" fmla="*/ 7734362 w 7734362"/>
                <a:gd name="connsiteY5" fmla="*/ 807357 h 3663073"/>
                <a:gd name="connsiteX0" fmla="*/ 0 w 7734362"/>
                <a:gd name="connsiteY0" fmla="*/ 3660638 h 3660638"/>
                <a:gd name="connsiteX1" fmla="*/ 3454246 w 7734362"/>
                <a:gd name="connsiteY1" fmla="*/ 2908511 h 3660638"/>
                <a:gd name="connsiteX2" fmla="*/ 5162543 w 7734362"/>
                <a:gd name="connsiteY2" fmla="*/ 1590079 h 3660638"/>
                <a:gd name="connsiteX3" fmla="*/ 4941530 w 7734362"/>
                <a:gd name="connsiteY3" fmla="*/ 64970 h 3660638"/>
                <a:gd name="connsiteX4" fmla="*/ 6164476 w 7734362"/>
                <a:gd name="connsiteY4" fmla="*/ 1214375 h 3660638"/>
                <a:gd name="connsiteX5" fmla="*/ 7734362 w 7734362"/>
                <a:gd name="connsiteY5" fmla="*/ 804922 h 3660638"/>
                <a:gd name="connsiteX0" fmla="*/ 0 w 7734362"/>
                <a:gd name="connsiteY0" fmla="*/ 3688791 h 3688791"/>
                <a:gd name="connsiteX1" fmla="*/ 3454246 w 7734362"/>
                <a:gd name="connsiteY1" fmla="*/ 2936664 h 3688791"/>
                <a:gd name="connsiteX2" fmla="*/ 5162543 w 7734362"/>
                <a:gd name="connsiteY2" fmla="*/ 1618232 h 3688791"/>
                <a:gd name="connsiteX3" fmla="*/ 4941530 w 7734362"/>
                <a:gd name="connsiteY3" fmla="*/ 93123 h 3688791"/>
                <a:gd name="connsiteX4" fmla="*/ 6164476 w 7734362"/>
                <a:gd name="connsiteY4" fmla="*/ 1242528 h 3688791"/>
                <a:gd name="connsiteX5" fmla="*/ 7734362 w 7734362"/>
                <a:gd name="connsiteY5" fmla="*/ 833075 h 3688791"/>
                <a:gd name="connsiteX0" fmla="*/ 0 w 7734362"/>
                <a:gd name="connsiteY0" fmla="*/ 3673620 h 3673620"/>
                <a:gd name="connsiteX1" fmla="*/ 3454246 w 7734362"/>
                <a:gd name="connsiteY1" fmla="*/ 2921493 h 3673620"/>
                <a:gd name="connsiteX2" fmla="*/ 5162543 w 7734362"/>
                <a:gd name="connsiteY2" fmla="*/ 1603061 h 3673620"/>
                <a:gd name="connsiteX3" fmla="*/ 4957709 w 7734362"/>
                <a:gd name="connsiteY3" fmla="*/ 94131 h 3673620"/>
                <a:gd name="connsiteX4" fmla="*/ 6164476 w 7734362"/>
                <a:gd name="connsiteY4" fmla="*/ 1227357 h 3673620"/>
                <a:gd name="connsiteX5" fmla="*/ 7734362 w 7734362"/>
                <a:gd name="connsiteY5" fmla="*/ 817904 h 3673620"/>
                <a:gd name="connsiteX0" fmla="*/ 0 w 7734362"/>
                <a:gd name="connsiteY0" fmla="*/ 3640616 h 3640616"/>
                <a:gd name="connsiteX1" fmla="*/ 3454246 w 7734362"/>
                <a:gd name="connsiteY1" fmla="*/ 2888489 h 3640616"/>
                <a:gd name="connsiteX2" fmla="*/ 5162543 w 7734362"/>
                <a:gd name="connsiteY2" fmla="*/ 1570057 h 3640616"/>
                <a:gd name="connsiteX3" fmla="*/ 4957709 w 7734362"/>
                <a:gd name="connsiteY3" fmla="*/ 61127 h 3640616"/>
                <a:gd name="connsiteX4" fmla="*/ 6164476 w 7734362"/>
                <a:gd name="connsiteY4" fmla="*/ 1194353 h 3640616"/>
                <a:gd name="connsiteX5" fmla="*/ 7734362 w 7734362"/>
                <a:gd name="connsiteY5" fmla="*/ 784900 h 3640616"/>
                <a:gd name="connsiteX0" fmla="*/ 0 w 7734362"/>
                <a:gd name="connsiteY0" fmla="*/ 3647921 h 3647921"/>
                <a:gd name="connsiteX1" fmla="*/ 3454246 w 7734362"/>
                <a:gd name="connsiteY1" fmla="*/ 2895794 h 3647921"/>
                <a:gd name="connsiteX2" fmla="*/ 5162543 w 7734362"/>
                <a:gd name="connsiteY2" fmla="*/ 1577362 h 3647921"/>
                <a:gd name="connsiteX3" fmla="*/ 4957709 w 7734362"/>
                <a:gd name="connsiteY3" fmla="*/ 68432 h 3647921"/>
                <a:gd name="connsiteX4" fmla="*/ 6164476 w 7734362"/>
                <a:gd name="connsiteY4" fmla="*/ 1201658 h 3647921"/>
                <a:gd name="connsiteX5" fmla="*/ 7734362 w 7734362"/>
                <a:gd name="connsiteY5" fmla="*/ 792205 h 3647921"/>
                <a:gd name="connsiteX0" fmla="*/ 0 w 7734362"/>
                <a:gd name="connsiteY0" fmla="*/ 3659436 h 3659436"/>
                <a:gd name="connsiteX1" fmla="*/ 3454246 w 7734362"/>
                <a:gd name="connsiteY1" fmla="*/ 2907309 h 3659436"/>
                <a:gd name="connsiteX2" fmla="*/ 5162543 w 7734362"/>
                <a:gd name="connsiteY2" fmla="*/ 1588877 h 3659436"/>
                <a:gd name="connsiteX3" fmla="*/ 4957709 w 7734362"/>
                <a:gd name="connsiteY3" fmla="*/ 79947 h 3659436"/>
                <a:gd name="connsiteX4" fmla="*/ 6164476 w 7734362"/>
                <a:gd name="connsiteY4" fmla="*/ 1213173 h 3659436"/>
                <a:gd name="connsiteX5" fmla="*/ 7734362 w 7734362"/>
                <a:gd name="connsiteY5" fmla="*/ 803720 h 3659436"/>
                <a:gd name="connsiteX0" fmla="*/ 0 w 7734362"/>
                <a:gd name="connsiteY0" fmla="*/ 3659436 h 3659436"/>
                <a:gd name="connsiteX1" fmla="*/ 3454246 w 7734362"/>
                <a:gd name="connsiteY1" fmla="*/ 2907309 h 3659436"/>
                <a:gd name="connsiteX2" fmla="*/ 5162543 w 7734362"/>
                <a:gd name="connsiteY2" fmla="*/ 1588877 h 3659436"/>
                <a:gd name="connsiteX3" fmla="*/ 4957709 w 7734362"/>
                <a:gd name="connsiteY3" fmla="*/ 79947 h 3659436"/>
                <a:gd name="connsiteX4" fmla="*/ 6164476 w 7734362"/>
                <a:gd name="connsiteY4" fmla="*/ 1213173 h 3659436"/>
                <a:gd name="connsiteX5" fmla="*/ 7734362 w 7734362"/>
                <a:gd name="connsiteY5" fmla="*/ 803720 h 3659436"/>
                <a:gd name="connsiteX0" fmla="*/ 0 w 7734362"/>
                <a:gd name="connsiteY0" fmla="*/ 3582010 h 3582010"/>
                <a:gd name="connsiteX1" fmla="*/ 3454246 w 7734362"/>
                <a:gd name="connsiteY1" fmla="*/ 2829883 h 3582010"/>
                <a:gd name="connsiteX2" fmla="*/ 5162543 w 7734362"/>
                <a:gd name="connsiteY2" fmla="*/ 1511451 h 3582010"/>
                <a:gd name="connsiteX3" fmla="*/ 4957709 w 7734362"/>
                <a:gd name="connsiteY3" fmla="*/ 2521 h 3582010"/>
                <a:gd name="connsiteX4" fmla="*/ 6407145 w 7734362"/>
                <a:gd name="connsiteY4" fmla="*/ 1103391 h 3582010"/>
                <a:gd name="connsiteX5" fmla="*/ 7734362 w 7734362"/>
                <a:gd name="connsiteY5" fmla="*/ 726294 h 3582010"/>
                <a:gd name="connsiteX0" fmla="*/ 0 w 7734362"/>
                <a:gd name="connsiteY0" fmla="*/ 3586304 h 3586304"/>
                <a:gd name="connsiteX1" fmla="*/ 3454246 w 7734362"/>
                <a:gd name="connsiteY1" fmla="*/ 2834177 h 3586304"/>
                <a:gd name="connsiteX2" fmla="*/ 5162543 w 7734362"/>
                <a:gd name="connsiteY2" fmla="*/ 1515745 h 3586304"/>
                <a:gd name="connsiteX3" fmla="*/ 4957709 w 7734362"/>
                <a:gd name="connsiteY3" fmla="*/ 6815 h 3586304"/>
                <a:gd name="connsiteX4" fmla="*/ 6407145 w 7734362"/>
                <a:gd name="connsiteY4" fmla="*/ 1107685 h 3586304"/>
                <a:gd name="connsiteX5" fmla="*/ 7734362 w 7734362"/>
                <a:gd name="connsiteY5" fmla="*/ 730588 h 3586304"/>
                <a:gd name="connsiteX0" fmla="*/ 0 w 7734362"/>
                <a:gd name="connsiteY0" fmla="*/ 3687876 h 3687876"/>
                <a:gd name="connsiteX1" fmla="*/ 3454246 w 7734362"/>
                <a:gd name="connsiteY1" fmla="*/ 2935749 h 3687876"/>
                <a:gd name="connsiteX2" fmla="*/ 5162543 w 7734362"/>
                <a:gd name="connsiteY2" fmla="*/ 1617317 h 3687876"/>
                <a:gd name="connsiteX3" fmla="*/ 4957709 w 7734362"/>
                <a:gd name="connsiteY3" fmla="*/ 108387 h 3687876"/>
                <a:gd name="connsiteX4" fmla="*/ 6407145 w 7734362"/>
                <a:gd name="connsiteY4" fmla="*/ 1209257 h 3687876"/>
                <a:gd name="connsiteX5" fmla="*/ 7734362 w 7734362"/>
                <a:gd name="connsiteY5" fmla="*/ 832160 h 3687876"/>
                <a:gd name="connsiteX0" fmla="*/ 0 w 7734362"/>
                <a:gd name="connsiteY0" fmla="*/ 3707261 h 3707261"/>
                <a:gd name="connsiteX1" fmla="*/ 3454246 w 7734362"/>
                <a:gd name="connsiteY1" fmla="*/ 2955134 h 3707261"/>
                <a:gd name="connsiteX2" fmla="*/ 5162543 w 7734362"/>
                <a:gd name="connsiteY2" fmla="*/ 1636702 h 3707261"/>
                <a:gd name="connsiteX3" fmla="*/ 4957709 w 7734362"/>
                <a:gd name="connsiteY3" fmla="*/ 127772 h 3707261"/>
                <a:gd name="connsiteX4" fmla="*/ 6407145 w 7734362"/>
                <a:gd name="connsiteY4" fmla="*/ 1228642 h 3707261"/>
                <a:gd name="connsiteX5" fmla="*/ 7734362 w 7734362"/>
                <a:gd name="connsiteY5" fmla="*/ 851545 h 3707261"/>
                <a:gd name="connsiteX0" fmla="*/ 0 w 7734362"/>
                <a:gd name="connsiteY0" fmla="*/ 3661117 h 3661117"/>
                <a:gd name="connsiteX1" fmla="*/ 3454246 w 7734362"/>
                <a:gd name="connsiteY1" fmla="*/ 2908990 h 3661117"/>
                <a:gd name="connsiteX2" fmla="*/ 5162543 w 7734362"/>
                <a:gd name="connsiteY2" fmla="*/ 1590558 h 3661117"/>
                <a:gd name="connsiteX3" fmla="*/ 4957709 w 7734362"/>
                <a:gd name="connsiteY3" fmla="*/ 81628 h 3661117"/>
                <a:gd name="connsiteX4" fmla="*/ 6407145 w 7734362"/>
                <a:gd name="connsiteY4" fmla="*/ 1182498 h 3661117"/>
                <a:gd name="connsiteX5" fmla="*/ 7734362 w 7734362"/>
                <a:gd name="connsiteY5" fmla="*/ 805401 h 3661117"/>
                <a:gd name="connsiteX0" fmla="*/ 0 w 7734362"/>
                <a:gd name="connsiteY0" fmla="*/ 3653475 h 3653475"/>
                <a:gd name="connsiteX1" fmla="*/ 3454246 w 7734362"/>
                <a:gd name="connsiteY1" fmla="*/ 2901348 h 3653475"/>
                <a:gd name="connsiteX2" fmla="*/ 5162543 w 7734362"/>
                <a:gd name="connsiteY2" fmla="*/ 1582916 h 3653475"/>
                <a:gd name="connsiteX3" fmla="*/ 4957709 w 7734362"/>
                <a:gd name="connsiteY3" fmla="*/ 73986 h 3653475"/>
                <a:gd name="connsiteX4" fmla="*/ 6407145 w 7734362"/>
                <a:gd name="connsiteY4" fmla="*/ 1174856 h 3653475"/>
                <a:gd name="connsiteX5" fmla="*/ 7734362 w 7734362"/>
                <a:gd name="connsiteY5" fmla="*/ 797759 h 3653475"/>
                <a:gd name="connsiteX0" fmla="*/ 0 w 7734362"/>
                <a:gd name="connsiteY0" fmla="*/ 3682289 h 3682289"/>
                <a:gd name="connsiteX1" fmla="*/ 3454246 w 7734362"/>
                <a:gd name="connsiteY1" fmla="*/ 2930162 h 3682289"/>
                <a:gd name="connsiteX2" fmla="*/ 5162543 w 7734362"/>
                <a:gd name="connsiteY2" fmla="*/ 1611730 h 3682289"/>
                <a:gd name="connsiteX3" fmla="*/ 4957709 w 7734362"/>
                <a:gd name="connsiteY3" fmla="*/ 102800 h 3682289"/>
                <a:gd name="connsiteX4" fmla="*/ 6407145 w 7734362"/>
                <a:gd name="connsiteY4" fmla="*/ 1203670 h 3682289"/>
                <a:gd name="connsiteX5" fmla="*/ 7734362 w 7734362"/>
                <a:gd name="connsiteY5" fmla="*/ 826573 h 3682289"/>
                <a:gd name="connsiteX0" fmla="*/ 0 w 7734362"/>
                <a:gd name="connsiteY0" fmla="*/ 3583278 h 3583278"/>
                <a:gd name="connsiteX1" fmla="*/ 3454246 w 7734362"/>
                <a:gd name="connsiteY1" fmla="*/ 2831151 h 3583278"/>
                <a:gd name="connsiteX2" fmla="*/ 5162544 w 7734362"/>
                <a:gd name="connsiteY2" fmla="*/ 1609787 h 3583278"/>
                <a:gd name="connsiteX3" fmla="*/ 4957709 w 7734362"/>
                <a:gd name="connsiteY3" fmla="*/ 3789 h 3583278"/>
                <a:gd name="connsiteX4" fmla="*/ 6407145 w 7734362"/>
                <a:gd name="connsiteY4" fmla="*/ 1104659 h 3583278"/>
                <a:gd name="connsiteX5" fmla="*/ 7734362 w 7734362"/>
                <a:gd name="connsiteY5" fmla="*/ 727562 h 3583278"/>
                <a:gd name="connsiteX0" fmla="*/ 0 w 7734362"/>
                <a:gd name="connsiteY0" fmla="*/ 3581730 h 3581730"/>
                <a:gd name="connsiteX1" fmla="*/ 3454246 w 7734362"/>
                <a:gd name="connsiteY1" fmla="*/ 2829603 h 3581730"/>
                <a:gd name="connsiteX2" fmla="*/ 5211078 w 7734362"/>
                <a:gd name="connsiteY2" fmla="*/ 1486904 h 3581730"/>
                <a:gd name="connsiteX3" fmla="*/ 4957709 w 7734362"/>
                <a:gd name="connsiteY3" fmla="*/ 2241 h 3581730"/>
                <a:gd name="connsiteX4" fmla="*/ 6407145 w 7734362"/>
                <a:gd name="connsiteY4" fmla="*/ 1103111 h 3581730"/>
                <a:gd name="connsiteX5" fmla="*/ 7734362 w 7734362"/>
                <a:gd name="connsiteY5" fmla="*/ 726014 h 3581730"/>
                <a:gd name="connsiteX0" fmla="*/ 0 w 7734362"/>
                <a:gd name="connsiteY0" fmla="*/ 3581730 h 3581730"/>
                <a:gd name="connsiteX1" fmla="*/ 3454246 w 7734362"/>
                <a:gd name="connsiteY1" fmla="*/ 2829603 h 3581730"/>
                <a:gd name="connsiteX2" fmla="*/ 5211078 w 7734362"/>
                <a:gd name="connsiteY2" fmla="*/ 1486904 h 3581730"/>
                <a:gd name="connsiteX3" fmla="*/ 4957709 w 7734362"/>
                <a:gd name="connsiteY3" fmla="*/ 2241 h 3581730"/>
                <a:gd name="connsiteX4" fmla="*/ 6407145 w 7734362"/>
                <a:gd name="connsiteY4" fmla="*/ 1103111 h 3581730"/>
                <a:gd name="connsiteX5" fmla="*/ 7734362 w 7734362"/>
                <a:gd name="connsiteY5" fmla="*/ 726014 h 3581730"/>
                <a:gd name="connsiteX0" fmla="*/ 0 w 7734362"/>
                <a:gd name="connsiteY0" fmla="*/ 3591513 h 3591513"/>
                <a:gd name="connsiteX1" fmla="*/ 3454246 w 7734362"/>
                <a:gd name="connsiteY1" fmla="*/ 2839386 h 3591513"/>
                <a:gd name="connsiteX2" fmla="*/ 5211078 w 7734362"/>
                <a:gd name="connsiteY2" fmla="*/ 1496687 h 3591513"/>
                <a:gd name="connsiteX3" fmla="*/ 4957709 w 7734362"/>
                <a:gd name="connsiteY3" fmla="*/ 12024 h 3591513"/>
                <a:gd name="connsiteX4" fmla="*/ 6407145 w 7734362"/>
                <a:gd name="connsiteY4" fmla="*/ 1112894 h 3591513"/>
                <a:gd name="connsiteX5" fmla="*/ 7734362 w 7734362"/>
                <a:gd name="connsiteY5" fmla="*/ 735797 h 3591513"/>
                <a:gd name="connsiteX0" fmla="*/ 0 w 7734362"/>
                <a:gd name="connsiteY0" fmla="*/ 3613435 h 3613435"/>
                <a:gd name="connsiteX1" fmla="*/ 3454246 w 7734362"/>
                <a:gd name="connsiteY1" fmla="*/ 2861308 h 3613435"/>
                <a:gd name="connsiteX2" fmla="*/ 5211078 w 7734362"/>
                <a:gd name="connsiteY2" fmla="*/ 1518609 h 3613435"/>
                <a:gd name="connsiteX3" fmla="*/ 4957709 w 7734362"/>
                <a:gd name="connsiteY3" fmla="*/ 33946 h 3613435"/>
                <a:gd name="connsiteX4" fmla="*/ 6407145 w 7734362"/>
                <a:gd name="connsiteY4" fmla="*/ 1134816 h 3613435"/>
                <a:gd name="connsiteX5" fmla="*/ 7734362 w 7734362"/>
                <a:gd name="connsiteY5" fmla="*/ 757719 h 3613435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6818 h 3586818"/>
                <a:gd name="connsiteX1" fmla="*/ 3454246 w 7734362"/>
                <a:gd name="connsiteY1" fmla="*/ 2834691 h 3586818"/>
                <a:gd name="connsiteX2" fmla="*/ 5211078 w 7734362"/>
                <a:gd name="connsiteY2" fmla="*/ 1491992 h 3586818"/>
                <a:gd name="connsiteX3" fmla="*/ 4957709 w 7734362"/>
                <a:gd name="connsiteY3" fmla="*/ 7329 h 3586818"/>
                <a:gd name="connsiteX4" fmla="*/ 6326255 w 7734362"/>
                <a:gd name="connsiteY4" fmla="*/ 1003042 h 3586818"/>
                <a:gd name="connsiteX5" fmla="*/ 7734362 w 7734362"/>
                <a:gd name="connsiteY5" fmla="*/ 731102 h 3586818"/>
                <a:gd name="connsiteX0" fmla="*/ 0 w 7734362"/>
                <a:gd name="connsiteY0" fmla="*/ 3582159 h 3582159"/>
                <a:gd name="connsiteX1" fmla="*/ 3454246 w 7734362"/>
                <a:gd name="connsiteY1" fmla="*/ 2830032 h 3582159"/>
                <a:gd name="connsiteX2" fmla="*/ 5211078 w 7734362"/>
                <a:gd name="connsiteY2" fmla="*/ 1487333 h 3582159"/>
                <a:gd name="connsiteX3" fmla="*/ 4957709 w 7734362"/>
                <a:gd name="connsiteY3" fmla="*/ 2670 h 3582159"/>
                <a:gd name="connsiteX4" fmla="*/ 6326255 w 7734362"/>
                <a:gd name="connsiteY4" fmla="*/ 998383 h 3582159"/>
                <a:gd name="connsiteX5" fmla="*/ 7734362 w 7734362"/>
                <a:gd name="connsiteY5" fmla="*/ 726443 h 3582159"/>
                <a:gd name="connsiteX0" fmla="*/ 0 w 7734362"/>
                <a:gd name="connsiteY0" fmla="*/ 3626225 h 3626225"/>
                <a:gd name="connsiteX1" fmla="*/ 3454246 w 7734362"/>
                <a:gd name="connsiteY1" fmla="*/ 2874098 h 3626225"/>
                <a:gd name="connsiteX2" fmla="*/ 5211078 w 7734362"/>
                <a:gd name="connsiteY2" fmla="*/ 1531399 h 3626225"/>
                <a:gd name="connsiteX3" fmla="*/ 4957709 w 7734362"/>
                <a:gd name="connsiteY3" fmla="*/ 46736 h 3626225"/>
                <a:gd name="connsiteX4" fmla="*/ 6326255 w 7734362"/>
                <a:gd name="connsiteY4" fmla="*/ 1042449 h 3626225"/>
                <a:gd name="connsiteX5" fmla="*/ 7734362 w 7734362"/>
                <a:gd name="connsiteY5" fmla="*/ 770509 h 3626225"/>
                <a:gd name="connsiteX0" fmla="*/ 0 w 7734362"/>
                <a:gd name="connsiteY0" fmla="*/ 3597711 h 3597711"/>
                <a:gd name="connsiteX1" fmla="*/ 3454246 w 7734362"/>
                <a:gd name="connsiteY1" fmla="*/ 2845584 h 3597711"/>
                <a:gd name="connsiteX2" fmla="*/ 5211078 w 7734362"/>
                <a:gd name="connsiteY2" fmla="*/ 1502885 h 3597711"/>
                <a:gd name="connsiteX3" fmla="*/ 4957709 w 7734362"/>
                <a:gd name="connsiteY3" fmla="*/ 18222 h 3597711"/>
                <a:gd name="connsiteX4" fmla="*/ 6326255 w 7734362"/>
                <a:gd name="connsiteY4" fmla="*/ 1013935 h 3597711"/>
                <a:gd name="connsiteX5" fmla="*/ 7734362 w 7734362"/>
                <a:gd name="connsiteY5" fmla="*/ 741995 h 3597711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245366 w 7734362"/>
                <a:gd name="connsiteY4" fmla="*/ 1062236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186811 w 7734362"/>
                <a:gd name="connsiteY2" fmla="*/ 1518830 h 3613656"/>
                <a:gd name="connsiteX3" fmla="*/ 4957709 w 7734362"/>
                <a:gd name="connsiteY3" fmla="*/ 34167 h 3613656"/>
                <a:gd name="connsiteX4" fmla="*/ 6245366 w 7734362"/>
                <a:gd name="connsiteY4" fmla="*/ 1062236 h 3613656"/>
                <a:gd name="connsiteX5" fmla="*/ 7734362 w 7734362"/>
                <a:gd name="connsiteY5" fmla="*/ 757940 h 3613656"/>
                <a:gd name="connsiteX0" fmla="*/ 0 w 7734362"/>
                <a:gd name="connsiteY0" fmla="*/ 3613440 h 3613440"/>
                <a:gd name="connsiteX1" fmla="*/ 3454246 w 7734362"/>
                <a:gd name="connsiteY1" fmla="*/ 2861313 h 3613440"/>
                <a:gd name="connsiteX2" fmla="*/ 5186811 w 7734362"/>
                <a:gd name="connsiteY2" fmla="*/ 1518614 h 3613440"/>
                <a:gd name="connsiteX3" fmla="*/ 4957709 w 7734362"/>
                <a:gd name="connsiteY3" fmla="*/ 33951 h 3613440"/>
                <a:gd name="connsiteX4" fmla="*/ 6245366 w 7734362"/>
                <a:gd name="connsiteY4" fmla="*/ 1062020 h 3613440"/>
                <a:gd name="connsiteX5" fmla="*/ 7734362 w 7734362"/>
                <a:gd name="connsiteY5" fmla="*/ 757724 h 3613440"/>
                <a:gd name="connsiteX0" fmla="*/ 0 w 7734362"/>
                <a:gd name="connsiteY0" fmla="*/ 3616227 h 3616227"/>
                <a:gd name="connsiteX1" fmla="*/ 3454246 w 7734362"/>
                <a:gd name="connsiteY1" fmla="*/ 2864100 h 3616227"/>
                <a:gd name="connsiteX2" fmla="*/ 5186811 w 7734362"/>
                <a:gd name="connsiteY2" fmla="*/ 1521401 h 3616227"/>
                <a:gd name="connsiteX3" fmla="*/ 4957709 w 7734362"/>
                <a:gd name="connsiteY3" fmla="*/ 36738 h 3616227"/>
                <a:gd name="connsiteX4" fmla="*/ 6245366 w 7734362"/>
                <a:gd name="connsiteY4" fmla="*/ 1064807 h 3616227"/>
                <a:gd name="connsiteX5" fmla="*/ 7734362 w 7734362"/>
                <a:gd name="connsiteY5" fmla="*/ 760511 h 3616227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2880 h 3632880"/>
                <a:gd name="connsiteX1" fmla="*/ 3454246 w 7734362"/>
                <a:gd name="connsiteY1" fmla="*/ 2880753 h 3632880"/>
                <a:gd name="connsiteX2" fmla="*/ 5186811 w 7734362"/>
                <a:gd name="connsiteY2" fmla="*/ 1538054 h 3632880"/>
                <a:gd name="connsiteX3" fmla="*/ 4957709 w 7734362"/>
                <a:gd name="connsiteY3" fmla="*/ 53391 h 3632880"/>
                <a:gd name="connsiteX4" fmla="*/ 6245366 w 7734362"/>
                <a:gd name="connsiteY4" fmla="*/ 1081460 h 3632880"/>
                <a:gd name="connsiteX5" fmla="*/ 7734362 w 7734362"/>
                <a:gd name="connsiteY5" fmla="*/ 777164 h 3632880"/>
                <a:gd name="connsiteX0" fmla="*/ 0 w 7734362"/>
                <a:gd name="connsiteY0" fmla="*/ 3633908 h 3633908"/>
                <a:gd name="connsiteX1" fmla="*/ 3454246 w 7734362"/>
                <a:gd name="connsiteY1" fmla="*/ 2881781 h 3633908"/>
                <a:gd name="connsiteX2" fmla="*/ 5186811 w 7734362"/>
                <a:gd name="connsiteY2" fmla="*/ 1539082 h 3633908"/>
                <a:gd name="connsiteX3" fmla="*/ 4957709 w 7734362"/>
                <a:gd name="connsiteY3" fmla="*/ 54419 h 3633908"/>
                <a:gd name="connsiteX4" fmla="*/ 6245366 w 7734362"/>
                <a:gd name="connsiteY4" fmla="*/ 1082488 h 3633908"/>
                <a:gd name="connsiteX5" fmla="*/ 7734362 w 7734362"/>
                <a:gd name="connsiteY5" fmla="*/ 778192 h 3633908"/>
                <a:gd name="connsiteX0" fmla="*/ 0 w 7734362"/>
                <a:gd name="connsiteY0" fmla="*/ 3633908 h 3633908"/>
                <a:gd name="connsiteX1" fmla="*/ 3454246 w 7734362"/>
                <a:gd name="connsiteY1" fmla="*/ 2881781 h 3633908"/>
                <a:gd name="connsiteX2" fmla="*/ 5186811 w 7734362"/>
                <a:gd name="connsiteY2" fmla="*/ 1539082 h 3633908"/>
                <a:gd name="connsiteX3" fmla="*/ 4957709 w 7734362"/>
                <a:gd name="connsiteY3" fmla="*/ 54419 h 3633908"/>
                <a:gd name="connsiteX4" fmla="*/ 6245366 w 7734362"/>
                <a:gd name="connsiteY4" fmla="*/ 1082488 h 3633908"/>
                <a:gd name="connsiteX5" fmla="*/ 7734362 w 7734362"/>
                <a:gd name="connsiteY5" fmla="*/ 778192 h 3633908"/>
                <a:gd name="connsiteX0" fmla="*/ 0 w 7734362"/>
                <a:gd name="connsiteY0" fmla="*/ 3636289 h 3636289"/>
                <a:gd name="connsiteX1" fmla="*/ 3454246 w 7734362"/>
                <a:gd name="connsiteY1" fmla="*/ 2884162 h 3636289"/>
                <a:gd name="connsiteX2" fmla="*/ 5186811 w 7734362"/>
                <a:gd name="connsiteY2" fmla="*/ 1541463 h 3636289"/>
                <a:gd name="connsiteX3" fmla="*/ 4957709 w 7734362"/>
                <a:gd name="connsiteY3" fmla="*/ 56800 h 3636289"/>
                <a:gd name="connsiteX4" fmla="*/ 6245366 w 7734362"/>
                <a:gd name="connsiteY4" fmla="*/ 1084869 h 3636289"/>
                <a:gd name="connsiteX5" fmla="*/ 7734362 w 7734362"/>
                <a:gd name="connsiteY5" fmla="*/ 780573 h 3636289"/>
                <a:gd name="connsiteX0" fmla="*/ 0 w 7734362"/>
                <a:gd name="connsiteY0" fmla="*/ 3641128 h 3641128"/>
                <a:gd name="connsiteX1" fmla="*/ 3454246 w 7734362"/>
                <a:gd name="connsiteY1" fmla="*/ 2889001 h 3641128"/>
                <a:gd name="connsiteX2" fmla="*/ 5186811 w 7734362"/>
                <a:gd name="connsiteY2" fmla="*/ 1546302 h 3641128"/>
                <a:gd name="connsiteX3" fmla="*/ 4957709 w 7734362"/>
                <a:gd name="connsiteY3" fmla="*/ 61639 h 3641128"/>
                <a:gd name="connsiteX4" fmla="*/ 6245366 w 7734362"/>
                <a:gd name="connsiteY4" fmla="*/ 1089708 h 3641128"/>
                <a:gd name="connsiteX5" fmla="*/ 7734362 w 7734362"/>
                <a:gd name="connsiteY5" fmla="*/ 785412 h 3641128"/>
                <a:gd name="connsiteX0" fmla="*/ 0 w 7734362"/>
                <a:gd name="connsiteY0" fmla="*/ 3641128 h 3641128"/>
                <a:gd name="connsiteX1" fmla="*/ 3454246 w 7734362"/>
                <a:gd name="connsiteY1" fmla="*/ 2889001 h 3641128"/>
                <a:gd name="connsiteX2" fmla="*/ 5186811 w 7734362"/>
                <a:gd name="connsiteY2" fmla="*/ 1546302 h 3641128"/>
                <a:gd name="connsiteX3" fmla="*/ 4957709 w 7734362"/>
                <a:gd name="connsiteY3" fmla="*/ 61639 h 3641128"/>
                <a:gd name="connsiteX4" fmla="*/ 6245366 w 7734362"/>
                <a:gd name="connsiteY4" fmla="*/ 1089708 h 3641128"/>
                <a:gd name="connsiteX5" fmla="*/ 7734362 w 7734362"/>
                <a:gd name="connsiteY5" fmla="*/ 785412 h 3641128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86964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86964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38430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29187 w 7734362"/>
                <a:gd name="connsiteY4" fmla="*/ 1139794 h 3642680"/>
                <a:gd name="connsiteX5" fmla="*/ 7734362 w 7734362"/>
                <a:gd name="connsiteY5" fmla="*/ 738430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29187 w 7734362"/>
                <a:gd name="connsiteY4" fmla="*/ 1139794 h 3642680"/>
                <a:gd name="connsiteX5" fmla="*/ 7734362 w 7734362"/>
                <a:gd name="connsiteY5" fmla="*/ 738430 h 3642680"/>
                <a:gd name="connsiteX0" fmla="*/ 0 w 8066010"/>
                <a:gd name="connsiteY0" fmla="*/ 3642680 h 3642680"/>
                <a:gd name="connsiteX1" fmla="*/ 3454246 w 8066010"/>
                <a:gd name="connsiteY1" fmla="*/ 2890553 h 3642680"/>
                <a:gd name="connsiteX2" fmla="*/ 5186811 w 8066010"/>
                <a:gd name="connsiteY2" fmla="*/ 1547854 h 3642680"/>
                <a:gd name="connsiteX3" fmla="*/ 4957709 w 8066010"/>
                <a:gd name="connsiteY3" fmla="*/ 63191 h 3642680"/>
                <a:gd name="connsiteX4" fmla="*/ 6229187 w 8066010"/>
                <a:gd name="connsiteY4" fmla="*/ 1139794 h 3642680"/>
                <a:gd name="connsiteX5" fmla="*/ 8066010 w 8066010"/>
                <a:gd name="connsiteY5" fmla="*/ 609006 h 3642680"/>
                <a:gd name="connsiteX0" fmla="*/ 0 w 8066010"/>
                <a:gd name="connsiteY0" fmla="*/ 3642680 h 3642680"/>
                <a:gd name="connsiteX1" fmla="*/ 3454246 w 8066010"/>
                <a:gd name="connsiteY1" fmla="*/ 2890553 h 3642680"/>
                <a:gd name="connsiteX2" fmla="*/ 5186811 w 8066010"/>
                <a:gd name="connsiteY2" fmla="*/ 1547854 h 3642680"/>
                <a:gd name="connsiteX3" fmla="*/ 4957709 w 8066010"/>
                <a:gd name="connsiteY3" fmla="*/ 63191 h 3642680"/>
                <a:gd name="connsiteX4" fmla="*/ 6229187 w 8066010"/>
                <a:gd name="connsiteY4" fmla="*/ 1139794 h 3642680"/>
                <a:gd name="connsiteX5" fmla="*/ 8066010 w 8066010"/>
                <a:gd name="connsiteY5" fmla="*/ 609006 h 364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66010" h="3642680">
                  <a:moveTo>
                    <a:pt x="0" y="3642680"/>
                  </a:moveTo>
                  <a:cubicBezTo>
                    <a:pt x="1046691" y="3596387"/>
                    <a:pt x="2362046" y="3608103"/>
                    <a:pt x="3454246" y="2890553"/>
                  </a:cubicBezTo>
                  <a:cubicBezTo>
                    <a:pt x="4140046" y="2411128"/>
                    <a:pt x="4805885" y="1893245"/>
                    <a:pt x="5186811" y="1547854"/>
                  </a:cubicBezTo>
                  <a:cubicBezTo>
                    <a:pt x="6363902" y="660932"/>
                    <a:pt x="5691633" y="-250607"/>
                    <a:pt x="4957709" y="63191"/>
                  </a:cubicBezTo>
                  <a:cubicBezTo>
                    <a:pt x="4321797" y="361226"/>
                    <a:pt x="4467357" y="1610823"/>
                    <a:pt x="6229187" y="1139794"/>
                  </a:cubicBezTo>
                  <a:cubicBezTo>
                    <a:pt x="7145930" y="909094"/>
                    <a:pt x="7610223" y="754715"/>
                    <a:pt x="8066010" y="609006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5" t="9751" r="-11065" b="20639"/>
          <a:stretch/>
        </p:blipFill>
        <p:spPr>
          <a:xfrm>
            <a:off x="1589844" y="2362207"/>
            <a:ext cx="3180668" cy="3142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채권 거래의 현황</a:t>
            </a:r>
            <a:endParaRPr 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9" name="Group 9">
            <a:extLst>
              <a:ext uri="{FF2B5EF4-FFF2-40B4-BE49-F238E27FC236}">
                <a16:creationId xmlns:a16="http://schemas.microsoft.com/office/drawing/2014/main" xmlns="" id="{8130007C-7649-4272-9A3E-6E0ABFAC13B0}"/>
              </a:ext>
            </a:extLst>
          </p:cNvPr>
          <p:cNvGrpSpPr/>
          <p:nvPr/>
        </p:nvGrpSpPr>
        <p:grpSpPr>
          <a:xfrm>
            <a:off x="1145332" y="1764927"/>
            <a:ext cx="4264393" cy="4313485"/>
            <a:chOff x="369152" y="1617134"/>
            <a:chExt cx="3546035" cy="3586857"/>
          </a:xfrm>
        </p:grpSpPr>
        <p:grpSp>
          <p:nvGrpSpPr>
            <p:cNvPr id="150" name="Group 6">
              <a:extLst>
                <a:ext uri="{FF2B5EF4-FFF2-40B4-BE49-F238E27FC236}">
                  <a16:creationId xmlns:a16="http://schemas.microsoft.com/office/drawing/2014/main" xmlns="" id="{6ED105AE-6A3C-43B6-83D0-8FC6DDBCACC8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170" name="Rectangle 14">
                <a:extLst>
                  <a:ext uri="{FF2B5EF4-FFF2-40B4-BE49-F238E27FC236}">
                    <a16:creationId xmlns:a16="http://schemas.microsoft.com/office/drawing/2014/main" xmlns="" id="{4AD13A34-9337-413B-A824-587BAFBD317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1" name="Right Triangle 13">
                <a:extLst>
                  <a:ext uri="{FF2B5EF4-FFF2-40B4-BE49-F238E27FC236}">
                    <a16:creationId xmlns:a16="http://schemas.microsoft.com/office/drawing/2014/main" xmlns="" id="{83F70945-5632-4361-8304-D2B656F5BC36}"/>
                  </a:ext>
                </a:extLst>
              </p:cNvPr>
              <p:cNvSpPr/>
              <p:nvPr/>
            </p:nvSpPr>
            <p:spPr>
              <a:xfrm>
                <a:off x="1823541" y="1617134"/>
                <a:ext cx="518085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2" name="Rectangle 24">
                <a:extLst>
                  <a:ext uri="{FF2B5EF4-FFF2-40B4-BE49-F238E27FC236}">
                    <a16:creationId xmlns:a16="http://schemas.microsoft.com/office/drawing/2014/main" xmlns="" id="{725D99A8-A748-471A-9D6B-367035B0C0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29999" y="1834921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41">
                <a:extLst>
                  <a:ext uri="{FF2B5EF4-FFF2-40B4-BE49-F238E27FC236}">
                    <a16:creationId xmlns:a16="http://schemas.microsoft.com/office/drawing/2014/main" xmlns="" id="{C26B59C2-A382-457A-9B40-9E7019B65659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Isosceles Triangle 3">
                <a:extLst>
                  <a:ext uri="{FF2B5EF4-FFF2-40B4-BE49-F238E27FC236}">
                    <a16:creationId xmlns:a16="http://schemas.microsoft.com/office/drawing/2014/main" xmlns="" id="{FD83AF7D-CE29-4BEB-B86F-97B0D31B31E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Group 88">
              <a:extLst>
                <a:ext uri="{FF2B5EF4-FFF2-40B4-BE49-F238E27FC236}">
                  <a16:creationId xmlns:a16="http://schemas.microsoft.com/office/drawing/2014/main" xmlns="" id="{DE409B21-51CB-44F2-B15A-1D0062BFE0CF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165" name="Rectangle 14">
                <a:extLst>
                  <a:ext uri="{FF2B5EF4-FFF2-40B4-BE49-F238E27FC236}">
                    <a16:creationId xmlns:a16="http://schemas.microsoft.com/office/drawing/2014/main" xmlns="" id="{537A24A5-79B6-427C-A699-C46F53926DEE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6" name="Right Triangle 13">
                <a:extLst>
                  <a:ext uri="{FF2B5EF4-FFF2-40B4-BE49-F238E27FC236}">
                    <a16:creationId xmlns:a16="http://schemas.microsoft.com/office/drawing/2014/main" xmlns="" id="{E323C266-8D31-412E-B3A0-38DF8EA5FC5A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Rectangle 24">
                <a:extLst>
                  <a:ext uri="{FF2B5EF4-FFF2-40B4-BE49-F238E27FC236}">
                    <a16:creationId xmlns:a16="http://schemas.microsoft.com/office/drawing/2014/main" xmlns="" id="{3E77D5D2-5EE2-4845-A5E5-4A5DD31098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41">
                <a:extLst>
                  <a:ext uri="{FF2B5EF4-FFF2-40B4-BE49-F238E27FC236}">
                    <a16:creationId xmlns:a16="http://schemas.microsoft.com/office/drawing/2014/main" xmlns="" id="{BC3AE71F-1F12-44F6-91D6-CB7492C1638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Isosceles Triangle 3">
                <a:extLst>
                  <a:ext uri="{FF2B5EF4-FFF2-40B4-BE49-F238E27FC236}">
                    <a16:creationId xmlns:a16="http://schemas.microsoft.com/office/drawing/2014/main" xmlns="" id="{9C9A9931-4A91-4297-A8B4-02C31AB9E6F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152" name="Group 94">
              <a:extLst>
                <a:ext uri="{FF2B5EF4-FFF2-40B4-BE49-F238E27FC236}">
                  <a16:creationId xmlns:a16="http://schemas.microsoft.com/office/drawing/2014/main" xmlns="" id="{74E46DE7-D084-4135-AE83-2E2236D0EDB5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160" name="Rectangle 14">
                <a:extLst>
                  <a:ext uri="{FF2B5EF4-FFF2-40B4-BE49-F238E27FC236}">
                    <a16:creationId xmlns:a16="http://schemas.microsoft.com/office/drawing/2014/main" xmlns="" id="{51869A4C-F9F2-422B-B9E9-24A1950A7171}"/>
                  </a:ext>
                </a:extLst>
              </p:cNvPr>
              <p:cNvSpPr/>
              <p:nvPr/>
            </p:nvSpPr>
            <p:spPr>
              <a:xfrm rot="19949266">
                <a:off x="1199616" y="1717913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1" name="Right Triangle 13">
                <a:extLst>
                  <a:ext uri="{FF2B5EF4-FFF2-40B4-BE49-F238E27FC236}">
                    <a16:creationId xmlns:a16="http://schemas.microsoft.com/office/drawing/2014/main" xmlns="" id="{6E22DAAE-D088-4544-9CC5-2B806AC5C20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24">
                <a:extLst>
                  <a:ext uri="{FF2B5EF4-FFF2-40B4-BE49-F238E27FC236}">
                    <a16:creationId xmlns:a16="http://schemas.microsoft.com/office/drawing/2014/main" xmlns="" id="{18D96FA0-B9DA-4002-8417-BCD3AB36669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41">
                <a:extLst>
                  <a:ext uri="{FF2B5EF4-FFF2-40B4-BE49-F238E27FC236}">
                    <a16:creationId xmlns:a16="http://schemas.microsoft.com/office/drawing/2014/main" xmlns="" id="{061BBCC2-B3F8-4410-AFB1-4BAF12FFE37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4" name="Isosceles Triangle 3">
                <a:extLst>
                  <a:ext uri="{FF2B5EF4-FFF2-40B4-BE49-F238E27FC236}">
                    <a16:creationId xmlns:a16="http://schemas.microsoft.com/office/drawing/2014/main" xmlns="" id="{5D4CD3C2-412F-43CA-9D1A-13887123C9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Group 100">
              <a:extLst>
                <a:ext uri="{FF2B5EF4-FFF2-40B4-BE49-F238E27FC236}">
                  <a16:creationId xmlns:a16="http://schemas.microsoft.com/office/drawing/2014/main" xmlns="" id="{3288EA1A-7A28-4845-8464-7D19BEF128FB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155" name="Rectangle 14">
                <a:extLst>
                  <a:ext uri="{FF2B5EF4-FFF2-40B4-BE49-F238E27FC236}">
                    <a16:creationId xmlns:a16="http://schemas.microsoft.com/office/drawing/2014/main" xmlns="" id="{C8A668D2-CB87-4CD6-A66D-ECB282D68B68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ight Triangle 13">
                <a:extLst>
                  <a:ext uri="{FF2B5EF4-FFF2-40B4-BE49-F238E27FC236}">
                    <a16:creationId xmlns:a16="http://schemas.microsoft.com/office/drawing/2014/main" xmlns="" id="{BCAF089D-273D-4710-B666-F2CA7FF2E0BC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46081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</a:t>
                </a:r>
                <a:r>
                  <a:rPr lang="ko-KR" altLang="en-US" sz="1000" b="1" dirty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</a:p>
            </p:txBody>
          </p:sp>
          <p:sp>
            <p:nvSpPr>
              <p:cNvPr id="157" name="Rectangle 24">
                <a:extLst>
                  <a:ext uri="{FF2B5EF4-FFF2-40B4-BE49-F238E27FC236}">
                    <a16:creationId xmlns:a16="http://schemas.microsoft.com/office/drawing/2014/main" xmlns="" id="{9752AA2D-E527-4C99-A045-51B821E7E8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xmlns="" id="{A0133199-02CB-42B8-B771-BB083DC0B6CA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Isosceles Triangle 3">
                <a:extLst>
                  <a:ext uri="{FF2B5EF4-FFF2-40B4-BE49-F238E27FC236}">
                    <a16:creationId xmlns:a16="http://schemas.microsoft.com/office/drawing/2014/main" xmlns="" id="{5C9CFCB5-81D7-44D9-96EA-B83252E6D78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Rectangle 14">
              <a:extLst>
                <a:ext uri="{FF2B5EF4-FFF2-40B4-BE49-F238E27FC236}">
                  <a16:creationId xmlns:a16="http://schemas.microsoft.com/office/drawing/2014/main" xmlns="" id="{B7068F42-4CE3-4E9A-9C2B-93A5222FBC66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0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r>
                <a:rPr lang="ko-KR" altLang="en-US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증권사</a:t>
              </a:r>
              <a:endParaRPr lang="ko-KR" altLang="en-US" sz="10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 rot="7118213">
            <a:off x="4442484" y="4556969"/>
            <a:ext cx="638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ko-KR" altLang="en-US" sz="10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증권사</a:t>
            </a:r>
          </a:p>
        </p:txBody>
      </p:sp>
      <p:sp>
        <p:nvSpPr>
          <p:cNvPr id="176" name="직사각형 175"/>
          <p:cNvSpPr/>
          <p:nvPr/>
        </p:nvSpPr>
        <p:spPr>
          <a:xfrm rot="11910399">
            <a:off x="2359553" y="549606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ko-KR" altLang="en-US" sz="10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증권사</a:t>
            </a:r>
            <a:endParaRPr lang="ko-KR" altLang="en-US" sz="10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7" name="위쪽/아래쪽 화살표 186"/>
          <p:cNvSpPr/>
          <p:nvPr/>
        </p:nvSpPr>
        <p:spPr>
          <a:xfrm rot="18204529">
            <a:off x="4002236" y="1940261"/>
            <a:ext cx="147377" cy="12471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위쪽/아래쪽 화살표 187"/>
          <p:cNvSpPr/>
          <p:nvPr/>
        </p:nvSpPr>
        <p:spPr>
          <a:xfrm rot="19967405">
            <a:off x="3873371" y="2260891"/>
            <a:ext cx="147377" cy="2500949"/>
          </a:xfrm>
          <a:prstGeom prst="upDownArrow">
            <a:avLst/>
          </a:prstGeom>
          <a:gradFill>
            <a:gsLst>
              <a:gs pos="0">
                <a:schemeClr val="accent2"/>
              </a:gs>
              <a:gs pos="87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위쪽/아래쪽 화살표 189"/>
          <p:cNvSpPr/>
          <p:nvPr/>
        </p:nvSpPr>
        <p:spPr>
          <a:xfrm rot="4258776">
            <a:off x="3594216" y="4227381"/>
            <a:ext cx="147377" cy="1836563"/>
          </a:xfrm>
          <a:prstGeom prst="up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위쪽/아래쪽 화살표 190"/>
          <p:cNvSpPr/>
          <p:nvPr/>
        </p:nvSpPr>
        <p:spPr>
          <a:xfrm rot="3401594">
            <a:off x="2274900" y="1915908"/>
            <a:ext cx="147377" cy="12471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위쪽/아래쪽 화살표 191"/>
          <p:cNvSpPr/>
          <p:nvPr/>
        </p:nvSpPr>
        <p:spPr>
          <a:xfrm rot="1974616">
            <a:off x="2371043" y="2189578"/>
            <a:ext cx="147377" cy="24804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위쪽/아래쪽 화살표 192"/>
          <p:cNvSpPr/>
          <p:nvPr/>
        </p:nvSpPr>
        <p:spPr>
          <a:xfrm rot="151153">
            <a:off x="4807276" y="3354925"/>
            <a:ext cx="147377" cy="1062292"/>
          </a:xfrm>
          <a:prstGeom prst="up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위쪽/아래쪽 화살표 40"/>
          <p:cNvSpPr/>
          <p:nvPr/>
        </p:nvSpPr>
        <p:spPr>
          <a:xfrm rot="5583030">
            <a:off x="3084931" y="3285242"/>
            <a:ext cx="147377" cy="2695427"/>
          </a:xfrm>
          <a:prstGeom prst="up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 rot="3753474">
            <a:off x="3441633" y="3432000"/>
            <a:ext cx="514847" cy="476265"/>
          </a:xfrm>
          <a:prstGeom prst="downArrow">
            <a:avLst>
              <a:gd name="adj1" fmla="val 50000"/>
              <a:gd name="adj2" fmla="val 47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924455" y="3511365"/>
            <a:ext cx="521297" cy="73866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endParaRPr lang="en-US" altLang="ko-KR" sz="1400" b="1" dirty="0" smtClean="0">
              <a:solidFill>
                <a:schemeClr val="bg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b="1" dirty="0" smtClean="0">
                <a:solidFill>
                  <a:schemeClr val="bg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협회</a:t>
            </a:r>
            <a:endParaRPr lang="en-US" altLang="ko-KR" sz="1400" b="1" dirty="0" smtClean="0">
              <a:solidFill>
                <a:schemeClr val="bg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400" b="1" dirty="0">
              <a:solidFill>
                <a:schemeClr val="bg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A78876ED-23E9-4790-854B-759FD696F155}"/>
              </a:ext>
            </a:extLst>
          </p:cNvPr>
          <p:cNvGrpSpPr/>
          <p:nvPr/>
        </p:nvGrpSpPr>
        <p:grpSpPr>
          <a:xfrm>
            <a:off x="6791993" y="1835406"/>
            <a:ext cx="3996000" cy="681131"/>
            <a:chOff x="7309501" y="1773026"/>
            <a:chExt cx="3996000" cy="68113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54355BE-860B-4FBF-A708-F835D4872681}"/>
                </a:ext>
              </a:extLst>
            </p:cNvPr>
            <p:cNvSpPr txBox="1"/>
            <p:nvPr/>
          </p:nvSpPr>
          <p:spPr>
            <a:xfrm>
              <a:off x="7309501" y="1992492"/>
              <a:ext cx="39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소유자를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알기가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어려우며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내가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필요한 물건을 사기가 쉽지 않고 팔고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싶을 때 팔기가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쉽지 않음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3044792-3D5A-4A88-99E1-6CBC1292AD13}"/>
                </a:ext>
              </a:extLst>
            </p:cNvPr>
            <p:cNvSpPr txBox="1"/>
            <p:nvPr/>
          </p:nvSpPr>
          <p:spPr>
            <a:xfrm>
              <a:off x="7309501" y="1773026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장외거래의 특성으로 인한 정보 비대칭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4EFB5787-453C-4FB8-A86A-26A28A8CE9ED}"/>
              </a:ext>
            </a:extLst>
          </p:cNvPr>
          <p:cNvGrpSpPr/>
          <p:nvPr/>
        </p:nvGrpSpPr>
        <p:grpSpPr>
          <a:xfrm>
            <a:off x="6791993" y="2992529"/>
            <a:ext cx="3996000" cy="681131"/>
            <a:chOff x="7309501" y="2930149"/>
            <a:chExt cx="3996000" cy="6811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B20CA0C-A3E1-4E5B-B37A-AA3B8B6625D8}"/>
                </a:ext>
              </a:extLst>
            </p:cNvPr>
            <p:cNvSpPr txBox="1"/>
            <p:nvPr/>
          </p:nvSpPr>
          <p:spPr>
            <a:xfrm>
              <a:off x="7309501" y="3149615"/>
              <a:ext cx="39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채권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발행의 목적은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FROM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의 투자금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유치인데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국내 채권 시장의 규모가 작아 확장이 필요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BC0404B-D446-4D91-BD27-794A4DFAF758}"/>
                </a:ext>
              </a:extLst>
            </p:cNvPr>
            <p:cNvSpPr txBox="1"/>
            <p:nvPr/>
          </p:nvSpPr>
          <p:spPr>
            <a:xfrm>
              <a:off x="7309501" y="2930149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한국 </a:t>
              </a:r>
              <a:r>
                <a:rPr lang="ko-KR" altLang="en-US" sz="1200" b="1" dirty="0" smtClean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채권시장의 규모 확대</a:t>
              </a:r>
              <a:endParaRPr lang="ko-KR" altLang="en-US" sz="1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F10F653D-27B3-4741-81AF-FD431ED8A20F}"/>
              </a:ext>
            </a:extLst>
          </p:cNvPr>
          <p:cNvGrpSpPr/>
          <p:nvPr/>
        </p:nvGrpSpPr>
        <p:grpSpPr>
          <a:xfrm>
            <a:off x="6791993" y="4149652"/>
            <a:ext cx="3996000" cy="681131"/>
            <a:chOff x="7309501" y="4087272"/>
            <a:chExt cx="3996000" cy="68113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C929CB0-BC08-4512-A37C-BDE37AA2BC67}"/>
                </a:ext>
              </a:extLst>
            </p:cNvPr>
            <p:cNvSpPr txBox="1"/>
            <p:nvPr/>
          </p:nvSpPr>
          <p:spPr>
            <a:xfrm>
              <a:off x="7309501" y="4306738"/>
              <a:ext cx="39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채권의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거래가 발생할 때마다 협회에 소켓 통신으로 직접 거래 내역을 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수신함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66B2146-CD1E-41D1-836D-AEF54106CC9A}"/>
                </a:ext>
              </a:extLst>
            </p:cNvPr>
            <p:cNvSpPr txBox="1"/>
            <p:nvPr/>
          </p:nvSpPr>
          <p:spPr>
            <a:xfrm>
              <a:off x="7309501" y="4087272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노후화된 중앙 </a:t>
              </a:r>
              <a:r>
                <a:rPr lang="ko-KR" altLang="en-US" sz="1200" b="1" dirty="0" smtClean="0">
                  <a:solidFill>
                    <a:schemeClr val="accent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집권 시스템</a:t>
              </a:r>
              <a:endParaRPr lang="ko-KR" altLang="en-US" sz="1200" b="1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D85FE665-4F1F-439E-9F93-56AB25189F87}"/>
              </a:ext>
            </a:extLst>
          </p:cNvPr>
          <p:cNvGrpSpPr/>
          <p:nvPr/>
        </p:nvGrpSpPr>
        <p:grpSpPr>
          <a:xfrm>
            <a:off x="6791993" y="5306776"/>
            <a:ext cx="3996000" cy="681131"/>
            <a:chOff x="7309501" y="5244396"/>
            <a:chExt cx="3996000" cy="68113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D547DF7-6D7D-4C20-9551-B6EE4979862D}"/>
                </a:ext>
              </a:extLst>
            </p:cNvPr>
            <p:cNvSpPr txBox="1"/>
            <p:nvPr/>
          </p:nvSpPr>
          <p:spPr>
            <a:xfrm>
              <a:off x="7309501" y="5463862"/>
              <a:ext cx="39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채권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ID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에 따른 채권 정보를 가지고 채권 각각의 거래 시장이 필요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B882F053-ACD9-4BA0-8968-3A66ED3C9752}"/>
                </a:ext>
              </a:extLst>
            </p:cNvPr>
            <p:cNvSpPr txBox="1"/>
            <p:nvPr/>
          </p:nvSpPr>
          <p:spPr>
            <a:xfrm>
              <a:off x="7309501" y="5244396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채권 하나하나에 각각의 거래 시장 필요</a:t>
              </a:r>
            </a:p>
          </p:txBody>
        </p:sp>
      </p:grpSp>
      <p:grpSp>
        <p:nvGrpSpPr>
          <p:cNvPr id="116" name="그룹 19"/>
          <p:cNvGrpSpPr>
            <a:grpSpLocks noChangeAspect="1"/>
          </p:cNvGrpSpPr>
          <p:nvPr/>
        </p:nvGrpSpPr>
        <p:grpSpPr>
          <a:xfrm>
            <a:off x="6251033" y="1950170"/>
            <a:ext cx="451602" cy="451602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117" name="타원 4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자유형 18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9"/>
          <p:cNvGrpSpPr>
            <a:grpSpLocks noChangeAspect="1"/>
          </p:cNvGrpSpPr>
          <p:nvPr/>
        </p:nvGrpSpPr>
        <p:grpSpPr>
          <a:xfrm>
            <a:off x="6251033" y="3107293"/>
            <a:ext cx="451602" cy="451602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123" name="타원 4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 18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9"/>
          <p:cNvGrpSpPr>
            <a:grpSpLocks noChangeAspect="1"/>
          </p:cNvGrpSpPr>
          <p:nvPr/>
        </p:nvGrpSpPr>
        <p:grpSpPr>
          <a:xfrm>
            <a:off x="6251033" y="4264416"/>
            <a:ext cx="451602" cy="451602"/>
            <a:chOff x="331023" y="414040"/>
            <a:chExt cx="5704886" cy="570488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6" name="타원 4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 18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9"/>
          <p:cNvGrpSpPr>
            <a:grpSpLocks noChangeAspect="1"/>
          </p:cNvGrpSpPr>
          <p:nvPr/>
        </p:nvGrpSpPr>
        <p:grpSpPr>
          <a:xfrm>
            <a:off x="6251033" y="5421540"/>
            <a:ext cx="451602" cy="451602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129" name="타원 4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 18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0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B&amp;B</a:t>
            </a:r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제안하는 채권 거래 개선 방향</a:t>
            </a:r>
            <a:endParaRPr 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9" name="Group 9">
            <a:extLst>
              <a:ext uri="{FF2B5EF4-FFF2-40B4-BE49-F238E27FC236}">
                <a16:creationId xmlns:a16="http://schemas.microsoft.com/office/drawing/2014/main" xmlns="" id="{8130007C-7649-4272-9A3E-6E0ABFAC13B0}"/>
              </a:ext>
            </a:extLst>
          </p:cNvPr>
          <p:cNvGrpSpPr/>
          <p:nvPr/>
        </p:nvGrpSpPr>
        <p:grpSpPr>
          <a:xfrm>
            <a:off x="1145332" y="1764927"/>
            <a:ext cx="4264393" cy="4313485"/>
            <a:chOff x="369152" y="1617134"/>
            <a:chExt cx="3546035" cy="3586857"/>
          </a:xfrm>
        </p:grpSpPr>
        <p:grpSp>
          <p:nvGrpSpPr>
            <p:cNvPr id="150" name="Group 6">
              <a:extLst>
                <a:ext uri="{FF2B5EF4-FFF2-40B4-BE49-F238E27FC236}">
                  <a16:creationId xmlns:a16="http://schemas.microsoft.com/office/drawing/2014/main" xmlns="" id="{6ED105AE-6A3C-43B6-83D0-8FC6DDBCACC8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170" name="Rectangle 14">
                <a:extLst>
                  <a:ext uri="{FF2B5EF4-FFF2-40B4-BE49-F238E27FC236}">
                    <a16:creationId xmlns:a16="http://schemas.microsoft.com/office/drawing/2014/main" xmlns="" id="{4AD13A34-9337-413B-A824-587BAFBD317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1" name="Right Triangle 13">
                <a:extLst>
                  <a:ext uri="{FF2B5EF4-FFF2-40B4-BE49-F238E27FC236}">
                    <a16:creationId xmlns:a16="http://schemas.microsoft.com/office/drawing/2014/main" xmlns="" id="{83F70945-5632-4361-8304-D2B656F5BC36}"/>
                  </a:ext>
                </a:extLst>
              </p:cNvPr>
              <p:cNvSpPr/>
              <p:nvPr/>
            </p:nvSpPr>
            <p:spPr>
              <a:xfrm>
                <a:off x="1823541" y="1617134"/>
                <a:ext cx="518085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2" name="Rectangle 24">
                <a:extLst>
                  <a:ext uri="{FF2B5EF4-FFF2-40B4-BE49-F238E27FC236}">
                    <a16:creationId xmlns:a16="http://schemas.microsoft.com/office/drawing/2014/main" xmlns="" id="{725D99A8-A748-471A-9D6B-367035B0C0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29999" y="1834921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41">
                <a:extLst>
                  <a:ext uri="{FF2B5EF4-FFF2-40B4-BE49-F238E27FC236}">
                    <a16:creationId xmlns:a16="http://schemas.microsoft.com/office/drawing/2014/main" xmlns="" id="{C26B59C2-A382-457A-9B40-9E7019B65659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Isosceles Triangle 3">
                <a:extLst>
                  <a:ext uri="{FF2B5EF4-FFF2-40B4-BE49-F238E27FC236}">
                    <a16:creationId xmlns:a16="http://schemas.microsoft.com/office/drawing/2014/main" xmlns="" id="{FD83AF7D-CE29-4BEB-B86F-97B0D31B31E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Group 88">
              <a:extLst>
                <a:ext uri="{FF2B5EF4-FFF2-40B4-BE49-F238E27FC236}">
                  <a16:creationId xmlns:a16="http://schemas.microsoft.com/office/drawing/2014/main" xmlns="" id="{DE409B21-51CB-44F2-B15A-1D0062BFE0CF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165" name="Rectangle 14">
                <a:extLst>
                  <a:ext uri="{FF2B5EF4-FFF2-40B4-BE49-F238E27FC236}">
                    <a16:creationId xmlns:a16="http://schemas.microsoft.com/office/drawing/2014/main" xmlns="" id="{537A24A5-79B6-427C-A699-C46F53926DEE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6" name="Right Triangle 13">
                <a:extLst>
                  <a:ext uri="{FF2B5EF4-FFF2-40B4-BE49-F238E27FC236}">
                    <a16:creationId xmlns:a16="http://schemas.microsoft.com/office/drawing/2014/main" xmlns="" id="{E323C266-8D31-412E-B3A0-38DF8EA5FC5A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Rectangle 24">
                <a:extLst>
                  <a:ext uri="{FF2B5EF4-FFF2-40B4-BE49-F238E27FC236}">
                    <a16:creationId xmlns:a16="http://schemas.microsoft.com/office/drawing/2014/main" xmlns="" id="{3E77D5D2-5EE2-4845-A5E5-4A5DD31098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41">
                <a:extLst>
                  <a:ext uri="{FF2B5EF4-FFF2-40B4-BE49-F238E27FC236}">
                    <a16:creationId xmlns:a16="http://schemas.microsoft.com/office/drawing/2014/main" xmlns="" id="{BC3AE71F-1F12-44F6-91D6-CB7492C1638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Isosceles Triangle 3">
                <a:extLst>
                  <a:ext uri="{FF2B5EF4-FFF2-40B4-BE49-F238E27FC236}">
                    <a16:creationId xmlns:a16="http://schemas.microsoft.com/office/drawing/2014/main" xmlns="" id="{9C9A9931-4A91-4297-A8B4-02C31AB9E6F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152" name="Group 94">
              <a:extLst>
                <a:ext uri="{FF2B5EF4-FFF2-40B4-BE49-F238E27FC236}">
                  <a16:creationId xmlns:a16="http://schemas.microsoft.com/office/drawing/2014/main" xmlns="" id="{74E46DE7-D084-4135-AE83-2E2236D0EDB5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160" name="Rectangle 14">
                <a:extLst>
                  <a:ext uri="{FF2B5EF4-FFF2-40B4-BE49-F238E27FC236}">
                    <a16:creationId xmlns:a16="http://schemas.microsoft.com/office/drawing/2014/main" xmlns="" id="{51869A4C-F9F2-422B-B9E9-24A1950A7171}"/>
                  </a:ext>
                </a:extLst>
              </p:cNvPr>
              <p:cNvSpPr/>
              <p:nvPr/>
            </p:nvSpPr>
            <p:spPr>
              <a:xfrm rot="19949266">
                <a:off x="1199616" y="1717913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E</a:t>
                </a:r>
                <a:r>
                  <a:rPr lang="ko-KR" altLang="en-US" sz="1000" b="1" dirty="0" smtClean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1" name="Right Triangle 13">
                <a:extLst>
                  <a:ext uri="{FF2B5EF4-FFF2-40B4-BE49-F238E27FC236}">
                    <a16:creationId xmlns:a16="http://schemas.microsoft.com/office/drawing/2014/main" xmlns="" id="{6E22DAAE-D088-4544-9CC5-2B806AC5C20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24">
                <a:extLst>
                  <a:ext uri="{FF2B5EF4-FFF2-40B4-BE49-F238E27FC236}">
                    <a16:creationId xmlns:a16="http://schemas.microsoft.com/office/drawing/2014/main" xmlns="" id="{18D96FA0-B9DA-4002-8417-BCD3AB36669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41">
                <a:extLst>
                  <a:ext uri="{FF2B5EF4-FFF2-40B4-BE49-F238E27FC236}">
                    <a16:creationId xmlns:a16="http://schemas.microsoft.com/office/drawing/2014/main" xmlns="" id="{061BBCC2-B3F8-4410-AFB1-4BAF12FFE37E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000" b="1" dirty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4" name="Isosceles Triangle 3">
                <a:extLst>
                  <a:ext uri="{FF2B5EF4-FFF2-40B4-BE49-F238E27FC236}">
                    <a16:creationId xmlns:a16="http://schemas.microsoft.com/office/drawing/2014/main" xmlns="" id="{5D4CD3C2-412F-43CA-9D1A-13887123C9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Group 100">
              <a:extLst>
                <a:ext uri="{FF2B5EF4-FFF2-40B4-BE49-F238E27FC236}">
                  <a16:creationId xmlns:a16="http://schemas.microsoft.com/office/drawing/2014/main" xmlns="" id="{3288EA1A-7A28-4845-8464-7D19BEF128FB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155" name="Rectangle 14">
                <a:extLst>
                  <a:ext uri="{FF2B5EF4-FFF2-40B4-BE49-F238E27FC236}">
                    <a16:creationId xmlns:a16="http://schemas.microsoft.com/office/drawing/2014/main" xmlns="" id="{C8A668D2-CB87-4CD6-A66D-ECB282D68B68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ight Triangle 13">
                <a:extLst>
                  <a:ext uri="{FF2B5EF4-FFF2-40B4-BE49-F238E27FC236}">
                    <a16:creationId xmlns:a16="http://schemas.microsoft.com/office/drawing/2014/main" xmlns="" id="{BCAF089D-273D-4710-B666-F2CA7FF2E0BC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46081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</a:t>
                </a:r>
                <a:r>
                  <a:rPr lang="ko-KR" altLang="en-US" sz="1000" b="1" dirty="0">
                    <a:solidFill>
                      <a:schemeClr val="tx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증권사</a:t>
                </a:r>
              </a:p>
            </p:txBody>
          </p:sp>
          <p:sp>
            <p:nvSpPr>
              <p:cNvPr id="157" name="Rectangle 24">
                <a:extLst>
                  <a:ext uri="{FF2B5EF4-FFF2-40B4-BE49-F238E27FC236}">
                    <a16:creationId xmlns:a16="http://schemas.microsoft.com/office/drawing/2014/main" xmlns="" id="{9752AA2D-E527-4C99-A045-51B821E7E8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xmlns="" id="{A0133199-02CB-42B8-B771-BB083DC0B6CA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Isosceles Triangle 3">
                <a:extLst>
                  <a:ext uri="{FF2B5EF4-FFF2-40B4-BE49-F238E27FC236}">
                    <a16:creationId xmlns:a16="http://schemas.microsoft.com/office/drawing/2014/main" xmlns="" id="{5C9CFCB5-81D7-44D9-96EA-B83252E6D78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Rectangle 14">
              <a:extLst>
                <a:ext uri="{FF2B5EF4-FFF2-40B4-BE49-F238E27FC236}">
                  <a16:creationId xmlns:a16="http://schemas.microsoft.com/office/drawing/2014/main" xmlns="" id="{B7068F42-4CE3-4E9A-9C2B-93A5222FBC66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0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r>
                <a:rPr lang="ko-KR" altLang="en-US" sz="1000" b="1" dirty="0" smtClean="0">
                  <a:solidFill>
                    <a:schemeClr val="tx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증권사</a:t>
              </a:r>
              <a:endParaRPr lang="ko-KR" altLang="en-US" sz="10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75" name="Picture 2" descr="E:\002-KIMS BUSINESS\000-B-KIMS-소스 분류-2014\10-ESP to IMG\지구.png">
            <a:extLst>
              <a:ext uri="{FF2B5EF4-FFF2-40B4-BE49-F238E27FC236}">
                <a16:creationId xmlns:a16="http://schemas.microsoft.com/office/drawing/2014/main" xmlns="" id="{87F02AA5-B428-4230-9063-10D510F6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36" y="2420712"/>
            <a:ext cx="3143472" cy="31434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 rot="7118213">
            <a:off x="4442484" y="4556969"/>
            <a:ext cx="638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ko-KR" altLang="en-US" sz="10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증권사</a:t>
            </a:r>
          </a:p>
        </p:txBody>
      </p:sp>
      <p:sp>
        <p:nvSpPr>
          <p:cNvPr id="176" name="직사각형 175"/>
          <p:cNvSpPr/>
          <p:nvPr/>
        </p:nvSpPr>
        <p:spPr>
          <a:xfrm rot="11910399">
            <a:off x="2359553" y="549606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ko-KR" altLang="en-US" sz="10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증권사</a:t>
            </a:r>
            <a:endParaRPr lang="ko-KR" altLang="en-US" sz="10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4172" y="3242808"/>
            <a:ext cx="1110512" cy="1452972"/>
          </a:xfrm>
          <a:prstGeom prst="rect">
            <a:avLst/>
          </a:prstGeom>
        </p:spPr>
      </p:pic>
      <p:sp>
        <p:nvSpPr>
          <p:cNvPr id="57" name="아래쪽 화살표 56"/>
          <p:cNvSpPr/>
          <p:nvPr/>
        </p:nvSpPr>
        <p:spPr>
          <a:xfrm rot="4408508">
            <a:off x="3900423" y="2965323"/>
            <a:ext cx="432000" cy="726368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 rot="15014815">
            <a:off x="2018088" y="3963267"/>
            <a:ext cx="432000" cy="726368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8037271">
            <a:off x="2016994" y="3102203"/>
            <a:ext cx="432000" cy="726368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쪽 화살표 63"/>
          <p:cNvSpPr/>
          <p:nvPr/>
        </p:nvSpPr>
        <p:spPr>
          <a:xfrm rot="6779680">
            <a:off x="3962148" y="4076247"/>
            <a:ext cx="432000" cy="726368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아래쪽 화살표 64"/>
          <p:cNvSpPr/>
          <p:nvPr/>
        </p:nvSpPr>
        <p:spPr>
          <a:xfrm>
            <a:off x="2954522" y="2446737"/>
            <a:ext cx="432000" cy="726368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아래쪽 화살표 65"/>
          <p:cNvSpPr/>
          <p:nvPr/>
        </p:nvSpPr>
        <p:spPr>
          <a:xfrm rot="8710614">
            <a:off x="3527029" y="4511300"/>
            <a:ext cx="432000" cy="726368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아래쪽 화살표 66"/>
          <p:cNvSpPr/>
          <p:nvPr/>
        </p:nvSpPr>
        <p:spPr>
          <a:xfrm rot="12477203">
            <a:off x="2734805" y="4656795"/>
            <a:ext cx="432000" cy="726368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A78876ED-23E9-4790-854B-759FD696F155}"/>
              </a:ext>
            </a:extLst>
          </p:cNvPr>
          <p:cNvGrpSpPr/>
          <p:nvPr/>
        </p:nvGrpSpPr>
        <p:grpSpPr>
          <a:xfrm>
            <a:off x="6791993" y="1835406"/>
            <a:ext cx="3996000" cy="496465"/>
            <a:chOff x="7309501" y="1773026"/>
            <a:chExt cx="3996000" cy="4964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E54355BE-860B-4FBF-A708-F835D4872681}"/>
                </a:ext>
              </a:extLst>
            </p:cNvPr>
            <p:cNvSpPr txBox="1"/>
            <p:nvPr/>
          </p:nvSpPr>
          <p:spPr>
            <a:xfrm>
              <a:off x="7309501" y="1992492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투자자들이 원하는 매매 시기와 거래의 활성화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E3044792-3D5A-4A88-99E1-6CBC1292AD13}"/>
                </a:ext>
              </a:extLst>
            </p:cNvPr>
            <p:cNvSpPr txBox="1"/>
            <p:nvPr/>
          </p:nvSpPr>
          <p:spPr>
            <a:xfrm>
              <a:off x="7309501" y="1773026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장외거래의 활성화</a:t>
              </a:r>
              <a:endParaRPr lang="ko-KR" altLang="en-US" sz="1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4EFB5787-453C-4FB8-A86A-26A28A8CE9ED}"/>
              </a:ext>
            </a:extLst>
          </p:cNvPr>
          <p:cNvGrpSpPr/>
          <p:nvPr/>
        </p:nvGrpSpPr>
        <p:grpSpPr>
          <a:xfrm>
            <a:off x="6791993" y="2992529"/>
            <a:ext cx="3996000" cy="681131"/>
            <a:chOff x="7309501" y="2930149"/>
            <a:chExt cx="3996000" cy="68113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EB20CA0C-A3E1-4E5B-B37A-AA3B8B6625D8}"/>
                </a:ext>
              </a:extLst>
            </p:cNvPr>
            <p:cNvSpPr txBox="1"/>
            <p:nvPr/>
          </p:nvSpPr>
          <p:spPr>
            <a:xfrm>
              <a:off x="7309501" y="3149615"/>
              <a:ext cx="39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국내외의 채권 거래 확장 및 외채에 대한 거래 포트 제공을 통한 다국적 거래 시스템 제공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3BC0404B-D446-4D91-BD27-794A4DFAF758}"/>
                </a:ext>
              </a:extLst>
            </p:cNvPr>
            <p:cNvSpPr txBox="1"/>
            <p:nvPr/>
          </p:nvSpPr>
          <p:spPr>
            <a:xfrm>
              <a:off x="7309501" y="2930149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ERC721</a:t>
              </a:r>
              <a:r>
                <a:rPr lang="ko-KR" altLang="en-US" sz="1200" b="1" dirty="0" smtClean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을 활용한 채권시장의 확장</a:t>
              </a:r>
              <a:endParaRPr lang="ko-KR" altLang="en-US" sz="1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10F653D-27B3-4741-81AF-FD431ED8A20F}"/>
              </a:ext>
            </a:extLst>
          </p:cNvPr>
          <p:cNvGrpSpPr/>
          <p:nvPr/>
        </p:nvGrpSpPr>
        <p:grpSpPr>
          <a:xfrm>
            <a:off x="6791993" y="4149652"/>
            <a:ext cx="3996000" cy="681131"/>
            <a:chOff x="7309501" y="4087272"/>
            <a:chExt cx="3996000" cy="68113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CC929CB0-BC08-4512-A37C-BDE37AA2BC67}"/>
                </a:ext>
              </a:extLst>
            </p:cNvPr>
            <p:cNvSpPr txBox="1"/>
            <p:nvPr/>
          </p:nvSpPr>
          <p:spPr>
            <a:xfrm>
              <a:off x="7309501" y="4306738"/>
              <a:ext cx="39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투자자들 간의 거래 투명성 제고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협회의 노후화된 보고 시스템의 최신화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66B2146-CD1E-41D1-836D-AEF54106CC9A}"/>
                </a:ext>
              </a:extLst>
            </p:cNvPr>
            <p:cNvSpPr txBox="1"/>
            <p:nvPr/>
          </p:nvSpPr>
          <p:spPr>
            <a:xfrm>
              <a:off x="7309501" y="4087272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채권 거래 시스템의 최신화</a:t>
              </a:r>
              <a:endParaRPr lang="ko-KR" altLang="en-US" sz="1200" b="1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D85FE665-4F1F-439E-9F93-56AB25189F87}"/>
              </a:ext>
            </a:extLst>
          </p:cNvPr>
          <p:cNvGrpSpPr/>
          <p:nvPr/>
        </p:nvGrpSpPr>
        <p:grpSpPr>
          <a:xfrm>
            <a:off x="6791993" y="5306776"/>
            <a:ext cx="3996000" cy="681131"/>
            <a:chOff x="7309501" y="5244396"/>
            <a:chExt cx="3996000" cy="6811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D547DF7-6D7D-4C20-9551-B6EE4979862D}"/>
                </a:ext>
              </a:extLst>
            </p:cNvPr>
            <p:cNvSpPr txBox="1"/>
            <p:nvPr/>
          </p:nvSpPr>
          <p:spPr>
            <a:xfrm>
              <a:off x="7309501" y="5463862"/>
              <a:ext cx="39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채권 발행 및 거래 비용에 대한 큰 금액 간의 거래이기에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GAS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비용의 무의미성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채권 하나 당 비용은 몇 십억 단위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882F053-ACD9-4BA0-8968-3A66ED3C9752}"/>
                </a:ext>
              </a:extLst>
            </p:cNvPr>
            <p:cNvSpPr txBox="1"/>
            <p:nvPr/>
          </p:nvSpPr>
          <p:spPr>
            <a:xfrm>
              <a:off x="7309501" y="5244396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GAS </a:t>
              </a:r>
              <a:r>
                <a:rPr lang="ko-KR" altLang="en-US" sz="1200" b="1" dirty="0" smtClean="0">
                  <a:solidFill>
                    <a:schemeClr val="accent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비용의 리스크 최소화</a:t>
              </a:r>
              <a:endParaRPr lang="ko-KR" altLang="en-US" sz="1200" b="1" dirty="0">
                <a:solidFill>
                  <a:schemeClr val="accent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80" name="그룹 19"/>
          <p:cNvGrpSpPr>
            <a:grpSpLocks noChangeAspect="1"/>
          </p:cNvGrpSpPr>
          <p:nvPr/>
        </p:nvGrpSpPr>
        <p:grpSpPr>
          <a:xfrm>
            <a:off x="6251033" y="1950170"/>
            <a:ext cx="451602" cy="451602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81" name="타원 4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 18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19"/>
          <p:cNvGrpSpPr>
            <a:grpSpLocks noChangeAspect="1"/>
          </p:cNvGrpSpPr>
          <p:nvPr/>
        </p:nvGrpSpPr>
        <p:grpSpPr>
          <a:xfrm>
            <a:off x="6251033" y="3107293"/>
            <a:ext cx="451602" cy="451602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84" name="타원 4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18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19"/>
          <p:cNvGrpSpPr>
            <a:grpSpLocks noChangeAspect="1"/>
          </p:cNvGrpSpPr>
          <p:nvPr/>
        </p:nvGrpSpPr>
        <p:grpSpPr>
          <a:xfrm>
            <a:off x="6251033" y="4264416"/>
            <a:ext cx="451602" cy="451602"/>
            <a:chOff x="331023" y="414040"/>
            <a:chExt cx="5704886" cy="570488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7" name="타원 4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 18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19"/>
          <p:cNvGrpSpPr>
            <a:grpSpLocks noChangeAspect="1"/>
          </p:cNvGrpSpPr>
          <p:nvPr/>
        </p:nvGrpSpPr>
        <p:grpSpPr>
          <a:xfrm>
            <a:off x="6251033" y="5421540"/>
            <a:ext cx="451602" cy="451602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90" name="타원 4"/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 18"/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5011832" y="1365252"/>
            <a:ext cx="521297" cy="73866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endParaRPr lang="en-US" altLang="ko-KR" sz="1400" b="1" dirty="0" smtClean="0">
              <a:solidFill>
                <a:schemeClr val="bg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b="1" dirty="0" smtClean="0">
                <a:solidFill>
                  <a:schemeClr val="bg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협회</a:t>
            </a:r>
            <a:endParaRPr lang="en-US" altLang="ko-KR" sz="1400" b="1" dirty="0" smtClean="0">
              <a:solidFill>
                <a:schemeClr val="bg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400" b="1" dirty="0">
              <a:solidFill>
                <a:schemeClr val="bg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왼쪽/위쪽 화살표 4"/>
          <p:cNvSpPr/>
          <p:nvPr/>
        </p:nvSpPr>
        <p:spPr>
          <a:xfrm>
            <a:off x="3809147" y="2075272"/>
            <a:ext cx="1726513" cy="2117907"/>
          </a:xfrm>
          <a:prstGeom prst="leftUpArrow">
            <a:avLst>
              <a:gd name="adj1" fmla="val 11520"/>
              <a:gd name="adj2" fmla="val 15149"/>
              <a:gd name="adj3" fmla="val 26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1163400" y="133812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345957" y="5704020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아래쪽 화살표 94"/>
          <p:cNvSpPr/>
          <p:nvPr/>
        </p:nvSpPr>
        <p:spPr>
          <a:xfrm rot="14168199">
            <a:off x="1757712" y="4112533"/>
            <a:ext cx="432000" cy="2002146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아래쪽 화살표 95"/>
          <p:cNvSpPr/>
          <p:nvPr/>
        </p:nvSpPr>
        <p:spPr>
          <a:xfrm rot="19217653">
            <a:off x="2016681" y="1794569"/>
            <a:ext cx="432000" cy="1599718"/>
          </a:xfrm>
          <a:prstGeom prst="downArrow">
            <a:avLst>
              <a:gd name="adj1" fmla="val 50000"/>
              <a:gd name="adj2" fmla="val 478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B&amp;B </a:t>
            </a:r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프로젝트의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기대 효과</a:t>
            </a:r>
            <a:endParaRPr 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3" name="Isosceles Triangle 3">
            <a:extLst>
              <a:ext uri="{FF2B5EF4-FFF2-40B4-BE49-F238E27FC236}">
                <a16:creationId xmlns:a16="http://schemas.microsoft.com/office/drawing/2014/main" xmlns="" id="{1351BFDF-4339-4CE1-9AA4-945FB49AB2EB}"/>
              </a:ext>
            </a:extLst>
          </p:cNvPr>
          <p:cNvSpPr/>
          <p:nvPr/>
        </p:nvSpPr>
        <p:spPr>
          <a:xfrm>
            <a:off x="4945375" y="4109430"/>
            <a:ext cx="2301250" cy="19838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Down Arrow 4">
            <a:extLst>
              <a:ext uri="{FF2B5EF4-FFF2-40B4-BE49-F238E27FC236}">
                <a16:creationId xmlns:a16="http://schemas.microsoft.com/office/drawing/2014/main" xmlns="" id="{7BAAFE4E-4728-45A3-99F5-72AB473DED8D}"/>
              </a:ext>
            </a:extLst>
          </p:cNvPr>
          <p:cNvSpPr/>
          <p:nvPr/>
        </p:nvSpPr>
        <p:spPr>
          <a:xfrm rot="10800000">
            <a:off x="9170353" y="3251903"/>
            <a:ext cx="2087994" cy="2841363"/>
          </a:xfrm>
          <a:prstGeom prst="downArrow">
            <a:avLst>
              <a:gd name="adj1" fmla="val 73536"/>
              <a:gd name="adj2" fmla="val 546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5">
            <a:extLst>
              <a:ext uri="{FF2B5EF4-FFF2-40B4-BE49-F238E27FC236}">
                <a16:creationId xmlns:a16="http://schemas.microsoft.com/office/drawing/2014/main" xmlns="" id="{C998D697-2E15-4DCC-8FE3-2FB00C806A89}"/>
              </a:ext>
            </a:extLst>
          </p:cNvPr>
          <p:cNvSpPr/>
          <p:nvPr/>
        </p:nvSpPr>
        <p:spPr>
          <a:xfrm rot="20880000">
            <a:off x="786000" y="3965270"/>
            <a:ext cx="10620000" cy="1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Down Arrow 6">
            <a:extLst>
              <a:ext uri="{FF2B5EF4-FFF2-40B4-BE49-F238E27FC236}">
                <a16:creationId xmlns:a16="http://schemas.microsoft.com/office/drawing/2014/main" xmlns="" id="{01154205-8CBF-4834-8DB1-907DFFB9B16D}"/>
              </a:ext>
            </a:extLst>
          </p:cNvPr>
          <p:cNvSpPr/>
          <p:nvPr/>
        </p:nvSpPr>
        <p:spPr>
          <a:xfrm>
            <a:off x="951751" y="1947485"/>
            <a:ext cx="2087994" cy="2841363"/>
          </a:xfrm>
          <a:prstGeom prst="downArrow">
            <a:avLst>
              <a:gd name="adj1" fmla="val 73536"/>
              <a:gd name="adj2" fmla="val 54666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Group 7">
            <a:extLst>
              <a:ext uri="{FF2B5EF4-FFF2-40B4-BE49-F238E27FC236}">
                <a16:creationId xmlns:a16="http://schemas.microsoft.com/office/drawing/2014/main" xmlns="" id="{C0F0694D-6581-4701-BBCD-38C382A2F0F9}"/>
              </a:ext>
            </a:extLst>
          </p:cNvPr>
          <p:cNvGrpSpPr/>
          <p:nvPr/>
        </p:nvGrpSpPr>
        <p:grpSpPr>
          <a:xfrm>
            <a:off x="1346230" y="2056121"/>
            <a:ext cx="1296144" cy="1655429"/>
            <a:chOff x="2079598" y="4324401"/>
            <a:chExt cx="3303211" cy="165542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8504A6CC-C53B-4565-BC9C-75BD51F69DC4}"/>
                </a:ext>
              </a:extLst>
            </p:cNvPr>
            <p:cNvSpPr txBox="1"/>
            <p:nvPr/>
          </p:nvSpPr>
          <p:spPr>
            <a:xfrm>
              <a:off x="2098434" y="4594835"/>
              <a:ext cx="32557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증권 시장 간 거래에 들이는 시간 비용 절감</a:t>
              </a:r>
              <a:endPara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algn="ctr"/>
              <a:endPara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공시가 정보에 들이는 시간 비용 감소</a:t>
              </a:r>
              <a:endPara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B9827B4C-A62D-4E76-92B0-066C2B723A38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거래 비용</a:t>
              </a:r>
              <a:endParaRPr lang="ko-KR" altLang="en-US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140" name="Group 10">
            <a:extLst>
              <a:ext uri="{FF2B5EF4-FFF2-40B4-BE49-F238E27FC236}">
                <a16:creationId xmlns:a16="http://schemas.microsoft.com/office/drawing/2014/main" xmlns="" id="{61C1D376-2382-46DA-913D-8AB3B902269A}"/>
              </a:ext>
            </a:extLst>
          </p:cNvPr>
          <p:cNvGrpSpPr/>
          <p:nvPr/>
        </p:nvGrpSpPr>
        <p:grpSpPr>
          <a:xfrm>
            <a:off x="9574735" y="4320149"/>
            <a:ext cx="1296144" cy="1101431"/>
            <a:chOff x="2079598" y="4324401"/>
            <a:chExt cx="3303211" cy="1101431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E4EBE54F-3474-41F3-8D58-67BD276B79DA}"/>
                </a:ext>
              </a:extLst>
            </p:cNvPr>
            <p:cNvSpPr txBox="1"/>
            <p:nvPr/>
          </p:nvSpPr>
          <p:spPr>
            <a:xfrm>
              <a:off x="2098434" y="4594835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dApp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참여자 인터페이스 제공으로 인한 거래 활성화</a:t>
              </a:r>
              <a:endParaRPr lang="en-US" altLang="ko-KR" sz="1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2FF1B46C-6ADD-4C76-A58B-A6AF8BB42405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시장 활성화</a:t>
              </a:r>
              <a:endParaRPr lang="ko-KR" altLang="en-US"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43" name="Isosceles Triangle 19">
            <a:extLst>
              <a:ext uri="{FF2B5EF4-FFF2-40B4-BE49-F238E27FC236}">
                <a16:creationId xmlns:a16="http://schemas.microsoft.com/office/drawing/2014/main" xmlns="" id="{016C8698-3131-4BF5-8CDC-86EF8CE35F08}"/>
              </a:ext>
            </a:extLst>
          </p:cNvPr>
          <p:cNvSpPr/>
          <p:nvPr/>
        </p:nvSpPr>
        <p:spPr>
          <a:xfrm rot="10800000">
            <a:off x="4945376" y="1908804"/>
            <a:ext cx="2301250" cy="19838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Group 20">
            <a:extLst>
              <a:ext uri="{FF2B5EF4-FFF2-40B4-BE49-F238E27FC236}">
                <a16:creationId xmlns:a16="http://schemas.microsoft.com/office/drawing/2014/main" xmlns="" id="{551752F6-CA64-4AE0-A5AC-7EC58B9526A5}"/>
              </a:ext>
            </a:extLst>
          </p:cNvPr>
          <p:cNvGrpSpPr/>
          <p:nvPr/>
        </p:nvGrpSpPr>
        <p:grpSpPr>
          <a:xfrm>
            <a:off x="8034938" y="1905006"/>
            <a:ext cx="2236415" cy="743761"/>
            <a:chOff x="2079598" y="4324401"/>
            <a:chExt cx="3476763" cy="743761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68DB37B9-E3A7-4660-9A25-C043CE4E331D}"/>
                </a:ext>
              </a:extLst>
            </p:cNvPr>
            <p:cNvSpPr txBox="1"/>
            <p:nvPr/>
          </p:nvSpPr>
          <p:spPr>
            <a:xfrm>
              <a:off x="2079598" y="4606497"/>
              <a:ext cx="3476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협회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거래 당사자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해외 투자자들의 등록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거래의 편의성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ABD1D9C3-6ADF-4DF0-AD14-839593EC889C}"/>
                </a:ext>
              </a:extLst>
            </p:cNvPr>
            <p:cNvSpPr txBox="1"/>
            <p:nvPr/>
          </p:nvSpPr>
          <p:spPr>
            <a:xfrm>
              <a:off x="2079598" y="4324401"/>
              <a:ext cx="3476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채권 거래 시장의 활성화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147" name="Group 26">
            <a:extLst>
              <a:ext uri="{FF2B5EF4-FFF2-40B4-BE49-F238E27FC236}">
                <a16:creationId xmlns:a16="http://schemas.microsoft.com/office/drawing/2014/main" xmlns="" id="{BE006F19-0F54-43BE-B8F1-9A4721613691}"/>
              </a:ext>
            </a:extLst>
          </p:cNvPr>
          <p:cNvGrpSpPr/>
          <p:nvPr/>
        </p:nvGrpSpPr>
        <p:grpSpPr>
          <a:xfrm>
            <a:off x="1996411" y="5025561"/>
            <a:ext cx="2236415" cy="743761"/>
            <a:chOff x="2079598" y="4324401"/>
            <a:chExt cx="3476763" cy="743761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6B58B2ED-46FF-4263-863A-4B85AFA177D0}"/>
                </a:ext>
              </a:extLst>
            </p:cNvPr>
            <p:cNvSpPr txBox="1"/>
            <p:nvPr/>
          </p:nvSpPr>
          <p:spPr>
            <a:xfrm>
              <a:off x="2079598" y="4606497"/>
              <a:ext cx="3476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협회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거래 당사자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해외 투자자들의 시간 비용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E20688D3-EED8-4C31-BF47-721185FE062B}"/>
                </a:ext>
              </a:extLst>
            </p:cNvPr>
            <p:cNvSpPr txBox="1"/>
            <p:nvPr/>
          </p:nvSpPr>
          <p:spPr>
            <a:xfrm>
              <a:off x="2079598" y="4324401"/>
              <a:ext cx="3476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채권 거래 비용 절감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0" name="그룹 54">
            <a:extLst>
              <a:ext uri="{FF2B5EF4-FFF2-40B4-BE49-F238E27FC236}">
                <a16:creationId xmlns:a16="http://schemas.microsoft.com/office/drawing/2014/main" xmlns="" id="{AA0443B0-3043-4F8F-84FB-A691A3AE371A}"/>
              </a:ext>
            </a:extLst>
          </p:cNvPr>
          <p:cNvGrpSpPr>
            <a:grpSpLocks noChangeAspect="1"/>
          </p:cNvGrpSpPr>
          <p:nvPr/>
        </p:nvGrpSpPr>
        <p:grpSpPr>
          <a:xfrm>
            <a:off x="5810829" y="5109606"/>
            <a:ext cx="566569" cy="566569"/>
            <a:chOff x="2674820" y="0"/>
            <a:chExt cx="6842360" cy="6842360"/>
          </a:xfrm>
        </p:grpSpPr>
        <p:sp>
          <p:nvSpPr>
            <p:cNvPr id="151" name="타원 50">
              <a:extLst>
                <a:ext uri="{FF2B5EF4-FFF2-40B4-BE49-F238E27FC236}">
                  <a16:creationId xmlns:a16="http://schemas.microsoft.com/office/drawing/2014/main" xmlns="" id="{42EFD641-CABE-4C04-B118-C17F84EE5339}"/>
                </a:ext>
              </a:extLst>
            </p:cNvPr>
            <p:cNvSpPr/>
            <p:nvPr/>
          </p:nvSpPr>
          <p:spPr>
            <a:xfrm>
              <a:off x="2674820" y="0"/>
              <a:ext cx="6842360" cy="6842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 53">
              <a:extLst>
                <a:ext uri="{FF2B5EF4-FFF2-40B4-BE49-F238E27FC236}">
                  <a16:creationId xmlns:a16="http://schemas.microsoft.com/office/drawing/2014/main" xmlns="" id="{F5DF786B-46EF-48E9-8DD0-A4C7264C8E3F}"/>
                </a:ext>
              </a:extLst>
            </p:cNvPr>
            <p:cNvSpPr/>
            <p:nvPr/>
          </p:nvSpPr>
          <p:spPr>
            <a:xfrm>
              <a:off x="4555180" y="1556425"/>
              <a:ext cx="3110214" cy="3415802"/>
            </a:xfrm>
            <a:custGeom>
              <a:avLst/>
              <a:gdLst>
                <a:gd name="connsiteX0" fmla="*/ 1024464 w 3110214"/>
                <a:gd name="connsiteY0" fmla="*/ 0 h 3415802"/>
                <a:gd name="connsiteX1" fmla="*/ 2071717 w 3110214"/>
                <a:gd name="connsiteY1" fmla="*/ 24667 h 3415802"/>
                <a:gd name="connsiteX2" fmla="*/ 1705002 w 3110214"/>
                <a:gd name="connsiteY2" fmla="*/ 1411927 h 3415802"/>
                <a:gd name="connsiteX3" fmla="*/ 2220271 w 3110214"/>
                <a:gd name="connsiteY3" fmla="*/ 1222836 h 3415802"/>
                <a:gd name="connsiteX4" fmla="*/ 2099720 w 3110214"/>
                <a:gd name="connsiteY4" fmla="*/ 1723189 h 3415802"/>
                <a:gd name="connsiteX5" fmla="*/ 1571138 w 3110214"/>
                <a:gd name="connsiteY5" fmla="*/ 1918326 h 3415802"/>
                <a:gd name="connsiteX6" fmla="*/ 1354720 w 3110214"/>
                <a:gd name="connsiteY6" fmla="*/ 2737017 h 3415802"/>
                <a:gd name="connsiteX7" fmla="*/ 3110214 w 3110214"/>
                <a:gd name="connsiteY7" fmla="*/ 2743200 h 3415802"/>
                <a:gd name="connsiteX8" fmla="*/ 2911630 w 3110214"/>
                <a:gd name="connsiteY8" fmla="*/ 3415802 h 3415802"/>
                <a:gd name="connsiteX9" fmla="*/ 117641 w 3110214"/>
                <a:gd name="connsiteY9" fmla="*/ 3413922 h 3415802"/>
                <a:gd name="connsiteX10" fmla="*/ 400074 w 3110214"/>
                <a:gd name="connsiteY10" fmla="*/ 2350646 h 3415802"/>
                <a:gd name="connsiteX11" fmla="*/ 0 w 3110214"/>
                <a:gd name="connsiteY11" fmla="*/ 2498341 h 3415802"/>
                <a:gd name="connsiteX12" fmla="*/ 130702 w 3110214"/>
                <a:gd name="connsiteY12" fmla="*/ 1989654 h 3415802"/>
                <a:gd name="connsiteX13" fmla="*/ 535413 w 3110214"/>
                <a:gd name="connsiteY13" fmla="*/ 1841136 h 341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10214" h="3415802">
                  <a:moveTo>
                    <a:pt x="1024464" y="0"/>
                  </a:moveTo>
                  <a:lnTo>
                    <a:pt x="2071717" y="24667"/>
                  </a:lnTo>
                  <a:lnTo>
                    <a:pt x="1705002" y="1411927"/>
                  </a:lnTo>
                  <a:lnTo>
                    <a:pt x="2220271" y="1222836"/>
                  </a:lnTo>
                  <a:lnTo>
                    <a:pt x="2099720" y="1723189"/>
                  </a:lnTo>
                  <a:lnTo>
                    <a:pt x="1571138" y="1918326"/>
                  </a:lnTo>
                  <a:lnTo>
                    <a:pt x="1354720" y="2737017"/>
                  </a:lnTo>
                  <a:lnTo>
                    <a:pt x="3110214" y="2743200"/>
                  </a:lnTo>
                  <a:lnTo>
                    <a:pt x="2911630" y="3415802"/>
                  </a:lnTo>
                  <a:lnTo>
                    <a:pt x="117641" y="3413922"/>
                  </a:lnTo>
                  <a:lnTo>
                    <a:pt x="400074" y="2350646"/>
                  </a:lnTo>
                  <a:lnTo>
                    <a:pt x="0" y="2498341"/>
                  </a:lnTo>
                  <a:lnTo>
                    <a:pt x="130702" y="1989654"/>
                  </a:lnTo>
                  <a:lnTo>
                    <a:pt x="535413" y="1841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9">
            <a:extLst>
              <a:ext uri="{FF2B5EF4-FFF2-40B4-BE49-F238E27FC236}">
                <a16:creationId xmlns:a16="http://schemas.microsoft.com/office/drawing/2014/main" xmlns="" id="{62FA929A-B5D4-4EE9-8709-FDBEE425B3BD}"/>
              </a:ext>
            </a:extLst>
          </p:cNvPr>
          <p:cNvGrpSpPr>
            <a:grpSpLocks noChangeAspect="1"/>
          </p:cNvGrpSpPr>
          <p:nvPr/>
        </p:nvGrpSpPr>
        <p:grpSpPr>
          <a:xfrm>
            <a:off x="5810829" y="2314495"/>
            <a:ext cx="566569" cy="566569"/>
            <a:chOff x="331023" y="414040"/>
            <a:chExt cx="5704886" cy="5704886"/>
          </a:xfrm>
        </p:grpSpPr>
        <p:sp>
          <p:nvSpPr>
            <p:cNvPr id="154" name="타원 4">
              <a:extLst>
                <a:ext uri="{FF2B5EF4-FFF2-40B4-BE49-F238E27FC236}">
                  <a16:creationId xmlns:a16="http://schemas.microsoft.com/office/drawing/2014/main" xmlns="" id="{2F884CAD-60D3-4157-B7F3-51306CBCB12D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 18">
              <a:extLst>
                <a:ext uri="{FF2B5EF4-FFF2-40B4-BE49-F238E27FC236}">
                  <a16:creationId xmlns:a16="http://schemas.microsoft.com/office/drawing/2014/main" xmlns="" id="{E1F84BD1-D9C0-46A3-8796-ADD5B532A533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9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61647" y="2847975"/>
            <a:ext cx="7073153" cy="715516"/>
          </a:xfrm>
        </p:spPr>
        <p:txBody>
          <a:bodyPr/>
          <a:lstStyle/>
          <a:p>
            <a:r>
              <a:rPr lang="en-US" altLang="ko-KR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B&amp;B </a:t>
            </a:r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프로젝트의 진행 방향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61647" y="3563491"/>
            <a:ext cx="6238875" cy="288032"/>
          </a:xfrm>
        </p:spPr>
        <p:txBody>
          <a:bodyPr/>
          <a:lstStyle/>
          <a:p>
            <a:r>
              <a:rPr lang="en-US" altLang="ko-KR" dirty="0" smtClean="0"/>
              <a:t>Bond &amp; </a:t>
            </a:r>
            <a:r>
              <a:rPr lang="en-US" altLang="ko-KR" dirty="0" err="1" smtClean="0"/>
              <a:t>Blockchain</a:t>
            </a:r>
            <a:r>
              <a:rPr lang="en-US" altLang="ko-KR" dirty="0" smtClean="0"/>
              <a:t> project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0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 단위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endParaRPr 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D28E74EE-6752-4DC0-BCD7-8D13D58A69A1}"/>
              </a:ext>
            </a:extLst>
          </p:cNvPr>
          <p:cNvSpPr/>
          <p:nvPr/>
        </p:nvSpPr>
        <p:spPr>
          <a:xfrm>
            <a:off x="932507" y="2112039"/>
            <a:ext cx="10320950" cy="1856747"/>
          </a:xfrm>
          <a:prstGeom prst="roundRect">
            <a:avLst>
              <a:gd name="adj" fmla="val 7849"/>
            </a:avLst>
          </a:prstGeom>
          <a:solidFill>
            <a:sysClr val="window" lastClr="FFFFFF">
              <a:alpha val="50000"/>
            </a:sysClr>
          </a:solidFill>
          <a:ln w="38100" cap="flat" cmpd="sng" algn="ctr">
            <a:solidFill>
              <a:srgbClr val="FE99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03030">
                  <a:lumMod val="75000"/>
                  <a:lumOff val="25000"/>
                </a:srgb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25" name="Table 3">
            <a:extLst>
              <a:ext uri="{FF2B5EF4-FFF2-40B4-BE49-F238E27FC236}">
                <a16:creationId xmlns:a16="http://schemas.microsoft.com/office/drawing/2014/main" xmlns="" id="{DB0C699F-AA2B-4EE4-844D-4EBF7717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28693"/>
              </p:ext>
            </p:extLst>
          </p:nvPr>
        </p:nvGraphicFramePr>
        <p:xfrm>
          <a:off x="6212113" y="2284108"/>
          <a:ext cx="4852126" cy="1483360"/>
        </p:xfrm>
        <a:graphic>
          <a:graphicData uri="http://schemas.openxmlformats.org/drawingml/2006/table">
            <a:tbl>
              <a:tblPr firstRow="1" bandRow="1"/>
              <a:tblGrid>
                <a:gridCol w="1386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분석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설계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Contract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개발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안유화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박승현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안진우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최다솔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6" name="Rounded Rectangle 4">
            <a:extLst>
              <a:ext uri="{FF2B5EF4-FFF2-40B4-BE49-F238E27FC236}">
                <a16:creationId xmlns:a16="http://schemas.microsoft.com/office/drawing/2014/main" xmlns="" id="{3EF77B75-3FE6-47DD-8DEF-602261760BE7}"/>
              </a:ext>
            </a:extLst>
          </p:cNvPr>
          <p:cNvSpPr/>
          <p:nvPr/>
        </p:nvSpPr>
        <p:spPr>
          <a:xfrm>
            <a:off x="1372084" y="1896015"/>
            <a:ext cx="3301857" cy="464075"/>
          </a:xfrm>
          <a:prstGeom prst="roundRect">
            <a:avLst>
              <a:gd name="adj" fmla="val 50000"/>
            </a:avLst>
          </a:prstGeom>
          <a:solidFill>
            <a:srgbClr val="FE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7" name="Straight Connector 5">
            <a:extLst>
              <a:ext uri="{FF2B5EF4-FFF2-40B4-BE49-F238E27FC236}">
                <a16:creationId xmlns:a16="http://schemas.microsoft.com/office/drawing/2014/main" xmlns="" id="{1FFD0E1B-0299-4015-940C-826120CEB207}"/>
              </a:ext>
            </a:extLst>
          </p:cNvPr>
          <p:cNvCxnSpPr/>
          <p:nvPr/>
        </p:nvCxnSpPr>
        <p:spPr>
          <a:xfrm>
            <a:off x="1547111" y="2849655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FE9900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A39AFDA-81AD-47F3-BE1F-3305663F5703}"/>
              </a:ext>
            </a:extLst>
          </p:cNvPr>
          <p:cNvSpPr txBox="1"/>
          <p:nvPr/>
        </p:nvSpPr>
        <p:spPr>
          <a:xfrm>
            <a:off x="1657055" y="2974890"/>
            <a:ext cx="418243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1</a:t>
            </a:r>
            <a:r>
              <a:rPr lang="ko-KR" altLang="en-US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차 </a:t>
            </a:r>
            <a:r>
              <a:rPr lang="ko-KR" altLang="en-US" sz="1200" dirty="0" err="1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프리젠테이션을</a:t>
            </a:r>
            <a:r>
              <a:rPr lang="ko-KR" altLang="en-US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기반으로 분석을 진행</a:t>
            </a:r>
            <a:endParaRPr lang="en-US" altLang="ko-KR" sz="1200" dirty="0" smtClean="0">
              <a:solidFill>
                <a:srgbClr val="30303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시퀀스다이어그램</a:t>
            </a:r>
            <a:r>
              <a:rPr lang="en-US" altLang="ko-KR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200" dirty="0" err="1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화면설계서</a:t>
            </a:r>
            <a:r>
              <a:rPr lang="ko-KR" altLang="en-US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등을 활용하여 설계 진행</a:t>
            </a:r>
            <a:endParaRPr lang="en-US" altLang="ko-KR" sz="1200" dirty="0" smtClean="0">
              <a:solidFill>
                <a:srgbClr val="30303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ERC721</a:t>
            </a:r>
            <a:r>
              <a:rPr lang="ko-KR" altLang="en-US" sz="1200" dirty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인터페이스를 활용하여 토큰 발행 </a:t>
            </a:r>
            <a:r>
              <a:rPr lang="en-US" altLang="ko-KR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Contract </a:t>
            </a:r>
            <a:r>
              <a:rPr lang="ko-KR" altLang="en-US" sz="1200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개발</a:t>
            </a:r>
            <a:endParaRPr lang="ko-KR" altLang="en-US" sz="1200" dirty="0">
              <a:solidFill>
                <a:srgbClr val="303030">
                  <a:lumMod val="75000"/>
                  <a:lumOff val="2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66E019F4-1E5D-4E88-B059-234D252DF249}"/>
              </a:ext>
            </a:extLst>
          </p:cNvPr>
          <p:cNvSpPr txBox="1"/>
          <p:nvPr/>
        </p:nvSpPr>
        <p:spPr>
          <a:xfrm>
            <a:off x="1657054" y="2458362"/>
            <a:ext cx="2914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분석</a:t>
            </a:r>
            <a:r>
              <a:rPr lang="en-US" altLang="ko-KR" sz="1400" b="1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설계 및 </a:t>
            </a:r>
            <a:r>
              <a:rPr lang="en-US" altLang="ko-KR" sz="1400" b="1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CONTRACT </a:t>
            </a:r>
            <a:r>
              <a:rPr lang="ko-KR" altLang="en-US" sz="1400" b="1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개발</a:t>
            </a:r>
            <a:endParaRPr lang="ko-KR" altLang="en-US" sz="1400" b="1" dirty="0">
              <a:solidFill>
                <a:srgbClr val="303030">
                  <a:lumMod val="75000"/>
                  <a:lumOff val="2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FA8B4914-11C7-4A56-9016-FCB4C04E83C5}"/>
              </a:ext>
            </a:extLst>
          </p:cNvPr>
          <p:cNvSpPr txBox="1"/>
          <p:nvPr/>
        </p:nvSpPr>
        <p:spPr>
          <a:xfrm>
            <a:off x="1908751" y="1943385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 </a:t>
            </a:r>
            <a:r>
              <a:rPr lang="ko-KR" altLang="en-US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</a:t>
            </a:r>
            <a:endParaRPr lang="ko-KR" altLang="en-US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31" name="Rounded Rectangle 9">
            <a:extLst>
              <a:ext uri="{FF2B5EF4-FFF2-40B4-BE49-F238E27FC236}">
                <a16:creationId xmlns:a16="http://schemas.microsoft.com/office/drawing/2014/main" xmlns="" id="{C8FFEED5-38FA-4960-BC01-D410CFF348C8}"/>
              </a:ext>
            </a:extLst>
          </p:cNvPr>
          <p:cNvSpPr/>
          <p:nvPr/>
        </p:nvSpPr>
        <p:spPr>
          <a:xfrm>
            <a:off x="932507" y="4312483"/>
            <a:ext cx="10320950" cy="1856747"/>
          </a:xfrm>
          <a:prstGeom prst="roundRect">
            <a:avLst>
              <a:gd name="adj" fmla="val 7849"/>
            </a:avLst>
          </a:prstGeom>
          <a:solidFill>
            <a:sysClr val="window" lastClr="FFFFFF">
              <a:alpha val="50000"/>
            </a:sysClr>
          </a:solidFill>
          <a:ln w="3810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32" name="Table 10">
            <a:extLst>
              <a:ext uri="{FF2B5EF4-FFF2-40B4-BE49-F238E27FC236}">
                <a16:creationId xmlns:a16="http://schemas.microsoft.com/office/drawing/2014/main" xmlns="" id="{FB3EB8F3-9ED6-4E1B-ACE2-586813D7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34344"/>
              </p:ext>
            </p:extLst>
          </p:nvPr>
        </p:nvGraphicFramePr>
        <p:xfrm>
          <a:off x="6212112" y="4484552"/>
          <a:ext cx="4852126" cy="1483360"/>
        </p:xfrm>
        <a:graphic>
          <a:graphicData uri="http://schemas.openxmlformats.org/drawingml/2006/table">
            <a:tbl>
              <a:tblPr firstRow="1" bandRow="1"/>
              <a:tblGrid>
                <a:gridCol w="1386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5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5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Contract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개발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Web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화면개발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 pitchFamily="34" charset="0"/>
                        </a:rPr>
                        <a:t>통합 테스트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0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안유화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박승현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안진우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최다솔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28575" cap="flat" cmpd="sng" algn="ctr">
                      <a:solidFill>
                        <a:srgbClr val="303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3" name="Rounded Rectangle 11">
            <a:extLst>
              <a:ext uri="{FF2B5EF4-FFF2-40B4-BE49-F238E27FC236}">
                <a16:creationId xmlns:a16="http://schemas.microsoft.com/office/drawing/2014/main" xmlns="" id="{638AF5D3-0459-4CF4-A647-F124B28BFA9E}"/>
              </a:ext>
            </a:extLst>
          </p:cNvPr>
          <p:cNvSpPr/>
          <p:nvPr/>
        </p:nvSpPr>
        <p:spPr>
          <a:xfrm>
            <a:off x="1372084" y="4096459"/>
            <a:ext cx="3301857" cy="464075"/>
          </a:xfrm>
          <a:prstGeom prst="roundRect">
            <a:avLst>
              <a:gd name="adj" fmla="val 50000"/>
            </a:avLst>
          </a:prstGeom>
          <a:solidFill>
            <a:srgbClr val="3030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4" name="Straight Connector 12">
            <a:extLst>
              <a:ext uri="{FF2B5EF4-FFF2-40B4-BE49-F238E27FC236}">
                <a16:creationId xmlns:a16="http://schemas.microsoft.com/office/drawing/2014/main" xmlns="" id="{1187765B-8EEF-4E0F-8D4F-D4D735EBCB35}"/>
              </a:ext>
            </a:extLst>
          </p:cNvPr>
          <p:cNvCxnSpPr/>
          <p:nvPr/>
        </p:nvCxnSpPr>
        <p:spPr>
          <a:xfrm>
            <a:off x="1547111" y="5050099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303030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2FED216-6046-4713-A1B1-078A75CBD50E}"/>
              </a:ext>
            </a:extLst>
          </p:cNvPr>
          <p:cNvSpPr txBox="1"/>
          <p:nvPr/>
        </p:nvSpPr>
        <p:spPr>
          <a:xfrm>
            <a:off x="1657055" y="5175334"/>
            <a:ext cx="418243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>
                <a:solidFill>
                  <a:srgbClr val="303030">
                    <a:lumMod val="75000"/>
                    <a:lumOff val="2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ERC721 </a:t>
            </a:r>
            <a:r>
              <a:rPr lang="ko-KR" altLang="en-US" dirty="0" smtClean="0"/>
              <a:t>인터페이스를 활용하여 채권거래 </a:t>
            </a:r>
            <a:r>
              <a:rPr lang="en-US" altLang="ko-KR" dirty="0" smtClean="0"/>
              <a:t>contract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Meteor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사용자 인터페이스 개발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채권 발행 및 거래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통합테스트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진행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6BA7015B-F2EB-420F-B378-BEAED339628E}"/>
              </a:ext>
            </a:extLst>
          </p:cNvPr>
          <p:cNvSpPr txBox="1"/>
          <p:nvPr/>
        </p:nvSpPr>
        <p:spPr>
          <a:xfrm>
            <a:off x="1657054" y="4658806"/>
            <a:ext cx="272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Web3 </a:t>
            </a:r>
            <a:r>
              <a:rPr lang="en-US" altLang="ko-KR" sz="1400" b="1" dirty="0" err="1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js</a:t>
            </a:r>
            <a:r>
              <a:rPr lang="ko-KR" altLang="en-US" sz="1400" b="1" dirty="0" smtClean="0">
                <a:solidFill>
                  <a:srgbClr val="303030">
                    <a:lumMod val="75000"/>
                    <a:lumOff val="2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활용한 화면 단 구현</a:t>
            </a:r>
            <a:endParaRPr lang="ko-KR" altLang="en-US" sz="1400" b="1" dirty="0">
              <a:solidFill>
                <a:srgbClr val="303030">
                  <a:lumMod val="75000"/>
                  <a:lumOff val="2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A06DEB8-45B2-4ACF-973C-C3208BFD09EF}"/>
              </a:ext>
            </a:extLst>
          </p:cNvPr>
          <p:cNvSpPr txBox="1"/>
          <p:nvPr/>
        </p:nvSpPr>
        <p:spPr>
          <a:xfrm>
            <a:off x="1908751" y="4143829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 </a:t>
            </a:r>
            <a:r>
              <a:rPr lang="ko-KR" altLang="en-US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</a:t>
            </a:r>
            <a:endParaRPr lang="ko-KR" altLang="en-US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51679" y="5240856"/>
            <a:ext cx="2099927" cy="28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751679" y="5600502"/>
            <a:ext cx="3073400" cy="28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9944099" y="4892287"/>
            <a:ext cx="880979" cy="28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10118303" y="3405989"/>
            <a:ext cx="880979" cy="2872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695143" y="2667132"/>
            <a:ext cx="2156463" cy="2872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820150" y="3040412"/>
            <a:ext cx="2179132" cy="2872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>
            <a:extLst>
              <a:ext uri="{FF2B5EF4-FFF2-40B4-BE49-F238E27FC236}">
                <a16:creationId xmlns:a16="http://schemas.microsoft.com/office/drawing/2014/main" xmlns="" id="{7E2221FC-EA99-47F8-95B3-7432ED7AB498}"/>
              </a:ext>
            </a:extLst>
          </p:cNvPr>
          <p:cNvSpPr/>
          <p:nvPr/>
        </p:nvSpPr>
        <p:spPr>
          <a:xfrm>
            <a:off x="7757124" y="243840"/>
            <a:ext cx="4434876" cy="6614160"/>
          </a:xfrm>
          <a:custGeom>
            <a:avLst/>
            <a:gdLst/>
            <a:ahLst/>
            <a:cxnLst/>
            <a:rect l="l" t="t" r="r" b="b"/>
            <a:pathLst>
              <a:path w="4202678" h="4745641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 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R&amp;R</a:t>
            </a:r>
            <a:endParaRPr 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7" name="Group 3">
            <a:extLst>
              <a:ext uri="{FF2B5EF4-FFF2-40B4-BE49-F238E27FC236}">
                <a16:creationId xmlns:a16="http://schemas.microsoft.com/office/drawing/2014/main" xmlns="" id="{876FAE49-1BE2-4A20-A5AC-15444A606BD9}"/>
              </a:ext>
            </a:extLst>
          </p:cNvPr>
          <p:cNvGrpSpPr/>
          <p:nvPr/>
        </p:nvGrpSpPr>
        <p:grpSpPr>
          <a:xfrm>
            <a:off x="8431939" y="1694791"/>
            <a:ext cx="1584176" cy="4723042"/>
            <a:chOff x="6471827" y="627534"/>
            <a:chExt cx="1298611" cy="4144897"/>
          </a:xfrm>
        </p:grpSpPr>
        <p:sp>
          <p:nvSpPr>
            <p:cNvPr id="108" name="Oval 2">
              <a:extLst>
                <a:ext uri="{FF2B5EF4-FFF2-40B4-BE49-F238E27FC236}">
                  <a16:creationId xmlns:a16="http://schemas.microsoft.com/office/drawing/2014/main" xmlns="" id="{DE783F32-7CF7-4899-8CA0-AE3C55659766}"/>
                </a:ext>
              </a:extLst>
            </p:cNvPr>
            <p:cNvSpPr/>
            <p:nvPr/>
          </p:nvSpPr>
          <p:spPr>
            <a:xfrm rot="1887332">
              <a:off x="6471827" y="3934512"/>
              <a:ext cx="1298611" cy="83791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09" name="Group 56">
              <a:extLst>
                <a:ext uri="{FF2B5EF4-FFF2-40B4-BE49-F238E27FC236}">
                  <a16:creationId xmlns:a16="http://schemas.microsoft.com/office/drawing/2014/main" xmlns="" id="{C55AC786-1BDF-42F0-A8D0-24CB969C2800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110" name="Freeform 57">
                <a:extLst>
                  <a:ext uri="{FF2B5EF4-FFF2-40B4-BE49-F238E27FC236}">
                    <a16:creationId xmlns:a16="http://schemas.microsoft.com/office/drawing/2014/main" xmlns="" id="{AAF36A6C-28CD-4E58-9C9B-DBCAAD1D2040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1" name="Freeform 58">
                <a:extLst>
                  <a:ext uri="{FF2B5EF4-FFF2-40B4-BE49-F238E27FC236}">
                    <a16:creationId xmlns:a16="http://schemas.microsoft.com/office/drawing/2014/main" xmlns="" id="{0492545A-836B-474B-840A-D6607C1197B3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2" name="Freeform 59">
                <a:extLst>
                  <a:ext uri="{FF2B5EF4-FFF2-40B4-BE49-F238E27FC236}">
                    <a16:creationId xmlns:a16="http://schemas.microsoft.com/office/drawing/2014/main" xmlns="" id="{71B50B42-C215-4B37-98B5-AB9083B61D15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3" name="Freeform 60">
                <a:extLst>
                  <a:ext uri="{FF2B5EF4-FFF2-40B4-BE49-F238E27FC236}">
                    <a16:creationId xmlns:a16="http://schemas.microsoft.com/office/drawing/2014/main" xmlns="" id="{AFD0F877-A56A-4A81-A6CD-49C767F47B48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4" name="Freeform 61">
                <a:extLst>
                  <a:ext uri="{FF2B5EF4-FFF2-40B4-BE49-F238E27FC236}">
                    <a16:creationId xmlns:a16="http://schemas.microsoft.com/office/drawing/2014/main" xmlns="" id="{1AC02B97-A7B4-42B7-960D-3A4BF6A8E76C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5" name="Freeform 62">
                <a:extLst>
                  <a:ext uri="{FF2B5EF4-FFF2-40B4-BE49-F238E27FC236}">
                    <a16:creationId xmlns:a16="http://schemas.microsoft.com/office/drawing/2014/main" xmlns="" id="{3BA64EA1-B48C-4FAE-B64B-BE25703AE951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6" name="Freeform 63">
                <a:extLst>
                  <a:ext uri="{FF2B5EF4-FFF2-40B4-BE49-F238E27FC236}">
                    <a16:creationId xmlns:a16="http://schemas.microsoft.com/office/drawing/2014/main" xmlns="" id="{A0C99E6F-0BB7-48F9-83DC-6E9BCADC6C6E}"/>
                  </a:ext>
                </a:extLst>
              </p:cNvPr>
              <p:cNvSpPr/>
              <p:nvPr/>
            </p:nvSpPr>
            <p:spPr>
              <a:xfrm>
                <a:off x="2637394" y="1199203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7" name="Freeform 64">
                <a:extLst>
                  <a:ext uri="{FF2B5EF4-FFF2-40B4-BE49-F238E27FC236}">
                    <a16:creationId xmlns:a16="http://schemas.microsoft.com/office/drawing/2014/main" xmlns="" id="{81D9F52F-643F-473B-85DB-0E188F62EF30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xmlns="" id="{CF9B7FA8-77EF-44D1-A634-37F5D2C2FD02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xmlns="" id="{0CB07FA6-DA91-4691-B5DB-3ED3F556460A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4" name="Freeform 67">
                <a:extLst>
                  <a:ext uri="{FF2B5EF4-FFF2-40B4-BE49-F238E27FC236}">
                    <a16:creationId xmlns:a16="http://schemas.microsoft.com/office/drawing/2014/main" xmlns="" id="{5AC2F3BE-04EB-47BB-8B3F-CD417629762D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5" name="Freeform 68">
                <a:extLst>
                  <a:ext uri="{FF2B5EF4-FFF2-40B4-BE49-F238E27FC236}">
                    <a16:creationId xmlns:a16="http://schemas.microsoft.com/office/drawing/2014/main" xmlns="" id="{19D9291F-34D7-404C-A192-B981B613DA21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6" name="Freeform 69">
                <a:extLst>
                  <a:ext uri="{FF2B5EF4-FFF2-40B4-BE49-F238E27FC236}">
                    <a16:creationId xmlns:a16="http://schemas.microsoft.com/office/drawing/2014/main" xmlns="" id="{9712594F-5D39-48B5-8B0C-FDBDCB1E6246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3A134934-32DE-4862-97E2-1F66BCBC9432}"/>
              </a:ext>
            </a:extLst>
          </p:cNvPr>
          <p:cNvGrpSpPr/>
          <p:nvPr/>
        </p:nvGrpSpPr>
        <p:grpSpPr>
          <a:xfrm>
            <a:off x="1105394" y="1713601"/>
            <a:ext cx="7319981" cy="873256"/>
            <a:chOff x="905087" y="1660849"/>
            <a:chExt cx="5688631" cy="873256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AF8229BA-20A7-453A-82D5-C50453D842DA}"/>
                </a:ext>
              </a:extLst>
            </p:cNvPr>
            <p:cNvSpPr txBox="1"/>
            <p:nvPr/>
          </p:nvSpPr>
          <p:spPr>
            <a:xfrm>
              <a:off x="905087" y="1660849"/>
              <a:ext cx="568863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TOGETHER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B71E7D71-E4AA-4E8B-9745-03A1287F856D}"/>
                </a:ext>
              </a:extLst>
            </p:cNvPr>
            <p:cNvSpPr txBox="1"/>
            <p:nvPr/>
          </p:nvSpPr>
          <p:spPr>
            <a:xfrm>
              <a:off x="905087" y="2010885"/>
              <a:ext cx="5688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프로젝트 컨셉 설정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1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차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프리젠테이션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내용 정리 및 방향 설정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PT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자료 수집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프리젠테이션에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관한 피드백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단위테스트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지원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통합 테스트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,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최종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프리젠테이션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내용 정리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…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30" name="Oval 4">
            <a:extLst>
              <a:ext uri="{FF2B5EF4-FFF2-40B4-BE49-F238E27FC236}">
                <a16:creationId xmlns:a16="http://schemas.microsoft.com/office/drawing/2014/main" xmlns="" id="{C77141B3-F71F-4435-BA2E-690B13D3E457}"/>
              </a:ext>
            </a:extLst>
          </p:cNvPr>
          <p:cNvSpPr/>
          <p:nvPr/>
        </p:nvSpPr>
        <p:spPr>
          <a:xfrm>
            <a:off x="1177400" y="3037577"/>
            <a:ext cx="864000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D2C4AB29-8651-423F-AAA5-521996D9800A}"/>
              </a:ext>
            </a:extLst>
          </p:cNvPr>
          <p:cNvGrpSpPr/>
          <p:nvPr/>
        </p:nvGrpSpPr>
        <p:grpSpPr>
          <a:xfrm>
            <a:off x="2163479" y="3041441"/>
            <a:ext cx="5788003" cy="856367"/>
            <a:chOff x="1963173" y="3085614"/>
            <a:chExt cx="4630544" cy="85636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35032E1E-9FDD-4BC0-B2F2-7648CCDF80C8}"/>
                </a:ext>
              </a:extLst>
            </p:cNvPr>
            <p:cNvSpPr txBox="1"/>
            <p:nvPr/>
          </p:nvSpPr>
          <p:spPr>
            <a:xfrm>
              <a:off x="1963173" y="3085614"/>
              <a:ext cx="46305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안유화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(Business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analist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957F9F26-DB6C-474E-947D-FBF481DD37F6}"/>
                </a:ext>
              </a:extLst>
            </p:cNvPr>
            <p:cNvSpPr txBox="1"/>
            <p:nvPr/>
          </p:nvSpPr>
          <p:spPr>
            <a:xfrm>
              <a:off x="1963173" y="3418761"/>
              <a:ext cx="4630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분석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및 설계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-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비즈니스 모델 구성과 상업화를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염두한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프로젝트 분석 및 프로젝트 설계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34" name="Oval 77">
            <a:extLst>
              <a:ext uri="{FF2B5EF4-FFF2-40B4-BE49-F238E27FC236}">
                <a16:creationId xmlns:a16="http://schemas.microsoft.com/office/drawing/2014/main" xmlns="" id="{BE2FCA15-12BB-46CF-8238-8C6527EE7DE6}"/>
              </a:ext>
            </a:extLst>
          </p:cNvPr>
          <p:cNvSpPr/>
          <p:nvPr/>
        </p:nvSpPr>
        <p:spPr>
          <a:xfrm>
            <a:off x="1177400" y="4109268"/>
            <a:ext cx="864000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A0FE0BB4-8A27-49C5-B486-CE212F9C983B}"/>
              </a:ext>
            </a:extLst>
          </p:cNvPr>
          <p:cNvGrpSpPr/>
          <p:nvPr/>
        </p:nvGrpSpPr>
        <p:grpSpPr>
          <a:xfrm>
            <a:off x="2163479" y="4113132"/>
            <a:ext cx="5788003" cy="856367"/>
            <a:chOff x="1963173" y="4157305"/>
            <a:chExt cx="4630544" cy="85636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62DC3359-3AD2-4F19-AE5E-6C8DCB84DE36}"/>
                </a:ext>
              </a:extLst>
            </p:cNvPr>
            <p:cNvSpPr txBox="1"/>
            <p:nvPr/>
          </p:nvSpPr>
          <p:spPr>
            <a:xfrm>
              <a:off x="1963173" y="4157305"/>
              <a:ext cx="46305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박승현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(Project Manager)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D08F0997-3E17-4F99-AA1E-5011A20BDCEB}"/>
                </a:ext>
              </a:extLst>
            </p:cNvPr>
            <p:cNvSpPr txBox="1"/>
            <p:nvPr/>
          </p:nvSpPr>
          <p:spPr>
            <a:xfrm>
              <a:off x="1963173" y="4490452"/>
              <a:ext cx="4630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설계 및 개발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–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프로젝트 설계 및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meteor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를 활용하여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web3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js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로 웹 화면 코딩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38" name="Oval 81">
            <a:extLst>
              <a:ext uri="{FF2B5EF4-FFF2-40B4-BE49-F238E27FC236}">
                <a16:creationId xmlns:a16="http://schemas.microsoft.com/office/drawing/2014/main" xmlns="" id="{4C726F3C-582D-467C-B8EE-51AC663DF191}"/>
              </a:ext>
            </a:extLst>
          </p:cNvPr>
          <p:cNvSpPr/>
          <p:nvPr/>
        </p:nvSpPr>
        <p:spPr>
          <a:xfrm>
            <a:off x="1177400" y="5180958"/>
            <a:ext cx="864000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95BD4C39-4227-4786-9F10-D7D498B5CCD0}"/>
              </a:ext>
            </a:extLst>
          </p:cNvPr>
          <p:cNvGrpSpPr/>
          <p:nvPr/>
        </p:nvGrpSpPr>
        <p:grpSpPr>
          <a:xfrm>
            <a:off x="2163478" y="5302646"/>
            <a:ext cx="5788003" cy="640924"/>
            <a:chOff x="1963173" y="5228996"/>
            <a:chExt cx="4630544" cy="640924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1D83B92F-E0C9-428E-BC69-926AFC5348B0}"/>
                </a:ext>
              </a:extLst>
            </p:cNvPr>
            <p:cNvSpPr txBox="1"/>
            <p:nvPr/>
          </p:nvSpPr>
          <p:spPr>
            <a:xfrm>
              <a:off x="1963173" y="5228996"/>
              <a:ext cx="46305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안진우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, </a:t>
              </a:r>
              <a:r>
                <a:rPr lang="ko-KR" alt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최다솔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(Engineer)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65444A68-89FA-4031-B831-2B691B276529}"/>
                </a:ext>
              </a:extLst>
            </p:cNvPr>
            <p:cNvSpPr txBox="1"/>
            <p:nvPr/>
          </p:nvSpPr>
          <p:spPr>
            <a:xfrm>
              <a:off x="1963173" y="5562143"/>
              <a:ext cx="4630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개발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– ERC 721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을 통한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토큰 발행 및 기업간 거래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contract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개발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42" name="Block Arc 25">
            <a:extLst>
              <a:ext uri="{FF2B5EF4-FFF2-40B4-BE49-F238E27FC236}">
                <a16:creationId xmlns:a16="http://schemas.microsoft.com/office/drawing/2014/main" xmlns="" id="{0120D500-50B7-4723-9160-B07827B04A9B}"/>
              </a:ext>
            </a:extLst>
          </p:cNvPr>
          <p:cNvSpPr>
            <a:spLocks noChangeAspect="1"/>
          </p:cNvSpPr>
          <p:nvPr/>
        </p:nvSpPr>
        <p:spPr>
          <a:xfrm>
            <a:off x="1467511" y="4336328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Oval 21">
            <a:extLst>
              <a:ext uri="{FF2B5EF4-FFF2-40B4-BE49-F238E27FC236}">
                <a16:creationId xmlns:a16="http://schemas.microsoft.com/office/drawing/2014/main" xmlns="" id="{30F656E1-1A25-421B-8E69-5BCDC3775D7B}"/>
              </a:ext>
            </a:extLst>
          </p:cNvPr>
          <p:cNvSpPr>
            <a:spLocks noChangeAspect="1"/>
          </p:cNvSpPr>
          <p:nvPr/>
        </p:nvSpPr>
        <p:spPr>
          <a:xfrm>
            <a:off x="1418448" y="32770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4" name="자유형 151">
            <a:extLst>
              <a:ext uri="{FF2B5EF4-FFF2-40B4-BE49-F238E27FC236}">
                <a16:creationId xmlns:a16="http://schemas.microsoft.com/office/drawing/2014/main" xmlns="" id="{F322FB36-A20E-4BF4-AFAC-34C7BAA82EA4}"/>
              </a:ext>
            </a:extLst>
          </p:cNvPr>
          <p:cNvSpPr/>
          <p:nvPr/>
        </p:nvSpPr>
        <p:spPr>
          <a:xfrm>
            <a:off x="1402360" y="5395703"/>
            <a:ext cx="414080" cy="43460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441678"/>
            <a:ext cx="12192000" cy="288032"/>
          </a:xfrm>
        </p:spPr>
        <p:txBody>
          <a:bodyPr/>
          <a:lstStyle/>
          <a:p>
            <a:r>
              <a:rPr lang="en-US" altLang="ko-KR" dirty="0"/>
              <a:t>Bond &amp; </a:t>
            </a:r>
            <a:r>
              <a:rPr lang="en-US" altLang="ko-KR" dirty="0" err="1"/>
              <a:t>Blockchain</a:t>
            </a:r>
            <a:r>
              <a:rPr lang="en-US" altLang="ko-KR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2791" y="493377"/>
            <a:ext cx="57053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Presentation</a:t>
            </a:r>
            <a:r>
              <a:rPr lang="en-US" altLang="ko-KR" sz="5400" dirty="0" smtClean="0">
                <a:solidFill>
                  <a:schemeClr val="bg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5400" dirty="0">
                <a:solidFill>
                  <a:schemeClr val="bg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List</a:t>
            </a:r>
            <a:endParaRPr lang="ko-KR" altLang="en-US" sz="5400" dirty="0">
              <a:solidFill>
                <a:schemeClr val="bg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4141" y="2239741"/>
            <a:ext cx="5794001" cy="800219"/>
            <a:chOff x="4745820" y="1482096"/>
            <a:chExt cx="5794001" cy="800219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프로젝트 이해를 도모하기 위한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FIRST B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의 간략한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설명 및 프로젝트의 구현 범위와 구현 기술에 대한 설명</a:t>
                </a:r>
                <a:endPara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B&amp;B </a:t>
                </a:r>
                <a:r>
                  <a:rPr lang="ko-KR" altLang="en-US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프로젝트의 </a:t>
                </a:r>
                <a:r>
                  <a:rPr lang="ko-KR" altLang="en-US" b="1" dirty="0" err="1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컨셉</a:t>
                </a:r>
                <a:endParaRPr lang="ko-KR" altLang="en-US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484141" y="3364599"/>
            <a:ext cx="5794001" cy="800219"/>
            <a:chOff x="4745820" y="1482096"/>
            <a:chExt cx="5794001" cy="800219"/>
          </a:xfrm>
        </p:grpSpPr>
        <p:grpSp>
          <p:nvGrpSpPr>
            <p:cNvPr id="37" name="Group 36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AS - IS</a:t>
                </a:r>
                <a:r>
                  <a:rPr lang="ko-KR" altLang="en-US" sz="1200" dirty="0" smtClean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의 문제점을 </a:t>
                </a:r>
                <a:r>
                  <a:rPr lang="en-US" altLang="ko-KR" sz="1200" dirty="0" smtClean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LAST B</a:t>
                </a:r>
                <a:r>
                  <a:rPr lang="ko-KR" altLang="en-US" sz="1200" dirty="0" smtClean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를 통해 해결방안을 모색하고 </a:t>
                </a:r>
                <a:r>
                  <a:rPr lang="en-US" altLang="ko-KR" sz="1200" dirty="0" smtClean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B&amp;B </a:t>
                </a:r>
                <a:r>
                  <a:rPr lang="ko-KR" altLang="en-US" sz="1200" dirty="0" smtClean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프로젝트의 기대효과</a:t>
                </a:r>
                <a:endParaRPr lang="en-US" altLang="ko-KR" sz="12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B&amp;B </a:t>
                </a:r>
                <a:r>
                  <a:rPr lang="ko-KR" altLang="en-US" b="1" dirty="0" smtClean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프로젝트의 목표</a:t>
                </a:r>
                <a:endParaRPr lang="ko-KR" altLang="en-US" b="1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484141" y="4489457"/>
            <a:ext cx="5794001" cy="790507"/>
            <a:chOff x="4745820" y="1482096"/>
            <a:chExt cx="5794001" cy="790507"/>
          </a:xfrm>
        </p:grpSpPr>
        <p:grpSp>
          <p:nvGrpSpPr>
            <p:cNvPr id="44" name="Group 43"/>
            <p:cNvGrpSpPr/>
            <p:nvPr/>
          </p:nvGrpSpPr>
          <p:grpSpPr>
            <a:xfrm>
              <a:off x="6032129" y="1482096"/>
              <a:ext cx="4507692" cy="615553"/>
              <a:chOff x="6557475" y="1411926"/>
              <a:chExt cx="4507692" cy="61555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프로젝트의 세부적인 주 단위 계획과 팀원들의 </a:t>
                </a:r>
                <a:r>
                  <a:rPr lang="en-US" altLang="ko-KR" sz="12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R&amp;R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정의</a:t>
                </a:r>
                <a:endParaRPr lang="en-US" altLang="ko-KR" sz="1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B&amp;B </a:t>
                </a:r>
                <a:r>
                  <a:rPr lang="ko-KR" altLang="en-US" b="1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프로젝트의 진행 방향</a:t>
                </a:r>
                <a:endParaRPr lang="ko-KR" altLang="en-US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9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18847" y="2847975"/>
            <a:ext cx="7073153" cy="715516"/>
          </a:xfrm>
        </p:spPr>
        <p:txBody>
          <a:bodyPr/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B&amp;B </a:t>
            </a:r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프로젝트의 </a:t>
            </a:r>
            <a:r>
              <a:rPr lang="ko-KR" altLang="en-US" sz="48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컨셉</a:t>
            </a:r>
            <a:endParaRPr lang="ko-KR" altLang="en-US" sz="4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18847" y="3563491"/>
            <a:ext cx="6238875" cy="288032"/>
          </a:xfrm>
        </p:spPr>
        <p:txBody>
          <a:bodyPr/>
          <a:lstStyle/>
          <a:p>
            <a:r>
              <a:rPr lang="en-US" altLang="ko-KR" dirty="0" smtClean="0"/>
              <a:t>Bond &amp; </a:t>
            </a:r>
            <a:r>
              <a:rPr lang="en-US" altLang="ko-KR" dirty="0" err="1" smtClean="0"/>
              <a:t>Blockchain</a:t>
            </a:r>
            <a:r>
              <a:rPr lang="en-US" altLang="ko-KR" dirty="0" smtClean="0"/>
              <a:t> project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785133" y="3867060"/>
            <a:ext cx="571672" cy="571672"/>
            <a:chOff x="5192382" y="5584385"/>
            <a:chExt cx="571672" cy="571672"/>
          </a:xfrm>
        </p:grpSpPr>
        <p:sp>
          <p:nvSpPr>
            <p:cNvPr id="73" name="Oval 47">
              <a:extLst>
                <a:ext uri="{FF2B5EF4-FFF2-40B4-BE49-F238E27FC236}">
                  <a16:creationId xmlns:a16="http://schemas.microsoft.com/office/drawing/2014/main" xmlns="" id="{470823B5-4254-4BD6-BD83-2A9C7F0A2802}"/>
                </a:ext>
              </a:extLst>
            </p:cNvPr>
            <p:cNvSpPr/>
            <p:nvPr/>
          </p:nvSpPr>
          <p:spPr>
            <a:xfrm>
              <a:off x="5192382" y="5584385"/>
              <a:ext cx="571672" cy="57167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ardrop 1">
              <a:extLst>
                <a:ext uri="{FF2B5EF4-FFF2-40B4-BE49-F238E27FC236}">
                  <a16:creationId xmlns:a16="http://schemas.microsoft.com/office/drawing/2014/main" xmlns="" id="{45BBC696-75E7-44AB-A411-9B80C52FFE5A}"/>
                </a:ext>
              </a:extLst>
            </p:cNvPr>
            <p:cNvSpPr/>
            <p:nvPr/>
          </p:nvSpPr>
          <p:spPr>
            <a:xfrm rot="18805991">
              <a:off x="5259322" y="5656391"/>
              <a:ext cx="432167" cy="427658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xmlns="" id="{7B0C781E-F740-4C03-B163-6379324A9978}"/>
              </a:ext>
            </a:extLst>
          </p:cNvPr>
          <p:cNvGrpSpPr/>
          <p:nvPr/>
        </p:nvGrpSpPr>
        <p:grpSpPr>
          <a:xfrm>
            <a:off x="1609983" y="3658088"/>
            <a:ext cx="2832407" cy="989617"/>
            <a:chOff x="803640" y="3362835"/>
            <a:chExt cx="2059657" cy="98961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D93FEE5A-A0F8-4167-83DB-D85A1E64772A}"/>
                </a:ext>
              </a:extLst>
            </p:cNvPr>
            <p:cNvSpPr txBox="1"/>
            <p:nvPr/>
          </p:nvSpPr>
          <p:spPr>
            <a:xfrm>
              <a:off x="803640" y="3726896"/>
              <a:ext cx="2059657" cy="62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채권에는 만기일이 정해져 있어 만기 시 까지 거래가 가능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34BBBCB-23FD-4941-9D93-DA25AA93602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WHEN ?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171568" y="5362996"/>
            <a:ext cx="571672" cy="571672"/>
            <a:chOff x="785781" y="3955560"/>
            <a:chExt cx="571672" cy="571672"/>
          </a:xfrm>
        </p:grpSpPr>
        <p:sp>
          <p:nvSpPr>
            <p:cNvPr id="66" name="Oval 40">
              <a:extLst>
                <a:ext uri="{FF2B5EF4-FFF2-40B4-BE49-F238E27FC236}">
                  <a16:creationId xmlns:a16="http://schemas.microsoft.com/office/drawing/2014/main" xmlns="" id="{C2D00795-A3EF-459C-89AA-864F4F702F29}"/>
                </a:ext>
              </a:extLst>
            </p:cNvPr>
            <p:cNvSpPr/>
            <p:nvPr/>
          </p:nvSpPr>
          <p:spPr>
            <a:xfrm>
              <a:off x="785781" y="3955560"/>
              <a:ext cx="571672" cy="5716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ardrop 6">
              <a:extLst>
                <a:ext uri="{FF2B5EF4-FFF2-40B4-BE49-F238E27FC236}">
                  <a16:creationId xmlns:a16="http://schemas.microsoft.com/office/drawing/2014/main" xmlns="" id="{3FF8E6D1-A5CA-4857-BFE4-E947E4F2F934}"/>
                </a:ext>
              </a:extLst>
            </p:cNvPr>
            <p:cNvSpPr/>
            <p:nvPr/>
          </p:nvSpPr>
          <p:spPr>
            <a:xfrm rot="8100000">
              <a:off x="911886" y="4083638"/>
              <a:ext cx="315515" cy="315516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Group 25">
            <a:extLst>
              <a:ext uri="{FF2B5EF4-FFF2-40B4-BE49-F238E27FC236}">
                <a16:creationId xmlns:a16="http://schemas.microsoft.com/office/drawing/2014/main" xmlns="" id="{7B0C781E-F740-4C03-B163-6379324A9978}"/>
              </a:ext>
            </a:extLst>
          </p:cNvPr>
          <p:cNvGrpSpPr/>
          <p:nvPr/>
        </p:nvGrpSpPr>
        <p:grpSpPr>
          <a:xfrm>
            <a:off x="5910736" y="5154024"/>
            <a:ext cx="2832407" cy="989617"/>
            <a:chOff x="803640" y="3362835"/>
            <a:chExt cx="2059657" cy="98961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D93FEE5A-A0F8-4167-83DB-D85A1E64772A}"/>
                </a:ext>
              </a:extLst>
            </p:cNvPr>
            <p:cNvSpPr txBox="1"/>
            <p:nvPr/>
          </p:nvSpPr>
          <p:spPr>
            <a:xfrm>
              <a:off x="803640" y="3726896"/>
              <a:ext cx="2059657" cy="62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장내 시장과 정규 시장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밖에 있는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장외시장에서 거래가 가능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34BBBCB-23FD-4941-9D93-DA25AA93602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WHERE ?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xmlns="" id="{0E287D53-D4AE-41B0-A031-C239653BD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채권이란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4A8BB625-F7CD-40C1-A06B-5475ABA4BA8F}"/>
              </a:ext>
            </a:extLst>
          </p:cNvPr>
          <p:cNvGrpSpPr/>
          <p:nvPr/>
        </p:nvGrpSpPr>
        <p:grpSpPr>
          <a:xfrm>
            <a:off x="9405945" y="2198620"/>
            <a:ext cx="1918215" cy="3347844"/>
            <a:chOff x="6900650" y="1819712"/>
            <a:chExt cx="1858036" cy="324281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42668238-DD5C-4745-86DC-AFA6213636AE}"/>
                </a:ext>
              </a:extLst>
            </p:cNvPr>
            <p:cNvGrpSpPr/>
            <p:nvPr/>
          </p:nvGrpSpPr>
          <p:grpSpPr>
            <a:xfrm>
              <a:off x="7215127" y="3101758"/>
              <a:ext cx="1271173" cy="1960768"/>
              <a:chOff x="7311137" y="4298740"/>
              <a:chExt cx="1360941" cy="1965858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xmlns="" id="{4755153C-1861-4AC6-862F-49E93192B621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115" name="Group 7">
                  <a:extLst>
                    <a:ext uri="{FF2B5EF4-FFF2-40B4-BE49-F238E27FC236}">
                      <a16:creationId xmlns:a16="http://schemas.microsoft.com/office/drawing/2014/main" xmlns="" id="{28B3E51D-9264-472A-98B9-DF43565FC0CD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117" name="Trapezoid 1">
                    <a:extLst>
                      <a:ext uri="{FF2B5EF4-FFF2-40B4-BE49-F238E27FC236}">
                        <a16:creationId xmlns:a16="http://schemas.microsoft.com/office/drawing/2014/main" xmlns="" id="{7D281919-9492-4B67-B10D-D4E7E43BE4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>
                      <a:gd name="connsiteX0" fmla="*/ 0 w 1584176"/>
                      <a:gd name="connsiteY0" fmla="*/ 1216152 h 1216152"/>
                      <a:gd name="connsiteX1" fmla="*/ 304038 w 1584176"/>
                      <a:gd name="connsiteY1" fmla="*/ 0 h 1216152"/>
                      <a:gd name="connsiteX2" fmla="*/ 1280138 w 1584176"/>
                      <a:gd name="connsiteY2" fmla="*/ 0 h 1216152"/>
                      <a:gd name="connsiteX3" fmla="*/ 1584176 w 1584176"/>
                      <a:gd name="connsiteY3" fmla="*/ 1216152 h 1216152"/>
                      <a:gd name="connsiteX4" fmla="*/ 0 w 1584176"/>
                      <a:gd name="connsiteY4" fmla="*/ 1216152 h 1216152"/>
                      <a:gd name="connsiteX0" fmla="*/ 0 w 1584176"/>
                      <a:gd name="connsiteY0" fmla="*/ 1235792 h 1235792"/>
                      <a:gd name="connsiteX1" fmla="*/ 304038 w 1584176"/>
                      <a:gd name="connsiteY1" fmla="*/ 19640 h 1235792"/>
                      <a:gd name="connsiteX2" fmla="*/ 1280138 w 1584176"/>
                      <a:gd name="connsiteY2" fmla="*/ 19640 h 1235792"/>
                      <a:gd name="connsiteX3" fmla="*/ 1584176 w 1584176"/>
                      <a:gd name="connsiteY3" fmla="*/ 1235792 h 1235792"/>
                      <a:gd name="connsiteX4" fmla="*/ 0 w 1584176"/>
                      <a:gd name="connsiteY4" fmla="*/ 1235792 h 1235792"/>
                      <a:gd name="connsiteX0" fmla="*/ 0 w 1584176"/>
                      <a:gd name="connsiteY0" fmla="*/ 1243290 h 1243290"/>
                      <a:gd name="connsiteX1" fmla="*/ 304038 w 1584176"/>
                      <a:gd name="connsiteY1" fmla="*/ 27138 h 1243290"/>
                      <a:gd name="connsiteX2" fmla="*/ 1280138 w 1584176"/>
                      <a:gd name="connsiteY2" fmla="*/ 27138 h 1243290"/>
                      <a:gd name="connsiteX3" fmla="*/ 1584176 w 1584176"/>
                      <a:gd name="connsiteY3" fmla="*/ 1243290 h 1243290"/>
                      <a:gd name="connsiteX4" fmla="*/ 0 w 1584176"/>
                      <a:gd name="connsiteY4" fmla="*/ 1243290 h 1243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4176" h="124329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Trapezoid 6">
                    <a:extLst>
                      <a:ext uri="{FF2B5EF4-FFF2-40B4-BE49-F238E27FC236}">
                        <a16:creationId xmlns:a16="http://schemas.microsoft.com/office/drawing/2014/main" xmlns="" id="{819ACB6E-8708-455E-91FD-E09475F6C7F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>
                      <a:gd name="connsiteX0" fmla="*/ 0 w 2016224"/>
                      <a:gd name="connsiteY0" fmla="*/ 360040 h 360040"/>
                      <a:gd name="connsiteX1" fmla="*/ 128109 w 2016224"/>
                      <a:gd name="connsiteY1" fmla="*/ 0 h 360040"/>
                      <a:gd name="connsiteX2" fmla="*/ 1888115 w 2016224"/>
                      <a:gd name="connsiteY2" fmla="*/ 0 h 360040"/>
                      <a:gd name="connsiteX3" fmla="*/ 2016224 w 2016224"/>
                      <a:gd name="connsiteY3" fmla="*/ 360040 h 360040"/>
                      <a:gd name="connsiteX4" fmla="*/ 0 w 2016224"/>
                      <a:gd name="connsiteY4" fmla="*/ 360040 h 360040"/>
                      <a:gd name="connsiteX0" fmla="*/ 0 w 2016224"/>
                      <a:gd name="connsiteY0" fmla="*/ 431046 h 431046"/>
                      <a:gd name="connsiteX1" fmla="*/ 128109 w 2016224"/>
                      <a:gd name="connsiteY1" fmla="*/ 71006 h 431046"/>
                      <a:gd name="connsiteX2" fmla="*/ 1888115 w 2016224"/>
                      <a:gd name="connsiteY2" fmla="*/ 71006 h 431046"/>
                      <a:gd name="connsiteX3" fmla="*/ 2016224 w 2016224"/>
                      <a:gd name="connsiteY3" fmla="*/ 431046 h 431046"/>
                      <a:gd name="connsiteX4" fmla="*/ 0 w 2016224"/>
                      <a:gd name="connsiteY4" fmla="*/ 431046 h 431046"/>
                      <a:gd name="connsiteX0" fmla="*/ 0 w 2016224"/>
                      <a:gd name="connsiteY0" fmla="*/ 458241 h 458241"/>
                      <a:gd name="connsiteX1" fmla="*/ 128109 w 2016224"/>
                      <a:gd name="connsiteY1" fmla="*/ 98201 h 458241"/>
                      <a:gd name="connsiteX2" fmla="*/ 1888115 w 2016224"/>
                      <a:gd name="connsiteY2" fmla="*/ 98201 h 458241"/>
                      <a:gd name="connsiteX3" fmla="*/ 2016224 w 2016224"/>
                      <a:gd name="connsiteY3" fmla="*/ 458241 h 458241"/>
                      <a:gd name="connsiteX4" fmla="*/ 0 w 2016224"/>
                      <a:gd name="connsiteY4" fmla="*/ 458241 h 458241"/>
                      <a:gd name="connsiteX0" fmla="*/ 0 w 2016224"/>
                      <a:gd name="connsiteY0" fmla="*/ 465296 h 465296"/>
                      <a:gd name="connsiteX1" fmla="*/ 128109 w 2016224"/>
                      <a:gd name="connsiteY1" fmla="*/ 105256 h 465296"/>
                      <a:gd name="connsiteX2" fmla="*/ 1888115 w 2016224"/>
                      <a:gd name="connsiteY2" fmla="*/ 105256 h 465296"/>
                      <a:gd name="connsiteX3" fmla="*/ 2016224 w 2016224"/>
                      <a:gd name="connsiteY3" fmla="*/ 465296 h 465296"/>
                      <a:gd name="connsiteX4" fmla="*/ 0 w 2016224"/>
                      <a:gd name="connsiteY4" fmla="*/ 465296 h 465296"/>
                      <a:gd name="connsiteX0" fmla="*/ 0 w 2016224"/>
                      <a:gd name="connsiteY0" fmla="*/ 471979 h 471979"/>
                      <a:gd name="connsiteX1" fmla="*/ 128109 w 2016224"/>
                      <a:gd name="connsiteY1" fmla="*/ 111939 h 471979"/>
                      <a:gd name="connsiteX2" fmla="*/ 1888115 w 2016224"/>
                      <a:gd name="connsiteY2" fmla="*/ 111939 h 471979"/>
                      <a:gd name="connsiteX3" fmla="*/ 2016224 w 2016224"/>
                      <a:gd name="connsiteY3" fmla="*/ 471979 h 471979"/>
                      <a:gd name="connsiteX4" fmla="*/ 0 w 2016224"/>
                      <a:gd name="connsiteY4" fmla="*/ 471979 h 471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6224" h="471979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Oval 5">
                    <a:extLst>
                      <a:ext uri="{FF2B5EF4-FFF2-40B4-BE49-F238E27FC236}">
                        <a16:creationId xmlns:a16="http://schemas.microsoft.com/office/drawing/2014/main" xmlns="" id="{60CDB177-A5F6-49AC-8629-B99EBF3F7225}"/>
                      </a:ext>
                    </a:extLst>
                  </p:cNvPr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Chord 23">
                  <a:extLst>
                    <a:ext uri="{FF2B5EF4-FFF2-40B4-BE49-F238E27FC236}">
                      <a16:creationId xmlns:a16="http://schemas.microsoft.com/office/drawing/2014/main" xmlns="" id="{66480972-5979-4755-A6B5-967342232F61}"/>
                    </a:ext>
                  </a:extLst>
                </p:cNvPr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>
                    <a:gd name="connsiteX0" fmla="*/ 115433 w 914400"/>
                    <a:gd name="connsiteY0" fmla="*/ 153510 h 914400"/>
                    <a:gd name="connsiteX1" fmla="*/ 462323 w 914400"/>
                    <a:gd name="connsiteY1" fmla="*/ 28 h 914400"/>
                    <a:gd name="connsiteX2" fmla="*/ 805686 w 914400"/>
                    <a:gd name="connsiteY2" fmla="*/ 161244 h 914400"/>
                    <a:gd name="connsiteX3" fmla="*/ 115433 w 914400"/>
                    <a:gd name="connsiteY3" fmla="*/ 153510 h 914400"/>
                    <a:gd name="connsiteX0" fmla="*/ 0 w 723591"/>
                    <a:gd name="connsiteY0" fmla="*/ 177315 h 177532"/>
                    <a:gd name="connsiteX1" fmla="*/ 380228 w 723591"/>
                    <a:gd name="connsiteY1" fmla="*/ 21 h 177532"/>
                    <a:gd name="connsiteX2" fmla="*/ 723591 w 723591"/>
                    <a:gd name="connsiteY2" fmla="*/ 161237 h 177532"/>
                    <a:gd name="connsiteX3" fmla="*/ 0 w 723591"/>
                    <a:gd name="connsiteY3" fmla="*/ 177315 h 177532"/>
                    <a:gd name="connsiteX0" fmla="*/ 0 w 759310"/>
                    <a:gd name="connsiteY0" fmla="*/ 177315 h 185049"/>
                    <a:gd name="connsiteX1" fmla="*/ 380228 w 759310"/>
                    <a:gd name="connsiteY1" fmla="*/ 21 h 185049"/>
                    <a:gd name="connsiteX2" fmla="*/ 759310 w 759310"/>
                    <a:gd name="connsiteY2" fmla="*/ 185049 h 185049"/>
                    <a:gd name="connsiteX3" fmla="*/ 0 w 759310"/>
                    <a:gd name="connsiteY3" fmla="*/ 177315 h 185049"/>
                    <a:gd name="connsiteX0" fmla="*/ 0 w 759310"/>
                    <a:gd name="connsiteY0" fmla="*/ 177315 h 188144"/>
                    <a:gd name="connsiteX1" fmla="*/ 380228 w 759310"/>
                    <a:gd name="connsiteY1" fmla="*/ 21 h 188144"/>
                    <a:gd name="connsiteX2" fmla="*/ 759310 w 759310"/>
                    <a:gd name="connsiteY2" fmla="*/ 185049 h 188144"/>
                    <a:gd name="connsiteX3" fmla="*/ 0 w 759310"/>
                    <a:gd name="connsiteY3" fmla="*/ 177315 h 188144"/>
                    <a:gd name="connsiteX0" fmla="*/ 0 w 759310"/>
                    <a:gd name="connsiteY0" fmla="*/ 177315 h 191233"/>
                    <a:gd name="connsiteX1" fmla="*/ 380228 w 759310"/>
                    <a:gd name="connsiteY1" fmla="*/ 21 h 191233"/>
                    <a:gd name="connsiteX2" fmla="*/ 759310 w 759310"/>
                    <a:gd name="connsiteY2" fmla="*/ 185049 h 191233"/>
                    <a:gd name="connsiteX3" fmla="*/ 0 w 759310"/>
                    <a:gd name="connsiteY3" fmla="*/ 177315 h 191233"/>
                    <a:gd name="connsiteX0" fmla="*/ 0 w 759310"/>
                    <a:gd name="connsiteY0" fmla="*/ 177315 h 187572"/>
                    <a:gd name="connsiteX1" fmla="*/ 380228 w 759310"/>
                    <a:gd name="connsiteY1" fmla="*/ 21 h 187572"/>
                    <a:gd name="connsiteX2" fmla="*/ 759310 w 759310"/>
                    <a:gd name="connsiteY2" fmla="*/ 177905 h 187572"/>
                    <a:gd name="connsiteX3" fmla="*/ 0 w 759310"/>
                    <a:gd name="connsiteY3" fmla="*/ 177315 h 187572"/>
                    <a:gd name="connsiteX0" fmla="*/ 0 w 768835"/>
                    <a:gd name="connsiteY0" fmla="*/ 177315 h 188632"/>
                    <a:gd name="connsiteX1" fmla="*/ 380228 w 768835"/>
                    <a:gd name="connsiteY1" fmla="*/ 21 h 188632"/>
                    <a:gd name="connsiteX2" fmla="*/ 768835 w 768835"/>
                    <a:gd name="connsiteY2" fmla="*/ 180287 h 188632"/>
                    <a:gd name="connsiteX3" fmla="*/ 0 w 768835"/>
                    <a:gd name="connsiteY3" fmla="*/ 177315 h 18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835" h="188632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xmlns="" id="{11FDBEE8-D9A5-43D3-9EC5-801150213F53}"/>
                  </a:ext>
                </a:extLst>
              </p:cNvPr>
              <p:cNvGrpSpPr/>
              <p:nvPr/>
            </p:nvGrpSpPr>
            <p:grpSpPr>
              <a:xfrm>
                <a:off x="7311137" y="4298740"/>
                <a:ext cx="1360941" cy="1039848"/>
                <a:chOff x="7311137" y="4298740"/>
                <a:chExt cx="1360941" cy="1039848"/>
              </a:xfrm>
            </p:grpSpPr>
            <p:sp>
              <p:nvSpPr>
                <p:cNvPr id="111" name="Freeform 9">
                  <a:extLst>
                    <a:ext uri="{FF2B5EF4-FFF2-40B4-BE49-F238E27FC236}">
                      <a16:creationId xmlns:a16="http://schemas.microsoft.com/office/drawing/2014/main" xmlns="" id="{A53A235C-5100-4655-A09C-3B09C84E5DDB}"/>
                    </a:ext>
                  </a:extLst>
                </p:cNvPr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>
                    <a:gd name="connsiteX0" fmla="*/ 171450 w 323850"/>
                    <a:gd name="connsiteY0" fmla="*/ 28575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71450 w 323850"/>
                    <a:gd name="connsiteY9" fmla="*/ 28575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76225 w 323850"/>
                    <a:gd name="connsiteY7" fmla="*/ 0 h 2152650"/>
                    <a:gd name="connsiteX8" fmla="*/ 167117 w 323850"/>
                    <a:gd name="connsiteY8" fmla="*/ 2573 h 2152650"/>
                    <a:gd name="connsiteX0" fmla="*/ 167117 w 327783"/>
                    <a:gd name="connsiteY0" fmla="*/ 2573 h 2152650"/>
                    <a:gd name="connsiteX1" fmla="*/ 152400 w 327783"/>
                    <a:gd name="connsiteY1" fmla="*/ 647700 h 2152650"/>
                    <a:gd name="connsiteX2" fmla="*/ 0 w 327783"/>
                    <a:gd name="connsiteY2" fmla="*/ 1457325 h 2152650"/>
                    <a:gd name="connsiteX3" fmla="*/ 180975 w 327783"/>
                    <a:gd name="connsiteY3" fmla="*/ 2152650 h 2152650"/>
                    <a:gd name="connsiteX4" fmla="*/ 323850 w 327783"/>
                    <a:gd name="connsiteY4" fmla="*/ 2066925 h 2152650"/>
                    <a:gd name="connsiteX5" fmla="*/ 161925 w 327783"/>
                    <a:gd name="connsiteY5" fmla="*/ 1419225 h 2152650"/>
                    <a:gd name="connsiteX6" fmla="*/ 295275 w 327783"/>
                    <a:gd name="connsiteY6" fmla="*/ 628650 h 2152650"/>
                    <a:gd name="connsiteX7" fmla="*/ 276225 w 327783"/>
                    <a:gd name="connsiteY7" fmla="*/ 0 h 2152650"/>
                    <a:gd name="connsiteX8" fmla="*/ 167117 w 327783"/>
                    <a:gd name="connsiteY8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78793 w 361458"/>
                    <a:gd name="connsiteY0" fmla="*/ 2573 h 2152650"/>
                    <a:gd name="connsiteX1" fmla="*/ 164076 w 361458"/>
                    <a:gd name="connsiteY1" fmla="*/ 647700 h 2152650"/>
                    <a:gd name="connsiteX2" fmla="*/ 11676 w 361458"/>
                    <a:gd name="connsiteY2" fmla="*/ 1457325 h 2152650"/>
                    <a:gd name="connsiteX3" fmla="*/ 192651 w 361458"/>
                    <a:gd name="connsiteY3" fmla="*/ 2152650 h 2152650"/>
                    <a:gd name="connsiteX4" fmla="*/ 335526 w 361458"/>
                    <a:gd name="connsiteY4" fmla="*/ 2066925 h 2152650"/>
                    <a:gd name="connsiteX5" fmla="*/ 173601 w 361458"/>
                    <a:gd name="connsiteY5" fmla="*/ 1419225 h 2152650"/>
                    <a:gd name="connsiteX6" fmla="*/ 306951 w 361458"/>
                    <a:gd name="connsiteY6" fmla="*/ 628650 h 2152650"/>
                    <a:gd name="connsiteX7" fmla="*/ 360986 w 361458"/>
                    <a:gd name="connsiteY7" fmla="*/ 216050 h 2152650"/>
                    <a:gd name="connsiteX8" fmla="*/ 287901 w 361458"/>
                    <a:gd name="connsiteY8" fmla="*/ 0 h 2152650"/>
                    <a:gd name="connsiteX9" fmla="*/ 178793 w 361458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35526 w 361849"/>
                    <a:gd name="connsiteY4" fmla="*/ 2066925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61528 w 361849"/>
                    <a:gd name="connsiteY4" fmla="*/ 2131929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528"/>
                    <a:gd name="connsiteY0" fmla="*/ 2573 h 2152650"/>
                    <a:gd name="connsiteX1" fmla="*/ 164076 w 361528"/>
                    <a:gd name="connsiteY1" fmla="*/ 647700 h 2152650"/>
                    <a:gd name="connsiteX2" fmla="*/ 11676 w 361528"/>
                    <a:gd name="connsiteY2" fmla="*/ 1457325 h 2152650"/>
                    <a:gd name="connsiteX3" fmla="*/ 192651 w 361528"/>
                    <a:gd name="connsiteY3" fmla="*/ 2152650 h 2152650"/>
                    <a:gd name="connsiteX4" fmla="*/ 361528 w 361528"/>
                    <a:gd name="connsiteY4" fmla="*/ 2131929 h 2152650"/>
                    <a:gd name="connsiteX5" fmla="*/ 173601 w 361528"/>
                    <a:gd name="connsiteY5" fmla="*/ 1419225 h 2152650"/>
                    <a:gd name="connsiteX6" fmla="*/ 315618 w 361528"/>
                    <a:gd name="connsiteY6" fmla="*/ 654652 h 2152650"/>
                    <a:gd name="connsiteX7" fmla="*/ 287901 w 361528"/>
                    <a:gd name="connsiteY7" fmla="*/ 0 h 2152650"/>
                    <a:gd name="connsiteX8" fmla="*/ 178793 w 361528"/>
                    <a:gd name="connsiteY8" fmla="*/ 2573 h 2152650"/>
                    <a:gd name="connsiteX0" fmla="*/ 178793 w 374776"/>
                    <a:gd name="connsiteY0" fmla="*/ 2573 h 2152650"/>
                    <a:gd name="connsiteX1" fmla="*/ 164076 w 374776"/>
                    <a:gd name="connsiteY1" fmla="*/ 647700 h 2152650"/>
                    <a:gd name="connsiteX2" fmla="*/ 11676 w 374776"/>
                    <a:gd name="connsiteY2" fmla="*/ 1457325 h 2152650"/>
                    <a:gd name="connsiteX3" fmla="*/ 192651 w 374776"/>
                    <a:gd name="connsiteY3" fmla="*/ 2152650 h 2152650"/>
                    <a:gd name="connsiteX4" fmla="*/ 361528 w 374776"/>
                    <a:gd name="connsiteY4" fmla="*/ 2131929 h 2152650"/>
                    <a:gd name="connsiteX5" fmla="*/ 173601 w 374776"/>
                    <a:gd name="connsiteY5" fmla="*/ 1419225 h 2152650"/>
                    <a:gd name="connsiteX6" fmla="*/ 315618 w 374776"/>
                    <a:gd name="connsiteY6" fmla="*/ 654652 h 2152650"/>
                    <a:gd name="connsiteX7" fmla="*/ 287901 w 374776"/>
                    <a:gd name="connsiteY7" fmla="*/ 0 h 2152650"/>
                    <a:gd name="connsiteX8" fmla="*/ 178793 w 374776"/>
                    <a:gd name="connsiteY8" fmla="*/ 2573 h 2152650"/>
                    <a:gd name="connsiteX0" fmla="*/ 178793 w 391181"/>
                    <a:gd name="connsiteY0" fmla="*/ 2573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78793 w 391181"/>
                    <a:gd name="connsiteY8" fmla="*/ 2573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50132 w 392855"/>
                    <a:gd name="connsiteY0" fmla="*/ 15574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50132 w 392855"/>
                    <a:gd name="connsiteY8" fmla="*/ 15574 h 2152650"/>
                    <a:gd name="connsiteX0" fmla="*/ 132798 w 392855"/>
                    <a:gd name="connsiteY0" fmla="*/ 11240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32798 w 392855"/>
                    <a:gd name="connsiteY8" fmla="*/ 11240 h 2152650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46589 w 418794"/>
                    <a:gd name="connsiteY0" fmla="*/ 0 h 2158745"/>
                    <a:gd name="connsiteX1" fmla="*/ 179541 w 418794"/>
                    <a:gd name="connsiteY1" fmla="*/ 653795 h 2158745"/>
                    <a:gd name="connsiteX2" fmla="*/ 22807 w 418794"/>
                    <a:gd name="connsiteY2" fmla="*/ 1463420 h 2158745"/>
                    <a:gd name="connsiteX3" fmla="*/ 225450 w 418794"/>
                    <a:gd name="connsiteY3" fmla="*/ 2158745 h 2158745"/>
                    <a:gd name="connsiteX4" fmla="*/ 394327 w 418794"/>
                    <a:gd name="connsiteY4" fmla="*/ 2138024 h 2158745"/>
                    <a:gd name="connsiteX5" fmla="*/ 206400 w 418794"/>
                    <a:gd name="connsiteY5" fmla="*/ 1425320 h 2158745"/>
                    <a:gd name="connsiteX6" fmla="*/ 348417 w 418794"/>
                    <a:gd name="connsiteY6" fmla="*/ 660747 h 2158745"/>
                    <a:gd name="connsiteX7" fmla="*/ 320700 w 418794"/>
                    <a:gd name="connsiteY7" fmla="*/ 6095 h 2158745"/>
                    <a:gd name="connsiteX8" fmla="*/ 146589 w 418794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2139 w 408867"/>
                    <a:gd name="connsiteY5" fmla="*/ 1442655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388246"/>
                    <a:gd name="connsiteY0" fmla="*/ 0 h 2158745"/>
                    <a:gd name="connsiteX1" fmla="*/ 169614 w 388246"/>
                    <a:gd name="connsiteY1" fmla="*/ 653795 h 2158745"/>
                    <a:gd name="connsiteX2" fmla="*/ 12880 w 388246"/>
                    <a:gd name="connsiteY2" fmla="*/ 1463420 h 2158745"/>
                    <a:gd name="connsiteX3" fmla="*/ 215523 w 388246"/>
                    <a:gd name="connsiteY3" fmla="*/ 2158745 h 2158745"/>
                    <a:gd name="connsiteX4" fmla="*/ 384400 w 388246"/>
                    <a:gd name="connsiteY4" fmla="*/ 2138024 h 2158745"/>
                    <a:gd name="connsiteX5" fmla="*/ 183472 w 388246"/>
                    <a:gd name="connsiteY5" fmla="*/ 1464323 h 2158745"/>
                    <a:gd name="connsiteX6" fmla="*/ 338490 w 388246"/>
                    <a:gd name="connsiteY6" fmla="*/ 660747 h 2158745"/>
                    <a:gd name="connsiteX7" fmla="*/ 266867 w 388246"/>
                    <a:gd name="connsiteY7" fmla="*/ 6095 h 2158745"/>
                    <a:gd name="connsiteX8" fmla="*/ 136662 w 388246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83472 w 384400"/>
                    <a:gd name="connsiteY5" fmla="*/ 1464323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39567 w 384400"/>
                    <a:gd name="connsiteY5" fmla="*/ 1464322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56941 w 384400"/>
                    <a:gd name="connsiteY0" fmla="*/ 0 h 2407594"/>
                    <a:gd name="connsiteX1" fmla="*/ 169614 w 384400"/>
                    <a:gd name="connsiteY1" fmla="*/ 902644 h 2407594"/>
                    <a:gd name="connsiteX2" fmla="*/ 12880 w 384400"/>
                    <a:gd name="connsiteY2" fmla="*/ 1712269 h 2407594"/>
                    <a:gd name="connsiteX3" fmla="*/ 215523 w 384400"/>
                    <a:gd name="connsiteY3" fmla="*/ 2407594 h 2407594"/>
                    <a:gd name="connsiteX4" fmla="*/ 384400 w 384400"/>
                    <a:gd name="connsiteY4" fmla="*/ 2386873 h 2407594"/>
                    <a:gd name="connsiteX5" fmla="*/ 139567 w 384400"/>
                    <a:gd name="connsiteY5" fmla="*/ 1713171 h 2407594"/>
                    <a:gd name="connsiteX6" fmla="*/ 309219 w 384400"/>
                    <a:gd name="connsiteY6" fmla="*/ 880326 h 2407594"/>
                    <a:gd name="connsiteX7" fmla="*/ 266867 w 384400"/>
                    <a:gd name="connsiteY7" fmla="*/ 254944 h 2407594"/>
                    <a:gd name="connsiteX8" fmla="*/ 56941 w 384400"/>
                    <a:gd name="connsiteY8" fmla="*/ 0 h 2407594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400" h="2420336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Freeform 13">
                  <a:extLst>
                    <a:ext uri="{FF2B5EF4-FFF2-40B4-BE49-F238E27FC236}">
                      <a16:creationId xmlns:a16="http://schemas.microsoft.com/office/drawing/2014/main" xmlns="" id="{69876EE0-DBA3-43DC-9FAB-EEB825347E13}"/>
                    </a:ext>
                  </a:extLst>
                </p:cNvPr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Freeform 19">
                  <a:extLst>
                    <a:ext uri="{FF2B5EF4-FFF2-40B4-BE49-F238E27FC236}">
                      <a16:creationId xmlns:a16="http://schemas.microsoft.com/office/drawing/2014/main" xmlns="" id="{B6F87577-8360-450F-8BFD-7E67020350ED}"/>
                    </a:ext>
                  </a:extLst>
                </p:cNvPr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Freeform 20">
                  <a:extLst>
                    <a:ext uri="{FF2B5EF4-FFF2-40B4-BE49-F238E27FC236}">
                      <a16:creationId xmlns:a16="http://schemas.microsoft.com/office/drawing/2014/main" xmlns="" id="{21E56A26-8455-4C4A-9D06-EE8E7AF78A71}"/>
                    </a:ext>
                  </a:extLst>
                </p:cNvPr>
                <p:cNvSpPr/>
                <p:nvPr/>
              </p:nvSpPr>
              <p:spPr>
                <a:xfrm rot="6040617" flipV="1">
                  <a:off x="7530207" y="4416473"/>
                  <a:ext cx="241225" cy="67936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9">
              <a:extLst>
                <a:ext uri="{FF2B5EF4-FFF2-40B4-BE49-F238E27FC236}">
                  <a16:creationId xmlns:a16="http://schemas.microsoft.com/office/drawing/2014/main" xmlns="" id="{37EFEA93-A422-4DD2-9E9F-962493B928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57781" y="2499960"/>
              <a:ext cx="617392" cy="617392"/>
              <a:chOff x="331023" y="414040"/>
              <a:chExt cx="5704886" cy="5704886"/>
            </a:xfrm>
            <a:solidFill>
              <a:srgbClr val="F7931A"/>
            </a:solidFill>
          </p:grpSpPr>
          <p:sp>
            <p:nvSpPr>
              <p:cNvPr id="107" name="타원 4">
                <a:extLst>
                  <a:ext uri="{FF2B5EF4-FFF2-40B4-BE49-F238E27FC236}">
                    <a16:creationId xmlns:a16="http://schemas.microsoft.com/office/drawing/2014/main" xmlns="" id="{C07C8D6B-A639-4780-82AC-9964082F527E}"/>
                  </a:ext>
                </a:extLst>
              </p:cNvPr>
              <p:cNvSpPr/>
              <p:nvPr/>
            </p:nvSpPr>
            <p:spPr>
              <a:xfrm>
                <a:off x="331023" y="414040"/>
                <a:ext cx="5704886" cy="5704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 18">
                <a:extLst>
                  <a:ext uri="{FF2B5EF4-FFF2-40B4-BE49-F238E27FC236}">
                    <a16:creationId xmlns:a16="http://schemas.microsoft.com/office/drawing/2014/main" xmlns="" id="{B625CFC5-EAE4-49D8-8D22-3598A850C907}"/>
                  </a:ext>
                </a:extLst>
              </p:cNvPr>
              <p:cNvSpPr/>
              <p:nvPr/>
            </p:nvSpPr>
            <p:spPr>
              <a:xfrm>
                <a:off x="1732297" y="1404675"/>
                <a:ext cx="2723060" cy="3624123"/>
              </a:xfrm>
              <a:custGeom>
                <a:avLst/>
                <a:gdLst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451461 w 2723060"/>
                  <a:gd name="connsiteY5" fmla="*/ 966969 h 3624123"/>
                  <a:gd name="connsiteX6" fmla="*/ 1297825 w 2723060"/>
                  <a:gd name="connsiteY6" fmla="*/ 1585462 h 3624123"/>
                  <a:gd name="connsiteX7" fmla="*/ 1327295 w 2723060"/>
                  <a:gd name="connsiteY7" fmla="*/ 1593882 h 3624123"/>
                  <a:gd name="connsiteX8" fmla="*/ 2101069 w 2723060"/>
                  <a:gd name="connsiteY8" fmla="*/ 1442099 h 3624123"/>
                  <a:gd name="connsiteX9" fmla="*/ 1476944 w 2723060"/>
                  <a:gd name="connsiteY9" fmla="*/ 971501 h 3624123"/>
                  <a:gd name="connsiteX10" fmla="*/ 1344584 w 2723060"/>
                  <a:gd name="connsiteY10" fmla="*/ 0 h 3624123"/>
                  <a:gd name="connsiteX11" fmla="*/ 1671487 w 2723060"/>
                  <a:gd name="connsiteY11" fmla="*/ 81203 h 3624123"/>
                  <a:gd name="connsiteX12" fmla="*/ 1542443 w 2723060"/>
                  <a:gd name="connsiteY12" fmla="*/ 600696 h 3624123"/>
                  <a:gd name="connsiteX13" fmla="*/ 1773570 w 2723060"/>
                  <a:gd name="connsiteY13" fmla="*/ 661967 h 3624123"/>
                  <a:gd name="connsiteX14" fmla="*/ 1902732 w 2723060"/>
                  <a:gd name="connsiteY14" fmla="*/ 141995 h 3624123"/>
                  <a:gd name="connsiteX15" fmla="*/ 2229635 w 2723060"/>
                  <a:gd name="connsiteY15" fmla="*/ 223199 h 3624123"/>
                  <a:gd name="connsiteX16" fmla="*/ 2097157 w 2723060"/>
                  <a:gd name="connsiteY16" fmla="*/ 756519 h 3624123"/>
                  <a:gd name="connsiteX17" fmla="*/ 2123708 w 2723060"/>
                  <a:gd name="connsiteY17" fmla="*/ 764788 h 3624123"/>
                  <a:gd name="connsiteX18" fmla="*/ 2335072 w 2723060"/>
                  <a:gd name="connsiteY18" fmla="*/ 840224 h 3624123"/>
                  <a:gd name="connsiteX19" fmla="*/ 2324552 w 2723060"/>
                  <a:gd name="connsiteY19" fmla="*/ 1922314 h 3624123"/>
                  <a:gd name="connsiteX20" fmla="*/ 1696129 w 2723060"/>
                  <a:gd name="connsiteY20" fmla="*/ 3139458 h 3624123"/>
                  <a:gd name="connsiteX21" fmla="*/ 1517188 w 2723060"/>
                  <a:gd name="connsiteY21" fmla="*/ 3096262 h 3624123"/>
                  <a:gd name="connsiteX22" fmla="*/ 1386066 w 2723060"/>
                  <a:gd name="connsiteY22" fmla="*/ 3624123 h 3624123"/>
                  <a:gd name="connsiteX23" fmla="*/ 1059163 w 2723060"/>
                  <a:gd name="connsiteY23" fmla="*/ 3542919 h 3624123"/>
                  <a:gd name="connsiteX24" fmla="*/ 1189748 w 2723060"/>
                  <a:gd name="connsiteY24" fmla="*/ 3017219 h 3624123"/>
                  <a:gd name="connsiteX25" fmla="*/ 956179 w 2723060"/>
                  <a:gd name="connsiteY25" fmla="*/ 2960836 h 3624123"/>
                  <a:gd name="connsiteX26" fmla="*/ 824545 w 2723060"/>
                  <a:gd name="connsiteY26" fmla="*/ 3490760 h 3624123"/>
                  <a:gd name="connsiteX27" fmla="*/ 497641 w 2723060"/>
                  <a:gd name="connsiteY27" fmla="*/ 3409556 h 3624123"/>
                  <a:gd name="connsiteX28" fmla="*/ 628739 w 2723060"/>
                  <a:gd name="connsiteY28" fmla="*/ 2881793 h 3624123"/>
                  <a:gd name="connsiteX29" fmla="*/ 0 w 2723060"/>
                  <a:gd name="connsiteY29" fmla="*/ 2730017 h 3624123"/>
                  <a:gd name="connsiteX30" fmla="*/ 156593 w 2723060"/>
                  <a:gd name="connsiteY30" fmla="*/ 2363814 h 3624123"/>
                  <a:gd name="connsiteX31" fmla="*/ 371795 w 2723060"/>
                  <a:gd name="connsiteY31" fmla="*/ 2423080 h 3624123"/>
                  <a:gd name="connsiteX32" fmla="*/ 531510 w 2723060"/>
                  <a:gd name="connsiteY32" fmla="*/ 2341701 h 3624123"/>
                  <a:gd name="connsiteX33" fmla="*/ 874781 w 2723060"/>
                  <a:gd name="connsiteY33" fmla="*/ 939029 h 3624123"/>
                  <a:gd name="connsiteX34" fmla="*/ 772687 w 2723060"/>
                  <a:gd name="connsiteY34" fmla="*/ 774709 h 3624123"/>
                  <a:gd name="connsiteX35" fmla="*/ 502494 w 2723060"/>
                  <a:gd name="connsiteY35" fmla="*/ 705662 h 3624123"/>
                  <a:gd name="connsiteX36" fmla="*/ 579104 w 2723060"/>
                  <a:gd name="connsiteY36" fmla="*/ 367817 h 3624123"/>
                  <a:gd name="connsiteX37" fmla="*/ 1021286 w 2723060"/>
                  <a:gd name="connsiteY37" fmla="*/ 475515 h 3624123"/>
                  <a:gd name="connsiteX38" fmla="*/ 1215103 w 2723060"/>
                  <a:gd name="connsiteY38" fmla="*/ 521254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23060" h="3624123">
                    <a:moveTo>
                      <a:pt x="1218382" y="1905279"/>
                    </a:moveTo>
                    <a:lnTo>
                      <a:pt x="1051614" y="2576639"/>
                    </a:lnTo>
                    <a:lnTo>
                      <a:pt x="1081311" y="2585169"/>
                    </a:lnTo>
                    <a:cubicBezTo>
                      <a:pt x="1298969" y="2649950"/>
                      <a:pt x="1914361" y="2852449"/>
                      <a:pt x="2005664" y="2455670"/>
                    </a:cubicBezTo>
                    <a:cubicBezTo>
                      <a:pt x="2108358" y="2083382"/>
                      <a:pt x="1458666" y="1949007"/>
                      <a:pt x="1243900" y="1909857"/>
                    </a:cubicBezTo>
                    <a:lnTo>
                      <a:pt x="1218382" y="1905279"/>
                    </a:lnTo>
                    <a:close/>
                    <a:moveTo>
                      <a:pt x="1451461" y="966969"/>
                    </a:moveTo>
                    <a:lnTo>
                      <a:pt x="1297825" y="1585462"/>
                    </a:lnTo>
                    <a:lnTo>
                      <a:pt x="1327295" y="1593882"/>
                    </a:lnTo>
                    <a:cubicBezTo>
                      <a:pt x="1519222" y="1650575"/>
                      <a:pt x="2016915" y="1812926"/>
                      <a:pt x="2101069" y="1442099"/>
                    </a:cubicBezTo>
                    <a:cubicBezTo>
                      <a:pt x="2177824" y="1109186"/>
                      <a:pt x="1664178" y="1005150"/>
                      <a:pt x="1476944" y="971501"/>
                    </a:cubicBezTo>
                    <a:lnTo>
                      <a:pt x="1451461" y="966969"/>
                    </a:lnTo>
                    <a:close/>
                    <a:moveTo>
                      <a:pt x="1344584" y="0"/>
                    </a:moveTo>
                    <a:lnTo>
                      <a:pt x="1671487" y="81203"/>
                    </a:lnTo>
                    <a:lnTo>
                      <a:pt x="1542443" y="600696"/>
                    </a:lnTo>
                    <a:lnTo>
                      <a:pt x="1773570" y="661967"/>
                    </a:lnTo>
                    <a:lnTo>
                      <a:pt x="1902732" y="141995"/>
                    </a:lnTo>
                    <a:lnTo>
                      <a:pt x="2229635" y="223199"/>
                    </a:lnTo>
                    <a:lnTo>
                      <a:pt x="2097157" y="756519"/>
                    </a:lnTo>
                    <a:cubicBezTo>
                      <a:pt x="2174081" y="779658"/>
                      <a:pt x="2255767" y="812322"/>
                      <a:pt x="2335072" y="840224"/>
                    </a:cubicBezTo>
                    <a:cubicBezTo>
                      <a:pt x="2999363" y="1160478"/>
                      <a:pt x="2684151" y="1877269"/>
                      <a:pt x="2324552" y="1922314"/>
                    </a:cubicBezTo>
                    <a:cubicBezTo>
                      <a:pt x="3020600" y="2255035"/>
                      <a:pt x="2529999" y="3321640"/>
                      <a:pt x="1696129" y="3139458"/>
                    </a:cubicBezTo>
                    <a:lnTo>
                      <a:pt x="1517188" y="3096262"/>
                    </a:lnTo>
                    <a:lnTo>
                      <a:pt x="1386066" y="3624123"/>
                    </a:lnTo>
                    <a:lnTo>
                      <a:pt x="1059163" y="3542919"/>
                    </a:lnTo>
                    <a:lnTo>
                      <a:pt x="1189748" y="3017219"/>
                    </a:lnTo>
                    <a:lnTo>
                      <a:pt x="956179" y="2960836"/>
                    </a:lnTo>
                    <a:lnTo>
                      <a:pt x="824545" y="3490760"/>
                    </a:lnTo>
                    <a:lnTo>
                      <a:pt x="497641" y="3409556"/>
                    </a:lnTo>
                    <a:lnTo>
                      <a:pt x="628739" y="2881793"/>
                    </a:lnTo>
                    <a:lnTo>
                      <a:pt x="0" y="2730017"/>
                    </a:lnTo>
                    <a:lnTo>
                      <a:pt x="156593" y="2363814"/>
                    </a:lnTo>
                    <a:cubicBezTo>
                      <a:pt x="275674" y="2398365"/>
                      <a:pt x="261590" y="2400365"/>
                      <a:pt x="371795" y="2423080"/>
                    </a:cubicBezTo>
                    <a:cubicBezTo>
                      <a:pt x="457460" y="2444548"/>
                      <a:pt x="500452" y="2427767"/>
                      <a:pt x="531510" y="2341701"/>
                    </a:cubicBezTo>
                    <a:cubicBezTo>
                      <a:pt x="598079" y="2089920"/>
                      <a:pt x="822255" y="1188850"/>
                      <a:pt x="874781" y="939029"/>
                    </a:cubicBezTo>
                    <a:cubicBezTo>
                      <a:pt x="885877" y="854924"/>
                      <a:pt x="836708" y="809166"/>
                      <a:pt x="772687" y="774709"/>
                    </a:cubicBezTo>
                    <a:cubicBezTo>
                      <a:pt x="651057" y="727032"/>
                      <a:pt x="597490" y="720787"/>
                      <a:pt x="502494" y="705662"/>
                    </a:cubicBezTo>
                    <a:lnTo>
                      <a:pt x="579104" y="367817"/>
                    </a:lnTo>
                    <a:cubicBezTo>
                      <a:pt x="724942" y="405705"/>
                      <a:pt x="872814" y="440818"/>
                      <a:pt x="1021286" y="475515"/>
                    </a:cubicBezTo>
                    <a:lnTo>
                      <a:pt x="1215103" y="521254"/>
                    </a:lnTo>
                    <a:lnTo>
                      <a:pt x="13445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xmlns="" id="{DA74F22A-9ABE-4271-89A5-CF3DA4F6CDDA}"/>
                </a:ext>
              </a:extLst>
            </p:cNvPr>
            <p:cNvSpPr/>
            <p:nvPr/>
          </p:nvSpPr>
          <p:spPr>
            <a:xfrm rot="15759340">
              <a:off x="7438742" y="195543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Rectangle 21">
              <a:extLst>
                <a:ext uri="{FF2B5EF4-FFF2-40B4-BE49-F238E27FC236}">
                  <a16:creationId xmlns:a16="http://schemas.microsoft.com/office/drawing/2014/main" xmlns="" id="{A8CB8DD4-3464-4736-BA53-F059097B5F73}"/>
                </a:ext>
              </a:extLst>
            </p:cNvPr>
            <p:cNvSpPr/>
            <p:nvPr/>
          </p:nvSpPr>
          <p:spPr>
            <a:xfrm rot="11980498">
              <a:off x="6900650" y="240254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Rectangle 21">
              <a:extLst>
                <a:ext uri="{FF2B5EF4-FFF2-40B4-BE49-F238E27FC236}">
                  <a16:creationId xmlns:a16="http://schemas.microsoft.com/office/drawing/2014/main" xmlns="" id="{E300AEB7-313E-4552-8415-A32B21D9CFE9}"/>
                </a:ext>
              </a:extLst>
            </p:cNvPr>
            <p:cNvSpPr/>
            <p:nvPr/>
          </p:nvSpPr>
          <p:spPr>
            <a:xfrm rot="19265083">
              <a:off x="7027522" y="3061057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xmlns="" id="{6A7448AC-2A31-48BD-BB69-9242EED090D1}"/>
                </a:ext>
              </a:extLst>
            </p:cNvPr>
            <p:cNvSpPr/>
            <p:nvPr/>
          </p:nvSpPr>
          <p:spPr>
            <a:xfrm rot="9071228" flipH="1">
              <a:off x="8136495" y="2287450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Rectangle 21">
              <a:extLst>
                <a:ext uri="{FF2B5EF4-FFF2-40B4-BE49-F238E27FC236}">
                  <a16:creationId xmlns:a16="http://schemas.microsoft.com/office/drawing/2014/main" xmlns="" id="{34D37AF5-8448-469E-AAC9-7960476E35CE}"/>
                </a:ext>
              </a:extLst>
            </p:cNvPr>
            <p:cNvSpPr/>
            <p:nvPr/>
          </p:nvSpPr>
          <p:spPr>
            <a:xfrm rot="2334917" flipH="1">
              <a:off x="8141497" y="298876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5A59C4EE-3D0E-4F03-AB3A-221BC8B5EF60}"/>
              </a:ext>
            </a:extLst>
          </p:cNvPr>
          <p:cNvGrpSpPr/>
          <p:nvPr/>
        </p:nvGrpSpPr>
        <p:grpSpPr>
          <a:xfrm rot="10800000" flipV="1">
            <a:off x="9670919" y="5110210"/>
            <a:ext cx="1879636" cy="793441"/>
            <a:chOff x="1682410" y="2217893"/>
            <a:chExt cx="2019261" cy="85238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42938F08-EAFF-445C-9B46-D333164A4086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80"/>
              <a:chOff x="1774163" y="2217893"/>
              <a:chExt cx="1927508" cy="852380"/>
            </a:xfrm>
            <a:solidFill>
              <a:schemeClr val="bg1"/>
            </a:solidFill>
          </p:grpSpPr>
          <p:sp>
            <p:nvSpPr>
              <p:cNvPr id="123" name="Freeform 18">
                <a:extLst>
                  <a:ext uri="{FF2B5EF4-FFF2-40B4-BE49-F238E27FC236}">
                    <a16:creationId xmlns:a16="http://schemas.microsoft.com/office/drawing/2014/main" xmlns="" id="{DCE3F044-4220-439E-B918-F1C99CA4306A}"/>
                  </a:ext>
                </a:extLst>
              </p:cNvPr>
              <p:cNvSpPr/>
              <p:nvPr/>
            </p:nvSpPr>
            <p:spPr>
              <a:xfrm flipH="1">
                <a:off x="1774163" y="2350718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Freeform 19">
                <a:extLst>
                  <a:ext uri="{FF2B5EF4-FFF2-40B4-BE49-F238E27FC236}">
                    <a16:creationId xmlns:a16="http://schemas.microsoft.com/office/drawing/2014/main" xmlns="" id="{8AAD6658-4818-4AA2-BD3C-7C3FBC8A3B43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8FDB23D8-E6DA-48BE-95A6-1D34660F48BE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85781" y="2233977"/>
            <a:ext cx="571672" cy="571672"/>
            <a:chOff x="785781" y="2326735"/>
            <a:chExt cx="571672" cy="571672"/>
          </a:xfrm>
        </p:grpSpPr>
        <p:sp>
          <p:nvSpPr>
            <p:cNvPr id="95" name="Oval 39">
              <a:extLst>
                <a:ext uri="{FF2B5EF4-FFF2-40B4-BE49-F238E27FC236}">
                  <a16:creationId xmlns:a16="http://schemas.microsoft.com/office/drawing/2014/main" xmlns="" id="{16B31FB2-49C0-44F1-A6D4-6DD767C426F6}"/>
                </a:ext>
              </a:extLst>
            </p:cNvPr>
            <p:cNvSpPr/>
            <p:nvPr/>
          </p:nvSpPr>
          <p:spPr>
            <a:xfrm>
              <a:off x="785781" y="2326735"/>
              <a:ext cx="571672" cy="5716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Rectangle 21">
              <a:extLst>
                <a:ext uri="{FF2B5EF4-FFF2-40B4-BE49-F238E27FC236}">
                  <a16:creationId xmlns:a16="http://schemas.microsoft.com/office/drawing/2014/main" xmlns="" id="{3DFB5373-0015-4A31-8F01-1597E404815D}"/>
                </a:ext>
              </a:extLst>
            </p:cNvPr>
            <p:cNvSpPr/>
            <p:nvPr/>
          </p:nvSpPr>
          <p:spPr>
            <a:xfrm>
              <a:off x="896659" y="2521657"/>
              <a:ext cx="345968" cy="181828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Group 25">
            <a:extLst>
              <a:ext uri="{FF2B5EF4-FFF2-40B4-BE49-F238E27FC236}">
                <a16:creationId xmlns:a16="http://schemas.microsoft.com/office/drawing/2014/main" xmlns="" id="{7B0C781E-F740-4C03-B163-6379324A9978}"/>
              </a:ext>
            </a:extLst>
          </p:cNvPr>
          <p:cNvGrpSpPr/>
          <p:nvPr/>
        </p:nvGrpSpPr>
        <p:grpSpPr>
          <a:xfrm>
            <a:off x="1521145" y="1884966"/>
            <a:ext cx="2832407" cy="1269694"/>
            <a:chOff x="803640" y="3362835"/>
            <a:chExt cx="2059657" cy="1269694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D93FEE5A-A0F8-4167-83DB-D85A1E64772A}"/>
                </a:ext>
              </a:extLst>
            </p:cNvPr>
            <p:cNvSpPr txBox="1"/>
            <p:nvPr/>
          </p:nvSpPr>
          <p:spPr>
            <a:xfrm>
              <a:off x="803640" y="3726896"/>
              <a:ext cx="2059657" cy="905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TO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에게 자금을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빌려서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FROM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이 장기간 자금을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쓰기 위해 발행하는 채무증서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334BBBCB-23FD-4941-9D93-DA25AA93602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WHAT ?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92382" y="2267030"/>
            <a:ext cx="571672" cy="571672"/>
            <a:chOff x="5192382" y="2326735"/>
            <a:chExt cx="571672" cy="571672"/>
          </a:xfrm>
        </p:grpSpPr>
        <p:sp>
          <p:nvSpPr>
            <p:cNvPr id="93" name="Oval 37">
              <a:extLst>
                <a:ext uri="{FF2B5EF4-FFF2-40B4-BE49-F238E27FC236}">
                  <a16:creationId xmlns:a16="http://schemas.microsoft.com/office/drawing/2014/main" xmlns="" id="{D8C2DD56-469F-4768-A493-2FCF121004C6}"/>
                </a:ext>
              </a:extLst>
            </p:cNvPr>
            <p:cNvSpPr/>
            <p:nvPr/>
          </p:nvSpPr>
          <p:spPr>
            <a:xfrm>
              <a:off x="5192382" y="2326735"/>
              <a:ext cx="571672" cy="571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Round Same Side Corner Rectangle 8">
              <a:extLst>
                <a:ext uri="{FF2B5EF4-FFF2-40B4-BE49-F238E27FC236}">
                  <a16:creationId xmlns:a16="http://schemas.microsoft.com/office/drawing/2014/main" xmlns="" id="{E4451B41-2F0A-4F98-8F16-0D0192492445}"/>
                </a:ext>
              </a:extLst>
            </p:cNvPr>
            <p:cNvSpPr/>
            <p:nvPr/>
          </p:nvSpPr>
          <p:spPr>
            <a:xfrm>
              <a:off x="5292572" y="2432851"/>
              <a:ext cx="365669" cy="366229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7" name="Group 28">
            <a:extLst>
              <a:ext uri="{FF2B5EF4-FFF2-40B4-BE49-F238E27FC236}">
                <a16:creationId xmlns:a16="http://schemas.microsoft.com/office/drawing/2014/main" xmlns="" id="{C2B817F8-C19E-423D-8ABA-52EB39D8B8C5}"/>
              </a:ext>
            </a:extLst>
          </p:cNvPr>
          <p:cNvGrpSpPr/>
          <p:nvPr/>
        </p:nvGrpSpPr>
        <p:grpSpPr>
          <a:xfrm>
            <a:off x="6017232" y="1884966"/>
            <a:ext cx="2976709" cy="1319460"/>
            <a:chOff x="803640" y="3362835"/>
            <a:chExt cx="2164590" cy="1319460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A429674D-45E1-4257-94A1-779627C85AC4}"/>
                </a:ext>
              </a:extLst>
            </p:cNvPr>
            <p:cNvSpPr txBox="1"/>
            <p:nvPr/>
          </p:nvSpPr>
          <p:spPr>
            <a:xfrm>
              <a:off x="803640" y="3709721"/>
              <a:ext cx="2164590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defRPr>
              </a:lvl1pPr>
            </a:lstStyle>
            <a:p>
              <a:r>
                <a:rPr lang="en-US" altLang="ko-KR" sz="1400" dirty="0"/>
                <a:t>FROM : </a:t>
              </a:r>
              <a:r>
                <a:rPr lang="ko-KR" altLang="en-US" sz="1400" dirty="0"/>
                <a:t>정부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금융기관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기업 등</a:t>
              </a:r>
              <a:endParaRPr lang="en-US" altLang="ko-KR" sz="1400" dirty="0"/>
            </a:p>
            <a:p>
              <a:r>
                <a:rPr lang="en-US" altLang="ko-KR" sz="1400" dirty="0"/>
                <a:t>TO : </a:t>
              </a:r>
              <a:r>
                <a:rPr lang="ko-KR" altLang="en-US" sz="1400" dirty="0"/>
                <a:t>불특정 다수의 </a:t>
              </a:r>
              <a:r>
                <a:rPr lang="ko-KR" altLang="en-US" sz="1400" dirty="0" smtClean="0"/>
                <a:t>투자자들</a:t>
              </a:r>
              <a:r>
                <a:rPr lang="en-US" altLang="ko-KR" sz="1400" dirty="0" smtClean="0"/>
                <a:t>,</a:t>
              </a:r>
            </a:p>
            <a:p>
              <a:r>
                <a:rPr lang="ko-KR" altLang="en-US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주로 기관</a:t>
              </a:r>
              <a:r>
                <a:rPr lang="ko-KR" altLang="en-US" sz="1400" dirty="0" smtClean="0"/>
                <a:t>이 거래를 주도</a:t>
              </a:r>
              <a:endParaRPr lang="ko-KR" altLang="en-US" sz="14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6A4CCBE3-C57D-4798-B0D0-FE7B2F86B5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WHO ?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85781" y="5362996"/>
            <a:ext cx="571672" cy="571672"/>
            <a:chOff x="785781" y="5584385"/>
            <a:chExt cx="571672" cy="571672"/>
          </a:xfrm>
        </p:grpSpPr>
        <p:sp>
          <p:nvSpPr>
            <p:cNvPr id="134" name="Oval 48">
              <a:extLst>
                <a:ext uri="{FF2B5EF4-FFF2-40B4-BE49-F238E27FC236}">
                  <a16:creationId xmlns:a16="http://schemas.microsoft.com/office/drawing/2014/main" xmlns="" id="{A3A8CE7B-7F40-4402-853E-162BF83A3E7E}"/>
                </a:ext>
              </a:extLst>
            </p:cNvPr>
            <p:cNvSpPr/>
            <p:nvPr/>
          </p:nvSpPr>
          <p:spPr>
            <a:xfrm>
              <a:off x="785781" y="5584385"/>
              <a:ext cx="571672" cy="5716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Block Arc 10">
              <a:extLst>
                <a:ext uri="{FF2B5EF4-FFF2-40B4-BE49-F238E27FC236}">
                  <a16:creationId xmlns:a16="http://schemas.microsoft.com/office/drawing/2014/main" xmlns="" id="{75C14C12-5F78-4BDD-B8A3-69BB465A2216}"/>
                </a:ext>
              </a:extLst>
            </p:cNvPr>
            <p:cNvSpPr/>
            <p:nvPr/>
          </p:nvSpPr>
          <p:spPr>
            <a:xfrm>
              <a:off x="855642" y="5725869"/>
              <a:ext cx="421440" cy="285461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Group 31">
            <a:extLst>
              <a:ext uri="{FF2B5EF4-FFF2-40B4-BE49-F238E27FC236}">
                <a16:creationId xmlns:a16="http://schemas.microsoft.com/office/drawing/2014/main" xmlns="" id="{F0695524-2E65-4BBF-BDED-50251F899536}"/>
              </a:ext>
            </a:extLst>
          </p:cNvPr>
          <p:cNvGrpSpPr/>
          <p:nvPr/>
        </p:nvGrpSpPr>
        <p:grpSpPr>
          <a:xfrm>
            <a:off x="1521145" y="5154024"/>
            <a:ext cx="2860531" cy="989617"/>
            <a:chOff x="803640" y="3362835"/>
            <a:chExt cx="2067850" cy="989617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B8D3ED7D-8E2E-4E27-9DB5-3AC17A8A019F}"/>
                </a:ext>
              </a:extLst>
            </p:cNvPr>
            <p:cNvSpPr txBox="1"/>
            <p:nvPr/>
          </p:nvSpPr>
          <p:spPr>
            <a:xfrm>
              <a:off x="811833" y="3726896"/>
              <a:ext cx="2059657" cy="62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defRPr>
              </a:lvl1pPr>
            </a:lstStyle>
            <a:p>
              <a:r>
                <a:rPr lang="ko-KR" altLang="en-US" sz="1400" dirty="0" smtClean="0"/>
                <a:t>채권의 가치가 변할 수 있어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공시가에 따라 투자가 가능</a:t>
              </a:r>
              <a:endParaRPr lang="ko-KR" altLang="en-US" sz="14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CAE25943-DC9E-4033-A117-4FD6D0DC5A2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WHY ?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92382" y="3906630"/>
            <a:ext cx="571672" cy="571672"/>
            <a:chOff x="5192382" y="3955560"/>
            <a:chExt cx="571672" cy="571672"/>
          </a:xfrm>
        </p:grpSpPr>
        <p:sp>
          <p:nvSpPr>
            <p:cNvPr id="94" name="Oval 38">
              <a:extLst>
                <a:ext uri="{FF2B5EF4-FFF2-40B4-BE49-F238E27FC236}">
                  <a16:creationId xmlns:a16="http://schemas.microsoft.com/office/drawing/2014/main" xmlns="" id="{0A03A5ED-316A-468B-B170-835A45C3101B}"/>
                </a:ext>
              </a:extLst>
            </p:cNvPr>
            <p:cNvSpPr/>
            <p:nvPr/>
          </p:nvSpPr>
          <p:spPr>
            <a:xfrm>
              <a:off x="5192382" y="3955560"/>
              <a:ext cx="571672" cy="5716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Frame 17">
              <a:extLst>
                <a:ext uri="{FF2B5EF4-FFF2-40B4-BE49-F238E27FC236}">
                  <a16:creationId xmlns:a16="http://schemas.microsoft.com/office/drawing/2014/main" xmlns="" id="{1278BF84-DDF3-43F8-88E4-A0F28E4079EF}"/>
                </a:ext>
              </a:extLst>
            </p:cNvPr>
            <p:cNvSpPr/>
            <p:nvPr/>
          </p:nvSpPr>
          <p:spPr>
            <a:xfrm>
              <a:off x="5344548" y="4113624"/>
              <a:ext cx="262388" cy="262388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Group 34">
            <a:extLst>
              <a:ext uri="{FF2B5EF4-FFF2-40B4-BE49-F238E27FC236}">
                <a16:creationId xmlns:a16="http://schemas.microsoft.com/office/drawing/2014/main" xmlns="" id="{2EBE0218-2A3A-4E63-BDC0-C3AFC99B4B5F}"/>
              </a:ext>
            </a:extLst>
          </p:cNvPr>
          <p:cNvGrpSpPr/>
          <p:nvPr/>
        </p:nvGrpSpPr>
        <p:grpSpPr>
          <a:xfrm>
            <a:off x="6020141" y="3554984"/>
            <a:ext cx="2849197" cy="1274965"/>
            <a:chOff x="803640" y="3362835"/>
            <a:chExt cx="2059657" cy="127496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788DAC96-494C-4D23-99B8-ED0297F163E0}"/>
                </a:ext>
              </a:extLst>
            </p:cNvPr>
            <p:cNvSpPr txBox="1"/>
            <p:nvPr/>
          </p:nvSpPr>
          <p:spPr>
            <a:xfrm>
              <a:off x="803640" y="3732167"/>
              <a:ext cx="2059657" cy="905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defRPr>
              </a:lvl1pPr>
            </a:lstStyle>
            <a:p>
              <a:r>
                <a:rPr lang="ko-KR" altLang="en-US" sz="1400" dirty="0" smtClean="0"/>
                <a:t>개인의 거래는 증권사에서 사고 팔 수 있으며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기관의 거래는 따로 실체가 없음</a:t>
              </a:r>
              <a:endParaRPr lang="ko-KR" altLang="en-US" sz="14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6EB4A8D9-C1F9-49A6-A624-C55CDA66191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HOW ?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xmlns="" id="{0E287D53-D4AE-41B0-A031-C239653BD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채권이란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" y="1600200"/>
            <a:ext cx="63500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" y="1869953"/>
            <a:ext cx="63500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60" y="2139706"/>
            <a:ext cx="63500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10" y="2409459"/>
            <a:ext cx="63500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/>
          <p:cNvGrpSpPr/>
          <p:nvPr/>
        </p:nvGrpSpPr>
        <p:grpSpPr>
          <a:xfrm>
            <a:off x="1889760" y="2679210"/>
            <a:ext cx="6350000" cy="3454400"/>
            <a:chOff x="2179320" y="2556411"/>
            <a:chExt cx="6350000" cy="3454400"/>
          </a:xfrm>
        </p:grpSpPr>
        <p:grpSp>
          <p:nvGrpSpPr>
            <p:cNvPr id="9" name="그룹 8"/>
            <p:cNvGrpSpPr/>
            <p:nvPr/>
          </p:nvGrpSpPr>
          <p:grpSpPr>
            <a:xfrm>
              <a:off x="2179320" y="2556411"/>
              <a:ext cx="6350000" cy="3454400"/>
              <a:chOff x="1234440" y="1996440"/>
              <a:chExt cx="6350000" cy="3454400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4440" y="1996440"/>
                <a:ext cx="6350000" cy="3454400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5486400" y="3192780"/>
                <a:ext cx="1488440" cy="327660"/>
              </a:xfrm>
              <a:prstGeom prst="rect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451860" y="2950210"/>
                <a:ext cx="1798320" cy="570230"/>
              </a:xfrm>
              <a:prstGeom prst="rect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2852420" y="3461218"/>
              <a:ext cx="1544320" cy="239053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56840" y="3700272"/>
              <a:ext cx="1739900" cy="498348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43962" y="312491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①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93516" y="361002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②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06902" y="318556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③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24392" y="340933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④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28888" y="2679210"/>
            <a:ext cx="2274982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채권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날짜 정보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채권 가격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액면가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 이자율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5048" y="4667137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채권 인기에 따라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채권 가격의 변동이 생김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1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범위 및 적용 기술</a:t>
            </a:r>
            <a:endParaRPr 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xmlns="" id="{600DE9B4-FEAD-497A-9230-C9CB19CEC976}"/>
              </a:ext>
            </a:extLst>
          </p:cNvPr>
          <p:cNvSpPr/>
          <p:nvPr/>
        </p:nvSpPr>
        <p:spPr>
          <a:xfrm>
            <a:off x="933932" y="1872342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xmlns="" id="{4E5C5000-0E89-454C-9180-F05CACDC7822}"/>
              </a:ext>
            </a:extLst>
          </p:cNvPr>
          <p:cNvSpPr/>
          <p:nvPr/>
        </p:nvSpPr>
        <p:spPr>
          <a:xfrm>
            <a:off x="933932" y="2753798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16">
            <a:extLst>
              <a:ext uri="{FF2B5EF4-FFF2-40B4-BE49-F238E27FC236}">
                <a16:creationId xmlns:a16="http://schemas.microsoft.com/office/drawing/2014/main" xmlns="" id="{6EF87DEB-54E7-480E-8E93-77B348B5032A}"/>
              </a:ext>
            </a:extLst>
          </p:cNvPr>
          <p:cNvSpPr/>
          <p:nvPr/>
        </p:nvSpPr>
        <p:spPr>
          <a:xfrm>
            <a:off x="933932" y="3635254"/>
            <a:ext cx="532746" cy="5327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xmlns="" id="{E054642D-D7C8-44D7-ABD0-FB53FE02F8A2}"/>
              </a:ext>
            </a:extLst>
          </p:cNvPr>
          <p:cNvSpPr/>
          <p:nvPr/>
        </p:nvSpPr>
        <p:spPr>
          <a:xfrm>
            <a:off x="933932" y="4516709"/>
            <a:ext cx="532746" cy="5327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C7A149-D557-47C6-B8A2-39F7D444ADDF}"/>
              </a:ext>
            </a:extLst>
          </p:cNvPr>
          <p:cNvSpPr txBox="1"/>
          <p:nvPr/>
        </p:nvSpPr>
        <p:spPr>
          <a:xfrm>
            <a:off x="965153" y="193865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xmlns="" id="{030010E5-39C4-4B98-A9F9-67DDB51D9C69}"/>
              </a:ext>
            </a:extLst>
          </p:cNvPr>
          <p:cNvGrpSpPr/>
          <p:nvPr/>
        </p:nvGrpSpPr>
        <p:grpSpPr>
          <a:xfrm>
            <a:off x="1541998" y="1783084"/>
            <a:ext cx="5686170" cy="711260"/>
            <a:chOff x="6210998" y="1433695"/>
            <a:chExt cx="1457346" cy="7112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86B4106-A5B7-4F90-B0F9-13F54A0D0B66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지갑 생성 및 관리 </a:t>
              </a:r>
              <a:endParaRPr lang="ko-KR" altLang="en-US" sz="1200" b="1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C5F6111-52D9-4D8C-B912-46217B1B497C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일반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EOA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계정이 아닌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Contract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주소로 거래에 참여하고 싶은 기업의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Address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를 생성시켜 줌으로써 개인키 관리와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gas fee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에 대한 용이성 제고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xmlns="" id="{FC2DC92F-F5AD-472A-B20C-A5CFD86B54F1}"/>
              </a:ext>
            </a:extLst>
          </p:cNvPr>
          <p:cNvGrpSpPr/>
          <p:nvPr/>
        </p:nvGrpSpPr>
        <p:grpSpPr>
          <a:xfrm>
            <a:off x="1541998" y="4427452"/>
            <a:ext cx="4943747" cy="711260"/>
            <a:chOff x="6210998" y="1433695"/>
            <a:chExt cx="1457346" cy="7112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295F9CA-0A0F-44DB-924A-3F9633E0F0ED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공시 시스템 연동</a:t>
              </a:r>
              <a:endParaRPr lang="ko-KR" altLang="en-US" sz="1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42A04FE-3B3A-4EF3-BCE0-F1F77F2C939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채권이 거래된 최종 거래 금액을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트렌젝션의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event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트레킹을 통해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web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에서 공시 가격을 나타내 줌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xmlns="" id="{344D2F12-6814-4A7B-AFDB-CFB7B44A77F4}"/>
              </a:ext>
            </a:extLst>
          </p:cNvPr>
          <p:cNvGrpSpPr/>
          <p:nvPr/>
        </p:nvGrpSpPr>
        <p:grpSpPr>
          <a:xfrm>
            <a:off x="1541998" y="2664540"/>
            <a:ext cx="5686170" cy="711260"/>
            <a:chOff x="6210998" y="1433695"/>
            <a:chExt cx="1457346" cy="7112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1DE783A-94C7-4838-AA87-00752085D069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채권 발행 및 관리</a:t>
              </a:r>
              <a:endParaRPr lang="ko-KR" altLang="en-US" sz="1200" b="1" dirty="0">
                <a:solidFill>
                  <a:schemeClr val="accent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F29C9F4-BD46-40A5-8B87-695B09AF2A72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Etherum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네트워크에 채권발행처가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 ERC721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인터페이스로 만든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contract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를 기반으로 채권 발행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xmlns="" id="{254C0965-91CF-4F26-AAC1-4E6C352A7763}"/>
              </a:ext>
            </a:extLst>
          </p:cNvPr>
          <p:cNvGrpSpPr/>
          <p:nvPr/>
        </p:nvGrpSpPr>
        <p:grpSpPr>
          <a:xfrm>
            <a:off x="1541996" y="3545996"/>
            <a:ext cx="4943750" cy="711260"/>
            <a:chOff x="6210998" y="1433695"/>
            <a:chExt cx="1457347" cy="7112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0CDA895-53A2-4249-B3BE-55E5593AED9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기업간 거래 장부 관리</a:t>
              </a:r>
              <a:endParaRPr lang="ko-KR" altLang="en-US" sz="1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0B126EB-C1E9-4B36-9D73-76047D48F19D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발행된 채권의 매도자 매수자의 거래내역을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Ownership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이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변경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될 때마다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event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를 걸어 로그 트레킹에 활용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EEFC025-0B0E-4985-81AD-0944E2E211A2}"/>
              </a:ext>
            </a:extLst>
          </p:cNvPr>
          <p:cNvSpPr txBox="1"/>
          <p:nvPr/>
        </p:nvSpPr>
        <p:spPr>
          <a:xfrm>
            <a:off x="965153" y="2820115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E219E90-806F-426E-A3EF-230BE6646A80}"/>
              </a:ext>
            </a:extLst>
          </p:cNvPr>
          <p:cNvSpPr txBox="1"/>
          <p:nvPr/>
        </p:nvSpPr>
        <p:spPr>
          <a:xfrm>
            <a:off x="965153" y="3701571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029F9F-57A3-4D9B-98DD-665D0E3A8C02}"/>
              </a:ext>
            </a:extLst>
          </p:cNvPr>
          <p:cNvSpPr txBox="1"/>
          <p:nvPr/>
        </p:nvSpPr>
        <p:spPr>
          <a:xfrm>
            <a:off x="965153" y="4583027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F692AE3D-8B5B-4F1A-9E23-FAD154127C1C}"/>
              </a:ext>
            </a:extLst>
          </p:cNvPr>
          <p:cNvSpPr/>
          <p:nvPr/>
        </p:nvSpPr>
        <p:spPr>
          <a:xfrm>
            <a:off x="1" y="1872342"/>
            <a:ext cx="12218126" cy="4397829"/>
          </a:xfrm>
          <a:custGeom>
            <a:avLst/>
            <a:gdLst>
              <a:gd name="connsiteX0" fmla="*/ 0 w 12209417"/>
              <a:gd name="connsiteY0" fmla="*/ 4284617 h 4284617"/>
              <a:gd name="connsiteX1" fmla="*/ 7977051 w 12209417"/>
              <a:gd name="connsiteY1" fmla="*/ 4284617 h 4284617"/>
              <a:gd name="connsiteX2" fmla="*/ 8342811 w 12209417"/>
              <a:gd name="connsiteY2" fmla="*/ 3579223 h 4284617"/>
              <a:gd name="connsiteX3" fmla="*/ 9448800 w 12209417"/>
              <a:gd name="connsiteY3" fmla="*/ 2725783 h 4284617"/>
              <a:gd name="connsiteX4" fmla="*/ 9657806 w 12209417"/>
              <a:gd name="connsiteY4" fmla="*/ 2063932 h 4284617"/>
              <a:gd name="connsiteX5" fmla="*/ 10755086 w 12209417"/>
              <a:gd name="connsiteY5" fmla="*/ 905692 h 4284617"/>
              <a:gd name="connsiteX6" fmla="*/ 11695611 w 12209417"/>
              <a:gd name="connsiteY6" fmla="*/ 644434 h 4284617"/>
              <a:gd name="connsiteX7" fmla="*/ 12209417 w 12209417"/>
              <a:gd name="connsiteY7" fmla="*/ 0 h 4284617"/>
              <a:gd name="connsiteX0" fmla="*/ 0 w 12583885"/>
              <a:gd name="connsiteY0" fmla="*/ 4354286 h 4354286"/>
              <a:gd name="connsiteX1" fmla="*/ 7977051 w 12583885"/>
              <a:gd name="connsiteY1" fmla="*/ 4354286 h 4354286"/>
              <a:gd name="connsiteX2" fmla="*/ 8342811 w 12583885"/>
              <a:gd name="connsiteY2" fmla="*/ 3648892 h 4354286"/>
              <a:gd name="connsiteX3" fmla="*/ 9448800 w 12583885"/>
              <a:gd name="connsiteY3" fmla="*/ 2795452 h 4354286"/>
              <a:gd name="connsiteX4" fmla="*/ 9657806 w 12583885"/>
              <a:gd name="connsiteY4" fmla="*/ 2133601 h 4354286"/>
              <a:gd name="connsiteX5" fmla="*/ 10755086 w 12583885"/>
              <a:gd name="connsiteY5" fmla="*/ 975361 h 4354286"/>
              <a:gd name="connsiteX6" fmla="*/ 11695611 w 12583885"/>
              <a:gd name="connsiteY6" fmla="*/ 714103 h 4354286"/>
              <a:gd name="connsiteX7" fmla="*/ 12583885 w 12583885"/>
              <a:gd name="connsiteY7" fmla="*/ 0 h 4354286"/>
              <a:gd name="connsiteX0" fmla="*/ 0 w 12653554"/>
              <a:gd name="connsiteY0" fmla="*/ 4371703 h 4371703"/>
              <a:gd name="connsiteX1" fmla="*/ 7977051 w 12653554"/>
              <a:gd name="connsiteY1" fmla="*/ 4371703 h 4371703"/>
              <a:gd name="connsiteX2" fmla="*/ 8342811 w 12653554"/>
              <a:gd name="connsiteY2" fmla="*/ 3666309 h 4371703"/>
              <a:gd name="connsiteX3" fmla="*/ 9448800 w 12653554"/>
              <a:gd name="connsiteY3" fmla="*/ 2812869 h 4371703"/>
              <a:gd name="connsiteX4" fmla="*/ 9657806 w 12653554"/>
              <a:gd name="connsiteY4" fmla="*/ 2151018 h 4371703"/>
              <a:gd name="connsiteX5" fmla="*/ 10755086 w 12653554"/>
              <a:gd name="connsiteY5" fmla="*/ 992778 h 4371703"/>
              <a:gd name="connsiteX6" fmla="*/ 11695611 w 12653554"/>
              <a:gd name="connsiteY6" fmla="*/ 731520 h 4371703"/>
              <a:gd name="connsiteX7" fmla="*/ 12653554 w 12653554"/>
              <a:gd name="connsiteY7" fmla="*/ 0 h 4371703"/>
              <a:gd name="connsiteX0" fmla="*/ 0 w 12218126"/>
              <a:gd name="connsiteY0" fmla="*/ 4397829 h 4397829"/>
              <a:gd name="connsiteX1" fmla="*/ 7541623 w 12218126"/>
              <a:gd name="connsiteY1" fmla="*/ 4371703 h 4397829"/>
              <a:gd name="connsiteX2" fmla="*/ 7907383 w 12218126"/>
              <a:gd name="connsiteY2" fmla="*/ 3666309 h 4397829"/>
              <a:gd name="connsiteX3" fmla="*/ 9013372 w 12218126"/>
              <a:gd name="connsiteY3" fmla="*/ 2812869 h 4397829"/>
              <a:gd name="connsiteX4" fmla="*/ 9222378 w 12218126"/>
              <a:gd name="connsiteY4" fmla="*/ 2151018 h 4397829"/>
              <a:gd name="connsiteX5" fmla="*/ 10319658 w 12218126"/>
              <a:gd name="connsiteY5" fmla="*/ 992778 h 4397829"/>
              <a:gd name="connsiteX6" fmla="*/ 11260183 w 12218126"/>
              <a:gd name="connsiteY6" fmla="*/ 731520 h 4397829"/>
              <a:gd name="connsiteX7" fmla="*/ 12218126 w 12218126"/>
              <a:gd name="connsiteY7" fmla="*/ 0 h 43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8126" h="4397829">
                <a:moveTo>
                  <a:pt x="0" y="4397829"/>
                </a:moveTo>
                <a:lnTo>
                  <a:pt x="7541623" y="4371703"/>
                </a:lnTo>
                <a:lnTo>
                  <a:pt x="7907383" y="3666309"/>
                </a:lnTo>
                <a:lnTo>
                  <a:pt x="9013372" y="2812869"/>
                </a:lnTo>
                <a:lnTo>
                  <a:pt x="9222378" y="2151018"/>
                </a:lnTo>
                <a:lnTo>
                  <a:pt x="10319658" y="992778"/>
                </a:lnTo>
                <a:lnTo>
                  <a:pt x="11260183" y="731520"/>
                </a:lnTo>
                <a:lnTo>
                  <a:pt x="12218126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633A7928-FC43-496E-BCAF-1D2664FA362B}"/>
              </a:ext>
            </a:extLst>
          </p:cNvPr>
          <p:cNvSpPr/>
          <p:nvPr/>
        </p:nvSpPr>
        <p:spPr>
          <a:xfrm>
            <a:off x="8372732" y="3110522"/>
            <a:ext cx="3122587" cy="3159649"/>
          </a:xfrm>
          <a:custGeom>
            <a:avLst/>
            <a:gdLst>
              <a:gd name="connsiteX0" fmla="*/ 3039292 w 3039292"/>
              <a:gd name="connsiteY0" fmla="*/ 0 h 2917371"/>
              <a:gd name="connsiteX1" fmla="*/ 2081349 w 3039292"/>
              <a:gd name="connsiteY1" fmla="*/ 174171 h 2917371"/>
              <a:gd name="connsiteX2" fmla="*/ 1419497 w 3039292"/>
              <a:gd name="connsiteY2" fmla="*/ 975360 h 2917371"/>
              <a:gd name="connsiteX3" fmla="*/ 1271452 w 3039292"/>
              <a:gd name="connsiteY3" fmla="*/ 1628503 h 2917371"/>
              <a:gd name="connsiteX4" fmla="*/ 165463 w 3039292"/>
              <a:gd name="connsiteY4" fmla="*/ 2386149 h 2917371"/>
              <a:gd name="connsiteX5" fmla="*/ 0 w 3039292"/>
              <a:gd name="connsiteY5" fmla="*/ 2917371 h 2917371"/>
              <a:gd name="connsiteX6" fmla="*/ 2891246 w 3039292"/>
              <a:gd name="connsiteY6" fmla="*/ 2917371 h 2917371"/>
              <a:gd name="connsiteX7" fmla="*/ 3039292 w 3039292"/>
              <a:gd name="connsiteY7" fmla="*/ 0 h 2917371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4789" h="2969622">
                <a:moveTo>
                  <a:pt x="2934789" y="0"/>
                </a:moveTo>
                <a:lnTo>
                  <a:pt x="2081349" y="226422"/>
                </a:lnTo>
                <a:lnTo>
                  <a:pt x="1419497" y="1027611"/>
                </a:lnTo>
                <a:lnTo>
                  <a:pt x="1271452" y="1680754"/>
                </a:lnTo>
                <a:lnTo>
                  <a:pt x="165463" y="2438400"/>
                </a:lnTo>
                <a:lnTo>
                  <a:pt x="0" y="2969622"/>
                </a:lnTo>
                <a:lnTo>
                  <a:pt x="2891246" y="2969622"/>
                </a:lnTo>
                <a:lnTo>
                  <a:pt x="293478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5F010D13-A354-40E8-B29C-EF2697A07B08}"/>
              </a:ext>
            </a:extLst>
          </p:cNvPr>
          <p:cNvGrpSpPr/>
          <p:nvPr/>
        </p:nvGrpSpPr>
        <p:grpSpPr>
          <a:xfrm rot="4118366">
            <a:off x="7586520" y="3538142"/>
            <a:ext cx="1225212" cy="1396825"/>
            <a:chOff x="6816663" y="3559142"/>
            <a:chExt cx="1225212" cy="139682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C756C278-32D5-4D0A-A318-FD281398500A}"/>
                </a:ext>
              </a:extLst>
            </p:cNvPr>
            <p:cNvSpPr/>
            <p:nvPr/>
          </p:nvSpPr>
          <p:spPr>
            <a:xfrm rot="19820467">
              <a:off x="7603145" y="3621314"/>
              <a:ext cx="99159" cy="1334653"/>
            </a:xfrm>
            <a:prstGeom prst="roundRect">
              <a:avLst>
                <a:gd name="adj" fmla="val 33702"/>
              </a:avLst>
            </a:prstGeom>
            <a:gradFill>
              <a:gsLst>
                <a:gs pos="0">
                  <a:schemeClr val="accent4">
                    <a:lumMod val="80000"/>
                  </a:schemeClr>
                </a:gs>
                <a:gs pos="100000">
                  <a:schemeClr val="accent4">
                    <a:lumMod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87D1A315-785A-430F-BB7E-F8D3023D4845}"/>
                </a:ext>
              </a:extLst>
            </p:cNvPr>
            <p:cNvSpPr/>
            <p:nvPr/>
          </p:nvSpPr>
          <p:spPr>
            <a:xfrm rot="19820467">
              <a:off x="7299763" y="3749789"/>
              <a:ext cx="176582" cy="156543"/>
            </a:xfrm>
            <a:prstGeom prst="roundRect">
              <a:avLst>
                <a:gd name="adj" fmla="val 275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xmlns="" id="{677A9042-1E37-4CA0-BD77-A7B157192A23}"/>
                </a:ext>
              </a:extLst>
            </p:cNvPr>
            <p:cNvSpPr/>
            <p:nvPr/>
          </p:nvSpPr>
          <p:spPr>
            <a:xfrm rot="3412889">
              <a:off x="7609207" y="3406218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1">
              <a:extLst>
                <a:ext uri="{FF2B5EF4-FFF2-40B4-BE49-F238E27FC236}">
                  <a16:creationId xmlns:a16="http://schemas.microsoft.com/office/drawing/2014/main" xmlns="" id="{E1D3DDF8-61E3-4BF2-BFB4-98953CCBE63B}"/>
                </a:ext>
              </a:extLst>
            </p:cNvPr>
            <p:cNvSpPr/>
            <p:nvPr/>
          </p:nvSpPr>
          <p:spPr>
            <a:xfrm rot="14422253" flipH="1">
              <a:off x="6969587" y="3789364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9264E512-E40C-4841-85A1-4D3820143700}"/>
              </a:ext>
            </a:extLst>
          </p:cNvPr>
          <p:cNvGrpSpPr/>
          <p:nvPr/>
        </p:nvGrpSpPr>
        <p:grpSpPr>
          <a:xfrm>
            <a:off x="6707479" y="4133010"/>
            <a:ext cx="1290857" cy="2174487"/>
            <a:chOff x="6707479" y="4133010"/>
            <a:chExt cx="1290857" cy="2174487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5AFD2B91-47EB-4EDD-B467-8F3C0B34014E}"/>
                </a:ext>
              </a:extLst>
            </p:cNvPr>
            <p:cNvSpPr/>
            <p:nvPr/>
          </p:nvSpPr>
          <p:spPr>
            <a:xfrm rot="826668" flipH="1">
              <a:off x="6707479" y="4133010"/>
              <a:ext cx="913301" cy="2174487"/>
            </a:xfrm>
            <a:custGeom>
              <a:avLst/>
              <a:gdLst>
                <a:gd name="connsiteX0" fmla="*/ 598044 w 913301"/>
                <a:gd name="connsiteY0" fmla="*/ 438167 h 2174487"/>
                <a:gd name="connsiteX1" fmla="*/ 425445 w 913301"/>
                <a:gd name="connsiteY1" fmla="*/ 481991 h 2174487"/>
                <a:gd name="connsiteX2" fmla="*/ 417947 w 913301"/>
                <a:gd name="connsiteY2" fmla="*/ 494619 h 2174487"/>
                <a:gd name="connsiteX3" fmla="*/ 474774 w 913301"/>
                <a:gd name="connsiteY3" fmla="*/ 474487 h 2174487"/>
                <a:gd name="connsiteX4" fmla="*/ 657885 w 913301"/>
                <a:gd name="connsiteY4" fmla="*/ 561804 h 2174487"/>
                <a:gd name="connsiteX5" fmla="*/ 570565 w 913301"/>
                <a:gd name="connsiteY5" fmla="*/ 744915 h 2174487"/>
                <a:gd name="connsiteX6" fmla="*/ 284541 w 913301"/>
                <a:gd name="connsiteY6" fmla="*/ 846235 h 2174487"/>
                <a:gd name="connsiteX7" fmla="*/ 207052 w 913301"/>
                <a:gd name="connsiteY7" fmla="*/ 1067613 h 2174487"/>
                <a:gd name="connsiteX8" fmla="*/ 201389 w 913301"/>
                <a:gd name="connsiteY8" fmla="*/ 1097609 h 2174487"/>
                <a:gd name="connsiteX9" fmla="*/ 199968 w 913301"/>
                <a:gd name="connsiteY9" fmla="*/ 1099058 h 2174487"/>
                <a:gd name="connsiteX10" fmla="*/ 15086 w 913301"/>
                <a:gd name="connsiteY10" fmla="*/ 1383405 h 2174487"/>
                <a:gd name="connsiteX11" fmla="*/ 272 w 913301"/>
                <a:gd name="connsiteY11" fmla="*/ 1420786 h 2174487"/>
                <a:gd name="connsiteX12" fmla="*/ 854 w 913301"/>
                <a:gd name="connsiteY12" fmla="*/ 1455662 h 2174487"/>
                <a:gd name="connsiteX13" fmla="*/ 1 w 913301"/>
                <a:gd name="connsiteY13" fmla="*/ 1459892 h 2174487"/>
                <a:gd name="connsiteX14" fmla="*/ 1 w 913301"/>
                <a:gd name="connsiteY14" fmla="*/ 1929005 h 2174487"/>
                <a:gd name="connsiteX15" fmla="*/ 101254 w 913301"/>
                <a:gd name="connsiteY15" fmla="*/ 2030258 h 2174487"/>
                <a:gd name="connsiteX16" fmla="*/ 202507 w 913301"/>
                <a:gd name="connsiteY16" fmla="*/ 1929005 h 2174487"/>
                <a:gd name="connsiteX17" fmla="*/ 202507 w 913301"/>
                <a:gd name="connsiteY17" fmla="*/ 1466652 h 2174487"/>
                <a:gd name="connsiteX18" fmla="*/ 298815 w 913301"/>
                <a:gd name="connsiteY18" fmla="*/ 1318528 h 2174487"/>
                <a:gd name="connsiteX19" fmla="*/ 337331 w 913301"/>
                <a:gd name="connsiteY19" fmla="*/ 1549805 h 2174487"/>
                <a:gd name="connsiteX20" fmla="*/ 356460 w 913301"/>
                <a:gd name="connsiteY20" fmla="*/ 1580473 h 2174487"/>
                <a:gd name="connsiteX21" fmla="*/ 355627 w 913301"/>
                <a:gd name="connsiteY21" fmla="*/ 1585783 h 2174487"/>
                <a:gd name="connsiteX22" fmla="*/ 364676 w 913301"/>
                <a:gd name="connsiteY22" fmla="*/ 1622996 h 2174487"/>
                <a:gd name="connsiteX23" fmla="*/ 596773 w 913301"/>
                <a:gd name="connsiteY23" fmla="*/ 2118901 h 2174487"/>
                <a:gd name="connsiteX24" fmla="*/ 725008 w 913301"/>
                <a:gd name="connsiteY24" fmla="*/ 2165371 h 2174487"/>
                <a:gd name="connsiteX25" fmla="*/ 733716 w 913301"/>
                <a:gd name="connsiteY25" fmla="*/ 2161296 h 2174487"/>
                <a:gd name="connsiteX26" fmla="*/ 780185 w 913301"/>
                <a:gd name="connsiteY26" fmla="*/ 2033061 h 2174487"/>
                <a:gd name="connsiteX27" fmla="*/ 548089 w 913301"/>
                <a:gd name="connsiteY27" fmla="*/ 1537156 h 2174487"/>
                <a:gd name="connsiteX28" fmla="*/ 536735 w 913301"/>
                <a:gd name="connsiteY28" fmla="*/ 1526783 h 2174487"/>
                <a:gd name="connsiteX29" fmla="*/ 537086 w 913301"/>
                <a:gd name="connsiteY29" fmla="*/ 1516540 h 2174487"/>
                <a:gd name="connsiteX30" fmla="*/ 491160 w 913301"/>
                <a:gd name="connsiteY30" fmla="*/ 1240771 h 2174487"/>
                <a:gd name="connsiteX31" fmla="*/ 481099 w 913301"/>
                <a:gd name="connsiteY31" fmla="*/ 1224638 h 2174487"/>
                <a:gd name="connsiteX32" fmla="*/ 511141 w 913301"/>
                <a:gd name="connsiteY32" fmla="*/ 1174053 h 2174487"/>
                <a:gd name="connsiteX33" fmla="*/ 696871 w 913301"/>
                <a:gd name="connsiteY33" fmla="*/ 643431 h 2174487"/>
                <a:gd name="connsiteX34" fmla="*/ 598044 w 913301"/>
                <a:gd name="connsiteY34" fmla="*/ 438167 h 2174487"/>
                <a:gd name="connsiteX35" fmla="*/ 747565 w 913301"/>
                <a:gd name="connsiteY35" fmla="*/ 6308 h 2174487"/>
                <a:gd name="connsiteX36" fmla="*/ 484549 w 913301"/>
                <a:gd name="connsiteY36" fmla="*/ 165736 h 2174487"/>
                <a:gd name="connsiteX37" fmla="*/ 643978 w 913301"/>
                <a:gd name="connsiteY37" fmla="*/ 428754 h 2174487"/>
                <a:gd name="connsiteX38" fmla="*/ 906993 w 913301"/>
                <a:gd name="connsiteY38" fmla="*/ 269326 h 2174487"/>
                <a:gd name="connsiteX39" fmla="*/ 747565 w 913301"/>
                <a:gd name="connsiteY39" fmla="*/ 6308 h 21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13301" h="2174487">
                  <a:moveTo>
                    <a:pt x="598044" y="438167"/>
                  </a:moveTo>
                  <a:cubicBezTo>
                    <a:pt x="535065" y="416124"/>
                    <a:pt x="467628" y="435501"/>
                    <a:pt x="425445" y="481991"/>
                  </a:cubicBezTo>
                  <a:lnTo>
                    <a:pt x="417947" y="494619"/>
                  </a:lnTo>
                  <a:lnTo>
                    <a:pt x="474774" y="474487"/>
                  </a:lnTo>
                  <a:cubicBezTo>
                    <a:pt x="549448" y="448035"/>
                    <a:pt x="631431" y="487126"/>
                    <a:pt x="657885" y="561804"/>
                  </a:cubicBezTo>
                  <a:cubicBezTo>
                    <a:pt x="684334" y="636480"/>
                    <a:pt x="645243" y="718462"/>
                    <a:pt x="570565" y="744915"/>
                  </a:cubicBezTo>
                  <a:lnTo>
                    <a:pt x="284541" y="846235"/>
                  </a:lnTo>
                  <a:lnTo>
                    <a:pt x="207052" y="1067613"/>
                  </a:lnTo>
                  <a:lnTo>
                    <a:pt x="201389" y="1097609"/>
                  </a:lnTo>
                  <a:lnTo>
                    <a:pt x="199968" y="1099058"/>
                  </a:lnTo>
                  <a:lnTo>
                    <a:pt x="15086" y="1383405"/>
                  </a:lnTo>
                  <a:cubicBezTo>
                    <a:pt x="7465" y="1395126"/>
                    <a:pt x="2579" y="1407835"/>
                    <a:pt x="272" y="1420786"/>
                  </a:cubicBezTo>
                  <a:cubicBezTo>
                    <a:pt x="466" y="1432411"/>
                    <a:pt x="661" y="1444036"/>
                    <a:pt x="854" y="1455662"/>
                  </a:cubicBezTo>
                  <a:cubicBezTo>
                    <a:pt x="569" y="1457072"/>
                    <a:pt x="286" y="1458482"/>
                    <a:pt x="1" y="1459892"/>
                  </a:cubicBezTo>
                  <a:lnTo>
                    <a:pt x="1" y="1929005"/>
                  </a:lnTo>
                  <a:cubicBezTo>
                    <a:pt x="0" y="1984924"/>
                    <a:pt x="45334" y="2030258"/>
                    <a:pt x="101254" y="2030258"/>
                  </a:cubicBezTo>
                  <a:cubicBezTo>
                    <a:pt x="157173" y="2030258"/>
                    <a:pt x="202507" y="1984925"/>
                    <a:pt x="202507" y="1929005"/>
                  </a:cubicBezTo>
                  <a:lnTo>
                    <a:pt x="202507" y="1466652"/>
                  </a:lnTo>
                  <a:lnTo>
                    <a:pt x="298815" y="1318528"/>
                  </a:lnTo>
                  <a:lnTo>
                    <a:pt x="337331" y="1549805"/>
                  </a:lnTo>
                  <a:lnTo>
                    <a:pt x="356460" y="1580473"/>
                  </a:lnTo>
                  <a:lnTo>
                    <a:pt x="355627" y="1585783"/>
                  </a:lnTo>
                  <a:cubicBezTo>
                    <a:pt x="356100" y="1598301"/>
                    <a:pt x="359033" y="1610935"/>
                    <a:pt x="364676" y="1622996"/>
                  </a:cubicBezTo>
                  <a:lnTo>
                    <a:pt x="596773" y="2118901"/>
                  </a:lnTo>
                  <a:cubicBezTo>
                    <a:pt x="619352" y="2167144"/>
                    <a:pt x="676765" y="2187950"/>
                    <a:pt x="725008" y="2165371"/>
                  </a:cubicBezTo>
                  <a:lnTo>
                    <a:pt x="733716" y="2161296"/>
                  </a:lnTo>
                  <a:cubicBezTo>
                    <a:pt x="781959" y="2138716"/>
                    <a:pt x="802762" y="2081302"/>
                    <a:pt x="780185" y="2033061"/>
                  </a:cubicBezTo>
                  <a:lnTo>
                    <a:pt x="548089" y="1537156"/>
                  </a:lnTo>
                  <a:lnTo>
                    <a:pt x="536735" y="1526783"/>
                  </a:lnTo>
                  <a:cubicBezTo>
                    <a:pt x="536852" y="1523368"/>
                    <a:pt x="536970" y="1519954"/>
                    <a:pt x="537086" y="1516540"/>
                  </a:cubicBezTo>
                  <a:lnTo>
                    <a:pt x="491160" y="1240771"/>
                  </a:lnTo>
                  <a:lnTo>
                    <a:pt x="481099" y="1224638"/>
                  </a:lnTo>
                  <a:lnTo>
                    <a:pt x="511141" y="1174053"/>
                  </a:lnTo>
                  <a:lnTo>
                    <a:pt x="696871" y="643431"/>
                  </a:lnTo>
                  <a:cubicBezTo>
                    <a:pt x="726262" y="559458"/>
                    <a:pt x="682016" y="467558"/>
                    <a:pt x="598044" y="438167"/>
                  </a:cubicBezTo>
                  <a:close/>
                  <a:moveTo>
                    <a:pt x="747565" y="6308"/>
                  </a:moveTo>
                  <a:cubicBezTo>
                    <a:pt x="630910" y="-22296"/>
                    <a:pt x="513153" y="49082"/>
                    <a:pt x="484549" y="165736"/>
                  </a:cubicBezTo>
                  <a:cubicBezTo>
                    <a:pt x="455943" y="282391"/>
                    <a:pt x="527323" y="400148"/>
                    <a:pt x="643978" y="428754"/>
                  </a:cubicBezTo>
                  <a:cubicBezTo>
                    <a:pt x="760630" y="457358"/>
                    <a:pt x="878388" y="385980"/>
                    <a:pt x="906993" y="269326"/>
                  </a:cubicBezTo>
                  <a:cubicBezTo>
                    <a:pt x="935599" y="152671"/>
                    <a:pt x="864219" y="34914"/>
                    <a:pt x="747565" y="6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3D1689CD-88B2-427D-BC9F-24203824832B}"/>
                </a:ext>
              </a:extLst>
            </p:cNvPr>
            <p:cNvSpPr/>
            <p:nvPr/>
          </p:nvSpPr>
          <p:spPr>
            <a:xfrm rot="18162989">
              <a:off x="7251630" y="4555333"/>
              <a:ext cx="211547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A5C768F9-3413-4797-9277-DC6A1D815625}"/>
                </a:ext>
              </a:extLst>
            </p:cNvPr>
            <p:cNvSpPr/>
            <p:nvPr/>
          </p:nvSpPr>
          <p:spPr>
            <a:xfrm rot="15304124">
              <a:off x="7633046" y="4614399"/>
              <a:ext cx="171813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F45F92F3-33B0-4D71-8D44-069D6A3E491B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934997"/>
            <a:ext cx="1008000" cy="107803"/>
            <a:chOff x="9071572" y="5941778"/>
            <a:chExt cx="1177490" cy="12592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7FED3A86-5414-4203-9BA3-FE61F6003063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9A28301F-FF9C-4975-AB8A-FB22D01ADF3F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xmlns="" id="{CE61E40F-6909-47A8-B0AB-19DDCEB9F79A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8EFAFF53-1F3C-4C94-9049-2B65859A267B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xmlns="" id="{22C05765-5EA3-4BE5-B6EE-42281EAD3E8C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9DD729E4-AADE-4255-B8A1-5B1A508112E7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356534FA-5884-4C02-A2C0-0E140F186969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0E944B2B-5CBC-4335-9F34-67ECCF90397E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84D69F39-3895-44AF-BD4C-1698B58214D3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xmlns="" id="{4DB9B84A-AC18-4BBD-9884-C4E580CDAEB6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xmlns="" id="{290B85CB-4121-4FD4-8B4B-077C9080DA9B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7E98CB23-7782-4985-A6EE-FE3684DACBB2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xmlns="" id="{2DF64D44-FF8B-4FAD-82CF-FE26E7DD93D2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xmlns="" id="{7A94D779-99DA-4708-8F35-2F40A070C9F8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BE049DDF-8D41-47C8-80B7-15AF5BB6E9C3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757235"/>
            <a:ext cx="1008000" cy="107803"/>
            <a:chOff x="9071572" y="5941778"/>
            <a:chExt cx="1177490" cy="12592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A5F565E2-4097-4880-9B26-F3E031FA4DCB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xmlns="" id="{5D774BB5-3D58-4CC6-94DD-81120334AD85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xmlns="" id="{A678A815-48D7-4BE4-BA1A-7A935431F90C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xmlns="" id="{B62650F2-BB92-4ED6-8018-9578D3F7AAF2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8EA9BFCA-16EB-42B3-933A-B39A28D81270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60C192F4-B36F-4154-B84E-71B1482CC367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3C9BE2A1-831A-48FC-8747-6491BB9BFFCB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xmlns="" id="{5FA159B1-8C90-4E19-A608-F076ADBD9BA2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BF41BB92-EE7C-4EF6-B600-016040753674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xmlns="" id="{E2470BEF-2D6A-4875-B654-1CD15BDD348E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xmlns="" id="{60E9FB2B-5A4E-4233-9F74-0C691C67CB3B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xmlns="" id="{C09F608B-9A3D-44A6-8D70-FAE2CBD97C30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xmlns="" id="{2DD39211-D4CB-4F59-B56C-9E8C038C3D79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xmlns="" id="{0FCCAED8-631C-4D06-8C78-257175973E1D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2B6E6269-A995-41CC-8AEB-E4DD10FD4DDD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579473"/>
            <a:ext cx="1008000" cy="107803"/>
            <a:chOff x="9071572" y="5941778"/>
            <a:chExt cx="1177490" cy="125929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xmlns="" id="{0B0F1F6B-DFDE-40E7-B099-995034BD0F9E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AFD18FD4-E8F8-4E83-A1AF-DC6A9EC09B8D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A427E8CF-4C79-4D5C-A8C1-60A9CB9AA0B4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3E20212E-C2CC-43F7-9733-33FEC5B9C034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xmlns="" id="{D19FD3AF-A1C7-46E4-9623-99E260801C9E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xmlns="" id="{D5B7D15A-566C-4B4B-875D-A862983F82BC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xmlns="" id="{CC5017A6-B7CD-43EE-ABC1-2AAC9D3D5722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2E34AF69-9EDC-4657-B795-06F84F2E60F8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xmlns="" id="{629E9C76-D2BF-4587-8E30-EE19AE47EEF1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xmlns="" id="{FC6B72B7-A478-4F2F-9DE6-C5177B3FCC98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xmlns="" id="{2EEBA67D-8F9D-4D1C-92FD-8E47D906308C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xmlns="" id="{5FD5F4B6-CB62-4F1F-9283-5FA8A10CF4D3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xmlns="" id="{D5323F8B-9AEA-4FF7-B11A-1073E1AED60A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xmlns="" id="{2101E482-44FA-4F7D-BFAF-18B5EA069D13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5E4FD016-7812-42E2-B01B-5A908B9DB759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401711"/>
            <a:ext cx="1008000" cy="107803"/>
            <a:chOff x="9071572" y="5941778"/>
            <a:chExt cx="1177490" cy="125929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xmlns="" id="{66FCC967-84A0-4306-9470-B820CA377E9C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xmlns="" id="{5766944D-FB8A-4F3C-9282-0A2116075251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xmlns="" id="{7F26F49D-91CC-4562-8931-496FAA22CC2B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xmlns="" id="{E664EC3C-D3C8-4B19-8915-D3088B885FC1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xmlns="" id="{2F4DE4A8-1300-4707-ABE5-CCDE743BCE39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xmlns="" id="{5601743A-7923-4F91-A09B-F3314F5A643C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xmlns="" id="{E821596A-BA32-4B9A-9C0F-593F802BE9A0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xmlns="" id="{78994544-2644-4CA2-9645-27A252CC40B9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xmlns="" id="{F7CACFAF-BD91-49DF-8909-B710C7907220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xmlns="" id="{ECFD6812-0B0A-4F60-8DFD-E94C9776CB70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xmlns="" id="{B7B08001-2456-4301-87CE-A604682F798E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xmlns="" id="{430C94A5-5E1F-4EB6-A530-6A1547D41A30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xmlns="" id="{C2A71A24-A033-468C-B24D-71CFC58D5554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xmlns="" id="{4019F745-3F0E-44E5-9FF5-A5D777B7DCE4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19">
            <a:extLst>
              <a:ext uri="{FF2B5EF4-FFF2-40B4-BE49-F238E27FC236}">
                <a16:creationId xmlns:a16="http://schemas.microsoft.com/office/drawing/2014/main" xmlns="" id="{79A89352-C7D9-4594-8685-ED39585F2276}"/>
              </a:ext>
            </a:extLst>
          </p:cNvPr>
          <p:cNvGrpSpPr>
            <a:grpSpLocks noChangeAspect="1"/>
          </p:cNvGrpSpPr>
          <p:nvPr/>
        </p:nvGrpSpPr>
        <p:grpSpPr>
          <a:xfrm>
            <a:off x="10280538" y="5066115"/>
            <a:ext cx="1001593" cy="1001593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44" name="타원 4">
              <a:extLst>
                <a:ext uri="{FF2B5EF4-FFF2-40B4-BE49-F238E27FC236}">
                  <a16:creationId xmlns:a16="http://schemas.microsoft.com/office/drawing/2014/main" xmlns="" id="{11D470C5-0E6F-4891-906F-E07D51813D8A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18">
              <a:extLst>
                <a:ext uri="{FF2B5EF4-FFF2-40B4-BE49-F238E27FC236}">
                  <a16:creationId xmlns:a16="http://schemas.microsoft.com/office/drawing/2014/main" xmlns="" id="{396428C6-4DA5-4586-BAD1-025221F48884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xmlns="" id="{9EC81D87-A1EF-4EB3-A6CD-B663CE58484B}"/>
              </a:ext>
            </a:extLst>
          </p:cNvPr>
          <p:cNvSpPr/>
          <p:nvPr/>
        </p:nvSpPr>
        <p:spPr>
          <a:xfrm rot="2958608">
            <a:off x="8594759" y="4596742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>
            <a:extLst>
              <a:ext uri="{FF2B5EF4-FFF2-40B4-BE49-F238E27FC236}">
                <a16:creationId xmlns:a16="http://schemas.microsoft.com/office/drawing/2014/main" xmlns="" id="{7B304256-EF90-4B0F-B3C5-ACB9737700A9}"/>
              </a:ext>
            </a:extLst>
          </p:cNvPr>
          <p:cNvSpPr/>
          <p:nvPr/>
        </p:nvSpPr>
        <p:spPr>
          <a:xfrm rot="5400000">
            <a:off x="8545076" y="4366405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xmlns="" id="{88B563AC-A871-447A-A22E-692D30580988}"/>
              </a:ext>
            </a:extLst>
          </p:cNvPr>
          <p:cNvSpPr/>
          <p:nvPr/>
        </p:nvSpPr>
        <p:spPr>
          <a:xfrm rot="9900000">
            <a:off x="8831846" y="3751145"/>
            <a:ext cx="129306" cy="2701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이등변 삼각형 120">
            <a:extLst>
              <a:ext uri="{FF2B5EF4-FFF2-40B4-BE49-F238E27FC236}">
                <a16:creationId xmlns:a16="http://schemas.microsoft.com/office/drawing/2014/main" xmlns="" id="{639764F8-F7B4-4A37-89D2-27CF178AF079}"/>
              </a:ext>
            </a:extLst>
          </p:cNvPr>
          <p:cNvSpPr/>
          <p:nvPr/>
        </p:nvSpPr>
        <p:spPr>
          <a:xfrm rot="12063492">
            <a:off x="9083086" y="3759917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18847" y="2847975"/>
            <a:ext cx="7073153" cy="715516"/>
          </a:xfrm>
        </p:spPr>
        <p:txBody>
          <a:bodyPr/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B&amp;B </a:t>
            </a:r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프로젝트의 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18847" y="3563491"/>
            <a:ext cx="6238875" cy="28803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Bond &amp;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r>
              <a:rPr lang="en-US" altLang="ko-KR" dirty="0" smtClean="0">
                <a:solidFill>
                  <a:schemeClr val="bg1"/>
                </a:solidFill>
              </a:rPr>
              <a:t> project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xmlns="" id="{D21A5921-C942-409C-8EEB-E5D2A990AAC4}"/>
              </a:ext>
            </a:extLst>
          </p:cNvPr>
          <p:cNvSpPr txBox="1">
            <a:spLocks/>
          </p:cNvSpPr>
          <p:nvPr/>
        </p:nvSpPr>
        <p:spPr>
          <a:xfrm>
            <a:off x="764005" y="5525638"/>
            <a:ext cx="3596980" cy="576062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채권 발행 절차의 복잡성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2172F5B7-C0C9-4F91-8D3C-E33A5455468C}"/>
              </a:ext>
            </a:extLst>
          </p:cNvPr>
          <p:cNvSpPr txBox="1">
            <a:spLocks/>
          </p:cNvSpPr>
          <p:nvPr/>
        </p:nvSpPr>
        <p:spPr>
          <a:xfrm>
            <a:off x="4448908" y="5525638"/>
            <a:ext cx="7042637" cy="57871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채권 등록 발행 절차와 관련된 문서 및 법 규정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10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채권 등록 발행 프로세스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105" y="315982"/>
            <a:ext cx="8867274" cy="724247"/>
          </a:xfrm>
        </p:spPr>
        <p:txBody>
          <a:bodyPr/>
          <a:lstStyle/>
          <a:p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채권 발행의 현황</a:t>
            </a:r>
            <a:endParaRPr 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" y="1261721"/>
            <a:ext cx="5407868" cy="40347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" b="3641"/>
          <a:stretch/>
        </p:blipFill>
        <p:spPr>
          <a:xfrm>
            <a:off x="6497005" y="1263633"/>
            <a:ext cx="528175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B&amp;B</a:t>
            </a:r>
            <a:r>
              <a:rPr lang="ko-KR" altLang="en-US" sz="3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제안하는 채권 발행의 개선 방향</a:t>
            </a:r>
            <a:endParaRPr 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Oval 8">
            <a:extLst>
              <a:ext uri="{FF2B5EF4-FFF2-40B4-BE49-F238E27FC236}">
                <a16:creationId xmlns:a16="http://schemas.microsoft.com/office/drawing/2014/main" xmlns="" id="{5C0B32F5-0817-4F94-9B28-11186C862B57}"/>
              </a:ext>
            </a:extLst>
          </p:cNvPr>
          <p:cNvSpPr/>
          <p:nvPr/>
        </p:nvSpPr>
        <p:spPr>
          <a:xfrm>
            <a:off x="2396644" y="431399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Oval 12">
            <a:extLst>
              <a:ext uri="{FF2B5EF4-FFF2-40B4-BE49-F238E27FC236}">
                <a16:creationId xmlns:a16="http://schemas.microsoft.com/office/drawing/2014/main" xmlns="" id="{6F0C8A18-06BD-49BB-BF5F-BA89CDED22F0}"/>
              </a:ext>
            </a:extLst>
          </p:cNvPr>
          <p:cNvSpPr/>
          <p:nvPr/>
        </p:nvSpPr>
        <p:spPr>
          <a:xfrm>
            <a:off x="6453074" y="539984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Oval 12">
            <a:extLst>
              <a:ext uri="{FF2B5EF4-FFF2-40B4-BE49-F238E27FC236}">
                <a16:creationId xmlns:a16="http://schemas.microsoft.com/office/drawing/2014/main" xmlns="" id="{B7A2BAC5-0705-4E6C-B473-02AA403C9E85}"/>
              </a:ext>
            </a:extLst>
          </p:cNvPr>
          <p:cNvSpPr/>
          <p:nvPr/>
        </p:nvSpPr>
        <p:spPr>
          <a:xfrm>
            <a:off x="5023569" y="5399841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 Placeholder 29">
            <a:extLst>
              <a:ext uri="{FF2B5EF4-FFF2-40B4-BE49-F238E27FC236}">
                <a16:creationId xmlns:a16="http://schemas.microsoft.com/office/drawing/2014/main" xmlns="" id="{5D275203-88CB-488E-B44B-1F35CE060041}"/>
              </a:ext>
            </a:extLst>
          </p:cNvPr>
          <p:cNvSpPr txBox="1">
            <a:spLocks/>
          </p:cNvSpPr>
          <p:nvPr/>
        </p:nvSpPr>
        <p:spPr>
          <a:xfrm>
            <a:off x="5731056" y="6221585"/>
            <a:ext cx="2160238" cy="28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등록기관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0F3EF0EE-1CA4-4AA5-A83A-88637F237667}"/>
              </a:ext>
            </a:extLst>
          </p:cNvPr>
          <p:cNvGrpSpPr/>
          <p:nvPr/>
        </p:nvGrpSpPr>
        <p:grpSpPr>
          <a:xfrm>
            <a:off x="4299612" y="6221585"/>
            <a:ext cx="3591681" cy="781256"/>
            <a:chOff x="4322372" y="3873695"/>
            <a:chExt cx="2394190" cy="781256"/>
          </a:xfrm>
        </p:grpSpPr>
        <p:sp>
          <p:nvSpPr>
            <p:cNvPr id="121" name="Text Placeholder 29">
              <a:extLst>
                <a:ext uri="{FF2B5EF4-FFF2-40B4-BE49-F238E27FC236}">
                  <a16:creationId xmlns:a16="http://schemas.microsoft.com/office/drawing/2014/main" xmlns="" id="{8BCA4F3F-8DFF-4A73-9E54-95AA13EF7FEF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원리금지급대행기관 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22" name="Text Placeholder 30">
              <a:extLst>
                <a:ext uri="{FF2B5EF4-FFF2-40B4-BE49-F238E27FC236}">
                  <a16:creationId xmlns:a16="http://schemas.microsoft.com/office/drawing/2014/main" xmlns="" id="{7786E5A0-75B6-4A4D-83B2-04A6F160ED92}"/>
                </a:ext>
              </a:extLst>
            </p:cNvPr>
            <p:cNvSpPr txBox="1">
              <a:spLocks/>
            </p:cNvSpPr>
            <p:nvPr/>
          </p:nvSpPr>
          <p:spPr>
            <a:xfrm>
              <a:off x="4322372" y="4150694"/>
              <a:ext cx="2394190" cy="504257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토큰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채권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생성 및 심사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23" name="Oval 12">
            <a:extLst>
              <a:ext uri="{FF2B5EF4-FFF2-40B4-BE49-F238E27FC236}">
                <a16:creationId xmlns:a16="http://schemas.microsoft.com/office/drawing/2014/main" xmlns="" id="{CD0E2188-886A-46B8-AE13-2533486814DD}"/>
              </a:ext>
            </a:extLst>
          </p:cNvPr>
          <p:cNvSpPr/>
          <p:nvPr/>
        </p:nvSpPr>
        <p:spPr>
          <a:xfrm>
            <a:off x="9080000" y="4313991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4AD10D6A-B6E8-4917-BA08-A22C57FA3AF3}"/>
              </a:ext>
            </a:extLst>
          </p:cNvPr>
          <p:cNvGrpSpPr/>
          <p:nvPr/>
        </p:nvGrpSpPr>
        <p:grpSpPr>
          <a:xfrm>
            <a:off x="8359920" y="5135735"/>
            <a:ext cx="2160238" cy="781256"/>
            <a:chOff x="4322373" y="3873695"/>
            <a:chExt cx="1440000" cy="781256"/>
          </a:xfrm>
        </p:grpSpPr>
        <p:sp>
          <p:nvSpPr>
            <p:cNvPr id="125" name="Text Placeholder 29">
              <a:extLst>
                <a:ext uri="{FF2B5EF4-FFF2-40B4-BE49-F238E27FC236}">
                  <a16:creationId xmlns:a16="http://schemas.microsoft.com/office/drawing/2014/main" xmlns="" id="{FC6A4920-3533-40A0-80A7-50ABCC366319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인수자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26" name="Text Placeholder 30">
              <a:extLst>
                <a:ext uri="{FF2B5EF4-FFF2-40B4-BE49-F238E27FC236}">
                  <a16:creationId xmlns:a16="http://schemas.microsoft.com/office/drawing/2014/main" xmlns="" id="{FBC8C8D9-001D-4467-85AD-24445E60DB72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4150694"/>
              <a:ext cx="1440000" cy="504257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cs typeface="Arial" pitchFamily="34" charset="0"/>
                </a:rPr>
                <a:t>토큰</a:t>
              </a:r>
              <a:r>
                <a:rPr lang="en-US" altLang="ko-KR" dirty="0" smtClean="0">
                  <a:cs typeface="Arial" pitchFamily="34" charset="0"/>
                </a:rPr>
                <a:t>(</a:t>
              </a:r>
              <a:r>
                <a:rPr lang="ko-KR" altLang="en-US" dirty="0" smtClean="0">
                  <a:cs typeface="Arial" pitchFamily="34" charset="0"/>
                </a:rPr>
                <a:t>채권</a:t>
              </a:r>
              <a:r>
                <a:rPr lang="en-US" altLang="ko-KR" dirty="0" smtClean="0">
                  <a:cs typeface="Arial" pitchFamily="34" charset="0"/>
                </a:rPr>
                <a:t>)</a:t>
              </a:r>
              <a:r>
                <a:rPr lang="ko-KR" altLang="en-US" dirty="0" smtClean="0">
                  <a:cs typeface="Arial" pitchFamily="34" charset="0"/>
                </a:rPr>
                <a:t>의 소유자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410CADD0-1AB0-41B7-BA4E-82193F347387}"/>
              </a:ext>
            </a:extLst>
          </p:cNvPr>
          <p:cNvGrpSpPr/>
          <p:nvPr/>
        </p:nvGrpSpPr>
        <p:grpSpPr>
          <a:xfrm>
            <a:off x="1670750" y="5135735"/>
            <a:ext cx="2160238" cy="781256"/>
            <a:chOff x="4322373" y="3873695"/>
            <a:chExt cx="1440000" cy="781256"/>
          </a:xfrm>
        </p:grpSpPr>
        <p:sp>
          <p:nvSpPr>
            <p:cNvPr id="132" name="Text Placeholder 29">
              <a:extLst>
                <a:ext uri="{FF2B5EF4-FFF2-40B4-BE49-F238E27FC236}">
                  <a16:creationId xmlns:a16="http://schemas.microsoft.com/office/drawing/2014/main" xmlns="" id="{43592793-FD04-44A5-8B45-C7A64D23F43A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발행자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133" name="Text Placeholder 30">
              <a:extLst>
                <a:ext uri="{FF2B5EF4-FFF2-40B4-BE49-F238E27FC236}">
                  <a16:creationId xmlns:a16="http://schemas.microsoft.com/office/drawing/2014/main" xmlns="" id="{8219DB4B-80CA-4E75-B567-066A9033DF80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4150694"/>
              <a:ext cx="1440000" cy="504257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토큰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(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채권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)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생성 요청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99809" y="1574299"/>
            <a:ext cx="1592382" cy="2098789"/>
            <a:chOff x="4904383" y="1253206"/>
            <a:chExt cx="2039641" cy="2688284"/>
          </a:xfrm>
        </p:grpSpPr>
        <p:grpSp>
          <p:nvGrpSpPr>
            <p:cNvPr id="134" name="Group 19">
              <a:extLst>
                <a:ext uri="{FF2B5EF4-FFF2-40B4-BE49-F238E27FC236}">
                  <a16:creationId xmlns:a16="http://schemas.microsoft.com/office/drawing/2014/main" xmlns="" id="{32521FF7-46CD-4123-8A62-3E20DF862C1F}"/>
                </a:ext>
              </a:extLst>
            </p:cNvPr>
            <p:cNvGrpSpPr/>
            <p:nvPr/>
          </p:nvGrpSpPr>
          <p:grpSpPr>
            <a:xfrm>
              <a:off x="5564000" y="3239645"/>
              <a:ext cx="720406" cy="701845"/>
              <a:chOff x="5111839" y="5139075"/>
              <a:chExt cx="1080000" cy="1052174"/>
            </a:xfrm>
            <a:solidFill>
              <a:schemeClr val="accent4"/>
            </a:solidFill>
          </p:grpSpPr>
          <p:sp>
            <p:nvSpPr>
              <p:cNvPr id="135" name="Rounded Rectangle 7">
                <a:extLst>
                  <a:ext uri="{FF2B5EF4-FFF2-40B4-BE49-F238E27FC236}">
                    <a16:creationId xmlns:a16="http://schemas.microsoft.com/office/drawing/2014/main" xmlns="" id="{50451279-E833-4BE0-9DEF-D55FA21316A0}"/>
                  </a:ext>
                </a:extLst>
              </p:cNvPr>
              <p:cNvSpPr/>
              <p:nvPr/>
            </p:nvSpPr>
            <p:spPr>
              <a:xfrm>
                <a:off x="5111839" y="5139075"/>
                <a:ext cx="1080000" cy="18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Rounded Rectangle 14">
                <a:extLst>
                  <a:ext uri="{FF2B5EF4-FFF2-40B4-BE49-F238E27FC236}">
                    <a16:creationId xmlns:a16="http://schemas.microsoft.com/office/drawing/2014/main" xmlns="" id="{B999386C-37A5-4C50-9991-87C64D1411D3}"/>
                  </a:ext>
                </a:extLst>
              </p:cNvPr>
              <p:cNvSpPr/>
              <p:nvPr/>
            </p:nvSpPr>
            <p:spPr>
              <a:xfrm>
                <a:off x="5111839" y="5383808"/>
                <a:ext cx="1080000" cy="18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Rounded Rectangle 15">
                <a:extLst>
                  <a:ext uri="{FF2B5EF4-FFF2-40B4-BE49-F238E27FC236}">
                    <a16:creationId xmlns:a16="http://schemas.microsoft.com/office/drawing/2014/main" xmlns="" id="{98BCB8F8-1DE7-4BE2-8C15-4C3CD1FB7422}"/>
                  </a:ext>
                </a:extLst>
              </p:cNvPr>
              <p:cNvSpPr/>
              <p:nvPr/>
            </p:nvSpPr>
            <p:spPr>
              <a:xfrm>
                <a:off x="5111839" y="5628541"/>
                <a:ext cx="1080000" cy="18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Chord 8">
                <a:extLst>
                  <a:ext uri="{FF2B5EF4-FFF2-40B4-BE49-F238E27FC236}">
                    <a16:creationId xmlns:a16="http://schemas.microsoft.com/office/drawing/2014/main" xmlns="" id="{587707A1-27AF-4CBC-9A8D-FE315D549FB8}"/>
                  </a:ext>
                </a:extLst>
              </p:cNvPr>
              <p:cNvSpPr/>
              <p:nvPr/>
            </p:nvSpPr>
            <p:spPr>
              <a:xfrm rot="19366553">
                <a:off x="5324020" y="5615837"/>
                <a:ext cx="698218" cy="575412"/>
              </a:xfrm>
              <a:custGeom>
                <a:avLst/>
                <a:gdLst/>
                <a:ahLst/>
                <a:cxnLst/>
                <a:rect l="l" t="t" r="r" b="b"/>
                <a:pathLst>
                  <a:path w="808567" h="666352">
                    <a:moveTo>
                      <a:pt x="11238" y="0"/>
                    </a:moveTo>
                    <a:lnTo>
                      <a:pt x="808567" y="605735"/>
                    </a:lnTo>
                    <a:cubicBezTo>
                      <a:pt x="631295" y="696452"/>
                      <a:pt x="413578" y="686352"/>
                      <a:pt x="241904" y="568647"/>
                    </a:cubicBezTo>
                    <a:cubicBezTo>
                      <a:pt x="54716" y="440307"/>
                      <a:pt x="-32876" y="214793"/>
                      <a:pt x="112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9">
              <a:extLst>
                <a:ext uri="{FF2B5EF4-FFF2-40B4-BE49-F238E27FC236}">
                  <a16:creationId xmlns:a16="http://schemas.microsoft.com/office/drawing/2014/main" xmlns="" id="{0A3FAC71-1ADF-464F-AD64-2A65E81991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4383" y="1253206"/>
              <a:ext cx="2039641" cy="2039641"/>
              <a:chOff x="331023" y="414040"/>
              <a:chExt cx="5704886" cy="5704886"/>
            </a:xfrm>
            <a:solidFill>
              <a:srgbClr val="F7931A"/>
            </a:solidFill>
          </p:grpSpPr>
          <p:sp>
            <p:nvSpPr>
              <p:cNvPr id="140" name="타원 4">
                <a:extLst>
                  <a:ext uri="{FF2B5EF4-FFF2-40B4-BE49-F238E27FC236}">
                    <a16:creationId xmlns:a16="http://schemas.microsoft.com/office/drawing/2014/main" xmlns="" id="{249927A1-7757-4917-94AF-0CA5BA1979B1}"/>
                  </a:ext>
                </a:extLst>
              </p:cNvPr>
              <p:cNvSpPr/>
              <p:nvPr/>
            </p:nvSpPr>
            <p:spPr>
              <a:xfrm>
                <a:off x="331023" y="414040"/>
                <a:ext cx="5704886" cy="5704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 18">
                <a:extLst>
                  <a:ext uri="{FF2B5EF4-FFF2-40B4-BE49-F238E27FC236}">
                    <a16:creationId xmlns:a16="http://schemas.microsoft.com/office/drawing/2014/main" xmlns="" id="{819D313A-CED3-4C91-B1BE-C85861F7E132}"/>
                  </a:ext>
                </a:extLst>
              </p:cNvPr>
              <p:cNvSpPr/>
              <p:nvPr/>
            </p:nvSpPr>
            <p:spPr>
              <a:xfrm>
                <a:off x="1732297" y="1404675"/>
                <a:ext cx="2723060" cy="3624123"/>
              </a:xfrm>
              <a:custGeom>
                <a:avLst/>
                <a:gdLst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451461 w 2723060"/>
                  <a:gd name="connsiteY5" fmla="*/ 966969 h 3624123"/>
                  <a:gd name="connsiteX6" fmla="*/ 1297825 w 2723060"/>
                  <a:gd name="connsiteY6" fmla="*/ 1585462 h 3624123"/>
                  <a:gd name="connsiteX7" fmla="*/ 1327295 w 2723060"/>
                  <a:gd name="connsiteY7" fmla="*/ 1593882 h 3624123"/>
                  <a:gd name="connsiteX8" fmla="*/ 2101069 w 2723060"/>
                  <a:gd name="connsiteY8" fmla="*/ 1442099 h 3624123"/>
                  <a:gd name="connsiteX9" fmla="*/ 1476944 w 2723060"/>
                  <a:gd name="connsiteY9" fmla="*/ 971501 h 3624123"/>
                  <a:gd name="connsiteX10" fmla="*/ 1344584 w 2723060"/>
                  <a:gd name="connsiteY10" fmla="*/ 0 h 3624123"/>
                  <a:gd name="connsiteX11" fmla="*/ 1671487 w 2723060"/>
                  <a:gd name="connsiteY11" fmla="*/ 81203 h 3624123"/>
                  <a:gd name="connsiteX12" fmla="*/ 1542443 w 2723060"/>
                  <a:gd name="connsiteY12" fmla="*/ 600696 h 3624123"/>
                  <a:gd name="connsiteX13" fmla="*/ 1773570 w 2723060"/>
                  <a:gd name="connsiteY13" fmla="*/ 661967 h 3624123"/>
                  <a:gd name="connsiteX14" fmla="*/ 1902732 w 2723060"/>
                  <a:gd name="connsiteY14" fmla="*/ 141995 h 3624123"/>
                  <a:gd name="connsiteX15" fmla="*/ 2229635 w 2723060"/>
                  <a:gd name="connsiteY15" fmla="*/ 223199 h 3624123"/>
                  <a:gd name="connsiteX16" fmla="*/ 2097157 w 2723060"/>
                  <a:gd name="connsiteY16" fmla="*/ 756519 h 3624123"/>
                  <a:gd name="connsiteX17" fmla="*/ 2123708 w 2723060"/>
                  <a:gd name="connsiteY17" fmla="*/ 764788 h 3624123"/>
                  <a:gd name="connsiteX18" fmla="*/ 2335072 w 2723060"/>
                  <a:gd name="connsiteY18" fmla="*/ 840224 h 3624123"/>
                  <a:gd name="connsiteX19" fmla="*/ 2324552 w 2723060"/>
                  <a:gd name="connsiteY19" fmla="*/ 1922314 h 3624123"/>
                  <a:gd name="connsiteX20" fmla="*/ 1696129 w 2723060"/>
                  <a:gd name="connsiteY20" fmla="*/ 3139458 h 3624123"/>
                  <a:gd name="connsiteX21" fmla="*/ 1517188 w 2723060"/>
                  <a:gd name="connsiteY21" fmla="*/ 3096262 h 3624123"/>
                  <a:gd name="connsiteX22" fmla="*/ 1386066 w 2723060"/>
                  <a:gd name="connsiteY22" fmla="*/ 3624123 h 3624123"/>
                  <a:gd name="connsiteX23" fmla="*/ 1059163 w 2723060"/>
                  <a:gd name="connsiteY23" fmla="*/ 3542919 h 3624123"/>
                  <a:gd name="connsiteX24" fmla="*/ 1189748 w 2723060"/>
                  <a:gd name="connsiteY24" fmla="*/ 3017219 h 3624123"/>
                  <a:gd name="connsiteX25" fmla="*/ 956179 w 2723060"/>
                  <a:gd name="connsiteY25" fmla="*/ 2960836 h 3624123"/>
                  <a:gd name="connsiteX26" fmla="*/ 824545 w 2723060"/>
                  <a:gd name="connsiteY26" fmla="*/ 3490760 h 3624123"/>
                  <a:gd name="connsiteX27" fmla="*/ 497641 w 2723060"/>
                  <a:gd name="connsiteY27" fmla="*/ 3409556 h 3624123"/>
                  <a:gd name="connsiteX28" fmla="*/ 628739 w 2723060"/>
                  <a:gd name="connsiteY28" fmla="*/ 2881793 h 3624123"/>
                  <a:gd name="connsiteX29" fmla="*/ 0 w 2723060"/>
                  <a:gd name="connsiteY29" fmla="*/ 2730017 h 3624123"/>
                  <a:gd name="connsiteX30" fmla="*/ 156593 w 2723060"/>
                  <a:gd name="connsiteY30" fmla="*/ 2363814 h 3624123"/>
                  <a:gd name="connsiteX31" fmla="*/ 371795 w 2723060"/>
                  <a:gd name="connsiteY31" fmla="*/ 2423080 h 3624123"/>
                  <a:gd name="connsiteX32" fmla="*/ 531510 w 2723060"/>
                  <a:gd name="connsiteY32" fmla="*/ 2341701 h 3624123"/>
                  <a:gd name="connsiteX33" fmla="*/ 874781 w 2723060"/>
                  <a:gd name="connsiteY33" fmla="*/ 939029 h 3624123"/>
                  <a:gd name="connsiteX34" fmla="*/ 772687 w 2723060"/>
                  <a:gd name="connsiteY34" fmla="*/ 774709 h 3624123"/>
                  <a:gd name="connsiteX35" fmla="*/ 502494 w 2723060"/>
                  <a:gd name="connsiteY35" fmla="*/ 705662 h 3624123"/>
                  <a:gd name="connsiteX36" fmla="*/ 579104 w 2723060"/>
                  <a:gd name="connsiteY36" fmla="*/ 367817 h 3624123"/>
                  <a:gd name="connsiteX37" fmla="*/ 1021286 w 2723060"/>
                  <a:gd name="connsiteY37" fmla="*/ 475515 h 3624123"/>
                  <a:gd name="connsiteX38" fmla="*/ 1215103 w 2723060"/>
                  <a:gd name="connsiteY38" fmla="*/ 521254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23060" h="3624123">
                    <a:moveTo>
                      <a:pt x="1218382" y="1905279"/>
                    </a:moveTo>
                    <a:lnTo>
                      <a:pt x="1051614" y="2576639"/>
                    </a:lnTo>
                    <a:lnTo>
                      <a:pt x="1081311" y="2585169"/>
                    </a:lnTo>
                    <a:cubicBezTo>
                      <a:pt x="1298969" y="2649950"/>
                      <a:pt x="1914361" y="2852449"/>
                      <a:pt x="2005664" y="2455670"/>
                    </a:cubicBezTo>
                    <a:cubicBezTo>
                      <a:pt x="2108358" y="2083382"/>
                      <a:pt x="1458666" y="1949007"/>
                      <a:pt x="1243900" y="1909857"/>
                    </a:cubicBezTo>
                    <a:lnTo>
                      <a:pt x="1218382" y="1905279"/>
                    </a:lnTo>
                    <a:close/>
                    <a:moveTo>
                      <a:pt x="1451461" y="966969"/>
                    </a:moveTo>
                    <a:lnTo>
                      <a:pt x="1297825" y="1585462"/>
                    </a:lnTo>
                    <a:lnTo>
                      <a:pt x="1327295" y="1593882"/>
                    </a:lnTo>
                    <a:cubicBezTo>
                      <a:pt x="1519222" y="1650575"/>
                      <a:pt x="2016915" y="1812926"/>
                      <a:pt x="2101069" y="1442099"/>
                    </a:cubicBezTo>
                    <a:cubicBezTo>
                      <a:pt x="2177824" y="1109186"/>
                      <a:pt x="1664178" y="1005150"/>
                      <a:pt x="1476944" y="971501"/>
                    </a:cubicBezTo>
                    <a:lnTo>
                      <a:pt x="1451461" y="966969"/>
                    </a:lnTo>
                    <a:close/>
                    <a:moveTo>
                      <a:pt x="1344584" y="0"/>
                    </a:moveTo>
                    <a:lnTo>
                      <a:pt x="1671487" y="81203"/>
                    </a:lnTo>
                    <a:lnTo>
                      <a:pt x="1542443" y="600696"/>
                    </a:lnTo>
                    <a:lnTo>
                      <a:pt x="1773570" y="661967"/>
                    </a:lnTo>
                    <a:lnTo>
                      <a:pt x="1902732" y="141995"/>
                    </a:lnTo>
                    <a:lnTo>
                      <a:pt x="2229635" y="223199"/>
                    </a:lnTo>
                    <a:lnTo>
                      <a:pt x="2097157" y="756519"/>
                    </a:lnTo>
                    <a:cubicBezTo>
                      <a:pt x="2174081" y="779658"/>
                      <a:pt x="2255767" y="812322"/>
                      <a:pt x="2335072" y="840224"/>
                    </a:cubicBezTo>
                    <a:cubicBezTo>
                      <a:pt x="2999363" y="1160478"/>
                      <a:pt x="2684151" y="1877269"/>
                      <a:pt x="2324552" y="1922314"/>
                    </a:cubicBezTo>
                    <a:cubicBezTo>
                      <a:pt x="3020600" y="2255035"/>
                      <a:pt x="2529999" y="3321640"/>
                      <a:pt x="1696129" y="3139458"/>
                    </a:cubicBezTo>
                    <a:lnTo>
                      <a:pt x="1517188" y="3096262"/>
                    </a:lnTo>
                    <a:lnTo>
                      <a:pt x="1386066" y="3624123"/>
                    </a:lnTo>
                    <a:lnTo>
                      <a:pt x="1059163" y="3542919"/>
                    </a:lnTo>
                    <a:lnTo>
                      <a:pt x="1189748" y="3017219"/>
                    </a:lnTo>
                    <a:lnTo>
                      <a:pt x="956179" y="2960836"/>
                    </a:lnTo>
                    <a:lnTo>
                      <a:pt x="824545" y="3490760"/>
                    </a:lnTo>
                    <a:lnTo>
                      <a:pt x="497641" y="3409556"/>
                    </a:lnTo>
                    <a:lnTo>
                      <a:pt x="628739" y="2881793"/>
                    </a:lnTo>
                    <a:lnTo>
                      <a:pt x="0" y="2730017"/>
                    </a:lnTo>
                    <a:lnTo>
                      <a:pt x="156593" y="2363814"/>
                    </a:lnTo>
                    <a:cubicBezTo>
                      <a:pt x="275674" y="2398365"/>
                      <a:pt x="261590" y="2400365"/>
                      <a:pt x="371795" y="2423080"/>
                    </a:cubicBezTo>
                    <a:cubicBezTo>
                      <a:pt x="457460" y="2444548"/>
                      <a:pt x="500452" y="2427767"/>
                      <a:pt x="531510" y="2341701"/>
                    </a:cubicBezTo>
                    <a:cubicBezTo>
                      <a:pt x="598079" y="2089920"/>
                      <a:pt x="822255" y="1188850"/>
                      <a:pt x="874781" y="939029"/>
                    </a:cubicBezTo>
                    <a:cubicBezTo>
                      <a:pt x="885877" y="854924"/>
                      <a:pt x="836708" y="809166"/>
                      <a:pt x="772687" y="774709"/>
                    </a:cubicBezTo>
                    <a:cubicBezTo>
                      <a:pt x="651057" y="727032"/>
                      <a:pt x="597490" y="720787"/>
                      <a:pt x="502494" y="705662"/>
                    </a:cubicBezTo>
                    <a:lnTo>
                      <a:pt x="579104" y="367817"/>
                    </a:lnTo>
                    <a:cubicBezTo>
                      <a:pt x="724942" y="405705"/>
                      <a:pt x="872814" y="440818"/>
                      <a:pt x="1021286" y="475515"/>
                    </a:cubicBezTo>
                    <a:lnTo>
                      <a:pt x="1215103" y="521254"/>
                    </a:lnTo>
                    <a:lnTo>
                      <a:pt x="13445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2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2568034" y="4490916"/>
            <a:ext cx="365669" cy="36622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9257204" y="4490915"/>
            <a:ext cx="365669" cy="36622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6628340" y="5533742"/>
            <a:ext cx="365669" cy="36622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5196897" y="5515337"/>
            <a:ext cx="365669" cy="36622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Text Placeholder 29">
            <a:extLst>
              <a:ext uri="{FF2B5EF4-FFF2-40B4-BE49-F238E27FC236}">
                <a16:creationId xmlns:a16="http://schemas.microsoft.com/office/drawing/2014/main" xmlns="" id="{8BCA4F3F-8DFF-4A73-9E54-95AA13EF7FEF}"/>
              </a:ext>
            </a:extLst>
          </p:cNvPr>
          <p:cNvSpPr txBox="1">
            <a:spLocks/>
          </p:cNvSpPr>
          <p:nvPr/>
        </p:nvSpPr>
        <p:spPr>
          <a:xfrm>
            <a:off x="5050077" y="3659377"/>
            <a:ext cx="2160238" cy="28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ERC 721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십자형 6"/>
          <p:cNvSpPr/>
          <p:nvPr/>
        </p:nvSpPr>
        <p:spPr>
          <a:xfrm>
            <a:off x="5854320" y="5464089"/>
            <a:ext cx="505534" cy="505534"/>
          </a:xfrm>
          <a:prstGeom prst="plus">
            <a:avLst>
              <a:gd name="adj" fmla="val 391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로 굽은 화살표 7"/>
          <p:cNvSpPr/>
          <p:nvPr/>
        </p:nvSpPr>
        <p:spPr>
          <a:xfrm rot="16200000" flipV="1">
            <a:off x="2286171" y="2217553"/>
            <a:ext cx="2103159" cy="1619250"/>
          </a:xfrm>
          <a:prstGeom prst="bentUpArrow">
            <a:avLst>
              <a:gd name="adj1" fmla="val 25000"/>
              <a:gd name="adj2" fmla="val 25603"/>
              <a:gd name="adj3" fmla="val 346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위로 굽은 화살표 146"/>
          <p:cNvSpPr/>
          <p:nvPr/>
        </p:nvSpPr>
        <p:spPr>
          <a:xfrm rot="5400000" flipH="1" flipV="1">
            <a:off x="7826143" y="2217553"/>
            <a:ext cx="2103159" cy="1619250"/>
          </a:xfrm>
          <a:prstGeom prst="bentUpArrow">
            <a:avLst>
              <a:gd name="adj1" fmla="val 25000"/>
              <a:gd name="adj2" fmla="val 25603"/>
              <a:gd name="adj3" fmla="val 346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 화살표 8"/>
          <p:cNvSpPr/>
          <p:nvPr/>
        </p:nvSpPr>
        <p:spPr>
          <a:xfrm>
            <a:off x="5555941" y="4083862"/>
            <a:ext cx="1080119" cy="125635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7024</TotalTime>
  <Words>1624</Words>
  <Application>Microsoft Office PowerPoint</Application>
  <PresentationFormat>와이드스크린</PresentationFormat>
  <Paragraphs>291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나눔고딕 ExtraBold</vt:lpstr>
      <vt:lpstr>Arial Unicode MS</vt:lpstr>
      <vt:lpstr>나눔고딕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ahnjw</cp:lastModifiedBy>
  <cp:revision>159</cp:revision>
  <dcterms:created xsi:type="dcterms:W3CDTF">2018-04-24T17:14:44Z</dcterms:created>
  <dcterms:modified xsi:type="dcterms:W3CDTF">2018-12-06T12:24:13Z</dcterms:modified>
</cp:coreProperties>
</file>