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uby_programming_languag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ethod_(computer_programmin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21723d639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21723d639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21723d639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21723d639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21723d639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21723d63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Calibri"/>
                <a:ea typeface="Calibri"/>
                <a:cs typeface="Calibri"/>
                <a:sym typeface="Calibri"/>
              </a:rPr>
              <a:t>The use of interpreter rather than compiler is the major difference between a scripting language and programming language.</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Ruby uses Interpreter. </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Java uses Complier.</a:t>
            </a:r>
            <a:endParaRPr sz="12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21723d63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21723d63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York is #7 in the country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United States is #14 in the world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21723d639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21723d639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21723d639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21723d639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21723d639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21723d639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SzPts val="1150"/>
              <a:buChar char="-"/>
            </a:pPr>
            <a:r>
              <a:rPr b="1" lang="en" sz="1050">
                <a:solidFill>
                  <a:srgbClr val="222222"/>
                </a:solidFill>
                <a:highlight>
                  <a:srgbClr val="FFFFFF"/>
                </a:highlight>
              </a:rPr>
              <a:t>eRuby</a:t>
            </a:r>
            <a:r>
              <a:rPr lang="en" sz="1050">
                <a:solidFill>
                  <a:srgbClr val="222222"/>
                </a:solidFill>
                <a:highlight>
                  <a:srgbClr val="FFFFFF"/>
                </a:highlight>
              </a:rPr>
              <a:t> (</a:t>
            </a:r>
            <a:r>
              <a:rPr b="1" lang="en" sz="1050">
                <a:solidFill>
                  <a:srgbClr val="222222"/>
                </a:solidFill>
                <a:highlight>
                  <a:srgbClr val="FFFFFF"/>
                </a:highlight>
              </a:rPr>
              <a:t>Embedded Ruby</a:t>
            </a:r>
            <a:r>
              <a:rPr lang="en" sz="1050">
                <a:solidFill>
                  <a:srgbClr val="222222"/>
                </a:solidFill>
                <a:highlight>
                  <a:srgbClr val="FFFFFF"/>
                </a:highlight>
              </a:rPr>
              <a:t>) is a templating system that embeds </a:t>
            </a:r>
            <a:r>
              <a:rPr lang="en" sz="1050">
                <a:solidFill>
                  <a:srgbClr val="0B0080"/>
                </a:solidFill>
                <a:highlight>
                  <a:srgbClr val="FFFFFF"/>
                </a:highlight>
                <a:uFill>
                  <a:noFill/>
                </a:uFill>
                <a:hlinkClick r:id="rId2"/>
              </a:rPr>
              <a:t>Ruby</a:t>
            </a:r>
            <a:r>
              <a:rPr lang="en" sz="1050">
                <a:solidFill>
                  <a:srgbClr val="222222"/>
                </a:solidFill>
                <a:highlight>
                  <a:srgbClr val="FFFFFF"/>
                </a:highlight>
              </a:rPr>
              <a:t> into a text document </a:t>
            </a:r>
            <a:endParaRPr sz="1150">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21723d639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21723d639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SzPts val="1150"/>
              <a:buChar char="-"/>
            </a:pPr>
            <a:r>
              <a:rPr lang="en" sz="1150">
                <a:highlight>
                  <a:srgbClr val="FFFFFF"/>
                </a:highlight>
              </a:rPr>
              <a:t>Dynamic typing: </a:t>
            </a:r>
            <a:endParaRPr sz="1150">
              <a:highlight>
                <a:srgbClr val="FFFFFF"/>
              </a:highlight>
            </a:endParaRPr>
          </a:p>
          <a:p>
            <a:pPr indent="-301625" lvl="1" marL="914400" rtl="0" algn="l">
              <a:spcBef>
                <a:spcPts val="0"/>
              </a:spcBef>
              <a:spcAft>
                <a:spcPts val="0"/>
              </a:spcAft>
              <a:buSzPts val="1150"/>
              <a:buChar char="-"/>
            </a:pPr>
            <a:r>
              <a:rPr lang="en" sz="1150">
                <a:highlight>
                  <a:srgbClr val="FFFFFF"/>
                </a:highlight>
              </a:rPr>
              <a:t>Ruby programs are not compiled. All class, module and method definitions are built by the code when it runs.</a:t>
            </a:r>
            <a:endParaRPr sz="1150">
              <a:highlight>
                <a:srgbClr val="FFFFFF"/>
              </a:highlight>
            </a:endParaRPr>
          </a:p>
          <a:p>
            <a:pPr indent="-301625" lvl="0" marL="457200" rtl="0" algn="l">
              <a:spcBef>
                <a:spcPts val="0"/>
              </a:spcBef>
              <a:spcAft>
                <a:spcPts val="0"/>
              </a:spcAft>
              <a:buSzPts val="1150"/>
              <a:buChar char="-"/>
            </a:pPr>
            <a:r>
              <a:rPr lang="en" sz="1150">
                <a:highlight>
                  <a:srgbClr val="FFFFFF"/>
                </a:highlight>
              </a:rPr>
              <a:t>Duck typing: </a:t>
            </a:r>
            <a:endParaRPr sz="1150">
              <a:highlight>
                <a:srgbClr val="FFFFFF"/>
              </a:highlight>
            </a:endParaRPr>
          </a:p>
          <a:p>
            <a:pPr indent="-301625" lvl="1" marL="914400" rtl="0" algn="l">
              <a:spcBef>
                <a:spcPts val="0"/>
              </a:spcBef>
              <a:spcAft>
                <a:spcPts val="0"/>
              </a:spcAft>
              <a:buSzPts val="1150"/>
              <a:buChar char="-"/>
            </a:pPr>
            <a:r>
              <a:rPr lang="en" sz="1150">
                <a:highlight>
                  <a:srgbClr val="FFFFFF"/>
                </a:highlight>
              </a:rPr>
              <a:t>loosely typed language → variable can hold any type of object</a:t>
            </a:r>
            <a:endParaRPr sz="1050">
              <a:solidFill>
                <a:srgbClr val="222222"/>
              </a:solidFill>
              <a:highlight>
                <a:srgbClr val="FFFFFF"/>
              </a:highlight>
            </a:endParaRPr>
          </a:p>
          <a:p>
            <a:pPr indent="-301625" lvl="1" marL="914400" rtl="0" algn="l">
              <a:spcBef>
                <a:spcPts val="0"/>
              </a:spcBef>
              <a:spcAft>
                <a:spcPts val="0"/>
              </a:spcAft>
              <a:buSzPts val="1150"/>
              <a:buChar char="-"/>
            </a:pPr>
            <a:r>
              <a:rPr lang="en" sz="1150">
                <a:highlight>
                  <a:schemeClr val="lt1"/>
                </a:highlight>
              </a:rPr>
              <a:t>If method gets a parameter which should be a specific object, it determines if the object can be used for the particular purpose</a:t>
            </a:r>
            <a:endParaRPr sz="1150">
              <a:highlight>
                <a:schemeClr val="lt1"/>
              </a:highlight>
            </a:endParaRPr>
          </a:p>
          <a:p>
            <a:pPr indent="-301625" lvl="1" marL="914400" rtl="0" algn="l">
              <a:spcBef>
                <a:spcPts val="0"/>
              </a:spcBef>
              <a:spcAft>
                <a:spcPts val="0"/>
              </a:spcAft>
              <a:buSzPts val="1150"/>
              <a:buChar char="-"/>
            </a:pPr>
            <a:r>
              <a:rPr lang="en" sz="1150">
                <a:highlight>
                  <a:schemeClr val="lt1"/>
                </a:highlight>
              </a:rPr>
              <a:t>It checks</a:t>
            </a:r>
            <a:r>
              <a:rPr lang="en" sz="1050">
                <a:solidFill>
                  <a:srgbClr val="222222"/>
                </a:solidFill>
                <a:highlight>
                  <a:schemeClr val="lt1"/>
                </a:highlight>
              </a:rPr>
              <a:t> the presence of certain </a:t>
            </a:r>
            <a:r>
              <a:rPr lang="en" sz="1050">
                <a:solidFill>
                  <a:srgbClr val="0B0080"/>
                </a:solidFill>
                <a:highlight>
                  <a:schemeClr val="lt1"/>
                </a:highlight>
                <a:uFill>
                  <a:noFill/>
                </a:uFill>
                <a:hlinkClick r:id="rId2"/>
              </a:rPr>
              <a:t>methods</a:t>
            </a:r>
            <a:r>
              <a:rPr lang="en" sz="1050">
                <a:solidFill>
                  <a:srgbClr val="222222"/>
                </a:solidFill>
                <a:highlight>
                  <a:schemeClr val="lt1"/>
                </a:highlight>
              </a:rPr>
              <a:t> and properties, rather than the type of the object itself</a:t>
            </a:r>
            <a:endParaRPr sz="1050">
              <a:solidFill>
                <a:srgbClr val="222222"/>
              </a:solidFill>
              <a:highlight>
                <a:schemeClr val="lt1"/>
              </a:highlight>
            </a:endParaRPr>
          </a:p>
          <a:p>
            <a:pPr indent="0" lvl="0" marL="914400" rtl="0" algn="l">
              <a:spcBef>
                <a:spcPts val="0"/>
              </a:spcBef>
              <a:spcAft>
                <a:spcPts val="0"/>
              </a:spcAft>
              <a:buNone/>
            </a:pPr>
            <a:r>
              <a:rPr lang="en" sz="1050">
                <a:solidFill>
                  <a:srgbClr val="222222"/>
                </a:solidFill>
                <a:highlight>
                  <a:schemeClr val="lt1"/>
                </a:highlight>
              </a:rPr>
              <a:t>(otherwise ArgumentError)</a:t>
            </a:r>
            <a:endParaRPr sz="1150">
              <a:highlight>
                <a:schemeClr val="lt1"/>
              </a:highlight>
            </a:endParaRPr>
          </a:p>
          <a:p>
            <a:pPr indent="-301625" lvl="0" marL="457200" rtl="0" algn="l">
              <a:spcBef>
                <a:spcPts val="0"/>
              </a:spcBef>
              <a:spcAft>
                <a:spcPts val="0"/>
              </a:spcAft>
              <a:buSzPts val="1150"/>
              <a:buChar char="-"/>
            </a:pPr>
            <a:r>
              <a:rPr lang="en" sz="1150">
                <a:highlight>
                  <a:srgbClr val="FFFFFF"/>
                </a:highlight>
              </a:rPr>
              <a:t>Mixins: Ruby has modules with methods but no instances</a:t>
            </a:r>
            <a:endParaRPr sz="1150">
              <a:highlight>
                <a:srgbClr val="FFFFFF"/>
              </a:highlight>
            </a:endParaRPr>
          </a:p>
          <a:p>
            <a:pPr indent="-301625" lvl="1" marL="914400" rtl="0" algn="l">
              <a:spcBef>
                <a:spcPts val="0"/>
              </a:spcBef>
              <a:spcAft>
                <a:spcPts val="0"/>
              </a:spcAft>
              <a:buSzPts val="1150"/>
              <a:buChar char="-"/>
            </a:pPr>
            <a:r>
              <a:rPr lang="en" sz="1150">
                <a:highlight>
                  <a:schemeClr val="lt1"/>
                </a:highlight>
              </a:rPr>
              <a:t>Modules can be included into a class to add methods</a:t>
            </a:r>
            <a:endParaRPr sz="1150">
              <a:highlight>
                <a:srgbClr val="FFFFFF"/>
              </a:highlight>
            </a:endParaRPr>
          </a:p>
          <a:p>
            <a:pPr indent="-301625" lvl="1" marL="914400" rtl="0" algn="l">
              <a:spcBef>
                <a:spcPts val="0"/>
              </a:spcBef>
              <a:spcAft>
                <a:spcPts val="0"/>
              </a:spcAft>
              <a:buSzPts val="1150"/>
              <a:buChar char="-"/>
            </a:pPr>
            <a:r>
              <a:rPr lang="en" sz="1150">
                <a:highlight>
                  <a:srgbClr val="FFFFFF"/>
                </a:highlight>
              </a:rPr>
              <a:t>dynamic addition of new elements of the class hierarchy at runtime </a:t>
            </a:r>
            <a:endParaRPr sz="1150">
              <a:highlight>
                <a:srgbClr val="FFFFFF"/>
              </a:highlight>
            </a:endParaRPr>
          </a:p>
          <a:p>
            <a:pPr indent="-301625" lvl="1" marL="914400" rtl="0" algn="l">
              <a:spcBef>
                <a:spcPts val="0"/>
              </a:spcBef>
              <a:spcAft>
                <a:spcPts val="0"/>
              </a:spcAft>
              <a:buSzPts val="1150"/>
              <a:buChar char="-"/>
            </a:pPr>
            <a:r>
              <a:rPr lang="en" sz="1150">
                <a:highlight>
                  <a:srgbClr val="FFFFFF"/>
                </a:highlight>
              </a:rPr>
              <a:t>Similar to inheritance, but more flexible</a:t>
            </a:r>
            <a:endParaRPr sz="1150">
              <a:highlight>
                <a:schemeClr val="lt1"/>
              </a:highlight>
            </a:endParaRPr>
          </a:p>
          <a:p>
            <a:pPr indent="-301625" lvl="0" marL="457200" rtl="0" algn="l">
              <a:spcBef>
                <a:spcPts val="0"/>
              </a:spcBef>
              <a:spcAft>
                <a:spcPts val="0"/>
              </a:spcAft>
              <a:buSzPts val="1150"/>
              <a:buChar char="-"/>
            </a:pPr>
            <a:r>
              <a:rPr i="1" lang="en" sz="1150">
                <a:highlight>
                  <a:schemeClr val="lt1"/>
                </a:highlight>
              </a:rPr>
              <a:t>Ruby DBI</a:t>
            </a:r>
            <a:r>
              <a:rPr lang="en" sz="1150">
                <a:highlight>
                  <a:schemeClr val="lt1"/>
                </a:highlight>
              </a:rPr>
              <a:t> module provides a database-independent interface, allowing to switch database implementations really easily.</a:t>
            </a:r>
            <a:endParaRPr sz="1150">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21723d639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21723d639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21723d639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21723d639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2"/>
          <p:cNvPicPr preferRelativeResize="0"/>
          <p:nvPr/>
        </p:nvPicPr>
        <p:blipFill>
          <a:blip r:embed="rId2">
            <a:alphaModFix/>
          </a:blip>
          <a:stretch>
            <a:fillRect/>
          </a:stretch>
        </p:blipFill>
        <p:spPr>
          <a:xfrm>
            <a:off x="-508450" y="234275"/>
            <a:ext cx="3191676" cy="1675625"/>
          </a:xfrm>
          <a:prstGeom prst="rect">
            <a:avLst/>
          </a:prstGeom>
          <a:noFill/>
          <a:ln>
            <a:noFill/>
          </a:ln>
        </p:spPr>
      </p:pic>
      <p:sp>
        <p:nvSpPr>
          <p:cNvPr id="20" name="Google Shape;20;p2"/>
          <p:cNvSpPr/>
          <p:nvPr/>
        </p:nvSpPr>
        <p:spPr>
          <a:xfrm rot="-5400000">
            <a:off x="1533050" y="-464525"/>
            <a:ext cx="2034900" cy="23427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5400000">
            <a:off x="-1184950" y="-3063525"/>
            <a:ext cx="4288500" cy="43914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9" name="Shape 109"/>
        <p:cNvGrpSpPr/>
        <p:nvPr/>
      </p:nvGrpSpPr>
      <p:grpSpPr>
        <a:xfrm>
          <a:off x="0" y="0"/>
          <a:ext cx="0" cy="0"/>
          <a:chOff x="0" y="0"/>
          <a:chExt cx="0" cy="0"/>
        </a:xfrm>
      </p:grpSpPr>
      <p:grpSp>
        <p:nvGrpSpPr>
          <p:cNvPr id="110" name="Google Shape;110;p11"/>
          <p:cNvGrpSpPr/>
          <p:nvPr/>
        </p:nvGrpSpPr>
        <p:grpSpPr>
          <a:xfrm>
            <a:off x="4406400" y="0"/>
            <a:ext cx="4737600" cy="5143065"/>
            <a:chOff x="4406400" y="0"/>
            <a:chExt cx="4737600" cy="5143065"/>
          </a:xfrm>
        </p:grpSpPr>
        <p:sp>
          <p:nvSpPr>
            <p:cNvPr id="111" name="Google Shape;111;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0" name="Google Shape;130;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1" name="Google Shape;13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2" name="Shape 132"/>
        <p:cNvGrpSpPr/>
        <p:nvPr/>
      </p:nvGrpSpPr>
      <p:grpSpPr>
        <a:xfrm>
          <a:off x="0" y="0"/>
          <a:ext cx="0" cy="0"/>
          <a:chOff x="0" y="0"/>
          <a:chExt cx="0" cy="0"/>
        </a:xfrm>
      </p:grpSpPr>
      <p:sp>
        <p:nvSpPr>
          <p:cNvPr id="133" name="Google Shape;13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grpSp>
        <p:nvGrpSpPr>
          <p:cNvPr id="23" name="Google Shape;23;p3"/>
          <p:cNvGrpSpPr/>
          <p:nvPr/>
        </p:nvGrpSpPr>
        <p:grpSpPr>
          <a:xfrm>
            <a:off x="4406400" y="0"/>
            <a:ext cx="4737600" cy="5143065"/>
            <a:chOff x="4406400" y="0"/>
            <a:chExt cx="4737600" cy="5143065"/>
          </a:xfrm>
        </p:grpSpPr>
        <p:sp>
          <p:nvSpPr>
            <p:cNvPr id="24" name="Google Shape;24;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 name="Google Shape;43;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4" name="Shape 44"/>
        <p:cNvGrpSpPr/>
        <p:nvPr/>
      </p:nvGrpSpPr>
      <p:grpSpPr>
        <a:xfrm>
          <a:off x="0" y="0"/>
          <a:ext cx="0" cy="0"/>
          <a:chOff x="0" y="0"/>
          <a:chExt cx="0" cy="0"/>
        </a:xfrm>
      </p:grpSpPr>
      <p:grpSp>
        <p:nvGrpSpPr>
          <p:cNvPr id="45" name="Google Shape;45;p4"/>
          <p:cNvGrpSpPr/>
          <p:nvPr/>
        </p:nvGrpSpPr>
        <p:grpSpPr>
          <a:xfrm>
            <a:off x="0" y="381001"/>
            <a:ext cx="1037850" cy="1016287"/>
            <a:chOff x="0" y="381001"/>
            <a:chExt cx="1037850" cy="1016287"/>
          </a:xfrm>
        </p:grpSpPr>
        <p:sp>
          <p:nvSpPr>
            <p:cNvPr id="46" name="Google Shape;46;p4"/>
            <p:cNvSpPr/>
            <p:nvPr/>
          </p:nvSpPr>
          <p:spPr>
            <a:xfrm rot="-5400000">
              <a:off x="0" y="381001"/>
              <a:ext cx="808800" cy="808800"/>
            </a:xfrm>
            <a:prstGeom prst="diagStrip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flipH="1">
              <a:off x="229050" y="588489"/>
              <a:ext cx="808800" cy="808800"/>
            </a:xfrm>
            <a:prstGeom prst="diagStripe">
              <a:avLst>
                <a:gd fmla="val 50000" name="adj"/>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0" name="Google Shape;5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1" name="Google Shape;51;p4"/>
          <p:cNvPicPr preferRelativeResize="0"/>
          <p:nvPr/>
        </p:nvPicPr>
        <p:blipFill>
          <a:blip r:embed="rId2">
            <a:alphaModFix/>
          </a:blip>
          <a:stretch>
            <a:fillRect/>
          </a:stretch>
        </p:blipFill>
        <p:spPr>
          <a:xfrm>
            <a:off x="-199050" y="453875"/>
            <a:ext cx="1159050" cy="608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2" name="Shape 52"/>
        <p:cNvGrpSpPr/>
        <p:nvPr/>
      </p:nvGrpSpPr>
      <p:grpSpPr>
        <a:xfrm>
          <a:off x="0" y="0"/>
          <a:ext cx="0" cy="0"/>
          <a:chOff x="0" y="0"/>
          <a:chExt cx="0" cy="0"/>
        </a:xfrm>
      </p:grpSpPr>
      <p:grpSp>
        <p:nvGrpSpPr>
          <p:cNvPr id="53" name="Google Shape;53;p5"/>
          <p:cNvGrpSpPr/>
          <p:nvPr/>
        </p:nvGrpSpPr>
        <p:grpSpPr>
          <a:xfrm>
            <a:off x="0" y="381001"/>
            <a:ext cx="1037850" cy="1016287"/>
            <a:chOff x="0" y="381001"/>
            <a:chExt cx="1037850" cy="1016287"/>
          </a:xfrm>
        </p:grpSpPr>
        <p:sp>
          <p:nvSpPr>
            <p:cNvPr id="54" name="Google Shape;54;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8" name="Google Shape;58;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9" name="Google Shape;5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0" y="381001"/>
            <a:ext cx="1037850" cy="1016287"/>
            <a:chOff x="0" y="381001"/>
            <a:chExt cx="1037850" cy="1016287"/>
          </a:xfrm>
        </p:grpSpPr>
        <p:sp>
          <p:nvSpPr>
            <p:cNvPr id="62" name="Google Shape;62;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6" name="Shape 66"/>
        <p:cNvGrpSpPr/>
        <p:nvPr/>
      </p:nvGrpSpPr>
      <p:grpSpPr>
        <a:xfrm>
          <a:off x="0" y="0"/>
          <a:ext cx="0" cy="0"/>
          <a:chOff x="0" y="0"/>
          <a:chExt cx="0" cy="0"/>
        </a:xfrm>
      </p:grpSpPr>
      <p:grpSp>
        <p:nvGrpSpPr>
          <p:cNvPr id="67" name="Google Shape;67;p7"/>
          <p:cNvGrpSpPr/>
          <p:nvPr/>
        </p:nvGrpSpPr>
        <p:grpSpPr>
          <a:xfrm>
            <a:off x="0" y="381001"/>
            <a:ext cx="1037850" cy="1016287"/>
            <a:chOff x="0" y="381001"/>
            <a:chExt cx="1037850" cy="1016287"/>
          </a:xfrm>
        </p:grpSpPr>
        <p:sp>
          <p:nvSpPr>
            <p:cNvPr id="68" name="Google Shape;68;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1" name="Google Shape;71;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2" name="Google Shape;7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3" name="Shape 73"/>
        <p:cNvGrpSpPr/>
        <p:nvPr/>
      </p:nvGrpSpPr>
      <p:grpSpPr>
        <a:xfrm>
          <a:off x="0" y="0"/>
          <a:ext cx="0" cy="0"/>
          <a:chOff x="0" y="0"/>
          <a:chExt cx="0" cy="0"/>
        </a:xfrm>
      </p:grpSpPr>
      <p:grpSp>
        <p:nvGrpSpPr>
          <p:cNvPr id="74" name="Google Shape;74;p8"/>
          <p:cNvGrpSpPr/>
          <p:nvPr/>
        </p:nvGrpSpPr>
        <p:grpSpPr>
          <a:xfrm>
            <a:off x="4406400" y="0"/>
            <a:ext cx="4737600" cy="5143500"/>
            <a:chOff x="4406400" y="0"/>
            <a:chExt cx="4737600" cy="5143500"/>
          </a:xfrm>
        </p:grpSpPr>
        <p:sp>
          <p:nvSpPr>
            <p:cNvPr id="75" name="Google Shape;75;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4" name="Google Shape;9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5" name="Shape 95"/>
        <p:cNvGrpSpPr/>
        <p:nvPr/>
      </p:nvGrpSpPr>
      <p:grpSpPr>
        <a:xfrm>
          <a:off x="0" y="0"/>
          <a:ext cx="0" cy="0"/>
          <a:chOff x="0" y="0"/>
          <a:chExt cx="0" cy="0"/>
        </a:xfrm>
      </p:grpSpPr>
      <p:grpSp>
        <p:nvGrpSpPr>
          <p:cNvPr id="96" name="Google Shape;96;p9"/>
          <p:cNvGrpSpPr/>
          <p:nvPr/>
        </p:nvGrpSpPr>
        <p:grpSpPr>
          <a:xfrm>
            <a:off x="0" y="381001"/>
            <a:ext cx="1037850" cy="1016287"/>
            <a:chOff x="0" y="381001"/>
            <a:chExt cx="1037850" cy="1016287"/>
          </a:xfrm>
        </p:grpSpPr>
        <p:sp>
          <p:nvSpPr>
            <p:cNvPr id="97" name="Google Shape;97;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0" name="Google Shape;100;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1" name="Google Shape;101;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3" name="Shape 103"/>
        <p:cNvGrpSpPr/>
        <p:nvPr/>
      </p:nvGrpSpPr>
      <p:grpSpPr>
        <a:xfrm>
          <a:off x="0" y="0"/>
          <a:ext cx="0" cy="0"/>
          <a:chOff x="0" y="0"/>
          <a:chExt cx="0" cy="0"/>
        </a:xfrm>
      </p:grpSpPr>
      <p:grpSp>
        <p:nvGrpSpPr>
          <p:cNvPr id="104" name="Google Shape;104;p10"/>
          <p:cNvGrpSpPr/>
          <p:nvPr/>
        </p:nvGrpSpPr>
        <p:grpSpPr>
          <a:xfrm>
            <a:off x="0" y="4128572"/>
            <a:ext cx="698925" cy="684657"/>
            <a:chOff x="0" y="3785672"/>
            <a:chExt cx="698925" cy="684657"/>
          </a:xfrm>
        </p:grpSpPr>
        <p:sp>
          <p:nvSpPr>
            <p:cNvPr id="105" name="Google Shape;105;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coursereport.com/blog/ruby-vs-python-choosing-your-first-programming-language" TargetMode="External"/><Relationship Id="rId4" Type="http://schemas.openxmlformats.org/officeDocument/2006/relationships/hyperlink" Target="https://railsware.com/blog/famous-web-apps-built-with-ruby-on-rails/" TargetMode="External"/><Relationship Id="rId9" Type="http://schemas.openxmlformats.org/officeDocument/2006/relationships/hyperlink" Target="https://spectrum.ieee.org/view-from-the-valley/at-work/tech-careers/what-programming-languages-engineers-and-employers-loveand-hate" TargetMode="External"/><Relationship Id="rId5" Type="http://schemas.openxmlformats.org/officeDocument/2006/relationships/hyperlink" Target="https://yehudakatz.com/2009/08/24/my-10-favorite-things-about-the-ruby-language/" TargetMode="External"/><Relationship Id="rId6" Type="http://schemas.openxmlformats.org/officeDocument/2006/relationships/hyperlink" Target="https://www.javatpoint.com/ruby-features" TargetMode="External"/><Relationship Id="rId7" Type="http://schemas.openxmlformats.org/officeDocument/2006/relationships/hyperlink" Target="https://www.tutorialspoint.com/ruby/ruby_overview.htm" TargetMode="External"/><Relationship Id="rId8" Type="http://schemas.openxmlformats.org/officeDocument/2006/relationships/hyperlink" Target="https://ieeexplore.ieee.org/document/473678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pl.it/repls/HotpinkFixedBracket"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3"/>
          <p:cNvSpPr txBox="1"/>
          <p:nvPr>
            <p:ph idx="1" type="subTitle"/>
          </p:nvPr>
        </p:nvSpPr>
        <p:spPr>
          <a:xfrm>
            <a:off x="3842125" y="3941275"/>
            <a:ext cx="5070900" cy="90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latin typeface="Calibri"/>
                <a:ea typeface="Calibri"/>
                <a:cs typeface="Calibri"/>
                <a:sym typeface="Calibri"/>
              </a:rPr>
              <a:t>Nicholas Vallarelli, Ojonugwa Oji, Verena Barth, </a:t>
            </a:r>
            <a:endParaRPr sz="1800">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sz="1800">
                <a:latin typeface="Calibri"/>
                <a:ea typeface="Calibri"/>
                <a:cs typeface="Calibri"/>
                <a:sym typeface="Calibri"/>
              </a:rPr>
              <a:t>Payal Narkhede, and Vishnu Mullick</a:t>
            </a:r>
            <a:endParaRPr sz="1800">
              <a:latin typeface="Calibri"/>
              <a:ea typeface="Calibri"/>
              <a:cs typeface="Calibri"/>
              <a:sym typeface="Calibri"/>
            </a:endParaRPr>
          </a:p>
        </p:txBody>
      </p:sp>
      <p:pic>
        <p:nvPicPr>
          <p:cNvPr id="139" name="Google Shape;139;p13"/>
          <p:cNvPicPr preferRelativeResize="0"/>
          <p:nvPr/>
        </p:nvPicPr>
        <p:blipFill>
          <a:blip r:embed="rId3">
            <a:alphaModFix/>
          </a:blip>
          <a:stretch>
            <a:fillRect/>
          </a:stretch>
        </p:blipFill>
        <p:spPr>
          <a:xfrm>
            <a:off x="-508450" y="234275"/>
            <a:ext cx="3191676" cy="1675625"/>
          </a:xfrm>
          <a:prstGeom prst="rect">
            <a:avLst/>
          </a:prstGeom>
          <a:noFill/>
          <a:ln>
            <a:noFill/>
          </a:ln>
        </p:spPr>
      </p:pic>
      <p:sp>
        <p:nvSpPr>
          <p:cNvPr id="140" name="Google Shape;140;p13"/>
          <p:cNvSpPr txBox="1"/>
          <p:nvPr>
            <p:ph type="ctrTitle"/>
          </p:nvPr>
        </p:nvSpPr>
        <p:spPr>
          <a:xfrm>
            <a:off x="2738705" y="1237223"/>
            <a:ext cx="5017500" cy="16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700"/>
              <a:t>RUBY</a:t>
            </a:r>
            <a:endParaRPr b="1" sz="1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3" name="Google Shape;203;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Ruby is a very hands-on language that can be learned easily</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Ruby is versatile and is utilized by many large companies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Very simple to learn and can be converted to other languages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Ruby makes programming Fun!</a:t>
            </a:r>
            <a:endParaRPr sz="1800">
              <a:latin typeface="Calibri"/>
              <a:ea typeface="Calibri"/>
              <a:cs typeface="Calibri"/>
              <a:sym typeface="Calibri"/>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209" name="Google Shape;209;p23"/>
          <p:cNvSpPr txBox="1"/>
          <p:nvPr>
            <p:ph idx="1" type="body"/>
          </p:nvPr>
        </p:nvSpPr>
        <p:spPr>
          <a:xfrm>
            <a:off x="1297500" y="1567550"/>
            <a:ext cx="7038900" cy="3111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Calibri"/>
              <a:buChar char="●"/>
            </a:pPr>
            <a:r>
              <a:rPr lang="en" sz="1400" u="sng">
                <a:solidFill>
                  <a:schemeClr val="hlink"/>
                </a:solidFill>
                <a:latin typeface="Calibri"/>
                <a:ea typeface="Calibri"/>
                <a:cs typeface="Calibri"/>
                <a:sym typeface="Calibri"/>
                <a:hlinkClick r:id="rId3"/>
              </a:rPr>
              <a:t>https://www.coursereport.com/blog/ruby-vs-python-choosing-your-first-programming-language</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u="sng">
                <a:solidFill>
                  <a:schemeClr val="hlink"/>
                </a:solidFill>
                <a:latin typeface="Calibri"/>
                <a:ea typeface="Calibri"/>
                <a:cs typeface="Calibri"/>
                <a:sym typeface="Calibri"/>
                <a:hlinkClick r:id="rId4"/>
              </a:rPr>
              <a:t>https://railsware.com/blog/famous-web-apps-built-with-ruby-on-rails/</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u="sng">
                <a:solidFill>
                  <a:schemeClr val="accent5"/>
                </a:solidFill>
                <a:latin typeface="Calibri"/>
                <a:ea typeface="Calibri"/>
                <a:cs typeface="Calibri"/>
                <a:sym typeface="Calibri"/>
                <a:hlinkClick r:id="rId5"/>
              </a:rPr>
              <a:t>https://yehudakatz.com/2009/08/24/my-10-favorite-things-about-the-ruby-language</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u="sng">
                <a:solidFill>
                  <a:schemeClr val="accent5"/>
                </a:solidFill>
                <a:latin typeface="Calibri"/>
                <a:ea typeface="Calibri"/>
                <a:cs typeface="Calibri"/>
                <a:sym typeface="Calibri"/>
                <a:hlinkClick r:id="rId6"/>
              </a:rPr>
              <a:t>https://www.javatpoint.com/ruby-features</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u="sng">
                <a:solidFill>
                  <a:schemeClr val="accent5"/>
                </a:solidFill>
                <a:latin typeface="Calibri"/>
                <a:ea typeface="Calibri"/>
                <a:cs typeface="Calibri"/>
                <a:sym typeface="Calibri"/>
                <a:hlinkClick r:id="rId7"/>
              </a:rPr>
              <a:t>https://www.tutorialspoint.com/ruby/ruby_overview.htm</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u="sng">
                <a:solidFill>
                  <a:schemeClr val="hlink"/>
                </a:solidFill>
                <a:latin typeface="Calibri"/>
                <a:ea typeface="Calibri"/>
                <a:cs typeface="Calibri"/>
                <a:sym typeface="Calibri"/>
                <a:hlinkClick r:id="rId8"/>
              </a:rPr>
              <a:t>https://ieeexplore.ieee.org/document/4736789</a:t>
            </a:r>
            <a:endParaRPr sz="1400">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sz="1400" u="sng">
                <a:solidFill>
                  <a:schemeClr val="hlink"/>
                </a:solidFill>
                <a:latin typeface="Calibri"/>
                <a:ea typeface="Calibri"/>
                <a:cs typeface="Calibri"/>
                <a:sym typeface="Calibri"/>
                <a:hlinkClick r:id="rId9"/>
              </a:rPr>
              <a:t>https://spectrum.ieee.org/view-from-the-valley/at-work/tech-careers/what-programming-languages-engineers-and-employers-loveand-hate</a:t>
            </a:r>
            <a:endParaRPr sz="1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History</a:t>
            </a:r>
            <a:endParaRPr/>
          </a:p>
        </p:txBody>
      </p:sp>
      <p:sp>
        <p:nvSpPr>
          <p:cNvPr id="146" name="Google Shape;146;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lnSpc>
                <a:spcPct val="98181"/>
              </a:lnSpc>
              <a:spcBef>
                <a:spcPts val="100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Created in Japan in the mid 1990’s by Yukihiro “Matz” Matsumoto</a:t>
            </a:r>
            <a:endParaRPr sz="1800">
              <a:solidFill>
                <a:srgbClr val="FFFFFF"/>
              </a:solidFill>
              <a:latin typeface="Calibri"/>
              <a:ea typeface="Calibri"/>
              <a:cs typeface="Calibri"/>
              <a:sym typeface="Calibri"/>
            </a:endParaRPr>
          </a:p>
          <a:p>
            <a:pPr indent="-342900" lvl="0" marL="457200" rtl="0" algn="l">
              <a:lnSpc>
                <a:spcPct val="98181"/>
              </a:lnSpc>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It was designed for programmer productivity with the idea that programming should be fun!</a:t>
            </a:r>
            <a:endParaRPr sz="1800">
              <a:solidFill>
                <a:srgbClr val="FFFFFF"/>
              </a:solidFill>
              <a:latin typeface="Calibri"/>
              <a:ea typeface="Calibri"/>
              <a:cs typeface="Calibri"/>
              <a:sym typeface="Calibri"/>
            </a:endParaRPr>
          </a:p>
          <a:p>
            <a:pPr indent="-342900" lvl="0" marL="457200" rtl="0" algn="l">
              <a:lnSpc>
                <a:spcPct val="98181"/>
              </a:lnSpc>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The first public release was Ruby 0.95 that was announced on December 21, 1995 following several updates throughout the following years up until the latest release (2.6.5) on October 1, 2019.</a:t>
            </a:r>
            <a:endParaRPr sz="1800">
              <a:solidFill>
                <a:srgbClr val="FFFFFF"/>
              </a:solidFill>
              <a:latin typeface="Calibri"/>
              <a:ea typeface="Calibri"/>
              <a:cs typeface="Calibri"/>
              <a:sym typeface="Calibri"/>
            </a:endParaRPr>
          </a:p>
          <a:p>
            <a:pPr indent="-342900" lvl="0" marL="457200" rtl="0" algn="l">
              <a:lnSpc>
                <a:spcPct val="98181"/>
              </a:lnSpc>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Ruby has a very simple syntax, in many ways similar to Perl and Python. </a:t>
            </a:r>
            <a:endParaRPr sz="1800">
              <a:solidFill>
                <a:srgbClr val="FFFFFF"/>
              </a:solidFill>
              <a:latin typeface="Calibri"/>
              <a:ea typeface="Calibri"/>
              <a:cs typeface="Calibri"/>
              <a:sym typeface="Calibri"/>
            </a:endParaRPr>
          </a:p>
          <a:p>
            <a:pPr indent="-342900" lvl="0" marL="457200" rtl="0" algn="l">
              <a:lnSpc>
                <a:spcPct val="98181"/>
              </a:lnSpc>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It is a dynamic and object-oriented scripting language.</a:t>
            </a:r>
            <a:endParaRPr sz="1800">
              <a:solidFill>
                <a:srgbClr val="FFFFFF"/>
              </a:solidFill>
              <a:latin typeface="Calibri"/>
              <a:ea typeface="Calibri"/>
              <a:cs typeface="Calibri"/>
              <a:sym typeface="Calibri"/>
            </a:endParaRPr>
          </a:p>
          <a:p>
            <a:pPr indent="0" lvl="0" marL="0" rtl="0" algn="l">
              <a:spcBef>
                <a:spcPts val="0"/>
              </a:spcBef>
              <a:spcAft>
                <a:spcPts val="1600"/>
              </a:spcAft>
              <a:buNone/>
            </a:pPr>
            <a:r>
              <a:t/>
            </a:r>
            <a:endParaRPr>
              <a:solidFill>
                <a:srgbClr val="FFFFFF"/>
              </a:solidFill>
            </a:endParaRPr>
          </a:p>
        </p:txBody>
      </p:sp>
      <p:pic>
        <p:nvPicPr>
          <p:cNvPr id="147" name="Google Shape;147;p14"/>
          <p:cNvPicPr preferRelativeResize="0"/>
          <p:nvPr/>
        </p:nvPicPr>
        <p:blipFill>
          <a:blip r:embed="rId3">
            <a:alphaModFix/>
          </a:blip>
          <a:stretch>
            <a:fillRect/>
          </a:stretch>
        </p:blipFill>
        <p:spPr>
          <a:xfrm>
            <a:off x="-199050" y="453875"/>
            <a:ext cx="1159050" cy="60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Trends: Ruby </a:t>
            </a:r>
            <a:endParaRPr/>
          </a:p>
        </p:txBody>
      </p:sp>
      <p:pic>
        <p:nvPicPr>
          <p:cNvPr id="153" name="Google Shape;153;p15"/>
          <p:cNvPicPr preferRelativeResize="0"/>
          <p:nvPr/>
        </p:nvPicPr>
        <p:blipFill>
          <a:blip r:embed="rId3">
            <a:alphaModFix/>
          </a:blip>
          <a:stretch>
            <a:fillRect/>
          </a:stretch>
        </p:blipFill>
        <p:spPr>
          <a:xfrm>
            <a:off x="205500" y="1381149"/>
            <a:ext cx="3552258" cy="1688275"/>
          </a:xfrm>
          <a:prstGeom prst="rect">
            <a:avLst/>
          </a:prstGeom>
          <a:noFill/>
          <a:ln>
            <a:noFill/>
          </a:ln>
        </p:spPr>
      </p:pic>
      <p:pic>
        <p:nvPicPr>
          <p:cNvPr id="154" name="Google Shape;154;p15"/>
          <p:cNvPicPr preferRelativeResize="0"/>
          <p:nvPr/>
        </p:nvPicPr>
        <p:blipFill>
          <a:blip r:embed="rId4">
            <a:alphaModFix/>
          </a:blip>
          <a:stretch>
            <a:fillRect/>
          </a:stretch>
        </p:blipFill>
        <p:spPr>
          <a:xfrm>
            <a:off x="4932550" y="1143000"/>
            <a:ext cx="3955924" cy="1900558"/>
          </a:xfrm>
          <a:prstGeom prst="rect">
            <a:avLst/>
          </a:prstGeom>
          <a:noFill/>
          <a:ln>
            <a:noFill/>
          </a:ln>
        </p:spPr>
      </p:pic>
      <p:pic>
        <p:nvPicPr>
          <p:cNvPr id="155" name="Google Shape;155;p15"/>
          <p:cNvPicPr preferRelativeResize="0"/>
          <p:nvPr/>
        </p:nvPicPr>
        <p:blipFill>
          <a:blip r:embed="rId5">
            <a:alphaModFix/>
          </a:blip>
          <a:stretch>
            <a:fillRect/>
          </a:stretch>
        </p:blipFill>
        <p:spPr>
          <a:xfrm>
            <a:off x="4572000" y="3142725"/>
            <a:ext cx="4378450" cy="1688275"/>
          </a:xfrm>
          <a:prstGeom prst="rect">
            <a:avLst/>
          </a:prstGeom>
          <a:noFill/>
          <a:ln>
            <a:noFill/>
          </a:ln>
        </p:spPr>
      </p:pic>
      <p:sp>
        <p:nvSpPr>
          <p:cNvPr id="156" name="Google Shape;156;p15"/>
          <p:cNvSpPr txBox="1"/>
          <p:nvPr/>
        </p:nvSpPr>
        <p:spPr>
          <a:xfrm>
            <a:off x="1140725" y="879750"/>
            <a:ext cx="1681800" cy="4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Lato"/>
                <a:ea typeface="Lato"/>
                <a:cs typeface="Lato"/>
                <a:sym typeface="Lato"/>
              </a:rPr>
              <a:t>United States</a:t>
            </a:r>
            <a:endParaRPr b="1" sz="1800">
              <a:solidFill>
                <a:srgbClr val="FFFFFF"/>
              </a:solidFill>
              <a:latin typeface="Lato"/>
              <a:ea typeface="Lato"/>
              <a:cs typeface="Lato"/>
              <a:sym typeface="Lato"/>
            </a:endParaRPr>
          </a:p>
        </p:txBody>
      </p:sp>
      <p:sp>
        <p:nvSpPr>
          <p:cNvPr id="157" name="Google Shape;157;p15"/>
          <p:cNvSpPr txBox="1"/>
          <p:nvPr/>
        </p:nvSpPr>
        <p:spPr>
          <a:xfrm>
            <a:off x="6860925" y="615725"/>
            <a:ext cx="1158000" cy="4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Lato"/>
                <a:ea typeface="Lato"/>
                <a:cs typeface="Lato"/>
                <a:sym typeface="Lato"/>
              </a:rPr>
              <a:t>Global</a:t>
            </a:r>
            <a:endParaRPr b="1" sz="1800">
              <a:solidFill>
                <a:srgbClr val="FFFFFF"/>
              </a:solidFill>
              <a:latin typeface="Lato"/>
              <a:ea typeface="Lato"/>
              <a:cs typeface="Lato"/>
              <a:sym typeface="Lato"/>
            </a:endParaRPr>
          </a:p>
        </p:txBody>
      </p:sp>
      <p:pic>
        <p:nvPicPr>
          <p:cNvPr id="158" name="Google Shape;158;p15"/>
          <p:cNvPicPr preferRelativeResize="0"/>
          <p:nvPr/>
        </p:nvPicPr>
        <p:blipFill>
          <a:blip r:embed="rId6">
            <a:alphaModFix/>
          </a:blip>
          <a:stretch>
            <a:fillRect/>
          </a:stretch>
        </p:blipFill>
        <p:spPr>
          <a:xfrm>
            <a:off x="0" y="3142725"/>
            <a:ext cx="4378449" cy="1688275"/>
          </a:xfrm>
          <a:prstGeom prst="rect">
            <a:avLst/>
          </a:prstGeom>
          <a:noFill/>
          <a:ln>
            <a:noFill/>
          </a:ln>
        </p:spPr>
      </p:pic>
      <p:sp>
        <p:nvSpPr>
          <p:cNvPr id="159" name="Google Shape;159;p15"/>
          <p:cNvSpPr txBox="1"/>
          <p:nvPr/>
        </p:nvSpPr>
        <p:spPr>
          <a:xfrm>
            <a:off x="123950" y="4722100"/>
            <a:ext cx="89361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alibri"/>
                <a:ea typeface="Calibri"/>
                <a:cs typeface="Calibri"/>
                <a:sym typeface="Calibri"/>
              </a:rPr>
              <a:t>New York is #7 in the country and the United States is #14 in the world</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TIOBE: Ruby </a:t>
            </a:r>
            <a:endParaRPr/>
          </a:p>
        </p:txBody>
      </p:sp>
      <p:pic>
        <p:nvPicPr>
          <p:cNvPr id="165" name="Google Shape;165;p16"/>
          <p:cNvPicPr preferRelativeResize="0"/>
          <p:nvPr/>
        </p:nvPicPr>
        <p:blipFill>
          <a:blip r:embed="rId3">
            <a:alphaModFix/>
          </a:blip>
          <a:stretch>
            <a:fillRect/>
          </a:stretch>
        </p:blipFill>
        <p:spPr>
          <a:xfrm>
            <a:off x="688950" y="1012815"/>
            <a:ext cx="6866037" cy="3530851"/>
          </a:xfrm>
          <a:prstGeom prst="rect">
            <a:avLst/>
          </a:prstGeom>
          <a:noFill/>
          <a:ln>
            <a:noFill/>
          </a:ln>
        </p:spPr>
      </p:pic>
      <p:sp>
        <p:nvSpPr>
          <p:cNvPr id="166" name="Google Shape;166;p16"/>
          <p:cNvSpPr txBox="1"/>
          <p:nvPr/>
        </p:nvSpPr>
        <p:spPr>
          <a:xfrm>
            <a:off x="7696650" y="1103075"/>
            <a:ext cx="1227000" cy="3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Calibri"/>
                <a:ea typeface="Calibri"/>
                <a:cs typeface="Calibri"/>
                <a:sym typeface="Calibri"/>
              </a:rPr>
              <a:t>Highest: #8 in May 2016</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lang="en" sz="1800">
                <a:solidFill>
                  <a:schemeClr val="lt1"/>
                </a:solidFill>
                <a:latin typeface="Calibri"/>
                <a:ea typeface="Calibri"/>
                <a:cs typeface="Calibri"/>
                <a:sym typeface="Calibri"/>
              </a:rPr>
              <a:t>Lowest: #39 in January 2002</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 of Use</a:t>
            </a:r>
            <a:endParaRPr/>
          </a:p>
        </p:txBody>
      </p:sp>
      <p:sp>
        <p:nvSpPr>
          <p:cNvPr id="172" name="Google Shape;172;p17"/>
          <p:cNvSpPr txBox="1"/>
          <p:nvPr>
            <p:ph idx="1" type="body"/>
          </p:nvPr>
        </p:nvSpPr>
        <p:spPr>
          <a:xfrm>
            <a:off x="1235525" y="1208125"/>
            <a:ext cx="7038900" cy="33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Used in the production of </a:t>
            </a:r>
            <a:r>
              <a:rPr lang="en" sz="1800"/>
              <a:t>multiple</a:t>
            </a:r>
            <a:r>
              <a:rPr lang="en" sz="1800"/>
              <a:t> websites</a:t>
            </a:r>
            <a:endParaRPr sz="1800"/>
          </a:p>
          <a:p>
            <a:pPr indent="-342900" lvl="1" marL="914400" rtl="0" algn="l">
              <a:spcBef>
                <a:spcPts val="0"/>
              </a:spcBef>
              <a:spcAft>
                <a:spcPts val="0"/>
              </a:spcAft>
              <a:buSzPts val="1800"/>
              <a:buChar char="○"/>
            </a:pPr>
            <a:r>
              <a:rPr lang="en" sz="1800"/>
              <a:t>Airbnb, Hulu, Kickstarter, GitHub, Fiverr, etc.</a:t>
            </a:r>
            <a:endParaRPr sz="1800"/>
          </a:p>
          <a:p>
            <a:pPr indent="-342900" lvl="0" marL="457200" rtl="0" algn="l">
              <a:spcBef>
                <a:spcPts val="0"/>
              </a:spcBef>
              <a:spcAft>
                <a:spcPts val="0"/>
              </a:spcAft>
              <a:buSzPts val="1800"/>
              <a:buChar char="●"/>
            </a:pPr>
            <a:r>
              <a:rPr lang="en" sz="1800"/>
              <a:t>Utilized by many different companies</a:t>
            </a:r>
            <a:endParaRPr sz="1800"/>
          </a:p>
          <a:p>
            <a:pPr indent="-342900" lvl="1" marL="914400" rtl="0" algn="l">
              <a:spcBef>
                <a:spcPts val="0"/>
              </a:spcBef>
              <a:spcAft>
                <a:spcPts val="0"/>
              </a:spcAft>
              <a:buSzPts val="1800"/>
              <a:buChar char="○"/>
            </a:pPr>
            <a:r>
              <a:rPr lang="en" sz="1800"/>
              <a:t>Twitter,  Groupon,  SoundCloud, Shopify, etc.</a:t>
            </a:r>
            <a:endParaRPr sz="1800"/>
          </a:p>
          <a:p>
            <a:pPr indent="-342900" lvl="0" marL="457200" rtl="0" algn="l">
              <a:spcBef>
                <a:spcPts val="0"/>
              </a:spcBef>
              <a:spcAft>
                <a:spcPts val="0"/>
              </a:spcAft>
              <a:buSzPts val="1800"/>
              <a:buChar char="●"/>
            </a:pPr>
            <a:r>
              <a:rPr lang="en" sz="1800"/>
              <a:t>Can be used in game programming</a:t>
            </a:r>
            <a:endParaRPr sz="1800"/>
          </a:p>
          <a:p>
            <a:pPr indent="-342900" lvl="0" marL="457200" rtl="0" algn="l">
              <a:spcBef>
                <a:spcPts val="0"/>
              </a:spcBef>
              <a:spcAft>
                <a:spcPts val="0"/>
              </a:spcAft>
              <a:buSzPts val="1800"/>
              <a:buChar char="●"/>
            </a:pPr>
            <a:r>
              <a:rPr lang="en" sz="1800"/>
              <a:t>Primarily useful in web applications</a:t>
            </a:r>
            <a:endParaRPr sz="1800"/>
          </a:p>
          <a:p>
            <a:pPr indent="-342900" lvl="0" marL="457200" rtl="0" algn="l">
              <a:spcBef>
                <a:spcPts val="0"/>
              </a:spcBef>
              <a:spcAft>
                <a:spcPts val="0"/>
              </a:spcAft>
              <a:buSzPts val="1800"/>
              <a:buChar char="●"/>
            </a:pPr>
            <a:r>
              <a:rPr lang="en" sz="1800"/>
              <a:t>One of the most sought after languages by employers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of Ruby </a:t>
            </a:r>
            <a:endParaRPr/>
          </a:p>
        </p:txBody>
      </p:sp>
      <p:sp>
        <p:nvSpPr>
          <p:cNvPr id="178" name="Google Shape;17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Open source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Object-oriented</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C</a:t>
            </a:r>
            <a:r>
              <a:rPr lang="en" sz="1800">
                <a:latin typeface="Calibri"/>
                <a:ea typeface="Calibri"/>
                <a:cs typeface="Calibri"/>
                <a:sym typeface="Calibri"/>
              </a:rPr>
              <a:t>ase-sensitive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Scalable and easy to maintain</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Clean and easy syntax</a:t>
            </a:r>
            <a:endParaRPr sz="1800">
              <a:latin typeface="Calibri"/>
              <a:ea typeface="Calibri"/>
              <a:cs typeface="Calibri"/>
              <a:sym typeface="Calibri"/>
            </a:endParaRPr>
          </a:p>
          <a:p>
            <a:pPr indent="0" lvl="0" marL="457200" rtl="0" algn="l">
              <a:spcBef>
                <a:spcPts val="16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exclusive to Ruby </a:t>
            </a:r>
            <a:endParaRPr/>
          </a:p>
        </p:txBody>
      </p:sp>
      <p:sp>
        <p:nvSpPr>
          <p:cNvPr id="184" name="Google Shape;184;p19"/>
          <p:cNvSpPr txBox="1"/>
          <p:nvPr>
            <p:ph idx="1" type="body"/>
          </p:nvPr>
        </p:nvSpPr>
        <p:spPr>
          <a:xfrm>
            <a:off x="1297500" y="1415150"/>
            <a:ext cx="7038900" cy="306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Dynamic typing </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 sz="1800">
                <a:latin typeface="Calibri"/>
                <a:ea typeface="Calibri"/>
                <a:cs typeface="Calibri"/>
                <a:sym typeface="Calibri"/>
              </a:rPr>
              <a:t>Code build during runtime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Duck typing</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 sz="1800">
                <a:latin typeface="Calibri"/>
                <a:ea typeface="Calibri"/>
                <a:cs typeface="Calibri"/>
                <a:sym typeface="Calibri"/>
              </a:rPr>
              <a:t>Object’s suitability is determined by the presence of certain methods/properties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Mixins</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 sz="1800">
                <a:latin typeface="Calibri"/>
                <a:ea typeface="Calibri"/>
                <a:cs typeface="Calibri"/>
                <a:sym typeface="Calibri"/>
              </a:rPr>
              <a:t>Dynamic addition of new elements at runtime</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 sz="1800">
                <a:latin typeface="Calibri"/>
                <a:ea typeface="Calibri"/>
                <a:cs typeface="Calibri"/>
                <a:sym typeface="Calibri"/>
              </a:rPr>
              <a:t>Similar to inheritance, but more flexible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Easy database connections with </a:t>
            </a:r>
            <a:r>
              <a:rPr i="1" lang="en" sz="1800">
                <a:latin typeface="Calibri"/>
                <a:ea typeface="Calibri"/>
                <a:cs typeface="Calibri"/>
                <a:sym typeface="Calibri"/>
              </a:rPr>
              <a:t>Ruby DBI</a:t>
            </a:r>
            <a:endParaRPr i="1"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Can be embedded into HTML (</a:t>
            </a:r>
            <a:r>
              <a:rPr i="1" lang="en" sz="1800">
                <a:latin typeface="Calibri"/>
                <a:ea typeface="Calibri"/>
                <a:cs typeface="Calibri"/>
                <a:sym typeface="Calibri"/>
              </a:rPr>
              <a:t>eRuby</a:t>
            </a:r>
            <a:r>
              <a:rPr lang="en" sz="1800">
                <a:latin typeface="Calibri"/>
                <a:ea typeface="Calibri"/>
                <a:cs typeface="Calibri"/>
                <a:sym typeface="Calibri"/>
              </a:rPr>
              <a:t>)</a:t>
            </a:r>
            <a:endParaRPr i="1"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Source Code</a:t>
            </a:r>
            <a:endParaRPr/>
          </a:p>
        </p:txBody>
      </p:sp>
      <p:sp>
        <p:nvSpPr>
          <p:cNvPr id="190" name="Google Shape;190;p20"/>
          <p:cNvSpPr txBox="1"/>
          <p:nvPr>
            <p:ph idx="1" type="body"/>
          </p:nvPr>
        </p:nvSpPr>
        <p:spPr>
          <a:xfrm>
            <a:off x="123950" y="1382225"/>
            <a:ext cx="4572000" cy="198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Code Demo</a:t>
            </a:r>
            <a:endParaRPr sz="1800">
              <a:latin typeface="Calibri"/>
              <a:ea typeface="Calibri"/>
              <a:cs typeface="Calibri"/>
              <a:sym typeface="Calibri"/>
            </a:endParaRPr>
          </a:p>
          <a:p>
            <a:pPr indent="457200" lvl="0" marL="0" rtl="0" algn="l">
              <a:spcBef>
                <a:spcPts val="1600"/>
              </a:spcBef>
              <a:spcAft>
                <a:spcPts val="0"/>
              </a:spcAft>
              <a:buNone/>
            </a:pPr>
            <a:r>
              <a:rPr lang="en" sz="1800" u="sng">
                <a:solidFill>
                  <a:schemeClr val="hlink"/>
                </a:solidFill>
                <a:latin typeface="Calibri"/>
                <a:ea typeface="Calibri"/>
                <a:cs typeface="Calibri"/>
                <a:sym typeface="Calibri"/>
                <a:hlinkClick r:id="rId3"/>
              </a:rPr>
              <a:t>https://repl.it/repls/HotpinkFixedBracket</a:t>
            </a:r>
            <a:endParaRPr sz="1800">
              <a:latin typeface="Calibri"/>
              <a:ea typeface="Calibri"/>
              <a:cs typeface="Calibri"/>
              <a:sym typeface="Calibri"/>
            </a:endParaRPr>
          </a:p>
          <a:p>
            <a:pPr indent="-342900" lvl="0" marL="457200" rtl="0" algn="l">
              <a:spcBef>
                <a:spcPts val="1600"/>
              </a:spcBef>
              <a:spcAft>
                <a:spcPts val="0"/>
              </a:spcAft>
              <a:buSzPts val="1800"/>
              <a:buFont typeface="Calibri"/>
              <a:buChar char="●"/>
            </a:pPr>
            <a:r>
              <a:rPr lang="en" sz="1800">
                <a:latin typeface="Calibri"/>
                <a:ea typeface="Calibri"/>
                <a:cs typeface="Calibri"/>
                <a:sym typeface="Calibri"/>
              </a:rPr>
              <a:t>Repl.it Online Ruby Compiler</a:t>
            </a:r>
            <a:endParaRPr sz="1800">
              <a:latin typeface="Calibri"/>
              <a:ea typeface="Calibri"/>
              <a:cs typeface="Calibri"/>
              <a:sym typeface="Calibri"/>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91" name="Google Shape;191;p20"/>
          <p:cNvPicPr preferRelativeResize="0"/>
          <p:nvPr/>
        </p:nvPicPr>
        <p:blipFill>
          <a:blip r:embed="rId4">
            <a:alphaModFix/>
          </a:blip>
          <a:stretch>
            <a:fillRect/>
          </a:stretch>
        </p:blipFill>
        <p:spPr>
          <a:xfrm>
            <a:off x="4621375" y="344375"/>
            <a:ext cx="4399199" cy="4599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Code Result</a:t>
            </a:r>
            <a:endParaRPr/>
          </a:p>
        </p:txBody>
      </p:sp>
      <p:pic>
        <p:nvPicPr>
          <p:cNvPr id="197" name="Google Shape;197;p21"/>
          <p:cNvPicPr preferRelativeResize="0"/>
          <p:nvPr/>
        </p:nvPicPr>
        <p:blipFill>
          <a:blip r:embed="rId3">
            <a:alphaModFix/>
          </a:blip>
          <a:stretch>
            <a:fillRect/>
          </a:stretch>
        </p:blipFill>
        <p:spPr>
          <a:xfrm>
            <a:off x="152400" y="1460250"/>
            <a:ext cx="8839200" cy="26055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