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6996cb46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6996cb46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0e54df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0e54df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e6635b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e6635b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e6635b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e6635b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e6635b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e6635b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e6635b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fe6635b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1126e8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1126e8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e6635b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e6635b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e6635b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e6635b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e6635b0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e6635b0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e6635b0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e6635b0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58NO-zOmYzHxfp5bewEddJFe0aoJgUQa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leverism.com/skills-and-tools/cobol/" TargetMode="External"/><Relationship Id="rId10" Type="http://schemas.openxmlformats.org/officeDocument/2006/relationships/hyperlink" Target="https://www.csee.umbc.edu/courses/graduate/631/Fall2002/COBOL.pdf" TargetMode="External"/><Relationship Id="rId13" Type="http://schemas.openxmlformats.org/officeDocument/2006/relationships/hyperlink" Target="https://www.techopedia.com/definition/25326/legacy-code" TargetMode="External"/><Relationship Id="rId12" Type="http://schemas.openxmlformats.org/officeDocument/2006/relationships/hyperlink" Target="https://developer.ibm.com/mainframe/2019/02/26/cobol-and-the-enterprise-business-programming-paradig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utorialspoint.com/cobol/cobol_overview.htm" TargetMode="External"/><Relationship Id="rId4" Type="http://schemas.openxmlformats.org/officeDocument/2006/relationships/hyperlink" Target="https://medium.com/@yvanscher/7-cobol-examples-with-explanations-ae1784b4d576" TargetMode="External"/><Relationship Id="rId9" Type="http://schemas.openxmlformats.org/officeDocument/2006/relationships/hyperlink" Target="https://ieeexplore.ieee.org/document/841602" TargetMode="External"/><Relationship Id="rId15" Type="http://schemas.openxmlformats.org/officeDocument/2006/relationships/hyperlink" Target="https://drive.google.com/open?id=1O2QDN1dgYG9rGjFnMeWoQCgdJ7ShB9yq" TargetMode="External"/><Relationship Id="rId14" Type="http://schemas.openxmlformats.org/officeDocument/2006/relationships/hyperlink" Target="https://launchpad.net/cobcide/+download" TargetMode="External"/><Relationship Id="rId5" Type="http://schemas.openxmlformats.org/officeDocument/2006/relationships/hyperlink" Target="https://medium.com/@bellmar/is-cobol-holding-you-hostage-with-math-5498c0eb428b" TargetMode="External"/><Relationship Id="rId6" Type="http://schemas.openxmlformats.org/officeDocument/2006/relationships/hyperlink" Target="https://blog.hackerrank.com/the-inevitable-return-of-cobol/" TargetMode="External"/><Relationship Id="rId7" Type="http://schemas.openxmlformats.org/officeDocument/2006/relationships/hyperlink" Target="https://www.backbase.com/2018/04/19/cobol-and-the-big-tin-bank/" TargetMode="External"/><Relationship Id="rId8" Type="http://schemas.openxmlformats.org/officeDocument/2006/relationships/hyperlink" Target="https://cacm.acm.org/news/231386-do-you-know-cobol-if-so-there-might-be-a-job-for-you/fulltex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478625"/>
            <a:ext cx="85206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Nicholas Vallarelli, Ojonugwa Oji, Verena Barth,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Payal Narkhede, and Vishnu Mullick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900" y="180500"/>
            <a:ext cx="5622205" cy="31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COBOL Code Video</a:t>
            </a:r>
            <a:endParaRPr/>
          </a:p>
        </p:txBody>
      </p:sp>
      <p:pic>
        <p:nvPicPr>
          <p:cNvPr id="125" name="Google Shape;125;p22" title="Copy of Code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893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359425" y="1660800"/>
            <a:ext cx="16236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Click center of black box to play video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COBOL is very interesting, easy to learn, and a widely used language for business and financial applications which was designed to accommodate complex data sets while efficiently using computer resources.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3"/>
              </a:rPr>
              <a:t>https://www.tutorialspoint.com/cobol/cobol_overview.htm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4"/>
              </a:rPr>
              <a:t>https://medium.com/@yvanscher/7-cobol-examples-with-explanations-ae1784b4d576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5"/>
              </a:rPr>
              <a:t>https://medium.com/@bellmar/is-cobol-holding-you-hostage-with-math-5498c0eb428b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6"/>
              </a:rPr>
              <a:t>https://blog.hackerrank.com/the-inevitable-return-of-cobol/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7"/>
              </a:rPr>
              <a:t>https://www.backbase.com/2018/04/19/cobol-and-the-big-tin-bank/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8"/>
              </a:rPr>
              <a:t>https://cacm.acm.org/news/231386-do-you-know-cobol-if-so-there-might-be-a-job-for-you/fulltext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9"/>
              </a:rPr>
              <a:t>https://ieeexplore.ieee.org/document/841602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10"/>
              </a:rPr>
              <a:t>https://www.csee.umbc.edu/courses/graduate/631/Fall2002/COBOL.pdf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11"/>
              </a:rPr>
              <a:t>https://www.cleverism.com/skills-and-tools/cobol/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hlinkClick r:id="rId12"/>
              </a:rPr>
              <a:t>https://developer.ibm.com/mainframe/2019/02/26/cobol-and-the-enterprise-business-programming-paradigm/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Char char="●"/>
            </a:pPr>
            <a:r>
              <a:rPr lang="en" sz="1200" u="sng">
                <a:solidFill>
                  <a:srgbClr val="B7B7B7"/>
                </a:solidFill>
                <a:hlinkClick r:id="rId13"/>
              </a:rPr>
              <a:t>https://www.techopedia.com/definition/25326/legacy-code</a:t>
            </a:r>
            <a:endParaRPr sz="12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Download IDE &amp; link to code examples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hlinkClick r:id="rId14"/>
              </a:rPr>
              <a:t>https://launchpad.net/cobcide/+download</a:t>
            </a:r>
            <a:br>
              <a:rPr lang="en" sz="1100"/>
            </a:br>
            <a:r>
              <a:rPr lang="en" sz="1100" u="sng">
                <a:hlinkClick r:id="rId15"/>
              </a:rPr>
              <a:t>https://drive.google.com/open?id=1O2QDN1dgYG9rGjFnMeWoQCgdJ7ShB9yq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COBOL History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 sz="1400">
                <a:solidFill>
                  <a:srgbClr val="B7B7B7"/>
                </a:solidFill>
              </a:rPr>
              <a:t>COBOL means ‘Common Business Oriented Language’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 sz="1400">
                <a:solidFill>
                  <a:srgbClr val="B7B7B7"/>
                </a:solidFill>
              </a:rPr>
              <a:t>It was formed in 1959 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 sz="1400">
                <a:solidFill>
                  <a:srgbClr val="B7B7B7"/>
                </a:solidFill>
              </a:rPr>
              <a:t>One of the earliest high level programming languages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 sz="1400">
                <a:solidFill>
                  <a:srgbClr val="B7B7B7"/>
                </a:solidFill>
              </a:rPr>
              <a:t>CODASYL: the Conference/Committee on Data Systems Languages - used to guide the development of programming languages that could be used on many </a:t>
            </a:r>
            <a:r>
              <a:rPr lang="en" sz="1400">
                <a:solidFill>
                  <a:srgbClr val="B7B7B7"/>
                </a:solidFill>
              </a:rPr>
              <a:t>computers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 sz="1400">
                <a:solidFill>
                  <a:srgbClr val="B7B7B7"/>
                </a:solidFill>
              </a:rPr>
              <a:t>Was partly based on previous programming language design by Grace Hopper who created one of the first English-like data processing language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 sz="1400">
                <a:solidFill>
                  <a:srgbClr val="B7B7B7"/>
                </a:solidFill>
              </a:rPr>
              <a:t>Multi Platform Computer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 sz="1400">
                <a:solidFill>
                  <a:srgbClr val="B7B7B7"/>
                </a:solidFill>
              </a:rPr>
              <a:t>A </a:t>
            </a:r>
            <a:r>
              <a:rPr lang="en" sz="1400">
                <a:solidFill>
                  <a:srgbClr val="B7B7B7"/>
                </a:solidFill>
              </a:rPr>
              <a:t>scalable</a:t>
            </a:r>
            <a:r>
              <a:rPr lang="en" sz="1400">
                <a:solidFill>
                  <a:srgbClr val="B7B7B7"/>
                </a:solidFill>
              </a:rPr>
              <a:t> language </a:t>
            </a:r>
            <a:endParaRPr sz="1400"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" sz="1400">
                <a:solidFill>
                  <a:srgbClr val="B7B7B7"/>
                </a:solidFill>
              </a:rPr>
              <a:t>Still used today 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Trends: COBOL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21675" y="1017725"/>
            <a:ext cx="1031100" cy="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USA</a:t>
            </a:r>
            <a:endParaRPr/>
          </a:p>
        </p:txBody>
      </p:sp>
      <p:pic>
        <p:nvPicPr>
          <p:cNvPr id="68" name="Google Shape;68;p15" title="Stored procedure: (United States) vs Wee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" y="1457225"/>
            <a:ext cx="4008324" cy="27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 title="Stored procedure: (Worldwide) vs Wee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724" y="1457213"/>
            <a:ext cx="4368885" cy="27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482125" y="1017725"/>
            <a:ext cx="1350300" cy="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GLOBAL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21675" y="4265900"/>
            <a:ext cx="3000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</a:rPr>
              <a:t>City: (40)</a:t>
            </a:r>
            <a:endParaRPr sz="1100">
              <a:solidFill>
                <a:srgbClr val="D9D9D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AutoNum type="arabicPeriod"/>
            </a:pPr>
            <a:r>
              <a:rPr lang="en" sz="1100">
                <a:solidFill>
                  <a:srgbClr val="D9D9D9"/>
                </a:solidFill>
              </a:rPr>
              <a:t>Eden Prairie</a:t>
            </a:r>
            <a:endParaRPr sz="1100">
              <a:solidFill>
                <a:srgbClr val="D9D9D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AutoNum type="arabicPeriod"/>
            </a:pPr>
            <a:r>
              <a:rPr lang="en" sz="1100">
                <a:solidFill>
                  <a:srgbClr val="D9D9D9"/>
                </a:solidFill>
              </a:rPr>
              <a:t>NY number (20th)</a:t>
            </a:r>
            <a:endParaRPr sz="1100">
              <a:solidFill>
                <a:srgbClr val="D9D9D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AutoNum type="arabicPeriod"/>
            </a:pPr>
            <a:r>
              <a:rPr lang="en" sz="1100">
                <a:solidFill>
                  <a:srgbClr val="D9D9D9"/>
                </a:solidFill>
              </a:rPr>
              <a:t>Least is Philly</a:t>
            </a:r>
            <a:endParaRPr sz="1100">
              <a:solidFill>
                <a:srgbClr val="D9D9D9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72000" y="4234850"/>
            <a:ext cx="3000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</a:rPr>
              <a:t>World: (70)</a:t>
            </a:r>
            <a:endParaRPr sz="1100">
              <a:solidFill>
                <a:srgbClr val="D9D9D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AutoNum type="arabicPeriod"/>
            </a:pPr>
            <a:r>
              <a:rPr lang="en" sz="1100">
                <a:solidFill>
                  <a:srgbClr val="D9D9D9"/>
                </a:solidFill>
              </a:rPr>
              <a:t>China</a:t>
            </a:r>
            <a:endParaRPr sz="1100">
              <a:solidFill>
                <a:srgbClr val="D9D9D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AutoNum type="arabicPeriod"/>
            </a:pPr>
            <a:r>
              <a:rPr lang="en" sz="1100">
                <a:solidFill>
                  <a:srgbClr val="D9D9D9"/>
                </a:solidFill>
              </a:rPr>
              <a:t>US (18th)</a:t>
            </a:r>
            <a:endParaRPr sz="1100">
              <a:solidFill>
                <a:srgbClr val="D9D9D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AutoNum type="arabicPeriod"/>
            </a:pPr>
            <a:r>
              <a:rPr lang="en" sz="1100">
                <a:solidFill>
                  <a:srgbClr val="D9D9D9"/>
                </a:solidFill>
              </a:rPr>
              <a:t>Brazil</a:t>
            </a:r>
            <a:endParaRPr sz="11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TIOBE: COBOL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513" y="1017723"/>
            <a:ext cx="7442968" cy="3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221750" y="536525"/>
            <a:ext cx="3538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35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79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Business, finance, administrative systems, banking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Mainframe computers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High performance, accuracy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use</a:t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794825" y="2042375"/>
            <a:ext cx="2442900" cy="1842000"/>
            <a:chOff x="856050" y="2469550"/>
            <a:chExt cx="2442900" cy="1842000"/>
          </a:xfrm>
        </p:grpSpPr>
        <p:sp>
          <p:nvSpPr>
            <p:cNvPr id="87" name="Google Shape;87;p17"/>
            <p:cNvSpPr/>
            <p:nvPr/>
          </p:nvSpPr>
          <p:spPr>
            <a:xfrm>
              <a:off x="1146450" y="2469550"/>
              <a:ext cx="1862100" cy="18420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856050" y="2990050"/>
              <a:ext cx="24429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~ 220 Bn </a:t>
              </a:r>
              <a:endParaRPr b="1" sz="1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lines of code</a:t>
              </a:r>
              <a:endParaRPr b="1" sz="1800"/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3237725" y="2042375"/>
            <a:ext cx="2442900" cy="1842000"/>
            <a:chOff x="3237725" y="2571750"/>
            <a:chExt cx="2442900" cy="1842000"/>
          </a:xfrm>
        </p:grpSpPr>
        <p:sp>
          <p:nvSpPr>
            <p:cNvPr id="90" name="Google Shape;90;p17"/>
            <p:cNvSpPr/>
            <p:nvPr/>
          </p:nvSpPr>
          <p:spPr>
            <a:xfrm>
              <a:off x="3528125" y="2571750"/>
              <a:ext cx="1862100" cy="18420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237725" y="2972700"/>
              <a:ext cx="24429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70 - 80% </a:t>
              </a:r>
              <a:endParaRPr b="1" sz="1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of all business transactions</a:t>
              </a:r>
              <a:endParaRPr b="1" sz="1800"/>
            </a:p>
          </p:txBody>
        </p:sp>
      </p:grpSp>
      <p:grpSp>
        <p:nvGrpSpPr>
          <p:cNvPr id="92" name="Google Shape;92;p17"/>
          <p:cNvGrpSpPr/>
          <p:nvPr/>
        </p:nvGrpSpPr>
        <p:grpSpPr>
          <a:xfrm>
            <a:off x="5680625" y="2042375"/>
            <a:ext cx="2442900" cy="1842000"/>
            <a:chOff x="6180025" y="2327575"/>
            <a:chExt cx="2442900" cy="1842000"/>
          </a:xfrm>
        </p:grpSpPr>
        <p:sp>
          <p:nvSpPr>
            <p:cNvPr id="93" name="Google Shape;93;p17"/>
            <p:cNvSpPr/>
            <p:nvPr/>
          </p:nvSpPr>
          <p:spPr>
            <a:xfrm>
              <a:off x="6470425" y="2327575"/>
              <a:ext cx="1862100" cy="18420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6180025" y="2728525"/>
              <a:ext cx="24429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95% ATM transactions </a:t>
              </a:r>
              <a:endParaRPr b="1" sz="1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daily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COBOL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compiled on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pointers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user defined types or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Oriented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easily handle large amounts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Advanced file handling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debugged, tested, and compiled on almost every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is very easy to 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debugged reliably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Exclusive to COBOL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Lasting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adapted to new changes and continues to be used across all platforms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new updates every year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Friendly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excellently in a business setting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maintained, COBOL projects can last decades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Reliable with high-budget projects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Versatility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Continues to serve as the primary foundation for many computer mainframes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Hundreds of companies still use COBOL to this day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COBOL Code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35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OpenCOBOL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 is divided in following divisions: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Identification Division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 Division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Division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Procedure Division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5678" t="0"/>
          <a:stretch/>
        </p:blipFill>
        <p:spPr>
          <a:xfrm>
            <a:off x="3495100" y="0"/>
            <a:ext cx="56488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COBOL Code Result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70" y="1017725"/>
            <a:ext cx="7172155" cy="412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