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handoutMasterIdLst>
    <p:handoutMasterId r:id="rId21"/>
  </p:handoutMasterIdLst>
  <p:sldIdLst>
    <p:sldId id="260" r:id="rId2"/>
    <p:sldId id="294" r:id="rId3"/>
    <p:sldId id="304" r:id="rId4"/>
    <p:sldId id="305" r:id="rId5"/>
    <p:sldId id="306" r:id="rId6"/>
    <p:sldId id="296" r:id="rId7"/>
    <p:sldId id="307" r:id="rId8"/>
    <p:sldId id="308" r:id="rId9"/>
    <p:sldId id="309" r:id="rId10"/>
    <p:sldId id="310" r:id="rId11"/>
    <p:sldId id="311" r:id="rId12"/>
    <p:sldId id="312" r:id="rId13"/>
    <p:sldId id="297" r:id="rId14"/>
    <p:sldId id="298" r:id="rId15"/>
    <p:sldId id="299" r:id="rId16"/>
    <p:sldId id="300" r:id="rId17"/>
    <p:sldId id="301" r:id="rId18"/>
    <p:sldId id="302" r:id="rId19"/>
    <p:sldId id="303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78" autoAdjust="0"/>
    <p:restoredTop sz="94660"/>
  </p:normalViewPr>
  <p:slideViewPr>
    <p:cSldViewPr snapToGrid="0">
      <p:cViewPr>
        <p:scale>
          <a:sx n="75" d="100"/>
          <a:sy n="75" d="100"/>
        </p:scale>
        <p:origin x="-187" y="-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2856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47AF6-F5C8-4113-92E5-86731744B483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0C25A6-0634-4BC3-8EF2-727DCA1F00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3759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A4F32-EC1F-4E90-93E6-FDA37B877450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9BCF3-E2BF-4E07-A1AE-B4EF5E6E0275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3609BCF3-E2BF-4E07-A1AE-B4EF5E6E0275}" type="datetimeFigureOut">
              <a:rPr kumimoji="1" lang="ja-JP" altLang="en-US" smtClean="0"/>
              <a:t>2024/1/6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8E854F3-558A-4A15-8952-9D96B4D2ABD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tail.chiebukuro.yahoo.co.jp/qa/question_detail/q12250185302" TargetMode="External"/><Relationship Id="rId2" Type="http://schemas.openxmlformats.org/officeDocument/2006/relationships/hyperlink" Target="https://www.simpletraveler.jp/2022/03/30/machinelearning-crossvalidation-model-selectio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D4945129-BE8B-AA50-7098-8E1D6627BF80}"/>
              </a:ext>
            </a:extLst>
          </p:cNvPr>
          <p:cNvSpPr txBox="1"/>
          <p:nvPr/>
        </p:nvSpPr>
        <p:spPr>
          <a:xfrm>
            <a:off x="1808480" y="1295740"/>
            <a:ext cx="863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ランダムフォレスト</a:t>
            </a:r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lang="en-US" altLang="ja-JP" sz="5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Python</a:t>
            </a:r>
            <a:r>
              <a:rPr lang="ja-JP" altLang="en-US" sz="54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  <a:endParaRPr lang="en-US" altLang="ja-JP" sz="54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476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327771" y="423040"/>
            <a:ext cx="530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多項式回帰</a:t>
            </a:r>
            <a:r>
              <a:rPr kumimoji="1"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の交差検証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7771" y="958571"/>
            <a:ext cx="64794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get_model_evaluation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X_train_poly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X_test_poly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model)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smtClean="0">
                <a:latin typeface="Meiryo UI" panose="020B0604030504040204" pitchFamily="50" charset="-128"/>
                <a:ea typeface="Meiryo UI" panose="020B0604030504040204" pitchFamily="50" charset="-128"/>
              </a:rPr>
              <a:t>def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set_rcParams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rcParams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xtick.labelsize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']=12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rcParams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ytick.labelsize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']=12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rcParams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figure.figsize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']=18,8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sns.set_style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whitegrid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set_rcParams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sns.set_color_codes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plt.figure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fig, ax=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plt.subplots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figsize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=(7,4))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ax=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sns.regplot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(y=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x=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model.predict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X_test_poly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fit_reg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=False, color='#4F818D',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scatter_kws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={'s': 4})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plt.xlim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([-12, 2])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plt.xlim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([-12, 2])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ax.set_ylabel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u'Target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ax.set_xlabel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u'Predicted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Target')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ax.get_xaxis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().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set_major_formatter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ticker.FuncFormatter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(lambda x, p: format(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int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(x), ',')))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ax.get_yaxis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().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set_major_formatter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ticker.FuncFormatter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(lambda y, p: format(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int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(y), ',')))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ax.plot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([-12,2],[-12,2], linewidth=1, color='#C0504D',ls='--')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with open('PrintOut.txt', 'r') as f: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lines=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f.readlines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for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line in enumerate(lines):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plt.text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(-79, -24 -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*3.2,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line.strip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for spline in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ax.splines.values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spline.set_edgecolor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('black')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='pdf\\polyreg_pls.pdf'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fig.savefig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webbrowser.open_new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82079" y="9872157"/>
            <a:ext cx="6235589" cy="598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5022779" y="5080518"/>
            <a:ext cx="1316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最適化パラメータ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816429" y="4708169"/>
            <a:ext cx="1067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未知データ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75356" y="576820"/>
            <a:ext cx="26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rf_polyreg_pls.py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4083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/>
          <p:cNvSpPr txBox="1"/>
          <p:nvPr/>
        </p:nvSpPr>
        <p:spPr>
          <a:xfrm>
            <a:off x="6596491" y="946260"/>
            <a:ext cx="5595509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shap_values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=explainer(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shap_values_ar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explainer.shap_values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1-1 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サマリ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Beeswarm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PdfFile_ShapSummary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base_folder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+'pdf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\\rf_shap.pdf'</a:t>
            </a: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print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shap_values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: ', type(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shap_values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print('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shap_values_ar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: ', type(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shap_values_ar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))</a:t>
            </a:r>
          </a:p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shap.summary_plot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shap_values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max_display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=10, show=False)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plt.savefig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PdfFile_ShapSummary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dpi=700)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plt.show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webbrowser.open_new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PdfFile_ShapSummary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1-2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Beeswarm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PdfFile_Beeswarm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base_folder+'pdf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\\rf_shap_Beeswarm_pls.pdf'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shap.plots.beeswarm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shap_values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max_display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=20, show=False)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plt.savefig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PdfFile_Beeswarm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dpi=700)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plt.show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webbrowser.open_new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PdfFile_Beeswarm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2 Waterfall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PdfFile_Waterfall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base_folder+'pdf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\\rf_shap_Waterfall_pls.pdf'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fig, ax=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plt.subplots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figsize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=(12,6))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shap.plots.waterfall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shap_values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[0],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max_display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=10, show=False)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plt.savefig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PdfFile_Waterfall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bbox_inches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='tight')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plt.show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webbrowser.open_new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PdfFile_Waterfall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327771" y="423040"/>
            <a:ext cx="530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ランダムフォレスト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SHAP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可視化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7771" y="958571"/>
            <a:ext cx="6093349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matplotlib.pyplot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as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pandas as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sklearn.tree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plot_tree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shap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sklearn.model_selection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train_test_split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sklearn.metrics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mean_squared_error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r2_score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sklearn.ensemble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RandomForestRegressor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base_folder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r'C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:\\Users\\user\\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\\py2401_rf_shap_pls\\'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FileName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=base_folder+'regression_pls.csv'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columns=['x1','x2','x3','x4','x5','x6','x7','x8','x9','x10','x11','x12','x13','x14','x15','x16','x17','x18','x19','Target']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pd.read_csv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FileName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encoding='utf-8', engine='python',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usecols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=columns)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features=[c for c in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df.columns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if c !='Target']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train, test=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train_test_split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test_size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=0.2,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random_state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=115)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=train[features]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=train['Target'].values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=test[features]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=test['Target'].values</a:t>
            </a:r>
          </a:p>
          <a:p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rf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RandomForestRegressor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n_estimators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=775, </a:t>
            </a:r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max_depth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=62, </a:t>
            </a:r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max_features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=6, </a:t>
            </a:r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random_state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=444)</a:t>
            </a:r>
          </a:p>
          <a:p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rf.fit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explainer=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shap.TreeExplainer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model=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data=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feature_perturbation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='interventional',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check_additivity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=False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82079" y="9872157"/>
            <a:ext cx="6235589" cy="598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5022779" y="5080518"/>
            <a:ext cx="1316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最適化パラメータ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9320746" y="946260"/>
            <a:ext cx="1761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SHAP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値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306508" y="4431170"/>
            <a:ext cx="2135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訓練データに対して、交差検証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816429" y="4708169"/>
            <a:ext cx="1067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未知データ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75356" y="576820"/>
            <a:ext cx="26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rf_shap_pls.py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9348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327771" y="423040"/>
            <a:ext cx="530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ランダムフォレスト</a:t>
            </a:r>
            <a:r>
              <a:rPr lang="en-US" altLang="ja-JP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SHAP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可視化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4571" y="961331"/>
            <a:ext cx="619494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3-1 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特徴量の影響（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レコード）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PdfFile_Decision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base_folder+'pdf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\\rf_shap_Decision_pls.pdf'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shap.decision_plot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explainer.expected_value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shap_values_ar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[0],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X_train.iloc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[[0], :], show=False)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plt.savefig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PdfFile_Decision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bbox_inches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='tight')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plt.show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webbrowser.open_new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PdfFile_Decision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3-2 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特徴量の影響（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レコード）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PdfFile_Decision10=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base_folder+'pdf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\\rf_shap_Decision10_pls.pdf'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shap.decision_plot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explainer.expected_value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shap_values_ar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[0:10],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X_train.iloc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[0:10, :], show=False)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plt.savefig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(PdfFile_Decision10,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bbox_inches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='tight')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plt.show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webbrowser.open_new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(PdfFile_Decision10)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3-3 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特徴量の影響（全レコード）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PdfFile_DecisionAll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base_folder+'pdf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\\rf_shap_DecisionAll_pls.pdf'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shap.decision_plot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explainer.expected_value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shap_values_ar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show=False)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plt.savefig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PdfFile_DecisionAll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bbox_inches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='tight')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plt.show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webbrowser.open_new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PdfFile_DecisionAll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82079" y="9872157"/>
            <a:ext cx="6235589" cy="598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5022779" y="5080518"/>
            <a:ext cx="1316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最適化パラメータ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816429" y="4708169"/>
            <a:ext cx="1067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未知データ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75356" y="576820"/>
            <a:ext cx="26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rf_shap_pls.py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93239" y="971491"/>
            <a:ext cx="5724442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3-4 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特徴量の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SHAP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値（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レコード目）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PdfFile_1rec=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base_folder+'pdf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\\rf_shap_1rec_pls.pdf'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shap.initjs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shap.force_plot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explainer.expected_value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shap_values_ar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[0],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X_train.iloc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[0, :], show=False,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matplotlib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=True)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plt.savefig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(PdfFile_1rec,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bbox_inches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='tight')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plt.show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webbrowser.open_new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(PdfFile_1rec)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4 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特徴量の寄与度（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SHAP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値の絶対値の平均）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PdfFile_MeanShap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base_folder+'pdf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\\rf_shap_MeanShap_pls.pdf'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shap.plots.bar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shap_values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max_display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=20, show=False)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plt.savefig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PdfFile_MeanShap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bbox_inches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='tight')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plt.show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webbrowser.open_new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PdfFile_MeanShap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5 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特徴量の寄与度（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SHAP</a:t>
            </a:r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値の絶対値の平均）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# 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PdfFile_X1=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base_folder+'pdf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\\rf_shap_X18_pls.pdf'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shap.plots.scatter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shap_values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[:,'x18'], color=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shap_values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show=False)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plt.savefig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(PdfFile_X1,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bbox_inches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='tight')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plt.show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webbrowser.open_new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(PdfFile_X1)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0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D4945129-BE8B-AA50-7098-8E1D6627BF80}"/>
              </a:ext>
            </a:extLst>
          </p:cNvPr>
          <p:cNvSpPr txBox="1"/>
          <p:nvPr/>
        </p:nvSpPr>
        <p:spPr>
          <a:xfrm>
            <a:off x="1319214" y="1127334"/>
            <a:ext cx="985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490331" y="405399"/>
            <a:ext cx="1121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5357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D4945129-BE8B-AA50-7098-8E1D6627BF80}"/>
              </a:ext>
            </a:extLst>
          </p:cNvPr>
          <p:cNvSpPr txBox="1"/>
          <p:nvPr/>
        </p:nvSpPr>
        <p:spPr>
          <a:xfrm>
            <a:off x="1319214" y="1127334"/>
            <a:ext cx="985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490331" y="405399"/>
            <a:ext cx="1121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906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D4945129-BE8B-AA50-7098-8E1D6627BF80}"/>
              </a:ext>
            </a:extLst>
          </p:cNvPr>
          <p:cNvSpPr txBox="1"/>
          <p:nvPr/>
        </p:nvSpPr>
        <p:spPr>
          <a:xfrm>
            <a:off x="1319214" y="1127334"/>
            <a:ext cx="985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490331" y="405399"/>
            <a:ext cx="1121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53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D4945129-BE8B-AA50-7098-8E1D6627BF80}"/>
              </a:ext>
            </a:extLst>
          </p:cNvPr>
          <p:cNvSpPr txBox="1"/>
          <p:nvPr/>
        </p:nvSpPr>
        <p:spPr>
          <a:xfrm>
            <a:off x="1319214" y="1127334"/>
            <a:ext cx="985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490331" y="405399"/>
            <a:ext cx="1121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906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D4945129-BE8B-AA50-7098-8E1D6627BF80}"/>
              </a:ext>
            </a:extLst>
          </p:cNvPr>
          <p:cNvSpPr txBox="1"/>
          <p:nvPr/>
        </p:nvSpPr>
        <p:spPr>
          <a:xfrm>
            <a:off x="1319214" y="1127334"/>
            <a:ext cx="985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490331" y="405399"/>
            <a:ext cx="1121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53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D4945129-BE8B-AA50-7098-8E1D6627BF80}"/>
              </a:ext>
            </a:extLst>
          </p:cNvPr>
          <p:cNvSpPr txBox="1"/>
          <p:nvPr/>
        </p:nvSpPr>
        <p:spPr>
          <a:xfrm>
            <a:off x="1319214" y="1127334"/>
            <a:ext cx="985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490331" y="405399"/>
            <a:ext cx="1121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9062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D4945129-BE8B-AA50-7098-8E1D6627BF80}"/>
              </a:ext>
            </a:extLst>
          </p:cNvPr>
          <p:cNvSpPr txBox="1"/>
          <p:nvPr/>
        </p:nvSpPr>
        <p:spPr>
          <a:xfrm>
            <a:off x="1319214" y="1127334"/>
            <a:ext cx="9858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endParaRPr lang="en-US" altLang="ja-JP" sz="20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490331" y="405399"/>
            <a:ext cx="1121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〇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5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327771" y="595760"/>
            <a:ext cx="8592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交差検証あり</a:t>
            </a:r>
            <a:r>
              <a:rPr kumimoji="1" lang="en-US" altLang="ja-JP" sz="2800" b="1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Optuna</a:t>
            </a:r>
            <a:r>
              <a:rPr kumimoji="1"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ハイパーパラメータチューニング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D4945129-BE8B-AA50-7098-8E1D6627BF80}"/>
              </a:ext>
            </a:extLst>
          </p:cNvPr>
          <p:cNvSpPr txBox="1"/>
          <p:nvPr/>
        </p:nvSpPr>
        <p:spPr>
          <a:xfrm>
            <a:off x="1959294" y="7756039"/>
            <a:ext cx="9858374" cy="138499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エクセルシートのボタンを押下すると、</a:t>
            </a:r>
            <a:endParaRPr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シートの内容をテキストファイルに変換するマクロを作成します。</a:t>
            </a:r>
            <a:endParaRPr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また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、他のエクセルファイルに転用する方法もお伝えします。</a:t>
            </a:r>
            <a:endParaRPr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7771" y="1201640"/>
            <a:ext cx="64184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optuna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optuna.integration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OptunaSearchCV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sklearn.metrics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mean_squared_error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pandas as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sklearn.model_selection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train_test_split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sklearn.ensemble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RandomForestRegressor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pickle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base_folder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r'C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:\\Users\\user\\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\\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\\py2312_rf_pls\\'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file_name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=base_folder+'regression_pls.csv'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model_name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=base_folder+'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rf_optuna.pickle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columns=['x1','x2','x3','x4','x5','x6','x7','x8','x9','x10','x11','x12','x13','x14','x15','x16','x17','x18','x19','Target']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target_column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='Target'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pd.read_csv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file_name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encoding='utf-8', engine='python',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usecols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=columns)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features=[c for c in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df.columns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if c !=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target_column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train, test=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train_test_split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test_size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=0.2,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random_state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=115)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=train[features]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=train[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target_column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].values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=test[features]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=test[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target_column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].values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= {'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n_estimators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':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optuna.distributions.IntDistribution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(1,1000,log=True),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'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max_depth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':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optuna.distributions.IntDistribution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(1,100,log=True),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'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max_features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':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optuna.distributions.IntDistribution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(2,7,log=False)}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model=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RandomForestRegressor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random_state</a:t>
            </a:r>
            <a:r>
              <a:rPr lang="en-US" altLang="ja-JP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=444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84719" y="1118980"/>
            <a:ext cx="441960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optuna_search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OptunaSearchCV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model,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cv=10,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n_jobs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=-1,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n_trials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=30,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   verbose=2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optuna_search.fit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y_pred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optuna_search.predict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mse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mean_squared_error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y_pred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print(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f'Test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MSE: {mse:.3f}')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best_estimator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optuna_search.best_estimator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_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print(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f'Best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estimator: {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best_estimator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}')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study=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optuna_search.study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_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print(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f'Number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of finished trials: {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study.trials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)}')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print(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f'Best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trial:')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trial=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study.best_trial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print(f' Value: {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trial.value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}')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print(f'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: {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trial.params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}')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optuna.visualization.plot_optimization_history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(study)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27771" y="4886960"/>
            <a:ext cx="6235589" cy="598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0572699" y="3109478"/>
            <a:ext cx="1316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最適化パラメータ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7284720" y="3352800"/>
            <a:ext cx="3728720" cy="222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284719" y="2621280"/>
            <a:ext cx="2851099" cy="222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8710268" y="2351431"/>
            <a:ext cx="27240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訓練データに対して、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分割交差検証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0366348" y="2737129"/>
            <a:ext cx="165293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未知データに対して評価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75356" y="576820"/>
            <a:ext cx="96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rf_pls.py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660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327770" y="429520"/>
            <a:ext cx="240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Features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D4945129-BE8B-AA50-7098-8E1D6627BF80}"/>
              </a:ext>
            </a:extLst>
          </p:cNvPr>
          <p:cNvSpPr txBox="1"/>
          <p:nvPr/>
        </p:nvSpPr>
        <p:spPr>
          <a:xfrm>
            <a:off x="1959294" y="7756039"/>
            <a:ext cx="9858374" cy="138499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エクセルシートのボタンを押下すると、</a:t>
            </a:r>
            <a:endParaRPr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シートの内容をテキストファイルに変換するマクロを作成します。</a:t>
            </a:r>
            <a:endParaRPr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8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また</a:t>
            </a:r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、他のエクセルファイルに転用する方法もお伝えします。</a:t>
            </a:r>
            <a:endParaRPr lang="en-US" altLang="ja-JP" sz="2800" b="1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7771" y="986900"/>
            <a:ext cx="695694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numpy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as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numpy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seaborn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as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sns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matplotlib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rcParams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matplotlib.pyplot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as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matplotlib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ticker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pandas as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pickle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sklearn.model_selection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train_test_split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sklearn.metrics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mean_squared_error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r2_score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sklearn.inspection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permutation_importance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def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set_graph_params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rcParams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xtick.labelsize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']=12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rcParams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ytick.labelsize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']=12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rcParams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figure.figsize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']=7,5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sns.set_style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whitegrid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def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plot_Fi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(importance, features,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feature_importance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pd.DataFrame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(importance, index=features, columns=['Importance'])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feature_importance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feature_importance.sort_values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('Importance', ascending=False)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set_graph_params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plt.figure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figsize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=(8,5))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sns.barplot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(x=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feature_importance.index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y=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feature_importance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['Importance'], palette='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Blues_d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plt.xticks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(rotation=90)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plt.xlabel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('Feature',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=14)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plt.ylabel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('Importance',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=14)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plt.tight_layout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plt.savefig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webbrowser.open_new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284719" y="986900"/>
            <a:ext cx="453294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def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plot_Pfi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names,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PdfFile_Pfi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set_graph_params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permutation_importance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estimator=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optuna_search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X=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y=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scoring='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neg_root_mean_squared_error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',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n_repeats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=5,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n_jobs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=-1  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df_pfi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pd.DataFrame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data={'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var_name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':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X_test.columns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'importance':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importances_mean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']}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).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sort_values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('importance')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fig, ax=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plt.subplots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figsize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=(9,6))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ax.barh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df_pfi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var_name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'],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df_pfi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['importance'])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plt.xlabel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('Differences',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=14)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fig.suptitle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Permuatation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Importance')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plt.xlim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([0,0.4])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plt.subplots_adjust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(left=0.3)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plt.savefig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PdfFile_Pfi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webbrowser.open_new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PdfFile_Pfi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348091" y="3717796"/>
            <a:ext cx="6540390" cy="220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5022779" y="5080518"/>
            <a:ext cx="1316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最適化パラメータ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11734800" y="5323840"/>
            <a:ext cx="3728720" cy="222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2744666" y="3619480"/>
            <a:ext cx="1761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分割交差検証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1734799" y="4592320"/>
            <a:ext cx="2851099" cy="222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3160348" y="4322471"/>
            <a:ext cx="2135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訓練データに対して、交差検証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816429" y="4708169"/>
            <a:ext cx="1067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未知データ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75356" y="576820"/>
            <a:ext cx="1492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rf_fi_pls.py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345679" y="1036321"/>
            <a:ext cx="4053841" cy="4510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348091" y="2875035"/>
            <a:ext cx="2557669" cy="842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2905760" y="2900855"/>
            <a:ext cx="1615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グラフの設定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3618286" y="5158219"/>
            <a:ext cx="16154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Features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プロット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8972606" y="4810618"/>
            <a:ext cx="22846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Permutation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重要度プロット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0818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327771" y="595760"/>
            <a:ext cx="24052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Features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7771" y="1118980"/>
            <a:ext cx="64184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base_folder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r'C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:\\Users\\user\\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\\py2312_fi_pls\\'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FileName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=base_folder+'regression_pls.csv'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ModelName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=base_folder+'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rf_optuna.pickle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base_folder+'pdf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\\PdfFile_Fi.pdf'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PdfFile_Pfi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base_folder+'pdf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\\PdfFile_Pfi.pdf'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columns=['x1','x2','x3','x4','x5','x6','x7','x8','x9','x10','x11','x12','x13','x14','x15','x16','x17','x18','x19','Target']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target_column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='Target'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pd.read_csv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FileName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encoding='utf-8', engine='python',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usecols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=columns)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features=[c for c in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df.columns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if c !=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target_column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train, test=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train_test_split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test_size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=0.2,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random_state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=115)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=train[features]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=train['Target'].values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=test[features]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=test['Target'].values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with open(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ModelName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mode='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rb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') as f: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optuna_search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pickle.load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(f)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optuna_search.predict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optuna_search.predict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r2_train=r2_score(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adjusted_r2_train=1-(1-r2_train)*(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)-1)/(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)-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X_train.shape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[1]-1)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mse_train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mean_squared_error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rmse_train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mse_train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**0.5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r2_test=r2_score(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adjusted_r2_test=1-(1-r2_test)*(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)-1)/(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)-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X_test.shape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[1]-1)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mse_test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mean_squared_error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rmse_test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mse_test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**0.5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set_graph_params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sns.set_color_codes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plt.figure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000240" y="1118980"/>
            <a:ext cx="4998719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fig, ax=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plt.subplots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figsize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=(7,7))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plt.xlim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([-12,2])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plt.ylim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([-12,2])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sns.set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(font='Arial')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plt.scatter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alpha=0.5, color='blue', label='Train')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plt.scatter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alpha=0.5, color='green', label='Test')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plt.plot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np.linspace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(-12, 2, 14),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np.linspace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(-12, 2, 14), 'black')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plt.xlabel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('True Target',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=14)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plt.ylabel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('Predicted True Target',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=14)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plt.title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f'Train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- Adjusted R2 Score: {adjusted_r2_train:.3f}, RMSE: {rmse_train:.3f}\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-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Adjested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R2 Score: {adjusted_r2_test:.3f}, RMSE: {rmse_test:.3f}',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=13)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plt.legend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=14)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plt.savefig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webbrowser.open_new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best_estimator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optuna_search.best_estimator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_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importance=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best_estimator.feature_importances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_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plot_Fi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(importance, features,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plot_Pfi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features,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PdfFile_Pfi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5022779" y="5080518"/>
            <a:ext cx="1316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最適化パラメータ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978693" y="1145644"/>
            <a:ext cx="5020265" cy="25186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2744666" y="3619480"/>
            <a:ext cx="1761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分割交差検証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327771" y="3664325"/>
            <a:ext cx="3004710" cy="359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3160348" y="4322471"/>
            <a:ext cx="2135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訓練データに対して、交差検証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816429" y="4708169"/>
            <a:ext cx="1067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未知データ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75356" y="576820"/>
            <a:ext cx="151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rf_fi_pls.py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537005" y="3434814"/>
            <a:ext cx="30365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分割交差検証付き</a:t>
            </a:r>
            <a:r>
              <a:rPr lang="en-US" altLang="ja-JP" sz="1200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Optuna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で生成したモデル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訓練データの評価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テストデータの評価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327770" y="4349134"/>
            <a:ext cx="5971429" cy="13607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4301443" y="5643295"/>
            <a:ext cx="19977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自由度調整済決定係数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7542483" y="5737414"/>
            <a:ext cx="14186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評価パラメータ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560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327771" y="423040"/>
            <a:ext cx="530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ランダムフォレストの交差検証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94091" y="946260"/>
            <a:ext cx="6196537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numpy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as np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seaborn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as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sns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matplotlib.pyplot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as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matplotlib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ticker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pandas as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sklearn.model_selection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train_test_split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sklearn.metrics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mean_squared_error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r2_score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sklearn.ensemble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RandomForestRegressor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sklearn.model_selection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KFold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base_folder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r'C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:\\Users\\user\\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\\py2312_visual_pls\\'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FileName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=base_folder+'regression_pls.csv'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columns=['x1','x2','x3','x4','x5','x6','x7','x8','x9','x10','x11','x12','x13','x14','x15','x16','x17','x18','x19','Target']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pd.read_csv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FileName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encoding='utf-8', engine='python',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usecols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=columns)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features=[c for c in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df.columns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if c !='Target']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X=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[features].values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y=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['Target'].values</a:t>
            </a:r>
            <a:endParaRPr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model=</a:t>
            </a:r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RandomForestRegressor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n_estimators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=775, </a:t>
            </a:r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max_depth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=62, </a:t>
            </a:r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max_features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=6, </a:t>
            </a:r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random_state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=444)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kfold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KFold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n_splits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=10, shuffle=True,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random_state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=1)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85280" y="946260"/>
            <a:ext cx="550671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def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extract_data_and_append_to_df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X_data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y_data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model,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df_all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data={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f'column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{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}':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np.array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X_data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[:,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]) for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in range(1,19)}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accuracy=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model.score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X_data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y_data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print(f'R^2 = {accuracy}')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pd.DataFrame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y_data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columns=['Target'])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predict_val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']=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model.predict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X_data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for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column_data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in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data.items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[f'{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}']=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column_data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df_all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pd.concat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([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df_all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])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return accuracy,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df_all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=0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total_accuracy_test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=0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total_accuracy_train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=0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df_test_all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pd.DataFrame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df_train_all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pd.DataFrame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for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train_index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test_index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in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kfold.split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(X):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=i+1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=X[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train_index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], X[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test_index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=y[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train_index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], y[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test_index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model.fit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accuracy_test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df_test_all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extract_data_and_append_to_df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	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model,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df_test_all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total_accuracy_test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accuracy_test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accuracy_train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df_train_all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extract_data_and_append_to_df</a:t>
            </a:r>
            <a:endParaRPr lang="en-US" altLang="ja-JP" sz="110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model,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df_train_all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total_accuracy_train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+=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accuracy_train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mean_accuracy_test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total_accuracy_test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print(f'(Mean) R^2_test = {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mean_accuracy_test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}')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mean_accuracy_train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total_accuracy_train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/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print(f'(Mean) R^2_train = {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mean_accuracy_train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}')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82079" y="9872157"/>
            <a:ext cx="6235589" cy="598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5022779" y="5080518"/>
            <a:ext cx="1316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最適化パラメータ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940658" y="4370655"/>
            <a:ext cx="4408062" cy="476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2744666" y="3619480"/>
            <a:ext cx="1761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分割交差検証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3160348" y="4322471"/>
            <a:ext cx="2135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訓練データに対して、交差検証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816429" y="4708169"/>
            <a:ext cx="1067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未知データ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75356" y="576820"/>
            <a:ext cx="151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rf_cv_pls.py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3071232" y="3749626"/>
            <a:ext cx="3453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err="1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Optuna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最適化でハイパーパラメータが既知という前提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381654" y="4708169"/>
            <a:ext cx="27240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分割交差検証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3357014" y="5550686"/>
            <a:ext cx="27240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平均値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8991098" y="4150812"/>
            <a:ext cx="1678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訓練データでモデル生成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0311898" y="4957671"/>
            <a:ext cx="1678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生成したモデルで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訓練データ評価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6940845" y="4871344"/>
            <a:ext cx="4408062" cy="4760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10311898" y="4444739"/>
            <a:ext cx="1678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生成したモデルで</a:t>
            </a:r>
            <a:endParaRPr lang="en-US" altLang="ja-JP" sz="12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テスト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データ評価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3800290" y="4958014"/>
            <a:ext cx="27240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分割分を縦つなぎ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8440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="" xmlns:a16="http://schemas.microsoft.com/office/drawing/2014/main" id="{D4945129-BE8B-AA50-7098-8E1D6627BF80}"/>
              </a:ext>
            </a:extLst>
          </p:cNvPr>
          <p:cNvSpPr txBox="1"/>
          <p:nvPr/>
        </p:nvSpPr>
        <p:spPr>
          <a:xfrm>
            <a:off x="1532574" y="1503254"/>
            <a:ext cx="10364786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ja-JP"/>
            </a:defPPr>
            <a:lvl1pPr>
              <a:defRPr sz="1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sz="1600" dirty="0"/>
              <a:t>交差検証はあくまで”検証”のための手法であって、モデルをつくる手法ではない。</a:t>
            </a:r>
          </a:p>
          <a:p>
            <a:r>
              <a:rPr lang="ja-JP" altLang="en-US" sz="1600" dirty="0"/>
              <a:t>交差検証で算出した評価値は複数アルゴリズム間（あるいはハイパラ）でベストなものを選択することには活用するが</a:t>
            </a:r>
            <a:r>
              <a:rPr lang="ja-JP" altLang="en-US" sz="1600" dirty="0" smtClean="0"/>
              <a:t>、</a:t>
            </a:r>
            <a:endParaRPr lang="en-US" altLang="ja-JP" sz="1600" dirty="0" smtClean="0"/>
          </a:p>
          <a:p>
            <a:r>
              <a:rPr lang="ja-JP" altLang="en-US" sz="1600" dirty="0" smtClean="0"/>
              <a:t>その</a:t>
            </a:r>
            <a:r>
              <a:rPr lang="ja-JP" altLang="en-US" sz="1600" dirty="0"/>
              <a:t>アルゴリズムで予測を行う際には、より多くのデータで学習できていた方が好ましいため、すべてのデータを使って再学習すべし。</a:t>
            </a:r>
            <a:endParaRPr lang="en-US" altLang="ja-JP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490331" y="405399"/>
            <a:ext cx="11211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交差検証</a:t>
            </a:r>
            <a:endParaRPr kumimoji="1" lang="en-US" altLang="ja-JP" sz="32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965200" y="990174"/>
            <a:ext cx="9956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 smtClean="0">
                <a:hlinkClick r:id="rId2"/>
              </a:rPr>
              <a:t>【</a:t>
            </a:r>
            <a:r>
              <a:rPr lang="ja-JP" altLang="en-US" sz="1600" dirty="0" smtClean="0">
                <a:hlinkClick r:id="rId2"/>
              </a:rPr>
              <a:t>機械学習</a:t>
            </a:r>
            <a:r>
              <a:rPr lang="en-US" altLang="ja-JP" sz="1600" dirty="0" smtClean="0">
                <a:hlinkClick r:id="rId2"/>
              </a:rPr>
              <a:t>】</a:t>
            </a:r>
            <a:r>
              <a:rPr lang="ja-JP" altLang="en-US" sz="1600" dirty="0" smtClean="0">
                <a:hlinkClick r:id="rId2"/>
              </a:rPr>
              <a:t>交差検証後の最終モデルの選び方 </a:t>
            </a:r>
            <a:r>
              <a:rPr lang="en-US" altLang="ja-JP" sz="1600" dirty="0" smtClean="0">
                <a:hlinkClick r:id="rId2"/>
              </a:rPr>
              <a:t>| </a:t>
            </a:r>
            <a:r>
              <a:rPr lang="ja-JP" altLang="en-US" sz="1600" dirty="0" smtClean="0">
                <a:hlinkClick r:id="rId2"/>
              </a:rPr>
              <a:t>煎茶 </a:t>
            </a:r>
            <a:r>
              <a:rPr lang="en-US" altLang="ja-JP" sz="1600" dirty="0" smtClean="0">
                <a:hlinkClick r:id="rId2"/>
              </a:rPr>
              <a:t>(simpletraveler.jp)</a:t>
            </a:r>
            <a:endParaRPr lang="ja-JP" altLang="en-US" sz="1600" dirty="0"/>
          </a:p>
        </p:txBody>
      </p:sp>
      <p:sp>
        <p:nvSpPr>
          <p:cNvPr id="3" name="正方形/長方形 2"/>
          <p:cNvSpPr/>
          <p:nvPr/>
        </p:nvSpPr>
        <p:spPr>
          <a:xfrm>
            <a:off x="1635760" y="2928293"/>
            <a:ext cx="975518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例えば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、①決定木と②線形回帰モデルを比較したいとすると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、①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、②でそれぞれ交差検証によるスコアを算出します。</a:t>
            </a: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その際に、①、②に対してそれぞれ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個のモデルができることに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なり、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問題になるのが、</a:t>
            </a: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A. ①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②のどちらを選ぶのか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？、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B. 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個のモデルの中のどれを選ぶのか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A. ①</a:t>
            </a:r>
            <a:r>
              <a:rPr lang="ja-JP" altLang="en-US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②のどちらを選ぶのか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？ に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ついては、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個のモデルの平均スコアが良い方を選びます。</a:t>
            </a:r>
          </a:p>
          <a:p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B. 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個のモデルの中のどれを選ぶのか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？ に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ついては、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個のモデルの中から選定は行わず、</a:t>
            </a: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データ全体で再学習を行います。</a:t>
            </a:r>
          </a:p>
          <a:p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※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交差検証では、データを学習用と評価用に分割していましたが、</a:t>
            </a:r>
          </a:p>
          <a:p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学習用と評価用をまとめて学習に使うイメージです。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965200" y="2477683"/>
            <a:ext cx="8666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600" dirty="0">
                <a:hlinkClick r:id="rId3"/>
              </a:rPr>
              <a:t>※</a:t>
            </a:r>
            <a:r>
              <a:rPr lang="ja-JP" altLang="en-US" sz="1600" dirty="0">
                <a:hlinkClick r:id="rId3"/>
              </a:rPr>
              <a:t>交差検証（クロスバリデーション）について教えてください。</a:t>
            </a:r>
            <a:r>
              <a:rPr lang="en-US" altLang="ja-JP" sz="1600" dirty="0">
                <a:hlinkClick r:id="rId3"/>
              </a:rPr>
              <a:t>※k</a:t>
            </a:r>
            <a:r>
              <a:rPr lang="ja-JP" altLang="en-US" sz="1600" dirty="0">
                <a:hlinkClick r:id="rId3"/>
              </a:rPr>
              <a:t>分</a:t>
            </a:r>
            <a:r>
              <a:rPr lang="en-US" altLang="ja-JP" sz="1600" dirty="0">
                <a:hlinkClick r:id="rId3"/>
              </a:rPr>
              <a:t>... - Yahoo!</a:t>
            </a:r>
            <a:r>
              <a:rPr lang="ja-JP" altLang="en-US" sz="1600" dirty="0">
                <a:hlinkClick r:id="rId3"/>
              </a:rPr>
              <a:t>知恵袋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4129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327771" y="423040"/>
            <a:ext cx="530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ランダムフォレストの交差検証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5851" y="906297"/>
            <a:ext cx="619653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numpy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as np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seaborn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as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sns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matplotlib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rcParams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matplotlib.pyplot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as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matplotlib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ticker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pandas as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sklearn.model_selection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train_test_split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sklearn.metrics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mean_squared_error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 r2_score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sklearn.ensemble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RandomForestRegressor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forestci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as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fci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def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set_graph_params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():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rcParams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['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xtick.labelsize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']=12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rcParams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['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ytick.labelsize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']=12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rcParams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['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figure.figsize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']=7,5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sns.set_style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('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whitegrid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')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base_folder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r'C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:\\Users\\user\\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\\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\\py2401_rf_err_pls\\'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FileName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=base_folder+'regression_pls.csv'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PdfFile_err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base_folder+'pdf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\\PdfFile_err.pdf'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columns=['x1','x2','x3','x4','x5','x6','x7','x8','x9','x10','x11','x12','x13','x14','x15','x16','x17','x18','x19','Target']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target_column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='Target'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pd.read_csv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FileName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 encoding='utf-8', engine='python',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usecols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=columns)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features=[c for c in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df.columns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if c !=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target_column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]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train, test=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train_test_split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test_size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=0.2,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random_state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=115)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=train[features]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=train['Target'].values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=test[features]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=test['Target'].values</a:t>
            </a:r>
          </a:p>
          <a:p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model=</a:t>
            </a:r>
            <a:r>
              <a:rPr lang="en-US" altLang="ja-JP" sz="105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RandomForestRegressor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n_estimators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=366, </a:t>
            </a:r>
            <a:r>
              <a:rPr lang="en-US" altLang="ja-JP" sz="105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max_depth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=32, </a:t>
            </a:r>
            <a:r>
              <a:rPr lang="en-US" altLang="ja-JP" sz="105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max_features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=6, </a:t>
            </a:r>
            <a:r>
              <a:rPr lang="en-US" altLang="ja-JP" sz="105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random_state</a:t>
            </a:r>
            <a:r>
              <a:rPr lang="en-US" altLang="ja-JP" sz="105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=444)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model.fit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85280" y="946260"/>
            <a:ext cx="5506719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model.predict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pred_test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model.predict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r2_train=r2_score(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adjusted_r2_train=1-(1-r2_train)*(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)-1)/(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)-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X_train.shape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[1]-1)</a:t>
            </a:r>
          </a:p>
          <a:p>
            <a:r>
              <a:rPr lang="en-US" altLang="ja-JP" sz="105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mse_train</a:t>
            </a:r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05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mean_squared_error</a:t>
            </a:r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rmse_train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mse_train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**0.5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r2_test=r2_score(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pred_test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adjusted_r2_test=1-(1-r2_test)*(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)-1)/(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)-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X_test.shape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[1]-1)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mse_test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mean_squared_error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pred_test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rmse_test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mse_test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**0.5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set_graph_params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sns.set_color_codes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plt.figure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fig, ax=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plt.subplots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figsize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=(7,7))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plt.xlim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([-12,2])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plt.ylim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([-12,2])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sns.set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(font='Arial')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plt.scatter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 alpha=0.5, color='blue', label='Train')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plt.scatter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pred_test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, alpha=0.5, color='green', label='Test')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plt.plot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np.linspace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(-12, 2, 14),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np.linspace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(-12, 2, 14), 'black')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plt.xlabel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('True Target',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=14)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plt.ylabel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('Predicted True Target',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=14)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plt.title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f'Train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- Adjusted R2 Score: {adjusted_r2_train:.3f}, RMSE: {rmse_train:.3f}\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nTest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-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Adjested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 R2 Score: {adjusted_r2_test:.3f}, RMSE: {rmse_test:.3f}',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=13)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plt.legend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=14)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plt.show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plt.figure</a:t>
            </a:r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82079" y="9872157"/>
            <a:ext cx="6235589" cy="598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5022779" y="5080518"/>
            <a:ext cx="1316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最適化パラメータ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12744666" y="3619480"/>
            <a:ext cx="1761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分割交差検証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3160348" y="4322471"/>
            <a:ext cx="2135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訓練データに対して、交差検証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816429" y="4708169"/>
            <a:ext cx="1067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未知データ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75356" y="576820"/>
            <a:ext cx="151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rf_err_pls.py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712101" y="5585991"/>
            <a:ext cx="3453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まずは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ランダムフォレストの予測判別グラフを表示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293142" y="5820912"/>
            <a:ext cx="16782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訓練データでモデル生成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906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327771" y="423040"/>
            <a:ext cx="530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ランダムフォレストの交差検証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8845" y="1180711"/>
            <a:ext cx="55067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fig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ax=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plt.subplots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figsize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=(7,7))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plt.xlim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([-12,2])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plt.ylim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([-12,2])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sns.set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(font='Arial')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V_IJ_unbiased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fci.random_forest_error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(model,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plt.scatter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pred_train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alpha=0.5, color='blue', label='Train')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plt.errorbar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pred_test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yerr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np.sqrt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V_IJ_unbiased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fmt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='o', alpha=0.5, color='green', label='Test')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plt.plot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np.linspace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(-12,2,14),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np.linspace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(-12,2,14), 'black')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plt.ylabel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('Predicted Target',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=14)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plt.title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f'Train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- Adjusted R2 Score: {adjusted_r2_train:.3f}, RMSE: {rmse_train:.3f}\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nTest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 - Adjusted R2 Score: {adjusted_r2_test:.3f}, RMSE: {rmse_test:.3f}',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=13)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plt.legend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fontsize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=14)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plt.savefig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PdfFile_err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webbrowser.open_new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PdfFile_err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82079" y="9872157"/>
            <a:ext cx="6235589" cy="598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5022779" y="5080518"/>
            <a:ext cx="1316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最適化パラメータ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0200" y="1974746"/>
            <a:ext cx="5291320" cy="5550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12744666" y="3619480"/>
            <a:ext cx="176154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</a:t>
            </a:r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分割交差検証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3160348" y="4322471"/>
            <a:ext cx="2135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訓練データに対して、交差検証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816429" y="4708169"/>
            <a:ext cx="1067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未知データ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75356" y="576820"/>
            <a:ext cx="151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rf_err_pls.py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5811520" y="1974746"/>
            <a:ext cx="34530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ランダムフォレストの信頼区間を表示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206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="" xmlns:a16="http://schemas.microsoft.com/office/drawing/2014/main" id="{7C7FA18F-0157-9A75-54AE-D08629230078}"/>
              </a:ext>
            </a:extLst>
          </p:cNvPr>
          <p:cNvSpPr txBox="1"/>
          <p:nvPr/>
        </p:nvSpPr>
        <p:spPr>
          <a:xfrm>
            <a:off x="327771" y="423040"/>
            <a:ext cx="530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多項式回帰</a:t>
            </a:r>
            <a:r>
              <a:rPr kumimoji="1" lang="ja-JP" altLang="en-US" sz="2800" b="1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の交差検証</a:t>
            </a:r>
            <a:endParaRPr kumimoji="1" lang="en-US" altLang="ja-JP" sz="2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7771" y="897611"/>
            <a:ext cx="5300869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numpy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as np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seaborn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as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sns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sklearn.linear_model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LinearRegression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sklearn.model_selection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train_test_split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sklearn.metrics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mean_squared_error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r2_score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sklearn.preprocessing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PolynomialFeatures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pandas as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matplotlib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as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mpl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matplotlib.pyplot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as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plt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seaborn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as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sns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matplotlib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rcParams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matplotlib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ticker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webbrowser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subprocess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import pickle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base_folder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r'C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:\\Users\\user\\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git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github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\\py2401_polyreg_pls\\'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FileName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=base_folder+'regression_pls.csv'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columns=['x1','x2','x3','x4','x5','x6','x7','x8','x9','x10','x11','x12','x13','x14','x15','x16','x17','x18','x19','Target']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pd.read_csv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FileName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encoding='utf-8', engine='python',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usecols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=columns)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features=[c for c in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df.columns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if c !='Target']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X=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[features].values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y=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['Target'].values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train_test_split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X, y,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test_size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=0.2,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random_state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=12)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poly_reg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PolynomialFeatures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(degree=2)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X_train_poly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poly_reg.fit_transform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X_test_poly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poly_reg.fit_transform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en-US" altLang="ja-JP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model=</a:t>
            </a:r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LinearRegression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()</a:t>
            </a:r>
          </a:p>
          <a:p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model.fit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X_train_poly</a:t>
            </a:r>
            <a:r>
              <a:rPr lang="en-US" altLang="ja-JP" sz="11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1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5582079" y="9872157"/>
            <a:ext cx="6235589" cy="5985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5022779" y="5080518"/>
            <a:ext cx="13160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最適化パラメータ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797148" y="5941940"/>
            <a:ext cx="21358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訓練データに対して、交差検証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4816429" y="4708169"/>
            <a:ext cx="10679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2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未知データ</a:t>
            </a:r>
            <a:endParaRPr lang="ja-JP" altLang="en-US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9175356" y="576820"/>
            <a:ext cx="2642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rf_polyreg_pls.py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28640" y="897611"/>
            <a:ext cx="6563361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with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open('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polyreg_pls.pickle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', mode='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wb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') as f: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pickle.dump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(model, f)</a:t>
            </a:r>
            <a:endParaRPr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 err="1" smtClean="0">
                <a:latin typeface="Meiryo UI" panose="020B0604030504040204" pitchFamily="50" charset="-128"/>
                <a:ea typeface="Meiryo UI" panose="020B0604030504040204" pitchFamily="50" charset="-128"/>
              </a:rPr>
              <a:t>def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adjusted_r2(X, y, model):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r_squared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=r2_score(y,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model.predict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(X))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adjusted_r2=1-(1-r_squared)*(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(y)-1)/(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len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(y)-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X.shape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[1]-1)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return adjusted_r2     </a:t>
            </a:r>
          </a:p>
          <a:p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def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get_model_evaluation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model):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subprocess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sklearn.metrics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explained_variance_score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sklearn.metrics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mean_absolute_error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sklearn.metrics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mean_squared_error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sklearn.metrics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mean_squared_log_error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from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sklearn.metrics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import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median_absolute_error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yhat_test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model.predict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yhat_train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=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model.predict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with open('PrintOut.txt', 'w') as f: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print('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PolymonialFeatures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(degree=2)', file=f)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print('adjusted_r2(train) :', round(adjusted_r2(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model), 3), file=f)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print('adjusted_r2(test)  :', round(adjusted_r2(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X_test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model), 3), file=f)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print('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MeanErrorRate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(test) :', round(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np.mean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(abs(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/ yhat_test-1)),3), file=f) 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print('MAE(test)           :', round(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mean_absolute_error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yhat_test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),3), file=f)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print('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MedianAE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(test)      :', round(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median_absolute_error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yhat_test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),3), file=f)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print('MSE(train)          :', round(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mean_squared_error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yhat_train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),3), file=f)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print('MSE(test)           :', round(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mean_squared_error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yhat_test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),3), file=f)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print('RMSE(test)/MAE(test):', round(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np.sqrt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mean_squared_error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yhat_test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))/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mean_absolute_error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,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yhat_test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), 3), file=f)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subprocess.Popen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(['start', 'PrintOut.txt'], shell=True)</a:t>
            </a:r>
          </a:p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   </a:t>
            </a:r>
            <a:r>
              <a:rPr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return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9349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2793</TotalTime>
  <Words>3276</Words>
  <Application>Microsoft Office PowerPoint</Application>
  <PresentationFormat>ユーザー設定</PresentationFormat>
  <Paragraphs>556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NewsPrint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稲垣 正史</dc:creator>
  <cp:lastModifiedBy>user</cp:lastModifiedBy>
  <cp:revision>57</cp:revision>
  <dcterms:created xsi:type="dcterms:W3CDTF">2023-01-28T03:44:52Z</dcterms:created>
  <dcterms:modified xsi:type="dcterms:W3CDTF">2024-01-06T14:49:34Z</dcterms:modified>
</cp:coreProperties>
</file>