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handoutMasterIdLst>
    <p:handoutMasterId r:id="rId14"/>
  </p:handoutMasterIdLst>
  <p:sldIdLst>
    <p:sldId id="260" r:id="rId2"/>
    <p:sldId id="293" r:id="rId3"/>
    <p:sldId id="294" r:id="rId4"/>
    <p:sldId id="295" r:id="rId5"/>
    <p:sldId id="296" r:id="rId6"/>
    <p:sldId id="297" r:id="rId7"/>
    <p:sldId id="298" r:id="rId8"/>
    <p:sldId id="299" r:id="rId9"/>
    <p:sldId id="300" r:id="rId10"/>
    <p:sldId id="301" r:id="rId11"/>
    <p:sldId id="302" r:id="rId12"/>
    <p:sldId id="303"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78" autoAdjust="0"/>
    <p:restoredTop sz="94660"/>
  </p:normalViewPr>
  <p:slideViewPr>
    <p:cSldViewPr snapToGrid="0">
      <p:cViewPr>
        <p:scale>
          <a:sx n="75" d="100"/>
          <a:sy n="75" d="100"/>
        </p:scale>
        <p:origin x="-187" y="-437"/>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285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B47AF6-F5C8-4113-92E5-86731744B483}" type="datetimeFigureOut">
              <a:rPr kumimoji="1" lang="ja-JP" altLang="en-US" smtClean="0"/>
              <a:t>2023/12/3</a:t>
            </a:fld>
            <a:endParaRPr kumimoji="1" lang="ja-JP" altLang="en-US"/>
          </a:p>
        </p:txBody>
      </p:sp>
      <p:sp>
        <p:nvSpPr>
          <p:cNvPr id="4" name="フッター プレースホルダー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B0C25A6-0634-4BC3-8EF2-727DCA1F00CC}" type="slidenum">
              <a:rPr kumimoji="1" lang="ja-JP" altLang="en-US" smtClean="0"/>
              <a:t>‹#›</a:t>
            </a:fld>
            <a:endParaRPr kumimoji="1" lang="ja-JP" altLang="en-US"/>
          </a:p>
        </p:txBody>
      </p:sp>
    </p:spTree>
    <p:extLst>
      <p:ext uri="{BB962C8B-B14F-4D97-AF65-F5344CB8AC3E}">
        <p14:creationId xmlns:p14="http://schemas.microsoft.com/office/powerpoint/2010/main" val="349375961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8" name="Rectangle 7"/>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016000" y="3200400"/>
            <a:ext cx="10058400" cy="1524000"/>
          </a:xfrm>
        </p:spPr>
        <p:txBody>
          <a:bodyPr>
            <a:noAutofit/>
          </a:bodyPr>
          <a:lstStyle>
            <a:lvl1pPr>
              <a:defRPr sz="8000"/>
            </a:lvl1pPr>
          </a:lstStyle>
          <a:p>
            <a:r>
              <a:rPr lang="ja-JP" altLang="en-US" smtClean="0"/>
              <a:t>マスター タイトルの書式設定</a:t>
            </a:r>
            <a:endParaRPr lang="en-US" dirty="0"/>
          </a:p>
        </p:txBody>
      </p:sp>
      <p:sp>
        <p:nvSpPr>
          <p:cNvPr id="3" name="Subtitle 2"/>
          <p:cNvSpPr>
            <a:spLocks noGrp="1"/>
          </p:cNvSpPr>
          <p:nvPr>
            <p:ph type="subTitle" idx="1"/>
          </p:nvPr>
        </p:nvSpPr>
        <p:spPr>
          <a:xfrm>
            <a:off x="1016000" y="4724400"/>
            <a:ext cx="9144000" cy="99060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smtClean="0"/>
              <a:t>マスター サブタイトルの書式設定</a:t>
            </a:r>
            <a:endParaRPr lang="en-US" dirty="0"/>
          </a:p>
        </p:txBody>
      </p:sp>
      <p:sp>
        <p:nvSpPr>
          <p:cNvPr id="4" name="Date Placeholder 3"/>
          <p:cNvSpPr>
            <a:spLocks noGrp="1"/>
          </p:cNvSpPr>
          <p:nvPr>
            <p:ph type="dt" sz="half" idx="10"/>
          </p:nvPr>
        </p:nvSpPr>
        <p:spPr/>
        <p:txBody>
          <a:bodyPr/>
          <a:lstStyle/>
          <a:p>
            <a:fld id="{3609BCF3-E2BF-4E07-A1AE-B4EF5E6E0275}" type="datetimeFigureOut">
              <a:rPr kumimoji="1" lang="ja-JP" altLang="en-US" smtClean="0"/>
              <a:t>2023/12/3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E854F3-558A-4A15-8952-9D96B4D2ABDA}" type="slidenum">
              <a:rPr kumimoji="1" lang="ja-JP" altLang="en-US" smtClean="0"/>
              <a:t>‹#›</a:t>
            </a:fld>
            <a:endParaRPr kumimoji="1" lang="ja-JP" altLang="en-US"/>
          </a:p>
        </p:txBody>
      </p:sp>
      <p:sp>
        <p:nvSpPr>
          <p:cNvPr id="7" name="Rectangle 6"/>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1219200" y="685800"/>
            <a:ext cx="9652000" cy="3886200"/>
          </a:xfrm>
        </p:spPr>
        <p:txBody>
          <a:bodyPr vert="eaVert" anchor="t" anchorCtr="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3609BCF3-E2BF-4E07-A1AE-B4EF5E6E0275}" type="datetimeFigureOut">
              <a:rPr kumimoji="1" lang="ja-JP" altLang="en-US" smtClean="0"/>
              <a:t>2023/12/3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E854F3-558A-4A15-8952-9D96B4D2ABDA}" type="slidenum">
              <a:rPr kumimoji="1" lang="ja-JP" altLang="en-US" smtClean="0"/>
              <a: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6000" y="685802"/>
            <a:ext cx="2438400" cy="5410199"/>
          </a:xfrm>
        </p:spPr>
        <p:txBody>
          <a:bodyPr vert="eaVert"/>
          <a:lstStyle/>
          <a:p>
            <a:r>
              <a:rPr lang="ja-JP" altLang="en-US" smtClean="0"/>
              <a:t>マスター タイトルの書式設定</a:t>
            </a:r>
            <a:endParaRPr lang="en-US" dirty="0"/>
          </a:p>
        </p:txBody>
      </p:sp>
      <p:sp>
        <p:nvSpPr>
          <p:cNvPr id="3" name="Vertical Text Placeholder 2"/>
          <p:cNvSpPr>
            <a:spLocks noGrp="1"/>
          </p:cNvSpPr>
          <p:nvPr>
            <p:ph type="body" orient="vert" idx="1"/>
          </p:nvPr>
        </p:nvSpPr>
        <p:spPr>
          <a:xfrm>
            <a:off x="3454400" y="685801"/>
            <a:ext cx="7620000" cy="4876800"/>
          </a:xfrm>
        </p:spPr>
        <p:txBody>
          <a:bodyPr vert="eaVert" anchor="t" anchorCtr="0"/>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3609BCF3-E2BF-4E07-A1AE-B4EF5E6E0275}" type="datetimeFigureOut">
              <a:rPr kumimoji="1" lang="ja-JP" altLang="en-US" smtClean="0"/>
              <a:t>2023/12/3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E854F3-558A-4A15-8952-9D96B4D2ABDA}" type="slidenum">
              <a:rPr kumimoji="1" lang="ja-JP" altLang="en-US" smtClean="0"/>
              <a: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3609BCF3-E2BF-4E07-A1AE-B4EF5E6E0275}" type="datetimeFigureOut">
              <a:rPr kumimoji="1" lang="ja-JP" altLang="en-US" smtClean="0"/>
              <a:t>2023/12/3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5CA4F32-EC1F-4E90-93E6-FDA37B877450}" type="slidenum">
              <a:rPr kumimoji="1" lang="ja-JP" altLang="en-US" smtClean="0"/>
              <a:t>‹#›</a:t>
            </a:fld>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spTree>
      <p:nvGrpSpPr>
        <p:cNvPr id="1" name=""/>
        <p:cNvGrpSpPr/>
        <p:nvPr/>
      </p:nvGrpSpPr>
      <p:grpSpPr>
        <a:xfrm>
          <a:off x="0" y="0"/>
          <a:ext cx="0" cy="0"/>
          <a:chOff x="0" y="0"/>
          <a:chExt cx="0" cy="0"/>
        </a:xfrm>
      </p:grpSpPr>
      <p:sp>
        <p:nvSpPr>
          <p:cNvPr id="7" name="Rectangle 6"/>
          <p:cNvSpPr/>
          <p:nvPr/>
        </p:nvSpPr>
        <p:spPr>
          <a:xfrm>
            <a:off x="1036320" y="0"/>
            <a:ext cx="10058400" cy="304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16000" y="3276600"/>
            <a:ext cx="10058400" cy="1676400"/>
          </a:xfrm>
        </p:spPr>
        <p:txBody>
          <a:bodyPr anchor="b" anchorCtr="0"/>
          <a:lstStyle>
            <a:lvl1pPr algn="l">
              <a:defRPr sz="5400" b="0" cap="all"/>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16000" y="4953000"/>
            <a:ext cx="9144000" cy="9144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3609BCF3-E2BF-4E07-A1AE-B4EF5E6E0275}" type="datetimeFigureOut">
              <a:rPr kumimoji="1" lang="ja-JP" altLang="en-US" smtClean="0"/>
              <a:t>2023/12/3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8E854F3-558A-4A15-8952-9D96B4D2ABDA}" type="slidenum">
              <a:rPr kumimoji="1" lang="ja-JP" altLang="en-US" smtClean="0"/>
              <a:t>‹#›</a:t>
            </a:fld>
            <a:endParaRPr kumimoji="1" lang="ja-JP" altLang="en-US"/>
          </a:p>
        </p:txBody>
      </p:sp>
      <p:sp>
        <p:nvSpPr>
          <p:cNvPr id="8" name="Rectangle 7"/>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10160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Content Placeholder 3"/>
          <p:cNvSpPr>
            <a:spLocks noGrp="1"/>
          </p:cNvSpPr>
          <p:nvPr>
            <p:ph sz="half" idx="2"/>
          </p:nvPr>
        </p:nvSpPr>
        <p:spPr>
          <a:xfrm>
            <a:off x="6197600" y="609601"/>
            <a:ext cx="4876800" cy="37673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Date Placeholder 4"/>
          <p:cNvSpPr>
            <a:spLocks noGrp="1"/>
          </p:cNvSpPr>
          <p:nvPr>
            <p:ph type="dt" sz="half" idx="10"/>
          </p:nvPr>
        </p:nvSpPr>
        <p:spPr/>
        <p:txBody>
          <a:bodyPr/>
          <a:lstStyle/>
          <a:p>
            <a:fld id="{3609BCF3-E2BF-4E07-A1AE-B4EF5E6E0275}" type="datetimeFigureOut">
              <a:rPr kumimoji="1" lang="ja-JP" altLang="en-US" smtClean="0"/>
              <a:t>2023/12/3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E854F3-558A-4A15-8952-9D96B4D2ABDA}" type="slidenum">
              <a:rPr kumimoji="1" lang="ja-JP" altLang="en-US" smtClean="0"/>
              <a: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119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4" name="Content Placeholder 3"/>
          <p:cNvSpPr>
            <a:spLocks noGrp="1"/>
          </p:cNvSpPr>
          <p:nvPr>
            <p:ph sz="half" idx="2"/>
          </p:nvPr>
        </p:nvSpPr>
        <p:spPr>
          <a:xfrm>
            <a:off x="10119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5" name="Text Placeholder 4"/>
          <p:cNvSpPr>
            <a:spLocks noGrp="1"/>
          </p:cNvSpPr>
          <p:nvPr>
            <p:ph type="body" sz="quarter" idx="3"/>
          </p:nvPr>
        </p:nvSpPr>
        <p:spPr>
          <a:xfrm>
            <a:off x="6193536" y="609600"/>
            <a:ext cx="4876800" cy="63976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536" y="1329264"/>
            <a:ext cx="4876800" cy="3048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3609BCF3-E2BF-4E07-A1AE-B4EF5E6E0275}" type="datetimeFigureOut">
              <a:rPr kumimoji="1" lang="ja-JP" altLang="en-US" smtClean="0"/>
              <a:t>2023/12/3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8E854F3-558A-4A15-8952-9D96B4D2ABDA}" type="slidenum">
              <a:rPr kumimoji="1" lang="ja-JP" altLang="en-US" smtClean="0"/>
              <a:t>‹#›</a:t>
            </a:fld>
            <a:endParaRPr kumimoji="1" lang="ja-JP" altLang="en-US"/>
          </a:p>
        </p:txBody>
      </p:sp>
      <p:cxnSp>
        <p:nvCxnSpPr>
          <p:cNvPr id="11" name="Straight Connector 10"/>
          <p:cNvCxnSpPr/>
          <p:nvPr/>
        </p:nvCxnSpPr>
        <p:spPr>
          <a:xfrm>
            <a:off x="10119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193536" y="1249362"/>
            <a:ext cx="4876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dirty="0"/>
          </a:p>
        </p:txBody>
      </p:sp>
      <p:sp>
        <p:nvSpPr>
          <p:cNvPr id="3" name="Date Placeholder 2"/>
          <p:cNvSpPr>
            <a:spLocks noGrp="1"/>
          </p:cNvSpPr>
          <p:nvPr>
            <p:ph type="dt" sz="half" idx="10"/>
          </p:nvPr>
        </p:nvSpPr>
        <p:spPr/>
        <p:txBody>
          <a:bodyPr/>
          <a:lstStyle/>
          <a:p>
            <a:fld id="{3609BCF3-E2BF-4E07-A1AE-B4EF5E6E0275}" type="datetimeFigureOut">
              <a:rPr kumimoji="1" lang="ja-JP" altLang="en-US" smtClean="0"/>
              <a:t>2023/12/3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8E854F3-558A-4A15-8952-9D96B4D2ABDA}" type="slidenum">
              <a:rPr kumimoji="1" lang="ja-JP" altLang="en-US" smtClean="0"/>
              <a: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09BCF3-E2BF-4E07-A1AE-B4EF5E6E0275}" type="datetimeFigureOut">
              <a:rPr kumimoji="1" lang="ja-JP" altLang="en-US" smtClean="0"/>
              <a:t>2023/12/3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8E854F3-558A-4A15-8952-9D96B4D2ABDA}" type="slidenum">
              <a:rPr kumimoji="1" lang="ja-JP" altLang="en-US" smtClean="0"/>
              <a: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16000" y="4572000"/>
            <a:ext cx="9046464" cy="1600200"/>
          </a:xfrm>
        </p:spPr>
        <p:txBody>
          <a:bodyPr anchor="b">
            <a:normAutofit/>
          </a:bodyPr>
          <a:lstStyle>
            <a:lvl1pPr algn="l">
              <a:defRPr sz="5400" b="0"/>
            </a:lvl1pPr>
          </a:lstStyle>
          <a:p>
            <a:r>
              <a:rPr lang="ja-JP" altLang="en-US" smtClean="0"/>
              <a:t>マスター タイトルの書式設定</a:t>
            </a:r>
            <a:endParaRPr lang="en-US"/>
          </a:p>
        </p:txBody>
      </p:sp>
      <p:sp>
        <p:nvSpPr>
          <p:cNvPr id="3" name="Content Placeholder 2"/>
          <p:cNvSpPr>
            <a:spLocks noGrp="1"/>
          </p:cNvSpPr>
          <p:nvPr>
            <p:ph idx="1"/>
          </p:nvPr>
        </p:nvSpPr>
        <p:spPr>
          <a:xfrm>
            <a:off x="4947821" y="457201"/>
            <a:ext cx="6126579" cy="41147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Text Placeholder 3"/>
          <p:cNvSpPr>
            <a:spLocks noGrp="1"/>
          </p:cNvSpPr>
          <p:nvPr>
            <p:ph type="body" sz="half" idx="2"/>
          </p:nvPr>
        </p:nvSpPr>
        <p:spPr>
          <a:xfrm>
            <a:off x="1016002" y="457200"/>
            <a:ext cx="3564876" cy="41148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609BCF3-E2BF-4E07-A1AE-B4EF5E6E0275}" type="datetimeFigureOut">
              <a:rPr kumimoji="1" lang="ja-JP" altLang="en-US" smtClean="0"/>
              <a:t>2023/12/3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E854F3-558A-4A15-8952-9D96B4D2ABDA}" type="slidenum">
              <a:rPr kumimoji="1" lang="ja-JP" altLang="en-US" smtClean="0"/>
              <a:t>‹#›</a:t>
            </a:fld>
            <a:endParaRPr kumimoji="1" lang="ja-JP" altLang="en-US"/>
          </a:p>
        </p:txBody>
      </p:sp>
      <p:cxnSp>
        <p:nvCxnSpPr>
          <p:cNvPr id="10" name="Straight Connector 9"/>
          <p:cNvCxnSpPr/>
          <p:nvPr/>
        </p:nvCxnSpPr>
        <p:spPr>
          <a:xfrm rot="5400000">
            <a:off x="2871259" y="2514336"/>
            <a:ext cx="3810000" cy="2117"/>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11936" y="4572000"/>
            <a:ext cx="9046464" cy="1600200"/>
          </a:xfrm>
        </p:spPr>
        <p:txBody>
          <a:bodyPr anchor="b">
            <a:normAutofit/>
          </a:bodyPr>
          <a:lstStyle>
            <a:lvl1pPr algn="l">
              <a:defRPr sz="5400" b="0"/>
            </a:lvl1pPr>
          </a:lstStyle>
          <a:p>
            <a:r>
              <a:rPr lang="ja-JP" altLang="en-US" smtClean="0"/>
              <a:t>マスター タイトルの書式設定</a:t>
            </a:r>
            <a:endParaRPr lang="en-US" dirty="0"/>
          </a:p>
        </p:txBody>
      </p:sp>
      <p:sp>
        <p:nvSpPr>
          <p:cNvPr id="3" name="Picture Placeholder 2"/>
          <p:cNvSpPr>
            <a:spLocks noGrp="1"/>
          </p:cNvSpPr>
          <p:nvPr>
            <p:ph type="pic" idx="1"/>
          </p:nvPr>
        </p:nvSpPr>
        <p:spPr>
          <a:xfrm>
            <a:off x="1036320" y="457200"/>
            <a:ext cx="10058400" cy="28956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smtClean="0"/>
              <a:t>アイコンをクリックして図を追加</a:t>
            </a:r>
            <a:endParaRPr lang="en-US"/>
          </a:p>
        </p:txBody>
      </p:sp>
      <p:sp>
        <p:nvSpPr>
          <p:cNvPr id="4" name="Text Placeholder 3"/>
          <p:cNvSpPr>
            <a:spLocks noGrp="1"/>
          </p:cNvSpPr>
          <p:nvPr>
            <p:ph type="body" sz="half" idx="2"/>
          </p:nvPr>
        </p:nvSpPr>
        <p:spPr>
          <a:xfrm>
            <a:off x="1133856" y="3505200"/>
            <a:ext cx="9855200" cy="804862"/>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3609BCF3-E2BF-4E07-A1AE-B4EF5E6E0275}" type="datetimeFigureOut">
              <a:rPr kumimoji="1" lang="ja-JP" altLang="en-US" smtClean="0"/>
              <a:t>2023/12/3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8E854F3-558A-4A15-8952-9D96B4D2ABDA}" type="slidenum">
              <a:rPr kumimoji="1" lang="ja-JP" altLang="en-US" smtClean="0"/>
              <a: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16000" y="4572000"/>
            <a:ext cx="9042400" cy="1600200"/>
          </a:xfrm>
          <a:prstGeom prst="rect">
            <a:avLst/>
          </a:prstGeom>
        </p:spPr>
        <p:txBody>
          <a:bodyPr vert="horz" lIns="91440" tIns="45720" rIns="91440" bIns="45720" rtlCol="0" anchor="b" anchorCtr="0">
            <a:normAutofit/>
          </a:bodyPr>
          <a:lstStyle/>
          <a:p>
            <a:r>
              <a:rPr lang="ja-JP" altLang="en-US" smtClean="0"/>
              <a:t>マスター タイトルの書式設定</a:t>
            </a:r>
            <a:endParaRPr lang="en-US" dirty="0"/>
          </a:p>
        </p:txBody>
      </p:sp>
      <p:sp>
        <p:nvSpPr>
          <p:cNvPr id="3" name="Text Placeholder 2"/>
          <p:cNvSpPr>
            <a:spLocks noGrp="1"/>
          </p:cNvSpPr>
          <p:nvPr>
            <p:ph type="body" idx="1"/>
          </p:nvPr>
        </p:nvSpPr>
        <p:spPr>
          <a:xfrm>
            <a:off x="1016000" y="685800"/>
            <a:ext cx="10058400" cy="3886200"/>
          </a:xfrm>
          <a:prstGeom prst="rect">
            <a:avLst/>
          </a:prstGeom>
        </p:spPr>
        <p:txBody>
          <a:bodyPr vert="horz" lIns="91440" tIns="45720" rIns="91440" bIns="45720" rtlCol="0" anchor="ctr" anchorCtr="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dirty="0"/>
          </a:p>
        </p:txBody>
      </p:sp>
      <p:sp>
        <p:nvSpPr>
          <p:cNvPr id="4" name="Date Placeholder 3"/>
          <p:cNvSpPr>
            <a:spLocks noGrp="1"/>
          </p:cNvSpPr>
          <p:nvPr>
            <p:ph type="dt" sz="half" idx="2"/>
          </p:nvPr>
        </p:nvSpPr>
        <p:spPr>
          <a:xfrm>
            <a:off x="8331200" y="6208777"/>
            <a:ext cx="2844800" cy="365125"/>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3609BCF3-E2BF-4E07-A1AE-B4EF5E6E0275}" type="datetimeFigureOut">
              <a:rPr kumimoji="1" lang="ja-JP" altLang="en-US" smtClean="0"/>
              <a:t>2023/12/3</a:t>
            </a:fld>
            <a:endParaRPr kumimoji="1" lang="ja-JP" altLang="en-US"/>
          </a:p>
        </p:txBody>
      </p:sp>
      <p:sp>
        <p:nvSpPr>
          <p:cNvPr id="5" name="Footer Placeholder 4"/>
          <p:cNvSpPr>
            <a:spLocks noGrp="1"/>
          </p:cNvSpPr>
          <p:nvPr>
            <p:ph type="ftr" sz="quarter" idx="3"/>
          </p:nvPr>
        </p:nvSpPr>
        <p:spPr>
          <a:xfrm>
            <a:off x="1015999" y="6208777"/>
            <a:ext cx="6498492" cy="365125"/>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kumimoji="1" lang="ja-JP" altLang="en-US"/>
          </a:p>
        </p:txBody>
      </p:sp>
      <p:sp>
        <p:nvSpPr>
          <p:cNvPr id="6" name="Slide Number Placeholder 5"/>
          <p:cNvSpPr>
            <a:spLocks noGrp="1"/>
          </p:cNvSpPr>
          <p:nvPr>
            <p:ph type="sldNum" sz="quarter" idx="4"/>
          </p:nvPr>
        </p:nvSpPr>
        <p:spPr>
          <a:xfrm>
            <a:off x="10160000" y="5687569"/>
            <a:ext cx="1016000" cy="365125"/>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08E854F3-558A-4A15-8952-9D96B4D2ABDA}" type="slidenum">
              <a:rPr kumimoji="1" lang="ja-JP" altLang="en-US" smtClean="0"/>
              <a:t>‹#›</a:t>
            </a:fld>
            <a:endParaRPr kumimoji="1" lang="ja-JP" altLang="en-US"/>
          </a:p>
        </p:txBody>
      </p:sp>
      <p:sp>
        <p:nvSpPr>
          <p:cNvPr id="8" name="Rectangle 7"/>
          <p:cNvSpPr/>
          <p:nvPr/>
        </p:nvSpPr>
        <p:spPr>
          <a:xfrm>
            <a:off x="1036320" y="0"/>
            <a:ext cx="10058400"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036320" y="6172200"/>
            <a:ext cx="10058400" cy="274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kumimoji="1" sz="54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kumimoji="1"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kumimoji="1"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kumimoji="1"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kumimoji="1"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kumimoji="1"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kumimoji="1"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kumimoji="1"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kumimoji="1"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kumimoji="1" sz="1600" kern="1200">
          <a:solidFill>
            <a:schemeClr val="tx2"/>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datarobot.com/jp/wiki/prediction-explainations/" TargetMode="External"/><Relationship Id="rId2" Type="http://schemas.openxmlformats.org/officeDocument/2006/relationships/hyperlink" Target="https://www.datarobot.com/jp/wiki/feature-impact/" TargetMode="External"/><Relationship Id="rId1" Type="http://schemas.openxmlformats.org/officeDocument/2006/relationships/slideLayout" Target="../slideLayouts/slideLayout2.xml"/><Relationship Id="rId4" Type="http://schemas.openxmlformats.org/officeDocument/2006/relationships/hyperlink" Target="https://www.datarobot.com/jp/blog/explain-machine-learning-models-using-shap/"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techable.jp/archives/86439"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xmlns="" id="{D4945129-BE8B-AA50-7098-8E1D6627BF80}"/>
              </a:ext>
            </a:extLst>
          </p:cNvPr>
          <p:cNvSpPr txBox="1"/>
          <p:nvPr/>
        </p:nvSpPr>
        <p:spPr>
          <a:xfrm>
            <a:off x="1808480" y="1295740"/>
            <a:ext cx="8636000" cy="923330"/>
          </a:xfrm>
          <a:prstGeom prst="rect">
            <a:avLst/>
          </a:prstGeom>
          <a:noFill/>
        </p:spPr>
        <p:txBody>
          <a:bodyPr wrap="square" rtlCol="0">
            <a:spAutoFit/>
          </a:bodyPr>
          <a:lstStyle/>
          <a:p>
            <a:r>
              <a:rPr lang="ja-JP" altLang="en-US" sz="5400" b="1" dirty="0" smtClean="0">
                <a:latin typeface="Meiryo UI" panose="020B0604030504040204" pitchFamily="50" charset="-128"/>
                <a:ea typeface="Meiryo UI" panose="020B0604030504040204" pitchFamily="50" charset="-128"/>
              </a:rPr>
              <a:t>特徴量の可視化</a:t>
            </a:r>
            <a:endParaRPr lang="en-US" altLang="ja-JP" sz="5400" b="1" dirty="0" smtClean="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04766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xmlns="" id="{D4945129-BE8B-AA50-7098-8E1D6627BF80}"/>
              </a:ext>
            </a:extLst>
          </p:cNvPr>
          <p:cNvSpPr txBox="1"/>
          <p:nvPr/>
        </p:nvSpPr>
        <p:spPr>
          <a:xfrm>
            <a:off x="1319214" y="1127334"/>
            <a:ext cx="9858374" cy="400110"/>
          </a:xfrm>
          <a:prstGeom prst="rect">
            <a:avLst/>
          </a:prstGeom>
          <a:noFill/>
        </p:spPr>
        <p:txBody>
          <a:bodyPr wrap="square" rtlCol="0">
            <a:spAutoFit/>
          </a:bodyPr>
          <a:lstStyle/>
          <a:p>
            <a:r>
              <a:rPr lang="ja-JP" altLang="en-US" sz="2000" b="1" dirty="0" smtClean="0">
                <a:latin typeface="Meiryo UI" panose="020B0604030504040204" pitchFamily="50" charset="-128"/>
                <a:ea typeface="Meiryo UI" panose="020B0604030504040204" pitchFamily="50" charset="-128"/>
              </a:rPr>
              <a:t>〇</a:t>
            </a:r>
            <a:endParaRPr lang="en-US" altLang="ja-JP" sz="2000" b="1" dirty="0" smtClean="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xmlns="" id="{7C7FA18F-0157-9A75-54AE-D08629230078}"/>
              </a:ext>
            </a:extLst>
          </p:cNvPr>
          <p:cNvSpPr txBox="1"/>
          <p:nvPr/>
        </p:nvSpPr>
        <p:spPr>
          <a:xfrm>
            <a:off x="490331" y="405399"/>
            <a:ext cx="11211340" cy="584775"/>
          </a:xfrm>
          <a:prstGeom prst="rect">
            <a:avLst/>
          </a:prstGeom>
          <a:noFill/>
        </p:spPr>
        <p:txBody>
          <a:bodyPr wrap="square" rtlCol="0">
            <a:spAutoFit/>
          </a:bodyPr>
          <a:lstStyle/>
          <a:p>
            <a:r>
              <a:rPr kumimoji="1" lang="ja-JP" altLang="en-US" sz="3200" b="1" dirty="0" smtClean="0">
                <a:latin typeface="Meiryo UI" panose="020B0604030504040204" pitchFamily="50" charset="-128"/>
                <a:ea typeface="Meiryo UI" panose="020B0604030504040204" pitchFamily="50" charset="-128"/>
              </a:rPr>
              <a:t>〇</a:t>
            </a:r>
            <a:endParaRPr kumimoji="1" lang="en-US" altLang="ja-JP" sz="32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325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xmlns="" id="{D4945129-BE8B-AA50-7098-8E1D6627BF80}"/>
              </a:ext>
            </a:extLst>
          </p:cNvPr>
          <p:cNvSpPr txBox="1"/>
          <p:nvPr/>
        </p:nvSpPr>
        <p:spPr>
          <a:xfrm>
            <a:off x="1319214" y="1127334"/>
            <a:ext cx="9858374" cy="400110"/>
          </a:xfrm>
          <a:prstGeom prst="rect">
            <a:avLst/>
          </a:prstGeom>
          <a:noFill/>
        </p:spPr>
        <p:txBody>
          <a:bodyPr wrap="square" rtlCol="0">
            <a:spAutoFit/>
          </a:bodyPr>
          <a:lstStyle/>
          <a:p>
            <a:r>
              <a:rPr lang="ja-JP" altLang="en-US" sz="2000" b="1" dirty="0" smtClean="0">
                <a:latin typeface="Meiryo UI" panose="020B0604030504040204" pitchFamily="50" charset="-128"/>
                <a:ea typeface="Meiryo UI" panose="020B0604030504040204" pitchFamily="50" charset="-128"/>
              </a:rPr>
              <a:t>〇</a:t>
            </a:r>
            <a:endParaRPr lang="en-US" altLang="ja-JP" sz="2000" b="1" dirty="0" smtClean="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xmlns="" id="{7C7FA18F-0157-9A75-54AE-D08629230078}"/>
              </a:ext>
            </a:extLst>
          </p:cNvPr>
          <p:cNvSpPr txBox="1"/>
          <p:nvPr/>
        </p:nvSpPr>
        <p:spPr>
          <a:xfrm>
            <a:off x="490331" y="405399"/>
            <a:ext cx="11211340" cy="584775"/>
          </a:xfrm>
          <a:prstGeom prst="rect">
            <a:avLst/>
          </a:prstGeom>
          <a:noFill/>
        </p:spPr>
        <p:txBody>
          <a:bodyPr wrap="square" rtlCol="0">
            <a:spAutoFit/>
          </a:bodyPr>
          <a:lstStyle/>
          <a:p>
            <a:r>
              <a:rPr kumimoji="1" lang="ja-JP" altLang="en-US" sz="3200" b="1" dirty="0" smtClean="0">
                <a:latin typeface="Meiryo UI" panose="020B0604030504040204" pitchFamily="50" charset="-128"/>
                <a:ea typeface="Meiryo UI" panose="020B0604030504040204" pitchFamily="50" charset="-128"/>
              </a:rPr>
              <a:t>〇</a:t>
            </a:r>
            <a:endParaRPr kumimoji="1" lang="en-US" altLang="ja-JP" sz="32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89062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xmlns="" id="{D4945129-BE8B-AA50-7098-8E1D6627BF80}"/>
              </a:ext>
            </a:extLst>
          </p:cNvPr>
          <p:cNvSpPr txBox="1"/>
          <p:nvPr/>
        </p:nvSpPr>
        <p:spPr>
          <a:xfrm>
            <a:off x="1319214" y="1127334"/>
            <a:ext cx="9858374" cy="400110"/>
          </a:xfrm>
          <a:prstGeom prst="rect">
            <a:avLst/>
          </a:prstGeom>
          <a:noFill/>
        </p:spPr>
        <p:txBody>
          <a:bodyPr wrap="square" rtlCol="0">
            <a:spAutoFit/>
          </a:bodyPr>
          <a:lstStyle/>
          <a:p>
            <a:r>
              <a:rPr lang="ja-JP" altLang="en-US" sz="2000" b="1" dirty="0" smtClean="0">
                <a:latin typeface="Meiryo UI" panose="020B0604030504040204" pitchFamily="50" charset="-128"/>
                <a:ea typeface="Meiryo UI" panose="020B0604030504040204" pitchFamily="50" charset="-128"/>
              </a:rPr>
              <a:t>〇</a:t>
            </a:r>
            <a:endParaRPr lang="en-US" altLang="ja-JP" sz="2000" b="1" dirty="0" smtClean="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xmlns="" id="{7C7FA18F-0157-9A75-54AE-D08629230078}"/>
              </a:ext>
            </a:extLst>
          </p:cNvPr>
          <p:cNvSpPr txBox="1"/>
          <p:nvPr/>
        </p:nvSpPr>
        <p:spPr>
          <a:xfrm>
            <a:off x="490331" y="405399"/>
            <a:ext cx="11211340" cy="584775"/>
          </a:xfrm>
          <a:prstGeom prst="rect">
            <a:avLst/>
          </a:prstGeom>
          <a:noFill/>
        </p:spPr>
        <p:txBody>
          <a:bodyPr wrap="square" rtlCol="0">
            <a:spAutoFit/>
          </a:bodyPr>
          <a:lstStyle/>
          <a:p>
            <a:r>
              <a:rPr kumimoji="1" lang="ja-JP" altLang="en-US" sz="3200" b="1" dirty="0" smtClean="0">
                <a:latin typeface="Meiryo UI" panose="020B0604030504040204" pitchFamily="50" charset="-128"/>
                <a:ea typeface="Meiryo UI" panose="020B0604030504040204" pitchFamily="50" charset="-128"/>
              </a:rPr>
              <a:t>〇</a:t>
            </a:r>
            <a:endParaRPr kumimoji="1" lang="en-US" altLang="ja-JP" sz="32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3253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xmlns="" id="{D4945129-BE8B-AA50-7098-8E1D6627BF80}"/>
              </a:ext>
            </a:extLst>
          </p:cNvPr>
          <p:cNvSpPr txBox="1"/>
          <p:nvPr/>
        </p:nvSpPr>
        <p:spPr>
          <a:xfrm>
            <a:off x="1319214" y="1127334"/>
            <a:ext cx="9858374" cy="2554545"/>
          </a:xfrm>
          <a:prstGeom prst="rect">
            <a:avLst/>
          </a:prstGeom>
          <a:noFill/>
        </p:spPr>
        <p:txBody>
          <a:bodyPr wrap="square" rtlCol="0">
            <a:spAutoFit/>
          </a:bodyPr>
          <a:lstStyle/>
          <a:p>
            <a:r>
              <a:rPr lang="en-US" altLang="ja-JP" sz="2000" b="1" dirty="0" smtClean="0">
                <a:latin typeface="Meiryo UI" panose="020B0604030504040204" pitchFamily="50" charset="-128"/>
                <a:ea typeface="Meiryo UI" panose="020B0604030504040204" pitchFamily="50" charset="-128"/>
              </a:rPr>
              <a:t>【</a:t>
            </a:r>
            <a:r>
              <a:rPr lang="ja-JP" altLang="en-US" sz="2000" b="1" dirty="0">
                <a:latin typeface="Meiryo UI" panose="020B0604030504040204" pitchFamily="50" charset="-128"/>
                <a:ea typeface="Meiryo UI" panose="020B0604030504040204" pitchFamily="50" charset="-128"/>
              </a:rPr>
              <a:t>モデリングの初期段階（教師データの準備や特徴量選択）では、共通の算出方法でどんなモデルでも使用できる </a:t>
            </a:r>
            <a:r>
              <a:rPr lang="en-US" altLang="ja-JP" sz="2000" b="1" dirty="0">
                <a:latin typeface="Meiryo UI" panose="020B0604030504040204" pitchFamily="50" charset="-128"/>
                <a:ea typeface="Meiryo UI" panose="020B0604030504040204" pitchFamily="50" charset="-128"/>
              </a:rPr>
              <a:t>XEMP</a:t>
            </a:r>
            <a:r>
              <a:rPr lang="ja-JP" altLang="en-US" sz="2000" b="1" dirty="0" err="1">
                <a:latin typeface="Meiryo UI" panose="020B0604030504040204" pitchFamily="50" charset="-128"/>
                <a:ea typeface="Meiryo UI" panose="020B0604030504040204" pitchFamily="50" charset="-128"/>
              </a:rPr>
              <a:t>、</a:t>
            </a:r>
            <a:r>
              <a:rPr lang="ja-JP" altLang="en-US" sz="2000" b="1" dirty="0">
                <a:latin typeface="Meiryo UI" panose="020B0604030504040204" pitchFamily="50" charset="-128"/>
                <a:ea typeface="Meiryo UI" panose="020B0604030504040204" pitchFamily="50" charset="-128"/>
              </a:rPr>
              <a:t>および実績値を参照して計算される </a:t>
            </a:r>
            <a:r>
              <a:rPr lang="en-US" altLang="ja-JP" sz="2000" b="1" dirty="0">
                <a:latin typeface="Meiryo UI" panose="020B0604030504040204" pitchFamily="50" charset="-128"/>
                <a:ea typeface="Meiryo UI" panose="020B0604030504040204" pitchFamily="50" charset="-128"/>
              </a:rPr>
              <a:t>Permutation Importance </a:t>
            </a:r>
            <a:r>
              <a:rPr lang="ja-JP" altLang="en-US" sz="2000" b="1" dirty="0">
                <a:latin typeface="Meiryo UI" panose="020B0604030504040204" pitchFamily="50" charset="-128"/>
                <a:ea typeface="Meiryo UI" panose="020B0604030504040204" pitchFamily="50" charset="-128"/>
              </a:rPr>
              <a:t>で分析を進める</a:t>
            </a:r>
          </a:p>
          <a:p>
            <a:r>
              <a:rPr lang="ja-JP" altLang="en-US" sz="2000" b="1" dirty="0">
                <a:latin typeface="Meiryo UI" panose="020B0604030504040204" pitchFamily="50" charset="-128"/>
                <a:ea typeface="Meiryo UI" panose="020B0604030504040204" pitchFamily="50" charset="-128"/>
              </a:rPr>
              <a:t>ある程度モデリングが進み精度も安定し出したら、</a:t>
            </a:r>
            <a:r>
              <a:rPr lang="en-US" altLang="ja-JP" sz="2000" b="1" dirty="0">
                <a:latin typeface="Meiryo UI" panose="020B0604030504040204" pitchFamily="50" charset="-128"/>
                <a:ea typeface="Meiryo UI" panose="020B0604030504040204" pitchFamily="50" charset="-128"/>
              </a:rPr>
              <a:t>SHAP </a:t>
            </a:r>
            <a:r>
              <a:rPr lang="ja-JP" altLang="en-US" sz="2000" b="1" dirty="0">
                <a:latin typeface="Meiryo UI" panose="020B0604030504040204" pitchFamily="50" charset="-128"/>
                <a:ea typeface="Meiryo UI" panose="020B0604030504040204" pitchFamily="50" charset="-128"/>
              </a:rPr>
              <a:t>による説明性・解釈性の高さを分析に加えて、さらなる特徴量追加や特徴量エンジニアリングを試みる</a:t>
            </a:r>
          </a:p>
          <a:p>
            <a:r>
              <a:rPr lang="ja-JP" altLang="en-US" sz="2000" b="1" dirty="0">
                <a:latin typeface="Meiryo UI" panose="020B0604030504040204" pitchFamily="50" charset="-128"/>
                <a:ea typeface="Meiryo UI" panose="020B0604030504040204" pitchFamily="50" charset="-128"/>
              </a:rPr>
              <a:t>最終的には、運用においてモデル精度が必要なのか（一般的に精度が高いのは </a:t>
            </a:r>
            <a:r>
              <a:rPr lang="en-US" altLang="ja-JP" sz="2000" b="1" dirty="0">
                <a:latin typeface="Meiryo UI" panose="020B0604030504040204" pitchFamily="50" charset="-128"/>
                <a:ea typeface="Meiryo UI" panose="020B0604030504040204" pitchFamily="50" charset="-128"/>
              </a:rPr>
              <a:t>SHAP </a:t>
            </a:r>
            <a:r>
              <a:rPr lang="ja-JP" altLang="en-US" sz="2000" b="1" dirty="0">
                <a:latin typeface="Meiryo UI" panose="020B0604030504040204" pitchFamily="50" charset="-128"/>
                <a:ea typeface="Meiryo UI" panose="020B0604030504040204" pitchFamily="50" charset="-128"/>
              </a:rPr>
              <a:t>が使用できないアンサンブルモデル）、説明性・解釈性の高さが必要なのかによって、運用するものを選ぶ</a:t>
            </a:r>
            <a:endParaRPr lang="en-US" altLang="ja-JP" sz="2000" b="1" dirty="0" smtClean="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xmlns="" id="{7C7FA18F-0157-9A75-54AE-D08629230078}"/>
              </a:ext>
            </a:extLst>
          </p:cNvPr>
          <p:cNvSpPr txBox="1"/>
          <p:nvPr/>
        </p:nvSpPr>
        <p:spPr>
          <a:xfrm>
            <a:off x="490331" y="405399"/>
            <a:ext cx="11211340" cy="584775"/>
          </a:xfrm>
          <a:prstGeom prst="rect">
            <a:avLst/>
          </a:prstGeom>
          <a:noFill/>
        </p:spPr>
        <p:txBody>
          <a:bodyPr wrap="square" rtlCol="0">
            <a:spAutoFit/>
          </a:bodyPr>
          <a:lstStyle/>
          <a:p>
            <a:r>
              <a:rPr kumimoji="1" lang="en-US" altLang="ja-JP" sz="3200" b="1" dirty="0" smtClean="0">
                <a:latin typeface="Meiryo UI" panose="020B0604030504040204" pitchFamily="50" charset="-128"/>
                <a:ea typeface="Meiryo UI" panose="020B0604030504040204" pitchFamily="50" charset="-128"/>
              </a:rPr>
              <a:t>Permutation Importance</a:t>
            </a:r>
            <a:r>
              <a:rPr kumimoji="1" lang="ja-JP" altLang="en-US" sz="3200" b="1" dirty="0" smtClean="0">
                <a:latin typeface="Meiryo UI" panose="020B0604030504040204" pitchFamily="50" charset="-128"/>
                <a:ea typeface="Meiryo UI" panose="020B0604030504040204" pitchFamily="50" charset="-128"/>
              </a:rPr>
              <a:t>と</a:t>
            </a:r>
            <a:r>
              <a:rPr kumimoji="1" lang="en-US" altLang="ja-JP" sz="3200" b="1" dirty="0" smtClean="0">
                <a:latin typeface="Meiryo UI" panose="020B0604030504040204" pitchFamily="50" charset="-128"/>
                <a:ea typeface="Meiryo UI" panose="020B0604030504040204" pitchFamily="50" charset="-128"/>
              </a:rPr>
              <a:t>SHAP</a:t>
            </a:r>
            <a:endParaRPr kumimoji="1" lang="en-US" altLang="ja-JP" sz="32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5843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テキスト ボックス 9">
            <a:extLst>
              <a:ext uri="{FF2B5EF4-FFF2-40B4-BE49-F238E27FC236}">
                <a16:creationId xmlns:a16="http://schemas.microsoft.com/office/drawing/2014/main" xmlns="" id="{7C7FA18F-0157-9A75-54AE-D08629230078}"/>
              </a:ext>
            </a:extLst>
          </p:cNvPr>
          <p:cNvSpPr txBox="1"/>
          <p:nvPr/>
        </p:nvSpPr>
        <p:spPr>
          <a:xfrm>
            <a:off x="490331" y="697360"/>
            <a:ext cx="11211340" cy="584775"/>
          </a:xfrm>
          <a:prstGeom prst="rect">
            <a:avLst/>
          </a:prstGeom>
          <a:noFill/>
        </p:spPr>
        <p:txBody>
          <a:bodyPr wrap="square" rtlCol="0">
            <a:spAutoFit/>
          </a:bodyPr>
          <a:lstStyle/>
          <a:p>
            <a:r>
              <a:rPr kumimoji="1" lang="en-US" altLang="ja-JP" sz="3200" b="1" dirty="0" smtClean="0">
                <a:latin typeface="Meiryo UI" panose="020B0604030504040204" pitchFamily="50" charset="-128"/>
                <a:ea typeface="Meiryo UI" panose="020B0604030504040204" pitchFamily="50" charset="-128"/>
              </a:rPr>
              <a:t>SHAP</a:t>
            </a:r>
            <a:endParaRPr kumimoji="1" lang="en-US" altLang="ja-JP" sz="3200" b="1" dirty="0">
              <a:latin typeface="Meiryo UI" panose="020B0604030504040204" pitchFamily="50" charset="-128"/>
              <a:ea typeface="Meiryo UI" panose="020B0604030504040204" pitchFamily="50" charset="-128"/>
            </a:endParaRPr>
          </a:p>
        </p:txBody>
      </p:sp>
      <p:sp>
        <p:nvSpPr>
          <p:cNvPr id="9" name="テキスト ボックス 8">
            <a:extLst>
              <a:ext uri="{FF2B5EF4-FFF2-40B4-BE49-F238E27FC236}">
                <a16:creationId xmlns:a16="http://schemas.microsoft.com/office/drawing/2014/main" xmlns="" id="{D4945129-BE8B-AA50-7098-8E1D6627BF80}"/>
              </a:ext>
            </a:extLst>
          </p:cNvPr>
          <p:cNvSpPr txBox="1"/>
          <p:nvPr/>
        </p:nvSpPr>
        <p:spPr>
          <a:xfrm>
            <a:off x="1959294" y="7756039"/>
            <a:ext cx="9858374" cy="1384995"/>
          </a:xfrm>
          <a:prstGeom prst="rect">
            <a:avLst/>
          </a:prstGeom>
          <a:solidFill>
            <a:srgbClr val="FFC000"/>
          </a:solidFill>
        </p:spPr>
        <p:txBody>
          <a:bodyPr wrap="square" rtlCol="0">
            <a:spAutoFit/>
          </a:bodyPr>
          <a:lstStyle/>
          <a:p>
            <a:r>
              <a:rPr lang="ja-JP" altLang="en-US" sz="2800" b="1" dirty="0" smtClean="0">
                <a:latin typeface="Meiryo UI" panose="020B0604030504040204" pitchFamily="50" charset="-128"/>
                <a:ea typeface="Meiryo UI" panose="020B0604030504040204" pitchFamily="50" charset="-128"/>
              </a:rPr>
              <a:t>エクセルシートのボタンを押下すると、</a:t>
            </a:r>
            <a:endParaRPr lang="en-US" altLang="ja-JP" sz="2800" b="1" dirty="0" smtClean="0">
              <a:latin typeface="Meiryo UI" panose="020B0604030504040204" pitchFamily="50" charset="-128"/>
              <a:ea typeface="Meiryo UI" panose="020B0604030504040204" pitchFamily="50" charset="-128"/>
            </a:endParaRPr>
          </a:p>
          <a:p>
            <a:r>
              <a:rPr lang="ja-JP" altLang="en-US" sz="2800" b="1" dirty="0" smtClean="0">
                <a:latin typeface="Meiryo UI" panose="020B0604030504040204" pitchFamily="50" charset="-128"/>
                <a:ea typeface="Meiryo UI" panose="020B0604030504040204" pitchFamily="50" charset="-128"/>
              </a:rPr>
              <a:t>シートの内容をテキストファイルに変換するマクロを作成します。</a:t>
            </a:r>
            <a:endParaRPr lang="en-US" altLang="ja-JP" sz="2800" b="1" dirty="0" smtClean="0">
              <a:latin typeface="Meiryo UI" panose="020B0604030504040204" pitchFamily="50" charset="-128"/>
              <a:ea typeface="Meiryo UI" panose="020B0604030504040204" pitchFamily="50" charset="-128"/>
            </a:endParaRPr>
          </a:p>
          <a:p>
            <a:r>
              <a:rPr lang="ja-JP" altLang="en-US" sz="2800" b="1" dirty="0">
                <a:latin typeface="Meiryo UI" panose="020B0604030504040204" pitchFamily="50" charset="-128"/>
                <a:ea typeface="Meiryo UI" panose="020B0604030504040204" pitchFamily="50" charset="-128"/>
              </a:rPr>
              <a:t>また</a:t>
            </a:r>
            <a:r>
              <a:rPr lang="ja-JP" altLang="en-US" sz="2800" b="1" dirty="0" smtClean="0">
                <a:latin typeface="Meiryo UI" panose="020B0604030504040204" pitchFamily="50" charset="-128"/>
                <a:ea typeface="Meiryo UI" panose="020B0604030504040204" pitchFamily="50" charset="-128"/>
              </a:rPr>
              <a:t>、他のエクセルファイルに転用する方法もお伝えします。</a:t>
            </a:r>
            <a:endParaRPr lang="en-US" altLang="ja-JP" sz="2800" b="1" dirty="0" smtClean="0">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1229360" y="1524000"/>
            <a:ext cx="6837680" cy="1200329"/>
          </a:xfrm>
          <a:prstGeom prst="rect">
            <a:avLst/>
          </a:prstGeom>
          <a:noFill/>
        </p:spPr>
        <p:txBody>
          <a:bodyPr wrap="square" rtlCol="0">
            <a:spAutoFit/>
          </a:bodyPr>
          <a:lstStyle/>
          <a:p>
            <a:r>
              <a:rPr lang="en-US" altLang="ja-JP" dirty="0"/>
              <a:t>Permutation Importance </a:t>
            </a:r>
            <a:r>
              <a:rPr lang="ja-JP" altLang="en-US" dirty="0"/>
              <a:t>を用いた「</a:t>
            </a:r>
            <a:r>
              <a:rPr lang="ja-JP" altLang="en-US" dirty="0">
                <a:hlinkClick r:id="rId2"/>
              </a:rPr>
              <a:t>特徴量のインパクト</a:t>
            </a:r>
            <a:r>
              <a:rPr lang="ja-JP" altLang="en-US" dirty="0" smtClean="0"/>
              <a:t>」</a:t>
            </a:r>
            <a:endParaRPr lang="en-US" altLang="ja-JP" dirty="0" smtClean="0"/>
          </a:p>
          <a:p>
            <a:r>
              <a:rPr lang="en-US" altLang="ja-JP" dirty="0" smtClean="0"/>
              <a:t>Partial </a:t>
            </a:r>
            <a:r>
              <a:rPr lang="en-US" altLang="ja-JP" dirty="0"/>
              <a:t>Dependence Plot </a:t>
            </a:r>
            <a:r>
              <a:rPr lang="ja-JP" altLang="en-US" dirty="0"/>
              <a:t>を用いた「特徴量ごとの作用</a:t>
            </a:r>
            <a:r>
              <a:rPr lang="ja-JP" altLang="en-US" dirty="0" smtClean="0"/>
              <a:t>」</a:t>
            </a:r>
            <a:endParaRPr lang="en-US" altLang="ja-JP" dirty="0" smtClean="0"/>
          </a:p>
          <a:p>
            <a:r>
              <a:rPr lang="en-US" altLang="ja-JP" dirty="0" smtClean="0"/>
              <a:t>XEMP</a:t>
            </a:r>
            <a:r>
              <a:rPr lang="ja-JP" altLang="en-US" dirty="0"/>
              <a:t>を用いた「予測の説明」などが</a:t>
            </a:r>
            <a:r>
              <a:rPr lang="ja-JP" altLang="en-US" dirty="0" smtClean="0"/>
              <a:t>実</a:t>
            </a:r>
            <a:endParaRPr lang="en-US" altLang="ja-JP" dirty="0" smtClean="0"/>
          </a:p>
          <a:p>
            <a:r>
              <a:rPr lang="en-US" altLang="ja-JP" dirty="0"/>
              <a:t>SHAP </a:t>
            </a:r>
            <a:r>
              <a:rPr lang="ja-JP" altLang="en-US" dirty="0"/>
              <a:t>を用いた「</a:t>
            </a:r>
            <a:r>
              <a:rPr lang="ja-JP" altLang="en-US" dirty="0">
                <a:hlinkClick r:id="rId2"/>
              </a:rPr>
              <a:t>特徴量のインパクト</a:t>
            </a:r>
            <a:r>
              <a:rPr lang="ja-JP" altLang="en-US" dirty="0"/>
              <a:t>」および「</a:t>
            </a:r>
            <a:r>
              <a:rPr lang="ja-JP" altLang="en-US" dirty="0">
                <a:hlinkClick r:id="rId3"/>
              </a:rPr>
              <a:t>予測の説明</a:t>
            </a:r>
            <a:r>
              <a:rPr lang="ja-JP" altLang="en-US" dirty="0"/>
              <a:t>」</a:t>
            </a:r>
            <a:endParaRPr kumimoji="1" lang="ja-JP" altLang="en-US" dirty="0"/>
          </a:p>
        </p:txBody>
      </p:sp>
      <p:sp>
        <p:nvSpPr>
          <p:cNvPr id="4" name="正方形/長方形 3"/>
          <p:cNvSpPr/>
          <p:nvPr/>
        </p:nvSpPr>
        <p:spPr>
          <a:xfrm>
            <a:off x="5682146" y="710814"/>
            <a:ext cx="5480988" cy="369332"/>
          </a:xfrm>
          <a:prstGeom prst="rect">
            <a:avLst/>
          </a:prstGeom>
        </p:spPr>
        <p:txBody>
          <a:bodyPr wrap="none">
            <a:spAutoFit/>
          </a:bodyPr>
          <a:lstStyle/>
          <a:p>
            <a:r>
              <a:rPr lang="en-US" altLang="ja-JP" dirty="0">
                <a:hlinkClick r:id="rId4"/>
              </a:rPr>
              <a:t>SHAP</a:t>
            </a:r>
            <a:r>
              <a:rPr lang="ja-JP" altLang="en-US" dirty="0">
                <a:hlinkClick r:id="rId4"/>
              </a:rPr>
              <a:t>を用いて機械学習モデルを説明する </a:t>
            </a:r>
            <a:r>
              <a:rPr lang="en-US" altLang="ja-JP" dirty="0">
                <a:hlinkClick r:id="rId4"/>
              </a:rPr>
              <a:t>l </a:t>
            </a:r>
            <a:r>
              <a:rPr lang="en-US" altLang="ja-JP" dirty="0" err="1">
                <a:hlinkClick r:id="rId4"/>
              </a:rPr>
              <a:t>DataRobot</a:t>
            </a:r>
            <a:endParaRPr lang="ja-JP" altLang="en-US" dirty="0"/>
          </a:p>
        </p:txBody>
      </p:sp>
      <p:sp>
        <p:nvSpPr>
          <p:cNvPr id="5" name="正方形/長方形 4"/>
          <p:cNvSpPr/>
          <p:nvPr/>
        </p:nvSpPr>
        <p:spPr>
          <a:xfrm>
            <a:off x="1229360" y="2982298"/>
            <a:ext cx="9933774" cy="1200329"/>
          </a:xfrm>
          <a:prstGeom prst="rect">
            <a:avLst/>
          </a:prstGeom>
        </p:spPr>
        <p:txBody>
          <a:bodyPr wrap="square">
            <a:spAutoFit/>
          </a:bodyPr>
          <a:lstStyle/>
          <a:p>
            <a:r>
              <a:rPr lang="en-US" altLang="ja-JP" dirty="0"/>
              <a:t>HAP</a:t>
            </a:r>
            <a:r>
              <a:rPr lang="ja-JP" altLang="en-US" dirty="0"/>
              <a:t>（</a:t>
            </a:r>
            <a:r>
              <a:rPr lang="en-US" altLang="ja-JP" dirty="0" err="1"/>
              <a:t>SHapley</a:t>
            </a:r>
            <a:r>
              <a:rPr lang="en-US" altLang="ja-JP" dirty="0"/>
              <a:t> Additive </a:t>
            </a:r>
            <a:r>
              <a:rPr lang="en-US" altLang="ja-JP" dirty="0" err="1"/>
              <a:t>exPlanations</a:t>
            </a:r>
            <a:r>
              <a:rPr lang="ja-JP" altLang="en-US" dirty="0"/>
              <a:t>）は、協力ゲーム理論のシャープレイ値（</a:t>
            </a:r>
            <a:r>
              <a:rPr lang="en-US" altLang="ja-JP" dirty="0"/>
              <a:t>Shapley Value</a:t>
            </a:r>
            <a:r>
              <a:rPr lang="ja-JP" altLang="en-US" dirty="0"/>
              <a:t>）を機械学習に応用したオープンソースのライブラリです。シャープレイ値をそのまま算出するには、変数の数が増えると組み合わせが増えて計算量が膨大になってしまいます。そこで算出方法を工夫することで現実的な計算時間でシャープレイ値を機械学習で扱えるようにしたものが </a:t>
            </a:r>
            <a:r>
              <a:rPr lang="en-US" altLang="ja-JP" dirty="0"/>
              <a:t>SHAP </a:t>
            </a:r>
            <a:r>
              <a:rPr lang="ja-JP" altLang="en-US" dirty="0"/>
              <a:t>です。</a:t>
            </a:r>
          </a:p>
        </p:txBody>
      </p:sp>
    </p:spTree>
    <p:extLst>
      <p:ext uri="{BB962C8B-B14F-4D97-AF65-F5344CB8AC3E}">
        <p14:creationId xmlns:p14="http://schemas.microsoft.com/office/powerpoint/2010/main" val="2886605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xmlns="" id="{7C7FA18F-0157-9A75-54AE-D08629230078}"/>
              </a:ext>
            </a:extLst>
          </p:cNvPr>
          <p:cNvSpPr txBox="1"/>
          <p:nvPr/>
        </p:nvSpPr>
        <p:spPr>
          <a:xfrm>
            <a:off x="7402748" y="362547"/>
            <a:ext cx="4357992" cy="461665"/>
          </a:xfrm>
          <a:prstGeom prst="rect">
            <a:avLst/>
          </a:prstGeom>
          <a:noFill/>
        </p:spPr>
        <p:txBody>
          <a:bodyPr wrap="square" rtlCol="0">
            <a:spAutoFit/>
          </a:bodyPr>
          <a:lstStyle/>
          <a:p>
            <a:r>
              <a:rPr lang="ja-JP" altLang="en-US" sz="1200" dirty="0">
                <a:hlinkClick r:id="rId2"/>
              </a:rPr>
              <a:t>音楽性について定量的に評価！？データサイエンティストが曲を解析、</a:t>
            </a:r>
            <a:r>
              <a:rPr lang="en-US" altLang="ja-JP" sz="1200" dirty="0">
                <a:hlinkClick r:id="rId2"/>
              </a:rPr>
              <a:t>AI</a:t>
            </a:r>
            <a:r>
              <a:rPr lang="ja-JP" altLang="en-US" sz="1200" dirty="0">
                <a:hlinkClick r:id="rId2"/>
              </a:rPr>
              <a:t>をつかって音楽性を解き明かす </a:t>
            </a:r>
            <a:r>
              <a:rPr lang="en-US" altLang="ja-JP" sz="1200" dirty="0">
                <a:hlinkClick r:id="rId2"/>
              </a:rPr>
              <a:t>| </a:t>
            </a:r>
            <a:r>
              <a:rPr lang="en-US" altLang="ja-JP" sz="1200" dirty="0" err="1">
                <a:hlinkClick r:id="rId2"/>
              </a:rPr>
              <a:t>Techable</a:t>
            </a:r>
            <a:r>
              <a:rPr lang="en-US" altLang="ja-JP" sz="1200" dirty="0">
                <a:hlinkClick r:id="rId2"/>
              </a:rPr>
              <a:t>(</a:t>
            </a:r>
            <a:r>
              <a:rPr lang="ja-JP" altLang="en-US" sz="1200" dirty="0">
                <a:hlinkClick r:id="rId2"/>
              </a:rPr>
              <a:t>テッカブル</a:t>
            </a:r>
            <a:r>
              <a:rPr lang="en-US" altLang="ja-JP" sz="1200" dirty="0">
                <a:hlinkClick r:id="rId2"/>
              </a:rPr>
              <a:t>)</a:t>
            </a:r>
            <a:endParaRPr kumimoji="1" lang="en-US" altLang="ja-JP" sz="1200" b="1"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12"/>
          </p:nvPr>
        </p:nvSpPr>
        <p:spPr/>
        <p:txBody>
          <a:bodyPr/>
          <a:lstStyle/>
          <a:p>
            <a:fld id="{05CA4F32-EC1F-4E90-93E6-FDA37B877450}" type="slidenum">
              <a:rPr kumimoji="1" lang="ja-JP" altLang="en-US" smtClean="0"/>
              <a:t>4</a:t>
            </a:fld>
            <a:endParaRPr kumimoji="1" lang="ja-JP"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244" y="1223963"/>
            <a:ext cx="6791325" cy="44100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正方形/長方形 1"/>
          <p:cNvSpPr/>
          <p:nvPr/>
        </p:nvSpPr>
        <p:spPr>
          <a:xfrm>
            <a:off x="7137570" y="1479395"/>
            <a:ext cx="4915000" cy="3293209"/>
          </a:xfrm>
          <a:prstGeom prst="rect">
            <a:avLst/>
          </a:prstGeom>
        </p:spPr>
        <p:txBody>
          <a:bodyPr wrap="square">
            <a:spAutoFit/>
          </a:bodyPr>
          <a:lstStyle/>
          <a:p>
            <a:r>
              <a:rPr lang="ja-JP" altLang="en-US" sz="1600" dirty="0">
                <a:latin typeface="Meiryo UI" panose="020B0604030504040204" pitchFamily="50" charset="-128"/>
                <a:ea typeface="Meiryo UI" panose="020B0604030504040204" pitchFamily="50" charset="-128"/>
              </a:rPr>
              <a:t>機械学習アルゴリズムを用いて、</a:t>
            </a:r>
            <a:r>
              <a:rPr lang="en-US" altLang="ja-JP" sz="1600" dirty="0">
                <a:latin typeface="Meiryo UI" panose="020B0604030504040204" pitchFamily="50" charset="-128"/>
                <a:ea typeface="Meiryo UI" panose="020B0604030504040204" pitchFamily="50" charset="-128"/>
              </a:rPr>
              <a:t>11</a:t>
            </a:r>
            <a:r>
              <a:rPr lang="ja-JP" altLang="en-US" sz="1600" dirty="0">
                <a:latin typeface="Meiryo UI" panose="020B0604030504040204" pitchFamily="50" charset="-128"/>
                <a:ea typeface="Meiryo UI" panose="020B0604030504040204" pitchFamily="50" charset="-128"/>
              </a:rPr>
              <a:t>個の音楽的指標を学習させ、楽曲が</a:t>
            </a:r>
            <a:r>
              <a:rPr lang="en-US" altLang="ja-JP" sz="1600" dirty="0">
                <a:latin typeface="Meiryo UI" panose="020B0604030504040204" pitchFamily="50" charset="-128"/>
                <a:ea typeface="Meiryo UI" panose="020B0604030504040204" pitchFamily="50" charset="-128"/>
              </a:rPr>
              <a:t>BTS</a:t>
            </a:r>
            <a:r>
              <a:rPr lang="ja-JP" altLang="en-US" sz="1600" dirty="0">
                <a:latin typeface="Meiryo UI" panose="020B0604030504040204" pitchFamily="50" charset="-128"/>
                <a:ea typeface="Meiryo UI" panose="020B0604030504040204" pitchFamily="50" charset="-128"/>
              </a:rPr>
              <a:t>のものかを予測する分類器を</a:t>
            </a:r>
            <a:r>
              <a:rPr lang="ja-JP" altLang="en-US" sz="1600" dirty="0" smtClean="0">
                <a:latin typeface="Meiryo UI" panose="020B0604030504040204" pitchFamily="50" charset="-128"/>
                <a:ea typeface="Meiryo UI" panose="020B0604030504040204" pitchFamily="50" charset="-128"/>
              </a:rPr>
              <a:t>構築。</a:t>
            </a:r>
            <a:endParaRPr lang="ja-JP" altLang="en-US" sz="1600" dirty="0">
              <a:latin typeface="Meiryo UI" panose="020B0604030504040204" pitchFamily="50" charset="-128"/>
              <a:ea typeface="Meiryo UI" panose="020B0604030504040204" pitchFamily="50" charset="-128"/>
            </a:endParaRPr>
          </a:p>
          <a:p>
            <a:endParaRPr lang="ja-JP" altLang="en-US"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グラフでの</a:t>
            </a:r>
            <a:r>
              <a:rPr lang="en-US" altLang="ja-JP" sz="1600" dirty="0">
                <a:latin typeface="Meiryo UI" panose="020B0604030504040204" pitchFamily="50" charset="-128"/>
                <a:ea typeface="Meiryo UI" panose="020B0604030504040204" pitchFamily="50" charset="-128"/>
              </a:rPr>
              <a:t>SHAP</a:t>
            </a:r>
            <a:r>
              <a:rPr lang="ja-JP" altLang="en-US" sz="1600" dirty="0">
                <a:latin typeface="Meiryo UI" panose="020B0604030504040204" pitchFamily="50" charset="-128"/>
                <a:ea typeface="Meiryo UI" panose="020B0604030504040204" pitchFamily="50" charset="-128"/>
              </a:rPr>
              <a:t>値は、予測の際に各指標がそれぞれどれくらい影響しているかを数学的に計算した</a:t>
            </a:r>
            <a:r>
              <a:rPr lang="ja-JP" altLang="en-US" sz="1600" dirty="0" smtClean="0">
                <a:latin typeface="Meiryo UI" panose="020B0604030504040204" pitchFamily="50" charset="-128"/>
                <a:ea typeface="Meiryo UI" panose="020B0604030504040204" pitchFamily="50" charset="-128"/>
              </a:rPr>
              <a:t>もの。</a:t>
            </a:r>
            <a:endParaRPr lang="en-US" altLang="ja-JP" sz="1600" dirty="0" smtClean="0">
              <a:latin typeface="Meiryo UI" panose="020B0604030504040204" pitchFamily="50" charset="-128"/>
              <a:ea typeface="Meiryo UI" panose="020B0604030504040204" pitchFamily="50" charset="-128"/>
            </a:endParaRPr>
          </a:p>
          <a:p>
            <a:r>
              <a:rPr lang="ja-JP" altLang="en-US" sz="1600" dirty="0" smtClean="0">
                <a:latin typeface="Meiryo UI" panose="020B0604030504040204" pitchFamily="50" charset="-128"/>
                <a:ea typeface="Meiryo UI" panose="020B0604030504040204" pitchFamily="50" charset="-128"/>
              </a:rPr>
              <a:t>この</a:t>
            </a:r>
            <a:r>
              <a:rPr lang="en-US" altLang="ja-JP" sz="1600" dirty="0">
                <a:latin typeface="Meiryo UI" panose="020B0604030504040204" pitchFamily="50" charset="-128"/>
                <a:ea typeface="Meiryo UI" panose="020B0604030504040204" pitchFamily="50" charset="-128"/>
              </a:rPr>
              <a:t>SHAP</a:t>
            </a:r>
            <a:r>
              <a:rPr lang="ja-JP" altLang="en-US" sz="1600" dirty="0">
                <a:latin typeface="Meiryo UI" panose="020B0604030504040204" pitchFamily="50" charset="-128"/>
                <a:ea typeface="Meiryo UI" panose="020B0604030504040204" pitchFamily="50" charset="-128"/>
              </a:rPr>
              <a:t>値の正</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負の値が大きいほど、予測に及ぼす正</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負の影響力が大きくなる。</a:t>
            </a:r>
          </a:p>
          <a:p>
            <a:endParaRPr lang="ja-JP" altLang="en-US" sz="1600" dirty="0">
              <a:latin typeface="Meiryo UI" panose="020B0604030504040204" pitchFamily="50" charset="-128"/>
              <a:ea typeface="Meiryo UI" panose="020B0604030504040204" pitchFamily="50" charset="-128"/>
            </a:endParaRPr>
          </a:p>
          <a:p>
            <a:r>
              <a:rPr lang="ja-JP" altLang="en-US" sz="1600" dirty="0">
                <a:latin typeface="Meiryo UI" panose="020B0604030504040204" pitchFamily="50" charset="-128"/>
                <a:ea typeface="Meiryo UI" panose="020B0604030504040204" pitchFamily="50" charset="-128"/>
              </a:rPr>
              <a:t>また、それぞれの指標の高</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低により、グラフは赤</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青を示す。例えば、「</a:t>
            </a:r>
            <a:r>
              <a:rPr lang="en-US" altLang="ja-JP" sz="1600" dirty="0" err="1">
                <a:latin typeface="Meiryo UI" panose="020B0604030504040204" pitchFamily="50" charset="-128"/>
                <a:ea typeface="Meiryo UI" panose="020B0604030504040204" pitchFamily="50" charset="-128"/>
              </a:rPr>
              <a:t>speechiness</a:t>
            </a:r>
            <a:r>
              <a:rPr lang="ja-JP" altLang="en-US" sz="1600" dirty="0">
                <a:latin typeface="Meiryo UI" panose="020B0604030504040204" pitchFamily="50" charset="-128"/>
                <a:ea typeface="Meiryo UI" panose="020B0604030504040204" pitchFamily="50" charset="-128"/>
              </a:rPr>
              <a:t>」が高いと</a:t>
            </a:r>
            <a:r>
              <a:rPr lang="ja-JP" altLang="en-US" sz="1600" dirty="0" smtClean="0">
                <a:latin typeface="Meiryo UI" panose="020B0604030504040204" pitchFamily="50" charset="-128"/>
                <a:ea typeface="Meiryo UI" panose="020B0604030504040204" pitchFamily="50" charset="-128"/>
              </a:rPr>
              <a:t>赤、</a:t>
            </a:r>
            <a:r>
              <a:rPr lang="ja-JP" altLang="en-US" sz="1600" dirty="0">
                <a:latin typeface="Meiryo UI" panose="020B0604030504040204" pitchFamily="50" charset="-128"/>
                <a:ea typeface="Meiryo UI" panose="020B0604030504040204" pitchFamily="50" charset="-128"/>
              </a:rPr>
              <a:t>低いと</a:t>
            </a:r>
            <a:r>
              <a:rPr lang="ja-JP" altLang="en-US" sz="1600" dirty="0" smtClean="0">
                <a:latin typeface="Meiryo UI" panose="020B0604030504040204" pitchFamily="50" charset="-128"/>
                <a:ea typeface="Meiryo UI" panose="020B0604030504040204" pitchFamily="50" charset="-128"/>
              </a:rPr>
              <a:t>青になる</a:t>
            </a:r>
            <a:r>
              <a:rPr lang="ja-JP" altLang="en-US" sz="1600" dirty="0">
                <a:latin typeface="Meiryo UI" panose="020B0604030504040204" pitchFamily="50" charset="-128"/>
                <a:ea typeface="Meiryo UI" panose="020B0604030504040204" pitchFamily="50" charset="-128"/>
              </a:rPr>
              <a:t>。</a:t>
            </a:r>
          </a:p>
          <a:p>
            <a:endParaRPr lang="ja-JP" altLang="en-US" sz="1600" dirty="0">
              <a:latin typeface="Meiryo UI" panose="020B0604030504040204" pitchFamily="50" charset="-128"/>
              <a:ea typeface="Meiryo UI" panose="020B0604030504040204" pitchFamily="50" charset="-128"/>
            </a:endParaRPr>
          </a:p>
          <a:p>
            <a:r>
              <a:rPr lang="ja-JP" altLang="en-US" sz="1600" dirty="0" smtClean="0">
                <a:latin typeface="Meiryo UI" panose="020B0604030504040204" pitchFamily="50" charset="-128"/>
                <a:ea typeface="Meiryo UI" panose="020B0604030504040204" pitchFamily="50" charset="-128"/>
              </a:rPr>
              <a:t>以上を踏まえると、「</a:t>
            </a:r>
            <a:r>
              <a:rPr lang="en-US" altLang="ja-JP" sz="1600" dirty="0" err="1">
                <a:latin typeface="Meiryo UI" panose="020B0604030504040204" pitchFamily="50" charset="-128"/>
                <a:ea typeface="Meiryo UI" panose="020B0604030504040204" pitchFamily="50" charset="-128"/>
              </a:rPr>
              <a:t>speechiness</a:t>
            </a:r>
            <a:r>
              <a:rPr lang="ja-JP" altLang="en-US" sz="1600" dirty="0">
                <a:latin typeface="Meiryo UI" panose="020B0604030504040204" pitchFamily="50" charset="-128"/>
                <a:ea typeface="Meiryo UI" panose="020B0604030504040204" pitchFamily="50" charset="-128"/>
              </a:rPr>
              <a:t>」が</a:t>
            </a:r>
            <a:r>
              <a:rPr lang="en-US" altLang="ja-JP" sz="1600" dirty="0">
                <a:latin typeface="Meiryo UI" panose="020B0604030504040204" pitchFamily="50" charset="-128"/>
                <a:ea typeface="Meiryo UI" panose="020B0604030504040204" pitchFamily="50" charset="-128"/>
              </a:rPr>
              <a:t>BTS</a:t>
            </a:r>
            <a:r>
              <a:rPr lang="ja-JP" altLang="en-US" sz="1600" dirty="0">
                <a:latin typeface="Meiryo UI" panose="020B0604030504040204" pitchFamily="50" charset="-128"/>
                <a:ea typeface="Meiryo UI" panose="020B0604030504040204" pitchFamily="50" charset="-128"/>
              </a:rPr>
              <a:t>の曲を予測するにあたって最も重要な特徴だったことが</a:t>
            </a:r>
            <a:r>
              <a:rPr lang="ja-JP" altLang="en-US" sz="1600" dirty="0" smtClean="0">
                <a:latin typeface="Meiryo UI" panose="020B0604030504040204" pitchFamily="50" charset="-128"/>
                <a:ea typeface="Meiryo UI" panose="020B0604030504040204" pitchFamily="50" charset="-128"/>
              </a:rPr>
              <a:t>わかる</a:t>
            </a:r>
            <a:endParaRPr lang="ja-JP" altLang="en-US" sz="16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013589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xmlns="" id="{D4945129-BE8B-AA50-7098-8E1D6627BF80}"/>
              </a:ext>
            </a:extLst>
          </p:cNvPr>
          <p:cNvSpPr txBox="1"/>
          <p:nvPr/>
        </p:nvSpPr>
        <p:spPr>
          <a:xfrm>
            <a:off x="1319214" y="1127334"/>
            <a:ext cx="9858374" cy="400110"/>
          </a:xfrm>
          <a:prstGeom prst="rect">
            <a:avLst/>
          </a:prstGeom>
          <a:noFill/>
        </p:spPr>
        <p:txBody>
          <a:bodyPr wrap="square" rtlCol="0">
            <a:spAutoFit/>
          </a:bodyPr>
          <a:lstStyle/>
          <a:p>
            <a:r>
              <a:rPr lang="ja-JP" altLang="en-US" sz="2000" b="1" dirty="0" smtClean="0">
                <a:latin typeface="Meiryo UI" panose="020B0604030504040204" pitchFamily="50" charset="-128"/>
                <a:ea typeface="Meiryo UI" panose="020B0604030504040204" pitchFamily="50" charset="-128"/>
              </a:rPr>
              <a:t>〇</a:t>
            </a:r>
            <a:endParaRPr lang="en-US" altLang="ja-JP" sz="2000" b="1" dirty="0" smtClean="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xmlns="" id="{7C7FA18F-0157-9A75-54AE-D08629230078}"/>
              </a:ext>
            </a:extLst>
          </p:cNvPr>
          <p:cNvSpPr txBox="1"/>
          <p:nvPr/>
        </p:nvSpPr>
        <p:spPr>
          <a:xfrm>
            <a:off x="490331" y="405399"/>
            <a:ext cx="11211340" cy="584775"/>
          </a:xfrm>
          <a:prstGeom prst="rect">
            <a:avLst/>
          </a:prstGeom>
          <a:noFill/>
        </p:spPr>
        <p:txBody>
          <a:bodyPr wrap="square" rtlCol="0">
            <a:spAutoFit/>
          </a:bodyPr>
          <a:lstStyle/>
          <a:p>
            <a:r>
              <a:rPr kumimoji="1" lang="ja-JP" altLang="en-US" sz="3200" b="1" dirty="0" smtClean="0">
                <a:latin typeface="Meiryo UI" panose="020B0604030504040204" pitchFamily="50" charset="-128"/>
                <a:ea typeface="Meiryo UI" panose="020B0604030504040204" pitchFamily="50" charset="-128"/>
              </a:rPr>
              <a:t>〇</a:t>
            </a:r>
            <a:endParaRPr kumimoji="1" lang="en-US" altLang="ja-JP" sz="32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41293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xmlns="" id="{D4945129-BE8B-AA50-7098-8E1D6627BF80}"/>
              </a:ext>
            </a:extLst>
          </p:cNvPr>
          <p:cNvSpPr txBox="1"/>
          <p:nvPr/>
        </p:nvSpPr>
        <p:spPr>
          <a:xfrm>
            <a:off x="1319214" y="1127334"/>
            <a:ext cx="9858374" cy="400110"/>
          </a:xfrm>
          <a:prstGeom prst="rect">
            <a:avLst/>
          </a:prstGeom>
          <a:noFill/>
        </p:spPr>
        <p:txBody>
          <a:bodyPr wrap="square" rtlCol="0">
            <a:spAutoFit/>
          </a:bodyPr>
          <a:lstStyle/>
          <a:p>
            <a:r>
              <a:rPr lang="ja-JP" altLang="en-US" sz="2000" b="1" dirty="0" smtClean="0">
                <a:latin typeface="Meiryo UI" panose="020B0604030504040204" pitchFamily="50" charset="-128"/>
                <a:ea typeface="Meiryo UI" panose="020B0604030504040204" pitchFamily="50" charset="-128"/>
              </a:rPr>
              <a:t>〇</a:t>
            </a:r>
            <a:endParaRPr lang="en-US" altLang="ja-JP" sz="2000" b="1" dirty="0" smtClean="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xmlns="" id="{7C7FA18F-0157-9A75-54AE-D08629230078}"/>
              </a:ext>
            </a:extLst>
          </p:cNvPr>
          <p:cNvSpPr txBox="1"/>
          <p:nvPr/>
        </p:nvSpPr>
        <p:spPr>
          <a:xfrm>
            <a:off x="490331" y="405399"/>
            <a:ext cx="11211340" cy="584775"/>
          </a:xfrm>
          <a:prstGeom prst="rect">
            <a:avLst/>
          </a:prstGeom>
          <a:noFill/>
        </p:spPr>
        <p:txBody>
          <a:bodyPr wrap="square" rtlCol="0">
            <a:spAutoFit/>
          </a:bodyPr>
          <a:lstStyle/>
          <a:p>
            <a:r>
              <a:rPr kumimoji="1" lang="ja-JP" altLang="en-US" sz="3200" b="1" dirty="0" smtClean="0">
                <a:latin typeface="Meiryo UI" panose="020B0604030504040204" pitchFamily="50" charset="-128"/>
                <a:ea typeface="Meiryo UI" panose="020B0604030504040204" pitchFamily="50" charset="-128"/>
              </a:rPr>
              <a:t>〇</a:t>
            </a:r>
            <a:endParaRPr kumimoji="1" lang="en-US" altLang="ja-JP" sz="32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25357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xmlns="" id="{D4945129-BE8B-AA50-7098-8E1D6627BF80}"/>
              </a:ext>
            </a:extLst>
          </p:cNvPr>
          <p:cNvSpPr txBox="1"/>
          <p:nvPr/>
        </p:nvSpPr>
        <p:spPr>
          <a:xfrm>
            <a:off x="1319214" y="1127334"/>
            <a:ext cx="9858374" cy="400110"/>
          </a:xfrm>
          <a:prstGeom prst="rect">
            <a:avLst/>
          </a:prstGeom>
          <a:noFill/>
        </p:spPr>
        <p:txBody>
          <a:bodyPr wrap="square" rtlCol="0">
            <a:spAutoFit/>
          </a:bodyPr>
          <a:lstStyle/>
          <a:p>
            <a:r>
              <a:rPr lang="ja-JP" altLang="en-US" sz="2000" b="1" dirty="0" smtClean="0">
                <a:latin typeface="Meiryo UI" panose="020B0604030504040204" pitchFamily="50" charset="-128"/>
                <a:ea typeface="Meiryo UI" panose="020B0604030504040204" pitchFamily="50" charset="-128"/>
              </a:rPr>
              <a:t>〇</a:t>
            </a:r>
            <a:endParaRPr lang="en-US" altLang="ja-JP" sz="2000" b="1" dirty="0" smtClean="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xmlns="" id="{7C7FA18F-0157-9A75-54AE-D08629230078}"/>
              </a:ext>
            </a:extLst>
          </p:cNvPr>
          <p:cNvSpPr txBox="1"/>
          <p:nvPr/>
        </p:nvSpPr>
        <p:spPr>
          <a:xfrm>
            <a:off x="490331" y="405399"/>
            <a:ext cx="11211340" cy="584775"/>
          </a:xfrm>
          <a:prstGeom prst="rect">
            <a:avLst/>
          </a:prstGeom>
          <a:noFill/>
        </p:spPr>
        <p:txBody>
          <a:bodyPr wrap="square" rtlCol="0">
            <a:spAutoFit/>
          </a:bodyPr>
          <a:lstStyle/>
          <a:p>
            <a:r>
              <a:rPr kumimoji="1" lang="ja-JP" altLang="en-US" sz="3200" b="1" dirty="0" smtClean="0">
                <a:latin typeface="Meiryo UI" panose="020B0604030504040204" pitchFamily="50" charset="-128"/>
                <a:ea typeface="Meiryo UI" panose="020B0604030504040204" pitchFamily="50" charset="-128"/>
              </a:rPr>
              <a:t>〇</a:t>
            </a:r>
            <a:endParaRPr kumimoji="1" lang="en-US" altLang="ja-JP" sz="32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89062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xmlns="" id="{D4945129-BE8B-AA50-7098-8E1D6627BF80}"/>
              </a:ext>
            </a:extLst>
          </p:cNvPr>
          <p:cNvSpPr txBox="1"/>
          <p:nvPr/>
        </p:nvSpPr>
        <p:spPr>
          <a:xfrm>
            <a:off x="1319214" y="1127334"/>
            <a:ext cx="9858374" cy="400110"/>
          </a:xfrm>
          <a:prstGeom prst="rect">
            <a:avLst/>
          </a:prstGeom>
          <a:noFill/>
        </p:spPr>
        <p:txBody>
          <a:bodyPr wrap="square" rtlCol="0">
            <a:spAutoFit/>
          </a:bodyPr>
          <a:lstStyle/>
          <a:p>
            <a:r>
              <a:rPr lang="ja-JP" altLang="en-US" sz="2000" b="1" dirty="0" smtClean="0">
                <a:latin typeface="Meiryo UI" panose="020B0604030504040204" pitchFamily="50" charset="-128"/>
                <a:ea typeface="Meiryo UI" panose="020B0604030504040204" pitchFamily="50" charset="-128"/>
              </a:rPr>
              <a:t>〇</a:t>
            </a:r>
            <a:endParaRPr lang="en-US" altLang="ja-JP" sz="2000" b="1" dirty="0" smtClean="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xmlns="" id="{7C7FA18F-0157-9A75-54AE-D08629230078}"/>
              </a:ext>
            </a:extLst>
          </p:cNvPr>
          <p:cNvSpPr txBox="1"/>
          <p:nvPr/>
        </p:nvSpPr>
        <p:spPr>
          <a:xfrm>
            <a:off x="490331" y="405399"/>
            <a:ext cx="11211340" cy="584775"/>
          </a:xfrm>
          <a:prstGeom prst="rect">
            <a:avLst/>
          </a:prstGeom>
          <a:noFill/>
        </p:spPr>
        <p:txBody>
          <a:bodyPr wrap="square" rtlCol="0">
            <a:spAutoFit/>
          </a:bodyPr>
          <a:lstStyle/>
          <a:p>
            <a:r>
              <a:rPr kumimoji="1" lang="ja-JP" altLang="en-US" sz="3200" b="1" dirty="0" smtClean="0">
                <a:latin typeface="Meiryo UI" panose="020B0604030504040204" pitchFamily="50" charset="-128"/>
                <a:ea typeface="Meiryo UI" panose="020B0604030504040204" pitchFamily="50" charset="-128"/>
              </a:rPr>
              <a:t>〇</a:t>
            </a:r>
            <a:endParaRPr kumimoji="1" lang="en-US" altLang="ja-JP" sz="32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3253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テキスト ボックス 7">
            <a:extLst>
              <a:ext uri="{FF2B5EF4-FFF2-40B4-BE49-F238E27FC236}">
                <a16:creationId xmlns:a16="http://schemas.microsoft.com/office/drawing/2014/main" xmlns="" id="{D4945129-BE8B-AA50-7098-8E1D6627BF80}"/>
              </a:ext>
            </a:extLst>
          </p:cNvPr>
          <p:cNvSpPr txBox="1"/>
          <p:nvPr/>
        </p:nvSpPr>
        <p:spPr>
          <a:xfrm>
            <a:off x="1319214" y="1127334"/>
            <a:ext cx="9858374" cy="400110"/>
          </a:xfrm>
          <a:prstGeom prst="rect">
            <a:avLst/>
          </a:prstGeom>
          <a:noFill/>
        </p:spPr>
        <p:txBody>
          <a:bodyPr wrap="square" rtlCol="0">
            <a:spAutoFit/>
          </a:bodyPr>
          <a:lstStyle/>
          <a:p>
            <a:r>
              <a:rPr lang="ja-JP" altLang="en-US" sz="2000" b="1" dirty="0" smtClean="0">
                <a:latin typeface="Meiryo UI" panose="020B0604030504040204" pitchFamily="50" charset="-128"/>
                <a:ea typeface="Meiryo UI" panose="020B0604030504040204" pitchFamily="50" charset="-128"/>
              </a:rPr>
              <a:t>〇</a:t>
            </a:r>
            <a:endParaRPr lang="en-US" altLang="ja-JP" sz="2000" b="1" dirty="0" smtClean="0">
              <a:latin typeface="Meiryo UI" panose="020B0604030504040204" pitchFamily="50" charset="-128"/>
              <a:ea typeface="Meiryo UI" panose="020B0604030504040204" pitchFamily="50" charset="-128"/>
            </a:endParaRPr>
          </a:p>
        </p:txBody>
      </p:sp>
      <p:sp>
        <p:nvSpPr>
          <p:cNvPr id="10" name="テキスト ボックス 9">
            <a:extLst>
              <a:ext uri="{FF2B5EF4-FFF2-40B4-BE49-F238E27FC236}">
                <a16:creationId xmlns:a16="http://schemas.microsoft.com/office/drawing/2014/main" xmlns="" id="{7C7FA18F-0157-9A75-54AE-D08629230078}"/>
              </a:ext>
            </a:extLst>
          </p:cNvPr>
          <p:cNvSpPr txBox="1"/>
          <p:nvPr/>
        </p:nvSpPr>
        <p:spPr>
          <a:xfrm>
            <a:off x="490331" y="405399"/>
            <a:ext cx="11211340" cy="584775"/>
          </a:xfrm>
          <a:prstGeom prst="rect">
            <a:avLst/>
          </a:prstGeom>
          <a:noFill/>
        </p:spPr>
        <p:txBody>
          <a:bodyPr wrap="square" rtlCol="0">
            <a:spAutoFit/>
          </a:bodyPr>
          <a:lstStyle/>
          <a:p>
            <a:r>
              <a:rPr kumimoji="1" lang="ja-JP" altLang="en-US" sz="3200" b="1" dirty="0" smtClean="0">
                <a:latin typeface="Meiryo UI" panose="020B0604030504040204" pitchFamily="50" charset="-128"/>
                <a:ea typeface="Meiryo UI" panose="020B0604030504040204" pitchFamily="50" charset="-128"/>
              </a:rPr>
              <a:t>〇</a:t>
            </a:r>
            <a:endParaRPr kumimoji="1" lang="en-US" altLang="ja-JP" sz="3200" b="1"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689062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1867</TotalTime>
  <Words>483</Words>
  <Application>Microsoft Office PowerPoint</Application>
  <PresentationFormat>ユーザー設定</PresentationFormat>
  <Paragraphs>41</Paragraphs>
  <Slides>12</Slides>
  <Notes>0</Notes>
  <HiddenSlides>0</HiddenSlides>
  <MMClips>0</MMClips>
  <ScaleCrop>false</ScaleCrop>
  <HeadingPairs>
    <vt:vector size="4" baseType="variant">
      <vt:variant>
        <vt:lpstr>テーマ</vt:lpstr>
      </vt:variant>
      <vt:variant>
        <vt:i4>1</vt:i4>
      </vt:variant>
      <vt:variant>
        <vt:lpstr>スライド タイトル</vt:lpstr>
      </vt:variant>
      <vt:variant>
        <vt:i4>12</vt:i4>
      </vt:variant>
    </vt:vector>
  </HeadingPairs>
  <TitlesOfParts>
    <vt:vector size="13" baseType="lpstr">
      <vt:lpstr>NewsPrint</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稲垣 正史</dc:creator>
  <cp:lastModifiedBy>user</cp:lastModifiedBy>
  <cp:revision>44</cp:revision>
  <dcterms:created xsi:type="dcterms:W3CDTF">2023-01-28T03:44:52Z</dcterms:created>
  <dcterms:modified xsi:type="dcterms:W3CDTF">2023-12-03T11:27:15Z</dcterms:modified>
</cp:coreProperties>
</file>