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6"/>
  </p:notesMasterIdLst>
  <p:handoutMasterIdLst>
    <p:handoutMasterId r:id="rId7"/>
  </p:handoutMasterIdLst>
  <p:sldIdLst>
    <p:sldId id="260" r:id="rId2"/>
    <p:sldId id="306" r:id="rId3"/>
    <p:sldId id="307" r:id="rId4"/>
    <p:sldId id="30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78" autoAdjust="0"/>
    <p:restoredTop sz="94660"/>
  </p:normalViewPr>
  <p:slideViewPr>
    <p:cSldViewPr snapToGrid="0">
      <p:cViewPr varScale="1">
        <p:scale>
          <a:sx n="78" d="100"/>
          <a:sy n="78" d="100"/>
        </p:scale>
        <p:origin x="-62" y="-317"/>
      </p:cViewPr>
      <p:guideLst>
        <p:guide orient="horz" pos="2160"/>
        <p:guide pos="3840"/>
      </p:guideLst>
    </p:cSldViewPr>
  </p:slideViewPr>
  <p:notesTextViewPr>
    <p:cViewPr>
      <p:scale>
        <a:sx n="1" d="1"/>
        <a:sy n="1" d="1"/>
      </p:scale>
      <p:origin x="0" y="0"/>
    </p:cViewPr>
  </p:notesTextViewPr>
  <p:notesViewPr>
    <p:cSldViewPr snapToGrid="0">
      <p:cViewPr varScale="1">
        <p:scale>
          <a:sx n="80" d="100"/>
          <a:sy n="80" d="100"/>
        </p:scale>
        <p:origin x="-2645"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B47AF6-F5C8-4113-92E5-86731744B483}" type="datetimeFigureOut">
              <a:rPr kumimoji="1" lang="ja-JP" altLang="en-US" smtClean="0"/>
              <a:t>2023/12/3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0C25A6-0634-4BC3-8EF2-727DCA1F00CC}" type="slidenum">
              <a:rPr kumimoji="1" lang="ja-JP" altLang="en-US" smtClean="0"/>
              <a:t>‹#›</a:t>
            </a:fld>
            <a:endParaRPr kumimoji="1" lang="ja-JP" altLang="en-US"/>
          </a:p>
        </p:txBody>
      </p:sp>
    </p:spTree>
    <p:extLst>
      <p:ext uri="{BB962C8B-B14F-4D97-AF65-F5344CB8AC3E}">
        <p14:creationId xmlns:p14="http://schemas.microsoft.com/office/powerpoint/2010/main" val="3493759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53674E-9156-48C2-B436-487D5AB57473}" type="datetimeFigureOut">
              <a:rPr kumimoji="1" lang="ja-JP" altLang="en-US" smtClean="0"/>
              <a:t>2023/12/3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CA6897-B951-43FA-BC82-053AB78CE12B}" type="slidenum">
              <a:rPr kumimoji="1" lang="ja-JP" altLang="en-US" smtClean="0"/>
              <a:t>‹#›</a:t>
            </a:fld>
            <a:endParaRPr kumimoji="1" lang="ja-JP" altLang="en-US"/>
          </a:p>
        </p:txBody>
      </p:sp>
    </p:spTree>
    <p:extLst>
      <p:ext uri="{BB962C8B-B14F-4D97-AF65-F5344CB8AC3E}">
        <p14:creationId xmlns:p14="http://schemas.microsoft.com/office/powerpoint/2010/main" val="38263649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40CA6897-B951-43FA-BC82-053AB78CE12B}" type="slidenum">
              <a:rPr kumimoji="1" lang="ja-JP" altLang="en-US" smtClean="0"/>
              <a:t>1</a:t>
            </a:fld>
            <a:endParaRPr kumimoji="1" lang="ja-JP" altLang="en-US"/>
          </a:p>
        </p:txBody>
      </p:sp>
    </p:spTree>
    <p:extLst>
      <p:ext uri="{BB962C8B-B14F-4D97-AF65-F5344CB8AC3E}">
        <p14:creationId xmlns:p14="http://schemas.microsoft.com/office/powerpoint/2010/main" val="3024254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714DDCBA-B504-4CA2-9C86-894EBCB83321}" type="datetime1">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C46B6513-473B-4476-8BD1-59A4AB681E9A}" type="datetime1">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966B7D92-40F6-4CD2-A559-4A09681DCD80}" type="datetime1">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8975C1B2-4BAA-47AF-AA34-223FEF25B10D}" type="datetime1">
              <a:rPr kumimoji="1" lang="ja-JP" altLang="en-US" smtClean="0"/>
              <a:t>2023/12/3</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10854487" y="6312602"/>
            <a:ext cx="1016000" cy="365125"/>
          </a:xfrm>
        </p:spPr>
        <p:txBody>
          <a:bodyPr anchor="ctr"/>
          <a:lstStyle>
            <a:lvl1pPr>
              <a:defRPr sz="1800">
                <a:latin typeface="Meiryo UI" panose="020B0604030504040204" pitchFamily="50" charset="-128"/>
                <a:ea typeface="Meiryo UI" panose="020B0604030504040204" pitchFamily="50" charset="-128"/>
              </a:defRPr>
            </a:lvl1pPr>
          </a:lstStyle>
          <a:p>
            <a:fld id="{05CA4F32-EC1F-4E90-93E6-FDA37B877450}" type="slidenum">
              <a:rPr lang="ja-JP" altLang="en-US" smtClean="0"/>
              <a:pPr/>
              <a:t>‹#›</a:t>
            </a:fld>
            <a:r>
              <a:rPr lang="ja-JP" altLang="en-US" dirty="0" smtClean="0"/>
              <a:t> </a:t>
            </a:r>
            <a:endParaRPr lang="ja-JP" altLang="en-US" dirty="0"/>
          </a:p>
        </p:txBody>
      </p:sp>
      <p:sp>
        <p:nvSpPr>
          <p:cNvPr id="7" name="テキスト ボックス 6"/>
          <p:cNvSpPr txBox="1"/>
          <p:nvPr userDrawn="1"/>
        </p:nvSpPr>
        <p:spPr>
          <a:xfrm>
            <a:off x="11736729" y="6319777"/>
            <a:ext cx="574196" cy="369332"/>
          </a:xfrm>
          <a:prstGeom prst="rect">
            <a:avLst/>
          </a:prstGeom>
          <a:noFill/>
        </p:spPr>
        <p:txBody>
          <a:bodyPr wrap="none" rtlCol="0" anchor="ctr">
            <a:spAutoFit/>
          </a:bodyPr>
          <a:lstStyle/>
          <a:p>
            <a:r>
              <a:rPr kumimoji="1" lang="en-US" altLang="ja-JP" dirty="0" smtClean="0">
                <a:latin typeface="Meiryo UI" panose="020B0604030504040204" pitchFamily="50" charset="-128"/>
                <a:ea typeface="Meiryo UI" panose="020B0604030504040204" pitchFamily="50" charset="-128"/>
              </a:rPr>
              <a:t>/10</a:t>
            </a:r>
            <a:endParaRPr kumimoji="1" lang="ja-JP" altLang="en-US" dirty="0">
              <a:latin typeface="Meiryo UI" panose="020B0604030504040204" pitchFamily="50" charset="-128"/>
              <a:ea typeface="Meiryo UI" panose="020B0604030504040204" pitchFamily="50"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E860CD3-395B-4AED-9D6B-E1A4AD57E69F}" type="datetime1">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lang="ja-JP" altLang="en-US" smtClean="0"/>
              <a:pPr/>
              <a:t>‹#›</a:t>
            </a:fld>
            <a:r>
              <a:rPr lang="ja-JP" altLang="en-US" dirty="0" smtClean="0"/>
              <a:t> </a:t>
            </a:r>
            <a:r>
              <a:rPr lang="en-US" altLang="ja-JP" dirty="0" smtClean="0"/>
              <a:t>/ 10</a:t>
            </a:r>
            <a:endParaRPr lang="ja-JP" alt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7454430E-16A5-4403-8FF2-ADF1FD8742E8}" type="datetime1">
              <a:rPr kumimoji="1" lang="ja-JP" altLang="en-US" smtClean="0"/>
              <a:t>2023/12/3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75A02B0D-ACF1-443B-846B-90EBBEDFF5C4}" type="datetime1">
              <a:rPr kumimoji="1" lang="ja-JP" altLang="en-US" smtClean="0"/>
              <a:t>2023/12/3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57E99504-DDB0-4B2B-865A-B0A2567C305B}" type="datetime1">
              <a:rPr kumimoji="1" lang="ja-JP" altLang="en-US" smtClean="0"/>
              <a:t>2023/12/3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638F1-FE7F-401F-AFCD-469597784112}" type="datetime1">
              <a:rPr kumimoji="1" lang="ja-JP" altLang="en-US" smtClean="0"/>
              <a:t>2023/12/3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D98230F-AC0D-4DEB-832E-03FFF4B96226}" type="datetime1">
              <a:rPr kumimoji="1" lang="ja-JP" altLang="en-US" smtClean="0"/>
              <a:t>2023/12/3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A9E4B2AA-BDCB-42D0-B3E5-2CC0C7B05D09}" type="datetime1">
              <a:rPr kumimoji="1" lang="ja-JP" altLang="en-US" smtClean="0"/>
              <a:t>2023/12/3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5B3D29A-20AF-4576-A7B1-94D429CF4056}" type="datetime1">
              <a:rPr kumimoji="1" lang="ja-JP" altLang="en-US" smtClean="0"/>
              <a:t>2023/12/3</a:t>
            </a:fld>
            <a:endParaRPr kumimoji="1" lang="ja-JP" alt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kumimoji="1" lang="ja-JP" alt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8E854F3-558A-4A15-8952-9D96B4D2ABDA}" type="slidenum">
              <a:rPr kumimoji="1" lang="ja-JP" altLang="en-US" smtClean="0"/>
              <a:t>‹#›</a:t>
            </a:fld>
            <a:endParaRPr kumimoji="1" lang="ja-JP" alt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spcBef>
          <a:spcPct val="0"/>
        </a:spcBef>
        <a:buNone/>
        <a:defRPr kumimoji="1" sz="54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kumimoji="1"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kumimoji="1"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kumimoji="1"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kumimoji="1"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able.jp/archives/8643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teiscotone.web.fc2.com/chronology/33.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85889" y="1282870"/>
            <a:ext cx="9858374" cy="923330"/>
          </a:xfrm>
          <a:prstGeom prst="rect">
            <a:avLst/>
          </a:prstGeom>
          <a:noFill/>
        </p:spPr>
        <p:txBody>
          <a:bodyPr wrap="square" rtlCol="0">
            <a:spAutoFit/>
          </a:bodyPr>
          <a:lstStyle/>
          <a:p>
            <a:r>
              <a:rPr lang="ja-JP" altLang="en-US" sz="5400" b="1" dirty="0" smtClean="0">
                <a:latin typeface="Meiryo UI" panose="020B0604030504040204" pitchFamily="50" charset="-128"/>
                <a:ea typeface="Meiryo UI" panose="020B0604030504040204" pitchFamily="50" charset="-128"/>
              </a:rPr>
              <a:t>音楽への</a:t>
            </a:r>
            <a:r>
              <a:rPr lang="en-US" altLang="ja-JP" sz="5400" b="1" dirty="0" smtClean="0">
                <a:latin typeface="Meiryo UI" panose="020B0604030504040204" pitchFamily="50" charset="-128"/>
                <a:ea typeface="Meiryo UI" panose="020B0604030504040204" pitchFamily="50" charset="-128"/>
              </a:rPr>
              <a:t>AI</a:t>
            </a:r>
            <a:r>
              <a:rPr lang="ja-JP" altLang="en-US" sz="5400" b="1" dirty="0" smtClean="0">
                <a:latin typeface="Meiryo UI" panose="020B0604030504040204" pitchFamily="50" charset="-128"/>
                <a:ea typeface="Meiryo UI" panose="020B0604030504040204" pitchFamily="50" charset="-128"/>
              </a:rPr>
              <a:t>活用</a:t>
            </a:r>
            <a:endParaRPr lang="en-US" altLang="ja-JP" sz="5400" b="1" dirty="0" smtClean="0">
              <a:latin typeface="Meiryo UI" panose="020B0604030504040204" pitchFamily="50" charset="-128"/>
              <a:ea typeface="Meiryo UI" panose="020B0604030504040204" pitchFamily="50" charset="-128"/>
            </a:endParaRPr>
          </a:p>
        </p:txBody>
      </p:sp>
      <p:sp>
        <p:nvSpPr>
          <p:cNvPr id="3" name="スライド番号プレースホルダー 2"/>
          <p:cNvSpPr>
            <a:spLocks noGrp="1"/>
          </p:cNvSpPr>
          <p:nvPr>
            <p:ph type="sldNum" sz="quarter" idx="12"/>
          </p:nvPr>
        </p:nvSpPr>
        <p:spPr/>
        <p:txBody>
          <a:bodyPr/>
          <a:lstStyle/>
          <a:p>
            <a:fld id="{05CA4F32-EC1F-4E90-93E6-FDA37B877450}" type="slidenum">
              <a:rPr kumimoji="1" lang="ja-JP" altLang="en-US" smtClean="0"/>
              <a:t>1</a:t>
            </a:fld>
            <a:endParaRPr kumimoji="1" lang="ja-JP" altLang="en-US" dirty="0"/>
          </a:p>
        </p:txBody>
      </p:sp>
    </p:spTree>
    <p:extLst>
      <p:ext uri="{BB962C8B-B14F-4D97-AF65-F5344CB8AC3E}">
        <p14:creationId xmlns:p14="http://schemas.microsoft.com/office/powerpoint/2010/main" val="2704766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C7FA18F-0157-9A75-54AE-D08629230078}"/>
              </a:ext>
            </a:extLst>
          </p:cNvPr>
          <p:cNvSpPr txBox="1"/>
          <p:nvPr/>
        </p:nvSpPr>
        <p:spPr>
          <a:xfrm>
            <a:off x="7402748" y="362547"/>
            <a:ext cx="4357992" cy="461665"/>
          </a:xfrm>
          <a:prstGeom prst="rect">
            <a:avLst/>
          </a:prstGeom>
          <a:noFill/>
        </p:spPr>
        <p:txBody>
          <a:bodyPr wrap="square" rtlCol="0">
            <a:spAutoFit/>
          </a:bodyPr>
          <a:lstStyle/>
          <a:p>
            <a:r>
              <a:rPr lang="ja-JP" altLang="en-US" sz="1200" dirty="0">
                <a:hlinkClick r:id="rId2"/>
              </a:rPr>
              <a:t>音楽性について定量的に評価！？データサイエンティストが曲を解析、</a:t>
            </a:r>
            <a:r>
              <a:rPr lang="en-US" altLang="ja-JP" sz="1200" dirty="0">
                <a:hlinkClick r:id="rId2"/>
              </a:rPr>
              <a:t>AI</a:t>
            </a:r>
            <a:r>
              <a:rPr lang="ja-JP" altLang="en-US" sz="1200" dirty="0">
                <a:hlinkClick r:id="rId2"/>
              </a:rPr>
              <a:t>をつかって音楽性を解き明かす </a:t>
            </a:r>
            <a:r>
              <a:rPr lang="en-US" altLang="ja-JP" sz="1200" dirty="0">
                <a:hlinkClick r:id="rId2"/>
              </a:rPr>
              <a:t>| </a:t>
            </a:r>
            <a:r>
              <a:rPr lang="en-US" altLang="ja-JP" sz="1200" dirty="0" err="1">
                <a:hlinkClick r:id="rId2"/>
              </a:rPr>
              <a:t>Techable</a:t>
            </a:r>
            <a:r>
              <a:rPr lang="en-US" altLang="ja-JP" sz="1200" dirty="0">
                <a:hlinkClick r:id="rId2"/>
              </a:rPr>
              <a:t>(</a:t>
            </a:r>
            <a:r>
              <a:rPr lang="ja-JP" altLang="en-US" sz="1200" dirty="0">
                <a:hlinkClick r:id="rId2"/>
              </a:rPr>
              <a:t>テッカブル</a:t>
            </a:r>
            <a:r>
              <a:rPr lang="en-US" altLang="ja-JP" sz="1200" dirty="0">
                <a:hlinkClick r:id="rId2"/>
              </a:rPr>
              <a:t>)</a:t>
            </a:r>
            <a:endParaRPr kumimoji="1" lang="en-US" altLang="ja-JP" sz="1200" b="1"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fld id="{05CA4F32-EC1F-4E90-93E6-FDA37B877450}" type="slidenum">
              <a:rPr kumimoji="1" lang="ja-JP" altLang="en-US" smtClean="0"/>
              <a:t>2</a:t>
            </a:fld>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44" y="1223963"/>
            <a:ext cx="679132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7137570" y="1479395"/>
            <a:ext cx="4915000" cy="3293209"/>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機械学習アルゴリズムを用いて、</a:t>
            </a:r>
            <a:r>
              <a:rPr lang="en-US" altLang="ja-JP" sz="1600" dirty="0">
                <a:latin typeface="Meiryo UI" panose="020B0604030504040204" pitchFamily="50" charset="-128"/>
                <a:ea typeface="Meiryo UI" panose="020B0604030504040204" pitchFamily="50" charset="-128"/>
              </a:rPr>
              <a:t>11</a:t>
            </a:r>
            <a:r>
              <a:rPr lang="ja-JP" altLang="en-US" sz="1600" dirty="0">
                <a:latin typeface="Meiryo UI" panose="020B0604030504040204" pitchFamily="50" charset="-128"/>
                <a:ea typeface="Meiryo UI" panose="020B0604030504040204" pitchFamily="50" charset="-128"/>
              </a:rPr>
              <a:t>個の音楽的指標を学習させ、楽曲が</a:t>
            </a:r>
            <a:r>
              <a:rPr lang="en-US" altLang="ja-JP" sz="1600" dirty="0">
                <a:latin typeface="Meiryo UI" panose="020B0604030504040204" pitchFamily="50" charset="-128"/>
                <a:ea typeface="Meiryo UI" panose="020B0604030504040204" pitchFamily="50" charset="-128"/>
              </a:rPr>
              <a:t>BTS</a:t>
            </a:r>
            <a:r>
              <a:rPr lang="ja-JP" altLang="en-US" sz="1600" dirty="0">
                <a:latin typeface="Meiryo UI" panose="020B0604030504040204" pitchFamily="50" charset="-128"/>
                <a:ea typeface="Meiryo UI" panose="020B0604030504040204" pitchFamily="50" charset="-128"/>
              </a:rPr>
              <a:t>のものかを予測する分類器を</a:t>
            </a:r>
            <a:r>
              <a:rPr lang="ja-JP" altLang="en-US" sz="1600" dirty="0" smtClean="0">
                <a:latin typeface="Meiryo UI" panose="020B0604030504040204" pitchFamily="50" charset="-128"/>
                <a:ea typeface="Meiryo UI" panose="020B0604030504040204" pitchFamily="50" charset="-128"/>
              </a:rPr>
              <a:t>構築。</a:t>
            </a:r>
            <a:endParaRPr lang="ja-JP" altLang="en-US"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グラフでの</a:t>
            </a:r>
            <a:r>
              <a:rPr lang="en-US" altLang="ja-JP" sz="1600" dirty="0">
                <a:latin typeface="Meiryo UI" panose="020B0604030504040204" pitchFamily="50" charset="-128"/>
                <a:ea typeface="Meiryo UI" panose="020B0604030504040204" pitchFamily="50" charset="-128"/>
              </a:rPr>
              <a:t>SHAP</a:t>
            </a:r>
            <a:r>
              <a:rPr lang="ja-JP" altLang="en-US" sz="1600" dirty="0">
                <a:latin typeface="Meiryo UI" panose="020B0604030504040204" pitchFamily="50" charset="-128"/>
                <a:ea typeface="Meiryo UI" panose="020B0604030504040204" pitchFamily="50" charset="-128"/>
              </a:rPr>
              <a:t>値は、予測の際に各指標がそれぞれどれくらい影響しているかを数学的に計算した</a:t>
            </a:r>
            <a:r>
              <a:rPr lang="ja-JP" altLang="en-US" sz="1600" dirty="0" smtClean="0">
                <a:latin typeface="Meiryo UI" panose="020B0604030504040204" pitchFamily="50" charset="-128"/>
                <a:ea typeface="Meiryo UI" panose="020B0604030504040204" pitchFamily="50" charset="-128"/>
              </a:rPr>
              <a:t>もの。</a:t>
            </a:r>
            <a:endParaRPr lang="en-US" altLang="ja-JP" sz="1600" dirty="0" smtClean="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この</a:t>
            </a:r>
            <a:r>
              <a:rPr lang="en-US" altLang="ja-JP" sz="1600" dirty="0">
                <a:latin typeface="Meiryo UI" panose="020B0604030504040204" pitchFamily="50" charset="-128"/>
                <a:ea typeface="Meiryo UI" panose="020B0604030504040204" pitchFamily="50" charset="-128"/>
              </a:rPr>
              <a:t>SHAP</a:t>
            </a:r>
            <a:r>
              <a:rPr lang="ja-JP" altLang="en-US" sz="1600" dirty="0">
                <a:latin typeface="Meiryo UI" panose="020B0604030504040204" pitchFamily="50" charset="-128"/>
                <a:ea typeface="Meiryo UI" panose="020B0604030504040204" pitchFamily="50" charset="-128"/>
              </a:rPr>
              <a:t>値の正</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負の値が大きいほど、予測に及ぼす正</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負の影響力が大きくなる。</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また、それぞれの指標の高</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低により、グラフは赤</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青を示す。例えば、「</a:t>
            </a:r>
            <a:r>
              <a:rPr lang="en-US" altLang="ja-JP" sz="1600" dirty="0" err="1">
                <a:latin typeface="Meiryo UI" panose="020B0604030504040204" pitchFamily="50" charset="-128"/>
                <a:ea typeface="Meiryo UI" panose="020B0604030504040204" pitchFamily="50" charset="-128"/>
              </a:rPr>
              <a:t>speechiness</a:t>
            </a:r>
            <a:r>
              <a:rPr lang="ja-JP" altLang="en-US" sz="1600" dirty="0">
                <a:latin typeface="Meiryo UI" panose="020B0604030504040204" pitchFamily="50" charset="-128"/>
                <a:ea typeface="Meiryo UI" panose="020B0604030504040204" pitchFamily="50" charset="-128"/>
              </a:rPr>
              <a:t>」が高いと</a:t>
            </a:r>
            <a:r>
              <a:rPr lang="ja-JP" altLang="en-US" sz="1600" dirty="0" smtClean="0">
                <a:latin typeface="Meiryo UI" panose="020B0604030504040204" pitchFamily="50" charset="-128"/>
                <a:ea typeface="Meiryo UI" panose="020B0604030504040204" pitchFamily="50" charset="-128"/>
              </a:rPr>
              <a:t>赤、</a:t>
            </a:r>
            <a:r>
              <a:rPr lang="ja-JP" altLang="en-US" sz="1600" dirty="0">
                <a:latin typeface="Meiryo UI" panose="020B0604030504040204" pitchFamily="50" charset="-128"/>
                <a:ea typeface="Meiryo UI" panose="020B0604030504040204" pitchFamily="50" charset="-128"/>
              </a:rPr>
              <a:t>低いと</a:t>
            </a:r>
            <a:r>
              <a:rPr lang="ja-JP" altLang="en-US" sz="1600" dirty="0" smtClean="0">
                <a:latin typeface="Meiryo UI" panose="020B0604030504040204" pitchFamily="50" charset="-128"/>
                <a:ea typeface="Meiryo UI" panose="020B0604030504040204" pitchFamily="50" charset="-128"/>
              </a:rPr>
              <a:t>青になる</a:t>
            </a:r>
            <a:r>
              <a:rPr lang="ja-JP" altLang="en-US" sz="1600" dirty="0">
                <a:latin typeface="Meiryo UI" panose="020B0604030504040204" pitchFamily="50" charset="-128"/>
                <a:ea typeface="Meiryo UI" panose="020B0604030504040204" pitchFamily="50" charset="-128"/>
              </a:rPr>
              <a:t>。</a:t>
            </a:r>
          </a:p>
          <a:p>
            <a:endParaRPr lang="ja-JP" altLang="en-US" sz="1600" dirty="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以上を踏まえると、「</a:t>
            </a:r>
            <a:r>
              <a:rPr lang="en-US" altLang="ja-JP" sz="1600" dirty="0" err="1">
                <a:latin typeface="Meiryo UI" panose="020B0604030504040204" pitchFamily="50" charset="-128"/>
                <a:ea typeface="Meiryo UI" panose="020B0604030504040204" pitchFamily="50" charset="-128"/>
              </a:rPr>
              <a:t>speechiness</a:t>
            </a:r>
            <a:r>
              <a:rPr lang="ja-JP" altLang="en-US" sz="1600" dirty="0">
                <a:latin typeface="Meiryo UI" panose="020B0604030504040204" pitchFamily="50" charset="-128"/>
                <a:ea typeface="Meiryo UI" panose="020B0604030504040204" pitchFamily="50" charset="-128"/>
              </a:rPr>
              <a:t>」が</a:t>
            </a:r>
            <a:r>
              <a:rPr lang="en-US" altLang="ja-JP" sz="1600" dirty="0">
                <a:latin typeface="Meiryo UI" panose="020B0604030504040204" pitchFamily="50" charset="-128"/>
                <a:ea typeface="Meiryo UI" panose="020B0604030504040204" pitchFamily="50" charset="-128"/>
              </a:rPr>
              <a:t>BTS</a:t>
            </a:r>
            <a:r>
              <a:rPr lang="ja-JP" altLang="en-US" sz="1600" dirty="0">
                <a:latin typeface="Meiryo UI" panose="020B0604030504040204" pitchFamily="50" charset="-128"/>
                <a:ea typeface="Meiryo UI" panose="020B0604030504040204" pitchFamily="50" charset="-128"/>
              </a:rPr>
              <a:t>の曲を予測するにあたって最も重要な特徴だったことが</a:t>
            </a:r>
            <a:r>
              <a:rPr lang="ja-JP" altLang="en-US" sz="1600" dirty="0" smtClean="0">
                <a:latin typeface="Meiryo UI" panose="020B0604030504040204" pitchFamily="50" charset="-128"/>
                <a:ea typeface="Meiryo UI" panose="020B0604030504040204" pitchFamily="50" charset="-128"/>
              </a:rPr>
              <a:t>わかる</a:t>
            </a:r>
            <a:endParaRPr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5714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C7FA18F-0157-9A75-54AE-D08629230078}"/>
              </a:ext>
            </a:extLst>
          </p:cNvPr>
          <p:cNvSpPr txBox="1"/>
          <p:nvPr/>
        </p:nvSpPr>
        <p:spPr>
          <a:xfrm>
            <a:off x="582798" y="498734"/>
            <a:ext cx="9300941" cy="584775"/>
          </a:xfrm>
          <a:prstGeom prst="rect">
            <a:avLst/>
          </a:prstGeom>
          <a:noFill/>
        </p:spPr>
        <p:txBody>
          <a:bodyPr wrap="square" rtlCol="0">
            <a:spAutoFit/>
          </a:bodyPr>
          <a:lstStyle/>
          <a:p>
            <a:r>
              <a:rPr lang="ja-JP" altLang="en-US" sz="3200" b="1" dirty="0">
                <a:latin typeface="Meiryo UI" panose="020B0604030504040204" pitchFamily="50" charset="-128"/>
                <a:ea typeface="Meiryo UI" panose="020B0604030504040204" pitchFamily="50" charset="-128"/>
              </a:rPr>
              <a:t>ご依頼</a:t>
            </a:r>
            <a:endParaRPr kumimoji="1" lang="en-US" altLang="ja-JP" sz="3200" b="1"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fld id="{05CA4F32-EC1F-4E90-93E6-FDA37B877450}" type="slidenum">
              <a:rPr kumimoji="1" lang="ja-JP" altLang="en-US" smtClean="0"/>
              <a:t>3</a:t>
            </a:fld>
            <a:endParaRPr kumimoji="1" lang="ja-JP" altLang="en-US" dirty="0"/>
          </a:p>
        </p:txBody>
      </p:sp>
      <p:sp>
        <p:nvSpPr>
          <p:cNvPr id="2" name="正方形/長方形 1"/>
          <p:cNvSpPr/>
          <p:nvPr/>
        </p:nvSpPr>
        <p:spPr>
          <a:xfrm>
            <a:off x="6378207" y="1561449"/>
            <a:ext cx="2606804" cy="369332"/>
          </a:xfrm>
          <a:prstGeom prst="rect">
            <a:avLst/>
          </a:prstGeom>
        </p:spPr>
        <p:txBody>
          <a:bodyPr wrap="none">
            <a:spAutoFit/>
          </a:bodyPr>
          <a:lstStyle/>
          <a:p>
            <a:r>
              <a:rPr lang="ja-JP" altLang="en-US" dirty="0">
                <a:hlinkClick r:id="rId2"/>
              </a:rPr>
              <a:t>ビートルズ年表 </a:t>
            </a:r>
            <a:r>
              <a:rPr lang="en-US" altLang="ja-JP" dirty="0">
                <a:hlinkClick r:id="rId2"/>
              </a:rPr>
              <a:t>(fc2.com)</a:t>
            </a:r>
            <a:endParaRPr lang="ja-JP" altLang="en-US" dirty="0"/>
          </a:p>
        </p:txBody>
      </p:sp>
    </p:spTree>
    <p:extLst>
      <p:ext uri="{BB962C8B-B14F-4D97-AF65-F5344CB8AC3E}">
        <p14:creationId xmlns:p14="http://schemas.microsoft.com/office/powerpoint/2010/main" val="62680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1266680" y="1086528"/>
            <a:ext cx="9556494" cy="646331"/>
          </a:xfrm>
          <a:prstGeom prst="rect">
            <a:avLst/>
          </a:prstGeom>
          <a:noFill/>
        </p:spPr>
        <p:txBody>
          <a:bodyPr wrap="square" rtlCol="0">
            <a:spAutoFit/>
          </a:bodyPr>
          <a:lstStyle/>
          <a:p>
            <a:r>
              <a:rPr lang="en-US" altLang="ja-JP" b="1" dirty="0">
                <a:latin typeface="Meiryo UI" panose="020B0604030504040204" pitchFamily="50" charset="-128"/>
                <a:ea typeface="Meiryo UI" panose="020B0604030504040204" pitchFamily="50" charset="-128"/>
              </a:rPr>
              <a:t>B</a:t>
            </a:r>
            <a:r>
              <a:rPr lang="ja-JP" altLang="en-US" b="1" dirty="0">
                <a:latin typeface="Meiryo UI" panose="020B0604030504040204" pitchFamily="50" charset="-128"/>
                <a:ea typeface="Meiryo UI" panose="020B0604030504040204" pitchFamily="50" charset="-128"/>
              </a:rPr>
              <a:t>列が半角カンマだった場合に、完全に一致したら空欄　</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ダブルクォーテション連続二つ？</a:t>
            </a:r>
            <a:r>
              <a:rPr lang="en-US" altLang="ja-JP" b="1" dirty="0">
                <a:latin typeface="Meiryo UI" panose="020B0604030504040204" pitchFamily="50" charset="-128"/>
                <a:ea typeface="Meiryo UI" panose="020B0604030504040204" pitchFamily="50" charset="-128"/>
              </a:rPr>
              <a:t>"")</a:t>
            </a:r>
            <a:r>
              <a:rPr lang="ja-JP" altLang="en-US" b="1" dirty="0">
                <a:latin typeface="Meiryo UI" panose="020B0604030504040204" pitchFamily="50" charset="-128"/>
                <a:ea typeface="Meiryo UI" panose="020B0604030504040204" pitchFamily="50" charset="-128"/>
              </a:rPr>
              <a:t>に変換する式が欲しい</a:t>
            </a:r>
            <a:endParaRPr lang="en-US" altLang="ja-JP" b="1"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xmlns="" id="{7C7FA18F-0157-9A75-54AE-D08629230078}"/>
              </a:ext>
            </a:extLst>
          </p:cNvPr>
          <p:cNvSpPr txBox="1"/>
          <p:nvPr/>
        </p:nvSpPr>
        <p:spPr>
          <a:xfrm>
            <a:off x="582798" y="498734"/>
            <a:ext cx="9300941" cy="584775"/>
          </a:xfrm>
          <a:prstGeom prst="rect">
            <a:avLst/>
          </a:prstGeom>
          <a:noFill/>
        </p:spPr>
        <p:txBody>
          <a:bodyPr wrap="square" rtlCol="0">
            <a:spAutoFit/>
          </a:bodyPr>
          <a:lstStyle/>
          <a:p>
            <a:r>
              <a:rPr lang="ja-JP" altLang="en-US" sz="3200" b="1" dirty="0">
                <a:latin typeface="Meiryo UI" panose="020B0604030504040204" pitchFamily="50" charset="-128"/>
                <a:ea typeface="Meiryo UI" panose="020B0604030504040204" pitchFamily="50" charset="-128"/>
              </a:rPr>
              <a:t>ご依頼</a:t>
            </a:r>
            <a:endParaRPr kumimoji="1" lang="en-US" altLang="ja-JP" sz="3200" b="1"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fld id="{05CA4F32-EC1F-4E90-93E6-FDA37B877450}" type="slidenum">
              <a:rPr kumimoji="1" lang="ja-JP" altLang="en-US" smtClean="0"/>
              <a:t>4</a:t>
            </a:fld>
            <a:endParaRPr kumimoji="1" lang="ja-JP" altLang="en-US" dirty="0"/>
          </a:p>
        </p:txBody>
      </p:sp>
    </p:spTree>
    <p:extLst>
      <p:ext uri="{BB962C8B-B14F-4D97-AF65-F5344CB8AC3E}">
        <p14:creationId xmlns:p14="http://schemas.microsoft.com/office/powerpoint/2010/main" val="626804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7458</TotalTime>
  <Words>197</Words>
  <Application>Microsoft Office PowerPoint</Application>
  <PresentationFormat>ユーザー設定</PresentationFormat>
  <Paragraphs>19</Paragraphs>
  <Slides>4</Slides>
  <Notes>1</Notes>
  <HiddenSlides>0</HiddenSlides>
  <MMClips>0</MMClips>
  <ScaleCrop>false</ScaleCrop>
  <HeadingPairs>
    <vt:vector size="4" baseType="variant">
      <vt:variant>
        <vt:lpstr>テーマ</vt:lpstr>
      </vt:variant>
      <vt:variant>
        <vt:i4>1</vt:i4>
      </vt:variant>
      <vt:variant>
        <vt:lpstr>スライド タイトル</vt:lpstr>
      </vt:variant>
      <vt:variant>
        <vt:i4>4</vt:i4>
      </vt:variant>
    </vt:vector>
  </HeadingPairs>
  <TitlesOfParts>
    <vt:vector size="5" baseType="lpstr">
      <vt:lpstr>NewsPrint</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稲垣 正史</dc:creator>
  <cp:lastModifiedBy>user</cp:lastModifiedBy>
  <cp:revision>69</cp:revision>
  <dcterms:created xsi:type="dcterms:W3CDTF">2023-01-28T03:44:52Z</dcterms:created>
  <dcterms:modified xsi:type="dcterms:W3CDTF">2023-12-03T06:47:20Z</dcterms:modified>
</cp:coreProperties>
</file>