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5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47"/>
    <p:restoredTop sz="94715"/>
  </p:normalViewPr>
  <p:slideViewPr>
    <p:cSldViewPr snapToGrid="0" snapToObjects="1">
      <p:cViewPr>
        <p:scale>
          <a:sx n="66" d="100"/>
          <a:sy n="66" d="100"/>
        </p:scale>
        <p:origin x="-667" y="-3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A9F11-039D-CD49-A542-D5E127E612A9}" type="datetimeFigureOut">
              <a:rPr kumimoji="1" lang="ja-JP" altLang="en-US" smtClean="0"/>
              <a:t>2023/11/18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1BC47-E048-664E-AB2B-6D79BEC6FE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748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35A80BD-736A-4B79-9FD4-FBAF5BB6F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="" xmlns:a16="http://schemas.microsoft.com/office/drawing/2014/main" id="{6D285641-1E61-4B11-87C2-88220472F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FB1513F2-9A2D-43E2-A663-4E56EA6D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FB56-81BE-4A19-AF47-35360F860F09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2023/11/18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C0466AE6-C3CF-47A5-8753-6D62BB62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©2022 Pokepre All Rights reserved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DAB39A31-2CE5-46D1-A39E-4F64DF0C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92B2-3371-45DC-A455-556DFBC05005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60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E64350D1-F591-4CC0-8DE3-7128B72E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="" xmlns:a16="http://schemas.microsoft.com/office/drawing/2014/main" id="{30279530-5B31-48FF-AB12-4F20CFAB2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E61CBA15-2DF7-416D-AB96-DCD43E50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C6A4-EEE0-4722-A5CD-852438113729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2023/11/18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D870B47E-E645-4116-93DA-EE297828F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©2022 Pokepre All Rights reserved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D5EB5B85-A388-4508-A241-87F95BD1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92B2-3371-45DC-A455-556DFBC05005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51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="" xmlns:a16="http://schemas.microsoft.com/office/drawing/2014/main" id="{6686A0DE-B0C2-46F8-9C35-206118B23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="" xmlns:a16="http://schemas.microsoft.com/office/drawing/2014/main" id="{BD802B89-C560-43F7-A6FE-75EA44524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378C70CC-8B3B-45F3-8CDD-DB8F0D316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6B52-09F8-47BD-BC84-1DD54EB31F9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2023/11/18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7BFA9A9A-DB2A-46CA-9543-E7B67B88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©2022 Pokepre All Rights reserved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B57DCE65-390E-4A92-AF51-2AC739E2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92B2-3371-45DC-A455-556DFBC05005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905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タイトル プレースホルダー 1">
            <a:extLst>
              <a:ext uri="{FF2B5EF4-FFF2-40B4-BE49-F238E27FC236}">
                <a16:creationId xmlns:a16="http://schemas.microsoft.com/office/drawing/2014/main" xmlns="" id="{E6626B5F-577C-FD4E-B0D1-66C6FBA94E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6044" y="341466"/>
            <a:ext cx="10619912" cy="387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850" b="1" i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xmlns="" id="{FDF8EB29-DA70-F746-AF21-FC01C21B5E8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879840" y="6413956"/>
            <a:ext cx="2804160" cy="215444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53BBB5-A8B2-0C4B-BC3F-1FCA2399874B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2421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5ADADF8-F22E-419D-8B17-9318FB60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8437833-7EBA-41CB-884D-B14034D2F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C5606EE3-7A2C-4916-A1FD-2370395F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ADD73-9093-442D-AB61-7DFE32599D13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2023/11/18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95A45500-B8E4-4290-BAAD-F256C502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©2022 Pokepre All Rights reserved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B95BF5FD-CCEB-44A5-8A38-D28A81D77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0005" y="6606000"/>
            <a:ext cx="451995" cy="252000"/>
          </a:xfrm>
          <a:noFill/>
          <a:ln>
            <a:noFill/>
          </a:ln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D2992B2-3371-45DC-A455-556DFBC05005}" type="slidenum">
              <a:rPr lang="ja-JP" alt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8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7020D076-C61A-4254-99C3-B0D893D08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345B20BC-4DD2-4CEE-877B-23CFAB0B4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5A68E639-6F20-4650-947C-ACF49B59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0FBD-8C23-40B6-B690-191C1BAD67C1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2023/11/18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365FA6F2-495C-424F-81DB-8FD3EE17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©2022 Pokepre All Rights reserved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93BFEA6B-F368-4A5E-96F6-88209705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92B2-3371-45DC-A455-556DFBC05005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62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CA786E71-52A6-44EB-AD39-39A69EA7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C1B64813-D72D-4873-BD6D-A42E23F36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12075A1C-D3AD-47DC-8D99-228C553F3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934A2047-A762-433E-90B2-7BBEC6C40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3521-CB71-4764-BBE1-3C37162E080F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2023/11/18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7E5698D3-D58B-4EA1-B858-9D9689D4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©2022 Pokepre All Rights reserved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5E219701-87A5-4D4C-A243-2BB09DF2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92B2-3371-45DC-A455-556DFBC05005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38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CB23389-6D46-4C27-8A1A-2E1DE53A2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E9171FFE-EE22-498C-8439-DD857AA40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FFEF342A-A619-4CE6-BBF4-9D0E85BD3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="" xmlns:a16="http://schemas.microsoft.com/office/drawing/2014/main" id="{6A96D81D-CDDD-4A33-830E-F4D11C807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="" xmlns:a16="http://schemas.microsoft.com/office/drawing/2014/main" id="{6ABE49B7-DB36-442D-A45D-7D8B64E85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="" xmlns:a16="http://schemas.microsoft.com/office/drawing/2014/main" id="{541236E2-93C6-4D04-B600-AD2C6DBF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B854-8B89-47FF-9289-A29A1A579E76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2023/11/18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="" xmlns:a16="http://schemas.microsoft.com/office/drawing/2014/main" id="{593A6EA4-4C0F-407F-8F15-00F189B9F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©2022 Pokepre All Rights reserved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="" xmlns:a16="http://schemas.microsoft.com/office/drawing/2014/main" id="{B391F8BA-5645-48B2-B44F-440C01CD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92B2-3371-45DC-A455-556DFBC05005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87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1DDD8F2E-6EAE-40BE-BC29-4E09E7D2B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="" xmlns:a16="http://schemas.microsoft.com/office/drawing/2014/main" id="{CD224D33-F004-4741-9ACA-D6775DE27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962B-A950-42B5-B1C6-4719DCB6888D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2023/11/18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="" xmlns:a16="http://schemas.microsoft.com/office/drawing/2014/main" id="{4D0DCFB5-1493-4883-BC82-73CBDCB07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©2022 Pokepre All Rights reserved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99061173-B396-47CC-9B82-0410DFDE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92B2-3371-45DC-A455-556DFBC05005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42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="" xmlns:a16="http://schemas.microsoft.com/office/drawing/2014/main" id="{77D9EB42-7B24-4412-85DC-69E382D8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C815-6DCD-4D16-B79F-A0856733DE7B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2023/11/18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="" xmlns:a16="http://schemas.microsoft.com/office/drawing/2014/main" id="{0B6BEAE9-4543-48B3-A0A5-746CA38C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©2022 Pokepre All Rights reserved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883E06D-80E9-4FD4-AC13-D55AF50F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92B2-3371-45DC-A455-556DFBC05005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5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82BEF13-1539-4F18-AD43-E514FFF7C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0F536C23-4C2A-47B1-80BD-366262A72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="" xmlns:a16="http://schemas.microsoft.com/office/drawing/2014/main" id="{814A874A-FCDC-4620-B461-21424B8B2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28B860F7-1D7F-49D9-B4A8-A69C6BD7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643A-1C04-4F49-9CB2-97D3E0EFD764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2023/11/18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53DBEBD6-ECD1-444A-AA79-4A00EDB2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©2022 Pokepre All Rights reserved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8D301E78-4887-4E89-82AB-198E2090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92B2-3371-45DC-A455-556DFBC05005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34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EE0ED383-E4F0-4C62-8B6D-3C737CAD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="" xmlns:a16="http://schemas.microsoft.com/office/drawing/2014/main" id="{E7BFB81B-6BB7-412B-A8BA-27F753578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="" xmlns:a16="http://schemas.microsoft.com/office/drawing/2014/main" id="{C61C31E3-5D5C-4FC5-8349-7F13E2857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CEF608ED-9B30-4D23-AC10-9726378A7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1AEB-EAF9-4A41-815F-6AA2E6C6A1DB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2023/11/18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D6F28009-B348-4F5D-ACF3-CA4F5478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©2022 Pokepre All Rights reserved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569D7AA0-E3A6-4BAB-BAC7-276C4FCC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92B2-3371-45DC-A455-556DFBC05005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87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="" xmlns:a16="http://schemas.microsoft.com/office/drawing/2014/main" id="{4C84CF7B-AEC0-41EE-B5CC-FBD3972E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1AC481EA-58C7-4661-A804-5B3B7646D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C0A6544F-EFB0-4B39-99B1-417641652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C5A4D-AA01-4CA5-A140-D91B325BCCE2}" type="datetime1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2023/11/18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4413AAEE-FE22-4415-8AEE-872ABEDD1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515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©2022 Pokepre All Rights reserved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FD8C3670-7C78-446C-9B5B-1CB47CF79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2937" y="65515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992B2-3371-45DC-A455-556DFBC05005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11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C2779F67-F895-45CF-B830-93ECE975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自己紹介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xmlns="" id="{25FAB649-A52C-ED79-C95F-EF106D5525C8}"/>
              </a:ext>
            </a:extLst>
          </p:cNvPr>
          <p:cNvSpPr txBox="1"/>
          <p:nvPr/>
        </p:nvSpPr>
        <p:spPr>
          <a:xfrm>
            <a:off x="997250" y="1618403"/>
            <a:ext cx="3183885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kumimoji="1" lang="ja-JP" altLang="en-US" sz="5400" b="1" dirty="0" smtClean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稲垣 正史</a:t>
            </a:r>
            <a:endParaRPr kumimoji="1" lang="ja-JP" altLang="en-US" sz="5400" b="1" dirty="0">
              <a:solidFill>
                <a:schemeClr val="accent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xmlns="" id="{5ACF0E2C-8E60-2DFA-CE14-6B0DDA103EF7}"/>
              </a:ext>
            </a:extLst>
          </p:cNvPr>
          <p:cNvCxnSpPr/>
          <p:nvPr/>
        </p:nvCxnSpPr>
        <p:spPr>
          <a:xfrm>
            <a:off x="7840675" y="5880904"/>
            <a:ext cx="752112" cy="0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85AF0215-13E2-AC7E-E325-8424671DBFB4}"/>
              </a:ext>
            </a:extLst>
          </p:cNvPr>
          <p:cNvSpPr/>
          <p:nvPr/>
        </p:nvSpPr>
        <p:spPr>
          <a:xfrm>
            <a:off x="997250" y="3395134"/>
            <a:ext cx="2031012" cy="327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ja-JP" altLang="en-US" b="1" dirty="0" smtClean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出身</a:t>
            </a:r>
            <a:endParaRPr kumimoji="1" lang="ja-JP" altLang="en-US" b="1" spc="110" baseline="0" dirty="0">
              <a:solidFill>
                <a:schemeClr val="accent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xmlns="" id="{B870F3ED-7524-412C-27EC-93F46D288269}"/>
              </a:ext>
            </a:extLst>
          </p:cNvPr>
          <p:cNvSpPr/>
          <p:nvPr/>
        </p:nvSpPr>
        <p:spPr>
          <a:xfrm>
            <a:off x="3076021" y="3395133"/>
            <a:ext cx="5525651" cy="3277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愛知県愛知郡東郷町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3D92ECE2-FF2E-0ED8-3083-998FB5879A7C}"/>
              </a:ext>
            </a:extLst>
          </p:cNvPr>
          <p:cNvSpPr/>
          <p:nvPr/>
        </p:nvSpPr>
        <p:spPr>
          <a:xfrm>
            <a:off x="997250" y="3859974"/>
            <a:ext cx="2031012" cy="327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ja-JP" altLang="en-US" b="1" dirty="0" smtClean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入社</a:t>
            </a:r>
            <a:endParaRPr kumimoji="1" lang="ja-JP" altLang="en-US" b="1" spc="110" baseline="0" dirty="0">
              <a:solidFill>
                <a:schemeClr val="accent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xmlns="" id="{6E915F89-4AE9-A50C-16FF-DA1263DFC749}"/>
              </a:ext>
            </a:extLst>
          </p:cNvPr>
          <p:cNvSpPr/>
          <p:nvPr/>
        </p:nvSpPr>
        <p:spPr>
          <a:xfrm>
            <a:off x="3076021" y="3857563"/>
            <a:ext cx="5525651" cy="3277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1998</a:t>
            </a:r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endParaRPr kumimoji="1" lang="en-US" altLang="ja-JP" b="1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xmlns="" id="{754431B9-7DD5-39F4-F4AF-AD7771267EEC}"/>
              </a:ext>
            </a:extLst>
          </p:cNvPr>
          <p:cNvSpPr/>
          <p:nvPr/>
        </p:nvSpPr>
        <p:spPr>
          <a:xfrm>
            <a:off x="997250" y="4324814"/>
            <a:ext cx="2031012" cy="327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現在の業務内容</a:t>
            </a:r>
            <a:endParaRPr kumimoji="1" lang="ja-JP" altLang="en-US" b="1" spc="110" baseline="0" dirty="0">
              <a:solidFill>
                <a:schemeClr val="accent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xmlns="" id="{9490A0C3-FFA1-1979-19CF-8C7B0C8AEC37}"/>
              </a:ext>
            </a:extLst>
          </p:cNvPr>
          <p:cNvSpPr/>
          <p:nvPr/>
        </p:nvSpPr>
        <p:spPr>
          <a:xfrm>
            <a:off x="3076021" y="4319992"/>
            <a:ext cx="5525651" cy="3277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DDS</a:t>
            </a:r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整備、データ活用の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EMC</a:t>
            </a:r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設計手法開発</a:t>
            </a:r>
            <a:endParaRPr kumimoji="1" lang="ja-JP" altLang="en-US" b="1" spc="11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xmlns="" id="{C4108B0A-00DA-2CF1-7CBA-4E736017C72C}"/>
              </a:ext>
            </a:extLst>
          </p:cNvPr>
          <p:cNvSpPr/>
          <p:nvPr/>
        </p:nvSpPr>
        <p:spPr>
          <a:xfrm>
            <a:off x="997250" y="4789654"/>
            <a:ext cx="2031012" cy="327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ja-JP" altLang="en-US" b="1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趣味</a:t>
            </a:r>
            <a:endParaRPr kumimoji="1" lang="ja-JP" altLang="en-US" b="1" spc="110" baseline="0" dirty="0">
              <a:solidFill>
                <a:schemeClr val="accent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xmlns="" id="{BCEA5802-00E6-3ABA-5D0C-4A697FA9DD49}"/>
              </a:ext>
            </a:extLst>
          </p:cNvPr>
          <p:cNvSpPr/>
          <p:nvPr/>
        </p:nvSpPr>
        <p:spPr>
          <a:xfrm>
            <a:off x="3076021" y="4793996"/>
            <a:ext cx="5525651" cy="3277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kumimoji="1"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ランニング</a:t>
            </a:r>
            <a:endParaRPr kumimoji="1" lang="ja-JP" altLang="en-US" b="1" spc="11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D00F9945-9AB3-78B2-4391-80994DED75D2}"/>
              </a:ext>
            </a:extLst>
          </p:cNvPr>
          <p:cNvSpPr/>
          <p:nvPr/>
        </p:nvSpPr>
        <p:spPr>
          <a:xfrm>
            <a:off x="997250" y="5254494"/>
            <a:ext cx="2031012" cy="327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ja-JP" altLang="en-US" b="1" dirty="0" smtClean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最近の興味</a:t>
            </a:r>
            <a:endParaRPr kumimoji="1" lang="ja-JP" altLang="en-US" b="1" spc="110" baseline="0" dirty="0">
              <a:solidFill>
                <a:schemeClr val="accent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F716ED6C-6340-4CB0-6717-791BF13BD502}"/>
              </a:ext>
            </a:extLst>
          </p:cNvPr>
          <p:cNvSpPr/>
          <p:nvPr/>
        </p:nvSpPr>
        <p:spPr>
          <a:xfrm>
            <a:off x="3076021" y="5244850"/>
            <a:ext cx="5525651" cy="3277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生成</a:t>
            </a:r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系</a:t>
            </a:r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endParaRPr kumimoji="1" lang="ja-JP" altLang="en-US" b="1" spc="110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xmlns="" id="{5C6B9039-4B6D-79B4-E326-EE73C7AB3681}"/>
              </a:ext>
            </a:extLst>
          </p:cNvPr>
          <p:cNvSpPr/>
          <p:nvPr/>
        </p:nvSpPr>
        <p:spPr>
          <a:xfrm>
            <a:off x="997250" y="5719335"/>
            <a:ext cx="2031012" cy="4783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kumimoji="1" lang="ja-JP" altLang="en-US" b="1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メッセージ</a:t>
            </a:r>
            <a:endParaRPr kumimoji="1" lang="ja-JP" altLang="en-US" b="1" spc="110" baseline="0" dirty="0">
              <a:solidFill>
                <a:schemeClr val="accent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xmlns="" id="{E5ECA35A-FC45-8F47-67EE-35E60602CCE9}"/>
              </a:ext>
            </a:extLst>
          </p:cNvPr>
          <p:cNvSpPr/>
          <p:nvPr/>
        </p:nvSpPr>
        <p:spPr>
          <a:xfrm>
            <a:off x="3076021" y="5626735"/>
            <a:ext cx="5525651" cy="6351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EMC</a:t>
            </a:r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設計へのデータ活用手法の適用にチャレンジ</a:t>
            </a:r>
            <a:endParaRPr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生涯、働き続けたいです。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xmlns="" id="{BA9C8610-4C24-37FB-B421-9BB253B246C2}"/>
              </a:ext>
            </a:extLst>
          </p:cNvPr>
          <p:cNvSpPr txBox="1"/>
          <p:nvPr/>
        </p:nvSpPr>
        <p:spPr>
          <a:xfrm>
            <a:off x="1042632" y="2535220"/>
            <a:ext cx="1786066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l"/>
            <a:r>
              <a:rPr lang="en-US" altLang="ja-JP" sz="1600" dirty="0" smtClean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Masashi Inagaki</a:t>
            </a:r>
            <a:endParaRPr kumimoji="1" lang="ja-JP" altLang="en-US" sz="1600" dirty="0">
              <a:solidFill>
                <a:schemeClr val="accent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xmlns="" id="{B29F901D-B9C5-1287-67F7-83D361126E93}"/>
              </a:ext>
            </a:extLst>
          </p:cNvPr>
          <p:cNvSpPr/>
          <p:nvPr/>
        </p:nvSpPr>
        <p:spPr>
          <a:xfrm>
            <a:off x="8399415" y="1645318"/>
            <a:ext cx="2838668" cy="2129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写真を挿入する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637008" y="6342927"/>
            <a:ext cx="554992" cy="405114"/>
          </a:xfrm>
          <a:prstGeom prst="rect">
            <a:avLst/>
          </a:prstGeom>
          <a:noFill/>
        </p:spPr>
        <p:txBody>
          <a:bodyPr wrap="square" bIns="0" rtlCol="0">
            <a:noAutofit/>
          </a:bodyPr>
          <a:lstStyle/>
          <a:p>
            <a:pPr algn="l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="" xmlns:a16="http://schemas.microsoft.com/office/drawing/2014/main" id="{F77103A7-7127-49DC-B02F-A6DD5CB4F622}"/>
              </a:ext>
            </a:extLst>
          </p:cNvPr>
          <p:cNvSpPr/>
          <p:nvPr/>
        </p:nvSpPr>
        <p:spPr>
          <a:xfrm>
            <a:off x="296986" y="111075"/>
            <a:ext cx="10954199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r>
              <a:rPr lang="ja-JP" altLang="en-US" sz="2800" b="1" dirty="0" smtClean="0">
                <a:solidFill>
                  <a:prstClr val="black"/>
                </a:solidFill>
              </a:rPr>
              <a:t>自己紹介</a:t>
            </a:r>
            <a:endParaRPr lang="ja-JP" altLang="en-US" sz="2800" b="1" dirty="0">
              <a:solidFill>
                <a:prstClr val="black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="" xmlns:a16="http://schemas.microsoft.com/office/drawing/2014/main" id="{6C31BEA2-009D-4E2B-9CD5-2ABBDEC0DE23}"/>
              </a:ext>
            </a:extLst>
          </p:cNvPr>
          <p:cNvSpPr/>
          <p:nvPr/>
        </p:nvSpPr>
        <p:spPr>
          <a:xfrm>
            <a:off x="178936" y="215150"/>
            <a:ext cx="118048" cy="42080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endParaRPr lang="ja-JP" altLang="en-US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78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="" xmlns:a16="http://schemas.microsoft.com/office/drawing/2014/main" id="{F77103A7-7127-49DC-B02F-A6DD5CB4F622}"/>
              </a:ext>
            </a:extLst>
          </p:cNvPr>
          <p:cNvSpPr/>
          <p:nvPr/>
        </p:nvSpPr>
        <p:spPr>
          <a:xfrm>
            <a:off x="296986" y="111075"/>
            <a:ext cx="10954199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r>
              <a:rPr lang="ja-JP" altLang="en-US" sz="2800" b="1" dirty="0" smtClean="0">
                <a:solidFill>
                  <a:prstClr val="black"/>
                </a:solidFill>
              </a:rPr>
              <a:t>経歴</a:t>
            </a:r>
            <a:endParaRPr lang="ja-JP" altLang="en-US" sz="2800" b="1" dirty="0">
              <a:solidFill>
                <a:prstClr val="black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="" xmlns:a16="http://schemas.microsoft.com/office/drawing/2014/main" id="{6C31BEA2-009D-4E2B-9CD5-2ABBDEC0DE23}"/>
              </a:ext>
            </a:extLst>
          </p:cNvPr>
          <p:cNvSpPr/>
          <p:nvPr/>
        </p:nvSpPr>
        <p:spPr>
          <a:xfrm>
            <a:off x="178936" y="215150"/>
            <a:ext cx="118048" cy="42080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endParaRPr lang="ja-JP" altLang="en-US" b="1" dirty="0">
              <a:solidFill>
                <a:prstClr val="white"/>
              </a:solidFill>
            </a:endParaRPr>
          </a:p>
        </p:txBody>
      </p:sp>
      <p:sp>
        <p:nvSpPr>
          <p:cNvPr id="26" name="矢印: 右 25">
            <a:extLst>
              <a:ext uri="{FF2B5EF4-FFF2-40B4-BE49-F238E27FC236}">
                <a16:creationId xmlns="" xmlns:a16="http://schemas.microsoft.com/office/drawing/2014/main" id="{151DF881-23A7-4050-9EFF-E2B24E3D0343}"/>
              </a:ext>
            </a:extLst>
          </p:cNvPr>
          <p:cNvSpPr/>
          <p:nvPr/>
        </p:nvSpPr>
        <p:spPr>
          <a:xfrm>
            <a:off x="292660" y="2919208"/>
            <a:ext cx="10983571" cy="631745"/>
          </a:xfrm>
          <a:prstGeom prst="rightArrow">
            <a:avLst>
              <a:gd name="adj1" fmla="val 57862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endParaRPr lang="ja-JP" altLang="en-US" sz="2400" b="1" dirty="0">
              <a:solidFill>
                <a:prstClr val="white"/>
              </a:solidFill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="" xmlns:a16="http://schemas.microsoft.com/office/drawing/2014/main" id="{F4621D1E-FB28-416F-9676-3992E8D65B26}"/>
              </a:ext>
            </a:extLst>
          </p:cNvPr>
          <p:cNvSpPr/>
          <p:nvPr/>
        </p:nvSpPr>
        <p:spPr>
          <a:xfrm>
            <a:off x="655054" y="3064402"/>
            <a:ext cx="336000" cy="3284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endParaRPr lang="ja-JP" altLang="en-US" sz="2400" b="1" dirty="0">
              <a:solidFill>
                <a:prstClr val="white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="" xmlns:a16="http://schemas.microsoft.com/office/drawing/2014/main" id="{C931E3D2-06F0-4C36-83B9-8959426C83A3}"/>
              </a:ext>
            </a:extLst>
          </p:cNvPr>
          <p:cNvSpPr txBox="1"/>
          <p:nvPr/>
        </p:nvSpPr>
        <p:spPr>
          <a:xfrm>
            <a:off x="852957" y="1251046"/>
            <a:ext cx="3251668" cy="559849"/>
          </a:xfrm>
          <a:prstGeom prst="rect">
            <a:avLst/>
          </a:prstGeom>
          <a:noFill/>
        </p:spPr>
        <p:txBody>
          <a:bodyPr wrap="square" lIns="72000" rIns="72000" bIns="0" rtlCol="0" anchor="t">
            <a:noAutofit/>
          </a:bodyPr>
          <a:lstStyle/>
          <a:p>
            <a:r>
              <a:rPr lang="en-US" altLang="ja-JP" b="1" dirty="0" smtClean="0">
                <a:solidFill>
                  <a:srgbClr val="333333"/>
                </a:solidFill>
                <a:latin typeface="メイリオ" panose="020B0604030504040204" pitchFamily="50" charset="-128"/>
              </a:rPr>
              <a:t>EMC</a:t>
            </a:r>
            <a:r>
              <a:rPr lang="ja-JP" altLang="en-US" b="1" dirty="0" smtClean="0">
                <a:solidFill>
                  <a:srgbClr val="333333"/>
                </a:solidFill>
                <a:latin typeface="メイリオ" panose="020B0604030504040204" pitchFamily="50" charset="-128"/>
              </a:rPr>
              <a:t>プロジェクト立ち上げ</a:t>
            </a:r>
            <a:endParaRPr lang="en-US" altLang="ja-JP" b="1" dirty="0" smtClean="0">
              <a:solidFill>
                <a:srgbClr val="333333"/>
              </a:solidFill>
              <a:latin typeface="メイリオ" panose="020B0604030504040204" pitchFamily="50" charset="-128"/>
            </a:endParaRPr>
          </a:p>
          <a:p>
            <a:r>
              <a:rPr lang="ja-JP" altLang="en-US" dirty="0" smtClean="0">
                <a:solidFill>
                  <a:srgbClr val="333333"/>
                </a:solidFill>
                <a:latin typeface="メイリオ" panose="020B0604030504040204" pitchFamily="50" charset="-128"/>
              </a:rPr>
              <a:t>・入社開発部</a:t>
            </a:r>
            <a:r>
              <a:rPr lang="ja-JP" altLang="en-US" dirty="0" smtClean="0">
                <a:solidFill>
                  <a:srgbClr val="333333"/>
                </a:solidFill>
                <a:latin typeface="メイリオ" panose="020B0604030504040204" pitchFamily="50" charset="-128"/>
              </a:rPr>
              <a:t>配属</a:t>
            </a:r>
            <a:endParaRPr lang="en-US" altLang="ja-JP" dirty="0" smtClean="0">
              <a:solidFill>
                <a:srgbClr val="333333"/>
              </a:solidFill>
              <a:latin typeface="メイリオ" panose="020B0604030504040204" pitchFamily="50" charset="-128"/>
            </a:endParaRPr>
          </a:p>
          <a:p>
            <a:r>
              <a:rPr lang="ja-JP" altLang="en-US" dirty="0" smtClean="0">
                <a:solidFill>
                  <a:srgbClr val="333333"/>
                </a:solidFill>
                <a:latin typeface="メイリオ" panose="020B0604030504040204" pitchFamily="50" charset="-128"/>
              </a:rPr>
              <a:t>・</a:t>
            </a:r>
            <a:r>
              <a:rPr lang="en-US" altLang="ja-JP" dirty="0" smtClean="0">
                <a:solidFill>
                  <a:srgbClr val="333333"/>
                </a:solidFill>
                <a:latin typeface="メイリオ" panose="020B0604030504040204" pitchFamily="50" charset="-128"/>
              </a:rPr>
              <a:t>EMC</a:t>
            </a:r>
            <a:r>
              <a:rPr lang="ja-JP" altLang="en-US" dirty="0" smtClean="0">
                <a:solidFill>
                  <a:srgbClr val="333333"/>
                </a:solidFill>
                <a:latin typeface="メイリオ" panose="020B0604030504040204" pitchFamily="50" charset="-128"/>
              </a:rPr>
              <a:t>実験室導入</a:t>
            </a:r>
            <a:endParaRPr lang="en-US" altLang="ja-JP" dirty="0" smtClean="0">
              <a:solidFill>
                <a:srgbClr val="333333"/>
              </a:solidFill>
              <a:latin typeface="メイリオ" panose="020B0604030504040204" pitchFamily="50" charset="-128"/>
            </a:endParaRPr>
          </a:p>
          <a:p>
            <a:r>
              <a:rPr lang="ja-JP" altLang="en-US" dirty="0">
                <a:solidFill>
                  <a:srgbClr val="333333"/>
                </a:solidFill>
                <a:latin typeface="メイリオ" panose="020B0604030504040204" pitchFamily="50" charset="-128"/>
              </a:rPr>
              <a:t>・</a:t>
            </a:r>
            <a:r>
              <a:rPr lang="ja-JP" altLang="en-US" dirty="0" smtClean="0">
                <a:solidFill>
                  <a:srgbClr val="333333"/>
                </a:solidFill>
                <a:latin typeface="メイリオ" panose="020B0604030504040204" pitchFamily="50" charset="-128"/>
              </a:rPr>
              <a:t>事業部支援</a:t>
            </a:r>
            <a:r>
              <a:rPr lang="ja-JP" altLang="en-US" dirty="0" smtClean="0">
                <a:solidFill>
                  <a:srgbClr val="333333"/>
                </a:solidFill>
                <a:latin typeface="メイリオ" panose="020B0604030504040204" pitchFamily="50" charset="-128"/>
              </a:rPr>
              <a:t>活動</a:t>
            </a:r>
            <a:endParaRPr lang="en-US" altLang="ja-JP" dirty="0">
              <a:solidFill>
                <a:srgbClr val="333333"/>
              </a:solidFill>
              <a:latin typeface="メイリオ" panose="020B0604030504040204" pitchFamily="50" charset="-128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="" xmlns:a16="http://schemas.microsoft.com/office/drawing/2014/main" id="{4449C465-EFDC-45DA-B523-593063D3C0D7}"/>
              </a:ext>
            </a:extLst>
          </p:cNvPr>
          <p:cNvSpPr/>
          <p:nvPr/>
        </p:nvSpPr>
        <p:spPr>
          <a:xfrm>
            <a:off x="2304147" y="3058190"/>
            <a:ext cx="336000" cy="3284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endParaRPr lang="ja-JP" altLang="en-US" sz="2400" b="1" dirty="0">
              <a:solidFill>
                <a:prstClr val="white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="" xmlns:a16="http://schemas.microsoft.com/office/drawing/2014/main" id="{E868565C-6030-47C3-8D2A-8A720128E75B}"/>
              </a:ext>
            </a:extLst>
          </p:cNvPr>
          <p:cNvSpPr txBox="1"/>
          <p:nvPr/>
        </p:nvSpPr>
        <p:spPr>
          <a:xfrm>
            <a:off x="2584428" y="4711310"/>
            <a:ext cx="3462935" cy="1093535"/>
          </a:xfrm>
          <a:prstGeom prst="rect">
            <a:avLst/>
          </a:prstGeom>
          <a:noFill/>
        </p:spPr>
        <p:txBody>
          <a:bodyPr wrap="square" lIns="72000" rIns="72000" bIns="0" rtlCol="0" anchor="t">
            <a:noAutofit/>
          </a:bodyPr>
          <a:lstStyle/>
          <a:p>
            <a:r>
              <a:rPr lang="ja-JP" altLang="en-US" b="1" dirty="0" smtClean="0">
                <a:solidFill>
                  <a:srgbClr val="333333"/>
                </a:solidFill>
                <a:latin typeface="メイリオ" panose="020B0604030504040204" pitchFamily="50" charset="-128"/>
              </a:rPr>
              <a:t>統合シス開・研究開発</a:t>
            </a:r>
            <a:r>
              <a:rPr lang="en-US" altLang="ja-JP" b="1" dirty="0" smtClean="0">
                <a:solidFill>
                  <a:srgbClr val="333333"/>
                </a:solidFill>
                <a:latin typeface="メイリオ" panose="020B0604030504040204" pitchFamily="50" charset="-128"/>
              </a:rPr>
              <a:t>3</a:t>
            </a:r>
            <a:r>
              <a:rPr lang="ja-JP" altLang="en-US" b="1" dirty="0" smtClean="0">
                <a:solidFill>
                  <a:srgbClr val="333333"/>
                </a:solidFill>
                <a:latin typeface="メイリオ" panose="020B0604030504040204" pitchFamily="50" charset="-128"/>
              </a:rPr>
              <a:t>部</a:t>
            </a:r>
            <a:endParaRPr lang="en-US" altLang="ja-JP" b="1" dirty="0" smtClean="0">
              <a:solidFill>
                <a:srgbClr val="333333"/>
              </a:solidFill>
              <a:latin typeface="メイリオ" panose="020B0604030504040204" pitchFamily="50" charset="-128"/>
            </a:endParaRPr>
          </a:p>
          <a:p>
            <a:r>
              <a:rPr lang="ja-JP" altLang="en-US" dirty="0" smtClean="0">
                <a:solidFill>
                  <a:srgbClr val="333333"/>
                </a:solidFill>
                <a:latin typeface="メイリオ" panose="020B0604030504040204" pitchFamily="50" charset="-128"/>
              </a:rPr>
              <a:t>・</a:t>
            </a:r>
            <a:r>
              <a:rPr lang="en-US" altLang="ja-JP" dirty="0" smtClean="0">
                <a:solidFill>
                  <a:srgbClr val="333333"/>
                </a:solidFill>
                <a:latin typeface="メイリオ" panose="020B0604030504040204" pitchFamily="50" charset="-128"/>
              </a:rPr>
              <a:t>EMC</a:t>
            </a:r>
            <a:r>
              <a:rPr lang="ja-JP" altLang="en-US" dirty="0" smtClean="0">
                <a:solidFill>
                  <a:srgbClr val="333333"/>
                </a:solidFill>
                <a:latin typeface="メイリオ" panose="020B0604030504040204" pitchFamily="50" charset="-128"/>
              </a:rPr>
              <a:t>専門</a:t>
            </a:r>
            <a:r>
              <a:rPr lang="ja-JP" altLang="en-US" dirty="0" smtClean="0">
                <a:solidFill>
                  <a:srgbClr val="333333"/>
                </a:solidFill>
                <a:latin typeface="メイリオ" panose="020B0604030504040204" pitchFamily="50" charset="-128"/>
              </a:rPr>
              <a:t>委員会・</a:t>
            </a:r>
            <a:r>
              <a:rPr lang="en-US" altLang="ja-JP" dirty="0" smtClean="0">
                <a:solidFill>
                  <a:srgbClr val="333333"/>
                </a:solidFill>
                <a:latin typeface="メイリオ" panose="020B0604030504040204" pitchFamily="50" charset="-128"/>
              </a:rPr>
              <a:t>AE</a:t>
            </a:r>
            <a:r>
              <a:rPr lang="ja-JP" altLang="en-US" dirty="0" smtClean="0">
                <a:solidFill>
                  <a:srgbClr val="333333"/>
                </a:solidFill>
                <a:latin typeface="メイリオ" panose="020B0604030504040204" pitchFamily="50" charset="-128"/>
              </a:rPr>
              <a:t>教育</a:t>
            </a:r>
            <a:endParaRPr lang="en-US" altLang="ja-JP" dirty="0" smtClean="0">
              <a:solidFill>
                <a:srgbClr val="333333"/>
              </a:solidFill>
              <a:latin typeface="メイリオ" panose="020B0604030504040204" pitchFamily="50" charset="-128"/>
            </a:endParaRPr>
          </a:p>
          <a:p>
            <a:r>
              <a:rPr lang="ja-JP" altLang="en-US" dirty="0" smtClean="0">
                <a:solidFill>
                  <a:srgbClr val="333333"/>
                </a:solidFill>
                <a:latin typeface="メイリオ" panose="020B0604030504040204" pitchFamily="50" charset="-128"/>
              </a:rPr>
              <a:t>・ナレッジ蓄積改廃の仕組み</a:t>
            </a:r>
            <a:endParaRPr lang="en-US" altLang="ja-JP" dirty="0" smtClean="0">
              <a:solidFill>
                <a:srgbClr val="333333"/>
              </a:solidFill>
              <a:latin typeface="メイリオ" panose="020B0604030504040204" pitchFamily="50" charset="-128"/>
            </a:endParaRPr>
          </a:p>
          <a:p>
            <a:r>
              <a:rPr lang="ja-JP" altLang="en-US" dirty="0" smtClean="0">
                <a:solidFill>
                  <a:srgbClr val="333333"/>
                </a:solidFill>
                <a:latin typeface="メイリオ" panose="020B0604030504040204" pitchFamily="50" charset="-128"/>
              </a:rPr>
              <a:t>・</a:t>
            </a:r>
            <a:r>
              <a:rPr lang="en-US" altLang="ja-JP" dirty="0" smtClean="0">
                <a:solidFill>
                  <a:srgbClr val="333333"/>
                </a:solidFill>
                <a:latin typeface="メイリオ" panose="020B0604030504040204" pitchFamily="50" charset="-128"/>
              </a:rPr>
              <a:t>EMC</a:t>
            </a:r>
            <a:r>
              <a:rPr lang="ja-JP" altLang="en-US" dirty="0" smtClean="0">
                <a:solidFill>
                  <a:srgbClr val="333333"/>
                </a:solidFill>
                <a:latin typeface="メイリオ" panose="020B0604030504040204" pitchFamily="50" charset="-128"/>
              </a:rPr>
              <a:t>チェッカー開発</a:t>
            </a:r>
            <a:endParaRPr lang="ja-JP" altLang="en-US" dirty="0">
              <a:solidFill>
                <a:srgbClr val="333333"/>
              </a:solidFill>
              <a:latin typeface="メイリオ" panose="020B0604030504040204" pitchFamily="50" charset="-128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="" xmlns:a16="http://schemas.microsoft.com/office/drawing/2014/main" id="{9271627E-2CF8-49D3-8F40-2401F803A570}"/>
              </a:ext>
            </a:extLst>
          </p:cNvPr>
          <p:cNvSpPr/>
          <p:nvPr/>
        </p:nvSpPr>
        <p:spPr>
          <a:xfrm>
            <a:off x="4265765" y="3082562"/>
            <a:ext cx="336000" cy="3284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endParaRPr lang="ja-JP" altLang="en-US" sz="2400" b="1" dirty="0">
              <a:solidFill>
                <a:prstClr val="white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="" xmlns:a16="http://schemas.microsoft.com/office/drawing/2014/main" id="{F3ADDDA2-615D-4687-A478-DEE6DF266180}"/>
              </a:ext>
            </a:extLst>
          </p:cNvPr>
          <p:cNvSpPr txBox="1"/>
          <p:nvPr/>
        </p:nvSpPr>
        <p:spPr>
          <a:xfrm>
            <a:off x="4503986" y="1209696"/>
            <a:ext cx="2938151" cy="1080626"/>
          </a:xfrm>
          <a:prstGeom prst="rect">
            <a:avLst/>
          </a:prstGeom>
          <a:noFill/>
        </p:spPr>
        <p:txBody>
          <a:bodyPr wrap="square" lIns="72000" rIns="72000" bIns="0" rtlCol="0" anchor="t">
            <a:noAutofit/>
          </a:bodyPr>
          <a:lstStyle/>
          <a:p>
            <a:r>
              <a:rPr lang="en-US" altLang="ja-JP" b="1" dirty="0" smtClean="0">
                <a:solidFill>
                  <a:prstClr val="black"/>
                </a:solidFill>
              </a:rPr>
              <a:t>DP-EMC</a:t>
            </a:r>
          </a:p>
          <a:p>
            <a:r>
              <a:rPr lang="ja-JP" altLang="en-US" dirty="0" smtClean="0">
                <a:solidFill>
                  <a:prstClr val="black"/>
                </a:solidFill>
              </a:rPr>
              <a:t>・全社</a:t>
            </a:r>
            <a:r>
              <a:rPr lang="en-US" altLang="ja-JP" dirty="0" smtClean="0">
                <a:solidFill>
                  <a:prstClr val="black"/>
                </a:solidFill>
              </a:rPr>
              <a:t>EMC</a:t>
            </a:r>
            <a:r>
              <a:rPr lang="ja-JP" altLang="en-US" dirty="0" smtClean="0">
                <a:solidFill>
                  <a:prstClr val="black"/>
                </a:solidFill>
              </a:rPr>
              <a:t>実態調査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・デンソーグループ全体の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>
                <a:solidFill>
                  <a:prstClr val="black"/>
                </a:solidFill>
              </a:rPr>
              <a:t>　</a:t>
            </a:r>
            <a:r>
              <a:rPr lang="ja-JP" altLang="en-US" dirty="0" smtClean="0">
                <a:solidFill>
                  <a:prstClr val="black"/>
                </a:solidFill>
              </a:rPr>
              <a:t>事業部横串基盤の構築</a:t>
            </a:r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="" xmlns:a16="http://schemas.microsoft.com/office/drawing/2014/main" id="{7C0C3436-DB2D-45A0-BD0E-A60CA8B6BA22}"/>
              </a:ext>
            </a:extLst>
          </p:cNvPr>
          <p:cNvSpPr/>
          <p:nvPr/>
        </p:nvSpPr>
        <p:spPr>
          <a:xfrm>
            <a:off x="9132020" y="3082562"/>
            <a:ext cx="336000" cy="3284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endParaRPr lang="ja-JP" altLang="en-US" sz="2400" b="1" dirty="0">
              <a:solidFill>
                <a:prstClr val="white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="" xmlns:a16="http://schemas.microsoft.com/office/drawing/2014/main" id="{31F2EB75-74E6-4BD7-AF27-5D38D7656EFC}"/>
              </a:ext>
            </a:extLst>
          </p:cNvPr>
          <p:cNvSpPr/>
          <p:nvPr/>
        </p:nvSpPr>
        <p:spPr>
          <a:xfrm>
            <a:off x="5914859" y="3058190"/>
            <a:ext cx="336000" cy="3284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endParaRPr lang="ja-JP" altLang="en-US" sz="2400" b="1" dirty="0">
              <a:solidFill>
                <a:prstClr val="white"/>
              </a:solidFill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="" xmlns:a16="http://schemas.microsoft.com/office/drawing/2014/main" id="{611C312D-C1FA-4B61-9D51-2DE4C34EF922}"/>
              </a:ext>
            </a:extLst>
          </p:cNvPr>
          <p:cNvSpPr/>
          <p:nvPr/>
        </p:nvSpPr>
        <p:spPr>
          <a:xfrm>
            <a:off x="7563952" y="3082562"/>
            <a:ext cx="336000" cy="3284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endParaRPr lang="ja-JP" altLang="en-US" sz="2400" b="1" dirty="0">
              <a:solidFill>
                <a:prstClr val="white"/>
              </a:solidFill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="" xmlns:a16="http://schemas.microsoft.com/office/drawing/2014/main" id="{AD1C74B2-F98E-4637-A12B-A3724A3F0D04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823054" y="1557848"/>
            <a:ext cx="0" cy="1506558"/>
          </a:xfrm>
          <a:prstGeom prst="line">
            <a:avLst/>
          </a:prstGeom>
          <a:ln w="28575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="" xmlns:a16="http://schemas.microsoft.com/office/drawing/2014/main" id="{961C95FB-B976-4E2F-BA4E-9B960AA98833}"/>
              </a:ext>
            </a:extLst>
          </p:cNvPr>
          <p:cNvSpPr txBox="1"/>
          <p:nvPr/>
        </p:nvSpPr>
        <p:spPr>
          <a:xfrm>
            <a:off x="6082940" y="4711310"/>
            <a:ext cx="2786919" cy="1093535"/>
          </a:xfrm>
          <a:prstGeom prst="rect">
            <a:avLst/>
          </a:prstGeom>
          <a:noFill/>
        </p:spPr>
        <p:txBody>
          <a:bodyPr wrap="square" lIns="72000" rIns="72000" bIns="0" rtlCol="0" anchor="t">
            <a:noAutofit/>
          </a:bodyPr>
          <a:lstStyle/>
          <a:p>
            <a:r>
              <a:rPr lang="ja-JP" altLang="en-US" dirty="0">
                <a:solidFill>
                  <a:srgbClr val="333333"/>
                </a:solidFill>
                <a:latin typeface="メイリオ" panose="020B0604030504040204" pitchFamily="50" charset="-128"/>
              </a:rPr>
              <a:t> </a:t>
            </a:r>
            <a:r>
              <a:rPr lang="ja-JP" altLang="en-US" b="1" dirty="0" smtClean="0">
                <a:solidFill>
                  <a:srgbClr val="333333"/>
                </a:solidFill>
                <a:latin typeface="メイリオ" panose="020B0604030504040204" pitchFamily="50" charset="-128"/>
              </a:rPr>
              <a:t>技術開発推進部異動</a:t>
            </a:r>
            <a:endParaRPr lang="en-US" altLang="ja-JP" b="1" dirty="0" smtClean="0">
              <a:solidFill>
                <a:srgbClr val="333333"/>
              </a:solidFill>
              <a:latin typeface="メイリオ" panose="020B0604030504040204" pitchFamily="50" charset="-128"/>
            </a:endParaRPr>
          </a:p>
          <a:p>
            <a:r>
              <a:rPr lang="ja-JP" altLang="en-US" dirty="0" smtClean="0">
                <a:solidFill>
                  <a:srgbClr val="333333"/>
                </a:solidFill>
                <a:latin typeface="メイリオ" panose="020B0604030504040204" pitchFamily="50" charset="-128"/>
              </a:rPr>
              <a:t>・次期電子系</a:t>
            </a:r>
            <a:r>
              <a:rPr lang="en-US" altLang="ja-JP" dirty="0" smtClean="0">
                <a:solidFill>
                  <a:srgbClr val="333333"/>
                </a:solidFill>
                <a:latin typeface="メイリオ" panose="020B0604030504040204" pitchFamily="50" charset="-128"/>
              </a:rPr>
              <a:t>CAD</a:t>
            </a:r>
            <a:r>
              <a:rPr lang="ja-JP" altLang="en-US" dirty="0" smtClean="0">
                <a:solidFill>
                  <a:srgbClr val="333333"/>
                </a:solidFill>
                <a:latin typeface="メイリオ" panose="020B0604030504040204" pitchFamily="50" charset="-128"/>
              </a:rPr>
              <a:t>構想</a:t>
            </a:r>
            <a:endParaRPr lang="en-US" altLang="ja-JP" dirty="0" smtClean="0">
              <a:solidFill>
                <a:srgbClr val="333333"/>
              </a:solidFill>
              <a:latin typeface="メイリオ" panose="020B0604030504040204" pitchFamily="50" charset="-128"/>
            </a:endParaRPr>
          </a:p>
          <a:p>
            <a:r>
              <a:rPr lang="ja-JP" altLang="en-US" dirty="0" smtClean="0">
                <a:solidFill>
                  <a:srgbClr val="333333"/>
                </a:solidFill>
                <a:latin typeface="メイリオ" panose="020B0604030504040204" pitchFamily="50" charset="-128"/>
              </a:rPr>
              <a:t>・電子系熱専門委員会</a:t>
            </a:r>
            <a:endParaRPr lang="en-US" altLang="ja-JP" dirty="0" smtClean="0">
              <a:solidFill>
                <a:srgbClr val="333333"/>
              </a:solidFill>
              <a:latin typeface="メイリオ" panose="020B0604030504040204" pitchFamily="50" charset="-128"/>
            </a:endParaRPr>
          </a:p>
          <a:p>
            <a:endParaRPr lang="en-US" altLang="ja-JP" dirty="0">
              <a:solidFill>
                <a:srgbClr val="333333"/>
              </a:solidFill>
              <a:latin typeface="メイリオ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="" xmlns:a16="http://schemas.microsoft.com/office/drawing/2014/main" id="{384093AF-1599-4FE3-9C95-A34A8F085668}"/>
              </a:ext>
            </a:extLst>
          </p:cNvPr>
          <p:cNvSpPr txBox="1"/>
          <p:nvPr/>
        </p:nvSpPr>
        <p:spPr>
          <a:xfrm>
            <a:off x="9326570" y="4711310"/>
            <a:ext cx="2705908" cy="1093535"/>
          </a:xfrm>
          <a:prstGeom prst="rect">
            <a:avLst/>
          </a:prstGeom>
          <a:noFill/>
        </p:spPr>
        <p:txBody>
          <a:bodyPr wrap="square" lIns="72000" rIns="72000" bIns="0" rtlCol="0" anchor="t">
            <a:noAutofit/>
          </a:bodyPr>
          <a:lstStyle/>
          <a:p>
            <a:r>
              <a:rPr lang="ja-JP" altLang="en-US" b="1" dirty="0" smtClean="0">
                <a:solidFill>
                  <a:srgbClr val="333333"/>
                </a:solidFill>
                <a:latin typeface="メイリオ" panose="020B0604030504040204" pitchFamily="50" charset="-128"/>
              </a:rPr>
              <a:t>最近の主な業務</a:t>
            </a:r>
            <a:endParaRPr lang="en-US" altLang="ja-JP" b="1" dirty="0" smtClean="0">
              <a:solidFill>
                <a:srgbClr val="333333"/>
              </a:solidFill>
              <a:latin typeface="メイリオ" panose="020B0604030504040204" pitchFamily="50" charset="-128"/>
            </a:endParaRPr>
          </a:p>
          <a:p>
            <a:r>
              <a:rPr lang="ja-JP" altLang="en-US" dirty="0" smtClean="0">
                <a:solidFill>
                  <a:srgbClr val="333333"/>
                </a:solidFill>
                <a:latin typeface="メイリオ" panose="020B0604030504040204" pitchFamily="50" charset="-128"/>
              </a:rPr>
              <a:t>・</a:t>
            </a:r>
            <a:r>
              <a:rPr lang="en-US" altLang="ja-JP" dirty="0" smtClean="0">
                <a:solidFill>
                  <a:srgbClr val="333333"/>
                </a:solidFill>
                <a:latin typeface="メイリオ" panose="020B0604030504040204" pitchFamily="50" charset="-128"/>
              </a:rPr>
              <a:t>AW</a:t>
            </a:r>
            <a:r>
              <a:rPr lang="ja-JP" altLang="en-US" dirty="0" smtClean="0">
                <a:solidFill>
                  <a:srgbClr val="333333"/>
                </a:solidFill>
                <a:latin typeface="メイリオ" panose="020B0604030504040204" pitchFamily="50" charset="-128"/>
              </a:rPr>
              <a:t>一発合格</a:t>
            </a:r>
            <a:r>
              <a:rPr lang="en-US" altLang="ja-JP" dirty="0" smtClean="0">
                <a:solidFill>
                  <a:srgbClr val="333333"/>
                </a:solidFill>
                <a:latin typeface="メイリオ" panose="020B0604030504040204" pitchFamily="50" charset="-128"/>
              </a:rPr>
              <a:t>WG</a:t>
            </a:r>
          </a:p>
          <a:p>
            <a:r>
              <a:rPr lang="ja-JP" altLang="en-US" dirty="0" smtClean="0">
                <a:solidFill>
                  <a:srgbClr val="333333"/>
                </a:solidFill>
                <a:latin typeface="メイリオ" panose="020B0604030504040204" pitchFamily="50" charset="-128"/>
              </a:rPr>
              <a:t>・</a:t>
            </a:r>
            <a:r>
              <a:rPr lang="en-US" altLang="ja-JP" dirty="0" smtClean="0">
                <a:solidFill>
                  <a:srgbClr val="333333"/>
                </a:solidFill>
                <a:latin typeface="メイリオ" panose="020B0604030504040204" pitchFamily="50" charset="-128"/>
              </a:rPr>
              <a:t>DDS</a:t>
            </a:r>
            <a:r>
              <a:rPr lang="ja-JP" altLang="en-US" dirty="0" smtClean="0">
                <a:solidFill>
                  <a:srgbClr val="333333"/>
                </a:solidFill>
                <a:latin typeface="メイリオ" panose="020B0604030504040204" pitchFamily="50" charset="-128"/>
              </a:rPr>
              <a:t>整備</a:t>
            </a:r>
            <a:endParaRPr lang="en-US" altLang="ja-JP" dirty="0" smtClean="0">
              <a:solidFill>
                <a:srgbClr val="333333"/>
              </a:solidFill>
              <a:latin typeface="メイリオ" panose="020B0604030504040204" pitchFamily="50" charset="-128"/>
            </a:endParaRPr>
          </a:p>
          <a:p>
            <a:r>
              <a:rPr lang="ja-JP" altLang="en-US" dirty="0" smtClean="0">
                <a:solidFill>
                  <a:srgbClr val="333333"/>
                </a:solidFill>
                <a:latin typeface="メイリオ" panose="020B0604030504040204" pitchFamily="50" charset="-128"/>
              </a:rPr>
              <a:t>・データ活用手法開発</a:t>
            </a:r>
            <a:endParaRPr lang="en-US" altLang="ja-JP" dirty="0" smtClean="0">
              <a:solidFill>
                <a:srgbClr val="333333"/>
              </a:solidFill>
              <a:latin typeface="メイリオ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="" xmlns:a16="http://schemas.microsoft.com/office/drawing/2014/main" id="{CE64C2B8-8157-4931-B997-EB5D942E02D3}"/>
              </a:ext>
            </a:extLst>
          </p:cNvPr>
          <p:cNvSpPr txBox="1"/>
          <p:nvPr/>
        </p:nvSpPr>
        <p:spPr>
          <a:xfrm>
            <a:off x="237960" y="2552050"/>
            <a:ext cx="1145039" cy="358878"/>
          </a:xfrm>
          <a:prstGeom prst="rect">
            <a:avLst/>
          </a:prstGeom>
          <a:solidFill>
            <a:schemeClr val="bg1"/>
          </a:solidFill>
        </p:spPr>
        <p:txBody>
          <a:bodyPr wrap="square" lIns="72000" rIns="72000" bIns="0" rtlCol="0" anchor="t">
            <a:noAutofit/>
          </a:bodyPr>
          <a:lstStyle/>
          <a:p>
            <a:pPr algn="ctr"/>
            <a:r>
              <a:rPr lang="en-US" altLang="ja-JP" sz="2000" dirty="0" smtClean="0">
                <a:solidFill>
                  <a:prstClr val="black"/>
                </a:solidFill>
              </a:rPr>
              <a:t>1998</a:t>
            </a:r>
            <a:r>
              <a:rPr lang="ja-JP" altLang="en-US" sz="2000" dirty="0" smtClean="0">
                <a:solidFill>
                  <a:prstClr val="black"/>
                </a:solidFill>
              </a:rPr>
              <a:t>年</a:t>
            </a:r>
            <a:endParaRPr lang="en-US" altLang="ja-JP" sz="2000" dirty="0">
              <a:solidFill>
                <a:prstClr val="black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="" xmlns:a16="http://schemas.microsoft.com/office/drawing/2014/main" id="{32439BB5-A14D-4487-B51C-C465BAD3FC27}"/>
              </a:ext>
            </a:extLst>
          </p:cNvPr>
          <p:cNvSpPr txBox="1"/>
          <p:nvPr/>
        </p:nvSpPr>
        <p:spPr>
          <a:xfrm>
            <a:off x="1895240" y="2552050"/>
            <a:ext cx="1145039" cy="358878"/>
          </a:xfrm>
          <a:prstGeom prst="rect">
            <a:avLst/>
          </a:prstGeom>
          <a:solidFill>
            <a:schemeClr val="bg1"/>
          </a:solidFill>
        </p:spPr>
        <p:txBody>
          <a:bodyPr wrap="square" lIns="72000" rIns="72000" bIns="0" rtlCol="0" anchor="t">
            <a:noAutofit/>
          </a:bodyPr>
          <a:lstStyle/>
          <a:p>
            <a:pPr algn="ctr"/>
            <a:r>
              <a:rPr lang="en-US" altLang="ja-JP" sz="2000" dirty="0" smtClean="0">
                <a:solidFill>
                  <a:prstClr val="black"/>
                </a:solidFill>
              </a:rPr>
              <a:t>2002</a:t>
            </a:r>
            <a:r>
              <a:rPr lang="ja-JP" altLang="en-US" sz="2000" dirty="0" smtClean="0">
                <a:solidFill>
                  <a:prstClr val="black"/>
                </a:solidFill>
              </a:rPr>
              <a:t>年</a:t>
            </a:r>
            <a:endParaRPr lang="en-US" altLang="ja-JP" sz="2000" dirty="0">
              <a:solidFill>
                <a:prstClr val="black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="" xmlns:a16="http://schemas.microsoft.com/office/drawing/2014/main" id="{63783C5C-BCA5-4470-AEB2-731F94938B51}"/>
              </a:ext>
            </a:extLst>
          </p:cNvPr>
          <p:cNvSpPr txBox="1"/>
          <p:nvPr/>
        </p:nvSpPr>
        <p:spPr>
          <a:xfrm>
            <a:off x="5522325" y="2552050"/>
            <a:ext cx="1145039" cy="358878"/>
          </a:xfrm>
          <a:prstGeom prst="rect">
            <a:avLst/>
          </a:prstGeom>
          <a:solidFill>
            <a:schemeClr val="bg1"/>
          </a:solidFill>
        </p:spPr>
        <p:txBody>
          <a:bodyPr wrap="square" lIns="72000" rIns="72000" bIns="0" rtlCol="0" anchor="t">
            <a:noAutofit/>
          </a:bodyPr>
          <a:lstStyle/>
          <a:p>
            <a:pPr algn="ctr"/>
            <a:r>
              <a:rPr lang="en-US" altLang="ja-JP" sz="2000" dirty="0" smtClean="0">
                <a:solidFill>
                  <a:prstClr val="black"/>
                </a:solidFill>
              </a:rPr>
              <a:t>2014</a:t>
            </a:r>
            <a:r>
              <a:rPr lang="ja-JP" altLang="en-US" sz="2000" dirty="0" smtClean="0">
                <a:solidFill>
                  <a:prstClr val="black"/>
                </a:solidFill>
              </a:rPr>
              <a:t>年</a:t>
            </a:r>
            <a:endParaRPr lang="en-US" altLang="ja-JP" sz="2000" dirty="0">
              <a:solidFill>
                <a:prstClr val="black"/>
              </a:solidFill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="" xmlns:a16="http://schemas.microsoft.com/office/drawing/2014/main" id="{8451A557-AAE9-43CD-8C3E-28D0E10E02F9}"/>
              </a:ext>
            </a:extLst>
          </p:cNvPr>
          <p:cNvSpPr txBox="1"/>
          <p:nvPr/>
        </p:nvSpPr>
        <p:spPr>
          <a:xfrm>
            <a:off x="8757369" y="2560334"/>
            <a:ext cx="1544099" cy="358878"/>
          </a:xfrm>
          <a:prstGeom prst="rect">
            <a:avLst/>
          </a:prstGeom>
          <a:solidFill>
            <a:schemeClr val="bg1"/>
          </a:solidFill>
        </p:spPr>
        <p:txBody>
          <a:bodyPr wrap="square" lIns="72000" rIns="72000" bIns="0" rtlCol="0" anchor="t">
            <a:noAutofit/>
          </a:bodyPr>
          <a:lstStyle/>
          <a:p>
            <a:pPr algn="ctr"/>
            <a:r>
              <a:rPr lang="en-US" altLang="ja-JP" sz="2000" dirty="0" smtClean="0">
                <a:solidFill>
                  <a:prstClr val="black"/>
                </a:solidFill>
              </a:rPr>
              <a:t>2020</a:t>
            </a:r>
            <a:r>
              <a:rPr lang="ja-JP" altLang="en-US" sz="2000" dirty="0" smtClean="0">
                <a:solidFill>
                  <a:prstClr val="black"/>
                </a:solidFill>
              </a:rPr>
              <a:t>年～</a:t>
            </a:r>
            <a:endParaRPr lang="en-US" altLang="ja-JP" sz="2000" dirty="0">
              <a:solidFill>
                <a:prstClr val="black"/>
              </a:solidFill>
            </a:endParaRPr>
          </a:p>
        </p:txBody>
      </p:sp>
      <p:cxnSp>
        <p:nvCxnSpPr>
          <p:cNvPr id="43" name="直線コネクタ 42">
            <a:extLst>
              <a:ext uri="{FF2B5EF4-FFF2-40B4-BE49-F238E27FC236}">
                <a16:creationId xmlns="" xmlns:a16="http://schemas.microsoft.com/office/drawing/2014/main" id="{E1D067B1-D76A-43C9-AB5C-B03119C5F237}"/>
              </a:ext>
            </a:extLst>
          </p:cNvPr>
          <p:cNvCxnSpPr>
            <a:cxnSpLocks/>
          </p:cNvCxnSpPr>
          <p:nvPr/>
        </p:nvCxnSpPr>
        <p:spPr>
          <a:xfrm flipV="1">
            <a:off x="4445787" y="1551636"/>
            <a:ext cx="0" cy="1506558"/>
          </a:xfrm>
          <a:prstGeom prst="line">
            <a:avLst/>
          </a:prstGeom>
          <a:ln w="28575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="" xmlns:a16="http://schemas.microsoft.com/office/drawing/2014/main" id="{D397C021-776F-4696-85A8-FB79937E53BB}"/>
              </a:ext>
            </a:extLst>
          </p:cNvPr>
          <p:cNvCxnSpPr>
            <a:cxnSpLocks/>
          </p:cNvCxnSpPr>
          <p:nvPr/>
        </p:nvCxnSpPr>
        <p:spPr>
          <a:xfrm flipV="1">
            <a:off x="7727356" y="1551636"/>
            <a:ext cx="0" cy="1506558"/>
          </a:xfrm>
          <a:prstGeom prst="line">
            <a:avLst/>
          </a:prstGeom>
          <a:ln w="28575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="" xmlns:a16="http://schemas.microsoft.com/office/drawing/2014/main" id="{8AB83EB1-CB01-4AA5-A720-1A8B71D2838C}"/>
              </a:ext>
            </a:extLst>
          </p:cNvPr>
          <p:cNvCxnSpPr>
            <a:cxnSpLocks/>
          </p:cNvCxnSpPr>
          <p:nvPr/>
        </p:nvCxnSpPr>
        <p:spPr>
          <a:xfrm>
            <a:off x="2472147" y="3371936"/>
            <a:ext cx="0" cy="1506558"/>
          </a:xfrm>
          <a:prstGeom prst="line">
            <a:avLst/>
          </a:prstGeom>
          <a:ln w="28575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="" xmlns:a16="http://schemas.microsoft.com/office/drawing/2014/main" id="{849CB7B2-81A7-4484-ADF5-BC29D9A52D7F}"/>
              </a:ext>
            </a:extLst>
          </p:cNvPr>
          <p:cNvCxnSpPr>
            <a:cxnSpLocks/>
          </p:cNvCxnSpPr>
          <p:nvPr/>
        </p:nvCxnSpPr>
        <p:spPr>
          <a:xfrm>
            <a:off x="6077825" y="3371936"/>
            <a:ext cx="0" cy="1506558"/>
          </a:xfrm>
          <a:prstGeom prst="line">
            <a:avLst/>
          </a:prstGeom>
          <a:ln w="28575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="" xmlns:a16="http://schemas.microsoft.com/office/drawing/2014/main" id="{FC090E62-0EFE-4BA9-8E37-B817D4345681}"/>
              </a:ext>
            </a:extLst>
          </p:cNvPr>
          <p:cNvCxnSpPr>
            <a:cxnSpLocks/>
          </p:cNvCxnSpPr>
          <p:nvPr/>
        </p:nvCxnSpPr>
        <p:spPr>
          <a:xfrm>
            <a:off x="9300019" y="3411062"/>
            <a:ext cx="0" cy="1506558"/>
          </a:xfrm>
          <a:prstGeom prst="line">
            <a:avLst/>
          </a:prstGeom>
          <a:ln w="28575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="" xmlns:a16="http://schemas.microsoft.com/office/drawing/2014/main" id="{9FC59419-C103-4F3D-B74E-81495FD4D27A}"/>
              </a:ext>
            </a:extLst>
          </p:cNvPr>
          <p:cNvSpPr txBox="1"/>
          <p:nvPr/>
        </p:nvSpPr>
        <p:spPr>
          <a:xfrm>
            <a:off x="3865045" y="2552050"/>
            <a:ext cx="1145039" cy="358878"/>
          </a:xfrm>
          <a:prstGeom prst="rect">
            <a:avLst/>
          </a:prstGeom>
          <a:solidFill>
            <a:schemeClr val="bg1"/>
          </a:solidFill>
        </p:spPr>
        <p:txBody>
          <a:bodyPr wrap="square" lIns="72000" rIns="72000" bIns="0" rtlCol="0" anchor="t">
            <a:noAutofit/>
          </a:bodyPr>
          <a:lstStyle/>
          <a:p>
            <a:pPr algn="ctr"/>
            <a:r>
              <a:rPr lang="en-US" altLang="ja-JP" sz="2000" dirty="0" smtClean="0">
                <a:solidFill>
                  <a:prstClr val="black"/>
                </a:solidFill>
              </a:rPr>
              <a:t>2012</a:t>
            </a:r>
            <a:r>
              <a:rPr lang="ja-JP" altLang="en-US" sz="2000" dirty="0" smtClean="0">
                <a:solidFill>
                  <a:prstClr val="black"/>
                </a:solidFill>
              </a:rPr>
              <a:t>年</a:t>
            </a:r>
            <a:endParaRPr lang="en-US" altLang="ja-JP" sz="2000" dirty="0">
              <a:solidFill>
                <a:prstClr val="black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="" xmlns:a16="http://schemas.microsoft.com/office/drawing/2014/main" id="{9DB55969-46B9-47B8-B8E3-684EF853EDD9}"/>
              </a:ext>
            </a:extLst>
          </p:cNvPr>
          <p:cNvSpPr txBox="1"/>
          <p:nvPr/>
        </p:nvSpPr>
        <p:spPr>
          <a:xfrm>
            <a:off x="7179605" y="2552050"/>
            <a:ext cx="1145039" cy="358878"/>
          </a:xfrm>
          <a:prstGeom prst="rect">
            <a:avLst/>
          </a:prstGeom>
          <a:solidFill>
            <a:schemeClr val="bg1"/>
          </a:solidFill>
        </p:spPr>
        <p:txBody>
          <a:bodyPr wrap="square" lIns="72000" rIns="72000" bIns="0" rtlCol="0" anchor="t">
            <a:noAutofit/>
          </a:bodyPr>
          <a:lstStyle/>
          <a:p>
            <a:pPr algn="ctr"/>
            <a:r>
              <a:rPr lang="en-US" altLang="ja-JP" sz="2000" dirty="0" smtClean="0">
                <a:solidFill>
                  <a:prstClr val="black"/>
                </a:solidFill>
              </a:rPr>
              <a:t>2016</a:t>
            </a:r>
            <a:r>
              <a:rPr lang="ja-JP" altLang="en-US" sz="2000" dirty="0" smtClean="0">
                <a:solidFill>
                  <a:prstClr val="black"/>
                </a:solidFill>
              </a:rPr>
              <a:t>年</a:t>
            </a:r>
            <a:endParaRPr lang="en-US" altLang="ja-JP" sz="2000" dirty="0">
              <a:solidFill>
                <a:prstClr val="black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="" xmlns:a16="http://schemas.microsoft.com/office/drawing/2014/main" id="{16B38B2F-8D44-4E4E-A784-70C03DFDFF3E}"/>
              </a:ext>
            </a:extLst>
          </p:cNvPr>
          <p:cNvSpPr txBox="1"/>
          <p:nvPr/>
        </p:nvSpPr>
        <p:spPr>
          <a:xfrm>
            <a:off x="7819370" y="1224284"/>
            <a:ext cx="3878279" cy="1093535"/>
          </a:xfrm>
          <a:prstGeom prst="rect">
            <a:avLst/>
          </a:prstGeom>
          <a:noFill/>
        </p:spPr>
        <p:txBody>
          <a:bodyPr wrap="square" lIns="72000" rIns="72000" bIns="0" rtlCol="0" anchor="t">
            <a:noAutofit/>
          </a:bodyPr>
          <a:lstStyle/>
          <a:p>
            <a:r>
              <a:rPr lang="ja-JP" altLang="en-US" b="1" dirty="0" smtClean="0">
                <a:solidFill>
                  <a:prstClr val="black"/>
                </a:solidFill>
                <a:latin typeface="メイリオ"/>
              </a:rPr>
              <a:t>基盤技術開発部異動</a:t>
            </a:r>
            <a:endParaRPr lang="en-US" altLang="ja-JP" b="1" dirty="0" smtClean="0">
              <a:solidFill>
                <a:prstClr val="black"/>
              </a:solidFill>
              <a:latin typeface="メイリオ"/>
            </a:endParaRPr>
          </a:p>
          <a:p>
            <a:r>
              <a:rPr lang="ja-JP" altLang="en-US" dirty="0" smtClean="0">
                <a:solidFill>
                  <a:prstClr val="black"/>
                </a:solidFill>
                <a:latin typeface="メイリオ"/>
              </a:rPr>
              <a:t>・教育・</a:t>
            </a:r>
            <a:r>
              <a:rPr lang="en-US" altLang="ja-JP" dirty="0" smtClean="0">
                <a:solidFill>
                  <a:prstClr val="black"/>
                </a:solidFill>
                <a:latin typeface="メイリオ"/>
              </a:rPr>
              <a:t>e</a:t>
            </a:r>
            <a:r>
              <a:rPr lang="ja-JP" altLang="en-US" dirty="0" smtClean="0">
                <a:solidFill>
                  <a:prstClr val="black"/>
                </a:solidFill>
                <a:latin typeface="メイリオ"/>
              </a:rPr>
              <a:t>ラーニング</a:t>
            </a:r>
            <a:endParaRPr lang="en-US" altLang="ja-JP" dirty="0" smtClean="0">
              <a:solidFill>
                <a:prstClr val="black"/>
              </a:solidFill>
              <a:latin typeface="メイリオ"/>
            </a:endParaRPr>
          </a:p>
          <a:p>
            <a:r>
              <a:rPr lang="ja-JP" altLang="en-US" dirty="0" smtClean="0">
                <a:solidFill>
                  <a:prstClr val="black"/>
                </a:solidFill>
                <a:latin typeface="メイリオ"/>
              </a:rPr>
              <a:t>・設計評価技術</a:t>
            </a:r>
            <a:r>
              <a:rPr lang="ja-JP" altLang="en-US" dirty="0" smtClean="0">
                <a:solidFill>
                  <a:prstClr val="black"/>
                </a:solidFill>
                <a:latin typeface="メイリオ"/>
              </a:rPr>
              <a:t>開発・基準化</a:t>
            </a:r>
            <a:endParaRPr lang="en-US" altLang="ja-JP" dirty="0" smtClean="0">
              <a:solidFill>
                <a:prstClr val="black"/>
              </a:solidFill>
              <a:latin typeface="メイリオ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637008" y="6342927"/>
            <a:ext cx="554992" cy="405114"/>
          </a:xfrm>
          <a:prstGeom prst="rect">
            <a:avLst/>
          </a:prstGeom>
          <a:noFill/>
        </p:spPr>
        <p:txBody>
          <a:bodyPr wrap="square" bIns="0" rtlCol="0">
            <a:noAutofit/>
          </a:bodyPr>
          <a:lstStyle/>
          <a:p>
            <a:pPr algn="l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889294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ユーザー定義 1／MENTAカラ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3B1C0"/>
      </a:accent1>
      <a:accent2>
        <a:srgbClr val="FD5050"/>
      </a:accent2>
      <a:accent3>
        <a:srgbClr val="A5A5A5"/>
      </a:accent3>
      <a:accent4>
        <a:srgbClr val="F2C94C"/>
      </a:accent4>
      <a:accent5>
        <a:srgbClr val="1898D9"/>
      </a:accent5>
      <a:accent6>
        <a:srgbClr val="5CB85C"/>
      </a:accent6>
      <a:hlink>
        <a:srgbClr val="0563C1"/>
      </a:hlink>
      <a:folHlink>
        <a:srgbClr val="954F72"/>
      </a:folHlink>
    </a:clrScheme>
    <a:fontScheme name="ユーザー定義 2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0" tIns="36000" rIns="0" bIns="0" rtlCol="0" anchor="ctr"/>
      <a:lstStyle>
        <a:defPPr algn="ctr">
          <a:defRPr kumimoji="1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bIns="0" rtlCol="0">
        <a:no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5562</TotalTime>
  <Words>158</Words>
  <Application>Microsoft Office PowerPoint</Application>
  <PresentationFormat>ユーザー設定</PresentationFormat>
  <Paragraphs>49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1_Office テーマ</vt:lpstr>
      <vt:lpstr>自己紹介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user</cp:lastModifiedBy>
  <cp:revision>6</cp:revision>
  <dcterms:created xsi:type="dcterms:W3CDTF">2020-08-03T08:52:43Z</dcterms:created>
  <dcterms:modified xsi:type="dcterms:W3CDTF">2023-11-18T05:47:46Z</dcterms:modified>
</cp:coreProperties>
</file>