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65" r:id="rId3"/>
    <p:sldId id="258" r:id="rId4"/>
    <p:sldId id="273" r:id="rId5"/>
    <p:sldId id="257" r:id="rId6"/>
    <p:sldId id="285" r:id="rId7"/>
    <p:sldId id="269" r:id="rId8"/>
    <p:sldId id="281" r:id="rId9"/>
    <p:sldId id="284" r:id="rId10"/>
    <p:sldId id="283" r:id="rId11"/>
    <p:sldId id="259" r:id="rId12"/>
    <p:sldId id="278" r:id="rId13"/>
    <p:sldId id="279" r:id="rId14"/>
    <p:sldId id="280" r:id="rId15"/>
    <p:sldId id="282" r:id="rId16"/>
    <p:sldId id="268" r:id="rId17"/>
    <p:sldId id="266" r:id="rId18"/>
    <p:sldId id="277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Aldrich" panose="020B0600000101010101" charset="0"/>
      <p:regular r:id="rId22"/>
    </p:embeddedFont>
    <p:embeddedFont>
      <p:font typeface="Anaheim" panose="020B0600000101010101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B81E1-5093-4999-99B6-4D9F5A20EF8A}">
  <a:tblStyle styleId="{60DB81E1-5093-4999-99B6-4D9F5A20E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20B55E-2262-4255-A5B4-F90ECB1499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9fcc9767a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9fcc9767a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50" name="Google Shape;250;p2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2"/>
          </p:nvPr>
        </p:nvSpPr>
        <p:spPr>
          <a:xfrm>
            <a:off x="5032977" y="1854228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3"/>
          </p:nvPr>
        </p:nvSpPr>
        <p:spPr>
          <a:xfrm>
            <a:off x="1206425" y="3390013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4"/>
          </p:nvPr>
        </p:nvSpPr>
        <p:spPr>
          <a:xfrm>
            <a:off x="5032975" y="3390011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5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6"/>
          </p:nvPr>
        </p:nvSpPr>
        <p:spPr>
          <a:xfrm>
            <a:off x="1206424" y="3085532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7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8"/>
          </p:nvPr>
        </p:nvSpPr>
        <p:spPr>
          <a:xfrm>
            <a:off x="5032950" y="30855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65" name="Google Shape;265;p21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70" name="Google Shape;270;p2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2" name="Google Shape;272;p2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73" name="Google Shape;273;p2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76" name="Google Shape;276;p22"/>
          <p:cNvSpPr txBox="1">
            <a:spLocks noGrp="1"/>
          </p:cNvSpPr>
          <p:nvPr>
            <p:ph type="subTitle" idx="1"/>
          </p:nvPr>
        </p:nvSpPr>
        <p:spPr>
          <a:xfrm>
            <a:off x="712900" y="2014951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3248550" y="2014961"/>
            <a:ext cx="26490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2900" y="3539850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3248562" y="3539852"/>
            <a:ext cx="26490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5895106" y="2014957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ubTitle" idx="6"/>
          </p:nvPr>
        </p:nvSpPr>
        <p:spPr>
          <a:xfrm>
            <a:off x="5895126" y="3539850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7"/>
          </p:nvPr>
        </p:nvSpPr>
        <p:spPr>
          <a:xfrm>
            <a:off x="712900" y="1550750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8"/>
          </p:nvPr>
        </p:nvSpPr>
        <p:spPr>
          <a:xfrm>
            <a:off x="3248548" y="1550750"/>
            <a:ext cx="2646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9"/>
          </p:nvPr>
        </p:nvSpPr>
        <p:spPr>
          <a:xfrm>
            <a:off x="5895103" y="1550750"/>
            <a:ext cx="25332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13"/>
          </p:nvPr>
        </p:nvSpPr>
        <p:spPr>
          <a:xfrm>
            <a:off x="712900" y="3078057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14"/>
          </p:nvPr>
        </p:nvSpPr>
        <p:spPr>
          <a:xfrm>
            <a:off x="3248548" y="3078054"/>
            <a:ext cx="2646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15"/>
          </p:nvPr>
        </p:nvSpPr>
        <p:spPr>
          <a:xfrm>
            <a:off x="5895101" y="3078050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89" name="Google Shape;289;p22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90" name="Google Shape;290;p22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20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6" name="Google Shape;176;p1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8" name="Google Shape;178;p1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1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>
            <a:spLocks noGrp="1"/>
          </p:cNvSpPr>
          <p:nvPr>
            <p:ph type="pic" idx="2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"/>
          <p:cNvSpPr>
            <a:spLocks noGrp="1"/>
          </p:cNvSpPr>
          <p:nvPr>
            <p:ph type="pic" idx="3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8" name="Google Shape;198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8;p38">
            <a:extLst>
              <a:ext uri="{FF2B5EF4-FFF2-40B4-BE49-F238E27FC236}">
                <a16:creationId xmlns:a16="http://schemas.microsoft.com/office/drawing/2014/main" id="{92E557FC-2825-B044-6EE7-BDE69100D68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2570" r="20981"/>
          <a:stretch/>
        </p:blipFill>
        <p:spPr>
          <a:xfrm>
            <a:off x="5896682" y="1257188"/>
            <a:ext cx="2537441" cy="2767707"/>
          </a:xfrm>
          <a:prstGeom prst="rect">
            <a:avLst/>
          </a:prstGeom>
        </p:spPr>
      </p:pic>
      <p:grpSp>
        <p:nvGrpSpPr>
          <p:cNvPr id="338" name="Google Shape;338;p29"/>
          <p:cNvGrpSpPr/>
          <p:nvPr/>
        </p:nvGrpSpPr>
        <p:grpSpPr>
          <a:xfrm>
            <a:off x="5881173" y="922334"/>
            <a:ext cx="2552950" cy="3130122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1042210" y="1231914"/>
            <a:ext cx="3821175" cy="1728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C++</a:t>
            </a:r>
            <a:br>
              <a:rPr lang="en-US" altLang="ko-KR" dirty="0"/>
            </a:br>
            <a:r>
              <a:rPr lang="en-US" altLang="ko-KR" dirty="0"/>
              <a:t>Project</a:t>
            </a:r>
            <a:endParaRPr dirty="0"/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6" y="3386278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대학교 인적 관리 시스템</a:t>
            </a:r>
            <a:endParaRPr dirty="0"/>
          </a:p>
        </p:txBody>
      </p:sp>
      <p:sp>
        <p:nvSpPr>
          <p:cNvPr id="344" name="Google Shape;344;p29"/>
          <p:cNvSpPr/>
          <p:nvPr/>
        </p:nvSpPr>
        <p:spPr>
          <a:xfrm>
            <a:off x="5318726" y="3226678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343;p29">
            <a:extLst>
              <a:ext uri="{FF2B5EF4-FFF2-40B4-BE49-F238E27FC236}">
                <a16:creationId xmlns:a16="http://schemas.microsoft.com/office/drawing/2014/main" id="{BFF177BF-F02E-C175-2699-4BA9747C2822}"/>
              </a:ext>
            </a:extLst>
          </p:cNvPr>
          <p:cNvSpPr txBox="1">
            <a:spLocks/>
          </p:cNvSpPr>
          <p:nvPr/>
        </p:nvSpPr>
        <p:spPr>
          <a:xfrm>
            <a:off x="1075450" y="3133752"/>
            <a:ext cx="2749826" cy="15560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/>
              <a:t>박재영</a:t>
            </a:r>
            <a:endParaRPr lang="en-US" altLang="ko-KR" dirty="0"/>
          </a:p>
          <a:p>
            <a:pPr marL="0" indent="0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경현수</a:t>
            </a:r>
            <a:endParaRPr lang="en-US" altLang="ko-KR" dirty="0"/>
          </a:p>
          <a:p>
            <a:pPr marL="0" indent="0"/>
            <a:r>
              <a:rPr lang="ko-KR" altLang="en-US" dirty="0"/>
              <a:t>          김병훈</a:t>
            </a:r>
            <a:endParaRPr lang="en-US" altLang="ko-KR" dirty="0"/>
          </a:p>
          <a:p>
            <a:pPr marL="0" indent="0"/>
            <a:r>
              <a:rPr lang="ko-KR" altLang="en-US" dirty="0"/>
              <a:t>          </a:t>
            </a:r>
            <a:r>
              <a:rPr lang="ko-KR" altLang="en-US" dirty="0" err="1"/>
              <a:t>오준교</a:t>
            </a:r>
            <a:endParaRPr lang="en-US" altLang="ko-KR" dirty="0"/>
          </a:p>
          <a:p>
            <a:pPr marL="0" indent="0"/>
            <a:r>
              <a:rPr lang="ko-KR" altLang="en-US" dirty="0"/>
              <a:t>          이규진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2373B-CAAF-49A7-87B4-8D3D26B3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FE5F-973F-CD10-CD76-D687860C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893643"/>
            <a:ext cx="4066593" cy="616502"/>
          </a:xfrm>
        </p:spPr>
        <p:txBody>
          <a:bodyPr/>
          <a:lstStyle/>
          <a:p>
            <a:r>
              <a:rPr lang="ko-KR" altLang="en-US" dirty="0">
                <a:latin typeface="Aldrich" panose="020B0600000101010101" charset="0"/>
                <a:ea typeface="+mn-ea"/>
              </a:rPr>
              <a:t>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9AFA4-DA3F-D419-BEE1-8FCDEE02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835727"/>
            <a:ext cx="4066593" cy="2867891"/>
          </a:xfrm>
          <a:ln>
            <a:solidFill>
              <a:schemeClr val="accent4"/>
            </a:solidFill>
          </a:ln>
        </p:spPr>
        <p:txBody>
          <a:bodyPr/>
          <a:lstStyle/>
          <a:p>
            <a:pPr marL="381000" indent="-228600"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String s</a:t>
            </a:r>
            <a:r>
              <a:rPr lang="ko-KR" altLang="en-US" dirty="0">
                <a:latin typeface="+mn-ea"/>
                <a:ea typeface="+mn-ea"/>
              </a:rPr>
              <a:t>에 </a:t>
            </a:r>
            <a:r>
              <a:rPr lang="en-US" altLang="ko-KR" dirty="0">
                <a:latin typeface="+mn-ea"/>
                <a:ea typeface="+mn-ea"/>
              </a:rPr>
              <a:t>csv</a:t>
            </a:r>
            <a:r>
              <a:rPr lang="ko-KR" altLang="en-US" dirty="0">
                <a:latin typeface="+mn-ea"/>
                <a:ea typeface="+mn-ea"/>
              </a:rPr>
              <a:t> 파일 형식에 맞게   </a:t>
            </a:r>
            <a:r>
              <a:rPr lang="en-US" altLang="ko-KR" dirty="0">
                <a:latin typeface="+mn-ea"/>
                <a:ea typeface="+mn-ea"/>
              </a:rPr>
              <a:t>vector&lt;Student&gt; </a:t>
            </a:r>
            <a:r>
              <a:rPr lang="en-US" altLang="ko-KR" dirty="0" err="1">
                <a:latin typeface="+mn-ea"/>
                <a:ea typeface="+mn-ea"/>
              </a:rPr>
              <a:t>vc_student</a:t>
            </a:r>
            <a:r>
              <a:rPr lang="ko-KR" altLang="en-US" dirty="0">
                <a:latin typeface="+mn-ea"/>
                <a:ea typeface="+mn-ea"/>
              </a:rPr>
              <a:t> 에 있는 값을 붙여준다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381000" indent="-2286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381000" indent="-228600"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마지막에 </a:t>
            </a:r>
            <a:r>
              <a:rPr lang="en-US" altLang="ko-KR" dirty="0">
                <a:latin typeface="+mn-ea"/>
                <a:ea typeface="+mn-ea"/>
              </a:rPr>
              <a:t>csv</a:t>
            </a:r>
            <a:r>
              <a:rPr lang="ko-KR" altLang="en-US" dirty="0">
                <a:latin typeface="+mn-ea"/>
                <a:ea typeface="+mn-ea"/>
              </a:rPr>
              <a:t>파일에 </a:t>
            </a:r>
            <a:r>
              <a:rPr lang="en-US" altLang="ko-KR" dirty="0">
                <a:latin typeface="+mn-ea"/>
                <a:ea typeface="+mn-ea"/>
              </a:rPr>
              <a:t>s </a:t>
            </a:r>
            <a:r>
              <a:rPr lang="ko-KR" altLang="en-US" dirty="0">
                <a:latin typeface="+mn-ea"/>
                <a:ea typeface="+mn-ea"/>
              </a:rPr>
              <a:t>문자열을 저장한다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8797D8-451F-AB6D-BB1A-0C086138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35" y="801094"/>
            <a:ext cx="3519339" cy="39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747665" y="913209"/>
            <a:ext cx="4294800" cy="550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정보 추가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747665" y="4083395"/>
            <a:ext cx="4122208" cy="55094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학생 정보를 입력 받아 각 자료를 형태에 맞게 바꿔 </a:t>
            </a:r>
            <a:r>
              <a:rPr lang="en-US" altLang="ko-KR" dirty="0">
                <a:latin typeface="+mn-ea"/>
                <a:ea typeface="+mn-ea"/>
              </a:rPr>
              <a:t>vector</a:t>
            </a:r>
            <a:r>
              <a:rPr lang="ko-KR" altLang="en-US" dirty="0">
                <a:latin typeface="+mn-ea"/>
                <a:ea typeface="+mn-ea"/>
              </a:rPr>
              <a:t>에 저장한다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7705158" y="3614454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BDBE25-4CFB-CE1B-968D-4EE6DF88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71" y="817418"/>
            <a:ext cx="3574995" cy="38169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AF80C-9105-A153-BF91-AFC3A8D2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4" y="1464158"/>
            <a:ext cx="4122207" cy="2434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E15A-4BC2-4B62-9ECA-545A80F6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918248"/>
            <a:ext cx="4190607" cy="56883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전체 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3AF51B-26E0-34EB-3CF7-59C00FC20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535" y="1528265"/>
            <a:ext cx="2909739" cy="3027217"/>
          </a:xfrm>
          <a:ln>
            <a:solidFill>
              <a:schemeClr val="accent4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latin typeface="+mn-ea"/>
                <a:ea typeface="+mn-ea"/>
              </a:rPr>
              <a:t>앞에 저장기능에서 </a:t>
            </a:r>
            <a:r>
              <a:rPr lang="en-US" altLang="ko-KR" dirty="0" err="1">
                <a:latin typeface="+mn-ea"/>
                <a:ea typeface="+mn-ea"/>
              </a:rPr>
              <a:t>vc_student</a:t>
            </a:r>
            <a:r>
              <a:rPr lang="ko-KR" altLang="en-US" dirty="0">
                <a:latin typeface="+mn-ea"/>
                <a:ea typeface="+mn-ea"/>
              </a:rPr>
              <a:t> 에 저장한 객체를 </a:t>
            </a:r>
            <a:r>
              <a:rPr lang="en-US" altLang="ko-KR" dirty="0">
                <a:latin typeface="+mn-ea"/>
                <a:ea typeface="+mn-ea"/>
              </a:rPr>
              <a:t>for</a:t>
            </a:r>
            <a:r>
              <a:rPr lang="ko-KR" altLang="en-US" dirty="0">
                <a:latin typeface="+mn-ea"/>
                <a:ea typeface="+mn-ea"/>
              </a:rPr>
              <a:t>문을 사용하여 출력한다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CC3E2-BDD7-EC6E-A03D-5571D391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91" y="1487087"/>
            <a:ext cx="4572284" cy="3027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962DF1-03A9-FE09-131D-AFA27064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6" y="2284422"/>
            <a:ext cx="6392167" cy="22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9107-968B-364B-C489-E2186FAC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001375"/>
            <a:ext cx="3172975" cy="686603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B438F-5E50-63CC-8F46-03DFE986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57" y="1687977"/>
            <a:ext cx="3172975" cy="93944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152400" indent="0">
              <a:buFont typeface="Open Sans"/>
              <a:buNone/>
            </a:pPr>
            <a:r>
              <a:rPr lang="en-US" altLang="ko-KR" dirty="0" err="1">
                <a:latin typeface="+mn-ea"/>
                <a:ea typeface="+mn-ea"/>
              </a:rPr>
              <a:t>Strcmp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문자열을 비교하는 함수</a:t>
            </a:r>
            <a:endParaRPr lang="en-US" altLang="ko-KR" b="0" i="0" dirty="0">
              <a:solidFill>
                <a:srgbClr val="ECECEC"/>
              </a:solidFill>
              <a:effectLst/>
              <a:latin typeface="Abadi" panose="020F0502020204030204" pitchFamily="34" charset="0"/>
            </a:endParaRPr>
          </a:p>
          <a:p>
            <a:pPr marL="152400" indent="0">
              <a:buFont typeface="Open Sans"/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52400" indent="0">
              <a:buFont typeface="Open Sans"/>
              <a:buNone/>
            </a:pPr>
            <a:r>
              <a:rPr lang="en-US" altLang="ko-KR" dirty="0" err="1">
                <a:latin typeface="+mn-ea"/>
                <a:ea typeface="+mn-ea"/>
              </a:rPr>
              <a:t>Strcmp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>
                <a:latin typeface="+mn-ea"/>
                <a:ea typeface="+mn-ea"/>
              </a:rPr>
              <a:t>함수를 사용하여 입력한 이름에 대한 정보를 출력한다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DFEBC4-06CE-447D-6F2B-8A440D23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32" y="1336964"/>
            <a:ext cx="4479443" cy="3225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6EEF44-55D9-028F-1B14-D2837912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7" y="3161609"/>
            <a:ext cx="7637275" cy="11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782DA-5E21-FF1B-F89F-036AC92C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001375"/>
            <a:ext cx="4294800" cy="620197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수정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122A7-F88E-D1BA-EF46-8605A189F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887912"/>
            <a:ext cx="4294800" cy="2684087"/>
          </a:xfrm>
          <a:ln>
            <a:solidFill>
              <a:schemeClr val="accent4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파일에 저장된 정보를 각행의 숫자로 분류한다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381000" indent="-228600"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2.</a:t>
            </a:r>
            <a:r>
              <a:rPr lang="ko-KR" altLang="en-US" dirty="0">
                <a:latin typeface="+mn-ea"/>
                <a:ea typeface="+mn-ea"/>
              </a:rPr>
              <a:t> 분류된 정보의 숫자를 입력 받는다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수정할 부분을 선택한다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수정할 정보를 입력한다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수정된 정보를 저장한다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F9A075-581C-DE38-AF2B-A761F0A6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54" y="720435"/>
            <a:ext cx="3267421" cy="4145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360CD0-46F0-217F-8680-20989489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28" y="858980"/>
            <a:ext cx="4304564" cy="29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0F84-6731-21B4-0FEE-2A128F84B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6D66-A497-EEF3-A16A-EA2D39D3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001375"/>
            <a:ext cx="4294800" cy="620197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삭제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04A27C-697F-08C3-F4CE-887A4B26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34" y="1922550"/>
            <a:ext cx="4294800" cy="2674500"/>
          </a:xfrm>
          <a:ln>
            <a:solidFill>
              <a:schemeClr val="accent4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Erase </a:t>
            </a:r>
            <a:r>
              <a:rPr lang="ko-KR" altLang="en-US" dirty="0">
                <a:latin typeface="+mn-ea"/>
                <a:ea typeface="+mn-ea"/>
              </a:rPr>
              <a:t>기능을 사용하여 저장되어 있는 학생 정보들을 삭제한다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C1401-2B3F-E8CA-4C14-4BA9C966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42" y="702974"/>
            <a:ext cx="3595648" cy="4215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82FF98-BD0F-233D-C640-A59E2EFB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689" y="2289672"/>
            <a:ext cx="5206863" cy="25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>
            <a:spLocks noGrp="1"/>
          </p:cNvSpPr>
          <p:nvPr>
            <p:ph type="title"/>
          </p:nvPr>
        </p:nvSpPr>
        <p:spPr>
          <a:xfrm>
            <a:off x="3706076" y="186230"/>
            <a:ext cx="1546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느낀점</a:t>
            </a:r>
            <a:endParaRPr dirty="0"/>
          </a:p>
        </p:txBody>
      </p:sp>
      <p:sp>
        <p:nvSpPr>
          <p:cNvPr id="504" name="Google Shape;504;p41"/>
          <p:cNvSpPr txBox="1">
            <a:spLocks noGrp="1"/>
          </p:cNvSpPr>
          <p:nvPr>
            <p:ph type="subTitle" idx="1"/>
          </p:nvPr>
        </p:nvSpPr>
        <p:spPr>
          <a:xfrm>
            <a:off x="716591" y="968071"/>
            <a:ext cx="2811000" cy="10884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  <a:cs typeface="Nirmala UI Semilight" panose="020B0402040204020203" pitchFamily="34" charset="0"/>
              </a:rPr>
              <a:t>혼자 기능을 구현하기 보다는 팀원들에게 기능을 구현하게 함으로서 팀원들이 문제를 해결할 수 있도록 이끈 것 같다</a:t>
            </a:r>
            <a:endParaRPr dirty="0">
              <a:latin typeface="+mn-ea"/>
              <a:ea typeface="+mn-ea"/>
              <a:cs typeface="Nirmala UI Semilight" panose="020B0402040204020203" pitchFamily="34" charset="0"/>
            </a:endParaRPr>
          </a:p>
        </p:txBody>
      </p:sp>
      <p:sp>
        <p:nvSpPr>
          <p:cNvPr id="506" name="Google Shape;506;p41"/>
          <p:cNvSpPr txBox="1">
            <a:spLocks noGrp="1"/>
          </p:cNvSpPr>
          <p:nvPr>
            <p:ph type="subTitle" idx="3"/>
          </p:nvPr>
        </p:nvSpPr>
        <p:spPr>
          <a:xfrm>
            <a:off x="719999" y="3739287"/>
            <a:ext cx="2810971" cy="10884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벡터를 사용하며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몰랐던 기능들을 어떻게 사용할 수 있는지 알게 되었습니다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또한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파일 입출력</a:t>
            </a:r>
            <a:r>
              <a:rPr lang="ko-KR" altLang="en-US" dirty="0">
                <a:latin typeface="+mn-ea"/>
                <a:ea typeface="+mn-ea"/>
              </a:rPr>
              <a:t>에 대해서도 많은 것을 알게 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" name="Google Shape;505;p41">
            <a:extLst>
              <a:ext uri="{FF2B5EF4-FFF2-40B4-BE49-F238E27FC236}">
                <a16:creationId xmlns:a16="http://schemas.microsoft.com/office/drawing/2014/main" id="{8F73EFEA-FF96-70FB-C77C-B4DA9482A6D1}"/>
              </a:ext>
            </a:extLst>
          </p:cNvPr>
          <p:cNvSpPr txBox="1">
            <a:spLocks/>
          </p:cNvSpPr>
          <p:nvPr/>
        </p:nvSpPr>
        <p:spPr>
          <a:xfrm>
            <a:off x="5588926" y="963955"/>
            <a:ext cx="2811000" cy="1088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실습을 통해 배운 것들을 실제로 사용해보면서 </a:t>
            </a:r>
            <a:r>
              <a:rPr lang="en-US" altLang="ko-KR" dirty="0">
                <a:latin typeface="+mn-ea"/>
                <a:ea typeface="+mn-ea"/>
              </a:rPr>
              <a:t>C++</a:t>
            </a:r>
            <a:r>
              <a:rPr lang="ko-KR" altLang="en-US" dirty="0">
                <a:latin typeface="+mn-ea"/>
                <a:ea typeface="+mn-ea"/>
              </a:rPr>
              <a:t>에 대한 이해와 숙련도를 향상시킬 기회가 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" name="Google Shape;507;p41">
            <a:extLst>
              <a:ext uri="{FF2B5EF4-FFF2-40B4-BE49-F238E27FC236}">
                <a16:creationId xmlns:a16="http://schemas.microsoft.com/office/drawing/2014/main" id="{2E3107C1-5263-44A0-6481-B1AA90D3DC1B}"/>
              </a:ext>
            </a:extLst>
          </p:cNvPr>
          <p:cNvSpPr txBox="1">
            <a:spLocks/>
          </p:cNvSpPr>
          <p:nvPr/>
        </p:nvSpPr>
        <p:spPr>
          <a:xfrm>
            <a:off x="5613003" y="3744776"/>
            <a:ext cx="2811000" cy="1088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클래스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헤더파일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변수 선언 등 팀원들 과의 소통 및 협업이 중요하다는 것을 깨닫게 되었습니다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그동안 배운 기능들을 소화할 수 있는 경험과 시간이었습니다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" name="Google Shape;476;p38">
            <a:extLst>
              <a:ext uri="{FF2B5EF4-FFF2-40B4-BE49-F238E27FC236}">
                <a16:creationId xmlns:a16="http://schemas.microsoft.com/office/drawing/2014/main" id="{12F6A2FC-DE31-C930-075E-E20EF40CF4DE}"/>
              </a:ext>
            </a:extLst>
          </p:cNvPr>
          <p:cNvSpPr/>
          <p:nvPr/>
        </p:nvSpPr>
        <p:spPr>
          <a:xfrm>
            <a:off x="716592" y="758930"/>
            <a:ext cx="2810999" cy="2124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  <a:cs typeface="Open Sans"/>
                <a:sym typeface="Open Sans"/>
              </a:rPr>
              <a:t>박재영</a:t>
            </a:r>
            <a:endParaRPr dirty="0">
              <a:latin typeface="+mn-ea"/>
              <a:ea typeface="+mn-ea"/>
              <a:cs typeface="Open Sans"/>
              <a:sym typeface="Open Sans"/>
            </a:endParaRPr>
          </a:p>
        </p:txBody>
      </p:sp>
      <p:sp>
        <p:nvSpPr>
          <p:cNvPr id="14" name="Google Shape;476;p38">
            <a:extLst>
              <a:ext uri="{FF2B5EF4-FFF2-40B4-BE49-F238E27FC236}">
                <a16:creationId xmlns:a16="http://schemas.microsoft.com/office/drawing/2014/main" id="{DC19BF39-BC52-DBC3-B084-3F90B1C3DA6A}"/>
              </a:ext>
            </a:extLst>
          </p:cNvPr>
          <p:cNvSpPr/>
          <p:nvPr/>
        </p:nvSpPr>
        <p:spPr>
          <a:xfrm>
            <a:off x="5588926" y="747681"/>
            <a:ext cx="2810999" cy="2124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n-ea"/>
                <a:ea typeface="+mn-ea"/>
                <a:cs typeface="Open Sans"/>
                <a:sym typeface="Open Sans"/>
              </a:rPr>
              <a:t>오준교</a:t>
            </a:r>
            <a:endParaRPr dirty="0">
              <a:latin typeface="+mn-ea"/>
              <a:ea typeface="+mn-ea"/>
              <a:cs typeface="Open Sans"/>
              <a:sym typeface="Open Sans"/>
            </a:endParaRPr>
          </a:p>
        </p:txBody>
      </p:sp>
      <p:sp>
        <p:nvSpPr>
          <p:cNvPr id="15" name="Google Shape;476;p38">
            <a:extLst>
              <a:ext uri="{FF2B5EF4-FFF2-40B4-BE49-F238E27FC236}">
                <a16:creationId xmlns:a16="http://schemas.microsoft.com/office/drawing/2014/main" id="{4511D50F-98CF-4051-48A0-70730F28D38B}"/>
              </a:ext>
            </a:extLst>
          </p:cNvPr>
          <p:cNvSpPr/>
          <p:nvPr/>
        </p:nvSpPr>
        <p:spPr>
          <a:xfrm>
            <a:off x="719971" y="3532306"/>
            <a:ext cx="2810999" cy="2124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  <a:cs typeface="Open Sans"/>
                <a:sym typeface="Open Sans"/>
              </a:rPr>
              <a:t>이규진</a:t>
            </a:r>
            <a:endParaRPr dirty="0">
              <a:latin typeface="+mn-ea"/>
              <a:ea typeface="+mn-ea"/>
              <a:cs typeface="Open Sans"/>
              <a:sym typeface="Open Sans"/>
            </a:endParaRPr>
          </a:p>
        </p:txBody>
      </p:sp>
      <p:sp>
        <p:nvSpPr>
          <p:cNvPr id="16" name="Google Shape;476;p38">
            <a:extLst>
              <a:ext uri="{FF2B5EF4-FFF2-40B4-BE49-F238E27FC236}">
                <a16:creationId xmlns:a16="http://schemas.microsoft.com/office/drawing/2014/main" id="{C0A5904D-50EA-B0A0-44E4-BF9605A8B100}"/>
              </a:ext>
            </a:extLst>
          </p:cNvPr>
          <p:cNvSpPr/>
          <p:nvPr/>
        </p:nvSpPr>
        <p:spPr>
          <a:xfrm>
            <a:off x="5613004" y="3525031"/>
            <a:ext cx="2810999" cy="2124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  <a:cs typeface="Open Sans"/>
                <a:sym typeface="Open Sans"/>
              </a:rPr>
              <a:t>경현수</a:t>
            </a:r>
            <a:endParaRPr dirty="0">
              <a:latin typeface="+mn-ea"/>
              <a:ea typeface="+mn-ea"/>
              <a:cs typeface="Open Sans"/>
              <a:sym typeface="Open Sans"/>
            </a:endParaRPr>
          </a:p>
        </p:txBody>
      </p:sp>
      <p:sp>
        <p:nvSpPr>
          <p:cNvPr id="20" name="Google Shape;476;p38">
            <a:extLst>
              <a:ext uri="{FF2B5EF4-FFF2-40B4-BE49-F238E27FC236}">
                <a16:creationId xmlns:a16="http://schemas.microsoft.com/office/drawing/2014/main" id="{ADECECC2-27CF-91E8-B456-98E34533C23D}"/>
              </a:ext>
            </a:extLst>
          </p:cNvPr>
          <p:cNvSpPr/>
          <p:nvPr/>
        </p:nvSpPr>
        <p:spPr>
          <a:xfrm>
            <a:off x="3073888" y="2133101"/>
            <a:ext cx="2810999" cy="2124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n-ea"/>
                <a:ea typeface="+mn-ea"/>
                <a:cs typeface="Open Sans"/>
                <a:sym typeface="Open Sans"/>
              </a:rPr>
              <a:t>김병훈</a:t>
            </a:r>
            <a:endParaRPr dirty="0">
              <a:latin typeface="+mn-ea"/>
              <a:ea typeface="+mn-ea"/>
              <a:cs typeface="Open Sans"/>
              <a:sym typeface="Open Sans"/>
            </a:endParaRPr>
          </a:p>
        </p:txBody>
      </p:sp>
      <p:sp>
        <p:nvSpPr>
          <p:cNvPr id="19" name="Google Shape;505;p41">
            <a:extLst>
              <a:ext uri="{FF2B5EF4-FFF2-40B4-BE49-F238E27FC236}">
                <a16:creationId xmlns:a16="http://schemas.microsoft.com/office/drawing/2014/main" id="{707B5608-E372-53BF-63A2-5999BC2A0967}"/>
              </a:ext>
            </a:extLst>
          </p:cNvPr>
          <p:cNvSpPr txBox="1">
            <a:spLocks/>
          </p:cNvSpPr>
          <p:nvPr/>
        </p:nvSpPr>
        <p:spPr>
          <a:xfrm>
            <a:off x="3073888" y="2347354"/>
            <a:ext cx="2811000" cy="11599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latin typeface="+mn-ea"/>
                <a:ea typeface="+mn-ea"/>
              </a:rPr>
              <a:t>C++</a:t>
            </a:r>
            <a:r>
              <a:rPr lang="ko-KR" altLang="en-US" dirty="0">
                <a:latin typeface="+mn-ea"/>
                <a:ea typeface="+mn-ea"/>
              </a:rPr>
              <a:t>에서 배운 내용을 프로젝트에서 사용하면서 사용방법에 대해 알게 되었고 협업을 통해 내가 모르는 정보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코드를 배울 수 있어 좋은 경험이 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0" y="0"/>
            <a:ext cx="9144003" cy="5158499"/>
          </a:xfrm>
          <a:prstGeom prst="rect">
            <a:avLst/>
          </a:prstGeom>
        </p:spPr>
      </p:pic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1865491" cy="974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시 연</a:t>
            </a:r>
            <a:endParaRPr sz="5400" dirty="0"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2;p48">
            <a:extLst>
              <a:ext uri="{FF2B5EF4-FFF2-40B4-BE49-F238E27FC236}">
                <a16:creationId xmlns:a16="http://schemas.microsoft.com/office/drawing/2014/main" id="{E2D7CCDD-F574-B236-E134-567D028E3290}"/>
              </a:ext>
            </a:extLst>
          </p:cNvPr>
          <p:cNvSpPr txBox="1">
            <a:spLocks/>
          </p:cNvSpPr>
          <p:nvPr/>
        </p:nvSpPr>
        <p:spPr>
          <a:xfrm>
            <a:off x="2223259" y="9039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8000" dirty="0"/>
              <a:t>Thanks!</a:t>
            </a:r>
          </a:p>
        </p:txBody>
      </p:sp>
      <p:sp>
        <p:nvSpPr>
          <p:cNvPr id="4" name="Google Shape;621;p48">
            <a:extLst>
              <a:ext uri="{FF2B5EF4-FFF2-40B4-BE49-F238E27FC236}">
                <a16:creationId xmlns:a16="http://schemas.microsoft.com/office/drawing/2014/main" id="{8946DB81-0652-D05B-15A8-916F8E2FBEA4}"/>
              </a:ext>
            </a:extLst>
          </p:cNvPr>
          <p:cNvSpPr txBox="1">
            <a:spLocks/>
          </p:cNvSpPr>
          <p:nvPr/>
        </p:nvSpPr>
        <p:spPr>
          <a:xfrm>
            <a:off x="2634383" y="2651550"/>
            <a:ext cx="3708900" cy="146880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6"/>
                </a:solidFill>
              </a:rPr>
              <a:t>Questions</a:t>
            </a:r>
          </a:p>
        </p:txBody>
      </p:sp>
      <p:sp>
        <p:nvSpPr>
          <p:cNvPr id="5" name="Google Shape;624;p48">
            <a:extLst>
              <a:ext uri="{FF2B5EF4-FFF2-40B4-BE49-F238E27FC236}">
                <a16:creationId xmlns:a16="http://schemas.microsoft.com/office/drawing/2014/main" id="{765B2C9C-2774-837C-9B32-D74B8DCB53DF}"/>
              </a:ext>
            </a:extLst>
          </p:cNvPr>
          <p:cNvSpPr/>
          <p:nvPr/>
        </p:nvSpPr>
        <p:spPr>
          <a:xfrm>
            <a:off x="2634383" y="2491950"/>
            <a:ext cx="3708979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14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2570" r="20981"/>
          <a:stretch/>
        </p:blipFill>
        <p:spPr>
          <a:xfrm>
            <a:off x="5468426" y="936085"/>
            <a:ext cx="2440499" cy="3460836"/>
          </a:xfrm>
          <a:prstGeom prst="rect">
            <a:avLst/>
          </a:prstGeom>
        </p:spPr>
      </p:pic>
      <p:sp>
        <p:nvSpPr>
          <p:cNvPr id="469" name="Google Shape;469;p38"/>
          <p:cNvSpPr txBox="1">
            <a:spLocks noGrp="1"/>
          </p:cNvSpPr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대학교 인적 관리 시스템</a:t>
            </a:r>
            <a:endParaRPr dirty="0"/>
          </a:p>
        </p:txBody>
      </p:sp>
      <p:sp>
        <p:nvSpPr>
          <p:cNvPr id="470" name="Google Shape;470;p38"/>
          <p:cNvSpPr txBox="1">
            <a:spLocks noGrp="1"/>
          </p:cNvSpPr>
          <p:nvPr>
            <p:ph type="subTitle" idx="1"/>
          </p:nvPr>
        </p:nvSpPr>
        <p:spPr>
          <a:xfrm>
            <a:off x="872974" y="3699450"/>
            <a:ext cx="451644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학교 내 직원 및 학생의 정보를 관리하고 처리하는 시스템입니다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66"/>
                </a:solidFill>
                <a:latin typeface="Abadi" panose="020F0502020204030204" pitchFamily="34" charset="0"/>
                <a:ea typeface="+mn-ea"/>
              </a:rPr>
              <a:t>학생</a:t>
            </a:r>
            <a:r>
              <a:rPr lang="en-US" altLang="ko-KR" dirty="0">
                <a:solidFill>
                  <a:srgbClr val="ECECEC"/>
                </a:solidFill>
                <a:latin typeface="Abadi" panose="020F0502020204030204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Abadi" panose="020F0502020204030204" pitchFamily="34" charset="0"/>
                <a:ea typeface="+mn-ea"/>
              </a:rPr>
              <a:t>교수</a:t>
            </a:r>
            <a:r>
              <a:rPr lang="en-US" altLang="ko-KR" dirty="0">
                <a:solidFill>
                  <a:srgbClr val="ECECEC"/>
                </a:solidFill>
                <a:latin typeface="Abadi" panose="020F0502020204030204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badi" panose="020F0502020204030204" pitchFamily="34" charset="0"/>
                <a:ea typeface="+mn-ea"/>
              </a:rPr>
              <a:t>교직원</a:t>
            </a:r>
            <a:r>
              <a:rPr lang="ko-KR" altLang="en-US" dirty="0">
                <a:solidFill>
                  <a:srgbClr val="ECECEC"/>
                </a:solidFill>
                <a:latin typeface="Abadi" panose="020F0502020204030204" pitchFamily="34" charset="0"/>
                <a:ea typeface="+mn-ea"/>
              </a:rPr>
              <a:t>들의 인적 정보를 관리합니다</a:t>
            </a:r>
            <a:r>
              <a:rPr lang="en-US" altLang="ko-KR" dirty="0">
                <a:solidFill>
                  <a:srgbClr val="ECECEC"/>
                </a:solidFill>
                <a:latin typeface="Abadi" panose="020F0502020204030204" pitchFamily="34" charset="0"/>
                <a:ea typeface="+mn-ea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이에는 이름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주소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전화번호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이메일 등의 개인 정보 뿐만 아니라 직급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담당과목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학점 등 다양한 정보를 포함하고 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Abadi" panose="020F0502020204030204" pitchFamily="34" charset="0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471" name="Google Shape;47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9003" b="8995"/>
          <a:stretch/>
        </p:blipFill>
        <p:spPr>
          <a:xfrm>
            <a:off x="2192365" y="1137725"/>
            <a:ext cx="3432561" cy="1875974"/>
          </a:xfrm>
          <a:prstGeom prst="rect">
            <a:avLst/>
          </a:prstGeom>
        </p:spPr>
      </p:pic>
      <p:sp>
        <p:nvSpPr>
          <p:cNvPr id="472" name="Google Shape;472;p38"/>
          <p:cNvSpPr/>
          <p:nvPr/>
        </p:nvSpPr>
        <p:spPr>
          <a:xfrm>
            <a:off x="2192375" y="1137725"/>
            <a:ext cx="34326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3" name="Google Shape;473;p38"/>
          <p:cNvGrpSpPr/>
          <p:nvPr/>
        </p:nvGrpSpPr>
        <p:grpSpPr>
          <a:xfrm>
            <a:off x="1347963" y="1517912"/>
            <a:ext cx="1243823" cy="1243823"/>
            <a:chOff x="4653650" y="1256600"/>
            <a:chExt cx="1625700" cy="1625700"/>
          </a:xfrm>
        </p:grpSpPr>
        <p:sp>
          <p:nvSpPr>
            <p:cNvPr id="474" name="Google Shape;474;p38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6" name="Google Shape;476;p38"/>
          <p:cNvSpPr/>
          <p:nvPr/>
        </p:nvSpPr>
        <p:spPr>
          <a:xfrm>
            <a:off x="5468425" y="924700"/>
            <a:ext cx="24405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1643801" y="1814126"/>
            <a:ext cx="652149" cy="651400"/>
          </a:xfrm>
          <a:custGeom>
            <a:avLst/>
            <a:gdLst/>
            <a:ahLst/>
            <a:cxnLst/>
            <a:rect l="l" t="t" r="r" b="b"/>
            <a:pathLst>
              <a:path w="1619" h="1617" extrusionOk="0">
                <a:moveTo>
                  <a:pt x="1587" y="754"/>
                </a:moveTo>
                <a:cubicBezTo>
                  <a:pt x="1453" y="677"/>
                  <a:pt x="1370" y="533"/>
                  <a:pt x="1370" y="378"/>
                </a:cubicBezTo>
                <a:lnTo>
                  <a:pt x="1370" y="312"/>
                </a:lnTo>
                <a:cubicBezTo>
                  <a:pt x="1370" y="140"/>
                  <a:pt x="1230" y="0"/>
                  <a:pt x="1058" y="0"/>
                </a:cubicBezTo>
                <a:cubicBezTo>
                  <a:pt x="1023" y="0"/>
                  <a:pt x="994" y="28"/>
                  <a:pt x="994" y="63"/>
                </a:cubicBezTo>
                <a:cubicBezTo>
                  <a:pt x="994" y="98"/>
                  <a:pt x="1023" y="126"/>
                  <a:pt x="1058" y="126"/>
                </a:cubicBezTo>
                <a:cubicBezTo>
                  <a:pt x="1160" y="126"/>
                  <a:pt x="1243" y="210"/>
                  <a:pt x="1243" y="312"/>
                </a:cubicBezTo>
                <a:lnTo>
                  <a:pt x="1243" y="378"/>
                </a:lnTo>
                <a:cubicBezTo>
                  <a:pt x="1243" y="546"/>
                  <a:pt x="1319" y="704"/>
                  <a:pt x="1445" y="809"/>
                </a:cubicBezTo>
                <a:cubicBezTo>
                  <a:pt x="1319" y="915"/>
                  <a:pt x="1243" y="1072"/>
                  <a:pt x="1243" y="1240"/>
                </a:cubicBezTo>
                <a:lnTo>
                  <a:pt x="1243" y="1306"/>
                </a:lnTo>
                <a:cubicBezTo>
                  <a:pt x="1243" y="1408"/>
                  <a:pt x="1160" y="1491"/>
                  <a:pt x="1058" y="1491"/>
                </a:cubicBezTo>
                <a:cubicBezTo>
                  <a:pt x="1023" y="1491"/>
                  <a:pt x="994" y="1519"/>
                  <a:pt x="994" y="1554"/>
                </a:cubicBezTo>
                <a:cubicBezTo>
                  <a:pt x="994" y="1589"/>
                  <a:pt x="1023" y="1617"/>
                  <a:pt x="1058" y="1617"/>
                </a:cubicBezTo>
                <a:cubicBezTo>
                  <a:pt x="1230" y="1617"/>
                  <a:pt x="1370" y="1477"/>
                  <a:pt x="1370" y="1306"/>
                </a:cubicBezTo>
                <a:lnTo>
                  <a:pt x="1370" y="1240"/>
                </a:lnTo>
                <a:cubicBezTo>
                  <a:pt x="1370" y="1085"/>
                  <a:pt x="1453" y="941"/>
                  <a:pt x="1587" y="864"/>
                </a:cubicBezTo>
                <a:cubicBezTo>
                  <a:pt x="1629" y="840"/>
                  <a:pt x="1629" y="779"/>
                  <a:pt x="1587" y="754"/>
                </a:cubicBezTo>
                <a:moveTo>
                  <a:pt x="173" y="809"/>
                </a:moveTo>
                <a:cubicBezTo>
                  <a:pt x="299" y="915"/>
                  <a:pt x="375" y="1072"/>
                  <a:pt x="375" y="1240"/>
                </a:cubicBezTo>
                <a:lnTo>
                  <a:pt x="375" y="1306"/>
                </a:lnTo>
                <a:cubicBezTo>
                  <a:pt x="375" y="1408"/>
                  <a:pt x="458" y="1491"/>
                  <a:pt x="560" y="1491"/>
                </a:cubicBezTo>
                <a:cubicBezTo>
                  <a:pt x="595" y="1491"/>
                  <a:pt x="624" y="1519"/>
                  <a:pt x="624" y="1554"/>
                </a:cubicBezTo>
                <a:cubicBezTo>
                  <a:pt x="624" y="1589"/>
                  <a:pt x="595" y="1617"/>
                  <a:pt x="560" y="1617"/>
                </a:cubicBezTo>
                <a:cubicBezTo>
                  <a:pt x="388" y="1617"/>
                  <a:pt x="249" y="1477"/>
                  <a:pt x="249" y="1306"/>
                </a:cubicBezTo>
                <a:lnTo>
                  <a:pt x="249" y="1240"/>
                </a:lnTo>
                <a:cubicBezTo>
                  <a:pt x="249" y="1085"/>
                  <a:pt x="165" y="941"/>
                  <a:pt x="32" y="864"/>
                </a:cubicBezTo>
                <a:cubicBezTo>
                  <a:pt x="-11" y="840"/>
                  <a:pt x="-11" y="779"/>
                  <a:pt x="32" y="754"/>
                </a:cubicBezTo>
                <a:cubicBezTo>
                  <a:pt x="165" y="677"/>
                  <a:pt x="249" y="533"/>
                  <a:pt x="249" y="378"/>
                </a:cubicBezTo>
                <a:lnTo>
                  <a:pt x="249" y="312"/>
                </a:lnTo>
                <a:cubicBezTo>
                  <a:pt x="249" y="140"/>
                  <a:pt x="388" y="0"/>
                  <a:pt x="560" y="0"/>
                </a:cubicBezTo>
                <a:cubicBezTo>
                  <a:pt x="595" y="0"/>
                  <a:pt x="624" y="28"/>
                  <a:pt x="624" y="63"/>
                </a:cubicBezTo>
                <a:cubicBezTo>
                  <a:pt x="624" y="98"/>
                  <a:pt x="595" y="126"/>
                  <a:pt x="560" y="126"/>
                </a:cubicBezTo>
                <a:cubicBezTo>
                  <a:pt x="458" y="126"/>
                  <a:pt x="375" y="210"/>
                  <a:pt x="375" y="312"/>
                </a:cubicBezTo>
                <a:lnTo>
                  <a:pt x="375" y="378"/>
                </a:lnTo>
                <a:cubicBezTo>
                  <a:pt x="375" y="546"/>
                  <a:pt x="299" y="704"/>
                  <a:pt x="173" y="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선택한 이유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776400" y="1703077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ea"/>
                <a:ea typeface="+mn-ea"/>
              </a:rPr>
              <a:t>01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776400" y="33226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ea"/>
                <a:ea typeface="+mn-ea"/>
              </a:rPr>
              <a:t>04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3215545" y="1703077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ea"/>
                <a:ea typeface="+mn-ea"/>
              </a:rPr>
              <a:t>02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5"/>
          </p:nvPr>
        </p:nvSpPr>
        <p:spPr>
          <a:xfrm>
            <a:off x="3215545" y="3235686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ea"/>
                <a:ea typeface="+mn-ea"/>
              </a:rPr>
              <a:t>05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5928456" y="1688691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03</a:t>
            </a:r>
            <a:endParaRPr>
              <a:latin typeface="+mn-ea"/>
              <a:ea typeface="+mn-ea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764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ea typeface="+mn-ea"/>
              </a:rPr>
              <a:t>협업 능력 향상 </a:t>
            </a:r>
            <a:endParaRPr sz="1400" dirty="0">
              <a:latin typeface="+mn-ea"/>
              <a:ea typeface="+mn-ea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3215545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n-ea"/>
                <a:ea typeface="+mn-ea"/>
              </a:rPr>
              <a:t>C++</a:t>
            </a:r>
            <a:r>
              <a:rPr lang="ko-KR" altLang="en-US" sz="1400" dirty="0">
                <a:latin typeface="+mn-ea"/>
                <a:ea typeface="+mn-ea"/>
              </a:rPr>
              <a:t> 언어의 이해 </a:t>
            </a:r>
            <a:endParaRPr sz="1400" dirty="0">
              <a:latin typeface="+mn-ea"/>
              <a:ea typeface="+mn-ea"/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ea typeface="+mn-ea"/>
              </a:rPr>
              <a:t>클래스 사용 숙련도 향상</a:t>
            </a:r>
            <a:endParaRPr sz="1400" dirty="0">
              <a:latin typeface="+mn-ea"/>
              <a:ea typeface="+mn-ea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3"/>
          </p:nvPr>
        </p:nvSpPr>
        <p:spPr>
          <a:xfrm>
            <a:off x="720000" y="3824822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ea typeface="+mn-ea"/>
              </a:rPr>
              <a:t>헤더 파일 사용 숙련도 향상</a:t>
            </a:r>
            <a:endParaRPr sz="1400" dirty="0">
              <a:latin typeface="+mn-ea"/>
              <a:ea typeface="+mn-ea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ea typeface="+mn-ea"/>
              </a:rPr>
              <a:t>개인의 실력 향상</a:t>
            </a:r>
            <a:endParaRPr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Process</a:t>
            </a:r>
            <a:endParaRPr dirty="0"/>
          </a:p>
        </p:txBody>
      </p:sp>
      <p:sp>
        <p:nvSpPr>
          <p:cNvPr id="569" name="Google Shape;569;p46"/>
          <p:cNvSpPr/>
          <p:nvPr/>
        </p:nvSpPr>
        <p:spPr>
          <a:xfrm>
            <a:off x="1531125" y="148644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3495025" y="148644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458925" y="148644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7422825" y="148644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6"/>
          <p:cNvSpPr txBox="1"/>
          <p:nvPr/>
        </p:nvSpPr>
        <p:spPr>
          <a:xfrm flipH="1">
            <a:off x="713125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1</a:t>
            </a:r>
          </a:p>
        </p:txBody>
      </p:sp>
      <p:sp>
        <p:nvSpPr>
          <p:cNvPr id="575" name="Google Shape;575;p46"/>
          <p:cNvSpPr txBox="1"/>
          <p:nvPr/>
        </p:nvSpPr>
        <p:spPr>
          <a:xfrm flipH="1">
            <a:off x="2675764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2</a:t>
            </a:r>
          </a:p>
        </p:txBody>
      </p:sp>
      <p:sp>
        <p:nvSpPr>
          <p:cNvPr id="576" name="Google Shape;576;p46"/>
          <p:cNvSpPr txBox="1"/>
          <p:nvPr/>
        </p:nvSpPr>
        <p:spPr>
          <a:xfrm flipH="1">
            <a:off x="2675764" y="2400677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클래스 설정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 flipH="1">
            <a:off x="4640925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3</a:t>
            </a:r>
          </a:p>
        </p:txBody>
      </p:sp>
      <p:sp>
        <p:nvSpPr>
          <p:cNvPr id="578" name="Google Shape;578;p46"/>
          <p:cNvSpPr txBox="1"/>
          <p:nvPr/>
        </p:nvSpPr>
        <p:spPr>
          <a:xfrm flipH="1">
            <a:off x="4640975" y="2411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변수 및 함수 설정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46"/>
          <p:cNvSpPr txBox="1"/>
          <p:nvPr/>
        </p:nvSpPr>
        <p:spPr>
          <a:xfrm flipH="1">
            <a:off x="6604825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4</a:t>
            </a:r>
            <a:endParaRPr sz="18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80" name="Google Shape;580;p46"/>
          <p:cNvSpPr txBox="1"/>
          <p:nvPr/>
        </p:nvSpPr>
        <p:spPr>
          <a:xfrm flipH="1">
            <a:off x="6604875" y="2411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알고리즘 설계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1" name="Google Shape;581;p46"/>
          <p:cNvCxnSpPr>
            <a:stCxn id="569" idx="3"/>
            <a:endCxn id="570" idx="1"/>
          </p:cNvCxnSpPr>
          <p:nvPr/>
        </p:nvCxnSpPr>
        <p:spPr>
          <a:xfrm>
            <a:off x="1707525" y="157464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46"/>
          <p:cNvCxnSpPr>
            <a:stCxn id="570" idx="3"/>
            <a:endCxn id="571" idx="1"/>
          </p:cNvCxnSpPr>
          <p:nvPr/>
        </p:nvCxnSpPr>
        <p:spPr>
          <a:xfrm>
            <a:off x="3671425" y="157464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6"/>
          <p:cNvCxnSpPr>
            <a:stCxn id="571" idx="3"/>
            <a:endCxn id="572" idx="1"/>
          </p:cNvCxnSpPr>
          <p:nvPr/>
        </p:nvCxnSpPr>
        <p:spPr>
          <a:xfrm>
            <a:off x="5635325" y="157464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46"/>
          <p:cNvCxnSpPr>
            <a:stCxn id="569" idx="2"/>
            <a:endCxn id="573" idx="0"/>
          </p:cNvCxnSpPr>
          <p:nvPr/>
        </p:nvCxnSpPr>
        <p:spPr>
          <a:xfrm>
            <a:off x="1619325" y="1662847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6"/>
          <p:cNvCxnSpPr>
            <a:stCxn id="570" idx="2"/>
            <a:endCxn id="575" idx="0"/>
          </p:cNvCxnSpPr>
          <p:nvPr/>
        </p:nvCxnSpPr>
        <p:spPr>
          <a:xfrm flipH="1">
            <a:off x="3582025" y="1662847"/>
            <a:ext cx="120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6"/>
          <p:cNvCxnSpPr>
            <a:stCxn id="571" idx="2"/>
            <a:endCxn id="577" idx="0"/>
          </p:cNvCxnSpPr>
          <p:nvPr/>
        </p:nvCxnSpPr>
        <p:spPr>
          <a:xfrm>
            <a:off x="5547125" y="1662847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6"/>
          <p:cNvCxnSpPr>
            <a:stCxn id="572" idx="2"/>
            <a:endCxn id="579" idx="0"/>
          </p:cNvCxnSpPr>
          <p:nvPr/>
        </p:nvCxnSpPr>
        <p:spPr>
          <a:xfrm>
            <a:off x="7511025" y="1662847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46"/>
          <p:cNvSpPr/>
          <p:nvPr/>
        </p:nvSpPr>
        <p:spPr>
          <a:xfrm>
            <a:off x="1531125" y="316849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3495025" y="316849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5458925" y="316849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7422825" y="3168497"/>
            <a:ext cx="176400" cy="1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6"/>
          <p:cNvSpPr txBox="1"/>
          <p:nvPr/>
        </p:nvSpPr>
        <p:spPr>
          <a:xfrm flipH="1">
            <a:off x="713125" y="37050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5</a:t>
            </a:r>
            <a:endParaRPr sz="18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93" name="Google Shape;593;p46"/>
          <p:cNvSpPr txBox="1"/>
          <p:nvPr/>
        </p:nvSpPr>
        <p:spPr>
          <a:xfrm flipH="1">
            <a:off x="713175" y="409352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코딩 및 기능 구현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46"/>
          <p:cNvSpPr txBox="1"/>
          <p:nvPr/>
        </p:nvSpPr>
        <p:spPr>
          <a:xfrm flipH="1">
            <a:off x="2675764" y="37050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6</a:t>
            </a:r>
            <a:endParaRPr sz="18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95" name="Google Shape;595;p46"/>
          <p:cNvSpPr txBox="1"/>
          <p:nvPr/>
        </p:nvSpPr>
        <p:spPr>
          <a:xfrm flipH="1">
            <a:off x="2675772" y="4093527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테스트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 flipH="1">
            <a:off x="4640925" y="37050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7</a:t>
            </a:r>
            <a:endParaRPr sz="18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97" name="Google Shape;597;p46"/>
          <p:cNvSpPr txBox="1"/>
          <p:nvPr/>
        </p:nvSpPr>
        <p:spPr>
          <a:xfrm flipH="1">
            <a:off x="4640975" y="409352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최적화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46"/>
          <p:cNvSpPr txBox="1"/>
          <p:nvPr/>
        </p:nvSpPr>
        <p:spPr>
          <a:xfrm flipH="1">
            <a:off x="6604825" y="37050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Step 8</a:t>
            </a:r>
            <a:endParaRPr sz="18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99" name="Google Shape;599;p46"/>
          <p:cNvSpPr txBox="1"/>
          <p:nvPr/>
        </p:nvSpPr>
        <p:spPr>
          <a:xfrm flipH="1">
            <a:off x="6604875" y="409352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디버깅 및 수정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0" name="Google Shape;600;p46"/>
          <p:cNvCxnSpPr>
            <a:stCxn id="588" idx="3"/>
            <a:endCxn id="589" idx="1"/>
          </p:cNvCxnSpPr>
          <p:nvPr/>
        </p:nvCxnSpPr>
        <p:spPr>
          <a:xfrm>
            <a:off x="1707525" y="325669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6"/>
          <p:cNvCxnSpPr>
            <a:stCxn id="589" idx="3"/>
            <a:endCxn id="590" idx="1"/>
          </p:cNvCxnSpPr>
          <p:nvPr/>
        </p:nvCxnSpPr>
        <p:spPr>
          <a:xfrm>
            <a:off x="3671425" y="325669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46"/>
          <p:cNvCxnSpPr>
            <a:stCxn id="590" idx="3"/>
            <a:endCxn id="591" idx="1"/>
          </p:cNvCxnSpPr>
          <p:nvPr/>
        </p:nvCxnSpPr>
        <p:spPr>
          <a:xfrm>
            <a:off x="5635325" y="325669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46"/>
          <p:cNvCxnSpPr>
            <a:stCxn id="588" idx="2"/>
            <a:endCxn id="592" idx="0"/>
          </p:cNvCxnSpPr>
          <p:nvPr/>
        </p:nvCxnSpPr>
        <p:spPr>
          <a:xfrm>
            <a:off x="1619325" y="3344897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46"/>
          <p:cNvCxnSpPr>
            <a:stCxn id="589" idx="2"/>
            <a:endCxn id="594" idx="0"/>
          </p:cNvCxnSpPr>
          <p:nvPr/>
        </p:nvCxnSpPr>
        <p:spPr>
          <a:xfrm flipH="1">
            <a:off x="3582025" y="3344897"/>
            <a:ext cx="120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46"/>
          <p:cNvCxnSpPr>
            <a:stCxn id="590" idx="2"/>
            <a:endCxn id="596" idx="0"/>
          </p:cNvCxnSpPr>
          <p:nvPr/>
        </p:nvCxnSpPr>
        <p:spPr>
          <a:xfrm>
            <a:off x="5547125" y="3344897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46"/>
          <p:cNvCxnSpPr>
            <a:stCxn id="591" idx="2"/>
            <a:endCxn id="598" idx="0"/>
          </p:cNvCxnSpPr>
          <p:nvPr/>
        </p:nvCxnSpPr>
        <p:spPr>
          <a:xfrm>
            <a:off x="7511025" y="3344897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46"/>
          <p:cNvCxnSpPr>
            <a:cxnSpLocks/>
            <a:stCxn id="580" idx="2"/>
            <a:endCxn id="588" idx="0"/>
          </p:cNvCxnSpPr>
          <p:nvPr/>
        </p:nvCxnSpPr>
        <p:spPr>
          <a:xfrm rot="5400000">
            <a:off x="4445775" y="103123"/>
            <a:ext cx="238800" cy="5891700"/>
          </a:xfrm>
          <a:prstGeom prst="bentConnector3">
            <a:avLst>
              <a:gd name="adj1" fmla="val 500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576;p46">
            <a:extLst>
              <a:ext uri="{FF2B5EF4-FFF2-40B4-BE49-F238E27FC236}">
                <a16:creationId xmlns:a16="http://schemas.microsoft.com/office/drawing/2014/main" id="{2C6E9A51-EDF8-A883-CCF1-58073AA9B850}"/>
              </a:ext>
            </a:extLst>
          </p:cNvPr>
          <p:cNvSpPr txBox="1"/>
          <p:nvPr/>
        </p:nvSpPr>
        <p:spPr>
          <a:xfrm flipH="1">
            <a:off x="710553" y="2415770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주제 선정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531233" y="769257"/>
            <a:ext cx="7704000" cy="42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클래스 구성도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6B73B-E167-CD0C-7F05-551F8A725B9E}"/>
              </a:ext>
            </a:extLst>
          </p:cNvPr>
          <p:cNvSpPr txBox="1"/>
          <p:nvPr/>
        </p:nvSpPr>
        <p:spPr>
          <a:xfrm>
            <a:off x="5929745" y="1685787"/>
            <a:ext cx="1198418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학과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학번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성적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기숙사 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84683-BDDE-CDB7-9795-51CBA1F0E6B6}"/>
              </a:ext>
            </a:extLst>
          </p:cNvPr>
          <p:cNvSpPr txBox="1"/>
          <p:nvPr/>
        </p:nvSpPr>
        <p:spPr>
          <a:xfrm>
            <a:off x="2776104" y="2001091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학생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2A832-1615-F299-D098-9884E97A2F73}"/>
              </a:ext>
            </a:extLst>
          </p:cNvPr>
          <p:cNvSpPr txBox="1"/>
          <p:nvPr/>
        </p:nvSpPr>
        <p:spPr>
          <a:xfrm>
            <a:off x="5929745" y="2660056"/>
            <a:ext cx="1198417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담당과목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학과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정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부 교수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연구실 소속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B726C-E126-1074-9804-FD6C217C6626}"/>
              </a:ext>
            </a:extLst>
          </p:cNvPr>
          <p:cNvSpPr txBox="1"/>
          <p:nvPr/>
        </p:nvSpPr>
        <p:spPr>
          <a:xfrm>
            <a:off x="2790823" y="2983220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교수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435E6-F74F-2442-BD87-042C85FACE9B}"/>
              </a:ext>
            </a:extLst>
          </p:cNvPr>
          <p:cNvSpPr txBox="1"/>
          <p:nvPr/>
        </p:nvSpPr>
        <p:spPr>
          <a:xfrm>
            <a:off x="1977737" y="1277073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대학교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CAB97-9F6B-6563-4901-B8F2CEEE81B7}"/>
              </a:ext>
            </a:extLst>
          </p:cNvPr>
          <p:cNvSpPr txBox="1"/>
          <p:nvPr/>
        </p:nvSpPr>
        <p:spPr>
          <a:xfrm>
            <a:off x="2790823" y="4169119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교직원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68317-3D14-B39F-82E1-9F090B533E73}"/>
              </a:ext>
            </a:extLst>
          </p:cNvPr>
          <p:cNvSpPr txBox="1"/>
          <p:nvPr/>
        </p:nvSpPr>
        <p:spPr>
          <a:xfrm>
            <a:off x="5929746" y="3845954"/>
            <a:ext cx="1198416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담당부서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직급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업무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사번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4AC8C-1686-539B-AE8C-FFEF41BE9296}"/>
              </a:ext>
            </a:extLst>
          </p:cNvPr>
          <p:cNvSpPr txBox="1"/>
          <p:nvPr/>
        </p:nvSpPr>
        <p:spPr>
          <a:xfrm>
            <a:off x="800968" y="2154979"/>
            <a:ext cx="912665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이름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전화번호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이메일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성별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나이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F3E77A-CDC0-3BE2-B977-CBC6C7C77D2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27169" y="1584850"/>
            <a:ext cx="0" cy="273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C7D101D-8BB4-0823-7153-CA647CE36F64}"/>
              </a:ext>
            </a:extLst>
          </p:cNvPr>
          <p:cNvCxnSpPr>
            <a:endCxn id="5" idx="1"/>
          </p:cNvCxnSpPr>
          <p:nvPr/>
        </p:nvCxnSpPr>
        <p:spPr>
          <a:xfrm>
            <a:off x="2627169" y="2154979"/>
            <a:ext cx="148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A4C980-DEB0-4878-2ADE-53E51FF0174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27169" y="3137109"/>
            <a:ext cx="16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54C1B1-9A11-EF34-DE99-9042AD03832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627169" y="4323008"/>
            <a:ext cx="16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4CCBBA-692B-5340-FA79-0940C59EF7E2}"/>
              </a:ext>
            </a:extLst>
          </p:cNvPr>
          <p:cNvCxnSpPr>
            <a:cxnSpLocks/>
          </p:cNvCxnSpPr>
          <p:nvPr/>
        </p:nvCxnSpPr>
        <p:spPr>
          <a:xfrm>
            <a:off x="1257301" y="1430961"/>
            <a:ext cx="0" cy="69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B580098-9C86-D45C-C5F6-97F84D8D26E7}"/>
              </a:ext>
            </a:extLst>
          </p:cNvPr>
          <p:cNvCxnSpPr>
            <a:endCxn id="9" idx="1"/>
          </p:cNvCxnSpPr>
          <p:nvPr/>
        </p:nvCxnSpPr>
        <p:spPr>
          <a:xfrm>
            <a:off x="1257301" y="1430961"/>
            <a:ext cx="7204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6E1A32-0839-0E10-06A2-3D4F5951C93E}"/>
              </a:ext>
            </a:extLst>
          </p:cNvPr>
          <p:cNvCxnSpPr>
            <a:cxnSpLocks/>
          </p:cNvCxnSpPr>
          <p:nvPr/>
        </p:nvCxnSpPr>
        <p:spPr>
          <a:xfrm>
            <a:off x="3997037" y="2162840"/>
            <a:ext cx="1854777" cy="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D28584-F04A-2E95-C62A-CD4908334FDE}"/>
              </a:ext>
            </a:extLst>
          </p:cNvPr>
          <p:cNvCxnSpPr>
            <a:cxnSpLocks/>
          </p:cNvCxnSpPr>
          <p:nvPr/>
        </p:nvCxnSpPr>
        <p:spPr>
          <a:xfrm>
            <a:off x="4011756" y="3137108"/>
            <a:ext cx="1840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FC0C703-4F81-9652-C5EE-AB80B28C9B67}"/>
              </a:ext>
            </a:extLst>
          </p:cNvPr>
          <p:cNvCxnSpPr>
            <a:cxnSpLocks/>
          </p:cNvCxnSpPr>
          <p:nvPr/>
        </p:nvCxnSpPr>
        <p:spPr>
          <a:xfrm>
            <a:off x="4011756" y="4318403"/>
            <a:ext cx="1840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AD14AA-137D-4DA4-A86B-049526AD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44" y="494780"/>
            <a:ext cx="3038463" cy="1986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79BB7-3735-4299-36DA-33FB87AE9DF0}"/>
              </a:ext>
            </a:extLst>
          </p:cNvPr>
          <p:cNvSpPr txBox="1"/>
          <p:nvPr/>
        </p:nvSpPr>
        <p:spPr>
          <a:xfrm>
            <a:off x="944811" y="1337896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학생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9FB18-3EC2-D6D6-89EB-9B8265367880}"/>
              </a:ext>
            </a:extLst>
          </p:cNvPr>
          <p:cNvSpPr txBox="1"/>
          <p:nvPr/>
        </p:nvSpPr>
        <p:spPr>
          <a:xfrm>
            <a:off x="948167" y="2300752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교수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0AC50-6770-D18F-8D71-22D7D19E6EA7}"/>
              </a:ext>
            </a:extLst>
          </p:cNvPr>
          <p:cNvSpPr txBox="1"/>
          <p:nvPr/>
        </p:nvSpPr>
        <p:spPr>
          <a:xfrm>
            <a:off x="948167" y="3486651"/>
            <a:ext cx="12988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교직원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9DE61B5-D98B-4978-CA2F-9601201D61AA}"/>
              </a:ext>
            </a:extLst>
          </p:cNvPr>
          <p:cNvGrpSpPr/>
          <p:nvPr/>
        </p:nvGrpSpPr>
        <p:grpSpPr>
          <a:xfrm>
            <a:off x="2243675" y="1626400"/>
            <a:ext cx="4656650" cy="1783805"/>
            <a:chOff x="2243675" y="1626400"/>
            <a:chExt cx="4656650" cy="178380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2BA6A5-189E-F417-1BC4-8D5F102A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7163" y="1626400"/>
              <a:ext cx="3033162" cy="1783805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814BB8-D19D-2E44-06F5-EE47311B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3675" y="2449202"/>
              <a:ext cx="1608769" cy="3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3CE9322-BDD1-0FF8-9103-F96CE2273071}"/>
              </a:ext>
            </a:extLst>
          </p:cNvPr>
          <p:cNvGrpSpPr/>
          <p:nvPr/>
        </p:nvGrpSpPr>
        <p:grpSpPr>
          <a:xfrm>
            <a:off x="2228956" y="2799191"/>
            <a:ext cx="4686088" cy="1990474"/>
            <a:chOff x="2228956" y="2799191"/>
            <a:chExt cx="4686088" cy="199047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3437F6B-A2B8-7D08-56F3-A82A27F5B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1881" y="2799191"/>
              <a:ext cx="3033163" cy="1990474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F1BBF09-89A7-67AE-E403-25DFDE6F7B5F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56" y="3633871"/>
              <a:ext cx="1652925" cy="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B9DC12-D6C7-D86D-578F-24AA2721297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43675" y="1487856"/>
            <a:ext cx="1608769" cy="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>
            <a:spLocks noGrp="1"/>
          </p:cNvSpPr>
          <p:nvPr>
            <p:ph type="title"/>
          </p:nvPr>
        </p:nvSpPr>
        <p:spPr>
          <a:xfrm>
            <a:off x="712900" y="817977"/>
            <a:ext cx="7704000" cy="572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516" name="Google Shape;516;p42"/>
          <p:cNvSpPr txBox="1">
            <a:spLocks noGrp="1"/>
          </p:cNvSpPr>
          <p:nvPr>
            <p:ph type="subTitle" idx="1"/>
          </p:nvPr>
        </p:nvSpPr>
        <p:spPr>
          <a:xfrm>
            <a:off x="3248700" y="2028335"/>
            <a:ext cx="2535600" cy="46434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새로운 인적 사항을 추가합니다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7" name="Google Shape;517;p42"/>
          <p:cNvSpPr txBox="1">
            <a:spLocks noGrp="1"/>
          </p:cNvSpPr>
          <p:nvPr>
            <p:ph type="subTitle" idx="2"/>
          </p:nvPr>
        </p:nvSpPr>
        <p:spPr>
          <a:xfrm>
            <a:off x="5767900" y="2050758"/>
            <a:ext cx="2649000" cy="448389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현재 저장된 정보를 나열합니다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8" name="Google Shape;518;p42"/>
          <p:cNvSpPr txBox="1">
            <a:spLocks noGrp="1"/>
          </p:cNvSpPr>
          <p:nvPr>
            <p:ph type="subTitle" idx="3"/>
          </p:nvPr>
        </p:nvSpPr>
        <p:spPr>
          <a:xfrm>
            <a:off x="3234700" y="3557313"/>
            <a:ext cx="2535600" cy="4563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인물의 정보를 수정할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9" name="Google Shape;519;p42"/>
          <p:cNvSpPr txBox="1">
            <a:spLocks noGrp="1"/>
          </p:cNvSpPr>
          <p:nvPr>
            <p:ph type="subTitle" idx="4"/>
          </p:nvPr>
        </p:nvSpPr>
        <p:spPr>
          <a:xfrm>
            <a:off x="5837203" y="3543924"/>
            <a:ext cx="2649000" cy="39769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인물의 정보를 삭제합니다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0" name="Google Shape;520;p42"/>
          <p:cNvSpPr txBox="1">
            <a:spLocks noGrp="1"/>
          </p:cNvSpPr>
          <p:nvPr>
            <p:ph type="subTitle" idx="7"/>
          </p:nvPr>
        </p:nvSpPr>
        <p:spPr>
          <a:xfrm>
            <a:off x="754650" y="1559014"/>
            <a:ext cx="2535600" cy="4563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읽고 쓰기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1" name="Google Shape;521;p42"/>
          <p:cNvSpPr txBox="1">
            <a:spLocks noGrp="1"/>
          </p:cNvSpPr>
          <p:nvPr>
            <p:ph type="subTitle" idx="8"/>
          </p:nvPr>
        </p:nvSpPr>
        <p:spPr>
          <a:xfrm>
            <a:off x="5729000" y="1580245"/>
            <a:ext cx="2646600" cy="4563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전체 보기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2" name="Google Shape;522;p42"/>
          <p:cNvSpPr txBox="1">
            <a:spLocks noGrp="1"/>
          </p:cNvSpPr>
          <p:nvPr>
            <p:ph type="subTitle" idx="9"/>
          </p:nvPr>
        </p:nvSpPr>
        <p:spPr>
          <a:xfrm>
            <a:off x="701500" y="3101013"/>
            <a:ext cx="2533200" cy="4563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검색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3" name="Google Shape;523;p42"/>
          <p:cNvSpPr txBox="1">
            <a:spLocks noGrp="1"/>
          </p:cNvSpPr>
          <p:nvPr>
            <p:ph type="subTitle" idx="5"/>
          </p:nvPr>
        </p:nvSpPr>
        <p:spPr>
          <a:xfrm>
            <a:off x="657797" y="3557313"/>
            <a:ext cx="2535600" cy="556793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인물의 이름을 입력하여 정보를 나열합니다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5" name="Google Shape;525;p42"/>
          <p:cNvSpPr txBox="1">
            <a:spLocks noGrp="1"/>
          </p:cNvSpPr>
          <p:nvPr>
            <p:ph type="subTitle" idx="13"/>
          </p:nvPr>
        </p:nvSpPr>
        <p:spPr>
          <a:xfrm>
            <a:off x="3234700" y="3101013"/>
            <a:ext cx="2535600" cy="4563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수정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6" name="Google Shape;526;p42"/>
          <p:cNvSpPr txBox="1">
            <a:spLocks noGrp="1"/>
          </p:cNvSpPr>
          <p:nvPr>
            <p:ph type="subTitle" idx="14"/>
          </p:nvPr>
        </p:nvSpPr>
        <p:spPr>
          <a:xfrm>
            <a:off x="5770300" y="3087624"/>
            <a:ext cx="2646600" cy="4563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삭제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Google Shape;520;p42">
            <a:extLst>
              <a:ext uri="{FF2B5EF4-FFF2-40B4-BE49-F238E27FC236}">
                <a16:creationId xmlns:a16="http://schemas.microsoft.com/office/drawing/2014/main" id="{5F5B27F6-E7A2-8764-CCDA-ECADAA3D369B}"/>
              </a:ext>
            </a:extLst>
          </p:cNvPr>
          <p:cNvSpPr txBox="1">
            <a:spLocks/>
          </p:cNvSpPr>
          <p:nvPr/>
        </p:nvSpPr>
        <p:spPr>
          <a:xfrm>
            <a:off x="3290250" y="1580013"/>
            <a:ext cx="2535600" cy="45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추가</a:t>
            </a:r>
          </a:p>
        </p:txBody>
      </p:sp>
      <p:sp>
        <p:nvSpPr>
          <p:cNvPr id="3" name="Google Shape;516;p42">
            <a:extLst>
              <a:ext uri="{FF2B5EF4-FFF2-40B4-BE49-F238E27FC236}">
                <a16:creationId xmlns:a16="http://schemas.microsoft.com/office/drawing/2014/main" id="{CC98B9E4-37CF-4C28-B588-B4743A7D38B9}"/>
              </a:ext>
            </a:extLst>
          </p:cNvPr>
          <p:cNvSpPr txBox="1">
            <a:spLocks/>
          </p:cNvSpPr>
          <p:nvPr/>
        </p:nvSpPr>
        <p:spPr>
          <a:xfrm>
            <a:off x="713100" y="2036545"/>
            <a:ext cx="2535600" cy="46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altLang="ko-KR" dirty="0">
                <a:latin typeface="+mn-ea"/>
                <a:ea typeface="+mn-ea"/>
              </a:rPr>
              <a:t>CSV</a:t>
            </a:r>
            <a:r>
              <a:rPr lang="ko-KR" altLang="en-US" dirty="0">
                <a:latin typeface="+mn-ea"/>
                <a:ea typeface="+mn-ea"/>
              </a:rPr>
              <a:t>파일에 정보를 저장하고 그 정보를 읽는다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D70E-8D24-9B5A-97D2-59183B9A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974D-2D73-E163-5171-011338A2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7928" y="588600"/>
            <a:ext cx="4294800" cy="724106"/>
          </a:xfrm>
        </p:spPr>
        <p:txBody>
          <a:bodyPr/>
          <a:lstStyle/>
          <a:p>
            <a:pPr algn="ctr"/>
            <a:r>
              <a:rPr lang="ko-KR" altLang="en-US" dirty="0">
                <a:latin typeface="Aldrich" panose="020B0600000101010101" charset="0"/>
                <a:ea typeface="+mn-ea"/>
              </a:rPr>
              <a:t>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6F5E4-D2C6-93FE-13D6-80F7765A6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27" y="3610713"/>
            <a:ext cx="7370618" cy="1104669"/>
          </a:xfrm>
          <a:ln>
            <a:solidFill>
              <a:schemeClr val="accent4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1. Function </a:t>
            </a:r>
            <a:r>
              <a:rPr lang="ko-KR" altLang="en-US" dirty="0">
                <a:latin typeface="+mn-ea"/>
                <a:ea typeface="+mn-ea"/>
              </a:rPr>
              <a:t>생성자를 통해 </a:t>
            </a:r>
            <a:r>
              <a:rPr lang="en-US" altLang="ko-KR" dirty="0">
                <a:latin typeface="+mn-ea"/>
                <a:ea typeface="+mn-ea"/>
              </a:rPr>
              <a:t>csv </a:t>
            </a:r>
            <a:r>
              <a:rPr lang="ko-KR" altLang="en-US" dirty="0">
                <a:latin typeface="+mn-ea"/>
                <a:ea typeface="+mn-ea"/>
              </a:rPr>
              <a:t>파일을 읽어 오는 작업이다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2. Csv </a:t>
            </a:r>
            <a:r>
              <a:rPr lang="ko-KR" altLang="en-US" dirty="0">
                <a:latin typeface="+mn-ea"/>
                <a:ea typeface="+mn-ea"/>
              </a:rPr>
              <a:t>파일에 저장 되어있는 정보를 </a:t>
            </a:r>
            <a:r>
              <a:rPr lang="en-US" altLang="ko-KR" dirty="0">
                <a:latin typeface="+mn-ea"/>
                <a:ea typeface="+mn-ea"/>
              </a:rPr>
              <a:t>Split</a:t>
            </a:r>
            <a:r>
              <a:rPr lang="ko-KR" altLang="en-US" dirty="0">
                <a:latin typeface="+mn-ea"/>
                <a:ea typeface="+mn-ea"/>
              </a:rPr>
              <a:t>을 통해 매개변수 각각의 자료형에 맞게 변형한다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변형된 정보를 학생 벡터에 저장한다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73FE63-01F3-EC14-5A25-53B5DCBC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312706"/>
            <a:ext cx="7294417" cy="21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384C7-F918-A8B2-75E3-507F35F2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46" y="624785"/>
            <a:ext cx="1745957" cy="692932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F1B93-519C-E32F-CDB7-62BAA220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846" y="3894252"/>
            <a:ext cx="7896754" cy="624463"/>
          </a:xfrm>
          <a:ln>
            <a:solidFill>
              <a:schemeClr val="accent4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latin typeface="+mn-ea"/>
                <a:ea typeface="+mn-ea"/>
              </a:rPr>
              <a:t>입력 받은 문자열을 </a:t>
            </a:r>
            <a:r>
              <a:rPr lang="en-US" altLang="ko-KR" dirty="0">
                <a:latin typeface="+mn-ea"/>
                <a:ea typeface="+mn-ea"/>
              </a:rPr>
              <a:t>‘,’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temp</a:t>
            </a:r>
            <a:r>
              <a:rPr lang="ko-KR" altLang="en-US" dirty="0">
                <a:latin typeface="+mn-ea"/>
                <a:ea typeface="+mn-ea"/>
              </a:rPr>
              <a:t>를 통해 분리하는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69DD5-E582-BBC4-6DE7-D792241F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6" y="1344658"/>
            <a:ext cx="5530376" cy="24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1819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493</Words>
  <Application>Microsoft Office PowerPoint</Application>
  <PresentationFormat>화면 슬라이드 쇼(16:9)</PresentationFormat>
  <Paragraphs>122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Nunito Light</vt:lpstr>
      <vt:lpstr>Arial</vt:lpstr>
      <vt:lpstr>Aldrich</vt:lpstr>
      <vt:lpstr>Open Sans</vt:lpstr>
      <vt:lpstr>Anaheim</vt:lpstr>
      <vt:lpstr>Abadi</vt:lpstr>
      <vt:lpstr>Senior Frontend Developer Portfolio by Slidesgo</vt:lpstr>
      <vt:lpstr>1조 C++ Project</vt:lpstr>
      <vt:lpstr>대학교 인적 관리 시스템</vt:lpstr>
      <vt:lpstr>프로젝트 선택한 이유</vt:lpstr>
      <vt:lpstr>Project Process</vt:lpstr>
      <vt:lpstr>클래스 구성도 </vt:lpstr>
      <vt:lpstr>PowerPoint 프레젠테이션</vt:lpstr>
      <vt:lpstr>Function</vt:lpstr>
      <vt:lpstr>읽고 쓰기</vt:lpstr>
      <vt:lpstr>읽고 쓰기</vt:lpstr>
      <vt:lpstr>읽고 쓰기</vt:lpstr>
      <vt:lpstr>정보 추가 </vt:lpstr>
      <vt:lpstr>전체 보기</vt:lpstr>
      <vt:lpstr>검색</vt:lpstr>
      <vt:lpstr>수정</vt:lpstr>
      <vt:lpstr>삭제</vt:lpstr>
      <vt:lpstr>느낀점</vt:lpstr>
      <vt:lpstr>시 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C++ Project</dc:title>
  <dc:creator>user</dc:creator>
  <cp:lastModifiedBy>경현수</cp:lastModifiedBy>
  <cp:revision>10</cp:revision>
  <dcterms:modified xsi:type="dcterms:W3CDTF">2024-02-15T06:37:59Z</dcterms:modified>
</cp:coreProperties>
</file>