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4C5DD29-42D4-4F80-B08F-FD1081B1B0C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Allan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Ryan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Allan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Omar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Ojas 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Ojas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Ojas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Ryan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Ryan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Ryan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Ojas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34966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p>
            <a:r>
              <a:rPr lang="en-US" sz="7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CB31D9D-4EF6-47D6-8BF7-D253373251E2}" type="slidenum">
              <a:rPr lang="en-US" sz="1300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40" name="CustomShape 2"/>
          <p:cNvSpPr/>
          <p:nvPr/>
        </p:nvSpPr>
        <p:spPr>
          <a:xfrm>
            <a:off x="0" y="11278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0020C12-45BC-4CA9-8FCE-D95B2BFF5C3B}" type="slidenum">
              <a:rPr lang="en-US" sz="1300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79" name="CustomShape 2"/>
          <p:cNvSpPr/>
          <p:nvPr/>
        </p:nvSpPr>
        <p:spPr>
          <a:xfrm>
            <a:off x="0" y="11278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399420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92240" y="1200240"/>
            <a:ext cx="399420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B12B51E-7712-4C8C-912A-BE1FE08548C0}" type="slidenum">
              <a:rPr lang="en-US" sz="1300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8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>
                <a:solidFill>
                  <a:srgbClr val="ffffff"/>
                </a:solidFill>
                <a:latin typeface="Arial"/>
                <a:ea typeface="Arial"/>
              </a:rPr>
              <a:t>Olympic Athletes and Age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0" y="3801600"/>
            <a:ext cx="9096840" cy="12600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Ryan Connors | Ojas Mhetar | Allan Chua | Omar Malik</a:t>
            </a:r>
            <a:r>
              <a:rPr lang="en-US" sz="2400">
                <a:solidFill>
                  <a:srgbClr val="2388db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71520" y="180360"/>
            <a:ext cx="900036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Machine Learning Algorithm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152280" y="1200240"/>
            <a:ext cx="399420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</a:rPr>
              <a:t>Gaussian Naive-Bayes :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54% accuracy</a:t>
            </a:r>
            <a:endParaRPr/>
          </a:p>
        </p:txBody>
      </p:sp>
      <p:sp>
        <p:nvSpPr>
          <p:cNvPr id="163" name="TextShape 3"/>
          <p:cNvSpPr txBox="1"/>
          <p:nvPr/>
        </p:nvSpPr>
        <p:spPr>
          <a:xfrm>
            <a:off x="3949200" y="1200240"/>
            <a:ext cx="517896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</a:rPr>
              <a:t>SVM Classification :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59% Accuracy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64" name="Table 4"/>
          <p:cNvGraphicFramePr/>
          <p:nvPr/>
        </p:nvGraphicFramePr>
        <p:xfrm>
          <a:off x="3964680" y="1563480"/>
          <a:ext cx="3870720" cy="1340640"/>
        </p:xfrm>
        <a:graphic>
          <a:graphicData uri="http://schemas.openxmlformats.org/drawingml/2006/table">
            <a:tbl>
              <a:tblPr/>
              <a:tblGrid>
                <a:gridCol w="849240"/>
                <a:gridCol w="768600"/>
                <a:gridCol w="688320"/>
                <a:gridCol w="741960"/>
                <a:gridCol w="822600"/>
              </a:tblGrid>
              <a:tr h="522360">
                <a:tc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precision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recall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f1-score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support</a:t>
                      </a:r>
                      <a:endParaRPr/>
                    </a:p>
                  </a:txBody>
                  <a:tcPr/>
                </a:tc>
              </a:tr>
              <a:tr h="3258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0.60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0.78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0.68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3544</a:t>
                      </a:r>
                      <a:endParaRPr/>
                    </a:p>
                  </a:txBody>
                  <a:tcPr/>
                </a:tc>
              </a:tr>
              <a:tr h="3258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0.58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0.37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0.45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2919</a:t>
                      </a:r>
                      <a:endParaRPr/>
                    </a:p>
                  </a:txBody>
                  <a:tcPr/>
                </a:tc>
              </a:tr>
              <a:tr h="3258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avg/total 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0.59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0.59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0.57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6463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5" name="Table 5"/>
          <p:cNvGraphicFramePr/>
          <p:nvPr/>
        </p:nvGraphicFramePr>
        <p:xfrm>
          <a:off x="228240" y="1563480"/>
          <a:ext cx="3360960" cy="1340640"/>
        </p:xfrm>
        <a:graphic>
          <a:graphicData uri="http://schemas.openxmlformats.org/drawingml/2006/table">
            <a:tbl>
              <a:tblPr/>
              <a:tblGrid>
                <a:gridCol w="705240"/>
                <a:gridCol w="749160"/>
                <a:gridCol w="513000"/>
                <a:gridCol w="705240"/>
                <a:gridCol w="688320"/>
              </a:tblGrid>
              <a:tr h="522360">
                <a:tc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precision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recall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f1-score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support</a:t>
                      </a:r>
                      <a:endParaRPr/>
                    </a:p>
                  </a:txBody>
                  <a:tcPr/>
                </a:tc>
              </a:tr>
              <a:tr h="3258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0.64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0.36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0.46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3544</a:t>
                      </a:r>
                      <a:endParaRPr/>
                    </a:p>
                  </a:txBody>
                  <a:tcPr/>
                </a:tc>
              </a:tr>
              <a:tr h="3258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0.49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0.76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0.60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2919</a:t>
                      </a:r>
                      <a:endParaRPr/>
                    </a:p>
                  </a:txBody>
                  <a:tcPr/>
                </a:tc>
              </a:tr>
              <a:tr h="3258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avg/total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0.57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0.54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0.52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6463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6" name="Table 6"/>
          <p:cNvGraphicFramePr/>
          <p:nvPr/>
        </p:nvGraphicFramePr>
        <p:xfrm>
          <a:off x="228240" y="3360240"/>
          <a:ext cx="3360960" cy="1340640"/>
        </p:xfrm>
        <a:graphic>
          <a:graphicData uri="http://schemas.openxmlformats.org/drawingml/2006/table">
            <a:tbl>
              <a:tblPr/>
              <a:tblGrid>
                <a:gridCol w="718560"/>
                <a:gridCol w="774360"/>
                <a:gridCol w="510840"/>
                <a:gridCol w="691920"/>
                <a:gridCol w="665280"/>
              </a:tblGrid>
              <a:tr h="522360">
                <a:tc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precision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recall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f1-score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support</a:t>
                      </a:r>
                      <a:endParaRPr/>
                    </a:p>
                  </a:txBody>
                  <a:tcPr/>
                </a:tc>
              </a:tr>
              <a:tr h="3258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0.55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0.99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0.71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3544</a:t>
                      </a:r>
                      <a:endParaRPr/>
                    </a:p>
                  </a:txBody>
                  <a:tcPr/>
                </a:tc>
              </a:tr>
              <a:tr h="3258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0.53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0.01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2919</a:t>
                      </a:r>
                      <a:endParaRPr/>
                    </a:p>
                  </a:txBody>
                  <a:tcPr/>
                </a:tc>
              </a:tr>
              <a:tr h="3258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avg/total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0.54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0.55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0.40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6463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7" name="CustomShape 7"/>
          <p:cNvSpPr/>
          <p:nvPr/>
        </p:nvSpPr>
        <p:spPr>
          <a:xfrm>
            <a:off x="3891600" y="3360240"/>
            <a:ext cx="4785120" cy="1726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We see that most of the Machine Learning Algorithms cannot perform much better than 50%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Our best performing algorithm was the SVM Classification algorithm with 59% accuracy</a:t>
            </a:r>
            <a:endParaRPr/>
          </a:p>
        </p:txBody>
      </p:sp>
      <p:sp>
        <p:nvSpPr>
          <p:cNvPr id="168" name="CustomShape 8"/>
          <p:cNvSpPr/>
          <p:nvPr/>
        </p:nvSpPr>
        <p:spPr>
          <a:xfrm>
            <a:off x="152280" y="3000600"/>
            <a:ext cx="342180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</a:rPr>
              <a:t>K Nearest Neighbor :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55% accuracy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ML Results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SVM(Support Vector Machine) Classification Algorithm</a:t>
            </a:r>
            <a:endParaRPr/>
          </a:p>
        </p:txBody>
      </p:sp>
      <p:graphicFrame>
        <p:nvGraphicFramePr>
          <p:cNvPr id="171" name="Table 3"/>
          <p:cNvGraphicFramePr/>
          <p:nvPr/>
        </p:nvGraphicFramePr>
        <p:xfrm>
          <a:off x="702000" y="2329920"/>
          <a:ext cx="2314440" cy="1222200"/>
        </p:xfrm>
        <a:graphic>
          <a:graphicData uri="http://schemas.openxmlformats.org/drawingml/2006/table">
            <a:tbl>
              <a:tblPr/>
              <a:tblGrid>
                <a:gridCol w="962280"/>
                <a:gridCol w="631080"/>
                <a:gridCol w="721080"/>
              </a:tblGrid>
              <a:tr h="522360">
                <a:tc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Positive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2769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775</a:t>
                      </a:r>
                      <a:endParaRPr/>
                    </a:p>
                  </a:txBody>
                  <a:tcPr/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Negative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1849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1070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2" name="CustomShape 4"/>
          <p:cNvSpPr/>
          <p:nvPr/>
        </p:nvSpPr>
        <p:spPr>
          <a:xfrm>
            <a:off x="702000" y="1923480"/>
            <a:ext cx="3570840" cy="366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SVM Confusion Matrix</a:t>
            </a:r>
            <a:endParaRPr/>
          </a:p>
        </p:txBody>
      </p:sp>
      <p:sp>
        <p:nvSpPr>
          <p:cNvPr id="173" name="CustomShape 5"/>
          <p:cNvSpPr/>
          <p:nvPr/>
        </p:nvSpPr>
        <p:spPr>
          <a:xfrm>
            <a:off x="3426480" y="2016000"/>
            <a:ext cx="2128680" cy="1099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Anticipated results: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True Positives    :  2769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False Negatives :  1070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total: 3,839</a:t>
            </a:r>
            <a:endParaRPr/>
          </a:p>
        </p:txBody>
      </p:sp>
      <p:sp>
        <p:nvSpPr>
          <p:cNvPr id="174" name="CustomShape 6"/>
          <p:cNvSpPr/>
          <p:nvPr/>
        </p:nvSpPr>
        <p:spPr>
          <a:xfrm>
            <a:off x="260280" y="3774600"/>
            <a:ext cx="8067240" cy="1150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We see from the confusion matrix that we have 59% anticipated results (True Positives and False Negatives) from the SVM classification algorithm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Supervised learning model that maps the data in 2D space, determines a gap dividing the two groups and new data is predicted to belong to the category on either side of the gap</a:t>
            </a:r>
            <a:endParaRPr/>
          </a:p>
        </p:txBody>
      </p:sp>
      <p:sp>
        <p:nvSpPr>
          <p:cNvPr id="175" name="CustomShape 7"/>
          <p:cNvSpPr/>
          <p:nvPr/>
        </p:nvSpPr>
        <p:spPr>
          <a:xfrm>
            <a:off x="5866920" y="2016000"/>
            <a:ext cx="2200320" cy="1218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Unanticipated results: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True Negatives   :  1849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False Positives   :    775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total: 2,624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Conclusions 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325080" y="1164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Certain characteristics were better predictors of the athletes age, such as the sport and the total medals.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Model could be more effective if there was data on athletes who competed but did not win.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You could use this data to determine sports where older athletes would outperform younger athletes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Executive Summary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We began this project by examining a data set on the Olympic Games since the 2000 games in Sydney Australia.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We set out to determine if we could predict, given the data we have available on Olympic athletes, whether the athlete is younger or older than the mean age.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Our goal is to develop an accurate predictability model to classify the athlete as either “Young”: at or younger than the mean age, or “Old” older than the mean age of Olympic athletes.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Data and Data Sources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Data of winning Olympic athletes in the Olympic Games since 2000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10 Variables: Athlete, Age, Country, Year, Closing_Date, Sport, Gold, Silver, Bronze, Total, NewAge, New Athlete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Source: www.tableausoftware.com/public/community/sample-data-sets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Data and Data Sources</a:t>
            </a:r>
            <a:endParaRPr/>
          </a:p>
        </p:txBody>
      </p:sp>
      <p:graphicFrame>
        <p:nvGraphicFramePr>
          <p:cNvPr id="130" name="Table 2"/>
          <p:cNvGraphicFramePr/>
          <p:nvPr/>
        </p:nvGraphicFramePr>
        <p:xfrm>
          <a:off x="196560" y="1286280"/>
          <a:ext cx="3893040" cy="3397680"/>
        </p:xfrm>
        <a:graphic>
          <a:graphicData uri="http://schemas.openxmlformats.org/drawingml/2006/table">
            <a:tbl>
              <a:tblPr/>
              <a:tblGrid>
                <a:gridCol w="1691280"/>
                <a:gridCol w="716400"/>
                <a:gridCol w="1485360"/>
              </a:tblGrid>
              <a:tr h="418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3582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Athlete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the athletes name</a:t>
                      </a:r>
                      <a:endParaRPr/>
                    </a:p>
                  </a:txBody>
                  <a:tcPr/>
                </a:tc>
              </a:tr>
              <a:tr h="4824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Age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age of the athlete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(in years)</a:t>
                      </a:r>
                      <a:endParaRPr/>
                    </a:p>
                  </a:txBody>
                  <a:tcPr/>
                </a:tc>
              </a:tr>
              <a:tr h="3956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Country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athletes home country</a:t>
                      </a:r>
                      <a:endParaRPr/>
                    </a:p>
                  </a:txBody>
                  <a:tcPr/>
                </a:tc>
              </a:tr>
              <a:tr h="4824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Year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current year of this occurrence</a:t>
                      </a:r>
                      <a:endParaRPr/>
                    </a:p>
                  </a:txBody>
                  <a:tcPr/>
                </a:tc>
              </a:tr>
              <a:tr h="7772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Closing.Ceremony.Date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Integer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(1904)*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the date of the closing ceremony of the games in this occurrence</a:t>
                      </a:r>
                      <a:endParaRPr/>
                    </a:p>
                  </a:txBody>
                  <a:tcPr/>
                </a:tc>
              </a:tr>
              <a:tr h="483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Sport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sport the athlete is competing in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1" name="Table 3"/>
          <p:cNvGraphicFramePr/>
          <p:nvPr/>
        </p:nvGraphicFramePr>
        <p:xfrm>
          <a:off x="4242240" y="1286280"/>
          <a:ext cx="4671360" cy="2346480"/>
        </p:xfrm>
        <a:graphic>
          <a:graphicData uri="http://schemas.openxmlformats.org/drawingml/2006/table">
            <a:tbl>
              <a:tblPr/>
              <a:tblGrid>
                <a:gridCol w="1136520"/>
                <a:gridCol w="1217160"/>
                <a:gridCol w="2317680"/>
              </a:tblGrid>
              <a:tr h="397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487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Bronze.Medals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number of bronze medals won by the athlete in this occurrence</a:t>
                      </a:r>
                      <a:endParaRPr/>
                    </a:p>
                  </a:txBody>
                  <a:tcPr/>
                </a:tc>
              </a:tr>
              <a:tr h="487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Silver.Medals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number of silver medals won by the athlete in this occurrence</a:t>
                      </a:r>
                      <a:endParaRPr/>
                    </a:p>
                  </a:txBody>
                  <a:tcPr/>
                </a:tc>
              </a:tr>
              <a:tr h="487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Gold.Medals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number of gold medals won by the athlete in this occurrence</a:t>
                      </a:r>
                      <a:endParaRPr/>
                    </a:p>
                  </a:txBody>
                  <a:tcPr/>
                </a:tc>
              </a:tr>
              <a:tr h="4881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Total.Medals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Excel Formula**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total number of medals won by the athlete in this occurrence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2" name="CustomShape 4"/>
          <p:cNvSpPr/>
          <p:nvPr/>
        </p:nvSpPr>
        <p:spPr>
          <a:xfrm>
            <a:off x="4240080" y="3738960"/>
            <a:ext cx="4671360" cy="1180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2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* The closing ceremony date is stored as an integer representing the number of elapsed days since january 1st 1904. For example July 5th 1998 would be 34519.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** The total medals are represented in the data set by an Excel formula, summing each medal count in each row (occurrence)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Data Interpretation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36000" y="1320840"/>
            <a:ext cx="4274280" cy="2207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</a:rPr>
              <a:t>Bronze Medals: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mean : 0.38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standard deviation of 0.51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75% of the occurrences have only 1 bronze medal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there is at least one occurrence of 3 bronze medals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</a:rPr>
              <a:t>Silver Medals: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mean : 0.36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standard deviation of 0.51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75% of the occurrences have only 1 silver medal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there is at least one occurrence of 3 silver medals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</a:rPr>
              <a:t>Gold Medals: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mean : 0.36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standard deviation of 0.54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75% of the occurrences have only 1 gold medal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there is at least one occurrence of 8 gold medals</a:t>
            </a:r>
            <a:endParaRPr/>
          </a:p>
        </p:txBody>
      </p:sp>
      <p:sp>
        <p:nvSpPr>
          <p:cNvPr id="135" name="TextShape 3"/>
          <p:cNvSpPr txBox="1"/>
          <p:nvPr/>
        </p:nvSpPr>
        <p:spPr>
          <a:xfrm>
            <a:off x="183960" y="3698640"/>
            <a:ext cx="3994200" cy="10623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</a:rPr>
              <a:t>Age: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mean of 26.4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standard deviation of 5.10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min:15 -&gt; 25%:[23] -&gt; 50%[26] -&gt; 75%[29] -&gt; max:61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CustomShape 4"/>
          <p:cNvSpPr/>
          <p:nvPr/>
        </p:nvSpPr>
        <p:spPr>
          <a:xfrm>
            <a:off x="76680" y="1230120"/>
            <a:ext cx="3702960" cy="384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Numerical Summaries</a:t>
            </a:r>
            <a:endParaRPr/>
          </a:p>
        </p:txBody>
      </p:sp>
      <p:pic>
        <p:nvPicPr>
          <p:cNvPr id="137" name="Shape 7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8360" y="1708560"/>
            <a:ext cx="3071880" cy="220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Visualizations &amp; Discussion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200240"/>
            <a:ext cx="3994200" cy="2413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4692240" y="1200240"/>
            <a:ext cx="399420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/>
          </a:p>
        </p:txBody>
      </p:sp>
      <p:sp>
        <p:nvSpPr>
          <p:cNvPr id="141" name="CustomShape 4"/>
          <p:cNvSpPr/>
          <p:nvPr/>
        </p:nvSpPr>
        <p:spPr>
          <a:xfrm>
            <a:off x="500760" y="3667680"/>
            <a:ext cx="8121960" cy="1323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Notable differences: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Younger athletes from China have many fewer silver, and more bronze, than older athletes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Older athletes from Germany have many fewer overall medals than younger athletes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Older Russian athletes have many fewer silver and gold medals than younger athletes</a:t>
            </a:r>
            <a:endParaRPr/>
          </a:p>
        </p:txBody>
      </p:sp>
      <p:pic>
        <p:nvPicPr>
          <p:cNvPr id="142" name="Shape 7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95320" y="1200240"/>
            <a:ext cx="3327480" cy="2413440"/>
          </a:xfrm>
          <a:prstGeom prst="rect">
            <a:avLst/>
          </a:prstGeom>
          <a:ln>
            <a:noFill/>
          </a:ln>
        </p:spPr>
      </p:pic>
      <p:pic>
        <p:nvPicPr>
          <p:cNvPr id="143" name="Shape 8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7040" y="1173240"/>
            <a:ext cx="3032640" cy="246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Visualizations &amp; Discussion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200240"/>
            <a:ext cx="3994200" cy="2413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/>
          </a:p>
        </p:txBody>
      </p:sp>
      <p:sp>
        <p:nvSpPr>
          <p:cNvPr id="146" name="TextShape 3"/>
          <p:cNvSpPr txBox="1"/>
          <p:nvPr/>
        </p:nvSpPr>
        <p:spPr>
          <a:xfrm>
            <a:off x="4692240" y="1200240"/>
            <a:ext cx="399420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/>
          </a:p>
        </p:txBody>
      </p:sp>
      <p:pic>
        <p:nvPicPr>
          <p:cNvPr id="147" name="Shape 8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4120" y="1305360"/>
            <a:ext cx="3408840" cy="2238840"/>
          </a:xfrm>
          <a:prstGeom prst="rect">
            <a:avLst/>
          </a:prstGeom>
          <a:ln>
            <a:noFill/>
          </a:ln>
        </p:spPr>
      </p:pic>
      <p:pic>
        <p:nvPicPr>
          <p:cNvPr id="148" name="Shape 8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68200" y="1305360"/>
            <a:ext cx="3408840" cy="223884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500760" y="3667680"/>
            <a:ext cx="8121960" cy="1323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We see the biggest differences with China: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young athletes: a larger portion have won bronze medals, and less silver.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older athletes: less bronze and more silver medals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gold medals remain relatively constant between old and young athletes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Visualizations &amp; Discussion</a:t>
            </a:r>
            <a:endParaRPr/>
          </a:p>
        </p:txBody>
      </p:sp>
      <p:pic>
        <p:nvPicPr>
          <p:cNvPr id="151" name="Shape 9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64000"/>
            <a:ext cx="3002040" cy="2189520"/>
          </a:xfrm>
          <a:prstGeom prst="rect">
            <a:avLst/>
          </a:prstGeom>
          <a:ln>
            <a:noFill/>
          </a:ln>
        </p:spPr>
      </p:pic>
      <p:pic>
        <p:nvPicPr>
          <p:cNvPr id="152" name="Shape 9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4680" y="1764000"/>
            <a:ext cx="3088440" cy="2236680"/>
          </a:xfrm>
          <a:prstGeom prst="rect">
            <a:avLst/>
          </a:prstGeom>
          <a:ln>
            <a:noFill/>
          </a:ln>
        </p:spPr>
      </p:pic>
      <p:pic>
        <p:nvPicPr>
          <p:cNvPr id="153" name="Shape 9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052320" y="1764000"/>
            <a:ext cx="3002040" cy="223668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357840" y="1225440"/>
            <a:ext cx="8328600" cy="455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Visualizing a potential correlation between the different variables and the age of the athlete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241560" y="3980520"/>
            <a:ext cx="8569080" cy="1010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Plotting the categorical variables against each other using scatterplots we cannot see any clear distinction between the “Young” and “Old” athletes 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Machine Learning Algorithm</a:t>
            </a:r>
            <a:endParaRPr/>
          </a:p>
        </p:txBody>
      </p:sp>
      <p:graphicFrame>
        <p:nvGraphicFramePr>
          <p:cNvPr id="157" name="Table 2"/>
          <p:cNvGraphicFramePr/>
          <p:nvPr/>
        </p:nvGraphicFramePr>
        <p:xfrm>
          <a:off x="379080" y="1750680"/>
          <a:ext cx="2497680" cy="3153960"/>
        </p:xfrm>
        <a:graphic>
          <a:graphicData uri="http://schemas.openxmlformats.org/drawingml/2006/table">
            <a:tbl>
              <a:tblPr/>
              <a:tblGrid>
                <a:gridCol w="1222560"/>
                <a:gridCol w="1275120"/>
              </a:tblGrid>
              <a:tr h="3441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Intercept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(-0.69)</a:t>
                      </a:r>
                      <a:endParaRPr/>
                    </a:p>
                  </a:txBody>
                  <a:tcPr/>
                </a:tc>
              </a:tr>
              <a:tr h="352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Athlete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(-0.52)</a:t>
                      </a:r>
                      <a:endParaRPr/>
                    </a:p>
                  </a:txBody>
                  <a:tcPr/>
                </a:tc>
              </a:tr>
              <a:tr h="352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Country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0.53</a:t>
                      </a:r>
                      <a:endParaRPr/>
                    </a:p>
                  </a:txBody>
                  <a:tcPr/>
                </a:tc>
              </a:tr>
              <a:tr h="352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Year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0.84</a:t>
                      </a:r>
                      <a:endParaRPr/>
                    </a:p>
                  </a:txBody>
                  <a:tcPr/>
                </a:tc>
              </a:tr>
              <a:tr h="352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Sport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1.26</a:t>
                      </a:r>
                      <a:endParaRPr/>
                    </a:p>
                  </a:txBody>
                  <a:tcPr/>
                </a:tc>
              </a:tr>
              <a:tr h="352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Bronze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0.37</a:t>
                      </a:r>
                      <a:endParaRPr/>
                    </a:p>
                  </a:txBody>
                  <a:tcPr/>
                </a:tc>
              </a:tr>
              <a:tr h="352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Silver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0.96</a:t>
                      </a:r>
                      <a:endParaRPr/>
                    </a:p>
                  </a:txBody>
                  <a:tcPr/>
                </a:tc>
              </a:tr>
              <a:tr h="3520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Gold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(-0.20)</a:t>
                      </a:r>
                      <a:endParaRPr/>
                    </a:p>
                  </a:txBody>
                  <a:tcPr/>
                </a:tc>
              </a:tr>
              <a:tr h="3452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1.37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8" name="CustomShape 3"/>
          <p:cNvSpPr/>
          <p:nvPr/>
        </p:nvSpPr>
        <p:spPr>
          <a:xfrm>
            <a:off x="379080" y="1106640"/>
            <a:ext cx="6368760" cy="299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Stochastic Gradient Descent (SGD) Machine Learning Algorithm</a:t>
            </a:r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420480" y="1449000"/>
            <a:ext cx="2414880" cy="205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SGD Coefficients</a:t>
            </a:r>
            <a:endParaRPr/>
          </a:p>
        </p:txBody>
      </p:sp>
      <p:sp>
        <p:nvSpPr>
          <p:cNvPr id="160" name="CustomShape 5"/>
          <p:cNvSpPr/>
          <p:nvPr/>
        </p:nvSpPr>
        <p:spPr>
          <a:xfrm>
            <a:off x="3461760" y="1654920"/>
            <a:ext cx="5224680" cy="328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We see that the Athlete and Gold variables have a negative impact on the model.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The Sport variable has the largest impact on the SGD learning algorithm, followed by the number of Silver medals.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This suggests that the sport the athlete is competing in has the most effect on predicting whether or not any given athlete is younger or older than the mean age.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