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027A41-4D0F-4735-9C6B-AEC597E2A2D3}">
  <a:tblStyle styleId="{55027A41-4D0F-4735-9C6B-AEC597E2A2D3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2C3F059-26BD-418B-9789-03A971418EA8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0A2D5ED-3B44-4B19-84D4-27C45304A5A3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71EF97D-7EA1-4696-BBC4-7F27E7523B08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DC8A971-5D73-48CB-AD72-EC811873D71B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A13BF98-4DF1-4B07-BC42-DF2353147965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6C666EB-B1E5-4FE2-9217-E93DD1923B73}" styleName="Table_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5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02615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Allan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Ryan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Allan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Omar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Ojas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Ojas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Ojas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Ryan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Ryan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Ryan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Ojas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Olympic Athletes and Age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0" y="3801725"/>
            <a:ext cx="9097199" cy="126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Ryan Connors | Ojas Mhetar | Allan Chua | Omar Malik</a:t>
            </a:r>
            <a:r>
              <a:rPr lang="en" sz="24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71400" y="180275"/>
            <a:ext cx="90008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Algorithm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52125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90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Gaussian Naive-Bayes : 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54% </a:t>
            </a:r>
            <a:r>
              <a:rPr lang="en" sz="1100" dirty="0" smtClean="0">
                <a:latin typeface="Arial"/>
                <a:ea typeface="Arial"/>
                <a:cs typeface="Arial"/>
                <a:sym typeface="Arial"/>
              </a:rPr>
              <a:t>accuracy</a:t>
            </a:r>
            <a:endParaRPr lang="en"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949175" y="1200150"/>
            <a:ext cx="51792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909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SVM Classification : 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59% Accuracy</a:t>
            </a:r>
          </a:p>
          <a:p>
            <a:pPr lvl="0" rtl="0">
              <a:spcBef>
                <a:spcPts val="0"/>
              </a:spcBef>
              <a:buNone/>
            </a:pP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Shape 117"/>
          <p:cNvGraphicFramePr/>
          <p:nvPr/>
        </p:nvGraphicFramePr>
        <p:xfrm>
          <a:off x="3964800" y="1563462"/>
          <a:ext cx="3871175" cy="1341000"/>
        </p:xfrm>
        <a:graphic>
          <a:graphicData uri="http://schemas.openxmlformats.org/drawingml/2006/table">
            <a:tbl>
              <a:tblPr>
                <a:noFill/>
                <a:tableStyleId>{971EF97D-7EA1-4696-BBC4-7F27E7523B08}</a:tableStyleId>
              </a:tblPr>
              <a:tblGrid>
                <a:gridCol w="849375"/>
                <a:gridCol w="768850"/>
                <a:gridCol w="688375"/>
                <a:gridCol w="742050"/>
                <a:gridCol w="822525"/>
              </a:tblGrid>
              <a:tr h="2859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precision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recall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f1-score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support</a:t>
                      </a:r>
                    </a:p>
                  </a:txBody>
                  <a:tcPr marL="91425" marR="91425" marT="91425" marB="91425"/>
                </a:tc>
              </a:tr>
              <a:tr h="2815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False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0.78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0.68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3544</a:t>
                      </a:r>
                    </a:p>
                  </a:txBody>
                  <a:tcPr marL="91425" marR="91425" marT="91425" marB="91425"/>
                </a:tc>
              </a:tr>
              <a:tr h="244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True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2919</a:t>
                      </a:r>
                    </a:p>
                  </a:txBody>
                  <a:tcPr marL="91425" marR="91425" marT="91425" marB="91425"/>
                </a:tc>
              </a:tr>
              <a:tr h="3245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avg/total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6463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18" name="Shape 118"/>
          <p:cNvGraphicFramePr/>
          <p:nvPr>
            <p:extLst>
              <p:ext uri="{D42A27DB-BD31-4B8C-83A1-F6EECF244321}">
                <p14:modId xmlns:p14="http://schemas.microsoft.com/office/powerpoint/2010/main" val="2730270666"/>
              </p:ext>
            </p:extLst>
          </p:nvPr>
        </p:nvGraphicFramePr>
        <p:xfrm>
          <a:off x="228325" y="1563463"/>
          <a:ext cx="3361326" cy="1341000"/>
        </p:xfrm>
        <a:graphic>
          <a:graphicData uri="http://schemas.openxmlformats.org/drawingml/2006/table">
            <a:tbl>
              <a:tblPr>
                <a:noFill/>
                <a:tableStyleId>{EDC8A971-5D73-48CB-AD72-EC811873D71B}</a:tableStyleId>
              </a:tblPr>
              <a:tblGrid>
                <a:gridCol w="705509"/>
                <a:gridCol w="749246"/>
                <a:gridCol w="513057"/>
                <a:gridCol w="705485"/>
                <a:gridCol w="688029"/>
              </a:tblGrid>
              <a:tr h="33371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precision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recall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f1-score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</a:rPr>
                        <a:t>support</a:t>
                      </a:r>
                    </a:p>
                  </a:txBody>
                  <a:tcPr marL="91425" marR="91425" marT="91425" marB="91425"/>
                </a:tc>
              </a:tr>
              <a:tr h="303451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False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0.46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3544</a:t>
                      </a:r>
                    </a:p>
                  </a:txBody>
                  <a:tcPr marL="91425" marR="91425" marT="91425" marB="91425"/>
                </a:tc>
              </a:tr>
              <a:tr h="303451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True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0.49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0.76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2919</a:t>
                      </a:r>
                    </a:p>
                  </a:txBody>
                  <a:tcPr marL="91425" marR="91425" marT="91425" marB="91425"/>
                </a:tc>
              </a:tr>
              <a:tr h="33371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/>
                        <a:t>avg/total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0.57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0.54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0.52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6463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19" name="Shape 119"/>
          <p:cNvGraphicFramePr/>
          <p:nvPr/>
        </p:nvGraphicFramePr>
        <p:xfrm>
          <a:off x="228325" y="3360125"/>
          <a:ext cx="3361325" cy="1341000"/>
        </p:xfrm>
        <a:graphic>
          <a:graphicData uri="http://schemas.openxmlformats.org/drawingml/2006/table">
            <a:tbl>
              <a:tblPr>
                <a:noFill/>
                <a:tableStyleId>{9A13BF98-4DF1-4B07-BC42-DF2353147965}</a:tableStyleId>
              </a:tblPr>
              <a:tblGrid>
                <a:gridCol w="718800"/>
                <a:gridCol w="774550"/>
                <a:gridCol w="510900"/>
                <a:gridCol w="691950"/>
                <a:gridCol w="665125"/>
              </a:tblGrid>
              <a:tr h="3228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precision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recall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f1-score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support</a:t>
                      </a:r>
                    </a:p>
                  </a:txBody>
                  <a:tcPr marL="91425" marR="91425" marT="91425" marB="91425"/>
                </a:tc>
              </a:tr>
              <a:tr h="2781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False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0.99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0.71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3544</a:t>
                      </a:r>
                    </a:p>
                  </a:txBody>
                  <a:tcPr marL="91425" marR="91425" marT="91425" marB="91425"/>
                </a:tc>
              </a:tr>
              <a:tr h="2781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True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0.53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0.01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2919</a:t>
                      </a:r>
                    </a:p>
                  </a:txBody>
                  <a:tcPr marL="91425" marR="91425" marT="91425" marB="91425"/>
                </a:tc>
              </a:tr>
              <a:tr h="2960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avg/total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0.54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6463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0" name="Shape 120"/>
          <p:cNvSpPr txBox="1"/>
          <p:nvPr/>
        </p:nvSpPr>
        <p:spPr>
          <a:xfrm>
            <a:off x="3891475" y="3360125"/>
            <a:ext cx="4785599" cy="172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We see that most of the Machine Learning Algorithms cannot perform much better than 50%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Our best performing algorithm was the SVM Classification algorithm with 59%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125" y="3000696"/>
            <a:ext cx="3422025" cy="3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909"/>
              </a:lnSpc>
            </a:pPr>
            <a:r>
              <a:rPr lang="en" sz="1200" b="1" dirty="0"/>
              <a:t>K Nearest Neighbor : </a:t>
            </a:r>
            <a:r>
              <a:rPr lang="en" sz="1200" dirty="0"/>
              <a:t>55% accuracy</a:t>
            </a:r>
            <a:endParaRPr lang="en" sz="1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ML Results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SVM(Support Vector Machine) Classification Algorithm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702025" y="2330050"/>
          <a:ext cx="2314650" cy="1222573"/>
        </p:xfrm>
        <a:graphic>
          <a:graphicData uri="http://schemas.openxmlformats.org/drawingml/2006/table">
            <a:tbl>
              <a:tblPr>
                <a:noFill/>
                <a:tableStyleId>{86C666EB-B1E5-4FE2-9217-E93DD1923B73}</a:tableStyleId>
              </a:tblPr>
              <a:tblGrid>
                <a:gridCol w="962375"/>
                <a:gridCol w="631400"/>
                <a:gridCol w="720875"/>
              </a:tblGrid>
              <a:tr h="3109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True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False</a:t>
                      </a:r>
                    </a:p>
                  </a:txBody>
                  <a:tcPr marL="91425" marR="91425" marT="91425" marB="91425"/>
                </a:tc>
              </a:tr>
              <a:tr h="3467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Positive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90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2769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775</a:t>
                      </a:r>
                    </a:p>
                  </a:txBody>
                  <a:tcPr marL="91425" marR="91425" marT="91425" marB="91425"/>
                </a:tc>
              </a:tr>
              <a:tr h="3556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Negative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1849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1070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8" name="Shape 128"/>
          <p:cNvSpPr txBox="1"/>
          <p:nvPr/>
        </p:nvSpPr>
        <p:spPr>
          <a:xfrm>
            <a:off x="702025" y="1923300"/>
            <a:ext cx="3571200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SVM Confusion Matrix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426450" y="2015862"/>
            <a:ext cx="2129099" cy="110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Anticipated results: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True Positives    :  2769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False Negatives :  1070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total: 3,839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60425" y="3774750"/>
            <a:ext cx="8067599" cy="115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We see from the confusion matrix that we have 59% anticipated results (True Positives and False Negatives) from the SVM classification algorithm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Supervised learning model that maps the data in 2D space, determines a gap dividing the two groups and new data is predicted to belong to the category on either side of the gap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866925" y="2015875"/>
            <a:ext cx="22005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Unanticipated results: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True Negatives   :  1849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False Positives   :    775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total: 2,624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25000" y="11641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Certain characteristics were better predictors of the athletes age, such as the sport and the total medals.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Model could be more effective if there was data on athletes who competed but did not win.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You could use this data to determine sports where older athletes would outperform younger athletes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Executive Summary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800"/>
              <a:t>We began this project by examining a data set on the Olympic Games since the 2000 games in Sydney Australia.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800"/>
              <a:t>We set out to determine if we could predict, given the data we have available on Olympic athletes, whether the athlete is younger or older than the mean age.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800"/>
              <a:t>Our goal is to develop an accurate predictability model to classify the athlete as either “Young”: at or younger than the mean age, or “Old” older than the mean age of Olympic athletes.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and Data Sources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Data of winning Olympic athletes in the Olympic Games since 2000   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10 Variables: Athlete, Age, Country, Year, Closing_Date, Sport, Gold, Silver, Bronze, Total, NewAge, New Athlete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Source: www.tableausoftware.com/public/community/sample-data-sets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and Data Sources</a:t>
            </a:r>
          </a:p>
        </p:txBody>
      </p:sp>
      <p:graphicFrame>
        <p:nvGraphicFramePr>
          <p:cNvPr id="59" name="Shape 59"/>
          <p:cNvGraphicFramePr/>
          <p:nvPr/>
        </p:nvGraphicFramePr>
        <p:xfrm>
          <a:off x="196625" y="1286259"/>
          <a:ext cx="3893550" cy="3398040"/>
        </p:xfrm>
        <a:graphic>
          <a:graphicData uri="http://schemas.openxmlformats.org/drawingml/2006/table">
            <a:tbl>
              <a:tblPr>
                <a:noFill/>
                <a:tableStyleId>{55027A41-4D0F-4735-9C6B-AEC597E2A2D3}</a:tableStyleId>
              </a:tblPr>
              <a:tblGrid>
                <a:gridCol w="1691450"/>
                <a:gridCol w="716400"/>
                <a:gridCol w="1485700"/>
              </a:tblGrid>
              <a:tr h="407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Name</a:t>
                      </a: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Type</a:t>
                      </a: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Description</a:t>
                      </a: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Athlete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athletes name</a:t>
                      </a:r>
                    </a:p>
                  </a:txBody>
                  <a:tcPr marL="91425" marR="91425" marT="91425" marB="91425"/>
                </a:tc>
              </a:tr>
              <a:tr h="4339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Integer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age of the athlete 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(in years)</a:t>
                      </a:r>
                    </a:p>
                  </a:txBody>
                  <a:tcPr marL="91425" marR="91425" marT="91425" marB="91425"/>
                </a:tc>
              </a:tr>
              <a:tr h="385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Country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athletes home country</a:t>
                      </a:r>
                    </a:p>
                  </a:txBody>
                  <a:tcPr marL="91425" marR="91425" marT="91425" marB="91425"/>
                </a:tc>
              </a:tr>
              <a:tr h="3223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Year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Integer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current year of this occurrence</a:t>
                      </a:r>
                    </a:p>
                  </a:txBody>
                  <a:tcPr marL="91425" marR="91425" marT="91425" marB="91425"/>
                </a:tc>
              </a:tr>
              <a:tr h="473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Closing.Ceremony.Date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Integer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(1904)*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date of the closing ceremony of the games in this occurrence</a:t>
                      </a:r>
                    </a:p>
                  </a:txBody>
                  <a:tcPr marL="91425" marR="91425" marT="91425" marB="91425"/>
                </a:tc>
              </a:tr>
              <a:tr h="3223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Sport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sport the athlete is competing in 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0" name="Shape 60"/>
          <p:cNvGraphicFramePr/>
          <p:nvPr/>
        </p:nvGraphicFramePr>
        <p:xfrm>
          <a:off x="4242250" y="1286237"/>
          <a:ext cx="4671750" cy="2346809"/>
        </p:xfrm>
        <a:graphic>
          <a:graphicData uri="http://schemas.openxmlformats.org/drawingml/2006/table">
            <a:tbl>
              <a:tblPr>
                <a:noFill/>
                <a:tableStyleId>{D2C3F059-26BD-418B-9789-03A971418EA8}</a:tableStyleId>
              </a:tblPr>
              <a:tblGrid>
                <a:gridCol w="1136825"/>
                <a:gridCol w="1217325"/>
                <a:gridCol w="2317600"/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Name</a:t>
                      </a: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Type</a:t>
                      </a: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Description</a:t>
                      </a: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4071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Bronze.Medals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Integer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number of bronze medals won by the athlete in this occurrence</a:t>
                      </a:r>
                    </a:p>
                  </a:txBody>
                  <a:tcPr marL="91425" marR="91425" marT="91425" marB="91425"/>
                </a:tc>
              </a:tr>
              <a:tr h="4160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Silver.Medals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Integer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 of silver medals won by the athlete in this occurrence</a:t>
                      </a:r>
                    </a:p>
                  </a:txBody>
                  <a:tcPr marL="91425" marR="91425" marT="91425" marB="91425"/>
                </a:tc>
              </a:tr>
              <a:tr h="3645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Gold.Medals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Integer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 of gold medals won by the athlete in this occurrence</a:t>
                      </a:r>
                    </a:p>
                  </a:txBody>
                  <a:tcPr marL="91425" marR="91425" marT="91425" marB="91425"/>
                </a:tc>
              </a:tr>
              <a:tr h="3555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Total.Medals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Excel Formula**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total number of medals won by the athlete in this occurrence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1" name="Shape 61"/>
          <p:cNvSpPr txBox="1"/>
          <p:nvPr/>
        </p:nvSpPr>
        <p:spPr>
          <a:xfrm>
            <a:off x="4240025" y="3739100"/>
            <a:ext cx="4671899" cy="11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*  the closing ceremony date is stored as an integer representing the number of elapsed days since january 1st 1904. For example July 5th 1998 would be 34519.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** the total medals are represented in the data set by an Excel formula, summing each medal count in each row (occurrence)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Interpretation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36175" y="1320700"/>
            <a:ext cx="4274700" cy="22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/>
              <a:t>Bronze Medals: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mean : 0.38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standard deviation of 0.51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75% of the occurrences have only 1 bronze medal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there is at least one occurrence of 3 bronze medals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1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Silver Medals: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mean </a:t>
            </a:r>
            <a:r>
              <a:rPr lang="en" sz="1100"/>
              <a:t>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0.36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standard deviation of 0.51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75% of the occurrences have only 1 silver medal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there is at least one occurrence of 3 silver medals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100" b="1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Gold Medals: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mean </a:t>
            </a:r>
            <a:r>
              <a:rPr lang="en" sz="1100"/>
              <a:t>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0.36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standard deviation of 0.54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75% of the occurrences have only 1 gold medal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there is at least one occurrence of 8 gold medals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83875" y="3698650"/>
            <a:ext cx="3994500" cy="106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Age: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mean of 26.4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standard deviation of 5.10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min:15 -&gt; 25%:[23] -&gt; 50%[26] -&gt; 75%[29] -&gt; max:61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76525" y="1230175"/>
            <a:ext cx="3703200" cy="38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/>
              <a:t>Numerical Summaries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246" y="1708650"/>
            <a:ext cx="3072328" cy="220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Visualizations &amp; Discussion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241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00925" y="3667550"/>
            <a:ext cx="8122200" cy="13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Notable differences: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Younger athletes from China have many fewer silver, and more bronze, than older athletes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Older athletes from Germany have many fewer overall medals than younger athletes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Older Russian athletes have many fewer silver and gold medals than younger athletes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475" y="1200137"/>
            <a:ext cx="3327775" cy="24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158" y="1173350"/>
            <a:ext cx="3033016" cy="24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Visualizations &amp; Discussion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241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 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23" y="1305187"/>
            <a:ext cx="3409099" cy="223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200" y="1305204"/>
            <a:ext cx="3409099" cy="223904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500925" y="3667550"/>
            <a:ext cx="8122200" cy="13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We see the biggest differences with China: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young athletes: a larger portion have won bronze medals, and less silver.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older athletes: less bronze and more silver medals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gold medals remain relatively constant between old and young athletes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Visualizations &amp; Discussion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4025"/>
            <a:ext cx="3002399" cy="21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850" y="1764020"/>
            <a:ext cx="3088725" cy="223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2150" y="1764025"/>
            <a:ext cx="3002400" cy="22369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57800" y="1225500"/>
            <a:ext cx="8328899" cy="45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Visualizing a potential correlation between the different variables and the age of the athlete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241525" y="3980625"/>
            <a:ext cx="8569499" cy="10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Plotting the categorical variables against each other using scatterplots we cannot see any clear distinction between the “Young” and “Old” athletes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Machine Learning Algorithm</a:t>
            </a:r>
          </a:p>
        </p:txBody>
      </p:sp>
      <p:graphicFrame>
        <p:nvGraphicFramePr>
          <p:cNvPr id="106" name="Shape 106"/>
          <p:cNvGraphicFramePr/>
          <p:nvPr/>
        </p:nvGraphicFramePr>
        <p:xfrm>
          <a:off x="379050" y="1750825"/>
          <a:ext cx="2498050" cy="3154410"/>
        </p:xfrm>
        <a:graphic>
          <a:graphicData uri="http://schemas.openxmlformats.org/drawingml/2006/table">
            <a:tbl>
              <a:tblPr>
                <a:noFill/>
                <a:tableStyleId>{10A2D5ED-3B44-4B19-84D4-27C45304A5A3}</a:tableStyleId>
              </a:tblPr>
              <a:tblGrid>
                <a:gridCol w="1222725"/>
                <a:gridCol w="1275325"/>
              </a:tblGrid>
              <a:tr h="3153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Intercept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(-0.69)</a:t>
                      </a:r>
                    </a:p>
                  </a:txBody>
                  <a:tcPr marL="91425" marR="91425" marT="91425" marB="91425"/>
                </a:tc>
              </a:tr>
              <a:tr h="3493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Athlete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(-0.52)</a:t>
                      </a:r>
                    </a:p>
                  </a:txBody>
                  <a:tcPr marL="91425" marR="91425" marT="91425" marB="91425"/>
                </a:tc>
              </a:tr>
              <a:tr h="3493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Country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0.53</a:t>
                      </a:r>
                    </a:p>
                  </a:txBody>
                  <a:tcPr marL="91425" marR="91425" marT="91425" marB="91425"/>
                </a:tc>
              </a:tr>
              <a:tr h="3493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Year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0.84</a:t>
                      </a:r>
                    </a:p>
                  </a:txBody>
                  <a:tcPr marL="91425" marR="91425" marT="91425" marB="91425"/>
                </a:tc>
              </a:tr>
              <a:tr h="3493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Sport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1.26</a:t>
                      </a:r>
                    </a:p>
                  </a:txBody>
                  <a:tcPr marL="91425" marR="91425" marT="91425" marB="91425"/>
                </a:tc>
              </a:tr>
              <a:tr h="3493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Bronze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0.37</a:t>
                      </a:r>
                    </a:p>
                  </a:txBody>
                  <a:tcPr marL="91425" marR="91425" marT="91425" marB="91425"/>
                </a:tc>
              </a:tr>
              <a:tr h="3493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Silver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0.96</a:t>
                      </a:r>
                    </a:p>
                  </a:txBody>
                  <a:tcPr marL="91425" marR="91425" marT="91425" marB="91425"/>
                </a:tc>
              </a:tr>
              <a:tr h="3493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(-0.20)</a:t>
                      </a:r>
                    </a:p>
                  </a:txBody>
                  <a:tcPr marL="91425" marR="91425" marT="91425" marB="91425"/>
                </a:tc>
              </a:tr>
              <a:tr h="3378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Total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1.37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07" name="Shape 107"/>
          <p:cNvSpPr txBox="1"/>
          <p:nvPr/>
        </p:nvSpPr>
        <p:spPr>
          <a:xfrm>
            <a:off x="379050" y="1106550"/>
            <a:ext cx="6368999" cy="29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Stochastic Gradient Descent (SGD) Machine Learning Algorithm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20425" y="1449125"/>
            <a:ext cx="2415300" cy="20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SGD Coefficients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461800" y="1654925"/>
            <a:ext cx="5225100" cy="32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We see that the Athlete and Gold variables have a negative impact on the model.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Sport variable has the largest impact on the SGD learning algorithm, followed by the number of Silver medals.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This suggests that the sport the athlete is competing in has the most effect on predicting whether or not any given athlete is younger or older than the mean age.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Microsoft Macintosh PowerPoint</Application>
  <PresentationFormat>On-screen Show (16:9)</PresentationFormat>
  <Paragraphs>225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biz</vt:lpstr>
      <vt:lpstr>Olympic Athletes and Age</vt:lpstr>
      <vt:lpstr>Executive Summary</vt:lpstr>
      <vt:lpstr>Data and Data Sources</vt:lpstr>
      <vt:lpstr>Data and Data Sources</vt:lpstr>
      <vt:lpstr>Data Interpretation</vt:lpstr>
      <vt:lpstr>Visualizations &amp; Discussion</vt:lpstr>
      <vt:lpstr>Visualizations &amp; Discussion</vt:lpstr>
      <vt:lpstr>Visualizations &amp; Discussion</vt:lpstr>
      <vt:lpstr>Machine Learning Algorithm</vt:lpstr>
      <vt:lpstr>Machine Learning Algorithm</vt:lpstr>
      <vt:lpstr>ML Results</vt:lpstr>
      <vt:lpstr>Conclusions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Athletes and Age</dc:title>
  <cp:lastModifiedBy>Ryan Connors</cp:lastModifiedBy>
  <cp:revision>2</cp:revision>
  <dcterms:modified xsi:type="dcterms:W3CDTF">2014-12-08T01:53:40Z</dcterms:modified>
</cp:coreProperties>
</file>