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65" r:id="rId3"/>
    <p:sldId id="290" r:id="rId4"/>
    <p:sldId id="277" r:id="rId5"/>
    <p:sldId id="278" r:id="rId6"/>
    <p:sldId id="291" r:id="rId7"/>
    <p:sldId id="279" r:id="rId8"/>
    <p:sldId id="280" r:id="rId9"/>
    <p:sldId id="295" r:id="rId10"/>
    <p:sldId id="281" r:id="rId11"/>
    <p:sldId id="282" r:id="rId12"/>
    <p:sldId id="283" r:id="rId13"/>
    <p:sldId id="285" r:id="rId14"/>
    <p:sldId id="286" r:id="rId15"/>
    <p:sldId id="288" r:id="rId16"/>
    <p:sldId id="294" r:id="rId17"/>
    <p:sldId id="284" r:id="rId18"/>
    <p:sldId id="292" r:id="rId19"/>
    <p:sldId id="293" r:id="rId20"/>
    <p:sldId id="289" r:id="rId21"/>
    <p:sldId id="29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720" y="72"/>
      </p:cViewPr>
      <p:guideLst>
        <p:guide pos="3840"/>
        <p:guide orient="horz" pos="2160"/>
      </p:guideLst>
    </p:cSldViewPr>
  </p:slideViewPr>
  <p:notesTextViewPr>
    <p:cViewPr>
      <p:scale>
        <a:sx n="3" d="2"/>
        <a:sy n="3" d="2"/>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9/12/2022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9/12/2022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9/12/2022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9/12/2022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9/12/2022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9/12/2022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9/12/2022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9/12/2022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9/12/2022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9/12/2022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9/12/2022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9/12/2022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31" y="3124200"/>
            <a:ext cx="11430000" cy="1600200"/>
          </a:xfrm>
        </p:spPr>
        <p:txBody>
          <a:bodyPr/>
          <a:lstStyle/>
          <a:p>
            <a:r>
              <a:rPr lang="en-GB" dirty="0"/>
              <a:t>SMART NETWORK SYSTEMS (SNS)</a:t>
            </a:r>
            <a:endParaRPr dirty="0"/>
          </a:p>
        </p:txBody>
      </p:sp>
      <p:sp>
        <p:nvSpPr>
          <p:cNvPr id="3" name="Subtitle 2"/>
          <p:cNvSpPr>
            <a:spLocks noGrp="1"/>
          </p:cNvSpPr>
          <p:nvPr>
            <p:ph type="subTitle" idx="1"/>
          </p:nvPr>
        </p:nvSpPr>
        <p:spPr>
          <a:xfrm>
            <a:off x="9331" y="4876800"/>
            <a:ext cx="10058400" cy="685800"/>
          </a:xfrm>
        </p:spPr>
        <p:txBody>
          <a:bodyPr>
            <a:normAutofit fontScale="85000" lnSpcReduction="20000"/>
          </a:bodyPr>
          <a:lstStyle/>
          <a:p>
            <a:r>
              <a:rPr lang="en-GB" dirty="0"/>
              <a:t>MURTALA IBRAHIM KANKAROFI</a:t>
            </a:r>
          </a:p>
          <a:p>
            <a:r>
              <a:rPr lang="en-GB" dirty="0"/>
              <a:t>ELECTRICAL AND ELECTRONICS ENGINEER</a:t>
            </a:r>
          </a:p>
          <a:p>
            <a:r>
              <a:rPr lang="en-GB" dirty="0"/>
              <a:t>CENTER OF EXCELLENCE (CYENS)</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593A-CEAB-D6B2-6063-A573AD46E317}"/>
              </a:ext>
            </a:extLst>
          </p:cNvPr>
          <p:cNvSpPr>
            <a:spLocks noGrp="1"/>
          </p:cNvSpPr>
          <p:nvPr>
            <p:ph type="title"/>
          </p:nvPr>
        </p:nvSpPr>
        <p:spPr>
          <a:xfrm>
            <a:off x="7997952" y="1600200"/>
            <a:ext cx="3127248" cy="1828800"/>
          </a:xfrm>
        </p:spPr>
        <p:txBody>
          <a:bodyPr anchor="b">
            <a:normAutofit/>
          </a:bodyPr>
          <a:lstStyle/>
          <a:p>
            <a:r>
              <a:rPr lang="en-GB" dirty="0"/>
              <a:t>Examine Data Set And Features</a:t>
            </a:r>
            <a:endParaRPr lang="en-US" dirty="0"/>
          </a:p>
        </p:txBody>
      </p:sp>
      <p:pic>
        <p:nvPicPr>
          <p:cNvPr id="6" name="Content Placeholder 5" descr="Text">
            <a:extLst>
              <a:ext uri="{FF2B5EF4-FFF2-40B4-BE49-F238E27FC236}">
                <a16:creationId xmlns:a16="http://schemas.microsoft.com/office/drawing/2014/main" id="{F6FBFC81-852F-A519-7DD5-913C2DC2759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1099303" y="777240"/>
            <a:ext cx="5764695" cy="5303520"/>
          </a:xfrm>
          <a:noFill/>
        </p:spPr>
      </p:pic>
      <p:sp>
        <p:nvSpPr>
          <p:cNvPr id="16" name="Text Placeholder 3">
            <a:extLst>
              <a:ext uri="{FF2B5EF4-FFF2-40B4-BE49-F238E27FC236}">
                <a16:creationId xmlns:a16="http://schemas.microsoft.com/office/drawing/2014/main" id="{C9230359-D4C1-EDA5-9706-C81E3E126CAE}"/>
              </a:ext>
            </a:extLst>
          </p:cNvPr>
          <p:cNvSpPr>
            <a:spLocks noGrp="1"/>
          </p:cNvSpPr>
          <p:nvPr>
            <p:ph type="body" sz="half" idx="2"/>
          </p:nvPr>
        </p:nvSpPr>
        <p:spPr>
          <a:xfrm>
            <a:off x="7997952" y="3429000"/>
            <a:ext cx="3127248" cy="1828800"/>
          </a:xfrm>
        </p:spPr>
        <p:txBody>
          <a:bodyPr>
            <a:normAutofit/>
          </a:bodyPr>
          <a:lstStyle/>
          <a:p>
            <a:pPr marL="285750" indent="-285750">
              <a:spcAft>
                <a:spcPts val="600"/>
              </a:spcAft>
              <a:buFont typeface="Arial" panose="020B0604020202020204" pitchFamily="34" charset="0"/>
              <a:buChar char="•"/>
            </a:pPr>
            <a:r>
              <a:rPr lang="en-GB" sz="1500"/>
              <a:t>Check for  missing data</a:t>
            </a:r>
          </a:p>
          <a:p>
            <a:pPr marL="285750" indent="-285750">
              <a:spcAft>
                <a:spcPts val="600"/>
              </a:spcAft>
              <a:buFont typeface="Arial" panose="020B0604020202020204" pitchFamily="34" charset="0"/>
              <a:buChar char="•"/>
            </a:pPr>
            <a:r>
              <a:rPr lang="en-GB" sz="1500"/>
              <a:t>Remove duplicate data</a:t>
            </a:r>
          </a:p>
          <a:p>
            <a:pPr marL="285750" indent="-285750">
              <a:spcAft>
                <a:spcPts val="600"/>
              </a:spcAft>
              <a:buFont typeface="Arial" panose="020B0604020202020204" pitchFamily="34" charset="0"/>
              <a:buChar char="•"/>
            </a:pPr>
            <a:r>
              <a:rPr lang="en-GB" sz="1500"/>
              <a:t>Fixing Data Structure</a:t>
            </a:r>
          </a:p>
          <a:p>
            <a:pPr marL="285750" indent="-285750">
              <a:spcAft>
                <a:spcPts val="600"/>
              </a:spcAft>
              <a:buFont typeface="Arial" panose="020B0604020202020204" pitchFamily="34" charset="0"/>
              <a:buChar char="•"/>
            </a:pPr>
            <a:r>
              <a:rPr lang="en-GB" sz="1500"/>
              <a:t>SMOTE technique</a:t>
            </a:r>
          </a:p>
          <a:p>
            <a:pPr marL="285750" indent="-285750">
              <a:spcAft>
                <a:spcPts val="600"/>
              </a:spcAft>
              <a:buFont typeface="Arial" panose="020B0604020202020204" pitchFamily="34" charset="0"/>
              <a:buChar char="•"/>
            </a:pPr>
            <a:r>
              <a:rPr lang="en-GB" sz="1500"/>
              <a:t>Overfitting/underfitting</a:t>
            </a:r>
          </a:p>
          <a:p>
            <a:pPr marL="285750" indent="-285750">
              <a:spcAft>
                <a:spcPts val="600"/>
              </a:spcAft>
              <a:buFont typeface="Arial" panose="020B0604020202020204" pitchFamily="34" charset="0"/>
              <a:buChar char="•"/>
            </a:pPr>
            <a:r>
              <a:rPr lang="en-GB" sz="1500"/>
              <a:t>K-fold cross Validation</a:t>
            </a:r>
          </a:p>
          <a:p>
            <a:pPr marL="285750" indent="-285750">
              <a:spcAft>
                <a:spcPts val="600"/>
              </a:spcAft>
              <a:buFont typeface="Arial" panose="020B0604020202020204" pitchFamily="34" charset="0"/>
              <a:buChar char="•"/>
            </a:pPr>
            <a:endParaRPr lang="en-GB" sz="1500"/>
          </a:p>
          <a:p>
            <a:pPr marL="285750" indent="-285750">
              <a:spcAft>
                <a:spcPts val="600"/>
              </a:spcAft>
              <a:buFont typeface="Arial" panose="020B0604020202020204" pitchFamily="34" charset="0"/>
              <a:buChar char="•"/>
            </a:pPr>
            <a:endParaRPr lang="en-US" sz="1500"/>
          </a:p>
        </p:txBody>
      </p:sp>
    </p:spTree>
    <p:extLst>
      <p:ext uri="{BB962C8B-B14F-4D97-AF65-F5344CB8AC3E}">
        <p14:creationId xmlns:p14="http://schemas.microsoft.com/office/powerpoint/2010/main" val="316156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593A-CEAB-D6B2-6063-A573AD46E317}"/>
              </a:ext>
            </a:extLst>
          </p:cNvPr>
          <p:cNvSpPr>
            <a:spLocks noGrp="1"/>
          </p:cNvSpPr>
          <p:nvPr>
            <p:ph type="title"/>
          </p:nvPr>
        </p:nvSpPr>
        <p:spPr>
          <a:xfrm>
            <a:off x="7543800" y="4953000"/>
            <a:ext cx="3122613" cy="1828800"/>
          </a:xfrm>
        </p:spPr>
        <p:txBody>
          <a:bodyPr anchor="b">
            <a:noAutofit/>
          </a:bodyPr>
          <a:lstStyle/>
          <a:p>
            <a:pPr marL="171450" indent="-171450">
              <a:buFont typeface="Arial" panose="020B0604020202020204" pitchFamily="34" charset="0"/>
              <a:buChar char="•"/>
            </a:pPr>
            <a:r>
              <a:rPr lang="en-GB" sz="1600" b="0" i="0" dirty="0">
                <a:solidFill>
                  <a:srgbClr val="FFFFFF"/>
                </a:solidFill>
                <a:effectLst/>
                <a:latin typeface="-apple-system"/>
              </a:rPr>
              <a:t>Before training a neural network, it is very important to scale the data by normalization. This process is to subtract the mean and divide by the standard deviation of each feature. The mean and standard deviation are only computed using the training data so that the models won't have access to the values validation and test results. This method ensures to get an honest matrices.</a:t>
            </a:r>
            <a:br>
              <a:rPr lang="en-GB" sz="1600" b="0" i="0" dirty="0">
                <a:solidFill>
                  <a:srgbClr val="FFFFFF"/>
                </a:solidFill>
                <a:effectLst/>
                <a:latin typeface="-apple-system"/>
              </a:rPr>
            </a:br>
            <a:br>
              <a:rPr lang="en-GB" sz="1600" b="0" i="0" dirty="0">
                <a:solidFill>
                  <a:srgbClr val="FFFFFF"/>
                </a:solidFill>
                <a:effectLst/>
                <a:latin typeface="-apple-system"/>
              </a:rPr>
            </a:br>
            <a:br>
              <a:rPr lang="en-GB" sz="1600" b="0" i="0" dirty="0">
                <a:solidFill>
                  <a:srgbClr val="FFFFFF"/>
                </a:solidFill>
                <a:effectLst/>
                <a:latin typeface="-apple-system"/>
              </a:rPr>
            </a:br>
            <a:endParaRPr lang="en-US" sz="1600" dirty="0"/>
          </a:p>
        </p:txBody>
      </p:sp>
      <p:sp>
        <p:nvSpPr>
          <p:cNvPr id="16" name="Text Placeholder 3">
            <a:extLst>
              <a:ext uri="{FF2B5EF4-FFF2-40B4-BE49-F238E27FC236}">
                <a16:creationId xmlns:a16="http://schemas.microsoft.com/office/drawing/2014/main" id="{C9230359-D4C1-EDA5-9706-C81E3E126CAE}"/>
              </a:ext>
            </a:extLst>
          </p:cNvPr>
          <p:cNvSpPr>
            <a:spLocks noGrp="1"/>
          </p:cNvSpPr>
          <p:nvPr>
            <p:ph type="body" sz="half" idx="2"/>
          </p:nvPr>
        </p:nvSpPr>
        <p:spPr>
          <a:xfrm>
            <a:off x="7543800" y="685800"/>
            <a:ext cx="3124161" cy="990600"/>
          </a:xfrm>
        </p:spPr>
        <p:txBody>
          <a:bodyPr/>
          <a:lstStyle/>
          <a:p>
            <a:pPr marL="285750" indent="-285750">
              <a:buFont typeface="Arial" panose="020B0604020202020204" pitchFamily="34" charset="0"/>
              <a:buChar char="•"/>
            </a:pPr>
            <a:r>
              <a:rPr lang="en-GB" b="0" i="0" dirty="0">
                <a:solidFill>
                  <a:srgbClr val="FFFFFF"/>
                </a:solidFill>
                <a:effectLst/>
                <a:latin typeface="-apple-system"/>
              </a:rPr>
              <a:t>Next, we split the data. You will use a (70%, 20%, 10%) split for the training, validation, and tests set.</a:t>
            </a:r>
            <a:endParaRPr lang="en-US" dirty="0"/>
          </a:p>
        </p:txBody>
      </p:sp>
      <p:sp>
        <p:nvSpPr>
          <p:cNvPr id="21" name="Title 1">
            <a:extLst>
              <a:ext uri="{FF2B5EF4-FFF2-40B4-BE49-F238E27FC236}">
                <a16:creationId xmlns:a16="http://schemas.microsoft.com/office/drawing/2014/main" id="{9DD0AD33-302F-A9AC-43E2-C15BCA3C757F}"/>
              </a:ext>
            </a:extLst>
          </p:cNvPr>
          <p:cNvSpPr txBox="1">
            <a:spLocks/>
          </p:cNvSpPr>
          <p:nvPr/>
        </p:nvSpPr>
        <p:spPr>
          <a:xfrm>
            <a:off x="7176811" y="4691871"/>
            <a:ext cx="3122613" cy="18288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171450" indent="-171450">
              <a:buFont typeface="Arial" panose="020B0604020202020204" pitchFamily="34" charset="0"/>
              <a:buChar char="•"/>
            </a:pPr>
            <a:endParaRPr lang="en-US" sz="1400" dirty="0"/>
          </a:p>
        </p:txBody>
      </p:sp>
      <p:pic>
        <p:nvPicPr>
          <p:cNvPr id="10" name="Content Placeholder 9" descr="A screenshot of a computer&#10;&#10;Description automatically generated with medium confidence">
            <a:extLst>
              <a:ext uri="{FF2B5EF4-FFF2-40B4-BE49-F238E27FC236}">
                <a16:creationId xmlns:a16="http://schemas.microsoft.com/office/drawing/2014/main" id="{1E3E62A1-BD17-676A-363F-9F60A77350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762000"/>
            <a:ext cx="6017663" cy="5334000"/>
          </a:xfrm>
        </p:spPr>
      </p:pic>
    </p:spTree>
    <p:extLst>
      <p:ext uri="{BB962C8B-B14F-4D97-AF65-F5344CB8AC3E}">
        <p14:creationId xmlns:p14="http://schemas.microsoft.com/office/powerpoint/2010/main" val="557289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593A-CEAB-D6B2-6063-A573AD46E317}"/>
              </a:ext>
            </a:extLst>
          </p:cNvPr>
          <p:cNvSpPr>
            <a:spLocks noGrp="1"/>
          </p:cNvSpPr>
          <p:nvPr>
            <p:ph type="title"/>
          </p:nvPr>
        </p:nvSpPr>
        <p:spPr>
          <a:xfrm>
            <a:off x="76200" y="4665"/>
            <a:ext cx="3122613" cy="617376"/>
          </a:xfrm>
        </p:spPr>
        <p:txBody>
          <a:bodyPr anchor="b">
            <a:normAutofit/>
          </a:bodyPr>
          <a:lstStyle/>
          <a:p>
            <a:r>
              <a:rPr lang="en-GB" dirty="0"/>
              <a:t>PLOT</a:t>
            </a:r>
            <a:endParaRPr lang="en-US" dirty="0"/>
          </a:p>
        </p:txBody>
      </p:sp>
      <p:sp>
        <p:nvSpPr>
          <p:cNvPr id="16" name="Text Placeholder 3">
            <a:extLst>
              <a:ext uri="{FF2B5EF4-FFF2-40B4-BE49-F238E27FC236}">
                <a16:creationId xmlns:a16="http://schemas.microsoft.com/office/drawing/2014/main" id="{C9230359-D4C1-EDA5-9706-C81E3E126CAE}"/>
              </a:ext>
            </a:extLst>
          </p:cNvPr>
          <p:cNvSpPr>
            <a:spLocks noGrp="1"/>
          </p:cNvSpPr>
          <p:nvPr>
            <p:ph type="body" sz="half" idx="2"/>
          </p:nvPr>
        </p:nvSpPr>
        <p:spPr>
          <a:xfrm>
            <a:off x="7086600" y="4948110"/>
            <a:ext cx="3124161" cy="990600"/>
          </a:xfrm>
        </p:spPr>
        <p:txBody>
          <a:bodyPr/>
          <a:lstStyle/>
          <a:p>
            <a:pPr marL="285750" indent="-285750">
              <a:buFont typeface="Arial" panose="020B0604020202020204" pitchFamily="34" charset="0"/>
              <a:buChar char="•"/>
            </a:pPr>
            <a:r>
              <a:rPr lang="en-US" dirty="0"/>
              <a:t>Spaces Plot evolution with respect to time</a:t>
            </a:r>
          </a:p>
        </p:txBody>
      </p:sp>
      <p:pic>
        <p:nvPicPr>
          <p:cNvPr id="23" name="Content Placeholder 22" descr="A screenshot of a computer">
            <a:extLst>
              <a:ext uri="{FF2B5EF4-FFF2-40B4-BE49-F238E27FC236}">
                <a16:creationId xmlns:a16="http://schemas.microsoft.com/office/drawing/2014/main" id="{87A1AA37-CD6B-438F-2FE3-8DAC7D3227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609600"/>
            <a:ext cx="4785775" cy="1836579"/>
          </a:xfrm>
        </p:spPr>
      </p:pic>
      <p:pic>
        <p:nvPicPr>
          <p:cNvPr id="25" name="Picture 24" descr="Chart, line chart&#10;&#10;Description automatically generated">
            <a:extLst>
              <a:ext uri="{FF2B5EF4-FFF2-40B4-BE49-F238E27FC236}">
                <a16:creationId xmlns:a16="http://schemas.microsoft.com/office/drawing/2014/main" id="{C767784A-80A7-3607-80F0-BECA78CE8A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48" y="2463461"/>
            <a:ext cx="4823878" cy="3086367"/>
          </a:xfrm>
          <a:prstGeom prst="rect">
            <a:avLst/>
          </a:prstGeom>
        </p:spPr>
      </p:pic>
      <p:pic>
        <p:nvPicPr>
          <p:cNvPr id="27" name="Picture 26" descr="Text&#10;&#10;Description automatically generated">
            <a:extLst>
              <a:ext uri="{FF2B5EF4-FFF2-40B4-BE49-F238E27FC236}">
                <a16:creationId xmlns:a16="http://schemas.microsoft.com/office/drawing/2014/main" id="{0C0A50C7-DE46-B16F-F437-CC7D848B8D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400" y="622041"/>
            <a:ext cx="4686706" cy="792549"/>
          </a:xfrm>
          <a:prstGeom prst="rect">
            <a:avLst/>
          </a:prstGeom>
        </p:spPr>
      </p:pic>
      <p:pic>
        <p:nvPicPr>
          <p:cNvPr id="29" name="Picture 28" descr="Chart, line chart">
            <a:extLst>
              <a:ext uri="{FF2B5EF4-FFF2-40B4-BE49-F238E27FC236}">
                <a16:creationId xmlns:a16="http://schemas.microsoft.com/office/drawing/2014/main" id="{5971A051-AF82-2D69-5C8D-CB73F5B41A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0400" y="1414590"/>
            <a:ext cx="4709568" cy="3139712"/>
          </a:xfrm>
          <a:prstGeom prst="rect">
            <a:avLst/>
          </a:prstGeom>
        </p:spPr>
      </p:pic>
    </p:spTree>
    <p:extLst>
      <p:ext uri="{BB962C8B-B14F-4D97-AF65-F5344CB8AC3E}">
        <p14:creationId xmlns:p14="http://schemas.microsoft.com/office/powerpoint/2010/main" val="908001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DF170EA-6C45-2DCA-36E2-8E7B779F78F8}"/>
              </a:ext>
            </a:extLst>
          </p:cNvPr>
          <p:cNvSpPr>
            <a:spLocks noGrp="1"/>
          </p:cNvSpPr>
          <p:nvPr>
            <p:ph type="title"/>
          </p:nvPr>
        </p:nvSpPr>
        <p:spPr>
          <a:xfrm>
            <a:off x="1524000" y="457200"/>
            <a:ext cx="9144000" cy="1143000"/>
          </a:xfrm>
        </p:spPr>
        <p:txBody>
          <a:bodyPr/>
          <a:lstStyle/>
          <a:p>
            <a:r>
              <a:rPr lang="en-GB" dirty="0"/>
              <a:t>LSTM MODEL</a:t>
            </a:r>
            <a:endParaRPr lang="en-US" dirty="0"/>
          </a:p>
        </p:txBody>
      </p:sp>
      <p:pic>
        <p:nvPicPr>
          <p:cNvPr id="6" name="Content Placeholder 5" descr="Text&#10;&#10;Description automatically generated">
            <a:extLst>
              <a:ext uri="{FF2B5EF4-FFF2-40B4-BE49-F238E27FC236}">
                <a16:creationId xmlns:a16="http://schemas.microsoft.com/office/drawing/2014/main" id="{F5253CAB-2A71-CE8B-B1AF-7C7B3F9A0C5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0" y="1886839"/>
            <a:ext cx="4343400" cy="4147946"/>
          </a:xfrm>
          <a:noFill/>
        </p:spPr>
      </p:pic>
      <p:sp>
        <p:nvSpPr>
          <p:cNvPr id="13" name="Content Placeholder 3">
            <a:extLst>
              <a:ext uri="{FF2B5EF4-FFF2-40B4-BE49-F238E27FC236}">
                <a16:creationId xmlns:a16="http://schemas.microsoft.com/office/drawing/2014/main" id="{5EEF972F-67FF-D8C0-EDC0-1BB93915F6B3}"/>
              </a:ext>
            </a:extLst>
          </p:cNvPr>
          <p:cNvSpPr>
            <a:spLocks noGrp="1"/>
          </p:cNvSpPr>
          <p:nvPr>
            <p:ph sz="half" idx="2"/>
          </p:nvPr>
        </p:nvSpPr>
        <p:spPr>
          <a:xfrm>
            <a:off x="6324600" y="1825625"/>
            <a:ext cx="4343400" cy="4270375"/>
          </a:xfrm>
        </p:spPr>
        <p:txBody>
          <a:bodyPr/>
          <a:lstStyle/>
          <a:p>
            <a:r>
              <a:rPr lang="en-GB" dirty="0"/>
              <a:t>Window generator</a:t>
            </a:r>
          </a:p>
          <a:p>
            <a:pPr marL="0" indent="0">
              <a:buNone/>
            </a:pPr>
            <a:r>
              <a:rPr lang="en-GB" sz="1600" b="0" i="0" dirty="0">
                <a:solidFill>
                  <a:srgbClr val="FFFFFF"/>
                </a:solidFill>
                <a:effectLst/>
                <a:latin typeface="-apple-system"/>
              </a:rPr>
              <a:t>In this category, we will apply data windowing. Data windowing will make a set of predictions based on as window of consecutive samples of the data. The main features of the input windows are the width, offset, and the features use as inputs, labels or both. This can be used to build a variety of CNN, DNN and RNN models for (single-output and multi-output predictions) and (single-time step and multi-time step predictions)</a:t>
            </a:r>
            <a:endParaRPr lang="en-US" sz="1600" dirty="0"/>
          </a:p>
        </p:txBody>
      </p:sp>
    </p:spTree>
    <p:extLst>
      <p:ext uri="{BB962C8B-B14F-4D97-AF65-F5344CB8AC3E}">
        <p14:creationId xmlns:p14="http://schemas.microsoft.com/office/powerpoint/2010/main" val="2771860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DF170EA-6C45-2DCA-36E2-8E7B779F78F8}"/>
              </a:ext>
            </a:extLst>
          </p:cNvPr>
          <p:cNvSpPr>
            <a:spLocks noGrp="1"/>
          </p:cNvSpPr>
          <p:nvPr>
            <p:ph type="title"/>
          </p:nvPr>
        </p:nvSpPr>
        <p:spPr>
          <a:xfrm>
            <a:off x="1524000" y="457200"/>
            <a:ext cx="9144000" cy="1143000"/>
          </a:xfrm>
        </p:spPr>
        <p:txBody>
          <a:bodyPr/>
          <a:lstStyle/>
          <a:p>
            <a:r>
              <a:rPr lang="en-GB" dirty="0"/>
              <a:t>LSTM MODEL</a:t>
            </a:r>
            <a:endParaRPr lang="en-US" dirty="0"/>
          </a:p>
        </p:txBody>
      </p:sp>
      <p:sp>
        <p:nvSpPr>
          <p:cNvPr id="13" name="Content Placeholder 3">
            <a:extLst>
              <a:ext uri="{FF2B5EF4-FFF2-40B4-BE49-F238E27FC236}">
                <a16:creationId xmlns:a16="http://schemas.microsoft.com/office/drawing/2014/main" id="{5EEF972F-67FF-D8C0-EDC0-1BB93915F6B3}"/>
              </a:ext>
            </a:extLst>
          </p:cNvPr>
          <p:cNvSpPr>
            <a:spLocks noGrp="1"/>
          </p:cNvSpPr>
          <p:nvPr>
            <p:ph sz="half" idx="2"/>
          </p:nvPr>
        </p:nvSpPr>
        <p:spPr>
          <a:xfrm>
            <a:off x="6324600" y="1825625"/>
            <a:ext cx="4343400" cy="4270375"/>
          </a:xfrm>
        </p:spPr>
        <p:txBody>
          <a:bodyPr/>
          <a:lstStyle/>
          <a:p>
            <a:r>
              <a:rPr lang="en-GB" dirty="0"/>
              <a:t>Split Window</a:t>
            </a:r>
          </a:p>
          <a:p>
            <a:pPr marL="0" indent="0">
              <a:buNone/>
            </a:pPr>
            <a:r>
              <a:rPr lang="en-GB" sz="1400" b="0" i="0" dirty="0">
                <a:solidFill>
                  <a:srgbClr val="FFFFFF"/>
                </a:solidFill>
                <a:effectLst/>
                <a:latin typeface="-apple-system"/>
              </a:rPr>
              <a:t>Given a list of consecutive inputs, the split window method will convert them to a window of inputs and a window of labels</a:t>
            </a:r>
            <a:endParaRPr lang="en-US" sz="1600" dirty="0"/>
          </a:p>
        </p:txBody>
      </p:sp>
      <p:pic>
        <p:nvPicPr>
          <p:cNvPr id="5" name="Content Placeholder 4" descr="Text">
            <a:extLst>
              <a:ext uri="{FF2B5EF4-FFF2-40B4-BE49-F238E27FC236}">
                <a16:creationId xmlns:a16="http://schemas.microsoft.com/office/drawing/2014/main" id="{B20774EC-B007-D20A-BEDB-56B97F81974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0" y="2260618"/>
            <a:ext cx="4343400" cy="3400388"/>
          </a:xfrm>
        </p:spPr>
      </p:pic>
    </p:spTree>
    <p:extLst>
      <p:ext uri="{BB962C8B-B14F-4D97-AF65-F5344CB8AC3E}">
        <p14:creationId xmlns:p14="http://schemas.microsoft.com/office/powerpoint/2010/main" val="978239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593A-CEAB-D6B2-6063-A573AD46E317}"/>
              </a:ext>
            </a:extLst>
          </p:cNvPr>
          <p:cNvSpPr>
            <a:spLocks noGrp="1"/>
          </p:cNvSpPr>
          <p:nvPr>
            <p:ph type="title"/>
          </p:nvPr>
        </p:nvSpPr>
        <p:spPr>
          <a:xfrm>
            <a:off x="76200" y="4665"/>
            <a:ext cx="3122613" cy="617376"/>
          </a:xfrm>
        </p:spPr>
        <p:txBody>
          <a:bodyPr anchor="b">
            <a:normAutofit/>
          </a:bodyPr>
          <a:lstStyle/>
          <a:p>
            <a:r>
              <a:rPr lang="en-GB" dirty="0"/>
              <a:t>LSTM MODEL</a:t>
            </a:r>
            <a:endParaRPr lang="en-US" dirty="0"/>
          </a:p>
        </p:txBody>
      </p:sp>
      <p:sp>
        <p:nvSpPr>
          <p:cNvPr id="16" name="Text Placeholder 3">
            <a:extLst>
              <a:ext uri="{FF2B5EF4-FFF2-40B4-BE49-F238E27FC236}">
                <a16:creationId xmlns:a16="http://schemas.microsoft.com/office/drawing/2014/main" id="{C9230359-D4C1-EDA5-9706-C81E3E126CAE}"/>
              </a:ext>
            </a:extLst>
          </p:cNvPr>
          <p:cNvSpPr>
            <a:spLocks noGrp="1"/>
          </p:cNvSpPr>
          <p:nvPr>
            <p:ph type="body" sz="half" idx="2"/>
          </p:nvPr>
        </p:nvSpPr>
        <p:spPr>
          <a:xfrm>
            <a:off x="685800" y="3982898"/>
            <a:ext cx="3124161" cy="990600"/>
          </a:xfrm>
        </p:spPr>
        <p:txBody>
          <a:bodyPr>
            <a:noAutofit/>
          </a:bodyPr>
          <a:lstStyle/>
          <a:p>
            <a:pPr marL="285750" indent="-285750">
              <a:buFont typeface="Arial" panose="020B0604020202020204" pitchFamily="34" charset="0"/>
              <a:buChar char="•"/>
            </a:pPr>
            <a:r>
              <a:rPr lang="en-GB" sz="1400" b="0" i="0" dirty="0">
                <a:solidFill>
                  <a:srgbClr val="FFFFFF"/>
                </a:solidFill>
                <a:effectLst/>
                <a:latin typeface="-apple-system"/>
              </a:rPr>
              <a:t>this make dataset method will take a time series Data Frame and convert it to a tf.data.Dataset of (input_window, label window) pairs using the tf.keras.utils.timeseries_dataset_from array function</a:t>
            </a:r>
          </a:p>
          <a:p>
            <a:pPr marL="285750" indent="-285750">
              <a:buFont typeface="Arial" panose="020B0604020202020204" pitchFamily="34" charset="0"/>
              <a:buChar char="•"/>
            </a:pPr>
            <a:r>
              <a:rPr lang="en-GB" sz="1400" b="0" i="0" dirty="0">
                <a:solidFill>
                  <a:srgbClr val="FFFFFF"/>
                </a:solidFill>
                <a:effectLst/>
                <a:latin typeface="-apple-system"/>
              </a:rPr>
              <a:t>Add properties for accessing them as tf.data.Datasets using the make_dataset method you defined earlier. Also, add a standard example batch for easy access and plotting</a:t>
            </a:r>
            <a:endParaRPr lang="en-US" sz="1400" dirty="0"/>
          </a:p>
        </p:txBody>
      </p:sp>
      <p:pic>
        <p:nvPicPr>
          <p:cNvPr id="7" name="Content Placeholder 6" descr="Text&#10;&#10;Description automatically generated">
            <a:extLst>
              <a:ext uri="{FF2B5EF4-FFF2-40B4-BE49-F238E27FC236}">
                <a16:creationId xmlns:a16="http://schemas.microsoft.com/office/drawing/2014/main" id="{10C5B66F-9A68-725B-DDC7-52ACDA17D7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187" y="622041"/>
            <a:ext cx="4755292" cy="3238781"/>
          </a:xfrm>
        </p:spPr>
      </p:pic>
      <p:pic>
        <p:nvPicPr>
          <p:cNvPr id="9" name="Picture 8" descr="Text">
            <a:extLst>
              <a:ext uri="{FF2B5EF4-FFF2-40B4-BE49-F238E27FC236}">
                <a16:creationId xmlns:a16="http://schemas.microsoft.com/office/drawing/2014/main" id="{1785F43D-7F51-CF9C-7DA9-7BF4C1720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457200"/>
            <a:ext cx="6424217" cy="4732430"/>
          </a:xfrm>
          <a:prstGeom prst="rect">
            <a:avLst/>
          </a:prstGeom>
        </p:spPr>
      </p:pic>
    </p:spTree>
    <p:extLst>
      <p:ext uri="{BB962C8B-B14F-4D97-AF65-F5344CB8AC3E}">
        <p14:creationId xmlns:p14="http://schemas.microsoft.com/office/powerpoint/2010/main" val="3946123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593A-CEAB-D6B2-6063-A573AD46E317}"/>
              </a:ext>
            </a:extLst>
          </p:cNvPr>
          <p:cNvSpPr>
            <a:spLocks noGrp="1"/>
          </p:cNvSpPr>
          <p:nvPr>
            <p:ph type="title"/>
          </p:nvPr>
        </p:nvSpPr>
        <p:spPr>
          <a:xfrm>
            <a:off x="304800" y="7776"/>
            <a:ext cx="3068184" cy="631372"/>
          </a:xfrm>
        </p:spPr>
        <p:txBody>
          <a:bodyPr anchor="b">
            <a:normAutofit/>
          </a:bodyPr>
          <a:lstStyle/>
          <a:p>
            <a:r>
              <a:rPr lang="en-GB" dirty="0"/>
              <a:t>LSTM MODEL</a:t>
            </a:r>
            <a:endParaRPr lang="en-US" dirty="0"/>
          </a:p>
        </p:txBody>
      </p:sp>
      <p:sp>
        <p:nvSpPr>
          <p:cNvPr id="16" name="Text Placeholder 3">
            <a:extLst>
              <a:ext uri="{FF2B5EF4-FFF2-40B4-BE49-F238E27FC236}">
                <a16:creationId xmlns:a16="http://schemas.microsoft.com/office/drawing/2014/main" id="{C9230359-D4C1-EDA5-9706-C81E3E126CAE}"/>
              </a:ext>
            </a:extLst>
          </p:cNvPr>
          <p:cNvSpPr>
            <a:spLocks noGrp="1"/>
          </p:cNvSpPr>
          <p:nvPr>
            <p:ph type="body" sz="half" idx="2"/>
          </p:nvPr>
        </p:nvSpPr>
        <p:spPr>
          <a:xfrm>
            <a:off x="8077200" y="1749460"/>
            <a:ext cx="3124161" cy="2781158"/>
          </a:xfrm>
        </p:spPr>
        <p:txBody>
          <a:bodyPr>
            <a:normAutofit/>
          </a:bodyPr>
          <a:lstStyle/>
          <a:p>
            <a:pPr marL="285750" indent="-285750">
              <a:buFont typeface="Arial" panose="020B0604020202020204" pitchFamily="34" charset="0"/>
              <a:buChar char="•"/>
            </a:pPr>
            <a:r>
              <a:rPr lang="en-US" sz="1800" dirty="0"/>
              <a:t>Long short-term memory</a:t>
            </a:r>
          </a:p>
          <a:p>
            <a:pPr marL="285750" indent="-285750">
              <a:buFont typeface="Arial" panose="020B0604020202020204" pitchFamily="34" charset="0"/>
              <a:buChar char="•"/>
            </a:pPr>
            <a:r>
              <a:rPr lang="en-US" sz="1800" dirty="0"/>
              <a:t>Time series forecasting model</a:t>
            </a:r>
          </a:p>
          <a:p>
            <a:pPr marL="285750" indent="-285750">
              <a:buFont typeface="Arial" panose="020B0604020202020204" pitchFamily="34" charset="0"/>
              <a:buChar char="•"/>
            </a:pPr>
            <a:r>
              <a:rPr lang="en-US" sz="1800" dirty="0"/>
              <a:t>Greater Accuracy</a:t>
            </a:r>
          </a:p>
          <a:p>
            <a:pPr marL="285750" indent="-285750">
              <a:buFont typeface="Arial" panose="020B0604020202020204" pitchFamily="34" charset="0"/>
              <a:buChar char="•"/>
            </a:pPr>
            <a:r>
              <a:rPr lang="en-US" sz="1800" dirty="0"/>
              <a:t>Predicts future values based on previous</a:t>
            </a:r>
          </a:p>
          <a:p>
            <a:pPr marL="285750" indent="-285750">
              <a:buFont typeface="Arial" panose="020B0604020202020204" pitchFamily="34" charset="0"/>
              <a:buChar char="•"/>
            </a:pPr>
            <a:r>
              <a:rPr lang="en-US" sz="1800" dirty="0"/>
              <a:t>Better in decision making</a:t>
            </a:r>
          </a:p>
        </p:txBody>
      </p:sp>
      <p:pic>
        <p:nvPicPr>
          <p:cNvPr id="6" name="Content Placeholder 5" descr="Text&#10;&#10;Description automatically generated">
            <a:extLst>
              <a:ext uri="{FF2B5EF4-FFF2-40B4-BE49-F238E27FC236}">
                <a16:creationId xmlns:a16="http://schemas.microsoft.com/office/drawing/2014/main" id="{3EB60D3E-7C00-2782-74FC-75FCDFB097C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0413" y="1749460"/>
            <a:ext cx="6400800" cy="3359080"/>
          </a:xfrm>
        </p:spPr>
      </p:pic>
    </p:spTree>
    <p:extLst>
      <p:ext uri="{BB962C8B-B14F-4D97-AF65-F5344CB8AC3E}">
        <p14:creationId xmlns:p14="http://schemas.microsoft.com/office/powerpoint/2010/main" val="2842300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593A-CEAB-D6B2-6063-A573AD46E317}"/>
              </a:ext>
            </a:extLst>
          </p:cNvPr>
          <p:cNvSpPr>
            <a:spLocks noGrp="1"/>
          </p:cNvSpPr>
          <p:nvPr>
            <p:ph type="title"/>
          </p:nvPr>
        </p:nvSpPr>
        <p:spPr>
          <a:xfrm>
            <a:off x="304800" y="7776"/>
            <a:ext cx="3068184" cy="631372"/>
          </a:xfrm>
        </p:spPr>
        <p:txBody>
          <a:bodyPr anchor="b">
            <a:normAutofit/>
          </a:bodyPr>
          <a:lstStyle/>
          <a:p>
            <a:r>
              <a:rPr lang="en-GB" dirty="0"/>
              <a:t>LSTM MODEL</a:t>
            </a:r>
            <a:endParaRPr lang="en-US" dirty="0"/>
          </a:p>
        </p:txBody>
      </p:sp>
      <p:sp>
        <p:nvSpPr>
          <p:cNvPr id="16" name="Text Placeholder 3">
            <a:extLst>
              <a:ext uri="{FF2B5EF4-FFF2-40B4-BE49-F238E27FC236}">
                <a16:creationId xmlns:a16="http://schemas.microsoft.com/office/drawing/2014/main" id="{C9230359-D4C1-EDA5-9706-C81E3E126CAE}"/>
              </a:ext>
            </a:extLst>
          </p:cNvPr>
          <p:cNvSpPr>
            <a:spLocks noGrp="1"/>
          </p:cNvSpPr>
          <p:nvPr>
            <p:ph type="body" sz="half" idx="2"/>
          </p:nvPr>
        </p:nvSpPr>
        <p:spPr>
          <a:xfrm>
            <a:off x="7256937" y="228600"/>
            <a:ext cx="3124161" cy="2781158"/>
          </a:xfrm>
        </p:spPr>
        <p:txBody>
          <a:bodyPr>
            <a:normAutofit/>
          </a:bodyPr>
          <a:lstStyle/>
          <a:p>
            <a:r>
              <a:rPr lang="en-GB" sz="2400" b="1" u="sng" dirty="0"/>
              <a:t>MODEL SETUP</a:t>
            </a:r>
          </a:p>
          <a:p>
            <a:endParaRPr lang="en-GB" sz="1800" dirty="0"/>
          </a:p>
          <a:p>
            <a:pPr marL="285750" indent="-285750">
              <a:buFont typeface="Arial" panose="020B0604020202020204" pitchFamily="34" charset="0"/>
              <a:buChar char="•"/>
            </a:pPr>
            <a:r>
              <a:rPr lang="en-GB" sz="1800" dirty="0"/>
              <a:t>3,757 training  examples</a:t>
            </a:r>
          </a:p>
          <a:p>
            <a:pPr marL="285750" indent="-285750">
              <a:buFont typeface="Arial" panose="020B0604020202020204" pitchFamily="34" charset="0"/>
              <a:buChar char="•"/>
            </a:pPr>
            <a:r>
              <a:rPr lang="en-GB" sz="1800" dirty="0"/>
              <a:t>1,072 validation examples</a:t>
            </a:r>
          </a:p>
          <a:p>
            <a:pPr marL="285750" indent="-285750">
              <a:buFont typeface="Arial" panose="020B0604020202020204" pitchFamily="34" charset="0"/>
              <a:buChar char="•"/>
            </a:pPr>
            <a:r>
              <a:rPr lang="en-US" sz="1800" dirty="0"/>
              <a:t>536 test examples</a:t>
            </a:r>
          </a:p>
          <a:p>
            <a:pPr marL="285750" indent="-285750">
              <a:buFont typeface="Arial" panose="020B0604020202020204" pitchFamily="34" charset="0"/>
              <a:buChar char="•"/>
            </a:pPr>
            <a:r>
              <a:rPr lang="en-US" sz="1800" dirty="0"/>
              <a:t>MSE 0.96</a:t>
            </a:r>
          </a:p>
          <a:p>
            <a:pPr marL="285750" indent="-285750">
              <a:buFont typeface="Arial" panose="020B0604020202020204" pitchFamily="34" charset="0"/>
              <a:buChar char="•"/>
            </a:pPr>
            <a:r>
              <a:rPr lang="en-GB" sz="1800" dirty="0"/>
              <a:t>predicts in future date (integer from 1970) the free space in the parking</a:t>
            </a:r>
          </a:p>
          <a:p>
            <a:endParaRPr lang="en-US" sz="1800" dirty="0"/>
          </a:p>
        </p:txBody>
      </p:sp>
      <p:pic>
        <p:nvPicPr>
          <p:cNvPr id="7" name="Content Placeholder 6">
            <a:extLst>
              <a:ext uri="{FF2B5EF4-FFF2-40B4-BE49-F238E27FC236}">
                <a16:creationId xmlns:a16="http://schemas.microsoft.com/office/drawing/2014/main" id="{56FB8153-F4C8-6934-2DB6-5B7219C786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101" y="1340939"/>
            <a:ext cx="6279424" cy="4176122"/>
          </a:xfrm>
        </p:spPr>
      </p:pic>
    </p:spTree>
    <p:extLst>
      <p:ext uri="{BB962C8B-B14F-4D97-AF65-F5344CB8AC3E}">
        <p14:creationId xmlns:p14="http://schemas.microsoft.com/office/powerpoint/2010/main" val="3809573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7C076-034A-1714-5D72-53C9D736B007}"/>
              </a:ext>
            </a:extLst>
          </p:cNvPr>
          <p:cNvSpPr>
            <a:spLocks noGrp="1"/>
          </p:cNvSpPr>
          <p:nvPr>
            <p:ph type="title"/>
          </p:nvPr>
        </p:nvSpPr>
        <p:spPr>
          <a:xfrm>
            <a:off x="685800" y="0"/>
            <a:ext cx="9144000" cy="1143000"/>
          </a:xfrm>
        </p:spPr>
        <p:txBody>
          <a:bodyPr anchor="b">
            <a:normAutofit/>
          </a:bodyPr>
          <a:lstStyle/>
          <a:p>
            <a:r>
              <a:rPr lang="en-GB" dirty="0"/>
              <a:t>App Web API Predict Parking</a:t>
            </a:r>
          </a:p>
        </p:txBody>
      </p:sp>
      <p:sp>
        <p:nvSpPr>
          <p:cNvPr id="4" name="Text Placeholder 3">
            <a:extLst>
              <a:ext uri="{FF2B5EF4-FFF2-40B4-BE49-F238E27FC236}">
                <a16:creationId xmlns:a16="http://schemas.microsoft.com/office/drawing/2014/main" id="{E6F2008E-9D6B-C739-6F07-F9CAB7A5C015}"/>
              </a:ext>
            </a:extLst>
          </p:cNvPr>
          <p:cNvSpPr>
            <a:spLocks noGrp="1"/>
          </p:cNvSpPr>
          <p:nvPr>
            <p:ph sz="half" idx="2"/>
          </p:nvPr>
        </p:nvSpPr>
        <p:spPr>
          <a:xfrm>
            <a:off x="6068008" y="2589773"/>
            <a:ext cx="4343400" cy="2590800"/>
          </a:xfrm>
        </p:spPr>
        <p:txBody>
          <a:bodyPr>
            <a:normAutofit/>
          </a:bodyPr>
          <a:lstStyle/>
          <a:p>
            <a:pPr>
              <a:spcAft>
                <a:spcPts val="600"/>
              </a:spcAft>
            </a:pPr>
            <a:r>
              <a:rPr lang="en-GB" sz="1800" dirty="0"/>
              <a:t>For prediction using the LSTM, Data was exported from the table “parking_details” as CSV (called “dataset.csv”) from  MySQL. It calculates the spaces that specific parking (with the “parking_id” feature). The service is at 5000 port</a:t>
            </a:r>
          </a:p>
        </p:txBody>
      </p:sp>
      <p:pic>
        <p:nvPicPr>
          <p:cNvPr id="16" name="Content Placeholder 15" descr="Text">
            <a:extLst>
              <a:ext uri="{FF2B5EF4-FFF2-40B4-BE49-F238E27FC236}">
                <a16:creationId xmlns:a16="http://schemas.microsoft.com/office/drawing/2014/main" id="{E0211E29-38AA-3CD1-F04E-00BC85D946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200" y="1170495"/>
            <a:ext cx="4343400" cy="2352073"/>
          </a:xfrm>
        </p:spPr>
      </p:pic>
      <p:pic>
        <p:nvPicPr>
          <p:cNvPr id="18" name="Picture 17" descr="Text&#10;&#10;Description automatically generated">
            <a:extLst>
              <a:ext uri="{FF2B5EF4-FFF2-40B4-BE49-F238E27FC236}">
                <a16:creationId xmlns:a16="http://schemas.microsoft.com/office/drawing/2014/main" id="{493166A6-9DF6-CFFB-7EDB-41FA2BFD8B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687854"/>
            <a:ext cx="4343400" cy="495343"/>
          </a:xfrm>
          <a:prstGeom prst="rect">
            <a:avLst/>
          </a:prstGeom>
        </p:spPr>
      </p:pic>
      <p:pic>
        <p:nvPicPr>
          <p:cNvPr id="20" name="Picture 19" descr="Text&#10;&#10;Description automatically generated">
            <a:extLst>
              <a:ext uri="{FF2B5EF4-FFF2-40B4-BE49-F238E27FC236}">
                <a16:creationId xmlns:a16="http://schemas.microsoft.com/office/drawing/2014/main" id="{E0FA7178-6BDD-AA98-AFD1-1FD1FCD54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4478473"/>
            <a:ext cx="4343400" cy="464860"/>
          </a:xfrm>
          <a:prstGeom prst="rect">
            <a:avLst/>
          </a:prstGeom>
        </p:spPr>
      </p:pic>
      <p:pic>
        <p:nvPicPr>
          <p:cNvPr id="5" name="Picture 4">
            <a:extLst>
              <a:ext uri="{FF2B5EF4-FFF2-40B4-BE49-F238E27FC236}">
                <a16:creationId xmlns:a16="http://schemas.microsoft.com/office/drawing/2014/main" id="{3F2F7844-5811-F46F-4379-4F7562373B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 y="5223058"/>
            <a:ext cx="7994073" cy="914479"/>
          </a:xfrm>
          <a:prstGeom prst="rect">
            <a:avLst/>
          </a:prstGeom>
        </p:spPr>
      </p:pic>
    </p:spTree>
    <p:extLst>
      <p:ext uri="{BB962C8B-B14F-4D97-AF65-F5344CB8AC3E}">
        <p14:creationId xmlns:p14="http://schemas.microsoft.com/office/powerpoint/2010/main" val="1065599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0D21-343D-E9C5-8E40-DB0F08F3654C}"/>
              </a:ext>
            </a:extLst>
          </p:cNvPr>
          <p:cNvSpPr>
            <a:spLocks noGrp="1"/>
          </p:cNvSpPr>
          <p:nvPr>
            <p:ph type="title"/>
          </p:nvPr>
        </p:nvSpPr>
        <p:spPr/>
        <p:txBody>
          <a:bodyPr/>
          <a:lstStyle/>
          <a:p>
            <a:r>
              <a:rPr lang="en-GB" dirty="0"/>
              <a:t>REST SERVICES (REST API)</a:t>
            </a:r>
          </a:p>
        </p:txBody>
      </p:sp>
      <p:sp>
        <p:nvSpPr>
          <p:cNvPr id="3" name="Content Placeholder 2">
            <a:extLst>
              <a:ext uri="{FF2B5EF4-FFF2-40B4-BE49-F238E27FC236}">
                <a16:creationId xmlns:a16="http://schemas.microsoft.com/office/drawing/2014/main" id="{27DC7299-5D56-BBBE-67FD-DC1F756ED908}"/>
              </a:ext>
            </a:extLst>
          </p:cNvPr>
          <p:cNvSpPr>
            <a:spLocks noGrp="1"/>
          </p:cNvSpPr>
          <p:nvPr>
            <p:ph idx="1"/>
          </p:nvPr>
        </p:nvSpPr>
        <p:spPr/>
        <p:txBody>
          <a:bodyPr/>
          <a:lstStyle/>
          <a:p>
            <a:pPr lvl="1"/>
            <a:r>
              <a:rPr lang="en-GB" dirty="0"/>
              <a:t>Application program interface</a:t>
            </a:r>
          </a:p>
          <a:p>
            <a:pPr lvl="1"/>
            <a:r>
              <a:rPr lang="en-GB" dirty="0"/>
              <a:t>Uses HTTP requests to access data</a:t>
            </a:r>
          </a:p>
          <a:p>
            <a:pPr lvl="1"/>
            <a:r>
              <a:rPr lang="en-GB" dirty="0"/>
              <a:t>Uses less bandwidth</a:t>
            </a:r>
          </a:p>
          <a:p>
            <a:pPr lvl="1"/>
            <a:r>
              <a:rPr lang="en-GB" dirty="0"/>
              <a:t>Efficiency in internet usage</a:t>
            </a:r>
          </a:p>
          <a:p>
            <a:pPr lvl="1"/>
            <a:r>
              <a:rPr lang="en-GB" dirty="0"/>
              <a:t>RESTful API is representational state transfer</a:t>
            </a:r>
          </a:p>
          <a:p>
            <a:pPr lvl="1"/>
            <a:r>
              <a:rPr lang="en-GB" dirty="0"/>
              <a:t>Architecture used in web development</a:t>
            </a:r>
          </a:p>
          <a:p>
            <a:pPr lvl="1"/>
            <a:r>
              <a:rPr lang="en-GB" dirty="0"/>
              <a:t>Preferred over other similar technologies</a:t>
            </a:r>
          </a:p>
          <a:p>
            <a:pPr lvl="1"/>
            <a:r>
              <a:rPr lang="en-GB" dirty="0"/>
              <a:t>Formats:</a:t>
            </a:r>
          </a:p>
          <a:p>
            <a:pPr lvl="2"/>
            <a:r>
              <a:rPr lang="en-GB" dirty="0"/>
              <a:t>application/json</a:t>
            </a:r>
          </a:p>
          <a:p>
            <a:pPr lvl="2"/>
            <a:r>
              <a:rPr lang="en-GB" dirty="0"/>
              <a:t>application/xml</a:t>
            </a:r>
          </a:p>
          <a:p>
            <a:pPr lvl="2"/>
            <a:r>
              <a:rPr lang="en-GB" dirty="0"/>
              <a:t>application/x-www-form- urlencoded</a:t>
            </a:r>
          </a:p>
          <a:p>
            <a:pPr lvl="2"/>
            <a:r>
              <a:rPr lang="en-GB" dirty="0"/>
              <a:t>multipart/form-data ETC</a:t>
            </a:r>
          </a:p>
        </p:txBody>
      </p:sp>
      <p:sp>
        <p:nvSpPr>
          <p:cNvPr id="4" name="Text Placeholder 3">
            <a:extLst>
              <a:ext uri="{FF2B5EF4-FFF2-40B4-BE49-F238E27FC236}">
                <a16:creationId xmlns:a16="http://schemas.microsoft.com/office/drawing/2014/main" id="{00087F47-58E8-9941-01C1-E1D73E9AC9C8}"/>
              </a:ext>
            </a:extLst>
          </p:cNvPr>
          <p:cNvSpPr>
            <a:spLocks noGrp="1"/>
          </p:cNvSpPr>
          <p:nvPr>
            <p:ph type="body" sz="half" idx="2"/>
          </p:nvPr>
        </p:nvSpPr>
        <p:spPr/>
        <p:txBody>
          <a:bodyPr>
            <a:normAutofit/>
          </a:bodyPr>
          <a:lstStyle/>
          <a:p>
            <a:r>
              <a:rPr lang="en-GB" sz="2400" dirty="0"/>
              <a:t>USES:</a:t>
            </a:r>
          </a:p>
          <a:p>
            <a:pPr marL="285750" indent="-285750">
              <a:buFont typeface="Arial" panose="020B0604020202020204" pitchFamily="34" charset="0"/>
              <a:buChar char="•"/>
            </a:pPr>
            <a:r>
              <a:rPr lang="en-GB" sz="2400" dirty="0"/>
              <a:t>Get - reading</a:t>
            </a:r>
          </a:p>
          <a:p>
            <a:pPr marL="285750" indent="-285750">
              <a:buFont typeface="Arial" panose="020B0604020202020204" pitchFamily="34" charset="0"/>
              <a:buChar char="•"/>
            </a:pPr>
            <a:r>
              <a:rPr lang="en-GB" sz="2400" dirty="0"/>
              <a:t>PUT - updating</a:t>
            </a:r>
          </a:p>
          <a:p>
            <a:pPr marL="285750" indent="-285750">
              <a:buFont typeface="Arial" panose="020B0604020202020204" pitchFamily="34" charset="0"/>
              <a:buChar char="•"/>
            </a:pPr>
            <a:r>
              <a:rPr lang="en-GB" sz="2400" dirty="0"/>
              <a:t>POST - creating</a:t>
            </a:r>
          </a:p>
          <a:p>
            <a:pPr marL="285750" indent="-285750">
              <a:buFont typeface="Arial" panose="020B0604020202020204" pitchFamily="34" charset="0"/>
              <a:buChar char="•"/>
            </a:pPr>
            <a:r>
              <a:rPr lang="en-GB" sz="2400" dirty="0"/>
              <a:t>DELETE - deleting</a:t>
            </a:r>
          </a:p>
        </p:txBody>
      </p:sp>
    </p:spTree>
    <p:extLst>
      <p:ext uri="{BB962C8B-B14F-4D97-AF65-F5344CB8AC3E}">
        <p14:creationId xmlns:p14="http://schemas.microsoft.com/office/powerpoint/2010/main" val="238285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47800" y="76200"/>
            <a:ext cx="9144000" cy="1143000"/>
          </a:xfrm>
        </p:spPr>
        <p:txBody>
          <a:bodyPr/>
          <a:lstStyle/>
          <a:p>
            <a:r>
              <a:rPr lang="en-GB" dirty="0"/>
              <a:t>SMART NETWORKS </a:t>
            </a:r>
            <a:endParaRPr dirty="0"/>
          </a:p>
        </p:txBody>
      </p:sp>
      <p:sp>
        <p:nvSpPr>
          <p:cNvPr id="14" name="Content Placeholder 13"/>
          <p:cNvSpPr>
            <a:spLocks noGrp="1"/>
          </p:cNvSpPr>
          <p:nvPr>
            <p:ph idx="1"/>
          </p:nvPr>
        </p:nvSpPr>
        <p:spPr>
          <a:xfrm>
            <a:off x="1447800" y="1143000"/>
            <a:ext cx="9144000" cy="5638800"/>
          </a:xfrm>
        </p:spPr>
        <p:txBody>
          <a:bodyPr>
            <a:normAutofit/>
          </a:bodyPr>
          <a:lstStyle/>
          <a:p>
            <a:r>
              <a:rPr lang="en-GB" dirty="0"/>
              <a:t>Computing networks with intelligence</a:t>
            </a:r>
          </a:p>
          <a:p>
            <a:r>
              <a:rPr lang="en-GB" dirty="0"/>
              <a:t>IOT (Internet of things):</a:t>
            </a:r>
          </a:p>
          <a:p>
            <a:pPr lvl="1"/>
            <a:r>
              <a:rPr lang="en-GB" dirty="0"/>
              <a:t>a. Things/Devices</a:t>
            </a:r>
          </a:p>
          <a:p>
            <a:pPr lvl="1"/>
            <a:r>
              <a:rPr lang="en-GB" dirty="0"/>
              <a:t>b. Communication Technologies</a:t>
            </a:r>
          </a:p>
          <a:p>
            <a:pPr lvl="1"/>
            <a:r>
              <a:rPr lang="en-GB" dirty="0"/>
              <a:t>c. Gateways</a:t>
            </a:r>
          </a:p>
          <a:p>
            <a:pPr lvl="1"/>
            <a:r>
              <a:rPr lang="en-GB" dirty="0"/>
              <a:t>d. Data Analysis</a:t>
            </a:r>
          </a:p>
          <a:p>
            <a:pPr lvl="1"/>
            <a:r>
              <a:rPr lang="en-GB" dirty="0"/>
              <a:t>e. User Interface		</a:t>
            </a:r>
          </a:p>
          <a:p>
            <a:r>
              <a:rPr lang="en-GB" dirty="0"/>
              <a:t>Resilient Computer Network:</a:t>
            </a:r>
          </a:p>
          <a:p>
            <a:pPr lvl="1"/>
            <a:r>
              <a:rPr lang="en-GB" dirty="0"/>
              <a:t>a.  Defend</a:t>
            </a:r>
          </a:p>
          <a:p>
            <a:pPr lvl="1"/>
            <a:r>
              <a:rPr lang="en-GB" dirty="0"/>
              <a:t>b. Detect</a:t>
            </a:r>
          </a:p>
          <a:p>
            <a:pPr lvl="1"/>
            <a:r>
              <a:rPr lang="en-GB" dirty="0"/>
              <a:t>c. Remediate</a:t>
            </a:r>
          </a:p>
          <a:p>
            <a:pPr lvl="1"/>
            <a:r>
              <a:rPr lang="en-GB" dirty="0"/>
              <a:t>d. Recover</a:t>
            </a:r>
          </a:p>
          <a:p>
            <a:pPr lvl="1"/>
            <a:r>
              <a:rPr lang="en-GB" dirty="0"/>
              <a:t>e. Diagnose</a:t>
            </a:r>
          </a:p>
          <a:p>
            <a:pPr lvl="1"/>
            <a:r>
              <a:rPr lang="en-GB" dirty="0"/>
              <a:t>f. Refine</a:t>
            </a:r>
          </a:p>
          <a:p>
            <a:pPr lvl="1"/>
            <a:endParaRPr lang="en-GB" dirty="0"/>
          </a:p>
        </p:txBody>
      </p:sp>
    </p:spTree>
    <p:extLst>
      <p:ext uri="{BB962C8B-B14F-4D97-AF65-F5344CB8AC3E}">
        <p14:creationId xmlns:p14="http://schemas.microsoft.com/office/powerpoint/2010/main" val="304282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CAEB-AE5A-2C48-BFCD-0F4BF6A9D106}"/>
              </a:ext>
            </a:extLst>
          </p:cNvPr>
          <p:cNvSpPr>
            <a:spLocks noGrp="1"/>
          </p:cNvSpPr>
          <p:nvPr>
            <p:ph type="title"/>
          </p:nvPr>
        </p:nvSpPr>
        <p:spPr>
          <a:xfrm>
            <a:off x="91783" y="381000"/>
            <a:ext cx="3122613" cy="914400"/>
          </a:xfrm>
        </p:spPr>
        <p:txBody>
          <a:bodyPr/>
          <a:lstStyle/>
          <a:p>
            <a:r>
              <a:rPr lang="en-US" dirty="0"/>
              <a:t>CONCLUSION</a:t>
            </a:r>
          </a:p>
        </p:txBody>
      </p:sp>
      <p:sp>
        <p:nvSpPr>
          <p:cNvPr id="3" name="Content Placeholder 2">
            <a:extLst>
              <a:ext uri="{FF2B5EF4-FFF2-40B4-BE49-F238E27FC236}">
                <a16:creationId xmlns:a16="http://schemas.microsoft.com/office/drawing/2014/main" id="{11C16230-54B7-BCE8-E29E-EA7DC2F6FE2A}"/>
              </a:ext>
            </a:extLst>
          </p:cNvPr>
          <p:cNvSpPr>
            <a:spLocks noGrp="1"/>
          </p:cNvSpPr>
          <p:nvPr>
            <p:ph idx="1"/>
          </p:nvPr>
        </p:nvSpPr>
        <p:spPr>
          <a:xfrm>
            <a:off x="12441" y="1524000"/>
            <a:ext cx="6400800" cy="5334000"/>
          </a:xfrm>
        </p:spPr>
        <p:txBody>
          <a:bodyPr/>
          <a:lstStyle/>
          <a:p>
            <a:r>
              <a:rPr lang="en-GB" dirty="0"/>
              <a:t>Helps in smart city development</a:t>
            </a:r>
          </a:p>
          <a:p>
            <a:r>
              <a:rPr lang="en-GB" dirty="0"/>
              <a:t>Less fuel consumption</a:t>
            </a:r>
          </a:p>
          <a:p>
            <a:r>
              <a:rPr lang="en-GB" dirty="0"/>
              <a:t>Time efficient</a:t>
            </a:r>
          </a:p>
          <a:p>
            <a:r>
              <a:rPr lang="en-GB" dirty="0"/>
              <a:t>Reduced parking stress</a:t>
            </a:r>
          </a:p>
          <a:p>
            <a:r>
              <a:rPr lang="en-GB" dirty="0"/>
              <a:t>Reduced traffic</a:t>
            </a:r>
          </a:p>
          <a:p>
            <a:r>
              <a:rPr lang="en-GB" dirty="0"/>
              <a:t>Modern environment</a:t>
            </a:r>
          </a:p>
          <a:p>
            <a:pPr marL="0" indent="0">
              <a:buNone/>
            </a:pPr>
            <a:r>
              <a:rPr lang="en-GB" dirty="0"/>
              <a:t>The best way to benefit drivers is through smart parking systems. It is creative and ideal for addressing parking issues. The smart parking solution gives drivers a stress-free parking experience and makes it possible for them to identify open parking places nearby their destination right away.</a:t>
            </a:r>
          </a:p>
        </p:txBody>
      </p:sp>
      <p:sp>
        <p:nvSpPr>
          <p:cNvPr id="4" name="Text Placeholder 3">
            <a:extLst>
              <a:ext uri="{FF2B5EF4-FFF2-40B4-BE49-F238E27FC236}">
                <a16:creationId xmlns:a16="http://schemas.microsoft.com/office/drawing/2014/main" id="{D512F792-B656-8E13-A569-77BAB9E9A28E}"/>
              </a:ext>
            </a:extLst>
          </p:cNvPr>
          <p:cNvSpPr>
            <a:spLocks noGrp="1"/>
          </p:cNvSpPr>
          <p:nvPr>
            <p:ph type="body" sz="half" idx="2"/>
          </p:nvPr>
        </p:nvSpPr>
        <p:spPr>
          <a:xfrm>
            <a:off x="2590800" y="762000"/>
            <a:ext cx="3124161" cy="533400"/>
          </a:xfrm>
        </p:spPr>
        <p:txBody>
          <a:bodyPr>
            <a:normAutofit/>
          </a:bodyPr>
          <a:lstStyle/>
          <a:p>
            <a:r>
              <a:rPr lang="en-US" sz="2800" dirty="0"/>
              <a:t>.</a:t>
            </a:r>
          </a:p>
        </p:txBody>
      </p:sp>
    </p:spTree>
    <p:extLst>
      <p:ext uri="{BB962C8B-B14F-4D97-AF65-F5344CB8AC3E}">
        <p14:creationId xmlns:p14="http://schemas.microsoft.com/office/powerpoint/2010/main" val="3169549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CAEB-AE5A-2C48-BFCD-0F4BF6A9D106}"/>
              </a:ext>
            </a:extLst>
          </p:cNvPr>
          <p:cNvSpPr>
            <a:spLocks noGrp="1"/>
          </p:cNvSpPr>
          <p:nvPr>
            <p:ph type="title"/>
          </p:nvPr>
        </p:nvSpPr>
        <p:spPr>
          <a:xfrm>
            <a:off x="152400" y="217714"/>
            <a:ext cx="3122613" cy="914400"/>
          </a:xfrm>
        </p:spPr>
        <p:txBody>
          <a:bodyPr/>
          <a:lstStyle/>
          <a:p>
            <a:r>
              <a:rPr lang="en-US" dirty="0"/>
              <a:t>Appreciation</a:t>
            </a:r>
          </a:p>
        </p:txBody>
      </p:sp>
      <p:sp>
        <p:nvSpPr>
          <p:cNvPr id="3" name="Content Placeholder 2">
            <a:extLst>
              <a:ext uri="{FF2B5EF4-FFF2-40B4-BE49-F238E27FC236}">
                <a16:creationId xmlns:a16="http://schemas.microsoft.com/office/drawing/2014/main" id="{11C16230-54B7-BCE8-E29E-EA7DC2F6FE2A}"/>
              </a:ext>
            </a:extLst>
          </p:cNvPr>
          <p:cNvSpPr>
            <a:spLocks noGrp="1"/>
          </p:cNvSpPr>
          <p:nvPr>
            <p:ph idx="1"/>
          </p:nvPr>
        </p:nvSpPr>
        <p:spPr>
          <a:xfrm>
            <a:off x="37322" y="1257300"/>
            <a:ext cx="6400800" cy="5334000"/>
          </a:xfrm>
        </p:spPr>
        <p:txBody>
          <a:bodyPr>
            <a:normAutofit fontScale="92500" lnSpcReduction="10000"/>
          </a:bodyPr>
          <a:lstStyle/>
          <a:p>
            <a:pPr marL="0" indent="0">
              <a:buNone/>
            </a:pPr>
            <a:r>
              <a:rPr lang="en-GB" sz="2800" i="1" dirty="0">
                <a:latin typeface="+mj-lt"/>
              </a:rPr>
              <a:t>I want to express my gratitude to Prof. Vasos Vassiliou and Prof.  Iacovos Ioannou for giving me this amazing opportunity to learn and do something new which makes me feel very proud of what I have achieved. They have worked tirelessly with me through this journey. I started with no knowledge of object oriented programming but they coached me and pushed me to be from zero to hero. No words can express my appreciation towards you, yet I still say Thank you for everything.</a:t>
            </a:r>
          </a:p>
        </p:txBody>
      </p:sp>
      <p:sp>
        <p:nvSpPr>
          <p:cNvPr id="4" name="Text Placeholder 3">
            <a:extLst>
              <a:ext uri="{FF2B5EF4-FFF2-40B4-BE49-F238E27FC236}">
                <a16:creationId xmlns:a16="http://schemas.microsoft.com/office/drawing/2014/main" id="{D512F792-B656-8E13-A569-77BAB9E9A28E}"/>
              </a:ext>
            </a:extLst>
          </p:cNvPr>
          <p:cNvSpPr>
            <a:spLocks noGrp="1"/>
          </p:cNvSpPr>
          <p:nvPr>
            <p:ph type="body" sz="half" idx="2"/>
          </p:nvPr>
        </p:nvSpPr>
        <p:spPr>
          <a:xfrm>
            <a:off x="7315200" y="6172200"/>
            <a:ext cx="3124161" cy="533400"/>
          </a:xfrm>
        </p:spPr>
        <p:txBody>
          <a:bodyPr>
            <a:normAutofit/>
          </a:bodyPr>
          <a:lstStyle/>
          <a:p>
            <a:r>
              <a:rPr lang="en-GB" sz="2800" dirty="0"/>
              <a:t>Thank You</a:t>
            </a:r>
            <a:endParaRPr lang="en-US" sz="2800" dirty="0"/>
          </a:p>
        </p:txBody>
      </p:sp>
    </p:spTree>
    <p:extLst>
      <p:ext uri="{BB962C8B-B14F-4D97-AF65-F5344CB8AC3E}">
        <p14:creationId xmlns:p14="http://schemas.microsoft.com/office/powerpoint/2010/main" val="3445235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25BB-861A-C34A-0B3C-01D063AED7A5}"/>
              </a:ext>
            </a:extLst>
          </p:cNvPr>
          <p:cNvSpPr>
            <a:spLocks noGrp="1"/>
          </p:cNvSpPr>
          <p:nvPr>
            <p:ph type="title"/>
          </p:nvPr>
        </p:nvSpPr>
        <p:spPr/>
        <p:txBody>
          <a:bodyPr/>
          <a:lstStyle/>
          <a:p>
            <a:r>
              <a:rPr lang="en-GB" dirty="0"/>
              <a:t>Python is the best language to use</a:t>
            </a:r>
          </a:p>
        </p:txBody>
      </p:sp>
      <p:sp>
        <p:nvSpPr>
          <p:cNvPr id="3" name="Content Placeholder 2">
            <a:extLst>
              <a:ext uri="{FF2B5EF4-FFF2-40B4-BE49-F238E27FC236}">
                <a16:creationId xmlns:a16="http://schemas.microsoft.com/office/drawing/2014/main" id="{CF493EFB-1B3E-BD89-4F8A-44C4443E5B5B}"/>
              </a:ext>
            </a:extLst>
          </p:cNvPr>
          <p:cNvSpPr>
            <a:spLocks noGrp="1"/>
          </p:cNvSpPr>
          <p:nvPr>
            <p:ph idx="1"/>
          </p:nvPr>
        </p:nvSpPr>
        <p:spPr/>
        <p:txBody>
          <a:bodyPr/>
          <a:lstStyle/>
          <a:p>
            <a:r>
              <a:rPr lang="en-GB" dirty="0"/>
              <a:t>Why python is used:</a:t>
            </a:r>
          </a:p>
          <a:p>
            <a:pPr lvl="1"/>
            <a:r>
              <a:rPr lang="en-GB" dirty="0"/>
              <a:t>Easy to learn and use</a:t>
            </a:r>
          </a:p>
          <a:p>
            <a:pPr lvl="1"/>
            <a:r>
              <a:rPr lang="en-GB" dirty="0"/>
              <a:t>Job opportunities</a:t>
            </a:r>
          </a:p>
          <a:p>
            <a:pPr lvl="1"/>
            <a:r>
              <a:rPr lang="en-GB"/>
              <a:t> Object-oriented </a:t>
            </a:r>
            <a:r>
              <a:rPr lang="en-GB" dirty="0"/>
              <a:t>program characteristics</a:t>
            </a:r>
          </a:p>
          <a:p>
            <a:pPr lvl="1"/>
            <a:r>
              <a:rPr lang="en-GB" dirty="0"/>
              <a:t>Open source</a:t>
            </a:r>
          </a:p>
          <a:p>
            <a:pPr lvl="1"/>
            <a:r>
              <a:rPr lang="en-GB" dirty="0"/>
              <a:t>Applications with built-in solutions</a:t>
            </a:r>
          </a:p>
          <a:p>
            <a:pPr lvl="1"/>
            <a:r>
              <a:rPr lang="en-GB" dirty="0"/>
              <a:t>Data analysis tool</a:t>
            </a:r>
          </a:p>
          <a:p>
            <a:pPr lvl="1"/>
            <a:r>
              <a:rPr lang="en-GB" dirty="0"/>
              <a:t>Machine learning tool</a:t>
            </a:r>
          </a:p>
          <a:p>
            <a:pPr lvl="1"/>
            <a:r>
              <a:rPr lang="en-GB" dirty="0"/>
              <a:t>Flexibility and reliability</a:t>
            </a:r>
          </a:p>
          <a:p>
            <a:pPr lvl="1"/>
            <a:r>
              <a:rPr lang="en-GB" dirty="0"/>
              <a:t>Convenient for web development</a:t>
            </a:r>
          </a:p>
          <a:p>
            <a:pPr lvl="1"/>
            <a:r>
              <a:rPr lang="en-GB" dirty="0"/>
              <a:t>Internet of things(I0T)</a:t>
            </a:r>
          </a:p>
          <a:p>
            <a:pPr lvl="1"/>
            <a:endParaRPr lang="en-GB" dirty="0"/>
          </a:p>
          <a:p>
            <a:pPr lvl="1"/>
            <a:endParaRPr lang="en-GB" dirty="0"/>
          </a:p>
          <a:p>
            <a:pPr lvl="1"/>
            <a:endParaRPr lang="en-GB" dirty="0"/>
          </a:p>
          <a:p>
            <a:pPr lvl="1"/>
            <a:endParaRPr lang="en-GB" dirty="0"/>
          </a:p>
          <a:p>
            <a:endParaRPr lang="en-GB" dirty="0"/>
          </a:p>
        </p:txBody>
      </p:sp>
    </p:spTree>
    <p:extLst>
      <p:ext uri="{BB962C8B-B14F-4D97-AF65-F5344CB8AC3E}">
        <p14:creationId xmlns:p14="http://schemas.microsoft.com/office/powerpoint/2010/main" val="2389647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19305801-3A3E-0618-A0DA-4829D3AF2E9B}"/>
              </a:ext>
            </a:extLst>
          </p:cNvPr>
          <p:cNvSpPr>
            <a:spLocks noGrp="1"/>
          </p:cNvSpPr>
          <p:nvPr>
            <p:ph type="title"/>
          </p:nvPr>
        </p:nvSpPr>
        <p:spPr>
          <a:xfrm>
            <a:off x="1524000" y="457200"/>
            <a:ext cx="9144000" cy="1143000"/>
          </a:xfrm>
        </p:spPr>
        <p:txBody>
          <a:bodyPr anchor="b">
            <a:normAutofit/>
          </a:bodyPr>
          <a:lstStyle/>
          <a:p>
            <a:r>
              <a:rPr lang="en-GB" dirty="0"/>
              <a:t>SMART PARKING</a:t>
            </a:r>
            <a:endParaRPr lang="en-US" dirty="0"/>
          </a:p>
        </p:txBody>
      </p:sp>
      <p:sp>
        <p:nvSpPr>
          <p:cNvPr id="22" name="Text Placeholder 2">
            <a:extLst>
              <a:ext uri="{FF2B5EF4-FFF2-40B4-BE49-F238E27FC236}">
                <a16:creationId xmlns:a16="http://schemas.microsoft.com/office/drawing/2014/main" id="{DC10579C-3B61-39F3-E06A-4D4B00763601}"/>
              </a:ext>
            </a:extLst>
          </p:cNvPr>
          <p:cNvSpPr>
            <a:spLocks noGrp="1"/>
          </p:cNvSpPr>
          <p:nvPr>
            <p:ph type="body" idx="1"/>
          </p:nvPr>
        </p:nvSpPr>
        <p:spPr>
          <a:xfrm>
            <a:off x="1527048" y="1828800"/>
            <a:ext cx="4343400" cy="685800"/>
          </a:xfrm>
        </p:spPr>
        <p:txBody>
          <a:bodyPr>
            <a:noAutofit/>
          </a:bodyPr>
          <a:lstStyle/>
          <a:p>
            <a:r>
              <a:rPr lang="en-GB" sz="4400" dirty="0"/>
              <a:t>BENEFITS</a:t>
            </a:r>
            <a:endParaRPr lang="en-US" sz="4400" dirty="0"/>
          </a:p>
        </p:txBody>
      </p:sp>
      <p:sp>
        <p:nvSpPr>
          <p:cNvPr id="24" name="Content Placeholder 3">
            <a:extLst>
              <a:ext uri="{FF2B5EF4-FFF2-40B4-BE49-F238E27FC236}">
                <a16:creationId xmlns:a16="http://schemas.microsoft.com/office/drawing/2014/main" id="{A67E8EB3-9965-5F33-A9B8-FCE4039EEF51}"/>
              </a:ext>
            </a:extLst>
          </p:cNvPr>
          <p:cNvSpPr>
            <a:spLocks noGrp="1"/>
          </p:cNvSpPr>
          <p:nvPr>
            <p:ph sz="half" idx="2"/>
          </p:nvPr>
        </p:nvSpPr>
        <p:spPr>
          <a:xfrm>
            <a:off x="1527048" y="2514600"/>
            <a:ext cx="4343400" cy="3581401"/>
          </a:xfrm>
        </p:spPr>
        <p:txBody>
          <a:bodyPr/>
          <a:lstStyle/>
          <a:p>
            <a:r>
              <a:rPr lang="en-GB" dirty="0"/>
              <a:t>Reduced Traffic</a:t>
            </a:r>
          </a:p>
          <a:p>
            <a:r>
              <a:rPr lang="en-GB" dirty="0"/>
              <a:t>Safety Improvement</a:t>
            </a:r>
          </a:p>
          <a:p>
            <a:r>
              <a:rPr lang="en-GB" dirty="0"/>
              <a:t>Reduced Operational Costs</a:t>
            </a:r>
          </a:p>
          <a:p>
            <a:r>
              <a:rPr lang="en-GB" dirty="0"/>
              <a:t>Reduces Pollution</a:t>
            </a:r>
          </a:p>
          <a:p>
            <a:r>
              <a:rPr lang="en-GB" dirty="0"/>
              <a:t>Enforcement Effectiveness</a:t>
            </a:r>
          </a:p>
          <a:p>
            <a:r>
              <a:rPr lang="en-GB" dirty="0"/>
              <a:t>Smart City Development</a:t>
            </a:r>
            <a:endParaRPr lang="en-US" dirty="0"/>
          </a:p>
        </p:txBody>
      </p:sp>
      <p:sp>
        <p:nvSpPr>
          <p:cNvPr id="26" name="Text Placeholder 4">
            <a:extLst>
              <a:ext uri="{FF2B5EF4-FFF2-40B4-BE49-F238E27FC236}">
                <a16:creationId xmlns:a16="http://schemas.microsoft.com/office/drawing/2014/main" id="{B11AF4C4-0EB6-1379-E0D8-34E3C70E2956}"/>
              </a:ext>
            </a:extLst>
          </p:cNvPr>
          <p:cNvSpPr>
            <a:spLocks noGrp="1"/>
          </p:cNvSpPr>
          <p:nvPr>
            <p:ph type="body" sz="quarter" idx="3"/>
          </p:nvPr>
        </p:nvSpPr>
        <p:spPr>
          <a:xfrm>
            <a:off x="6327648" y="1828800"/>
            <a:ext cx="4343400" cy="685800"/>
          </a:xfrm>
        </p:spPr>
        <p:txBody>
          <a:bodyPr>
            <a:normAutofit fontScale="40000" lnSpcReduction="20000"/>
          </a:bodyPr>
          <a:lstStyle/>
          <a:p>
            <a:r>
              <a:rPr lang="en-GB" dirty="0"/>
              <a:t>Smart Parking https://www.google.com/search?q=smart+parking&amp;sxsrf=ALiCzsZaORAgsGiRCvkcURnyDHG7mYLj-Q:1662492224224&amp;source=lnms&amp;tbm=isch&amp;sa=X&amp;ved=2ahUKEwiN0d2T8oD6AhWAQEEAHW6IAvoQ_AUoAXoECAIQAw&amp;biw=1920&amp;bih=929&amp;dpr=1#imgrc=ZSi3rT0lsWlfyM</a:t>
            </a:r>
            <a:endParaRPr lang="en-US" dirty="0"/>
          </a:p>
        </p:txBody>
      </p:sp>
      <p:pic>
        <p:nvPicPr>
          <p:cNvPr id="10" name="Content Placeholder 9" descr="Smart Parking">
            <a:extLst>
              <a:ext uri="{FF2B5EF4-FFF2-40B4-BE49-F238E27FC236}">
                <a16:creationId xmlns:a16="http://schemas.microsoft.com/office/drawing/2014/main" id="{28D363C9-15AB-0094-B566-68BDDE1915A0}"/>
              </a:ext>
              <a:ext uri="{C183D7F6-B498-43B3-948B-1728B52AA6E4}">
                <adec:decorative xmlns:adec="http://schemas.microsoft.com/office/drawing/2017/decorative" val="0"/>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327648" y="2861119"/>
            <a:ext cx="4343400" cy="2888362"/>
          </a:xfrm>
          <a:noFill/>
        </p:spPr>
      </p:pic>
    </p:spTree>
    <p:extLst>
      <p:ext uri="{BB962C8B-B14F-4D97-AF65-F5344CB8AC3E}">
        <p14:creationId xmlns:p14="http://schemas.microsoft.com/office/powerpoint/2010/main" val="2921392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593A-CEAB-D6B2-6063-A573AD46E317}"/>
              </a:ext>
            </a:extLst>
          </p:cNvPr>
          <p:cNvSpPr>
            <a:spLocks noGrp="1"/>
          </p:cNvSpPr>
          <p:nvPr>
            <p:ph type="title"/>
          </p:nvPr>
        </p:nvSpPr>
        <p:spPr>
          <a:xfrm>
            <a:off x="8002587" y="1600200"/>
            <a:ext cx="3122613" cy="1828800"/>
          </a:xfrm>
        </p:spPr>
        <p:txBody>
          <a:bodyPr anchor="b">
            <a:normAutofit/>
          </a:bodyPr>
          <a:lstStyle/>
          <a:p>
            <a:r>
              <a:rPr lang="en-GB" dirty="0"/>
              <a:t>Data Extraction</a:t>
            </a:r>
            <a:endParaRPr lang="en-US" dirty="0"/>
          </a:p>
        </p:txBody>
      </p:sp>
      <p:pic>
        <p:nvPicPr>
          <p:cNvPr id="6" name="Content Placeholder 5" descr="Text&#10;&#10;Description automatically generated">
            <a:extLst>
              <a:ext uri="{FF2B5EF4-FFF2-40B4-BE49-F238E27FC236}">
                <a16:creationId xmlns:a16="http://schemas.microsoft.com/office/drawing/2014/main" id="{88F84086-000E-BD8F-00ED-9E121FA7D4B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760412" y="1179114"/>
            <a:ext cx="6400800" cy="4499772"/>
          </a:xfrm>
          <a:noFill/>
        </p:spPr>
      </p:pic>
      <p:sp>
        <p:nvSpPr>
          <p:cNvPr id="16" name="Text Placeholder 3">
            <a:extLst>
              <a:ext uri="{FF2B5EF4-FFF2-40B4-BE49-F238E27FC236}">
                <a16:creationId xmlns:a16="http://schemas.microsoft.com/office/drawing/2014/main" id="{C9230359-D4C1-EDA5-9706-C81E3E126CAE}"/>
              </a:ext>
            </a:extLst>
          </p:cNvPr>
          <p:cNvSpPr>
            <a:spLocks noGrp="1"/>
          </p:cNvSpPr>
          <p:nvPr>
            <p:ph type="body" sz="half" idx="2"/>
          </p:nvPr>
        </p:nvSpPr>
        <p:spPr>
          <a:xfrm>
            <a:off x="8002587" y="3810000"/>
            <a:ext cx="3124161" cy="990600"/>
          </a:xfrm>
        </p:spPr>
        <p:txBody>
          <a:bodyPr/>
          <a:lstStyle/>
          <a:p>
            <a:pPr marL="285750" indent="-285750">
              <a:buFont typeface="Arial" panose="020B0604020202020204" pitchFamily="34" charset="0"/>
              <a:buChar char="•"/>
            </a:pPr>
            <a:r>
              <a:rPr lang="en-GB" dirty="0"/>
              <a:t>Import Libraries</a:t>
            </a:r>
          </a:p>
          <a:p>
            <a:pPr marL="285750" indent="-285750">
              <a:buFont typeface="Arial" panose="020B0604020202020204" pitchFamily="34" charset="0"/>
              <a:buChar char="•"/>
            </a:pPr>
            <a:r>
              <a:rPr lang="en-GB" dirty="0"/>
              <a:t>Get the data</a:t>
            </a:r>
          </a:p>
          <a:p>
            <a:pPr marL="285750" indent="-285750">
              <a:buFont typeface="Arial" panose="020B0604020202020204" pitchFamily="34" charset="0"/>
              <a:buChar char="•"/>
            </a:pPr>
            <a:r>
              <a:rPr lang="en-GB" dirty="0"/>
              <a:t>Parse the data</a:t>
            </a:r>
            <a:endParaRPr lang="en-US" dirty="0"/>
          </a:p>
        </p:txBody>
      </p:sp>
    </p:spTree>
    <p:extLst>
      <p:ext uri="{BB962C8B-B14F-4D97-AF65-F5344CB8AC3E}">
        <p14:creationId xmlns:p14="http://schemas.microsoft.com/office/powerpoint/2010/main" val="113944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C36BD7-C2D8-D987-D84F-7BD2FF4BC9DE}"/>
              </a:ext>
            </a:extLst>
          </p:cNvPr>
          <p:cNvSpPr>
            <a:spLocks noGrp="1"/>
          </p:cNvSpPr>
          <p:nvPr>
            <p:ph type="title"/>
          </p:nvPr>
        </p:nvSpPr>
        <p:spPr/>
        <p:txBody>
          <a:bodyPr/>
          <a:lstStyle/>
          <a:p>
            <a:r>
              <a:rPr lang="en-GB" dirty="0"/>
              <a:t>Problems on gathering the data..</a:t>
            </a:r>
          </a:p>
        </p:txBody>
      </p:sp>
      <p:sp>
        <p:nvSpPr>
          <p:cNvPr id="6" name="Content Placeholder 5">
            <a:extLst>
              <a:ext uri="{FF2B5EF4-FFF2-40B4-BE49-F238E27FC236}">
                <a16:creationId xmlns:a16="http://schemas.microsoft.com/office/drawing/2014/main" id="{FC5B0371-CB4A-641C-75DF-20F717B06C85}"/>
              </a:ext>
            </a:extLst>
          </p:cNvPr>
          <p:cNvSpPr>
            <a:spLocks noGrp="1"/>
          </p:cNvSpPr>
          <p:nvPr>
            <p:ph idx="1"/>
          </p:nvPr>
        </p:nvSpPr>
        <p:spPr/>
        <p:txBody>
          <a:bodyPr/>
          <a:lstStyle/>
          <a:p>
            <a:r>
              <a:rPr lang="en-GB"/>
              <a:t>It took </a:t>
            </a:r>
            <a:r>
              <a:rPr lang="en-GB" dirty="0"/>
              <a:t>days to update data on the server</a:t>
            </a:r>
          </a:p>
          <a:p>
            <a:r>
              <a:rPr lang="en-GB" dirty="0"/>
              <a:t>Most parking spaces didn’t get updated through out the project cycle</a:t>
            </a:r>
          </a:p>
          <a:p>
            <a:r>
              <a:rPr lang="en-GB" dirty="0"/>
              <a:t>Delayed response from the server technicians</a:t>
            </a:r>
          </a:p>
          <a:p>
            <a:r>
              <a:rPr lang="en-GB" dirty="0"/>
              <a:t>Unavailable to get the complete data even though formal requests were made</a:t>
            </a:r>
          </a:p>
          <a:p>
            <a:r>
              <a:rPr lang="en-GB" dirty="0"/>
              <a:t>Attempts to find alternatives </a:t>
            </a:r>
          </a:p>
          <a:p>
            <a:r>
              <a:rPr lang="en-GB" dirty="0"/>
              <a:t>Delayed the project</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179478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593A-CEAB-D6B2-6063-A573AD46E317}"/>
              </a:ext>
            </a:extLst>
          </p:cNvPr>
          <p:cNvSpPr>
            <a:spLocks noGrp="1"/>
          </p:cNvSpPr>
          <p:nvPr>
            <p:ph type="title"/>
          </p:nvPr>
        </p:nvSpPr>
        <p:spPr>
          <a:xfrm>
            <a:off x="8002587" y="1600200"/>
            <a:ext cx="3122613" cy="1828800"/>
          </a:xfrm>
        </p:spPr>
        <p:txBody>
          <a:bodyPr anchor="b">
            <a:normAutofit/>
          </a:bodyPr>
          <a:lstStyle/>
          <a:p>
            <a:endParaRPr lang="en-US" dirty="0"/>
          </a:p>
        </p:txBody>
      </p:sp>
      <p:sp>
        <p:nvSpPr>
          <p:cNvPr id="16" name="Text Placeholder 3">
            <a:extLst>
              <a:ext uri="{FF2B5EF4-FFF2-40B4-BE49-F238E27FC236}">
                <a16:creationId xmlns:a16="http://schemas.microsoft.com/office/drawing/2014/main" id="{C9230359-D4C1-EDA5-9706-C81E3E126CAE}"/>
              </a:ext>
            </a:extLst>
          </p:cNvPr>
          <p:cNvSpPr>
            <a:spLocks noGrp="1"/>
          </p:cNvSpPr>
          <p:nvPr>
            <p:ph type="body" sz="half" idx="2"/>
          </p:nvPr>
        </p:nvSpPr>
        <p:spPr>
          <a:xfrm>
            <a:off x="7315200" y="5308697"/>
            <a:ext cx="3124161" cy="990600"/>
          </a:xfrm>
        </p:spPr>
        <p:txBody>
          <a:bodyPr/>
          <a:lstStyle/>
          <a:p>
            <a:r>
              <a:rPr lang="en-GB" dirty="0"/>
              <a:t>Blueprint for data Extraction </a:t>
            </a:r>
            <a:endParaRPr lang="en-US" dirty="0"/>
          </a:p>
        </p:txBody>
      </p:sp>
      <p:pic>
        <p:nvPicPr>
          <p:cNvPr id="7" name="Content Placeholder 6" descr="Text&#10;&#10;Description automatically generated">
            <a:extLst>
              <a:ext uri="{FF2B5EF4-FFF2-40B4-BE49-F238E27FC236}">
                <a16:creationId xmlns:a16="http://schemas.microsoft.com/office/drawing/2014/main" id="{CE9D9758-D6AC-9126-104A-DF97D4C835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143000"/>
            <a:ext cx="6400800" cy="4418534"/>
          </a:xfrm>
        </p:spPr>
      </p:pic>
      <p:pic>
        <p:nvPicPr>
          <p:cNvPr id="9" name="Picture 8" descr="Text&#10;&#10;Description automatically generated">
            <a:extLst>
              <a:ext uri="{FF2B5EF4-FFF2-40B4-BE49-F238E27FC236}">
                <a16:creationId xmlns:a16="http://schemas.microsoft.com/office/drawing/2014/main" id="{667BD864-EC2D-0EAC-01FB-1EB776429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1159932"/>
            <a:ext cx="4679085" cy="3869267"/>
          </a:xfrm>
          <a:prstGeom prst="rect">
            <a:avLst/>
          </a:prstGeom>
        </p:spPr>
      </p:pic>
    </p:spTree>
    <p:extLst>
      <p:ext uri="{BB962C8B-B14F-4D97-AF65-F5344CB8AC3E}">
        <p14:creationId xmlns:p14="http://schemas.microsoft.com/office/powerpoint/2010/main" val="1353652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593A-CEAB-D6B2-6063-A573AD46E317}"/>
              </a:ext>
            </a:extLst>
          </p:cNvPr>
          <p:cNvSpPr>
            <a:spLocks noGrp="1"/>
          </p:cNvSpPr>
          <p:nvPr>
            <p:ph type="title"/>
          </p:nvPr>
        </p:nvSpPr>
        <p:spPr>
          <a:xfrm>
            <a:off x="8002587" y="1600200"/>
            <a:ext cx="3122613" cy="1828800"/>
          </a:xfrm>
        </p:spPr>
        <p:txBody>
          <a:bodyPr anchor="b">
            <a:normAutofit/>
          </a:bodyPr>
          <a:lstStyle/>
          <a:p>
            <a:r>
              <a:rPr lang="en-GB" dirty="0"/>
              <a:t>SQL Database</a:t>
            </a:r>
            <a:endParaRPr lang="en-US" dirty="0"/>
          </a:p>
        </p:txBody>
      </p:sp>
      <p:sp>
        <p:nvSpPr>
          <p:cNvPr id="16" name="Text Placeholder 3">
            <a:extLst>
              <a:ext uri="{FF2B5EF4-FFF2-40B4-BE49-F238E27FC236}">
                <a16:creationId xmlns:a16="http://schemas.microsoft.com/office/drawing/2014/main" id="{C9230359-D4C1-EDA5-9706-C81E3E126CAE}"/>
              </a:ext>
            </a:extLst>
          </p:cNvPr>
          <p:cNvSpPr>
            <a:spLocks noGrp="1"/>
          </p:cNvSpPr>
          <p:nvPr>
            <p:ph type="body" sz="half" idx="2"/>
          </p:nvPr>
        </p:nvSpPr>
        <p:spPr>
          <a:xfrm>
            <a:off x="8002587" y="3810000"/>
            <a:ext cx="3124161" cy="990600"/>
          </a:xfrm>
        </p:spPr>
        <p:txBody>
          <a:bodyPr/>
          <a:lstStyle/>
          <a:p>
            <a:pPr marL="285750" indent="-285750">
              <a:buFont typeface="Arial" panose="020B0604020202020204" pitchFamily="34" charset="0"/>
              <a:buChar char="•"/>
            </a:pPr>
            <a:r>
              <a:rPr lang="en-GB" dirty="0"/>
              <a:t>Data insertion to my SQL tables</a:t>
            </a:r>
          </a:p>
          <a:p>
            <a:pPr marL="285750" indent="-285750">
              <a:buFont typeface="Arial" panose="020B0604020202020204" pitchFamily="34" charset="0"/>
              <a:buChar char="•"/>
            </a:pPr>
            <a:r>
              <a:rPr lang="en-GB" dirty="0"/>
              <a:t>Cron job </a:t>
            </a:r>
          </a:p>
          <a:p>
            <a:pPr marL="285750" indent="-285750">
              <a:buFont typeface="Arial" panose="020B0604020202020204" pitchFamily="34" charset="0"/>
              <a:buChar char="•"/>
            </a:pPr>
            <a:endParaRPr lang="en-US" dirty="0"/>
          </a:p>
        </p:txBody>
      </p:sp>
      <p:pic>
        <p:nvPicPr>
          <p:cNvPr id="5" name="Content Placeholder 4">
            <a:extLst>
              <a:ext uri="{FF2B5EF4-FFF2-40B4-BE49-F238E27FC236}">
                <a16:creationId xmlns:a16="http://schemas.microsoft.com/office/drawing/2014/main" id="{896AD7FF-8458-2BD2-3706-4C86DEE1E8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413" y="1219200"/>
            <a:ext cx="6400800" cy="4084843"/>
          </a:xfrm>
        </p:spPr>
      </p:pic>
    </p:spTree>
    <p:extLst>
      <p:ext uri="{BB962C8B-B14F-4D97-AF65-F5344CB8AC3E}">
        <p14:creationId xmlns:p14="http://schemas.microsoft.com/office/powerpoint/2010/main" val="1354701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593A-CEAB-D6B2-6063-A573AD46E317}"/>
              </a:ext>
            </a:extLst>
          </p:cNvPr>
          <p:cNvSpPr>
            <a:spLocks noGrp="1"/>
          </p:cNvSpPr>
          <p:nvPr>
            <p:ph type="title"/>
          </p:nvPr>
        </p:nvSpPr>
        <p:spPr>
          <a:xfrm>
            <a:off x="152400" y="457200"/>
            <a:ext cx="3122613" cy="617376"/>
          </a:xfrm>
        </p:spPr>
        <p:txBody>
          <a:bodyPr anchor="b">
            <a:normAutofit fontScale="90000"/>
          </a:bodyPr>
          <a:lstStyle/>
          <a:p>
            <a:r>
              <a:rPr lang="en-GB" dirty="0"/>
              <a:t>MYSQL Database</a:t>
            </a:r>
            <a:endParaRPr lang="en-US" dirty="0"/>
          </a:p>
        </p:txBody>
      </p:sp>
      <p:sp>
        <p:nvSpPr>
          <p:cNvPr id="16" name="Text Placeholder 3">
            <a:extLst>
              <a:ext uri="{FF2B5EF4-FFF2-40B4-BE49-F238E27FC236}">
                <a16:creationId xmlns:a16="http://schemas.microsoft.com/office/drawing/2014/main" id="{C9230359-D4C1-EDA5-9706-C81E3E126CAE}"/>
              </a:ext>
            </a:extLst>
          </p:cNvPr>
          <p:cNvSpPr>
            <a:spLocks noGrp="1"/>
          </p:cNvSpPr>
          <p:nvPr>
            <p:ph type="body" sz="half" idx="2"/>
          </p:nvPr>
        </p:nvSpPr>
        <p:spPr>
          <a:xfrm>
            <a:off x="304800" y="5333697"/>
            <a:ext cx="3124161" cy="990600"/>
          </a:xfrm>
        </p:spPr>
        <p:txBody>
          <a:bodyPr/>
          <a:lstStyle/>
          <a:p>
            <a:pPr marL="285750" indent="-285750">
              <a:buFont typeface="Arial" panose="020B0604020202020204" pitchFamily="34" charset="0"/>
              <a:buChar char="•"/>
            </a:pPr>
            <a:r>
              <a:rPr lang="en-US" dirty="0"/>
              <a:t>Parking table </a:t>
            </a:r>
          </a:p>
          <a:p>
            <a:pPr marL="285750" indent="-285750">
              <a:buFont typeface="Arial" panose="020B0604020202020204" pitchFamily="34" charset="0"/>
              <a:buChar char="•"/>
            </a:pPr>
            <a:r>
              <a:rPr lang="en-US" dirty="0"/>
              <a:t>Parking details table</a:t>
            </a:r>
          </a:p>
          <a:p>
            <a:pPr marL="285750" indent="-285750">
              <a:buFont typeface="Arial" panose="020B0604020202020204" pitchFamily="34" charset="0"/>
              <a:buChar char="•"/>
            </a:pPr>
            <a:r>
              <a:rPr lang="en-US" dirty="0"/>
              <a:t>Parking ID 2 used only for Model</a:t>
            </a:r>
          </a:p>
        </p:txBody>
      </p:sp>
      <p:pic>
        <p:nvPicPr>
          <p:cNvPr id="6" name="Content Placeholder 5" descr="Graphical user interface, text, application, website">
            <a:extLst>
              <a:ext uri="{FF2B5EF4-FFF2-40B4-BE49-F238E27FC236}">
                <a16:creationId xmlns:a16="http://schemas.microsoft.com/office/drawing/2014/main" id="{C1EAFA7E-48B2-2CF3-41C9-12D0AA0508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371600"/>
            <a:ext cx="5461518" cy="3769519"/>
          </a:xfrm>
        </p:spPr>
      </p:pic>
      <p:pic>
        <p:nvPicPr>
          <p:cNvPr id="8" name="Picture 7" descr="Graphical user interface&#10;&#10;Description automatically generated with medium confidence">
            <a:extLst>
              <a:ext uri="{FF2B5EF4-FFF2-40B4-BE49-F238E27FC236}">
                <a16:creationId xmlns:a16="http://schemas.microsoft.com/office/drawing/2014/main" id="{C268552C-8C2C-6DBB-34AA-C89C624D7F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3110"/>
            <a:ext cx="4730436" cy="6705600"/>
          </a:xfrm>
          <a:prstGeom prst="rect">
            <a:avLst/>
          </a:prstGeom>
        </p:spPr>
      </p:pic>
    </p:spTree>
    <p:extLst>
      <p:ext uri="{BB962C8B-B14F-4D97-AF65-F5344CB8AC3E}">
        <p14:creationId xmlns:p14="http://schemas.microsoft.com/office/powerpoint/2010/main" val="3045792973"/>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2809</TotalTime>
  <Words>954</Words>
  <Application>Microsoft Office PowerPoint</Application>
  <PresentationFormat>Widescreen</PresentationFormat>
  <Paragraphs>130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-apple-system</vt:lpstr>
      <vt:lpstr>Arial</vt:lpstr>
      <vt:lpstr>Candara</vt:lpstr>
      <vt:lpstr>Consolas</vt:lpstr>
      <vt:lpstr>Tech Computer 16x9</vt:lpstr>
      <vt:lpstr>SMART NETWORK SYSTEMS (SNS)</vt:lpstr>
      <vt:lpstr>SMART NETWORKS </vt:lpstr>
      <vt:lpstr>Python is the best language to use</vt:lpstr>
      <vt:lpstr>SMART PARKING</vt:lpstr>
      <vt:lpstr>Data Extraction</vt:lpstr>
      <vt:lpstr>Problems on gathering the data..</vt:lpstr>
      <vt:lpstr>PowerPoint Presentation</vt:lpstr>
      <vt:lpstr>SQL Database</vt:lpstr>
      <vt:lpstr>MYSQL Database</vt:lpstr>
      <vt:lpstr>Examine Data Set And Features</vt:lpstr>
      <vt:lpstr>Before training a neural network, it is very important to scale the data by normalization. This process is to subtract the mean and divide by the standard deviation of each feature. The mean and standard deviation are only computed using the training data so that the models won't have access to the values validation and test results. This method ensures to get an honest matrices.   </vt:lpstr>
      <vt:lpstr>PLOT</vt:lpstr>
      <vt:lpstr>LSTM MODEL</vt:lpstr>
      <vt:lpstr>LSTM MODEL</vt:lpstr>
      <vt:lpstr>LSTM MODEL</vt:lpstr>
      <vt:lpstr>LSTM MODEL</vt:lpstr>
      <vt:lpstr>LSTM MODEL</vt:lpstr>
      <vt:lpstr>App Web API Predict Parking</vt:lpstr>
      <vt:lpstr>REST SERVICES (REST API)</vt:lpstr>
      <vt:lpstr>CONCLUSION</vt:lpstr>
      <vt:lpstr>Appreciation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NETWORK SYSTEMS (SNS)</dc:title>
  <dc:creator>Ibrahim murtala</dc:creator>
  <cp:lastModifiedBy>Ibrahim murtala</cp:lastModifiedBy>
  <cp:revision>39</cp:revision>
  <dcterms:created xsi:type="dcterms:W3CDTF">2022-09-06T16:58:54Z</dcterms:created>
  <dcterms:modified xsi:type="dcterms:W3CDTF">2022-09-12T08:04:11Z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