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o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Lora-bold.fntdata"/><Relationship Id="rId10" Type="http://schemas.openxmlformats.org/officeDocument/2006/relationships/slide" Target="slides/slide5.xml"/><Relationship Id="rId21" Type="http://schemas.openxmlformats.org/officeDocument/2006/relationships/font" Target="fonts/Lora-regular.fntdata"/><Relationship Id="rId13" Type="http://schemas.openxmlformats.org/officeDocument/2006/relationships/slide" Target="slides/slide8.xml"/><Relationship Id="rId24" Type="http://schemas.openxmlformats.org/officeDocument/2006/relationships/font" Target="fonts/Lora-boldItalic.fntdata"/><Relationship Id="rId12" Type="http://schemas.openxmlformats.org/officeDocument/2006/relationships/slide" Target="slides/slide7.xml"/><Relationship Id="rId23" Type="http://schemas.openxmlformats.org/officeDocument/2006/relationships/font" Target="fonts/Lo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951c3e91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8951c3e91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951c3e91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8951c3e91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951c3e91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8951c3e91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954d5036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954d503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954d5036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954d5036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8954d503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8954d503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8954d503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8954d503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951c3e9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8951c3e9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951c3e9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8951c3e9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951c3e91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8951c3e91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951c3e91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8951c3e91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13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336550" y="4731544"/>
            <a:ext cx="503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462" y="242888"/>
            <a:ext cx="891778" cy="864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040856"/>
            <a:ext cx="6857999" cy="218360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1460500" y="205978"/>
            <a:ext cx="73581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460500" y="1329928"/>
            <a:ext cx="7347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" name="Google Shape;10;p1"/>
          <p:cNvSpPr/>
          <p:nvPr/>
        </p:nvSpPr>
        <p:spPr>
          <a:xfrm>
            <a:off x="1460500" y="4731544"/>
            <a:ext cx="73596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336550" y="4731544"/>
            <a:ext cx="503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67"/>
              </a:buClr>
              <a:buSzPts val="1200"/>
              <a:buFont typeface="Georgia"/>
              <a:buNone/>
              <a:defRPr b="1" i="0" sz="1200" u="none" cap="none" strike="noStrike">
                <a:solidFill>
                  <a:srgbClr val="212E67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electrofun.pt/arduino/arduino-uno-original?utm_campaign=efshopping&amp;utm_source=google&amp;utm_medium=cpc&amp;gclid=Cj0KCQjwirz3BRD_ARIsAImf7LMhrrYpHslbvAiNcmPoyknv_ZuGpin9KPgI7ZBwzd9ayV1Y1VQoJKsaAlObEALw_wcB" TargetMode="External"/><Relationship Id="rId4" Type="http://schemas.openxmlformats.org/officeDocument/2006/relationships/hyperlink" Target="https://www.electrofun.pt/sensores-arduino/sensor-movimento-pir-arduino" TargetMode="External"/><Relationship Id="rId10" Type="http://schemas.openxmlformats.org/officeDocument/2006/relationships/hyperlink" Target="https://www.usinainfo.com.br/sensor-ultrassonico-arduino/sensor-ultrassonico-de-distancia-hc-sr04-2295.html" TargetMode="External"/><Relationship Id="rId9" Type="http://schemas.openxmlformats.org/officeDocument/2006/relationships/hyperlink" Target="http://cafe-matutino.info/eletronica/audio-e-eletronicos-para-carro/como-funciona-um-rele-spdt.php" TargetMode="External"/><Relationship Id="rId5" Type="http://schemas.openxmlformats.org/officeDocument/2006/relationships/hyperlink" Target="https://athoselectronics.com/ldr-o-que-e-como-funciona/" TargetMode="External"/><Relationship Id="rId6" Type="http://schemas.openxmlformats.org/officeDocument/2006/relationships/hyperlink" Target="http://www.comofazerascoisas.com.br/resistor-o-que-e-e-para-que-serve-introducao-aplicacao.html" TargetMode="External"/><Relationship Id="rId7" Type="http://schemas.openxmlformats.org/officeDocument/2006/relationships/hyperlink" Target="https://www.tutorialspoint.com/arduino/arduino_dc_motor.htm" TargetMode="External"/><Relationship Id="rId8" Type="http://schemas.openxmlformats.org/officeDocument/2006/relationships/hyperlink" Target="https://www.usinainfo.com.br/sensor-de-gas-arduino/detector-de-gas-sensor-de-gas-mq-131-gas-ozonio-4602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>
            <a:off x="311700" y="1177425"/>
            <a:ext cx="85206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400">
                <a:solidFill>
                  <a:srgbClr val="0B5394"/>
                </a:solidFill>
              </a:rPr>
              <a:t>Sistema de Controlo para uma </a:t>
            </a:r>
            <a:r>
              <a:rPr i="1" lang="pt-PT" sz="2400">
                <a:solidFill>
                  <a:srgbClr val="0B5394"/>
                </a:solidFill>
              </a:rPr>
              <a:t>Smart Home</a:t>
            </a:r>
            <a:endParaRPr i="1" sz="2400">
              <a:solidFill>
                <a:srgbClr val="0B5394"/>
              </a:solidFill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6958875" y="4073750"/>
            <a:ext cx="20697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pt-PT" sz="12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Trabalho realizado por:</a:t>
            </a:r>
            <a:endParaRPr i="0" sz="12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João Brito M9984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Catarina Bernardo M10139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PT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Ricardo Domingos M10259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" name="Google Shape;31;p5"/>
          <p:cNvSpPr txBox="1"/>
          <p:nvPr/>
        </p:nvSpPr>
        <p:spPr>
          <a:xfrm>
            <a:off x="2734350" y="2931075"/>
            <a:ext cx="36753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>
                <a:latin typeface="Lora"/>
                <a:ea typeface="Lora"/>
                <a:cs typeface="Lora"/>
                <a:sym typeface="Lora"/>
              </a:rPr>
              <a:t>Interfaces Software e Hardware</a:t>
            </a:r>
            <a:endParaRPr i="0" sz="1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PT" sz="1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Mestrado em Engenharia Informática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>
                <a:latin typeface="Lora"/>
                <a:ea typeface="Lora"/>
                <a:cs typeface="Lora"/>
                <a:sym typeface="Lora"/>
              </a:rPr>
              <a:t>Professor Dr. Pedro Araújo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PT" sz="1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Ano Letivo: 2019/2020</a:t>
            </a:r>
            <a:endParaRPr i="0" sz="1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3456225" y="397875"/>
            <a:ext cx="50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600">
                <a:solidFill>
                  <a:srgbClr val="0B5394"/>
                </a:solidFill>
                <a:latin typeface="Lora"/>
                <a:ea typeface="Lora"/>
                <a:cs typeface="Lora"/>
                <a:sym typeface="Lora"/>
              </a:rPr>
              <a:t>Sensor de Gás </a:t>
            </a:r>
            <a:endParaRPr i="1" sz="2400">
              <a:solidFill>
                <a:srgbClr val="0B539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1062475" y="1189725"/>
            <a:ext cx="49464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Permite detetar a presença de gás;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Capaz de detectar os componentes presentes no gás como: Dicloro, o Dióxido de Nitrogénio e Ozono;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Compatível Arduino, Raspberry Pi, entre outros;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Preço: 5.85€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875" y="832700"/>
            <a:ext cx="28003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456225" y="397875"/>
            <a:ext cx="50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600">
                <a:solidFill>
                  <a:srgbClr val="0B5394"/>
                </a:solidFill>
                <a:latin typeface="Lora"/>
                <a:ea typeface="Lora"/>
                <a:cs typeface="Lora"/>
                <a:sym typeface="Lora"/>
              </a:rPr>
              <a:t>Relé</a:t>
            </a:r>
            <a:endParaRPr i="1" sz="2400">
              <a:solidFill>
                <a:srgbClr val="0B539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33850" y="970575"/>
            <a:ext cx="56895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É um interruptor usado para isolar um circuito elétrico</a:t>
            </a: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Constituído</a:t>
            </a: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por uma bobina utilizada para abrir e fechar os contactos de comunicação;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 </a:t>
            </a: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controlo de cargas AC e DC é realizado se houver a presença do jumper permitirá utilizar tensões contínuas (DC) e a falta do jumper possibilitará utilizar tensões alternadas (AC).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Preço: </a:t>
            </a: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5,70</a:t>
            </a: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€.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250" y="1906750"/>
            <a:ext cx="2981275" cy="21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2208000" y="397875"/>
            <a:ext cx="555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600">
                <a:solidFill>
                  <a:srgbClr val="0B5394"/>
                </a:solidFill>
                <a:latin typeface="Lora"/>
                <a:ea typeface="Lora"/>
                <a:cs typeface="Lora"/>
                <a:sym typeface="Lora"/>
              </a:rPr>
              <a:t>Sensor de Distância ultra-sónico</a:t>
            </a:r>
            <a:endParaRPr i="1" sz="2400">
              <a:solidFill>
                <a:srgbClr val="0B539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06400" y="1333425"/>
            <a:ext cx="4644600" cy="30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Constituído por um emissor e um recetor;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Tem a capacidade de medir distância entre 2cm e 4m;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Emite sinais ultrasónicos que refletem no objeto a ser atingido e retornam ao sensor, medindo a distância;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Preço: 3.90€.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075" y="1959450"/>
            <a:ext cx="3657600" cy="21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1969950" y="1748700"/>
            <a:ext cx="52041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>
                <a:solidFill>
                  <a:srgbClr val="0B5394"/>
                </a:solidFill>
                <a:latin typeface="Lora"/>
                <a:ea typeface="Lora"/>
                <a:cs typeface="Lora"/>
                <a:sym typeface="Lora"/>
              </a:rPr>
              <a:t>Demonstração</a:t>
            </a:r>
            <a:endParaRPr>
              <a:solidFill>
                <a:srgbClr val="0B5394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1232725" y="286925"/>
            <a:ext cx="9144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rgbClr val="0B5394"/>
                </a:solidFill>
                <a:latin typeface="Georgia"/>
                <a:ea typeface="Georgia"/>
                <a:cs typeface="Georgia"/>
                <a:sym typeface="Georgia"/>
              </a:rPr>
              <a:t>Bibliografia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30000" y="1229750"/>
            <a:ext cx="8598000" cy="3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pt-PT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3"/>
              </a:rPr>
              <a:t>https://www.electrofun.pt/arduino/arduino-uno-original?utm_campaign=efshopping&amp;utm_source=google&amp;utm_medium=cpc&amp;gclid=Cj0KCQjwirz3BRD_ARIsAImf7LMhrrYpHslbvAiNcmPoyknv_ZuGpin9KPgI7ZBwzd9ayV1Y1VQoJKsaAlObEALw_wcB</a:t>
            </a:r>
            <a:r>
              <a:rPr lang="pt-PT" sz="1200">
                <a:latin typeface="Lora"/>
                <a:ea typeface="Lora"/>
                <a:cs typeface="Lora"/>
                <a:sym typeface="Lora"/>
              </a:rPr>
              <a:t> (Arduino UNO R3);</a:t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ora"/>
              <a:buChar char="●"/>
            </a:pPr>
            <a:r>
              <a:rPr lang="pt-PT" sz="12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4"/>
              </a:rPr>
              <a:t>https://www.electrofun.pt/sensores-arduino/sensor-movimento-pir-arduino</a:t>
            </a:r>
            <a:r>
              <a:rPr lang="pt-PT" sz="1200">
                <a:latin typeface="Lora"/>
                <a:ea typeface="Lora"/>
                <a:cs typeface="Lora"/>
                <a:sym typeface="Lora"/>
              </a:rPr>
              <a:t> (Sensor PIR);</a:t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ora"/>
              <a:buChar char="●"/>
            </a:pPr>
            <a:r>
              <a:rPr lang="pt-PT" sz="12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5"/>
              </a:rPr>
              <a:t>https://athoselectronics.com/ldr-o-que-e-como-funciona/</a:t>
            </a:r>
            <a:r>
              <a:rPr lang="pt-PT" sz="1200">
                <a:latin typeface="Lora"/>
                <a:ea typeface="Lora"/>
                <a:cs typeface="Lora"/>
                <a:sym typeface="Lora"/>
              </a:rPr>
              <a:t> (LDR);</a:t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ora"/>
              <a:buChar char="●"/>
            </a:pPr>
            <a:r>
              <a:rPr lang="pt-PT" sz="12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6"/>
              </a:rPr>
              <a:t>http://www.comofazerascoisas.com.br/resistor-o-que-e-e-para-que-serve-introducao-aplicacao.html</a:t>
            </a:r>
            <a:r>
              <a:rPr lang="pt-PT" sz="1200">
                <a:latin typeface="Lora"/>
                <a:ea typeface="Lora"/>
                <a:cs typeface="Lora"/>
                <a:sym typeface="Lora"/>
              </a:rPr>
              <a:t> (Resistência);</a:t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ora"/>
              <a:buChar char="●"/>
            </a:pPr>
            <a:r>
              <a:rPr lang="pt-PT" sz="12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7"/>
              </a:rPr>
              <a:t>https://www.tutorialspoint.com/arduino/arduino_dc_motor.htm</a:t>
            </a:r>
            <a:r>
              <a:rPr lang="pt-PT" sz="1200">
                <a:latin typeface="Lora"/>
                <a:ea typeface="Lora"/>
                <a:cs typeface="Lora"/>
                <a:sym typeface="Lora"/>
              </a:rPr>
              <a:t> (Motor DC);</a:t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ora"/>
              <a:buChar char="●"/>
            </a:pPr>
            <a:r>
              <a:rPr lang="pt-PT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8"/>
              </a:rPr>
              <a:t>https://www.usinainfo.com.br/sensor-de-gas-arduino/detector-de-gas-sensor-de-gas-mq-131-gas-ozonio-4602.html</a:t>
            </a:r>
            <a:r>
              <a:rPr lang="pt-PT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(Sensor de gás);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ora"/>
              <a:buChar char="●"/>
            </a:pPr>
            <a:r>
              <a:rPr lang="pt-PT" sz="12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9"/>
              </a:rPr>
              <a:t>http://cafe-matutino.info/eletronica/audio-e-eletronicos-para-carro/como-funciona-um-rele-spdt.php</a:t>
            </a:r>
            <a:r>
              <a:rPr lang="pt-PT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(Relay);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ora"/>
              <a:buChar char="●"/>
            </a:pPr>
            <a:r>
              <a:rPr lang="pt-PT" sz="12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10"/>
              </a:rPr>
              <a:t>https://www.usinainfo.com.br/sensor-ultrassonico-arduino/sensor-ultrassonico-de-distancia-hc-sr04-2295.html</a:t>
            </a:r>
            <a:r>
              <a:rPr lang="pt-PT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(Sensor de distância ultrasónico);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1969950" y="1748700"/>
            <a:ext cx="52041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>
                <a:solidFill>
                  <a:srgbClr val="0B5394"/>
                </a:solidFill>
                <a:latin typeface="Lora"/>
                <a:ea typeface="Lora"/>
                <a:cs typeface="Lora"/>
                <a:sym typeface="Lora"/>
              </a:rPr>
              <a:t>Dúvidas?</a:t>
            </a:r>
            <a:endParaRPr>
              <a:solidFill>
                <a:srgbClr val="0B5394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809550" y="428550"/>
            <a:ext cx="15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sz="3000">
                <a:solidFill>
                  <a:srgbClr val="0B5394"/>
                </a:solidFill>
                <a:latin typeface="Lora"/>
                <a:ea typeface="Lora"/>
                <a:cs typeface="Lora"/>
                <a:sym typeface="Lora"/>
              </a:rPr>
              <a:t>Índice</a:t>
            </a:r>
            <a:endParaRPr sz="3000">
              <a:solidFill>
                <a:srgbClr val="0B5394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1178100" y="1001250"/>
            <a:ext cx="7080600" cy="4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●"/>
            </a:pPr>
            <a:r>
              <a:rPr lang="pt-PT" sz="1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Explicação do Arduino;</a:t>
            </a:r>
            <a:endParaRPr sz="16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●"/>
            </a:pPr>
            <a:r>
              <a:rPr i="1" lang="pt-PT" sz="1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Smart Home</a:t>
            </a:r>
            <a:r>
              <a:rPr lang="pt-PT" sz="1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;</a:t>
            </a:r>
            <a:endParaRPr sz="16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●"/>
            </a:pPr>
            <a:r>
              <a:rPr lang="pt-PT" sz="1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Componentes utilizadas:</a:t>
            </a:r>
            <a:endParaRPr sz="16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○"/>
            </a:pPr>
            <a:r>
              <a:rPr lang="pt-PT" sz="1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Sensor PIR;</a:t>
            </a:r>
            <a:endParaRPr sz="16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○"/>
            </a:pPr>
            <a:r>
              <a:rPr lang="pt-PT" sz="1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LDR;</a:t>
            </a:r>
            <a:endParaRPr sz="16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○"/>
            </a:pPr>
            <a:r>
              <a:rPr lang="pt-PT" sz="1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Resistência;</a:t>
            </a:r>
            <a:endParaRPr sz="16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○"/>
            </a:pPr>
            <a:r>
              <a:rPr lang="pt-PT" sz="1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Motor DC;</a:t>
            </a:r>
            <a:endParaRPr sz="16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○"/>
            </a:pPr>
            <a:r>
              <a:rPr lang="pt-PT" sz="1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Sensor de Gás;</a:t>
            </a:r>
            <a:endParaRPr sz="16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○"/>
            </a:pPr>
            <a:r>
              <a:rPr lang="pt-PT" sz="1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Relay;</a:t>
            </a:r>
            <a:endParaRPr sz="16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○"/>
            </a:pPr>
            <a:r>
              <a:rPr lang="pt-PT" sz="1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Sensor de Distância.</a:t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●"/>
            </a:pPr>
            <a:r>
              <a:rPr lang="pt-PT" sz="1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Demonstração;</a:t>
            </a:r>
            <a:endParaRPr sz="16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●"/>
            </a:pPr>
            <a:r>
              <a:rPr lang="pt-PT" sz="1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Bibliografia.</a:t>
            </a:r>
            <a:endParaRPr sz="16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3085550" y="439375"/>
            <a:ext cx="317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pt-PT" sz="3000">
                <a:solidFill>
                  <a:srgbClr val="0B5394"/>
                </a:solidFill>
                <a:latin typeface="Lora"/>
                <a:ea typeface="Lora"/>
                <a:cs typeface="Lora"/>
                <a:sym typeface="Lora"/>
              </a:rPr>
              <a:t>Smart Home</a:t>
            </a:r>
            <a:endParaRPr i="1" sz="3000">
              <a:solidFill>
                <a:srgbClr val="0B5394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47950" y="1210675"/>
            <a:ext cx="40338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Eletrodomésticos e </a:t>
            </a: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equipamentos</a:t>
            </a: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elétricos interligados, através de um sistema central;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Permite ligar/desligar equipamentos mediante certos eventos ou condições;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Emite avisos sobre o estado geral do sistema;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Ex: Alexa, Siri, Xiaomi, etc...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175" y="1686925"/>
            <a:ext cx="42862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094250" y="1748700"/>
            <a:ext cx="6955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>
                <a:solidFill>
                  <a:srgbClr val="0B5394"/>
                </a:solidFill>
                <a:latin typeface="Lora"/>
                <a:ea typeface="Lora"/>
                <a:cs typeface="Lora"/>
                <a:sym typeface="Lora"/>
              </a:rPr>
              <a:t>Componentes Utilizados</a:t>
            </a:r>
            <a:endParaRPr>
              <a:solidFill>
                <a:srgbClr val="0B539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>
                <a:solidFill>
                  <a:srgbClr val="0B5394"/>
                </a:solidFill>
                <a:latin typeface="Lora"/>
                <a:ea typeface="Lora"/>
                <a:cs typeface="Lora"/>
                <a:sym typeface="Lora"/>
              </a:rPr>
              <a:t>(</a:t>
            </a:r>
            <a:r>
              <a:rPr i="1" lang="pt-PT">
                <a:solidFill>
                  <a:srgbClr val="0B5394"/>
                </a:solidFill>
                <a:latin typeface="Lora"/>
                <a:ea typeface="Lora"/>
                <a:cs typeface="Lora"/>
                <a:sym typeface="Lora"/>
              </a:rPr>
              <a:t>Tinkercad</a:t>
            </a:r>
            <a:r>
              <a:rPr lang="pt-PT">
                <a:solidFill>
                  <a:srgbClr val="0B5394"/>
                </a:solidFill>
                <a:latin typeface="Lora"/>
                <a:ea typeface="Lora"/>
                <a:cs typeface="Lora"/>
                <a:sym typeface="Lora"/>
              </a:rPr>
              <a:t>)</a:t>
            </a:r>
            <a:endParaRPr>
              <a:solidFill>
                <a:srgbClr val="0B5394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240600" y="579775"/>
            <a:ext cx="266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600">
                <a:solidFill>
                  <a:srgbClr val="0B5394"/>
                </a:solidFill>
                <a:latin typeface="Lora"/>
                <a:ea typeface="Lora"/>
                <a:cs typeface="Lora"/>
                <a:sym typeface="Lora"/>
              </a:rPr>
              <a:t>Placa Arduino</a:t>
            </a:r>
            <a:r>
              <a:rPr lang="pt-PT" sz="2400">
                <a:solidFill>
                  <a:srgbClr val="0B5394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sz="2400">
              <a:solidFill>
                <a:srgbClr val="0B539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47950" y="1286325"/>
            <a:ext cx="41772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Constituída por um microcontrolador Atmel AVR;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Contém várias entradas e saídas analógicas e digitais;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Utiliza uma </a:t>
            </a: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linguagem</a:t>
            </a: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de </a:t>
            </a: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programação</a:t>
            </a: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padrão C/C++;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Contém um botão de</a:t>
            </a:r>
            <a:r>
              <a:rPr i="1"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reset</a:t>
            </a: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Possui </a:t>
            </a: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uma porta USB para conectar ao computador;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Preço: 24.50 €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975" y="1472900"/>
            <a:ext cx="4394075" cy="2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3240600" y="579775"/>
            <a:ext cx="266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600">
                <a:solidFill>
                  <a:srgbClr val="0B5394"/>
                </a:solidFill>
                <a:latin typeface="Lora"/>
                <a:ea typeface="Lora"/>
                <a:cs typeface="Lora"/>
                <a:sym typeface="Lora"/>
              </a:rPr>
              <a:t>Sensor PIR</a:t>
            </a:r>
            <a:r>
              <a:rPr lang="pt-PT" sz="2400">
                <a:solidFill>
                  <a:srgbClr val="0B5394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sz="2400">
              <a:solidFill>
                <a:srgbClr val="0B539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906450" y="1254725"/>
            <a:ext cx="41772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Realiza a deteção através de sistema infravermelho;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Deteta movimento numa área até 7 metros, mas não deteta a presença de uma pessoa;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Preço: 4,85 €.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3" name="Google Shape;6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675" y="1193650"/>
            <a:ext cx="3191800" cy="27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2324100" y="484975"/>
            <a:ext cx="50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600">
                <a:solidFill>
                  <a:srgbClr val="0B5394"/>
                </a:solidFill>
                <a:latin typeface="Lora"/>
                <a:ea typeface="Lora"/>
                <a:cs typeface="Lora"/>
                <a:sym typeface="Lora"/>
              </a:rPr>
              <a:t>LDR </a:t>
            </a:r>
            <a:r>
              <a:rPr i="1" lang="pt-PT" sz="2600">
                <a:solidFill>
                  <a:srgbClr val="0B5394"/>
                </a:solidFill>
                <a:latin typeface="Lora"/>
                <a:ea typeface="Lora"/>
                <a:cs typeface="Lora"/>
                <a:sym typeface="Lora"/>
              </a:rPr>
              <a:t>(Light Dependent Resistor)</a:t>
            </a:r>
            <a:endParaRPr i="1" sz="2400">
              <a:solidFill>
                <a:srgbClr val="0B539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906450" y="1254725"/>
            <a:ext cx="41772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Possui uma resistência que varia consoante a luz que incide sobre este;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Ao incidir luz sobre o material semi-condutor , os fotões libertam eletrões para a banda condutora diminuindo a </a:t>
            </a: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resistência</a:t>
            </a: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do sensor;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Quanto menor a resistência do sensor, mais luz incide sobre este;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Preço: 1.72€.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125" y="1745975"/>
            <a:ext cx="1785800" cy="21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3456225" y="397875"/>
            <a:ext cx="50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600">
                <a:solidFill>
                  <a:srgbClr val="0B5394"/>
                </a:solidFill>
                <a:latin typeface="Lora"/>
                <a:ea typeface="Lora"/>
                <a:cs typeface="Lora"/>
                <a:sym typeface="Lora"/>
              </a:rPr>
              <a:t>Resistência</a:t>
            </a:r>
            <a:endParaRPr i="1" sz="2400">
              <a:solidFill>
                <a:srgbClr val="0B539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1062475" y="1189725"/>
            <a:ext cx="49464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É uma componente </a:t>
            </a: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electrónica</a:t>
            </a: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passiva e não polarizada;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Tem como funcionalidade limitar o fluxo de corrente elétrica que passa por ela;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Quanto maior a resistência mais difícil é passarem os eletrões pela resistência;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Kit tem um preço de  6.50€.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7" name="Google Shape;7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375" y="970563"/>
            <a:ext cx="1018800" cy="39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3456225" y="397875"/>
            <a:ext cx="50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600">
                <a:solidFill>
                  <a:srgbClr val="0B5394"/>
                </a:solidFill>
                <a:latin typeface="Lora"/>
                <a:ea typeface="Lora"/>
                <a:cs typeface="Lora"/>
                <a:sym typeface="Lora"/>
              </a:rPr>
              <a:t>Motor DC</a:t>
            </a:r>
            <a:endParaRPr i="1" sz="2400">
              <a:solidFill>
                <a:srgbClr val="0B539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1062475" y="1189725"/>
            <a:ext cx="49464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É um motor de corrente contínua;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Contém dois polos que ao serem conectados, o seu motor irá girar 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Caso este seja ligado diretamente ao arduino, este ficará danificado;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pt-PT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Preço 3.95€.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875" y="1699375"/>
            <a:ext cx="2830325" cy="246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