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</p:sldMasterIdLst>
  <p:notesMasterIdLst>
    <p:notesMasterId r:id="rId32"/>
  </p:notesMasterIdLst>
  <p:sldIdLst>
    <p:sldId id="686" r:id="rId3"/>
    <p:sldId id="428" r:id="rId4"/>
    <p:sldId id="573" r:id="rId5"/>
    <p:sldId id="350" r:id="rId6"/>
    <p:sldId id="351" r:id="rId7"/>
    <p:sldId id="531" r:id="rId8"/>
    <p:sldId id="314" r:id="rId9"/>
    <p:sldId id="450" r:id="rId10"/>
    <p:sldId id="273" r:id="rId11"/>
    <p:sldId id="451" r:id="rId12"/>
    <p:sldId id="278" r:id="rId13"/>
    <p:sldId id="452" r:id="rId14"/>
    <p:sldId id="279" r:id="rId15"/>
    <p:sldId id="453" r:id="rId16"/>
    <p:sldId id="454" r:id="rId17"/>
    <p:sldId id="267" r:id="rId18"/>
    <p:sldId id="455" r:id="rId19"/>
    <p:sldId id="268" r:id="rId20"/>
    <p:sldId id="456" r:id="rId21"/>
    <p:sldId id="457" r:id="rId22"/>
    <p:sldId id="471" r:id="rId23"/>
    <p:sldId id="270" r:id="rId24"/>
    <p:sldId id="473" r:id="rId25"/>
    <p:sldId id="271" r:id="rId26"/>
    <p:sldId id="685" r:id="rId27"/>
    <p:sldId id="610" r:id="rId28"/>
    <p:sldId id="578" r:id="rId29"/>
    <p:sldId id="579" r:id="rId30"/>
    <p:sldId id="584" r:id="rId3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12" autoAdjust="0"/>
    <p:restoredTop sz="95179" autoAdjust="0"/>
  </p:normalViewPr>
  <p:slideViewPr>
    <p:cSldViewPr>
      <p:cViewPr varScale="1">
        <p:scale>
          <a:sx n="91" d="100"/>
          <a:sy n="91" d="100"/>
        </p:scale>
        <p:origin x="160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19E72-3631-41F4-9144-598B063C27B0}" type="datetimeFigureOut">
              <a:rPr lang="fr-FR" smtClean="0"/>
              <a:pPr/>
              <a:t>16/03/2016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7C9AE-4D81-4777-9220-9632F308AB5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046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5581-951B-404E-B704-1C2CD8CD811E}" type="datetimeFigureOut">
              <a:rPr lang="fr-FR" smtClean="0"/>
              <a:pPr/>
              <a:t>16/03/2016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238E-AFFF-42D9-9815-A93465C8B42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79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5581-951B-404E-B704-1C2CD8CD811E}" type="datetimeFigureOut">
              <a:rPr lang="fr-FR" smtClean="0"/>
              <a:pPr/>
              <a:t>16/03/2016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238E-AFFF-42D9-9815-A93465C8B42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26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5581-951B-404E-B704-1C2CD8CD811E}" type="datetimeFigureOut">
              <a:rPr lang="fr-FR" smtClean="0"/>
              <a:pPr/>
              <a:t>16/03/2016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238E-AFFF-42D9-9815-A93465C8B42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883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5581-951B-404E-B704-1C2CD8CD811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16/03/2016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238E-AFFF-42D9-9815-A93465C8B42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229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5581-951B-404E-B704-1C2CD8CD811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16/03/2016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238E-AFFF-42D9-9815-A93465C8B42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430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5581-951B-404E-B704-1C2CD8CD811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16/03/2016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238E-AFFF-42D9-9815-A93465C8B42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771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5581-951B-404E-B704-1C2CD8CD811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16/03/2016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238E-AFFF-42D9-9815-A93465C8B42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654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5581-951B-404E-B704-1C2CD8CD811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16/03/2016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238E-AFFF-42D9-9815-A93465C8B42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5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5581-951B-404E-B704-1C2CD8CD811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16/03/2016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238E-AFFF-42D9-9815-A93465C8B42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716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5581-951B-404E-B704-1C2CD8CD811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16/03/2016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238E-AFFF-42D9-9815-A93465C8B42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493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5581-951B-404E-B704-1C2CD8CD811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16/03/2016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238E-AFFF-42D9-9815-A93465C8B42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89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5581-951B-404E-B704-1C2CD8CD811E}" type="datetimeFigureOut">
              <a:rPr lang="fr-FR" smtClean="0"/>
              <a:pPr/>
              <a:t>16/03/2016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238E-AFFF-42D9-9815-A93465C8B42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0491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5581-951B-404E-B704-1C2CD8CD811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16/03/2016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238E-AFFF-42D9-9815-A93465C8B42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3823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5581-951B-404E-B704-1C2CD8CD811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16/03/2016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238E-AFFF-42D9-9815-A93465C8B42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4179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5581-951B-404E-B704-1C2CD8CD811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16/03/2016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238E-AFFF-42D9-9815-A93465C8B42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97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5581-951B-404E-B704-1C2CD8CD811E}" type="datetimeFigureOut">
              <a:rPr lang="fr-FR" smtClean="0"/>
              <a:pPr/>
              <a:t>16/03/2016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238E-AFFF-42D9-9815-A93465C8B42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1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5581-951B-404E-B704-1C2CD8CD811E}" type="datetimeFigureOut">
              <a:rPr lang="fr-FR" smtClean="0"/>
              <a:pPr/>
              <a:t>16/03/2016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238E-AFFF-42D9-9815-A93465C8B42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04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5581-951B-404E-B704-1C2CD8CD811E}" type="datetimeFigureOut">
              <a:rPr lang="fr-FR" smtClean="0"/>
              <a:pPr/>
              <a:t>16/03/2016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238E-AFFF-42D9-9815-A93465C8B42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51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5581-951B-404E-B704-1C2CD8CD811E}" type="datetimeFigureOut">
              <a:rPr lang="fr-FR" smtClean="0"/>
              <a:pPr/>
              <a:t>16/03/2016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238E-AFFF-42D9-9815-A93465C8B42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07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5581-951B-404E-B704-1C2CD8CD811E}" type="datetimeFigureOut">
              <a:rPr lang="fr-FR" smtClean="0"/>
              <a:pPr/>
              <a:t>16/03/2016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238E-AFFF-42D9-9815-A93465C8B42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23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5581-951B-404E-B704-1C2CD8CD811E}" type="datetimeFigureOut">
              <a:rPr lang="fr-FR" smtClean="0"/>
              <a:pPr/>
              <a:t>16/03/2016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238E-AFFF-42D9-9815-A93465C8B42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96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5581-951B-404E-B704-1C2CD8CD811E}" type="datetimeFigureOut">
              <a:rPr lang="fr-FR" smtClean="0"/>
              <a:pPr/>
              <a:t>16/03/2016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238E-AFFF-42D9-9815-A93465C8B42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06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C5581-951B-404E-B704-1C2CD8CD811E}" type="datetimeFigureOut">
              <a:rPr lang="fr-FR" smtClean="0"/>
              <a:pPr/>
              <a:t>16/03/2016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F238E-AFFF-42D9-9815-A93465C8B42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89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C5581-951B-404E-B704-1C2CD8CD811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16/03/2016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F238E-AFFF-42D9-9815-A93465C8B42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36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00496" y="1714488"/>
            <a:ext cx="73609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6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?</a:t>
            </a:r>
            <a:endParaRPr lang="fr-FR" sz="9600" b="1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00166" y="3105835"/>
            <a:ext cx="57864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dirty="0" smtClean="0">
                <a:latin typeface="Andalus" pitchFamily="18" charset="-78"/>
                <a:cs typeface="Andalus" pitchFamily="18" charset="-78"/>
              </a:rPr>
              <a:t>C’est quoi exactement un </a:t>
            </a:r>
          </a:p>
          <a:p>
            <a:pPr algn="ctr"/>
            <a:r>
              <a:rPr lang="fr-FR" sz="3600" dirty="0" smtClean="0">
                <a:latin typeface="Andalus" pitchFamily="18" charset="-78"/>
                <a:cs typeface="Andalus" pitchFamily="18" charset="-78"/>
              </a:rPr>
              <a:t>Business Model ?</a:t>
            </a:r>
            <a:endParaRPr lang="fr-FR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6" t="30397" r="32512" b="10478"/>
          <a:stretch/>
        </p:blipFill>
        <p:spPr bwMode="auto">
          <a:xfrm>
            <a:off x="1259636" y="2231493"/>
            <a:ext cx="6790765" cy="4325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296516" y="332660"/>
            <a:ext cx="8847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VOTRE OFFRE &amp; PROPOSITION DE VALEUR</a:t>
            </a:r>
          </a:p>
        </p:txBody>
      </p:sp>
      <p:sp>
        <p:nvSpPr>
          <p:cNvPr id="4" name="ZoneTexte 3"/>
          <p:cNvSpPr txBox="1"/>
          <p:nvPr/>
        </p:nvSpPr>
        <p:spPr>
          <a:xfrm rot="372253">
            <a:off x="1425822" y="1458147"/>
            <a:ext cx="7481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5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Quelle valeur ajoutée apportez-vous aux clients ?</a:t>
            </a:r>
          </a:p>
        </p:txBody>
      </p:sp>
      <p:sp>
        <p:nvSpPr>
          <p:cNvPr id="5" name="ZoneTexte 4"/>
          <p:cNvSpPr txBox="1"/>
          <p:nvPr/>
        </p:nvSpPr>
        <p:spPr>
          <a:xfrm rot="372253">
            <a:off x="399510" y="4978565"/>
            <a:ext cx="829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5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Quels problèmes aidez-vous à résoudre ?</a:t>
            </a:r>
          </a:p>
        </p:txBody>
      </p:sp>
      <p:sp>
        <p:nvSpPr>
          <p:cNvPr id="6" name="ZoneTexte 5"/>
          <p:cNvSpPr txBox="1"/>
          <p:nvPr/>
        </p:nvSpPr>
        <p:spPr>
          <a:xfrm rot="21248347">
            <a:off x="33810" y="2295432"/>
            <a:ext cx="459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5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Quels besoins comblez-vous ?</a:t>
            </a:r>
          </a:p>
        </p:txBody>
      </p:sp>
      <p:sp>
        <p:nvSpPr>
          <p:cNvPr id="7" name="ZoneTexte 6"/>
          <p:cNvSpPr txBox="1"/>
          <p:nvPr/>
        </p:nvSpPr>
        <p:spPr>
          <a:xfrm rot="21449580">
            <a:off x="308788" y="5961555"/>
            <a:ext cx="5485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5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Par quels produits ou services ?</a:t>
            </a:r>
          </a:p>
        </p:txBody>
      </p:sp>
    </p:spTree>
    <p:extLst>
      <p:ext uri="{BB962C8B-B14F-4D97-AF65-F5344CB8AC3E}">
        <p14:creationId xmlns:p14="http://schemas.microsoft.com/office/powerpoint/2010/main" val="8590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6" t="29746" r="32512" b="10478"/>
          <a:stretch/>
        </p:blipFill>
        <p:spPr bwMode="auto">
          <a:xfrm>
            <a:off x="1169560" y="2189411"/>
            <a:ext cx="6871447" cy="4372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296516" y="332660"/>
            <a:ext cx="8847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VOTRE COMMUNICATION &amp; DISTRIBUTION</a:t>
            </a:r>
          </a:p>
        </p:txBody>
      </p:sp>
    </p:spTree>
    <p:extLst>
      <p:ext uri="{BB962C8B-B14F-4D97-AF65-F5344CB8AC3E}">
        <p14:creationId xmlns:p14="http://schemas.microsoft.com/office/powerpoint/2010/main" val="77898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6" t="29746" r="32512" b="10478"/>
          <a:stretch/>
        </p:blipFill>
        <p:spPr bwMode="auto">
          <a:xfrm>
            <a:off x="1169560" y="2189411"/>
            <a:ext cx="6871447" cy="4372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296516" y="332660"/>
            <a:ext cx="8847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VOTRE COMMUNICATION &amp; DISTRIBUTION</a:t>
            </a:r>
          </a:p>
        </p:txBody>
      </p:sp>
      <p:sp>
        <p:nvSpPr>
          <p:cNvPr id="6" name="ZoneTexte 5"/>
          <p:cNvSpPr txBox="1"/>
          <p:nvPr/>
        </p:nvSpPr>
        <p:spPr>
          <a:xfrm rot="293229">
            <a:off x="495550" y="4911912"/>
            <a:ext cx="6952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5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Quelles solutions avez-vous ?</a:t>
            </a:r>
          </a:p>
        </p:txBody>
      </p:sp>
      <p:sp>
        <p:nvSpPr>
          <p:cNvPr id="7" name="ZoneTexte 6"/>
          <p:cNvSpPr txBox="1"/>
          <p:nvPr/>
        </p:nvSpPr>
        <p:spPr>
          <a:xfrm rot="21388045">
            <a:off x="706136" y="1175212"/>
            <a:ext cx="71861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5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Comment vos clients préfèrent-ils être atteints et acheter ?</a:t>
            </a:r>
          </a:p>
        </p:txBody>
      </p:sp>
      <p:sp>
        <p:nvSpPr>
          <p:cNvPr id="8" name="Rectangle 7"/>
          <p:cNvSpPr/>
          <p:nvPr/>
        </p:nvSpPr>
        <p:spPr>
          <a:xfrm>
            <a:off x="296516" y="5945012"/>
            <a:ext cx="67957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5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Coûts, avantages et inconvénients de chaque solutions ?</a:t>
            </a:r>
          </a:p>
        </p:txBody>
      </p:sp>
    </p:spTree>
    <p:extLst>
      <p:ext uri="{BB962C8B-B14F-4D97-AF65-F5344CB8AC3E}">
        <p14:creationId xmlns:p14="http://schemas.microsoft.com/office/powerpoint/2010/main" val="260138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5" t="29493" r="33234" b="10590"/>
          <a:stretch/>
        </p:blipFill>
        <p:spPr bwMode="auto">
          <a:xfrm>
            <a:off x="1197735" y="2174036"/>
            <a:ext cx="6736030" cy="438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296516" y="332660"/>
            <a:ext cx="8847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VOTRE RELATION AVEC LE CLIENT</a:t>
            </a:r>
          </a:p>
        </p:txBody>
      </p:sp>
    </p:spTree>
    <p:extLst>
      <p:ext uri="{BB962C8B-B14F-4D97-AF65-F5344CB8AC3E}">
        <p14:creationId xmlns:p14="http://schemas.microsoft.com/office/powerpoint/2010/main" val="77898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5" t="29493" r="33234" b="10590"/>
          <a:stretch/>
        </p:blipFill>
        <p:spPr bwMode="auto">
          <a:xfrm>
            <a:off x="1197735" y="2174036"/>
            <a:ext cx="6736030" cy="438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296516" y="332660"/>
            <a:ext cx="8847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VOTRE RELATION AVEC LE CLIENT</a:t>
            </a:r>
          </a:p>
        </p:txBody>
      </p:sp>
      <p:sp>
        <p:nvSpPr>
          <p:cNvPr id="6" name="ZoneTexte 5"/>
          <p:cNvSpPr txBox="1"/>
          <p:nvPr/>
        </p:nvSpPr>
        <p:spPr>
          <a:xfrm rot="21388045">
            <a:off x="562203" y="1196888"/>
            <a:ext cx="71021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5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Quelle relation vos clients veulent-ils avoir avec votre entreprise ?</a:t>
            </a:r>
          </a:p>
        </p:txBody>
      </p:sp>
      <p:sp>
        <p:nvSpPr>
          <p:cNvPr id="9" name="ZoneTexte 8"/>
          <p:cNvSpPr txBox="1"/>
          <p:nvPr/>
        </p:nvSpPr>
        <p:spPr>
          <a:xfrm rot="328383">
            <a:off x="642742" y="5517232"/>
            <a:ext cx="747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5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Coût et importance de ce type de relation ?</a:t>
            </a:r>
          </a:p>
        </p:txBody>
      </p:sp>
    </p:spTree>
    <p:extLst>
      <p:ext uri="{BB962C8B-B14F-4D97-AF65-F5344CB8AC3E}">
        <p14:creationId xmlns:p14="http://schemas.microsoft.com/office/powerpoint/2010/main" val="341893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30149" r="33052" b="24183"/>
          <a:stretch/>
        </p:blipFill>
        <p:spPr bwMode="auto">
          <a:xfrm>
            <a:off x="1360809" y="2247257"/>
            <a:ext cx="6572581" cy="3340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96516" y="332660"/>
            <a:ext cx="8847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VOS SOURCES DE REVENUS</a:t>
            </a:r>
          </a:p>
        </p:txBody>
      </p:sp>
    </p:spTree>
    <p:extLst>
      <p:ext uri="{BB962C8B-B14F-4D97-AF65-F5344CB8AC3E}">
        <p14:creationId xmlns:p14="http://schemas.microsoft.com/office/powerpoint/2010/main" val="171636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30149" r="33052" b="24183"/>
          <a:stretch/>
        </p:blipFill>
        <p:spPr bwMode="auto">
          <a:xfrm>
            <a:off x="1360809" y="2247257"/>
            <a:ext cx="6572581" cy="3340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96516" y="332660"/>
            <a:ext cx="8847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VOS SOURCES DE REVENUS</a:t>
            </a:r>
          </a:p>
        </p:txBody>
      </p:sp>
      <p:sp>
        <p:nvSpPr>
          <p:cNvPr id="8" name="ZoneTexte 7"/>
          <p:cNvSpPr txBox="1"/>
          <p:nvPr/>
        </p:nvSpPr>
        <p:spPr>
          <a:xfrm rot="21332739">
            <a:off x="566397" y="1266728"/>
            <a:ext cx="6757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5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Pour quelles offres vos clients sont-ils vraiment prêts à payer ?</a:t>
            </a:r>
          </a:p>
        </p:txBody>
      </p:sp>
      <p:sp>
        <p:nvSpPr>
          <p:cNvPr id="9" name="ZoneTexte 8"/>
          <p:cNvSpPr txBox="1"/>
          <p:nvPr/>
        </p:nvSpPr>
        <p:spPr>
          <a:xfrm rot="167620">
            <a:off x="180578" y="5617530"/>
            <a:ext cx="7349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5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A quelle hauteur chaque type de revenus contribue-t-il au total généré ?</a:t>
            </a:r>
          </a:p>
        </p:txBody>
      </p:sp>
    </p:spTree>
    <p:extLst>
      <p:ext uri="{BB962C8B-B14F-4D97-AF65-F5344CB8AC3E}">
        <p14:creationId xmlns:p14="http://schemas.microsoft.com/office/powerpoint/2010/main" val="275915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2" t="29628" r="32772" b="11030"/>
          <a:stretch/>
        </p:blipFill>
        <p:spPr bwMode="auto">
          <a:xfrm>
            <a:off x="1185995" y="2228045"/>
            <a:ext cx="6770382" cy="434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296516" y="332660"/>
            <a:ext cx="8847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VOS RESSOURCES </a:t>
            </a:r>
            <a:r>
              <a:rPr lang="fr-FR" sz="3600" cap="all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Clés</a:t>
            </a:r>
          </a:p>
        </p:txBody>
      </p:sp>
    </p:spTree>
    <p:extLst>
      <p:ext uri="{BB962C8B-B14F-4D97-AF65-F5344CB8AC3E}">
        <p14:creationId xmlns:p14="http://schemas.microsoft.com/office/powerpoint/2010/main" val="112225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2" t="29628" r="32772" b="11030"/>
          <a:stretch/>
        </p:blipFill>
        <p:spPr bwMode="auto">
          <a:xfrm>
            <a:off x="1185995" y="2228045"/>
            <a:ext cx="6770382" cy="434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296516" y="332660"/>
            <a:ext cx="8847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VOS RESSOURCES </a:t>
            </a:r>
            <a:r>
              <a:rPr lang="fr-FR" sz="3600" cap="all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Clés</a:t>
            </a:r>
          </a:p>
        </p:txBody>
      </p:sp>
      <p:sp>
        <p:nvSpPr>
          <p:cNvPr id="8" name="ZoneTexte 7"/>
          <p:cNvSpPr txBox="1"/>
          <p:nvPr/>
        </p:nvSpPr>
        <p:spPr>
          <a:xfrm rot="172881">
            <a:off x="1020120" y="1494077"/>
            <a:ext cx="710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5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De quoi avez-vous </a:t>
            </a:r>
            <a:r>
              <a:rPr lang="fr-FR" sz="2800" u="sng" dirty="0">
                <a:solidFill>
                  <a:schemeClr val="accent5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le plus besoin </a:t>
            </a:r>
            <a:r>
              <a:rPr lang="fr-FR" sz="2800" dirty="0">
                <a:solidFill>
                  <a:schemeClr val="accent5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?</a:t>
            </a:r>
          </a:p>
        </p:txBody>
      </p:sp>
      <p:sp>
        <p:nvSpPr>
          <p:cNvPr id="2" name="Rectangle 1"/>
          <p:cNvSpPr/>
          <p:nvPr/>
        </p:nvSpPr>
        <p:spPr>
          <a:xfrm>
            <a:off x="223962" y="5661248"/>
            <a:ext cx="8739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5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Ressources indispensables pour les blocs précédents ?</a:t>
            </a:r>
          </a:p>
        </p:txBody>
      </p:sp>
    </p:spTree>
    <p:extLst>
      <p:ext uri="{BB962C8B-B14F-4D97-AF65-F5344CB8AC3E}">
        <p14:creationId xmlns:p14="http://schemas.microsoft.com/office/powerpoint/2010/main" val="275915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9" t="30420" r="33156" b="11213"/>
          <a:stretch/>
        </p:blipFill>
        <p:spPr bwMode="auto">
          <a:xfrm>
            <a:off x="1360809" y="2299447"/>
            <a:ext cx="6572581" cy="4269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323528" y="332660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cap="all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VOS Activités</a:t>
            </a:r>
            <a:r>
              <a:rPr lang="fr-FR" sz="36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fr-FR" sz="3600" cap="all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Clés</a:t>
            </a:r>
          </a:p>
        </p:txBody>
      </p:sp>
    </p:spTree>
    <p:extLst>
      <p:ext uri="{BB962C8B-B14F-4D97-AF65-F5344CB8AC3E}">
        <p14:creationId xmlns:p14="http://schemas.microsoft.com/office/powerpoint/2010/main" val="383164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827584" y="1268764"/>
            <a:ext cx="7848872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Définition</a:t>
            </a:r>
          </a:p>
          <a:p>
            <a:endParaRPr lang="fr-FR" sz="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Un Business Model décrit la logique par laquelle une organisation </a:t>
            </a:r>
            <a:r>
              <a:rPr lang="fr-FR" sz="3600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produit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3600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distribue</a:t>
            </a:r>
            <a:r>
              <a:rPr lang="fr-FR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et </a:t>
            </a:r>
            <a:r>
              <a:rPr lang="fr-FR" sz="3600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récupère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 de la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valeur, en d’autres termes comment est-ce qu’elle se fait de l’argent.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6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9" t="30420" r="33156" b="11213"/>
          <a:stretch/>
        </p:blipFill>
        <p:spPr bwMode="auto">
          <a:xfrm>
            <a:off x="1360809" y="2299447"/>
            <a:ext cx="6572581" cy="4269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323528" y="332660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cap="all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VOS Activités</a:t>
            </a:r>
            <a:r>
              <a:rPr lang="fr-FR" sz="36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fr-FR" sz="3600" cap="all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Clés</a:t>
            </a:r>
          </a:p>
        </p:txBody>
      </p:sp>
      <p:sp>
        <p:nvSpPr>
          <p:cNvPr id="5" name="ZoneTexte 4"/>
          <p:cNvSpPr txBox="1"/>
          <p:nvPr/>
        </p:nvSpPr>
        <p:spPr>
          <a:xfrm rot="21332739">
            <a:off x="997930" y="1399100"/>
            <a:ext cx="71021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5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A quoi allez vous passer votre temps à partir de maintenant ?</a:t>
            </a:r>
          </a:p>
        </p:txBody>
      </p:sp>
      <p:sp>
        <p:nvSpPr>
          <p:cNvPr id="7" name="Rectangle 6"/>
          <p:cNvSpPr/>
          <p:nvPr/>
        </p:nvSpPr>
        <p:spPr>
          <a:xfrm>
            <a:off x="223962" y="5805264"/>
            <a:ext cx="8739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5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Activités indispensables pour les blocs précédents ?</a:t>
            </a:r>
          </a:p>
        </p:txBody>
      </p:sp>
    </p:spTree>
    <p:extLst>
      <p:ext uri="{BB962C8B-B14F-4D97-AF65-F5344CB8AC3E}">
        <p14:creationId xmlns:p14="http://schemas.microsoft.com/office/powerpoint/2010/main" val="406363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9" t="30155" r="33157" b="11030"/>
          <a:stretch/>
        </p:blipFill>
        <p:spPr bwMode="auto">
          <a:xfrm>
            <a:off x="1373833" y="2266685"/>
            <a:ext cx="6572432" cy="430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323528" y="332660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cap="all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VOS Partenaires Stratégiques</a:t>
            </a:r>
          </a:p>
        </p:txBody>
      </p:sp>
    </p:spTree>
    <p:extLst>
      <p:ext uri="{BB962C8B-B14F-4D97-AF65-F5344CB8AC3E}">
        <p14:creationId xmlns:p14="http://schemas.microsoft.com/office/powerpoint/2010/main" val="3605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9" t="30155" r="33157" b="11030"/>
          <a:stretch/>
        </p:blipFill>
        <p:spPr bwMode="auto">
          <a:xfrm>
            <a:off x="1373833" y="2266685"/>
            <a:ext cx="6572432" cy="430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323528" y="332660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cap="all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VOS Partenaires Stratégiques</a:t>
            </a:r>
          </a:p>
        </p:txBody>
      </p:sp>
      <p:sp>
        <p:nvSpPr>
          <p:cNvPr id="7" name="ZoneTexte 6"/>
          <p:cNvSpPr txBox="1"/>
          <p:nvPr/>
        </p:nvSpPr>
        <p:spPr>
          <a:xfrm rot="194306">
            <a:off x="997930" y="1399100"/>
            <a:ext cx="71021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5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Quels sont les partenaires indispensables pour vos activités et ressources ?</a:t>
            </a:r>
          </a:p>
        </p:txBody>
      </p:sp>
    </p:spTree>
    <p:extLst>
      <p:ext uri="{BB962C8B-B14F-4D97-AF65-F5344CB8AC3E}">
        <p14:creationId xmlns:p14="http://schemas.microsoft.com/office/powerpoint/2010/main" val="275915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2" t="29268" r="33196" b="11213"/>
          <a:stretch/>
        </p:blipFill>
        <p:spPr bwMode="auto">
          <a:xfrm>
            <a:off x="1187624" y="2215170"/>
            <a:ext cx="6755686" cy="4353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323528" y="332660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cap="all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VOS SOURCES DE Coûts</a:t>
            </a:r>
          </a:p>
        </p:txBody>
      </p:sp>
    </p:spTree>
    <p:extLst>
      <p:ext uri="{BB962C8B-B14F-4D97-AF65-F5344CB8AC3E}">
        <p14:creationId xmlns:p14="http://schemas.microsoft.com/office/powerpoint/2010/main" val="150979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2" t="29268" r="33196" b="11213"/>
          <a:stretch/>
        </p:blipFill>
        <p:spPr bwMode="auto">
          <a:xfrm>
            <a:off x="1187624" y="2215170"/>
            <a:ext cx="6755686" cy="4353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323528" y="332660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cap="all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VOS SOURCES DE Coûts</a:t>
            </a:r>
          </a:p>
        </p:txBody>
      </p:sp>
      <p:sp>
        <p:nvSpPr>
          <p:cNvPr id="7" name="ZoneTexte 6"/>
          <p:cNvSpPr txBox="1"/>
          <p:nvPr/>
        </p:nvSpPr>
        <p:spPr>
          <a:xfrm rot="194306">
            <a:off x="997930" y="1399100"/>
            <a:ext cx="71021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5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Quelles sont les coûts principaux liés à votre activité ?</a:t>
            </a:r>
          </a:p>
        </p:txBody>
      </p:sp>
      <p:sp>
        <p:nvSpPr>
          <p:cNvPr id="8" name="ZoneTexte 7"/>
          <p:cNvSpPr txBox="1"/>
          <p:nvPr/>
        </p:nvSpPr>
        <p:spPr>
          <a:xfrm rot="21431403">
            <a:off x="323557" y="5731376"/>
            <a:ext cx="70616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5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Quelles activités, ressources ou partenaires vous coûtent le plus cher ?</a:t>
            </a:r>
          </a:p>
        </p:txBody>
      </p:sp>
    </p:spTree>
    <p:extLst>
      <p:ext uri="{BB962C8B-B14F-4D97-AF65-F5344CB8AC3E}">
        <p14:creationId xmlns:p14="http://schemas.microsoft.com/office/powerpoint/2010/main" val="275915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3" t="13167" r="33069" b="1765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87624" y="332656"/>
            <a:ext cx="7560840" cy="6120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9900" b="1" dirty="0">
                <a:solidFill>
                  <a:srgbClr val="FF0000"/>
                </a:solidFill>
                <a:latin typeface="Bradley Hand ITC" pitchFamily="66" charset="0"/>
                <a:cs typeface="Times New Roman" pitchFamily="18" charset="0"/>
              </a:rPr>
              <a:t> </a:t>
            </a:r>
            <a:r>
              <a:rPr lang="fr-FR" sz="19900" b="1" dirty="0" smtClean="0">
                <a:solidFill>
                  <a:srgbClr val="FF0000"/>
                </a:solidFill>
                <a:latin typeface="Bradley Hand ITC" pitchFamily="66" charset="0"/>
                <a:cs typeface="Times New Roman" pitchFamily="18" charset="0"/>
              </a:rPr>
              <a:t>1 </a:t>
            </a:r>
            <a:r>
              <a:rPr lang="fr-FR" sz="9600" b="1" dirty="0" smtClean="0">
                <a:solidFill>
                  <a:schemeClr val="tx1"/>
                </a:solidFill>
                <a:latin typeface="Bradley Hand ITC" pitchFamily="66" charset="0"/>
                <a:cs typeface="Times New Roman" pitchFamily="18" charset="0"/>
              </a:rPr>
              <a:t>exemple </a:t>
            </a:r>
            <a:r>
              <a:rPr lang="fr-FR" sz="9600" b="1" dirty="0">
                <a:solidFill>
                  <a:schemeClr val="tx1"/>
                </a:solidFill>
                <a:latin typeface="Bradley Hand ITC" pitchFamily="66" charset="0"/>
                <a:cs typeface="Times New Roman" pitchFamily="18" charset="0"/>
              </a:rPr>
              <a:t>?</a:t>
            </a:r>
            <a:endParaRPr lang="fr-FR" sz="13800" b="1" dirty="0">
              <a:solidFill>
                <a:schemeClr val="tx1"/>
              </a:solidFill>
              <a:latin typeface="Bradley Hand ITC" pitchFamily="66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96" t="27093" r="33197" b="43068"/>
          <a:stretch/>
        </p:blipFill>
        <p:spPr bwMode="auto">
          <a:xfrm>
            <a:off x="7884368" y="1402208"/>
            <a:ext cx="1259632" cy="2958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252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3" t="13167" r="33069" b="1765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1573406" y="4142176"/>
            <a:ext cx="95375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dirty="0">
                <a:solidFill>
                  <a:prstClr val="black"/>
                </a:solidFill>
                <a:latin typeface="Algerian" pitchFamily="82" charset="0"/>
                <a:cs typeface="Arabic Typesetting" pitchFamily="66" charset="-78"/>
              </a:rPr>
              <a:t>+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699792" y="4657701"/>
            <a:ext cx="5861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Comment s’y prendre?</a:t>
            </a:r>
          </a:p>
        </p:txBody>
      </p:sp>
    </p:spTree>
    <p:extLst>
      <p:ext uri="{BB962C8B-B14F-4D97-AF65-F5344CB8AC3E}">
        <p14:creationId xmlns:p14="http://schemas.microsoft.com/office/powerpoint/2010/main" val="141603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2944" y="37445"/>
            <a:ext cx="8712968" cy="417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9900" b="1" dirty="0">
                <a:solidFill>
                  <a:srgbClr val="FF0000"/>
                </a:solidFill>
                <a:latin typeface="Bradley Hand ITC" pitchFamily="66" charset="0"/>
                <a:cs typeface="Times New Roman" pitchFamily="18" charset="0"/>
              </a:rPr>
              <a:t> </a:t>
            </a:r>
            <a:r>
              <a:rPr lang="fr-FR" sz="16600" b="1" dirty="0">
                <a:solidFill>
                  <a:srgbClr val="FF0000"/>
                </a:solidFill>
                <a:latin typeface="Bradley Hand ITC" pitchFamily="66" charset="0"/>
                <a:cs typeface="Times New Roman" pitchFamily="18" charset="0"/>
              </a:rPr>
              <a:t>1)</a:t>
            </a:r>
            <a:r>
              <a:rPr lang="fr-FR" sz="16600" b="1" dirty="0">
                <a:latin typeface="Bradley Hand ITC" pitchFamily="66" charset="0"/>
                <a:cs typeface="Times New Roman" pitchFamily="18" charset="0"/>
              </a:rPr>
              <a:t> </a:t>
            </a:r>
            <a:r>
              <a:rPr lang="fr-FR" sz="6600" b="1" dirty="0" err="1">
                <a:latin typeface="Bradley Hand ITC" pitchFamily="66" charset="0"/>
                <a:cs typeface="Times New Roman" pitchFamily="18" charset="0"/>
              </a:rPr>
              <a:t>Brainstormez</a:t>
            </a:r>
            <a:endParaRPr lang="fr-FR" sz="6600" b="1" dirty="0">
              <a:latin typeface="Bradley Hand ITC" pitchFamily="66" charset="0"/>
              <a:cs typeface="Times New Roman" pitchFamily="18" charset="0"/>
            </a:endParaRPr>
          </a:p>
          <a:p>
            <a:r>
              <a:rPr lang="fr-FR" sz="6600" b="1" dirty="0">
                <a:latin typeface="Bradley Hand ITC" pitchFamily="66" charset="0"/>
                <a:cs typeface="Times New Roman" pitchFamily="18" charset="0"/>
              </a:rPr>
              <a:t>   sur l’idée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/>
          <a:stretch/>
        </p:blipFill>
        <p:spPr bwMode="auto">
          <a:xfrm>
            <a:off x="3290113" y="4038498"/>
            <a:ext cx="5402755" cy="18881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91965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32"/>
            <a:ext cx="8853918" cy="417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9900" b="1" dirty="0">
                <a:solidFill>
                  <a:srgbClr val="FF0000"/>
                </a:solidFill>
                <a:latin typeface="Bradley Hand ITC" pitchFamily="66" charset="0"/>
                <a:cs typeface="Times New Roman" pitchFamily="18" charset="0"/>
              </a:rPr>
              <a:t> </a:t>
            </a:r>
            <a:r>
              <a:rPr lang="fr-FR" sz="16600" b="1" dirty="0">
                <a:solidFill>
                  <a:srgbClr val="FF0000"/>
                </a:solidFill>
                <a:latin typeface="Bradley Hand ITC" pitchFamily="66" charset="0"/>
                <a:cs typeface="Times New Roman" pitchFamily="18" charset="0"/>
              </a:rPr>
              <a:t>2)</a:t>
            </a:r>
            <a:r>
              <a:rPr lang="fr-FR" sz="16600" b="1" dirty="0">
                <a:latin typeface="Bradley Hand ITC" pitchFamily="66" charset="0"/>
                <a:cs typeface="Times New Roman" pitchFamily="18" charset="0"/>
              </a:rPr>
              <a:t> </a:t>
            </a:r>
            <a:r>
              <a:rPr lang="fr-FR" sz="6600" b="1" dirty="0">
                <a:latin typeface="Bradley Hand ITC" pitchFamily="66" charset="0"/>
                <a:cs typeface="Times New Roman" pitchFamily="18" charset="0"/>
              </a:rPr>
              <a:t>Développez votre Business Model</a:t>
            </a:r>
            <a:endParaRPr lang="fr-FR" sz="9600" b="1" dirty="0">
              <a:latin typeface="Bradley Hand ITC" pitchFamily="66" charset="0"/>
              <a:cs typeface="Times New Roman" pitchFamily="18" charset="0"/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9" t="20685" r="44569" b="23677"/>
          <a:stretch/>
        </p:blipFill>
        <p:spPr bwMode="auto">
          <a:xfrm>
            <a:off x="5652120" y="4156804"/>
            <a:ext cx="2841506" cy="2621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617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3" t="13167" r="33069" b="1765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87624" y="332656"/>
            <a:ext cx="7560840" cy="6120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800" b="1" dirty="0">
                <a:solidFill>
                  <a:srgbClr val="FF0000"/>
                </a:solidFill>
                <a:latin typeface="Bradley Hand ITC" pitchFamily="66" charset="0"/>
                <a:cs typeface="Times New Roman" pitchFamily="18" charset="0"/>
              </a:rPr>
              <a:t>  A vous de </a:t>
            </a:r>
          </a:p>
          <a:p>
            <a:r>
              <a:rPr lang="fr-FR" sz="8800" b="1" dirty="0">
                <a:solidFill>
                  <a:srgbClr val="FF0000"/>
                </a:solidFill>
                <a:latin typeface="Bradley Hand ITC" pitchFamily="66" charset="0"/>
                <a:cs typeface="Times New Roman" pitchFamily="18" charset="0"/>
              </a:rPr>
              <a:t>  Jouer !</a:t>
            </a:r>
            <a:endParaRPr lang="fr-FR" sz="9600" b="1" dirty="0">
              <a:solidFill>
                <a:schemeClr val="tx1"/>
              </a:solidFill>
              <a:latin typeface="Bradley Hand ITC" pitchFamily="66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96" t="27093" r="33197" b="43068"/>
          <a:stretch/>
        </p:blipFill>
        <p:spPr bwMode="auto">
          <a:xfrm>
            <a:off x="7884368" y="1402208"/>
            <a:ext cx="1259632" cy="2958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867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51620" y="3202816"/>
            <a:ext cx="7272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>
                <a:solidFill>
                  <a:prstClr val="black"/>
                </a:solidFill>
                <a:latin typeface="Andalus" pitchFamily="18" charset="-78"/>
                <a:cs typeface="Andalus" pitchFamily="18" charset="-78"/>
              </a:rPr>
              <a:t>Besoin d’un outil simple de visualisation et d’analyse </a:t>
            </a:r>
            <a:r>
              <a:rPr lang="fr-FR" sz="4800" dirty="0" smtClean="0">
                <a:solidFill>
                  <a:prstClr val="black"/>
                </a:solidFill>
                <a:latin typeface="Andalus" pitchFamily="18" charset="-78"/>
                <a:cs typeface="Andalus" pitchFamily="18" charset="-78"/>
              </a:rPr>
              <a:t>de </a:t>
            </a:r>
            <a:r>
              <a:rPr lang="fr-FR" sz="4800" dirty="0">
                <a:solidFill>
                  <a:prstClr val="black"/>
                </a:solidFill>
                <a:latin typeface="Andalus" pitchFamily="18" charset="-78"/>
                <a:cs typeface="Andalus" pitchFamily="18" charset="-78"/>
              </a:rPr>
              <a:t>Business </a:t>
            </a:r>
            <a:r>
              <a:rPr lang="fr-FR" sz="4800" dirty="0" smtClean="0">
                <a:solidFill>
                  <a:prstClr val="black"/>
                </a:solidFill>
                <a:latin typeface="Andalus" pitchFamily="18" charset="-78"/>
                <a:cs typeface="Andalus" pitchFamily="18" charset="-78"/>
              </a:rPr>
              <a:t>Model</a:t>
            </a:r>
            <a:endParaRPr lang="fr-FR" sz="4800" dirty="0">
              <a:solidFill>
                <a:prstClr val="black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283968" y="1340768"/>
            <a:ext cx="100811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dirty="0">
                <a:solidFill>
                  <a:prstClr val="black"/>
                </a:solidFill>
                <a:latin typeface="Andalus" pitchFamily="18" charset="-78"/>
                <a:cs typeface="Andalus" pitchFamily="18" charset="-78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6218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3" t="13167" r="33069" b="1765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1691680" y="571215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Créer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5220072" y="4824502"/>
            <a:ext cx="2628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Décrire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1835696" y="4391668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Analyser</a:t>
            </a:r>
            <a:endParaRPr lang="fr-FR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4427984" y="1196756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Visualiser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21737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3" t="13167" r="33069" b="1765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87624" y="332656"/>
            <a:ext cx="7560840" cy="6120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800" b="1" dirty="0">
                <a:solidFill>
                  <a:srgbClr val="FF0000"/>
                </a:solidFill>
                <a:latin typeface="Bradley Hand ITC" pitchFamily="66" charset="0"/>
                <a:cs typeface="Times New Roman" pitchFamily="18" charset="0"/>
              </a:rPr>
              <a:t>1</a:t>
            </a:r>
            <a:r>
              <a:rPr lang="fr-FR" sz="4800" b="1" dirty="0">
                <a:solidFill>
                  <a:srgbClr val="FF0000"/>
                </a:solidFill>
                <a:latin typeface="Bradley Hand ITC" pitchFamily="66" charset="0"/>
                <a:cs typeface="Times New Roman" pitchFamily="18" charset="0"/>
              </a:rPr>
              <a:t> </a:t>
            </a:r>
            <a:r>
              <a:rPr lang="fr-FR" sz="4800" b="1" dirty="0">
                <a:solidFill>
                  <a:prstClr val="black"/>
                </a:solidFill>
                <a:latin typeface="Bradley Hand ITC" pitchFamily="66" charset="0"/>
                <a:cs typeface="Times New Roman" pitchFamily="18" charset="0"/>
              </a:rPr>
              <a:t>Business Model </a:t>
            </a:r>
          </a:p>
          <a:p>
            <a:pPr algn="ctr"/>
            <a:r>
              <a:rPr lang="fr-FR" sz="4800" b="1" dirty="0">
                <a:solidFill>
                  <a:prstClr val="black"/>
                </a:solidFill>
                <a:latin typeface="Bradley Hand ITC" pitchFamily="66" charset="0"/>
                <a:cs typeface="Times New Roman" pitchFamily="18" charset="0"/>
              </a:rPr>
              <a:t>=</a:t>
            </a:r>
            <a:endParaRPr lang="fr-FR" sz="4800" b="1" dirty="0">
              <a:solidFill>
                <a:srgbClr val="FF0000"/>
              </a:solidFill>
              <a:latin typeface="Bradley Hand ITC" pitchFamily="66" charset="0"/>
              <a:cs typeface="Times New Roman" pitchFamily="18" charset="0"/>
            </a:endParaRPr>
          </a:p>
          <a:p>
            <a:pPr algn="ctr"/>
            <a:r>
              <a:rPr lang="fr-FR" sz="8000" b="1" dirty="0">
                <a:solidFill>
                  <a:srgbClr val="FF0000"/>
                </a:solidFill>
                <a:latin typeface="Bradley Hand ITC" pitchFamily="66" charset="0"/>
                <a:cs typeface="Times New Roman" pitchFamily="18" charset="0"/>
              </a:rPr>
              <a:t> 9</a:t>
            </a:r>
            <a:r>
              <a:rPr lang="fr-FR" sz="4800" b="1" dirty="0">
                <a:solidFill>
                  <a:schemeClr val="tx1"/>
                </a:solidFill>
                <a:latin typeface="Bradley Hand ITC" pitchFamily="66" charset="0"/>
                <a:cs typeface="Times New Roman" pitchFamily="18" charset="0"/>
              </a:rPr>
              <a:t> Blocs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96" t="27093" r="33197" b="43068"/>
          <a:stretch/>
        </p:blipFill>
        <p:spPr bwMode="auto">
          <a:xfrm>
            <a:off x="7884368" y="1402208"/>
            <a:ext cx="1259632" cy="2958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599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2" t="29268" r="33196" b="11213"/>
          <a:stretch/>
        </p:blipFill>
        <p:spPr bwMode="auto">
          <a:xfrm>
            <a:off x="1187624" y="2215170"/>
            <a:ext cx="6755686" cy="4353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323528" y="332660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cap="all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MON Business Model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322889" y="2774269"/>
            <a:ext cx="1525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Segments des Clientèle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275981" y="1445704"/>
            <a:ext cx="1525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Relation Client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7736714" y="4443661"/>
            <a:ext cx="121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Revenus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635820" y="1417898"/>
            <a:ext cx="152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Activités Clés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411760" y="5864824"/>
            <a:ext cx="1525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Ressources Clés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91710" y="2943498"/>
            <a:ext cx="1525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Partenaires</a:t>
            </a:r>
          </a:p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Stratégiques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6109" y="442405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Coûts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334384" y="5864820"/>
            <a:ext cx="152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Distribution</a:t>
            </a:r>
          </a:p>
        </p:txBody>
      </p:sp>
      <p:cxnSp>
        <p:nvCxnSpPr>
          <p:cNvPr id="13" name="Connecteur droit 12"/>
          <p:cNvCxnSpPr/>
          <p:nvPr/>
        </p:nvCxnSpPr>
        <p:spPr>
          <a:xfrm flipH="1" flipV="1">
            <a:off x="2627784" y="1794401"/>
            <a:ext cx="814772" cy="872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5949069" y="2092031"/>
            <a:ext cx="639159" cy="682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 flipV="1">
            <a:off x="1547664" y="3312826"/>
            <a:ext cx="475314" cy="188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7121451" y="3420600"/>
            <a:ext cx="576364" cy="277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3442556" y="4337056"/>
            <a:ext cx="337356" cy="1527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 flipV="1">
            <a:off x="5189164" y="4221092"/>
            <a:ext cx="318940" cy="164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7749468" y="4808655"/>
            <a:ext cx="387691" cy="228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 flipV="1">
            <a:off x="954327" y="4812997"/>
            <a:ext cx="381422" cy="267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3932926" y="1148070"/>
            <a:ext cx="1525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Proposition de Valeur</a:t>
            </a:r>
          </a:p>
        </p:txBody>
      </p:sp>
      <p:cxnSp>
        <p:nvCxnSpPr>
          <p:cNvPr id="42" name="Connecteur droit 41"/>
          <p:cNvCxnSpPr/>
          <p:nvPr/>
        </p:nvCxnSpPr>
        <p:spPr>
          <a:xfrm flipV="1">
            <a:off x="4594684" y="1916836"/>
            <a:ext cx="0" cy="749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26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2" t="31336" r="32559" b="11473"/>
          <a:stretch/>
        </p:blipFill>
        <p:spPr bwMode="auto">
          <a:xfrm>
            <a:off x="1270639" y="2367862"/>
            <a:ext cx="6779758" cy="418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251520" y="332660"/>
            <a:ext cx="7332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VOS SEGMENTS DE CLIENTELE</a:t>
            </a:r>
          </a:p>
        </p:txBody>
      </p:sp>
    </p:spTree>
    <p:extLst>
      <p:ext uri="{BB962C8B-B14F-4D97-AF65-F5344CB8AC3E}">
        <p14:creationId xmlns:p14="http://schemas.microsoft.com/office/powerpoint/2010/main" val="178592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2" t="31336" r="32559" b="11473"/>
          <a:stretch/>
        </p:blipFill>
        <p:spPr bwMode="auto">
          <a:xfrm>
            <a:off x="1464650" y="2367862"/>
            <a:ext cx="6779758" cy="418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251520" y="332660"/>
            <a:ext cx="7332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VOS SEGMENTS DE CLIENTELE</a:t>
            </a:r>
          </a:p>
        </p:txBody>
      </p:sp>
      <p:sp>
        <p:nvSpPr>
          <p:cNvPr id="4" name="ZoneTexte 3"/>
          <p:cNvSpPr txBox="1"/>
          <p:nvPr/>
        </p:nvSpPr>
        <p:spPr>
          <a:xfrm rot="372253">
            <a:off x="1426263" y="1450013"/>
            <a:ext cx="7331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5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Pour qui créez vous votre offre ?</a:t>
            </a:r>
          </a:p>
        </p:txBody>
      </p:sp>
      <p:sp>
        <p:nvSpPr>
          <p:cNvPr id="5" name="ZoneTexte 4"/>
          <p:cNvSpPr txBox="1"/>
          <p:nvPr/>
        </p:nvSpPr>
        <p:spPr>
          <a:xfrm rot="21315977">
            <a:off x="118448" y="4040943"/>
            <a:ext cx="6243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5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Qui sont vos clients les plus importants ?</a:t>
            </a:r>
          </a:p>
        </p:txBody>
      </p:sp>
      <p:sp>
        <p:nvSpPr>
          <p:cNvPr id="6" name="ZoneTexte 5"/>
          <p:cNvSpPr txBox="1"/>
          <p:nvPr/>
        </p:nvSpPr>
        <p:spPr>
          <a:xfrm rot="21315977">
            <a:off x="1720547" y="5481732"/>
            <a:ext cx="61594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5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Quelles sont les niches que vous allez attaquer en priorité ?</a:t>
            </a:r>
          </a:p>
        </p:txBody>
      </p:sp>
      <p:sp>
        <p:nvSpPr>
          <p:cNvPr id="9" name="ZoneTexte 8"/>
          <p:cNvSpPr txBox="1"/>
          <p:nvPr/>
        </p:nvSpPr>
        <p:spPr>
          <a:xfrm rot="952643">
            <a:off x="211479" y="2041267"/>
            <a:ext cx="58511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accent5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A quels problèmes/besoins sont-ils confrontés? </a:t>
            </a:r>
            <a:endParaRPr lang="fr-FR" sz="2800" dirty="0">
              <a:solidFill>
                <a:schemeClr val="accent5">
                  <a:lumMod val="75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0165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6" t="30397" r="32512" b="10478"/>
          <a:stretch/>
        </p:blipFill>
        <p:spPr bwMode="auto">
          <a:xfrm>
            <a:off x="1259636" y="2231493"/>
            <a:ext cx="6790765" cy="4325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296516" y="332660"/>
            <a:ext cx="8847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VOTRE OFFRE &amp; PROPOSITION DE VALEUR</a:t>
            </a:r>
          </a:p>
        </p:txBody>
      </p:sp>
    </p:spTree>
    <p:extLst>
      <p:ext uri="{BB962C8B-B14F-4D97-AF65-F5344CB8AC3E}">
        <p14:creationId xmlns:p14="http://schemas.microsoft.com/office/powerpoint/2010/main" val="77898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2316</TotalTime>
  <Words>362</Words>
  <Application>Microsoft Macintosh PowerPoint</Application>
  <PresentationFormat>On-screen Show (4:3)</PresentationFormat>
  <Paragraphs>74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Algerian</vt:lpstr>
      <vt:lpstr>Andalus</vt:lpstr>
      <vt:lpstr>Arabic Typesetting</vt:lpstr>
      <vt:lpstr>Arial</vt:lpstr>
      <vt:lpstr>Bradley Hand ITC</vt:lpstr>
      <vt:lpstr>Calibri</vt:lpstr>
      <vt:lpstr>Times New Roman</vt:lpstr>
      <vt:lpstr>Thème Office</vt:lpstr>
      <vt:lpstr>3_Thème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 Workshop</dc:title>
  <dc:creator>Yann</dc:creator>
  <cp:lastModifiedBy>b.rabohima@gmail.com</cp:lastModifiedBy>
  <cp:revision>239</cp:revision>
  <dcterms:created xsi:type="dcterms:W3CDTF">2012-01-01T22:04:50Z</dcterms:created>
  <dcterms:modified xsi:type="dcterms:W3CDTF">2016-03-16T20:13:11Z</dcterms:modified>
</cp:coreProperties>
</file>