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5"/>
  </p:sldMasterIdLst>
  <p:notesMasterIdLst>
    <p:notesMasterId r:id="rId14"/>
  </p:notesMasterIdLst>
  <p:handoutMasterIdLst>
    <p:handoutMasterId r:id="rId15"/>
  </p:handoutMasterIdLst>
  <p:sldIdLst>
    <p:sldId id="1346" r:id="rId6"/>
    <p:sldId id="1351" r:id="rId7"/>
    <p:sldId id="1733" r:id="rId8"/>
    <p:sldId id="1353" r:id="rId9"/>
    <p:sldId id="1348" r:id="rId10"/>
    <p:sldId id="1372" r:id="rId11"/>
    <p:sldId id="1734" r:id="rId12"/>
    <p:sldId id="134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65700BAE-F36F-427C-8023-71205CE2D12D}">
          <p14:sldIdLst>
            <p14:sldId id="1346"/>
            <p14:sldId id="1351"/>
            <p14:sldId id="1733"/>
            <p14:sldId id="1353"/>
            <p14:sldId id="1348"/>
            <p14:sldId id="1372"/>
            <p14:sldId id="1734"/>
            <p14:sldId id="1347"/>
          </p14:sldIdLst>
        </p14:section>
      </p14:sectionLst>
    </p:ext>
    <p:ext uri="{EFAFB233-063F-42B5-8137-9DF3F51BA10A}">
      <p15:sldGuideLst xmlns:p15="http://schemas.microsoft.com/office/powerpoint/2012/main">
        <p15:guide id="1" orient="horz" pos="4296" userDrawn="1">
          <p15:clr>
            <a:srgbClr val="A4A3A4"/>
          </p15:clr>
        </p15:guide>
        <p15:guide id="2"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Siepser" initials="GS" lastIdx="7" clrIdx="0">
    <p:extLst>
      <p:ext uri="{19B8F6BF-5375-455C-9EA6-DF929625EA0E}">
        <p15:presenceInfo xmlns:p15="http://schemas.microsoft.com/office/powerpoint/2012/main" userId="S-1-5-21-124525095-708259637-1543119021-5934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C659"/>
    <a:srgbClr val="00317B"/>
    <a:srgbClr val="277EB5"/>
    <a:srgbClr val="FF9933"/>
    <a:srgbClr val="F2F6F9"/>
    <a:srgbClr val="FF0000"/>
    <a:srgbClr val="FFFF00"/>
    <a:srgbClr val="012456"/>
    <a:srgbClr val="CCD2E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509" autoAdjust="0"/>
  </p:normalViewPr>
  <p:slideViewPr>
    <p:cSldViewPr snapToGrid="0">
      <p:cViewPr varScale="1">
        <p:scale>
          <a:sx n="65" d="100"/>
          <a:sy n="65" d="100"/>
        </p:scale>
        <p:origin x="1260" y="51"/>
      </p:cViewPr>
      <p:guideLst>
        <p:guide orient="horz" pos="4296"/>
        <p:guide/>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11/20/2017</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19200" y="0"/>
            <a:ext cx="4419600" cy="2486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590800"/>
            <a:ext cx="5486400" cy="6400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egoe UI Light"/>
        <a:ea typeface="+mn-ea"/>
        <a:cs typeface="+mn-cs"/>
      </a:defRPr>
    </a:lvl1pPr>
    <a:lvl2pPr marL="457200" algn="l" defTabSz="457200" rtl="0" eaLnBrk="1" latinLnBrk="0" hangingPunct="1">
      <a:defRPr sz="1200" kern="1200">
        <a:solidFill>
          <a:schemeClr val="tx1"/>
        </a:solidFill>
        <a:latin typeface="Segoe UI Light"/>
        <a:ea typeface="+mn-ea"/>
        <a:cs typeface="+mn-cs"/>
      </a:defRPr>
    </a:lvl2pPr>
    <a:lvl3pPr marL="914400" algn="l" defTabSz="457200" rtl="0" eaLnBrk="1" latinLnBrk="0" hangingPunct="1">
      <a:defRPr sz="1200" kern="1200">
        <a:solidFill>
          <a:schemeClr val="tx1"/>
        </a:solidFill>
        <a:latin typeface="Segoe UI Light"/>
        <a:ea typeface="+mn-ea"/>
        <a:cs typeface="+mn-cs"/>
      </a:defRPr>
    </a:lvl3pPr>
    <a:lvl4pPr marL="1371600" algn="l" defTabSz="457200" rtl="0" eaLnBrk="1" latinLnBrk="0" hangingPunct="1">
      <a:defRPr sz="1200" kern="1200">
        <a:solidFill>
          <a:schemeClr val="tx1"/>
        </a:solidFill>
        <a:latin typeface="Segoe UI Light"/>
        <a:ea typeface="+mn-ea"/>
        <a:cs typeface="+mn-cs"/>
      </a:defRPr>
    </a:lvl4pPr>
    <a:lvl5pPr marL="1828800" algn="l" defTabSz="457200" rtl="0" eaLnBrk="1" latinLnBrk="0" hangingPunct="1">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3771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990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31774">
              <a:defRPr/>
            </a:pPr>
            <a:r>
              <a:rPr lang="en-US" dirty="0"/>
              <a:t>Notes:</a:t>
            </a:r>
            <a:r>
              <a:rPr lang="en-US" baseline="0" dirty="0"/>
              <a:t> tell a little bit about yourself here too. </a:t>
            </a:r>
            <a:endParaRPr lang="en-US" dirty="0"/>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fld id="{89920E16-7E2D-4061-8759-5F8497A7A433}" type="slidenum">
              <a:rPr lang="en-US" smtClean="0"/>
              <a:pPr/>
              <a:t>3</a:t>
            </a:fld>
            <a:endParaRPr lang="en-US"/>
          </a:p>
        </p:txBody>
      </p:sp>
      <p:sp>
        <p:nvSpPr>
          <p:cNvPr id="5" name="Footer Placeholder 4"/>
          <p:cNvSpPr>
            <a:spLocks noGrp="1"/>
          </p:cNvSpPr>
          <p:nvPr>
            <p:ph type="ftr" sz="quarter" idx="11"/>
          </p:nvPr>
        </p:nvSpPr>
        <p:spPr>
          <a:xfrm>
            <a:off x="0" y="8915400"/>
            <a:ext cx="4572000" cy="314033"/>
          </a:xfrm>
          <a:prstGeom prst="rect">
            <a:avLst/>
          </a:prstGeom>
        </p:spPr>
        <p:txBody>
          <a:bodyPr/>
          <a:lstStyle/>
          <a:p>
            <a:r>
              <a:rPr lang="en-US"/>
              <a:t>© 2011 Microsoft Corporation    	Microsoft Confidential</a:t>
            </a:r>
          </a:p>
        </p:txBody>
      </p:sp>
    </p:spTree>
    <p:extLst>
      <p:ext uri="{BB962C8B-B14F-4D97-AF65-F5344CB8AC3E}">
        <p14:creationId xmlns:p14="http://schemas.microsoft.com/office/powerpoint/2010/main" val="294302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marL="0" indent="0" defTabSz="931774">
              <a:buFont typeface="Arial" pitchFamily="34" charset="0"/>
              <a:buNone/>
              <a:defRPr/>
            </a:pPr>
            <a:r>
              <a:rPr lang="en-US" dirty="0"/>
              <a:t>KT:</a:t>
            </a:r>
            <a:r>
              <a:rPr lang="en-US" baseline="0" dirty="0"/>
              <a:t> probably need to update this when we see what timings look like</a:t>
            </a:r>
            <a:endParaRPr lang="en-US" dirty="0"/>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fld id="{89920E16-7E2D-4061-8759-5F8497A7A433}" type="slidenum">
              <a:rPr lang="en-US" smtClean="0"/>
              <a:pPr/>
              <a:t>4</a:t>
            </a:fld>
            <a:endParaRPr lang="en-US"/>
          </a:p>
        </p:txBody>
      </p:sp>
      <p:sp>
        <p:nvSpPr>
          <p:cNvPr id="5" name="Footer Placeholder 4"/>
          <p:cNvSpPr>
            <a:spLocks noGrp="1"/>
          </p:cNvSpPr>
          <p:nvPr>
            <p:ph type="ftr" sz="quarter" idx="11"/>
          </p:nvPr>
        </p:nvSpPr>
        <p:spPr>
          <a:xfrm>
            <a:off x="0" y="8915400"/>
            <a:ext cx="4572000" cy="314033"/>
          </a:xfrm>
          <a:prstGeom prst="rect">
            <a:avLst/>
          </a:prstGeom>
        </p:spPr>
        <p:txBody>
          <a:bodyPr/>
          <a:lstStyle/>
          <a:p>
            <a:r>
              <a:rPr lang="en-US"/>
              <a:t>© 2011 Microsoft Corporation    	Microsoft Confidential</a:t>
            </a:r>
          </a:p>
        </p:txBody>
      </p:sp>
    </p:spTree>
    <p:extLst>
      <p:ext uri="{BB962C8B-B14F-4D97-AF65-F5344CB8AC3E}">
        <p14:creationId xmlns:p14="http://schemas.microsoft.com/office/powerpoint/2010/main" val="66053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NEM : This slide needs to be removed. </a:t>
            </a:r>
          </a:p>
          <a:p>
            <a:r>
              <a:rPr lang="en-US" dirty="0"/>
              <a:t>KT: we should just update it with what our timings look like when we</a:t>
            </a:r>
            <a:r>
              <a:rPr lang="en-US" baseline="0" dirty="0"/>
              <a:t> get those. </a:t>
            </a:r>
            <a:endParaRPr lang="en-US" dirty="0"/>
          </a:p>
        </p:txBody>
      </p:sp>
    </p:spTree>
    <p:extLst>
      <p:ext uri="{BB962C8B-B14F-4D97-AF65-F5344CB8AC3E}">
        <p14:creationId xmlns:p14="http://schemas.microsoft.com/office/powerpoint/2010/main" val="382004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KT: needs to reflect current environment.</a:t>
            </a:r>
            <a:r>
              <a:rPr lang="en-US" baseline="0" dirty="0"/>
              <a:t> </a:t>
            </a:r>
            <a:endParaRPr lang="en-US" dirty="0"/>
          </a:p>
        </p:txBody>
      </p:sp>
    </p:spTree>
    <p:extLst>
      <p:ext uri="{BB962C8B-B14F-4D97-AF65-F5344CB8AC3E}">
        <p14:creationId xmlns:p14="http://schemas.microsoft.com/office/powerpoint/2010/main" val="251755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a:p>
          <a:p>
            <a:pPr marL="174708" indent="-174708" defTabSz="931774">
              <a:buFont typeface="Arial" pitchFamily="34" charset="0"/>
              <a:buChar char="•"/>
              <a:defRPr/>
            </a:pPr>
            <a:endParaRPr lang="en-US" dirty="0"/>
          </a:p>
          <a:p>
            <a:endParaRPr lang="en-US" dirty="0"/>
          </a:p>
        </p:txBody>
      </p:sp>
      <p:sp>
        <p:nvSpPr>
          <p:cNvPr id="4" name="Slide Number Placeholder 3"/>
          <p:cNvSpPr>
            <a:spLocks noGrp="1"/>
          </p:cNvSpPr>
          <p:nvPr>
            <p:ph type="sldNum" sz="quarter" idx="10"/>
          </p:nvPr>
        </p:nvSpPr>
        <p:spPr>
          <a:xfrm>
            <a:off x="5257800" y="8829967"/>
            <a:ext cx="1750978" cy="464820"/>
          </a:xfrm>
          <a:prstGeom prst="rect">
            <a:avLst/>
          </a:prstGeom>
        </p:spPr>
        <p:txBody>
          <a:bodyPr/>
          <a:lstStyle/>
          <a:p>
            <a:fld id="{89920E16-7E2D-4061-8759-5F8497A7A433}" type="slidenum">
              <a:rPr lang="en-US" smtClean="0"/>
              <a:pPr/>
              <a:t>7</a:t>
            </a:fld>
            <a:endParaRPr lang="en-US" dirty="0"/>
          </a:p>
        </p:txBody>
      </p:sp>
      <p:sp>
        <p:nvSpPr>
          <p:cNvPr id="5" name="Footer Placeholder 4"/>
          <p:cNvSpPr>
            <a:spLocks noGrp="1"/>
          </p:cNvSpPr>
          <p:nvPr>
            <p:ph type="ftr" sz="quarter" idx="11"/>
          </p:nvPr>
        </p:nvSpPr>
        <p:spPr>
          <a:xfrm>
            <a:off x="0" y="8915400"/>
            <a:ext cx="4572000" cy="314033"/>
          </a:xfrm>
          <a:prstGeom prst="rect">
            <a:avLst/>
          </a:prstGeom>
        </p:spPr>
        <p:txBody>
          <a:bodyPr/>
          <a:lstStyle/>
          <a:p>
            <a:r>
              <a:rPr lang="en-US" dirty="0"/>
              <a:t>© 2011 Microsoft Corporation    	Microsoft Confidential</a:t>
            </a:r>
          </a:p>
        </p:txBody>
      </p:sp>
    </p:spTree>
    <p:extLst>
      <p:ext uri="{BB962C8B-B14F-4D97-AF65-F5344CB8AC3E}">
        <p14:creationId xmlns:p14="http://schemas.microsoft.com/office/powerpoint/2010/main" val="465623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245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3417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64893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39325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11/20/2017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11/20/2017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11/20/2017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11/20/2017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11/20/2017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11/20/2017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11/20/2017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01035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11/20/2017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11/20/2017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11/20/2017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71833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016186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592008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45825364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421679202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11/20/2017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338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7386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42577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6589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392831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124410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11/20/2017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816" r:id="rId2"/>
    <p:sldLayoutId id="2147483815" r:id="rId3"/>
    <p:sldLayoutId id="2147483821" r:id="rId4"/>
    <p:sldLayoutId id="2147483817" r:id="rId5"/>
    <p:sldLayoutId id="2147483797" r:id="rId6"/>
    <p:sldLayoutId id="2147483818" r:id="rId7"/>
    <p:sldLayoutId id="2147483819" r:id="rId8"/>
    <p:sldLayoutId id="2147483820" r:id="rId9"/>
    <p:sldLayoutId id="2147483806" r:id="rId10"/>
    <p:sldLayoutId id="2147483807" r:id="rId11"/>
    <p:sldLayoutId id="2147483808" r:id="rId12"/>
    <p:sldLayoutId id="2147483795" r:id="rId13"/>
    <p:sldLayoutId id="2147483784" r:id="rId14"/>
    <p:sldLayoutId id="2147483785" r:id="rId15"/>
    <p:sldLayoutId id="2147483796" r:id="rId16"/>
    <p:sldLayoutId id="2147483786" r:id="rId17"/>
    <p:sldLayoutId id="2147483788" r:id="rId18"/>
    <p:sldLayoutId id="2147483787" r:id="rId19"/>
    <p:sldLayoutId id="2147483789" r:id="rId20"/>
    <p:sldLayoutId id="2147483799" r:id="rId21"/>
    <p:sldLayoutId id="2147483800" r:id="rId22"/>
    <p:sldLayoutId id="2147483780" r:id="rId23"/>
    <p:sldLayoutId id="2147483801" r:id="rId24"/>
    <p:sldLayoutId id="2147483802" r:id="rId25"/>
    <p:sldLayoutId id="2147483804" r:id="rId26"/>
    <p:sldLayoutId id="2147483811" r:id="rId27"/>
    <p:sldLayoutId id="2147483813" r:id="rId28"/>
    <p:sldLayoutId id="2147483805" r:id="rId29"/>
    <p:sldLayoutId id="2147483822" r:id="rId30"/>
    <p:sldLayoutId id="2147483823" r:id="rId31"/>
    <p:sldLayoutId id="2147483824"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ka.ms/premiereducation"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live.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0" y="1143000"/>
            <a:ext cx="6949440" cy="2286000"/>
          </a:xfrm>
        </p:spPr>
        <p:txBody>
          <a:bodyPr/>
          <a:lstStyle/>
          <a:p>
            <a:r>
              <a:rPr lang="en-US" sz="3600" dirty="0"/>
              <a:t>Windows PowerShell for the IT Professional</a:t>
            </a:r>
          </a:p>
          <a:p>
            <a:r>
              <a:rPr lang="en-US" dirty="0"/>
              <a:t>Part 1</a:t>
            </a:r>
            <a:endParaRPr lang="en-US" sz="3600" dirty="0"/>
          </a:p>
        </p:txBody>
      </p:sp>
    </p:spTree>
    <p:extLst>
      <p:ext uri="{BB962C8B-B14F-4D97-AF65-F5344CB8AC3E}">
        <p14:creationId xmlns:p14="http://schemas.microsoft.com/office/powerpoint/2010/main" val="76679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 your trainer</a:t>
            </a:r>
          </a:p>
        </p:txBody>
      </p:sp>
      <p:sp>
        <p:nvSpPr>
          <p:cNvPr id="5" name="Slide Number Placeholder 4"/>
          <p:cNvSpPr>
            <a:spLocks noGrp="1"/>
          </p:cNvSpPr>
          <p:nvPr>
            <p:ph type="sldNum" sz="quarter" idx="11"/>
          </p:nvPr>
        </p:nvSpPr>
        <p:spPr/>
        <p:txBody>
          <a:bodyPr/>
          <a:lstStyle/>
          <a:p>
            <a:fld id="{026CCAEB-CB17-44EB-A892-4553F1D666B6}" type="slidenum">
              <a:rPr lang="en-US" smtClean="0">
                <a:solidFill>
                  <a:prstClr val="white"/>
                </a:solidFill>
              </a:rPr>
              <a:pPr/>
              <a:t>2</a:t>
            </a:fld>
            <a:endParaRPr lang="en-US">
              <a:solidFill>
                <a:prstClr val="white"/>
              </a:solidFill>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r>
              <a:rPr lang="en-US">
                <a:solidFill>
                  <a:prstClr val="white"/>
                </a:solidFill>
              </a:rPr>
              <a:t>Microsoft Confidential</a:t>
            </a:r>
          </a:p>
        </p:txBody>
      </p:sp>
      <p:sp>
        <p:nvSpPr>
          <p:cNvPr id="11" name="TextBox 10"/>
          <p:cNvSpPr txBox="1"/>
          <p:nvPr/>
        </p:nvSpPr>
        <p:spPr>
          <a:xfrm>
            <a:off x="3595816" y="885655"/>
            <a:ext cx="7492320" cy="2308324"/>
          </a:xfrm>
          <a:prstGeom prst="rect">
            <a:avLst/>
          </a:prstGeom>
          <a:noFill/>
        </p:spPr>
        <p:txBody>
          <a:bodyPr wrap="square" rtlCol="0">
            <a:spAutoFit/>
          </a:bodyPr>
          <a:lstStyle/>
          <a:p>
            <a:pPr>
              <a:lnSpc>
                <a:spcPct val="150000"/>
              </a:lnSpc>
            </a:pPr>
            <a:r>
              <a:rPr lang="en-US" sz="4000" dirty="0">
                <a:solidFill>
                  <a:schemeClr val="bg1"/>
                </a:solidFill>
                <a:latin typeface="Segoe UI Light" panose="020B0502040204020203" pitchFamily="34" charset="0"/>
                <a:cs typeface="Segoe UI Light" panose="020B0502040204020203" pitchFamily="34" charset="0"/>
              </a:rPr>
              <a:t>Anthony Watherston</a:t>
            </a:r>
          </a:p>
          <a:p>
            <a:pPr>
              <a:lnSpc>
                <a:spcPct val="150000"/>
              </a:lnSpc>
            </a:pPr>
            <a:r>
              <a:rPr lang="en-US" sz="2800" dirty="0">
                <a:solidFill>
                  <a:schemeClr val="bg1"/>
                </a:solidFill>
                <a:latin typeface="Segoe UI Light" panose="020B0502040204020203" pitchFamily="34" charset="0"/>
                <a:cs typeface="Segoe UI Light" panose="020B0502040204020203" pitchFamily="34" charset="0"/>
              </a:rPr>
              <a:t>Premier Field Engineer</a:t>
            </a:r>
          </a:p>
          <a:p>
            <a:pPr>
              <a:lnSpc>
                <a:spcPct val="150000"/>
              </a:lnSpc>
            </a:pPr>
            <a:r>
              <a:rPr lang="en-GB" sz="2800" dirty="0">
                <a:solidFill>
                  <a:schemeClr val="bg1"/>
                </a:solidFill>
                <a:latin typeface="Segoe UI Light" panose="020B0502040204020203" pitchFamily="34" charset="0"/>
                <a:cs typeface="Segoe UI Light" panose="020B0502040204020203" pitchFamily="34" charset="0"/>
              </a:rPr>
              <a:t>anwather@Microsoft.com</a:t>
            </a:r>
          </a:p>
        </p:txBody>
      </p:sp>
    </p:spTree>
    <p:extLst>
      <p:ext uri="{BB962C8B-B14F-4D97-AF65-F5344CB8AC3E}">
        <p14:creationId xmlns:p14="http://schemas.microsoft.com/office/powerpoint/2010/main" val="392742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t>Introductions</a:t>
            </a:r>
          </a:p>
        </p:txBody>
      </p:sp>
      <p:sp>
        <p:nvSpPr>
          <p:cNvPr id="10" name="Content Placeholder 9"/>
          <p:cNvSpPr>
            <a:spLocks noGrp="1"/>
          </p:cNvSpPr>
          <p:nvPr>
            <p:ph sz="quarter" idx="13"/>
          </p:nvPr>
        </p:nvSpPr>
        <p:spPr>
          <a:xfrm>
            <a:off x="3641558" y="1143000"/>
            <a:ext cx="7940842" cy="4953000"/>
          </a:xfrm>
        </p:spPr>
        <p:txBody>
          <a:bodyPr>
            <a:normAutofit/>
          </a:bodyPr>
          <a:lstStyle/>
          <a:p>
            <a:pPr lvl="0"/>
            <a:r>
              <a:rPr lang="en-AU" dirty="0"/>
              <a:t>About You:</a:t>
            </a:r>
          </a:p>
          <a:p>
            <a:pPr lvl="0"/>
            <a:endParaRPr lang="en-AU" dirty="0"/>
          </a:p>
          <a:p>
            <a:pPr marL="342900" lvl="1"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Name</a:t>
            </a:r>
          </a:p>
          <a:p>
            <a:pPr marL="342900" lvl="1"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What products you work with</a:t>
            </a:r>
          </a:p>
          <a:p>
            <a:pPr marL="342900" lvl="1"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PowerShell experience</a:t>
            </a:r>
          </a:p>
          <a:p>
            <a:pPr marL="342900" lvl="1"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Other programming experience</a:t>
            </a:r>
          </a:p>
          <a:p>
            <a:pPr marL="342900" lvl="1" indent="-342900">
              <a:buFont typeface="Arial" panose="020B0604020202020204" pitchFamily="34" charset="0"/>
              <a:buChar char="•"/>
            </a:pPr>
            <a:r>
              <a:rPr lang="en-AU" sz="2800" dirty="0">
                <a:solidFill>
                  <a:schemeClr val="bg1"/>
                </a:solidFill>
                <a:latin typeface="Segoe UI Light" panose="020B0502040204020203" pitchFamily="34" charset="0"/>
                <a:cs typeface="Segoe UI Light" panose="020B0502040204020203" pitchFamily="34" charset="0"/>
              </a:rPr>
              <a:t>Specific expectations for this course?</a:t>
            </a:r>
            <a:endParaRPr lang="en-US" sz="1600" dirty="0">
              <a:solidFill>
                <a:schemeClr val="bg1"/>
              </a:solidFill>
              <a:latin typeface="Segoe UI Light" panose="020B0502040204020203" pitchFamily="34" charset="0"/>
              <a:cs typeface="Segoe UI Light" panose="020B0502040204020203" pitchFamily="34" charset="0"/>
            </a:endParaRPr>
          </a:p>
          <a:p>
            <a:pPr lvl="0"/>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a:t>
            </a:fld>
            <a:endParaRPr lang="en-US">
              <a:solidFill>
                <a:prstClr val="white"/>
              </a:solidFill>
            </a:endParaRPr>
          </a:p>
        </p:txBody>
      </p:sp>
      <p:sp>
        <p:nvSpPr>
          <p:cNvPr id="2" name="Footer Placeholder 1"/>
          <p:cNvSpPr>
            <a:spLocks noGrp="1"/>
          </p:cNvSpPr>
          <p:nvPr>
            <p:ph type="ftr" sz="quarter" idx="4294967295"/>
          </p:nvPr>
        </p:nvSpPr>
        <p:spPr>
          <a:xfrm>
            <a:off x="0" y="6477000"/>
            <a:ext cx="4876800" cy="365125"/>
          </a:xfrm>
          <a:prstGeom prst="rect">
            <a:avLst/>
          </a:prstGeom>
        </p:spPr>
        <p:txBody>
          <a:bodyPr/>
          <a:lstStyle/>
          <a:p>
            <a:r>
              <a:rPr lang="en-US">
                <a:solidFill>
                  <a:prstClr val="white"/>
                </a:solidFill>
              </a:rPr>
              <a:t>Microsoft Confidential</a:t>
            </a:r>
          </a:p>
        </p:txBody>
      </p:sp>
    </p:spTree>
    <p:extLst>
      <p:ext uri="{BB962C8B-B14F-4D97-AF65-F5344CB8AC3E}">
        <p14:creationId xmlns:p14="http://schemas.microsoft.com/office/powerpoint/2010/main" val="22420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t>Workshop Schedule</a:t>
            </a:r>
          </a:p>
        </p:txBody>
      </p:sp>
      <p:sp>
        <p:nvSpPr>
          <p:cNvPr id="10" name="Content Placeholder 9"/>
          <p:cNvSpPr>
            <a:spLocks noGrp="1"/>
          </p:cNvSpPr>
          <p:nvPr>
            <p:ph sz="quarter" idx="13"/>
          </p:nvPr>
        </p:nvSpPr>
        <p:spPr>
          <a:xfrm>
            <a:off x="4282786" y="1109227"/>
            <a:ext cx="7737764" cy="4977248"/>
          </a:xfrm>
        </p:spPr>
        <p:txBody>
          <a:bodyPr>
            <a:normAutofit/>
          </a:bodyPr>
          <a:lstStyle/>
          <a:p>
            <a:pPr lvl="0"/>
            <a:r>
              <a:rPr lang="en-US"/>
              <a:t>Start:   	9:00 am</a:t>
            </a:r>
          </a:p>
          <a:p>
            <a:pPr lvl="0"/>
            <a:endParaRPr lang="en-US"/>
          </a:p>
          <a:p>
            <a:r>
              <a:rPr lang="en-US"/>
              <a:t>Break: 	10:30 am</a:t>
            </a:r>
          </a:p>
          <a:p>
            <a:endParaRPr lang="en-US"/>
          </a:p>
          <a:p>
            <a:r>
              <a:rPr lang="en-US"/>
              <a:t>Lunch: 	12:30 pm</a:t>
            </a:r>
          </a:p>
          <a:p>
            <a:pPr lvl="0"/>
            <a:endParaRPr lang="en-US"/>
          </a:p>
          <a:p>
            <a:r>
              <a:rPr lang="en-US"/>
              <a:t>Break:  	2:45 pm</a:t>
            </a:r>
          </a:p>
          <a:p>
            <a:pPr lvl="0"/>
            <a:endParaRPr lang="en-US"/>
          </a:p>
          <a:p>
            <a:r>
              <a:rPr lang="en-US"/>
              <a:t>End:    	5:00 pm</a:t>
            </a:r>
          </a:p>
          <a:p>
            <a:pPr lvl="0"/>
            <a:endParaRPr lang="en-US"/>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4</a:t>
            </a:fld>
            <a:endParaRPr lang="en-US">
              <a:solidFill>
                <a:prstClr val="white"/>
              </a:solidFill>
            </a:endParaRPr>
          </a:p>
        </p:txBody>
      </p:sp>
      <p:sp>
        <p:nvSpPr>
          <p:cNvPr id="2" name="Footer Placeholder 1"/>
          <p:cNvSpPr>
            <a:spLocks noGrp="1"/>
          </p:cNvSpPr>
          <p:nvPr>
            <p:ph type="ftr" sz="quarter" idx="4294967295"/>
          </p:nvPr>
        </p:nvSpPr>
        <p:spPr>
          <a:xfrm>
            <a:off x="0" y="6477000"/>
            <a:ext cx="4876800" cy="365125"/>
          </a:xfrm>
          <a:prstGeom prst="rect">
            <a:avLst/>
          </a:prstGeom>
        </p:spPr>
        <p:txBody>
          <a:bodyPr/>
          <a:lstStyle/>
          <a:p>
            <a:r>
              <a:rPr lang="en-US">
                <a:solidFill>
                  <a:prstClr val="white"/>
                </a:solidFill>
              </a:rPr>
              <a:t>Microsoft Confidential</a:t>
            </a:r>
          </a:p>
        </p:txBody>
      </p:sp>
    </p:spTree>
    <p:extLst>
      <p:ext uri="{BB962C8B-B14F-4D97-AF65-F5344CB8AC3E}">
        <p14:creationId xmlns:p14="http://schemas.microsoft.com/office/powerpoint/2010/main" val="113928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3" name="Rectangle 2"/>
          <p:cNvSpPr/>
          <p:nvPr/>
        </p:nvSpPr>
        <p:spPr>
          <a:xfrm>
            <a:off x="1031726" y="1371599"/>
            <a:ext cx="310271" cy="11811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t>DAY  1</a:t>
            </a:r>
          </a:p>
        </p:txBody>
      </p:sp>
      <p:sp>
        <p:nvSpPr>
          <p:cNvPr id="7" name="Rectangle 6"/>
          <p:cNvSpPr/>
          <p:nvPr/>
        </p:nvSpPr>
        <p:spPr>
          <a:xfrm>
            <a:off x="1037198" y="2552700"/>
            <a:ext cx="310271" cy="1196339"/>
          </a:xfrm>
          <a:prstGeom prst="rect">
            <a:avLst/>
          </a:prstGeom>
          <a:solidFill>
            <a:srgbClr val="54C659"/>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solidFill>
                  <a:schemeClr val="tx1"/>
                </a:solidFill>
              </a:rPr>
              <a:t>DAY  2</a:t>
            </a:r>
          </a:p>
        </p:txBody>
      </p:sp>
      <p:sp>
        <p:nvSpPr>
          <p:cNvPr id="8" name="Rectangle 7"/>
          <p:cNvSpPr/>
          <p:nvPr/>
        </p:nvSpPr>
        <p:spPr>
          <a:xfrm>
            <a:off x="10667305" y="1371597"/>
            <a:ext cx="310271" cy="15906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solidFill>
                  <a:schemeClr val="accent4">
                    <a:lumMod val="75000"/>
                  </a:schemeClr>
                </a:solidFill>
              </a:rPr>
              <a:t>DAY  3</a:t>
            </a:r>
          </a:p>
        </p:txBody>
      </p:sp>
      <p:sp>
        <p:nvSpPr>
          <p:cNvPr id="9" name="Rectangle 8"/>
          <p:cNvSpPr/>
          <p:nvPr/>
        </p:nvSpPr>
        <p:spPr>
          <a:xfrm>
            <a:off x="1026254" y="1371599"/>
            <a:ext cx="310271" cy="11811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t>DAY  1</a:t>
            </a:r>
          </a:p>
        </p:txBody>
      </p:sp>
      <p:graphicFrame>
        <p:nvGraphicFramePr>
          <p:cNvPr id="11" name="Table 10"/>
          <p:cNvGraphicFramePr>
            <a:graphicFrameLocks noGrp="1"/>
          </p:cNvGraphicFramePr>
          <p:nvPr>
            <p:extLst>
              <p:ext uri="{D42A27DB-BD31-4B8C-83A1-F6EECF244321}">
                <p14:modId xmlns:p14="http://schemas.microsoft.com/office/powerpoint/2010/main" val="1566051713"/>
              </p:ext>
            </p:extLst>
          </p:nvPr>
        </p:nvGraphicFramePr>
        <p:xfrm>
          <a:off x="1434047" y="1371599"/>
          <a:ext cx="9253323" cy="2377440"/>
        </p:xfrm>
        <a:graphic>
          <a:graphicData uri="http://schemas.openxmlformats.org/drawingml/2006/table">
            <a:tbl>
              <a:tblPr bandRow="1">
                <a:tableStyleId>{5C22544A-7EE6-4342-B048-85BDC9FD1C3A}</a:tableStyleId>
              </a:tblPr>
              <a:tblGrid>
                <a:gridCol w="4612005">
                  <a:extLst>
                    <a:ext uri="{9D8B030D-6E8A-4147-A177-3AD203B41FA5}">
                      <a16:colId xmlns:a16="http://schemas.microsoft.com/office/drawing/2014/main" val="2398837092"/>
                    </a:ext>
                  </a:extLst>
                </a:gridCol>
                <a:gridCol w="4641318">
                  <a:extLst>
                    <a:ext uri="{9D8B030D-6E8A-4147-A177-3AD203B41FA5}">
                      <a16:colId xmlns:a16="http://schemas.microsoft.com/office/drawing/2014/main" val="3110015325"/>
                    </a:ext>
                  </a:extLst>
                </a:gridCol>
              </a:tblGrid>
              <a:tr h="370840">
                <a:tc>
                  <a:txBody>
                    <a:bodyPr/>
                    <a:lstStyle/>
                    <a:p>
                      <a:pPr rtl="0" fontAlgn="base"/>
                      <a:r>
                        <a:rPr lang="en-AU" sz="2000" b="0" dirty="0">
                          <a:solidFill>
                            <a:schemeClr val="bg1"/>
                          </a:solidFill>
                          <a:latin typeface="Segoe UI Light" panose="020B0502040204020203" pitchFamily="34" charset="0"/>
                          <a:cs typeface="Segoe UI Light" panose="020B0502040204020203" pitchFamily="34" charset="0"/>
                        </a:rPr>
                        <a:t>Module 1: Introduction</a:t>
                      </a:r>
                    </a:p>
                  </a:txBody>
                  <a:tcPr/>
                </a:tc>
                <a:tc>
                  <a:txBody>
                    <a:bodyPr/>
                    <a:lstStyle/>
                    <a:p>
                      <a:pPr rtl="0" fontAlgn="base"/>
                      <a:r>
                        <a:rPr lang="en-AU" sz="2000" dirty="0">
                          <a:solidFill>
                            <a:schemeClr val="bg1"/>
                          </a:solidFill>
                          <a:latin typeface="Segoe UI Light" panose="020B0502040204020203" pitchFamily="34" charset="0"/>
                          <a:cs typeface="Segoe UI Light" panose="020B0502040204020203" pitchFamily="34" charset="0"/>
                        </a:rPr>
                        <a:t>Module 7: Modules</a:t>
                      </a:r>
                    </a:p>
                  </a:txBody>
                  <a:tcPr/>
                </a:tc>
                <a:extLst>
                  <a:ext uri="{0D108BD9-81ED-4DB2-BD59-A6C34878D82A}">
                    <a16:rowId xmlns:a16="http://schemas.microsoft.com/office/drawing/2014/main" val="1931111569"/>
                  </a:ext>
                </a:extLst>
              </a:tr>
              <a:tr h="370840">
                <a:tc>
                  <a:txBody>
                    <a:bodyPr/>
                    <a:lstStyle/>
                    <a:p>
                      <a:pPr rtl="0" fontAlgn="base"/>
                      <a:r>
                        <a:rPr lang="en-AU" sz="2000" dirty="0">
                          <a:solidFill>
                            <a:schemeClr val="bg1"/>
                          </a:solidFill>
                          <a:latin typeface="Segoe UI Light" panose="020B0502040204020203" pitchFamily="34" charset="0"/>
                          <a:cs typeface="Segoe UI Light" panose="020B0502040204020203" pitchFamily="34" charset="0"/>
                        </a:rPr>
                        <a:t>Module 2:</a:t>
                      </a:r>
                      <a:r>
                        <a:rPr lang="en-AU" sz="2000" baseline="0" dirty="0">
                          <a:solidFill>
                            <a:schemeClr val="bg1"/>
                          </a:solidFill>
                          <a:latin typeface="Segoe UI Light" panose="020B0502040204020203" pitchFamily="34" charset="0"/>
                          <a:cs typeface="Segoe UI Light" panose="020B0502040204020203" pitchFamily="34" charset="0"/>
                        </a:rPr>
                        <a:t> Commands</a:t>
                      </a:r>
                      <a:endParaRPr lang="en-AU" sz="2000" dirty="0">
                        <a:solidFill>
                          <a:schemeClr val="bg1"/>
                        </a:solidFill>
                        <a:latin typeface="Segoe UI Light" panose="020B0502040204020203" pitchFamily="34" charset="0"/>
                        <a:cs typeface="Segoe UI Light" panose="020B0502040204020203" pitchFamily="34" charset="0"/>
                      </a:endParaRPr>
                    </a:p>
                  </a:txBody>
                  <a:tcP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000" dirty="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745182228"/>
                  </a:ext>
                </a:extLst>
              </a:tr>
              <a:tr h="370840">
                <a:tc>
                  <a:txBody>
                    <a:bodyPr/>
                    <a:lstStyle/>
                    <a:p>
                      <a:pPr rtl="0" fontAlgn="base"/>
                      <a:r>
                        <a:rPr lang="en-AU" sz="2000">
                          <a:solidFill>
                            <a:schemeClr val="bg1"/>
                          </a:solidFill>
                          <a:latin typeface="Segoe UI Light" panose="020B0502040204020203" pitchFamily="34" charset="0"/>
                          <a:cs typeface="Segoe UI Light" panose="020B0502040204020203" pitchFamily="34" charset="0"/>
                        </a:rPr>
                        <a:t>Module 3: Data</a:t>
                      </a:r>
                      <a:r>
                        <a:rPr lang="en-AU" sz="2000" baseline="0">
                          <a:solidFill>
                            <a:schemeClr val="bg1"/>
                          </a:solidFill>
                          <a:latin typeface="Segoe UI Light" panose="020B0502040204020203" pitchFamily="34" charset="0"/>
                          <a:cs typeface="Segoe UI Light" panose="020B0502040204020203" pitchFamily="34" charset="0"/>
                        </a:rPr>
                        <a:t> &amp; Streams</a:t>
                      </a:r>
                      <a:endParaRPr lang="en-AU" sz="2000">
                        <a:solidFill>
                          <a:schemeClr val="bg1"/>
                        </a:solidFill>
                        <a:latin typeface="Segoe UI Light" panose="020B0502040204020203" pitchFamily="34" charset="0"/>
                        <a:cs typeface="Segoe UI Light" panose="020B0502040204020203" pitchFamily="34" charset="0"/>
                      </a:endParaRPr>
                    </a:p>
                  </a:txBody>
                  <a:tcP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000" dirty="0">
                          <a:solidFill>
                            <a:schemeClr val="bg1"/>
                          </a:solidFill>
                          <a:latin typeface="Segoe UI Light" panose="020B0502040204020203" pitchFamily="34" charset="0"/>
                          <a:cs typeface="Segoe UI Light" panose="020B0502040204020203" pitchFamily="34" charset="0"/>
                        </a:rPr>
                        <a:t>Module 9: Functions</a:t>
                      </a:r>
                      <a:r>
                        <a:rPr lang="en-AU" sz="2000" baseline="0" dirty="0">
                          <a:solidFill>
                            <a:schemeClr val="bg1"/>
                          </a:solidFill>
                          <a:latin typeface="Segoe UI Light" panose="020B0502040204020203" pitchFamily="34" charset="0"/>
                          <a:cs typeface="Segoe UI Light" panose="020B0502040204020203" pitchFamily="34" charset="0"/>
                        </a:rPr>
                        <a:t>, Scripts &amp; Scope</a:t>
                      </a:r>
                      <a:endParaRPr lang="en-AU" sz="20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54797359"/>
                  </a:ext>
                </a:extLst>
              </a:tr>
              <a:tr h="370840">
                <a:tc>
                  <a:txBody>
                    <a:bodyPr/>
                    <a:lstStyle/>
                    <a:p>
                      <a:pPr rtl="0" fontAlgn="base"/>
                      <a:r>
                        <a:rPr lang="en-AU" sz="2000" dirty="0">
                          <a:solidFill>
                            <a:schemeClr val="bg1"/>
                          </a:solidFill>
                          <a:latin typeface="Segoe UI Light" panose="020B0502040204020203" pitchFamily="34" charset="0"/>
                          <a:cs typeface="Segoe UI Light" panose="020B0502040204020203" pitchFamily="34" charset="0"/>
                        </a:rPr>
                        <a:t>Module 4: Pipeline</a:t>
                      </a:r>
                    </a:p>
                  </a:txBody>
                  <a:tcPr/>
                </a:tc>
                <a:tc>
                  <a:txBody>
                    <a:bodyPr/>
                    <a:lstStyle/>
                    <a:p>
                      <a:pPr rtl="0" fontAlgn="base"/>
                      <a:r>
                        <a:rPr lang="en-AU" sz="2000" dirty="0">
                          <a:solidFill>
                            <a:schemeClr val="bg1"/>
                          </a:solidFill>
                          <a:latin typeface="Segoe UI Light" panose="020B0502040204020203" pitchFamily="34" charset="0"/>
                          <a:cs typeface="Segoe UI Light" panose="020B0502040204020203" pitchFamily="34" charset="0"/>
                        </a:rPr>
                        <a:t>Module 10: Flow</a:t>
                      </a:r>
                      <a:r>
                        <a:rPr lang="en-AU" sz="2000" baseline="0" dirty="0">
                          <a:solidFill>
                            <a:schemeClr val="bg1"/>
                          </a:solidFill>
                          <a:latin typeface="Segoe UI Light" panose="020B0502040204020203" pitchFamily="34" charset="0"/>
                          <a:cs typeface="Segoe UI Light" panose="020B0502040204020203" pitchFamily="34" charset="0"/>
                        </a:rPr>
                        <a:t> Control</a:t>
                      </a:r>
                      <a:endParaRPr lang="en-AU" sz="20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050398142"/>
                  </a:ext>
                </a:extLst>
              </a:tr>
              <a:tr h="370840">
                <a:tc>
                  <a:txBody>
                    <a:bodyPr/>
                    <a:lstStyle/>
                    <a:p>
                      <a:pPr rtl="0" fontAlgn="base"/>
                      <a:r>
                        <a:rPr lang="en-AU" sz="2000" dirty="0">
                          <a:solidFill>
                            <a:schemeClr val="bg1"/>
                          </a:solidFill>
                          <a:latin typeface="Segoe UI Light" panose="020B0502040204020203" pitchFamily="34" charset="0"/>
                          <a:cs typeface="Segoe UI Light" panose="020B0502040204020203" pitchFamily="34" charset="0"/>
                        </a:rPr>
                        <a:t>Module 5: Data Types</a:t>
                      </a:r>
                    </a:p>
                  </a:txBody>
                  <a:tcPr/>
                </a:tc>
                <a:tc>
                  <a:txBody>
                    <a:bodyPr/>
                    <a:lstStyle/>
                    <a:p>
                      <a:endParaRPr lang="en-US" dirty="0"/>
                    </a:p>
                  </a:txBody>
                  <a:tcPr/>
                </a:tc>
                <a:extLst>
                  <a:ext uri="{0D108BD9-81ED-4DB2-BD59-A6C34878D82A}">
                    <a16:rowId xmlns:a16="http://schemas.microsoft.com/office/drawing/2014/main" val="882227684"/>
                  </a:ext>
                </a:extLst>
              </a:tr>
              <a:tr h="370840">
                <a:tc>
                  <a:txBody>
                    <a:bodyPr/>
                    <a:lstStyle/>
                    <a:p>
                      <a:pPr marL="0" marR="0" lvl="0" indent="0" defTabSz="914400" rtl="0" eaLnBrk="1" fontAlgn="base" latinLnBrk="0" hangingPunct="1">
                        <a:lnSpc>
                          <a:spcPct val="100000"/>
                        </a:lnSpc>
                        <a:spcBef>
                          <a:spcPts val="0"/>
                        </a:spcBef>
                        <a:spcAft>
                          <a:spcPts val="0"/>
                        </a:spcAft>
                        <a:buClrTx/>
                        <a:buSzTx/>
                        <a:buFontTx/>
                        <a:buNone/>
                        <a:tabLst/>
                        <a:defRPr/>
                      </a:pPr>
                      <a:r>
                        <a:rPr lang="en-AU" sz="2000" dirty="0">
                          <a:solidFill>
                            <a:schemeClr val="bg1"/>
                          </a:solidFill>
                          <a:latin typeface="Segoe UI Light" panose="020B0502040204020203" pitchFamily="34" charset="0"/>
                          <a:cs typeface="Segoe UI Light" panose="020B0502040204020203" pitchFamily="34" charset="0"/>
                        </a:rPr>
                        <a:t>Module 6: Advanced Pipeline Operations</a:t>
                      </a:r>
                    </a:p>
                  </a:txBody>
                  <a:tcPr/>
                </a:tc>
                <a:tc>
                  <a:txBody>
                    <a:bodyPr/>
                    <a:lstStyle/>
                    <a:p>
                      <a:pPr rtl="0" fontAlgn="base"/>
                      <a:endParaRPr lang="en-AU" sz="20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010115056"/>
                  </a:ext>
                </a:extLst>
              </a:tr>
            </a:tbl>
          </a:graphicData>
        </a:graphic>
      </p:graphicFrame>
    </p:spTree>
    <p:extLst>
      <p:ext uri="{BB962C8B-B14F-4D97-AF65-F5344CB8AC3E}">
        <p14:creationId xmlns:p14="http://schemas.microsoft.com/office/powerpoint/2010/main" val="12028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2116183" cy="2286000"/>
          </a:xfrm>
        </p:spPr>
        <p:txBody>
          <a:bodyPr/>
          <a:lstStyle/>
          <a:p>
            <a:r>
              <a:rPr lang="en-US"/>
              <a:t>Lab Environment</a:t>
            </a:r>
          </a:p>
        </p:txBody>
      </p:sp>
      <p:sp>
        <p:nvSpPr>
          <p:cNvPr id="5" name="Rectangle 4"/>
          <p:cNvSpPr/>
          <p:nvPr/>
        </p:nvSpPr>
        <p:spPr>
          <a:xfrm>
            <a:off x="2420984" y="365760"/>
            <a:ext cx="9204960" cy="3791570"/>
          </a:xfrm>
          <a:prstGeom prst="rect">
            <a:avLst/>
          </a:prstGeom>
          <a:solidFill>
            <a:schemeClr val="bg2"/>
          </a:solidFill>
        </p:spPr>
      </p:sp>
      <p:sp>
        <p:nvSpPr>
          <p:cNvPr id="6" name="Freeform 5"/>
          <p:cNvSpPr/>
          <p:nvPr/>
        </p:nvSpPr>
        <p:spPr>
          <a:xfrm>
            <a:off x="3083475" y="623200"/>
            <a:ext cx="2215896" cy="441576"/>
          </a:xfrm>
          <a:custGeom>
            <a:avLst/>
            <a:gdLst>
              <a:gd name="connsiteX0" fmla="*/ 0 w 2873860"/>
              <a:gd name="connsiteY0" fmla="*/ 0 h 441576"/>
              <a:gd name="connsiteX1" fmla="*/ 2873860 w 2873860"/>
              <a:gd name="connsiteY1" fmla="*/ 0 h 441576"/>
              <a:gd name="connsiteX2" fmla="*/ 2873860 w 2873860"/>
              <a:gd name="connsiteY2" fmla="*/ 441576 h 441576"/>
              <a:gd name="connsiteX3" fmla="*/ 0 w 2873860"/>
              <a:gd name="connsiteY3" fmla="*/ 441576 h 441576"/>
              <a:gd name="connsiteX4" fmla="*/ 0 w 2873860"/>
              <a:gd name="connsiteY4" fmla="*/ 0 h 441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860" h="441576">
                <a:moveTo>
                  <a:pt x="0" y="0"/>
                </a:moveTo>
                <a:lnTo>
                  <a:pt x="2873860" y="0"/>
                </a:lnTo>
                <a:lnTo>
                  <a:pt x="2873860" y="441576"/>
                </a:lnTo>
                <a:lnTo>
                  <a:pt x="0" y="4415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389446" bIns="0" numCol="1" spcCol="1270" anchor="t" anchorCtr="0">
            <a:noAutofit/>
          </a:bodyPr>
          <a:lstStyle/>
          <a:p>
            <a:pPr lvl="0" algn="r" defTabSz="889000">
              <a:lnSpc>
                <a:spcPct val="90000"/>
              </a:lnSpc>
              <a:spcBef>
                <a:spcPct val="0"/>
              </a:spcBef>
              <a:spcAft>
                <a:spcPct val="35000"/>
              </a:spcAft>
            </a:pPr>
            <a:r>
              <a:rPr lang="en-US" sz="2000" kern="1200"/>
              <a:t>2012R2-DC</a:t>
            </a:r>
          </a:p>
        </p:txBody>
      </p:sp>
      <p:sp>
        <p:nvSpPr>
          <p:cNvPr id="7" name="Freeform 6"/>
          <p:cNvSpPr/>
          <p:nvPr/>
        </p:nvSpPr>
        <p:spPr>
          <a:xfrm>
            <a:off x="3099854" y="1062488"/>
            <a:ext cx="2199517" cy="2873860"/>
          </a:xfrm>
          <a:custGeom>
            <a:avLst/>
            <a:gdLst>
              <a:gd name="connsiteX0" fmla="*/ 0 w 2199517"/>
              <a:gd name="connsiteY0" fmla="*/ 0 h 2873860"/>
              <a:gd name="connsiteX1" fmla="*/ 2199517 w 2199517"/>
              <a:gd name="connsiteY1" fmla="*/ 0 h 2873860"/>
              <a:gd name="connsiteX2" fmla="*/ 2199517 w 2199517"/>
              <a:gd name="connsiteY2" fmla="*/ 2873860 h 2873860"/>
              <a:gd name="connsiteX3" fmla="*/ 0 w 2199517"/>
              <a:gd name="connsiteY3" fmla="*/ 2873860 h 2873860"/>
              <a:gd name="connsiteX4" fmla="*/ 0 w 2199517"/>
              <a:gd name="connsiteY4" fmla="*/ 0 h 28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17" h="2873860">
                <a:moveTo>
                  <a:pt x="0" y="0"/>
                </a:moveTo>
                <a:lnTo>
                  <a:pt x="2199517" y="0"/>
                </a:lnTo>
                <a:lnTo>
                  <a:pt x="2199517" y="2873860"/>
                </a:lnTo>
                <a:lnTo>
                  <a:pt x="0" y="28738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389446" rIns="113792" bIns="113792" numCol="1" spcCol="1270" anchor="t" anchorCtr="0">
            <a:noAutofit/>
          </a:bodyPr>
          <a:lstStyle/>
          <a:p>
            <a:pPr marL="0" lvl="1" algn="l" defTabSz="711200">
              <a:lnSpc>
                <a:spcPct val="90000"/>
              </a:lnSpc>
              <a:spcBef>
                <a:spcPct val="0"/>
              </a:spcBef>
              <a:spcAft>
                <a:spcPct val="15000"/>
              </a:spcAft>
            </a:pPr>
            <a:r>
              <a:rPr lang="en-US" sz="1400" kern="1200"/>
              <a:t>Windows Server 2012 R2</a:t>
            </a:r>
          </a:p>
          <a:p>
            <a:pPr marL="0" lvl="1" algn="l" defTabSz="711200">
              <a:lnSpc>
                <a:spcPct val="90000"/>
              </a:lnSpc>
              <a:spcBef>
                <a:spcPct val="0"/>
              </a:spcBef>
              <a:spcAft>
                <a:spcPct val="15000"/>
              </a:spcAft>
            </a:pPr>
            <a:r>
              <a:rPr lang="en-US" sz="1400" kern="1200"/>
              <a:t>Core</a:t>
            </a:r>
          </a:p>
          <a:p>
            <a:pPr marL="171450" lvl="1" indent="-171450" algn="l" defTabSz="711200">
              <a:lnSpc>
                <a:spcPct val="90000"/>
              </a:lnSpc>
              <a:spcBef>
                <a:spcPct val="0"/>
              </a:spcBef>
              <a:spcAft>
                <a:spcPct val="15000"/>
              </a:spcAft>
              <a:buChar char="••"/>
            </a:pPr>
            <a:endParaRPr lang="en-US" sz="1400" kern="1200"/>
          </a:p>
          <a:p>
            <a:pPr marL="0" lvl="1" algn="l" defTabSz="711200">
              <a:lnSpc>
                <a:spcPct val="90000"/>
              </a:lnSpc>
              <a:spcBef>
                <a:spcPct val="0"/>
              </a:spcBef>
              <a:spcAft>
                <a:spcPct val="15000"/>
              </a:spcAft>
            </a:pPr>
            <a:r>
              <a:rPr lang="en-US" sz="1400" kern="1200"/>
              <a:t>Domain Controller</a:t>
            </a:r>
          </a:p>
        </p:txBody>
      </p:sp>
      <p:sp>
        <p:nvSpPr>
          <p:cNvPr id="8" name="Rectangle 7"/>
          <p:cNvSpPr/>
          <p:nvPr/>
        </p:nvSpPr>
        <p:spPr>
          <a:xfrm>
            <a:off x="2658278" y="375581"/>
            <a:ext cx="883152" cy="883152"/>
          </a:xfrm>
          <a:prstGeom prst="rect">
            <a:avLst/>
          </a:prstGeom>
          <a:blipFill rotWithShape="1">
            <a:blip r:embed="rId3"/>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002335" y="606589"/>
            <a:ext cx="2191028" cy="441576"/>
          </a:xfrm>
          <a:custGeom>
            <a:avLst/>
            <a:gdLst>
              <a:gd name="connsiteX0" fmla="*/ 0 w 2873860"/>
              <a:gd name="connsiteY0" fmla="*/ 0 h 441576"/>
              <a:gd name="connsiteX1" fmla="*/ 2873860 w 2873860"/>
              <a:gd name="connsiteY1" fmla="*/ 0 h 441576"/>
              <a:gd name="connsiteX2" fmla="*/ 2873860 w 2873860"/>
              <a:gd name="connsiteY2" fmla="*/ 441576 h 441576"/>
              <a:gd name="connsiteX3" fmla="*/ 0 w 2873860"/>
              <a:gd name="connsiteY3" fmla="*/ 441576 h 441576"/>
              <a:gd name="connsiteX4" fmla="*/ 0 w 2873860"/>
              <a:gd name="connsiteY4" fmla="*/ 0 h 441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860" h="441576">
                <a:moveTo>
                  <a:pt x="0" y="0"/>
                </a:moveTo>
                <a:lnTo>
                  <a:pt x="2873860" y="0"/>
                </a:lnTo>
                <a:lnTo>
                  <a:pt x="2873860" y="441576"/>
                </a:lnTo>
                <a:lnTo>
                  <a:pt x="0" y="4415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389446" bIns="0" numCol="1" spcCol="1270" anchor="t" anchorCtr="0">
            <a:noAutofit/>
          </a:bodyPr>
          <a:lstStyle/>
          <a:p>
            <a:pPr lvl="0" algn="r" defTabSz="889000">
              <a:lnSpc>
                <a:spcPct val="90000"/>
              </a:lnSpc>
              <a:spcBef>
                <a:spcPct val="0"/>
              </a:spcBef>
              <a:spcAft>
                <a:spcPct val="35000"/>
              </a:spcAft>
            </a:pPr>
            <a:r>
              <a:rPr lang="en-US" sz="2000" kern="1200"/>
              <a:t>2012R2-MS</a:t>
            </a:r>
          </a:p>
        </p:txBody>
      </p:sp>
      <p:sp>
        <p:nvSpPr>
          <p:cNvPr id="12" name="Freeform 11"/>
          <p:cNvSpPr/>
          <p:nvPr/>
        </p:nvSpPr>
        <p:spPr>
          <a:xfrm>
            <a:off x="5993846" y="1045072"/>
            <a:ext cx="2199517" cy="2873860"/>
          </a:xfrm>
          <a:custGeom>
            <a:avLst/>
            <a:gdLst>
              <a:gd name="connsiteX0" fmla="*/ 0 w 2199517"/>
              <a:gd name="connsiteY0" fmla="*/ 0 h 2873860"/>
              <a:gd name="connsiteX1" fmla="*/ 2199517 w 2199517"/>
              <a:gd name="connsiteY1" fmla="*/ 0 h 2873860"/>
              <a:gd name="connsiteX2" fmla="*/ 2199517 w 2199517"/>
              <a:gd name="connsiteY2" fmla="*/ 2873860 h 2873860"/>
              <a:gd name="connsiteX3" fmla="*/ 0 w 2199517"/>
              <a:gd name="connsiteY3" fmla="*/ 2873860 h 2873860"/>
              <a:gd name="connsiteX4" fmla="*/ 0 w 2199517"/>
              <a:gd name="connsiteY4" fmla="*/ 0 h 28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17" h="2873860">
                <a:moveTo>
                  <a:pt x="0" y="0"/>
                </a:moveTo>
                <a:lnTo>
                  <a:pt x="2199517" y="0"/>
                </a:lnTo>
                <a:lnTo>
                  <a:pt x="2199517" y="2873860"/>
                </a:lnTo>
                <a:lnTo>
                  <a:pt x="0" y="28738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389446" rIns="113792" bIns="113792" numCol="1" spcCol="1270" anchor="t" anchorCtr="0">
            <a:noAutofit/>
          </a:bodyPr>
          <a:lstStyle/>
          <a:p>
            <a:pPr marL="0" lvl="1" defTabSz="711200">
              <a:lnSpc>
                <a:spcPct val="90000"/>
              </a:lnSpc>
              <a:spcBef>
                <a:spcPct val="0"/>
              </a:spcBef>
              <a:spcAft>
                <a:spcPct val="15000"/>
              </a:spcAft>
            </a:pPr>
            <a:r>
              <a:rPr lang="en-US" sz="1400"/>
              <a:t>Windows Server 2012 R2</a:t>
            </a:r>
          </a:p>
          <a:p>
            <a:pPr marL="0" lvl="1" defTabSz="711200">
              <a:lnSpc>
                <a:spcPct val="90000"/>
              </a:lnSpc>
              <a:spcBef>
                <a:spcPct val="0"/>
              </a:spcBef>
              <a:spcAft>
                <a:spcPct val="15000"/>
              </a:spcAft>
            </a:pPr>
            <a:endParaRPr lang="en-US" sz="1400"/>
          </a:p>
          <a:p>
            <a:pPr marL="0" lvl="1" defTabSz="711200">
              <a:lnSpc>
                <a:spcPct val="90000"/>
              </a:lnSpc>
              <a:spcBef>
                <a:spcPct val="0"/>
              </a:spcBef>
              <a:spcAft>
                <a:spcPct val="15000"/>
              </a:spcAft>
            </a:pPr>
            <a:endParaRPr lang="en-US" sz="1400"/>
          </a:p>
          <a:p>
            <a:pPr marL="0" lvl="1" defTabSz="711200">
              <a:lnSpc>
                <a:spcPct val="90000"/>
              </a:lnSpc>
              <a:spcBef>
                <a:spcPct val="0"/>
              </a:spcBef>
              <a:spcAft>
                <a:spcPct val="15000"/>
              </a:spcAft>
            </a:pPr>
            <a:r>
              <a:rPr lang="en-US" sz="1400"/>
              <a:t>Domain Member</a:t>
            </a:r>
          </a:p>
          <a:p>
            <a:pPr marL="0" lvl="1" defTabSz="711200">
              <a:lnSpc>
                <a:spcPct val="90000"/>
              </a:lnSpc>
              <a:spcBef>
                <a:spcPct val="0"/>
              </a:spcBef>
              <a:spcAft>
                <a:spcPct val="15000"/>
              </a:spcAft>
            </a:pPr>
            <a:r>
              <a:rPr lang="en-US" sz="1400"/>
              <a:t>Server</a:t>
            </a:r>
          </a:p>
        </p:txBody>
      </p:sp>
      <p:sp>
        <p:nvSpPr>
          <p:cNvPr id="13" name="Rectangle 12"/>
          <p:cNvSpPr/>
          <p:nvPr/>
        </p:nvSpPr>
        <p:spPr>
          <a:xfrm>
            <a:off x="5594756" y="375581"/>
            <a:ext cx="883152" cy="883152"/>
          </a:xfrm>
          <a:prstGeom prst="rect">
            <a:avLst/>
          </a:prstGeom>
          <a:blipFill rotWithShape="1">
            <a:blip r:embed="rId3"/>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13"/>
          <p:cNvSpPr/>
          <p:nvPr/>
        </p:nvSpPr>
        <p:spPr>
          <a:xfrm>
            <a:off x="8896327" y="599290"/>
            <a:ext cx="2199517" cy="441576"/>
          </a:xfrm>
          <a:custGeom>
            <a:avLst/>
            <a:gdLst>
              <a:gd name="connsiteX0" fmla="*/ 0 w 1606487"/>
              <a:gd name="connsiteY0" fmla="*/ 0 h 441576"/>
              <a:gd name="connsiteX1" fmla="*/ 1606487 w 1606487"/>
              <a:gd name="connsiteY1" fmla="*/ 0 h 441576"/>
              <a:gd name="connsiteX2" fmla="*/ 1606487 w 1606487"/>
              <a:gd name="connsiteY2" fmla="*/ 441576 h 441576"/>
              <a:gd name="connsiteX3" fmla="*/ 0 w 1606487"/>
              <a:gd name="connsiteY3" fmla="*/ 441576 h 441576"/>
              <a:gd name="connsiteX4" fmla="*/ 0 w 1606487"/>
              <a:gd name="connsiteY4" fmla="*/ 0 h 441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487" h="441576">
                <a:moveTo>
                  <a:pt x="0" y="0"/>
                </a:moveTo>
                <a:lnTo>
                  <a:pt x="1606487" y="0"/>
                </a:lnTo>
                <a:lnTo>
                  <a:pt x="1606487" y="441576"/>
                </a:lnTo>
                <a:lnTo>
                  <a:pt x="0" y="4415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389446" bIns="0" numCol="1" spcCol="1270" anchor="t" anchorCtr="0">
            <a:noAutofit/>
          </a:bodyPr>
          <a:lstStyle/>
          <a:p>
            <a:pPr lvl="0" algn="r" defTabSz="889000">
              <a:lnSpc>
                <a:spcPct val="90000"/>
              </a:lnSpc>
              <a:spcBef>
                <a:spcPct val="0"/>
              </a:spcBef>
              <a:spcAft>
                <a:spcPct val="35000"/>
              </a:spcAft>
            </a:pPr>
            <a:r>
              <a:rPr lang="en-US" sz="2000" kern="1200"/>
              <a:t>WIN8-WS </a:t>
            </a:r>
          </a:p>
        </p:txBody>
      </p:sp>
      <p:sp>
        <p:nvSpPr>
          <p:cNvPr id="15" name="Freeform 14"/>
          <p:cNvSpPr/>
          <p:nvPr/>
        </p:nvSpPr>
        <p:spPr>
          <a:xfrm>
            <a:off x="8896327" y="1036364"/>
            <a:ext cx="2199517" cy="2873860"/>
          </a:xfrm>
          <a:custGeom>
            <a:avLst/>
            <a:gdLst>
              <a:gd name="connsiteX0" fmla="*/ 0 w 2199517"/>
              <a:gd name="connsiteY0" fmla="*/ 0 h 2873860"/>
              <a:gd name="connsiteX1" fmla="*/ 2199517 w 2199517"/>
              <a:gd name="connsiteY1" fmla="*/ 0 h 2873860"/>
              <a:gd name="connsiteX2" fmla="*/ 2199517 w 2199517"/>
              <a:gd name="connsiteY2" fmla="*/ 2873860 h 2873860"/>
              <a:gd name="connsiteX3" fmla="*/ 0 w 2199517"/>
              <a:gd name="connsiteY3" fmla="*/ 2873860 h 2873860"/>
              <a:gd name="connsiteX4" fmla="*/ 0 w 2199517"/>
              <a:gd name="connsiteY4" fmla="*/ 0 h 28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17" h="2873860">
                <a:moveTo>
                  <a:pt x="0" y="0"/>
                </a:moveTo>
                <a:lnTo>
                  <a:pt x="2199517" y="0"/>
                </a:lnTo>
                <a:lnTo>
                  <a:pt x="2199517" y="2873860"/>
                </a:lnTo>
                <a:lnTo>
                  <a:pt x="0" y="287386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389446" rIns="113792" bIns="113792" numCol="1" spcCol="1270" anchor="t" anchorCtr="0">
            <a:noAutofit/>
          </a:bodyPr>
          <a:lstStyle/>
          <a:p>
            <a:pPr marL="0" lvl="1" defTabSz="711200">
              <a:lnSpc>
                <a:spcPct val="90000"/>
              </a:lnSpc>
              <a:spcBef>
                <a:spcPct val="0"/>
              </a:spcBef>
              <a:spcAft>
                <a:spcPct val="15000"/>
              </a:spcAft>
            </a:pPr>
            <a:r>
              <a:rPr lang="en-US" sz="1400"/>
              <a:t>Windows 8.1</a:t>
            </a:r>
          </a:p>
          <a:p>
            <a:pPr marL="0" lvl="1" defTabSz="711200">
              <a:lnSpc>
                <a:spcPct val="90000"/>
              </a:lnSpc>
              <a:spcBef>
                <a:spcPct val="0"/>
              </a:spcBef>
              <a:spcAft>
                <a:spcPct val="15000"/>
              </a:spcAft>
            </a:pPr>
            <a:endParaRPr lang="en-US" sz="1400"/>
          </a:p>
          <a:p>
            <a:pPr marL="0" lvl="1" defTabSz="711200">
              <a:lnSpc>
                <a:spcPct val="90000"/>
              </a:lnSpc>
              <a:spcBef>
                <a:spcPct val="0"/>
              </a:spcBef>
              <a:spcAft>
                <a:spcPct val="15000"/>
              </a:spcAft>
            </a:pPr>
            <a:endParaRPr lang="en-US" sz="1400"/>
          </a:p>
          <a:p>
            <a:pPr marL="0" lvl="1" defTabSz="711200">
              <a:lnSpc>
                <a:spcPct val="90000"/>
              </a:lnSpc>
              <a:spcBef>
                <a:spcPct val="0"/>
              </a:spcBef>
              <a:spcAft>
                <a:spcPct val="15000"/>
              </a:spcAft>
            </a:pPr>
            <a:r>
              <a:rPr lang="en-US" sz="1400"/>
              <a:t>Domain Member Workstation</a:t>
            </a:r>
          </a:p>
        </p:txBody>
      </p:sp>
      <p:sp>
        <p:nvSpPr>
          <p:cNvPr id="16" name="Rectangle 15"/>
          <p:cNvSpPr/>
          <p:nvPr/>
        </p:nvSpPr>
        <p:spPr>
          <a:xfrm>
            <a:off x="8412265" y="375581"/>
            <a:ext cx="883152" cy="883152"/>
          </a:xfrm>
          <a:prstGeom prst="rect">
            <a:avLst/>
          </a:prstGeom>
          <a:blipFill rotWithShape="1">
            <a:blip r:embed="rId4"/>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1" name="Table 10"/>
          <p:cNvGraphicFramePr>
            <a:graphicFrameLocks noGrp="1"/>
          </p:cNvGraphicFramePr>
          <p:nvPr>
            <p:extLst>
              <p:ext uri="{D42A27DB-BD31-4B8C-83A1-F6EECF244321}">
                <p14:modId xmlns:p14="http://schemas.microsoft.com/office/powerpoint/2010/main" val="362291294"/>
              </p:ext>
            </p:extLst>
          </p:nvPr>
        </p:nvGraphicFramePr>
        <p:xfrm>
          <a:off x="3396451" y="4388338"/>
          <a:ext cx="5734126" cy="731520"/>
        </p:xfrm>
        <a:graphic>
          <a:graphicData uri="http://schemas.openxmlformats.org/drawingml/2006/table">
            <a:tbl>
              <a:tblPr firstCol="1" bandRow="1">
                <a:tableStyleId>{5C22544A-7EE6-4342-B048-85BDC9FD1C3A}</a:tableStyleId>
              </a:tblPr>
              <a:tblGrid>
                <a:gridCol w="2867063">
                  <a:extLst>
                    <a:ext uri="{9D8B030D-6E8A-4147-A177-3AD203B41FA5}">
                      <a16:colId xmlns:a16="http://schemas.microsoft.com/office/drawing/2014/main" val="2865855533"/>
                    </a:ext>
                  </a:extLst>
                </a:gridCol>
                <a:gridCol w="2867063">
                  <a:extLst>
                    <a:ext uri="{9D8B030D-6E8A-4147-A177-3AD203B41FA5}">
                      <a16:colId xmlns:a16="http://schemas.microsoft.com/office/drawing/2014/main" val="2112850876"/>
                    </a:ext>
                  </a:extLst>
                </a:gridCol>
              </a:tblGrid>
              <a:tr h="256649">
                <a:tc>
                  <a:txBody>
                    <a:bodyPr/>
                    <a:lstStyle/>
                    <a:p>
                      <a:pPr algn="r"/>
                      <a:r>
                        <a:rPr lang="en-US"/>
                        <a:t>Domain Name</a:t>
                      </a:r>
                    </a:p>
                  </a:txBody>
                  <a:tcPr/>
                </a:tc>
                <a:tc>
                  <a:txBody>
                    <a:bodyPr/>
                    <a:lstStyle/>
                    <a:p>
                      <a:r>
                        <a:rPr lang="en-US"/>
                        <a:t>Contoso.com</a:t>
                      </a:r>
                    </a:p>
                  </a:txBody>
                  <a:tcPr/>
                </a:tc>
                <a:extLst>
                  <a:ext uri="{0D108BD9-81ED-4DB2-BD59-A6C34878D82A}">
                    <a16:rowId xmlns:a16="http://schemas.microsoft.com/office/drawing/2014/main" val="2430697066"/>
                  </a:ext>
                </a:extLst>
              </a:tr>
              <a:tr h="321761">
                <a:tc>
                  <a:txBody>
                    <a:bodyPr/>
                    <a:lstStyle/>
                    <a:p>
                      <a:pPr algn="r"/>
                      <a:r>
                        <a:rPr lang="en-US"/>
                        <a:t>Domain NetBIOS</a:t>
                      </a:r>
                      <a:r>
                        <a:rPr lang="en-US" baseline="0"/>
                        <a:t> Name</a:t>
                      </a:r>
                      <a:endParaRPr lang="en-US"/>
                    </a:p>
                  </a:txBody>
                  <a:tcPr/>
                </a:tc>
                <a:tc>
                  <a:txBody>
                    <a:bodyPr/>
                    <a:lstStyle/>
                    <a:p>
                      <a:r>
                        <a:rPr lang="en-US"/>
                        <a:t>Contoso</a:t>
                      </a:r>
                    </a:p>
                  </a:txBody>
                  <a:tcPr/>
                </a:tc>
                <a:extLst>
                  <a:ext uri="{0D108BD9-81ED-4DB2-BD59-A6C34878D82A}">
                    <a16:rowId xmlns:a16="http://schemas.microsoft.com/office/drawing/2014/main" val="1435157055"/>
                  </a:ext>
                </a:extLst>
              </a:tr>
            </a:tbl>
          </a:graphicData>
        </a:graphic>
      </p:graphicFrame>
      <p:sp>
        <p:nvSpPr>
          <p:cNvPr id="17" name="Left-Right Arrow 16"/>
          <p:cNvSpPr/>
          <p:nvPr/>
        </p:nvSpPr>
        <p:spPr>
          <a:xfrm>
            <a:off x="3375044" y="2918624"/>
            <a:ext cx="7437120" cy="853709"/>
          </a:xfrm>
          <a:prstGeom prst="leftRightArrow">
            <a:avLst>
              <a:gd name="adj1" fmla="val 50000"/>
              <a:gd name="adj2" fmla="val 0"/>
            </a:avLst>
          </a:prstGeom>
          <a:solidFill>
            <a:srgbClr val="D0D8E8">
              <a:alpha val="8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p:nvGrpSpPr>
        <p:grpSpPr>
          <a:xfrm>
            <a:off x="3577205" y="3176201"/>
            <a:ext cx="7082016" cy="338554"/>
            <a:chOff x="3372081" y="3079282"/>
            <a:chExt cx="7082016" cy="338554"/>
          </a:xfrm>
        </p:grpSpPr>
        <p:sp>
          <p:nvSpPr>
            <p:cNvPr id="18" name="TextBox 17"/>
            <p:cNvSpPr txBox="1"/>
            <p:nvPr/>
          </p:nvSpPr>
          <p:spPr>
            <a:xfrm>
              <a:off x="3372081" y="3079282"/>
              <a:ext cx="1398679" cy="338554"/>
            </a:xfrm>
            <a:prstGeom prst="rect">
              <a:avLst/>
            </a:prstGeom>
            <a:noFill/>
          </p:spPr>
          <p:txBody>
            <a:bodyPr wrap="square" rtlCol="0">
              <a:spAutoFit/>
            </a:bodyPr>
            <a:lstStyle/>
            <a:p>
              <a:pPr marL="0" lvl="1"/>
              <a:r>
                <a:rPr lang="en-US" sz="1600">
                  <a:solidFill>
                    <a:schemeClr val="bg2"/>
                  </a:solidFill>
                </a:rPr>
                <a:t>10.0.1.200</a:t>
              </a:r>
            </a:p>
          </p:txBody>
        </p:sp>
        <p:sp>
          <p:nvSpPr>
            <p:cNvPr id="19" name="TextBox 18"/>
            <p:cNvSpPr txBox="1"/>
            <p:nvPr/>
          </p:nvSpPr>
          <p:spPr>
            <a:xfrm>
              <a:off x="6213749" y="3079282"/>
              <a:ext cx="1398679" cy="338554"/>
            </a:xfrm>
            <a:prstGeom prst="rect">
              <a:avLst/>
            </a:prstGeom>
            <a:noFill/>
          </p:spPr>
          <p:txBody>
            <a:bodyPr wrap="square" rtlCol="0">
              <a:spAutoFit/>
            </a:bodyPr>
            <a:lstStyle/>
            <a:p>
              <a:pPr marL="0" lvl="1"/>
              <a:r>
                <a:rPr lang="en-US" sz="1600">
                  <a:solidFill>
                    <a:schemeClr val="bg2"/>
                  </a:solidFill>
                </a:rPr>
                <a:t>10.0.1.210</a:t>
              </a:r>
            </a:p>
          </p:txBody>
        </p:sp>
        <p:sp>
          <p:nvSpPr>
            <p:cNvPr id="20" name="TextBox 19"/>
            <p:cNvSpPr txBox="1"/>
            <p:nvPr/>
          </p:nvSpPr>
          <p:spPr>
            <a:xfrm>
              <a:off x="9055418" y="3079282"/>
              <a:ext cx="1398679" cy="338554"/>
            </a:xfrm>
            <a:prstGeom prst="rect">
              <a:avLst/>
            </a:prstGeom>
            <a:noFill/>
          </p:spPr>
          <p:txBody>
            <a:bodyPr wrap="square" rtlCol="0">
              <a:spAutoFit/>
            </a:bodyPr>
            <a:lstStyle/>
            <a:p>
              <a:pPr marL="0" lvl="1"/>
              <a:r>
                <a:rPr lang="en-US" sz="1600">
                  <a:solidFill>
                    <a:schemeClr val="bg2"/>
                  </a:solidFill>
                </a:rPr>
                <a:t>10.0.1.220</a:t>
              </a:r>
            </a:p>
          </p:txBody>
        </p:sp>
      </p:grpSp>
      <p:graphicFrame>
        <p:nvGraphicFramePr>
          <p:cNvPr id="25" name="Table 24"/>
          <p:cNvGraphicFramePr>
            <a:graphicFrameLocks noGrp="1"/>
          </p:cNvGraphicFramePr>
          <p:nvPr>
            <p:extLst>
              <p:ext uri="{D42A27DB-BD31-4B8C-83A1-F6EECF244321}">
                <p14:modId xmlns:p14="http://schemas.microsoft.com/office/powerpoint/2010/main" val="3325503549"/>
              </p:ext>
            </p:extLst>
          </p:nvPr>
        </p:nvGraphicFramePr>
        <p:xfrm>
          <a:off x="839972" y="5470083"/>
          <a:ext cx="4848096" cy="821950"/>
        </p:xfrm>
        <a:graphic>
          <a:graphicData uri="http://schemas.openxmlformats.org/drawingml/2006/table">
            <a:tbl>
              <a:tblPr firstCol="1" bandRow="1">
                <a:tableStyleId>{5C22544A-7EE6-4342-B048-85BDC9FD1C3A}</a:tableStyleId>
              </a:tblPr>
              <a:tblGrid>
                <a:gridCol w="3029982">
                  <a:extLst>
                    <a:ext uri="{9D8B030D-6E8A-4147-A177-3AD203B41FA5}">
                      <a16:colId xmlns:a16="http://schemas.microsoft.com/office/drawing/2014/main" val="1254840403"/>
                    </a:ext>
                  </a:extLst>
                </a:gridCol>
                <a:gridCol w="1818114">
                  <a:extLst>
                    <a:ext uri="{9D8B030D-6E8A-4147-A177-3AD203B41FA5}">
                      <a16:colId xmlns:a16="http://schemas.microsoft.com/office/drawing/2014/main" val="2854516157"/>
                    </a:ext>
                  </a:extLst>
                </a:gridCol>
              </a:tblGrid>
              <a:tr h="420354">
                <a:tc>
                  <a:txBody>
                    <a:bodyPr/>
                    <a:lstStyle/>
                    <a:p>
                      <a:pPr algn="r"/>
                      <a:r>
                        <a:rPr lang="en-US"/>
                        <a:t>Admin Account Username</a:t>
                      </a:r>
                    </a:p>
                  </a:txBody>
                  <a:tcPr/>
                </a:tc>
                <a:tc>
                  <a:txBody>
                    <a:bodyPr/>
                    <a:lstStyle/>
                    <a:p>
                      <a:r>
                        <a:rPr lang="en-US"/>
                        <a:t>Administrator</a:t>
                      </a:r>
                    </a:p>
                  </a:txBody>
                  <a:tcPr/>
                </a:tc>
                <a:extLst>
                  <a:ext uri="{0D108BD9-81ED-4DB2-BD59-A6C34878D82A}">
                    <a16:rowId xmlns:a16="http://schemas.microsoft.com/office/drawing/2014/main" val="1461933932"/>
                  </a:ext>
                </a:extLst>
              </a:tr>
              <a:tr h="401596">
                <a:tc>
                  <a:txBody>
                    <a:bodyPr/>
                    <a:lstStyle/>
                    <a:p>
                      <a:pPr algn="r"/>
                      <a:r>
                        <a:rPr lang="en-US"/>
                        <a:t>Password</a:t>
                      </a:r>
                    </a:p>
                  </a:txBody>
                  <a:tcPr/>
                </a:tc>
                <a:tc>
                  <a:txBody>
                    <a:bodyPr/>
                    <a:lstStyle/>
                    <a:p>
                      <a:r>
                        <a:rPr lang="en-US"/>
                        <a:t>PowerShell4</a:t>
                      </a:r>
                    </a:p>
                  </a:txBody>
                  <a:tcPr/>
                </a:tc>
                <a:extLst>
                  <a:ext uri="{0D108BD9-81ED-4DB2-BD59-A6C34878D82A}">
                    <a16:rowId xmlns:a16="http://schemas.microsoft.com/office/drawing/2014/main" val="3107456219"/>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056810359"/>
              </p:ext>
            </p:extLst>
          </p:nvPr>
        </p:nvGraphicFramePr>
        <p:xfrm>
          <a:off x="6581553" y="5470083"/>
          <a:ext cx="4737443" cy="821950"/>
        </p:xfrm>
        <a:graphic>
          <a:graphicData uri="http://schemas.openxmlformats.org/drawingml/2006/table">
            <a:tbl>
              <a:tblPr firstCol="1" bandRow="1">
                <a:tableStyleId>{5C22544A-7EE6-4342-B048-85BDC9FD1C3A}</a:tableStyleId>
              </a:tblPr>
              <a:tblGrid>
                <a:gridCol w="2960826">
                  <a:extLst>
                    <a:ext uri="{9D8B030D-6E8A-4147-A177-3AD203B41FA5}">
                      <a16:colId xmlns:a16="http://schemas.microsoft.com/office/drawing/2014/main" val="2723212051"/>
                    </a:ext>
                  </a:extLst>
                </a:gridCol>
                <a:gridCol w="1776617">
                  <a:extLst>
                    <a:ext uri="{9D8B030D-6E8A-4147-A177-3AD203B41FA5}">
                      <a16:colId xmlns:a16="http://schemas.microsoft.com/office/drawing/2014/main" val="123469638"/>
                    </a:ext>
                  </a:extLst>
                </a:gridCol>
              </a:tblGrid>
              <a:tr h="420354">
                <a:tc>
                  <a:txBody>
                    <a:bodyPr/>
                    <a:lstStyle/>
                    <a:p>
                      <a:pPr algn="r"/>
                      <a:r>
                        <a:rPr lang="en-US"/>
                        <a:t>User Account Username</a:t>
                      </a:r>
                    </a:p>
                  </a:txBody>
                  <a:tcPr/>
                </a:tc>
                <a:tc>
                  <a:txBody>
                    <a:bodyPr/>
                    <a:lstStyle/>
                    <a:p>
                      <a:r>
                        <a:rPr lang="en-US" err="1"/>
                        <a:t>DanPark</a:t>
                      </a:r>
                      <a:endParaRPr lang="en-US"/>
                    </a:p>
                  </a:txBody>
                  <a:tcPr/>
                </a:tc>
                <a:extLst>
                  <a:ext uri="{0D108BD9-81ED-4DB2-BD59-A6C34878D82A}">
                    <a16:rowId xmlns:a16="http://schemas.microsoft.com/office/drawing/2014/main" val="2821758410"/>
                  </a:ext>
                </a:extLst>
              </a:tr>
              <a:tr h="401596">
                <a:tc>
                  <a:txBody>
                    <a:bodyPr/>
                    <a:lstStyle/>
                    <a:p>
                      <a:pPr algn="r"/>
                      <a:r>
                        <a:rPr lang="en-US"/>
                        <a:t>Password</a:t>
                      </a:r>
                    </a:p>
                  </a:txBody>
                  <a:tcPr/>
                </a:tc>
                <a:tc>
                  <a:txBody>
                    <a:bodyPr/>
                    <a:lstStyle/>
                    <a:p>
                      <a:r>
                        <a:rPr lang="en-US"/>
                        <a:t>PowerShell4</a:t>
                      </a:r>
                    </a:p>
                  </a:txBody>
                  <a:tcPr/>
                </a:tc>
                <a:extLst>
                  <a:ext uri="{0D108BD9-81ED-4DB2-BD59-A6C34878D82A}">
                    <a16:rowId xmlns:a16="http://schemas.microsoft.com/office/drawing/2014/main" val="1551927008"/>
                  </a:ext>
                </a:extLst>
              </a:tr>
            </a:tbl>
          </a:graphicData>
        </a:graphic>
      </p:graphicFrame>
    </p:spTree>
    <p:extLst>
      <p:ext uri="{BB962C8B-B14F-4D97-AF65-F5344CB8AC3E}">
        <p14:creationId xmlns:p14="http://schemas.microsoft.com/office/powerpoint/2010/main" val="163269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Connect to Cloud Labs</a:t>
            </a:r>
            <a:br>
              <a:rPr lang="en-US" dirty="0"/>
            </a:br>
            <a:endParaRPr lang="en-US" dirty="0"/>
          </a:p>
        </p:txBody>
      </p:sp>
      <p:sp>
        <p:nvSpPr>
          <p:cNvPr id="10" name="Content Placeholder 9"/>
          <p:cNvSpPr>
            <a:spLocks noGrp="1"/>
          </p:cNvSpPr>
          <p:nvPr>
            <p:ph sz="quarter" idx="13"/>
          </p:nvPr>
        </p:nvSpPr>
        <p:spPr>
          <a:xfrm>
            <a:off x="3641558" y="1143000"/>
            <a:ext cx="7940842" cy="4953000"/>
          </a:xfrm>
        </p:spPr>
        <p:txBody>
          <a:bodyPr>
            <a:normAutofit fontScale="70000" lnSpcReduction="20000"/>
          </a:bodyPr>
          <a:lstStyle/>
          <a:p>
            <a:pPr lvl="0">
              <a:lnSpc>
                <a:spcPct val="150000"/>
              </a:lnSpc>
            </a:pPr>
            <a:r>
              <a:rPr lang="en-US" dirty="0"/>
              <a:t>Using the desktop version of IE go to:</a:t>
            </a:r>
            <a:br>
              <a:rPr lang="en-US" dirty="0"/>
            </a:br>
            <a:r>
              <a:rPr lang="en-US" dirty="0"/>
              <a:t>	</a:t>
            </a:r>
            <a:r>
              <a:rPr lang="en-US" u="sng" dirty="0">
                <a:hlinkClick r:id="rId3"/>
              </a:rPr>
              <a:t>https://aka.ms/premiereducation</a:t>
            </a:r>
            <a:endParaRPr lang="en-US" u="sng" dirty="0"/>
          </a:p>
          <a:p>
            <a:pPr lvl="0">
              <a:lnSpc>
                <a:spcPct val="150000"/>
              </a:lnSpc>
            </a:pPr>
            <a:r>
              <a:rPr lang="en-US" dirty="0"/>
              <a:t>Click Sign In</a:t>
            </a:r>
          </a:p>
          <a:p>
            <a:pPr lvl="0">
              <a:lnSpc>
                <a:spcPct val="150000"/>
              </a:lnSpc>
            </a:pPr>
            <a:r>
              <a:rPr lang="en-US" dirty="0"/>
              <a:t>Choose Windows Live ID</a:t>
            </a:r>
          </a:p>
          <a:p>
            <a:pPr lvl="0">
              <a:lnSpc>
                <a:spcPct val="150000"/>
              </a:lnSpc>
            </a:pPr>
            <a:r>
              <a:rPr lang="en-US" dirty="0"/>
              <a:t>Sign in with your Microsoft account (Live ID)</a:t>
            </a:r>
          </a:p>
          <a:p>
            <a:pPr lvl="0">
              <a:lnSpc>
                <a:spcPct val="150000"/>
              </a:lnSpc>
            </a:pPr>
            <a:r>
              <a:rPr lang="en-US" dirty="0"/>
              <a:t>	</a:t>
            </a:r>
            <a:r>
              <a:rPr lang="en-US" i="1" dirty="0"/>
              <a:t>If you do not have one, then create it here: </a:t>
            </a:r>
            <a:r>
              <a:rPr lang="en-US" i="1" dirty="0">
                <a:hlinkClick r:id="rId4"/>
              </a:rPr>
              <a:t>http://live.com</a:t>
            </a:r>
            <a:endParaRPr lang="en-US" i="1" dirty="0"/>
          </a:p>
          <a:p>
            <a:pPr lvl="0">
              <a:lnSpc>
                <a:spcPct val="150000"/>
              </a:lnSpc>
            </a:pPr>
            <a:r>
              <a:rPr lang="en-US" dirty="0"/>
              <a:t>Click “Redeem Training Key”</a:t>
            </a:r>
          </a:p>
          <a:p>
            <a:pPr lvl="0">
              <a:lnSpc>
                <a:spcPct val="150000"/>
              </a:lnSpc>
            </a:pPr>
            <a:r>
              <a:rPr lang="en-US" dirty="0"/>
              <a:t>Register lab code</a:t>
            </a:r>
            <a:r>
              <a:rPr lang="en-US"/>
              <a:t>: </a:t>
            </a:r>
            <a:r>
              <a:rPr lang="en-US" b="1"/>
              <a:t>&lt;KEY&gt;</a:t>
            </a:r>
            <a:r>
              <a:rPr lang="en-US"/>
              <a:t>  </a:t>
            </a:r>
            <a:r>
              <a:rPr lang="en-US" b="1"/>
              <a:t> </a:t>
            </a:r>
            <a:r>
              <a:rPr lang="en-US"/>
              <a:t>  </a:t>
            </a:r>
            <a:r>
              <a:rPr lang="en-US" b="1"/>
              <a:t> </a:t>
            </a:r>
            <a:endParaRPr lang="en-US" b="1" dirty="0"/>
          </a:p>
          <a:p>
            <a:pPr lvl="0">
              <a:lnSpc>
                <a:spcPct val="150000"/>
              </a:lnSpc>
            </a:pPr>
            <a:r>
              <a:rPr lang="en-US" i="1" dirty="0"/>
              <a:t>Online labs are available 24 hours per day during the </a:t>
            </a:r>
            <a:r>
              <a:rPr lang="en-US" sz="3100" b="1" dirty="0"/>
              <a:t>course</a:t>
            </a:r>
            <a:r>
              <a:rPr lang="en-US" i="1" dirty="0"/>
              <a:t>.</a:t>
            </a:r>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6800" cy="365125"/>
          </a:xfrm>
          <a:prstGeom prst="rect">
            <a:avLst/>
          </a:prstGeom>
        </p:spPr>
        <p:txBody>
          <a:bodyPr/>
          <a:lstStyle/>
          <a:p>
            <a:r>
              <a:rPr lang="en-US" dirty="0">
                <a:solidFill>
                  <a:prstClr val="white"/>
                </a:solidFill>
              </a:rPr>
              <a:t>Microsoft Confidential</a:t>
            </a:r>
          </a:p>
        </p:txBody>
      </p:sp>
    </p:spTree>
    <p:extLst>
      <p:ext uri="{BB962C8B-B14F-4D97-AF65-F5344CB8AC3E}">
        <p14:creationId xmlns:p14="http://schemas.microsoft.com/office/powerpoint/2010/main" val="7800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7605723"/>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CPS089-628834383-4512</_dlc_DocId>
    <_dlc_DocIdUrl xmlns="230e9df3-be65-4c73-a93b-d1236ebd677e">
      <Url>https://microsoft.sharepoint.com/teams/CampusProjectSites089/hahzsakosd/ipdev/_layouts/15/DocIdRedir.aspx?ID=CPS089-628834383-4512</Url>
      <Description>CPS089-628834383-4512</Description>
    </_dlc_DocIdUrl>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EDBB25-3817-46AE-B67A-29C6D285722E}">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 ds:uri="230e9df3-be65-4c73-a93b-d1236ebd677e"/>
    <ds:schemaRef ds:uri="http://schemas.microsoft.com/office/2006/metadata/properties"/>
    <ds:schemaRef ds:uri="http://schemas.microsoft.com/sharepoint/v3"/>
    <ds:schemaRef ds:uri="7ed30aa2-a9a3-48dd-93de-4f2bc034e61b"/>
    <ds:schemaRef ds:uri="http://purl.org/dc/dcmitype/"/>
  </ds:schemaRefs>
</ds:datastoreItem>
</file>

<file path=customXml/itemProps2.xml><?xml version="1.0" encoding="utf-8"?>
<ds:datastoreItem xmlns:ds="http://schemas.openxmlformats.org/officeDocument/2006/customXml" ds:itemID="{A770F60F-C477-4274-8EC4-AA75A9979A8A}">
  <ds:schemaRefs>
    <ds:schemaRef ds:uri="http://schemas.microsoft.com/sharepoint/v3/contenttype/forms"/>
  </ds:schemaRefs>
</ds:datastoreItem>
</file>

<file path=customXml/itemProps3.xml><?xml version="1.0" encoding="utf-8"?>
<ds:datastoreItem xmlns:ds="http://schemas.openxmlformats.org/officeDocument/2006/customXml" ds:itemID="{AB4D7386-0A34-4421-8495-8C1FE7C1D1BD}">
  <ds:schemaRefs>
    <ds:schemaRef ds:uri="http://schemas.microsoft.com/sharepoint/events"/>
  </ds:schemaRefs>
</ds:datastoreItem>
</file>

<file path=customXml/itemProps4.xml><?xml version="1.0" encoding="utf-8"?>
<ds:datastoreItem xmlns:ds="http://schemas.openxmlformats.org/officeDocument/2006/customXml" ds:itemID="{78C5BCDB-B002-4F79-AA34-D4F299C9FA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TotalTime>
  <Words>238</Words>
  <Application>Microsoft Office PowerPoint</Application>
  <PresentationFormat>Widescreen</PresentationFormat>
  <Paragraphs>101</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Segoe Pro Light</vt:lpstr>
      <vt:lpstr>Segoe Pro Semibold</vt:lpstr>
      <vt:lpstr>Segoe UI</vt:lpstr>
      <vt:lpstr>Segoe UI Light</vt:lpstr>
      <vt:lpstr>Segoe UI Semibold</vt:lpstr>
      <vt:lpstr>Services4x3</vt:lpstr>
      <vt:lpstr>PowerPoint Presentation</vt:lpstr>
      <vt:lpstr>Meet your trainer</vt:lpstr>
      <vt:lpstr>Introductions</vt:lpstr>
      <vt:lpstr>Workshop Schedule</vt:lpstr>
      <vt:lpstr>Agenda</vt:lpstr>
      <vt:lpstr>Lab Environment</vt:lpstr>
      <vt:lpstr>Connect to Cloud Labs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 Reed</dc:creator>
  <cp:lastModifiedBy>Anthony Watherston</cp:lastModifiedBy>
  <cp:revision>19</cp:revision>
  <dcterms:modified xsi:type="dcterms:W3CDTF">2017-11-19T23:42:37Z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0x0101003914DE3E8BEF2E4E881CAEEABE421CEE</vt:lpwstr>
  </property>
  <property fmtid="{D5CDD505-2E9C-101B-9397-08002B2CF9AE}" pid="6" name="_dlc_DocIdItemGuid">
    <vt:lpwstr>0fd687bc-69ca-48ac-9b04-150f295890ff</vt:lpwstr>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anwather@microsoft.com</vt:lpwstr>
  </property>
  <property fmtid="{D5CDD505-2E9C-101B-9397-08002B2CF9AE}" pid="10" name="MSIP_Label_f42aa342-8706-4288-bd11-ebb85995028c_SetDate">
    <vt:lpwstr>2017-11-19T23:42:36.8983575Z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