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notesSlides/notesSlide14.xml" ContentType="application/vnd.openxmlformats-officedocument.presentationml.notesSlide+xml"/>
  <Override PartName="/ppt/tags/tag2.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 id="2147483693" r:id="rId6"/>
  </p:sldMasterIdLst>
  <p:notesMasterIdLst>
    <p:notesMasterId r:id="rId28"/>
  </p:notesMasterIdLst>
  <p:sldIdLst>
    <p:sldId id="277" r:id="rId7"/>
    <p:sldId id="257" r:id="rId8"/>
    <p:sldId id="258" r:id="rId9"/>
    <p:sldId id="259" r:id="rId10"/>
    <p:sldId id="262" r:id="rId11"/>
    <p:sldId id="285" r:id="rId12"/>
    <p:sldId id="286" r:id="rId13"/>
    <p:sldId id="263" r:id="rId14"/>
    <p:sldId id="279" r:id="rId15"/>
    <p:sldId id="264" r:id="rId16"/>
    <p:sldId id="265" r:id="rId17"/>
    <p:sldId id="266" r:id="rId18"/>
    <p:sldId id="267" r:id="rId19"/>
    <p:sldId id="268" r:id="rId20"/>
    <p:sldId id="269" r:id="rId21"/>
    <p:sldId id="287" r:id="rId22"/>
    <p:sldId id="270" r:id="rId23"/>
    <p:sldId id="272" r:id="rId24"/>
    <p:sldId id="273" r:id="rId25"/>
    <p:sldId id="274" r:id="rId26"/>
    <p:sldId id="27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odule 2 - Commands" id="{89428F7B-BE3D-4659-8525-296DE6F2781E}">
          <p14:sldIdLst>
            <p14:sldId id="277"/>
            <p14:sldId id="257"/>
            <p14:sldId id="258"/>
            <p14:sldId id="259"/>
            <p14:sldId id="262"/>
            <p14:sldId id="285"/>
            <p14:sldId id="286"/>
            <p14:sldId id="263"/>
            <p14:sldId id="279"/>
            <p14:sldId id="264"/>
            <p14:sldId id="265"/>
            <p14:sldId id="266"/>
            <p14:sldId id="267"/>
            <p14:sldId id="268"/>
            <p14:sldId id="269"/>
            <p14:sldId id="287"/>
            <p14:sldId id="270"/>
            <p14:sldId id="272"/>
            <p14:sldId id="273"/>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444D"/>
    <a:srgbClr val="FFC000"/>
    <a:srgbClr val="F4C580"/>
    <a:srgbClr val="F7D7A7"/>
    <a:srgbClr val="FFE89F"/>
    <a:srgbClr val="0031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002" autoAdjust="0"/>
  </p:normalViewPr>
  <p:slideViewPr>
    <p:cSldViewPr snapToGrid="0">
      <p:cViewPr varScale="1">
        <p:scale>
          <a:sx n="100" d="100"/>
          <a:sy n="100" d="100"/>
        </p:scale>
        <p:origin x="39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81465F-C76C-4100-B98F-0812788A0833}"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34ED7E75-4CDB-44B0-A98A-B0D70CBBAB21}">
      <dgm:prSet custT="1"/>
      <dgm:spPr>
        <a:solidFill>
          <a:schemeClr val="accent1">
            <a:lumMod val="50000"/>
          </a:schemeClr>
        </a:solidFill>
      </dgm:spPr>
      <dgm:t>
        <a:bodyPr/>
        <a:lstStyle/>
        <a:p>
          <a:pPr>
            <a:lnSpc>
              <a:spcPct val="100000"/>
            </a:lnSpc>
          </a:pPr>
          <a:r>
            <a:rPr lang="en-AU" sz="2000"/>
            <a:t>Verb-Noun</a:t>
          </a:r>
        </a:p>
        <a:p>
          <a:pPr>
            <a:lnSpc>
              <a:spcPct val="100000"/>
            </a:lnSpc>
          </a:pPr>
          <a:r>
            <a:rPr lang="en-AU" sz="2000"/>
            <a:t>Naming</a:t>
          </a:r>
        </a:p>
      </dgm:t>
    </dgm:pt>
    <dgm:pt modelId="{7D4A4B3C-A516-4A22-822F-7C297F9E8963}" type="parTrans" cxnId="{6E0808F0-A9D7-4A8C-8489-B076FC85D44E}">
      <dgm:prSet/>
      <dgm:spPr/>
      <dgm:t>
        <a:bodyPr/>
        <a:lstStyle/>
        <a:p>
          <a:endParaRPr lang="en-US"/>
        </a:p>
      </dgm:t>
    </dgm:pt>
    <dgm:pt modelId="{A8F3C3E2-424B-4AEF-AC5C-67BD0BF013A5}" type="sibTrans" cxnId="{6E0808F0-A9D7-4A8C-8489-B076FC85D44E}">
      <dgm:prSet/>
      <dgm:spPr/>
      <dgm:t>
        <a:bodyPr/>
        <a:lstStyle/>
        <a:p>
          <a:endParaRPr lang="en-US"/>
        </a:p>
      </dgm:t>
    </dgm:pt>
    <dgm:pt modelId="{91EE7E6F-7CE9-4C4F-8520-2209E8C9E79A}">
      <dgm:prSet custT="1"/>
      <dgm:spPr>
        <a:solidFill>
          <a:schemeClr val="accent1">
            <a:lumMod val="50000"/>
          </a:schemeClr>
        </a:solidFill>
      </dgm:spPr>
      <dgm:t>
        <a:bodyPr/>
        <a:lstStyle/>
        <a:p>
          <a:r>
            <a:rPr lang="en-AU" sz="2000"/>
            <a:t>Parameters to control Cmdlet behaviour</a:t>
          </a:r>
        </a:p>
      </dgm:t>
    </dgm:pt>
    <dgm:pt modelId="{056BB3F3-51E1-4774-AEED-4A9BFF3CC661}" type="parTrans" cxnId="{533CB921-2D1C-40EA-B0AE-0C694F6F1811}">
      <dgm:prSet/>
      <dgm:spPr>
        <a:ln>
          <a:solidFill>
            <a:schemeClr val="lt1">
              <a:hueOff val="0"/>
              <a:satOff val="0"/>
              <a:lumOff val="0"/>
            </a:schemeClr>
          </a:solidFill>
        </a:ln>
      </dgm:spPr>
      <dgm:t>
        <a:bodyPr/>
        <a:lstStyle/>
        <a:p>
          <a:endParaRPr lang="en-US"/>
        </a:p>
      </dgm:t>
    </dgm:pt>
    <dgm:pt modelId="{78EFC6E0-9AC6-403E-AC67-2761838A7B31}" type="sibTrans" cxnId="{533CB921-2D1C-40EA-B0AE-0C694F6F1811}">
      <dgm:prSet/>
      <dgm:spPr/>
      <dgm:t>
        <a:bodyPr/>
        <a:lstStyle/>
        <a:p>
          <a:endParaRPr lang="en-US"/>
        </a:p>
      </dgm:t>
    </dgm:pt>
    <dgm:pt modelId="{F950140E-736D-4225-B325-A2DB618B2BC7}">
      <dgm:prSet custT="1"/>
      <dgm:spPr>
        <a:solidFill>
          <a:schemeClr val="accent1">
            <a:lumMod val="50000"/>
          </a:schemeClr>
        </a:solidFill>
      </dgm:spPr>
      <dgm:t>
        <a:bodyPr/>
        <a:lstStyle/>
        <a:p>
          <a:r>
            <a:rPr lang="en-AU" sz="2000"/>
            <a:t>Native PowerShell command</a:t>
          </a:r>
        </a:p>
      </dgm:t>
    </dgm:pt>
    <dgm:pt modelId="{8C03DB91-CA4E-4B31-9F1B-00856CE410AE}" type="parTrans" cxnId="{244D22EE-5741-4065-820A-38B7352858E1}">
      <dgm:prSet/>
      <dgm:spPr/>
      <dgm:t>
        <a:bodyPr/>
        <a:lstStyle/>
        <a:p>
          <a:endParaRPr lang="en-US"/>
        </a:p>
      </dgm:t>
    </dgm:pt>
    <dgm:pt modelId="{DC2C73C2-13E0-4D6C-8641-7635B1B6E978}" type="sibTrans" cxnId="{244D22EE-5741-4065-820A-38B7352858E1}">
      <dgm:prSet/>
      <dgm:spPr/>
      <dgm:t>
        <a:bodyPr/>
        <a:lstStyle/>
        <a:p>
          <a:endParaRPr lang="en-US"/>
        </a:p>
      </dgm:t>
    </dgm:pt>
    <dgm:pt modelId="{919B1E81-A940-4FF4-A3C0-E6B7E5F0BCC6}">
      <dgm:prSet custT="1"/>
      <dgm:spPr>
        <a:solidFill>
          <a:schemeClr val="accent1">
            <a:lumMod val="50000"/>
          </a:schemeClr>
        </a:solidFill>
      </dgm:spPr>
      <dgm:t>
        <a:bodyPr/>
        <a:lstStyle/>
        <a:p>
          <a:r>
            <a:rPr lang="en-AU" sz="2000"/>
            <a:t>Does not Launch in Separate Process</a:t>
          </a:r>
        </a:p>
      </dgm:t>
    </dgm:pt>
    <dgm:pt modelId="{58F843F0-B609-4AFA-809E-0989AEB46193}" type="parTrans" cxnId="{55A52DFD-2E0F-439F-A36F-081E56145E84}">
      <dgm:prSet/>
      <dgm:spPr/>
      <dgm:t>
        <a:bodyPr/>
        <a:lstStyle/>
        <a:p>
          <a:endParaRPr lang="en-US"/>
        </a:p>
      </dgm:t>
    </dgm:pt>
    <dgm:pt modelId="{7CEDE632-53DD-4CD2-9021-0D268F42CF86}" type="sibTrans" cxnId="{55A52DFD-2E0F-439F-A36F-081E56145E84}">
      <dgm:prSet/>
      <dgm:spPr/>
      <dgm:t>
        <a:bodyPr/>
        <a:lstStyle/>
        <a:p>
          <a:endParaRPr lang="en-US"/>
        </a:p>
      </dgm:t>
    </dgm:pt>
    <dgm:pt modelId="{B1598B62-C47B-422E-A5B2-909F80938926}">
      <dgm:prSet phldrT="[Text]"/>
      <dgm:spPr>
        <a:solidFill>
          <a:schemeClr val="tx1">
            <a:alpha val="0"/>
          </a:schemeClr>
        </a:solidFill>
        <a:ln>
          <a:noFill/>
        </a:ln>
      </dgm:spPr>
      <dgm:t>
        <a:bodyPr/>
        <a:lstStyle/>
        <a:p>
          <a:endParaRPr lang="en-US"/>
        </a:p>
      </dgm:t>
    </dgm:pt>
    <dgm:pt modelId="{53A0DF19-1FDA-4788-A600-EAE6BCDF6586}" type="parTrans" cxnId="{117F2FCD-34C9-4125-977F-5FD82C0C5BF8}">
      <dgm:prSet/>
      <dgm:spPr/>
      <dgm:t>
        <a:bodyPr/>
        <a:lstStyle/>
        <a:p>
          <a:endParaRPr lang="en-US"/>
        </a:p>
      </dgm:t>
    </dgm:pt>
    <dgm:pt modelId="{21D9CC70-B028-41E8-9A52-8B77CF3A1BA4}" type="sibTrans" cxnId="{117F2FCD-34C9-4125-977F-5FD82C0C5BF8}">
      <dgm:prSet/>
      <dgm:spPr/>
      <dgm:t>
        <a:bodyPr/>
        <a:lstStyle/>
        <a:p>
          <a:endParaRPr lang="en-US"/>
        </a:p>
      </dgm:t>
    </dgm:pt>
    <dgm:pt modelId="{84AD93E8-B9A2-462F-A158-78E35B102E0A}" type="pres">
      <dgm:prSet presAssocID="{2381465F-C76C-4100-B98F-0812788A0833}" presName="cycle" presStyleCnt="0">
        <dgm:presLayoutVars>
          <dgm:chMax val="1"/>
          <dgm:dir/>
          <dgm:animLvl val="ctr"/>
          <dgm:resizeHandles val="exact"/>
        </dgm:presLayoutVars>
      </dgm:prSet>
      <dgm:spPr/>
    </dgm:pt>
    <dgm:pt modelId="{481F69A0-C732-4844-A7E4-E78469A104C9}" type="pres">
      <dgm:prSet presAssocID="{B1598B62-C47B-422E-A5B2-909F80938926}" presName="centerShape" presStyleLbl="node0" presStyleIdx="0" presStyleCnt="1"/>
      <dgm:spPr/>
    </dgm:pt>
    <dgm:pt modelId="{4B10DA57-955C-49A2-80F3-36DDC87C5061}" type="pres">
      <dgm:prSet presAssocID="{7D4A4B3C-A516-4A22-822F-7C297F9E8963}" presName="parTrans" presStyleLbl="bgSibTrans2D1" presStyleIdx="0" presStyleCnt="4" custAng="20228530" custScaleX="16514" custLinFactNeighborX="-52077" custLinFactNeighborY="37050"/>
      <dgm:spPr/>
    </dgm:pt>
    <dgm:pt modelId="{8CE2E122-74B3-4B60-B02F-41BB1A65AD7B}" type="pres">
      <dgm:prSet presAssocID="{34ED7E75-4CDB-44B0-A98A-B0D70CBBAB21}" presName="node" presStyleLbl="node1" presStyleIdx="0" presStyleCnt="4" custScaleX="73560" custScaleY="49163" custRadScaleRad="146772" custRadScaleInc="-61419">
        <dgm:presLayoutVars>
          <dgm:bulletEnabled val="1"/>
        </dgm:presLayoutVars>
      </dgm:prSet>
      <dgm:spPr>
        <a:prstGeom prst="rect">
          <a:avLst/>
        </a:prstGeom>
      </dgm:spPr>
    </dgm:pt>
    <dgm:pt modelId="{CB235A47-B50D-407F-B9AD-765979B87A26}" type="pres">
      <dgm:prSet presAssocID="{056BB3F3-51E1-4774-AEED-4A9BFF3CC661}" presName="parTrans" presStyleLbl="bgSibTrans2D1" presStyleIdx="1" presStyleCnt="4" custAng="737638" custScaleX="21415" custLinFactY="-56031" custLinFactNeighborX="-36197" custLinFactNeighborY="-100000"/>
      <dgm:spPr/>
    </dgm:pt>
    <dgm:pt modelId="{9ED010B7-7FC9-41B2-8F64-C91BFF20DFF6}" type="pres">
      <dgm:prSet presAssocID="{91EE7E6F-7CE9-4C4F-8520-2209E8C9E79A}" presName="node" presStyleLbl="node1" presStyleIdx="1" presStyleCnt="4" custScaleX="117680" custScaleY="43192" custRadScaleRad="169654" custRadScaleInc="-64424">
        <dgm:presLayoutVars>
          <dgm:bulletEnabled val="1"/>
        </dgm:presLayoutVars>
      </dgm:prSet>
      <dgm:spPr>
        <a:prstGeom prst="rect">
          <a:avLst/>
        </a:prstGeom>
      </dgm:spPr>
    </dgm:pt>
    <dgm:pt modelId="{1BF1CF84-B784-484E-927A-113F42BFB759}" type="pres">
      <dgm:prSet presAssocID="{8C03DB91-CA4E-4B31-9F1B-00856CE410AE}" presName="parTrans" presStyleLbl="bgSibTrans2D1" presStyleIdx="2" presStyleCnt="4" custScaleX="29678" custLinFactY="-52048" custLinFactNeighborX="35600" custLinFactNeighborY="-100000"/>
      <dgm:spPr/>
    </dgm:pt>
    <dgm:pt modelId="{A580F9C2-8322-48F5-8889-A57D65DFB928}" type="pres">
      <dgm:prSet presAssocID="{F950140E-736D-4225-B325-A2DB618B2BC7}" presName="node" presStyleLbl="node1" presStyleIdx="2" presStyleCnt="4" custScaleX="107673" custScaleY="54202" custRadScaleRad="171645" custRadScaleInc="68126">
        <dgm:presLayoutVars>
          <dgm:bulletEnabled val="1"/>
        </dgm:presLayoutVars>
      </dgm:prSet>
      <dgm:spPr>
        <a:prstGeom prst="rect">
          <a:avLst/>
        </a:prstGeom>
      </dgm:spPr>
    </dgm:pt>
    <dgm:pt modelId="{C331B30D-BFBE-4F0D-B735-647DF80C2A80}" type="pres">
      <dgm:prSet presAssocID="{58F843F0-B609-4AFA-809E-0989AEB46193}" presName="parTrans" presStyleLbl="bgSibTrans2D1" presStyleIdx="3" presStyleCnt="4" custAng="376919" custScaleX="70654" custLinFactNeighborX="45343" custLinFactNeighborY="47022"/>
      <dgm:spPr/>
    </dgm:pt>
    <dgm:pt modelId="{13734D39-EA35-4C81-AA69-8459D2FF7A5E}" type="pres">
      <dgm:prSet presAssocID="{919B1E81-A940-4FF4-A3C0-E6B7E5F0BCC6}" presName="node" presStyleLbl="node1" presStyleIdx="3" presStyleCnt="4" custScaleX="116929" custScaleY="56741" custRadScaleRad="147179" custRadScaleInc="58642">
        <dgm:presLayoutVars>
          <dgm:bulletEnabled val="1"/>
        </dgm:presLayoutVars>
      </dgm:prSet>
      <dgm:spPr>
        <a:prstGeom prst="rect">
          <a:avLst/>
        </a:prstGeom>
      </dgm:spPr>
    </dgm:pt>
  </dgm:ptLst>
  <dgm:cxnLst>
    <dgm:cxn modelId="{533CB921-2D1C-40EA-B0AE-0C694F6F1811}" srcId="{B1598B62-C47B-422E-A5B2-909F80938926}" destId="{91EE7E6F-7CE9-4C4F-8520-2209E8C9E79A}" srcOrd="1" destOrd="0" parTransId="{056BB3F3-51E1-4774-AEED-4A9BFF3CC661}" sibTransId="{78EFC6E0-9AC6-403E-AC67-2761838A7B31}"/>
    <dgm:cxn modelId="{0E08FC60-2FB9-443C-8C45-743637C821C4}" type="presOf" srcId="{8C03DB91-CA4E-4B31-9F1B-00856CE410AE}" destId="{1BF1CF84-B784-484E-927A-113F42BFB759}" srcOrd="0" destOrd="0" presId="urn:microsoft.com/office/officeart/2005/8/layout/radial4"/>
    <dgm:cxn modelId="{D305DB43-759D-4CD2-BEA2-D885C0721DE9}" type="presOf" srcId="{2381465F-C76C-4100-B98F-0812788A0833}" destId="{84AD93E8-B9A2-462F-A158-78E35B102E0A}" srcOrd="0" destOrd="0" presId="urn:microsoft.com/office/officeart/2005/8/layout/radial4"/>
    <dgm:cxn modelId="{26D46C69-2960-4901-8822-903928B6E151}" type="presOf" srcId="{056BB3F3-51E1-4774-AEED-4A9BFF3CC661}" destId="{CB235A47-B50D-407F-B9AD-765979B87A26}" srcOrd="0" destOrd="0" presId="urn:microsoft.com/office/officeart/2005/8/layout/radial4"/>
    <dgm:cxn modelId="{10A0206A-B4CE-4DA7-B80E-1F850D70D6E5}" type="presOf" srcId="{919B1E81-A940-4FF4-A3C0-E6B7E5F0BCC6}" destId="{13734D39-EA35-4C81-AA69-8459D2FF7A5E}" srcOrd="0" destOrd="0" presId="urn:microsoft.com/office/officeart/2005/8/layout/radial4"/>
    <dgm:cxn modelId="{20A35B88-F669-46DB-BDD8-9900D64503D0}" type="presOf" srcId="{58F843F0-B609-4AFA-809E-0989AEB46193}" destId="{C331B30D-BFBE-4F0D-B735-647DF80C2A80}" srcOrd="0" destOrd="0" presId="urn:microsoft.com/office/officeart/2005/8/layout/radial4"/>
    <dgm:cxn modelId="{B75BE49C-3C83-4EE4-A1A5-E6F1CFED4EF2}" type="presOf" srcId="{F950140E-736D-4225-B325-A2DB618B2BC7}" destId="{A580F9C2-8322-48F5-8889-A57D65DFB928}" srcOrd="0" destOrd="0" presId="urn:microsoft.com/office/officeart/2005/8/layout/radial4"/>
    <dgm:cxn modelId="{541F759E-04DC-487E-9090-25E6D160A458}" type="presOf" srcId="{B1598B62-C47B-422E-A5B2-909F80938926}" destId="{481F69A0-C732-4844-A7E4-E78469A104C9}" srcOrd="0" destOrd="0" presId="urn:microsoft.com/office/officeart/2005/8/layout/radial4"/>
    <dgm:cxn modelId="{034B92BB-1B9C-4775-8111-295EA1FB8BEF}" type="presOf" srcId="{34ED7E75-4CDB-44B0-A98A-B0D70CBBAB21}" destId="{8CE2E122-74B3-4B60-B02F-41BB1A65AD7B}" srcOrd="0" destOrd="0" presId="urn:microsoft.com/office/officeart/2005/8/layout/radial4"/>
    <dgm:cxn modelId="{117F2FCD-34C9-4125-977F-5FD82C0C5BF8}" srcId="{2381465F-C76C-4100-B98F-0812788A0833}" destId="{B1598B62-C47B-422E-A5B2-909F80938926}" srcOrd="0" destOrd="0" parTransId="{53A0DF19-1FDA-4788-A600-EAE6BCDF6586}" sibTransId="{21D9CC70-B028-41E8-9A52-8B77CF3A1BA4}"/>
    <dgm:cxn modelId="{244D22EE-5741-4065-820A-38B7352858E1}" srcId="{B1598B62-C47B-422E-A5B2-909F80938926}" destId="{F950140E-736D-4225-B325-A2DB618B2BC7}" srcOrd="2" destOrd="0" parTransId="{8C03DB91-CA4E-4B31-9F1B-00856CE410AE}" sibTransId="{DC2C73C2-13E0-4D6C-8641-7635B1B6E978}"/>
    <dgm:cxn modelId="{6E0808F0-A9D7-4A8C-8489-B076FC85D44E}" srcId="{B1598B62-C47B-422E-A5B2-909F80938926}" destId="{34ED7E75-4CDB-44B0-A98A-B0D70CBBAB21}" srcOrd="0" destOrd="0" parTransId="{7D4A4B3C-A516-4A22-822F-7C297F9E8963}" sibTransId="{A8F3C3E2-424B-4AEF-AC5C-67BD0BF013A5}"/>
    <dgm:cxn modelId="{5CFF5BF3-B3E0-495C-ABF0-CD38E64AD0D7}" type="presOf" srcId="{7D4A4B3C-A516-4A22-822F-7C297F9E8963}" destId="{4B10DA57-955C-49A2-80F3-36DDC87C5061}" srcOrd="0" destOrd="0" presId="urn:microsoft.com/office/officeart/2005/8/layout/radial4"/>
    <dgm:cxn modelId="{D59397FC-933A-4305-B7EF-959909B07F86}" type="presOf" srcId="{91EE7E6F-7CE9-4C4F-8520-2209E8C9E79A}" destId="{9ED010B7-7FC9-41B2-8F64-C91BFF20DFF6}" srcOrd="0" destOrd="0" presId="urn:microsoft.com/office/officeart/2005/8/layout/radial4"/>
    <dgm:cxn modelId="{55A52DFD-2E0F-439F-A36F-081E56145E84}" srcId="{B1598B62-C47B-422E-A5B2-909F80938926}" destId="{919B1E81-A940-4FF4-A3C0-E6B7E5F0BCC6}" srcOrd="3" destOrd="0" parTransId="{58F843F0-B609-4AFA-809E-0989AEB46193}" sibTransId="{7CEDE632-53DD-4CD2-9021-0D268F42CF86}"/>
    <dgm:cxn modelId="{9135DCF0-9578-4EDE-BD4B-B9231A5538E5}" type="presParOf" srcId="{84AD93E8-B9A2-462F-A158-78E35B102E0A}" destId="{481F69A0-C732-4844-A7E4-E78469A104C9}" srcOrd="0" destOrd="0" presId="urn:microsoft.com/office/officeart/2005/8/layout/radial4"/>
    <dgm:cxn modelId="{837744E2-3246-4956-B968-4B8819E5ED64}" type="presParOf" srcId="{84AD93E8-B9A2-462F-A158-78E35B102E0A}" destId="{4B10DA57-955C-49A2-80F3-36DDC87C5061}" srcOrd="1" destOrd="0" presId="urn:microsoft.com/office/officeart/2005/8/layout/radial4"/>
    <dgm:cxn modelId="{D5A4742B-E68B-4E90-A5A1-21893FA63EF9}" type="presParOf" srcId="{84AD93E8-B9A2-462F-A158-78E35B102E0A}" destId="{8CE2E122-74B3-4B60-B02F-41BB1A65AD7B}" srcOrd="2" destOrd="0" presId="urn:microsoft.com/office/officeart/2005/8/layout/radial4"/>
    <dgm:cxn modelId="{7097DB22-E002-4BC2-915C-3769114866DD}" type="presParOf" srcId="{84AD93E8-B9A2-462F-A158-78E35B102E0A}" destId="{CB235A47-B50D-407F-B9AD-765979B87A26}" srcOrd="3" destOrd="0" presId="urn:microsoft.com/office/officeart/2005/8/layout/radial4"/>
    <dgm:cxn modelId="{0BEBA68E-307E-4E0D-BFEA-AD0A52F69A3B}" type="presParOf" srcId="{84AD93E8-B9A2-462F-A158-78E35B102E0A}" destId="{9ED010B7-7FC9-41B2-8F64-C91BFF20DFF6}" srcOrd="4" destOrd="0" presId="urn:microsoft.com/office/officeart/2005/8/layout/radial4"/>
    <dgm:cxn modelId="{C89DB2A1-E197-4827-947F-E0C07FDA6EC5}" type="presParOf" srcId="{84AD93E8-B9A2-462F-A158-78E35B102E0A}" destId="{1BF1CF84-B784-484E-927A-113F42BFB759}" srcOrd="5" destOrd="0" presId="urn:microsoft.com/office/officeart/2005/8/layout/radial4"/>
    <dgm:cxn modelId="{C0CE8F9D-8001-40B1-9954-A105C629086E}" type="presParOf" srcId="{84AD93E8-B9A2-462F-A158-78E35B102E0A}" destId="{A580F9C2-8322-48F5-8889-A57D65DFB928}" srcOrd="6" destOrd="0" presId="urn:microsoft.com/office/officeart/2005/8/layout/radial4"/>
    <dgm:cxn modelId="{B1F069C4-5EDE-49CB-B6E2-291B297FA4FA}" type="presParOf" srcId="{84AD93E8-B9A2-462F-A158-78E35B102E0A}" destId="{C331B30D-BFBE-4F0D-B735-647DF80C2A80}" srcOrd="7" destOrd="0" presId="urn:microsoft.com/office/officeart/2005/8/layout/radial4"/>
    <dgm:cxn modelId="{CEA1E0C4-0A1C-4C65-9ECD-99486CF39C9B}" type="presParOf" srcId="{84AD93E8-B9A2-462F-A158-78E35B102E0A}" destId="{13734D39-EA35-4C81-AA69-8459D2FF7A5E}" srcOrd="8"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1F69A0-C732-4844-A7E4-E78469A104C9}">
      <dsp:nvSpPr>
        <dsp:cNvPr id="0" name=""/>
        <dsp:cNvSpPr/>
      </dsp:nvSpPr>
      <dsp:spPr>
        <a:xfrm>
          <a:off x="4129146" y="2322457"/>
          <a:ext cx="2419320" cy="2419320"/>
        </a:xfrm>
        <a:prstGeom prst="ellipse">
          <a:avLst/>
        </a:prstGeom>
        <a:solidFill>
          <a:schemeClr val="tx1">
            <a:alpha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US" sz="6500" kern="1200"/>
        </a:p>
      </dsp:txBody>
      <dsp:txXfrm>
        <a:off x="4483447" y="2676758"/>
        <a:ext cx="1710718" cy="1710718"/>
      </dsp:txXfrm>
    </dsp:sp>
    <dsp:sp modelId="{4B10DA57-955C-49A2-80F3-36DDC87C5061}">
      <dsp:nvSpPr>
        <dsp:cNvPr id="0" name=""/>
        <dsp:cNvSpPr/>
      </dsp:nvSpPr>
      <dsp:spPr>
        <a:xfrm rot="8693175">
          <a:off x="514786" y="4075255"/>
          <a:ext cx="523518" cy="689506"/>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CE2E122-74B3-4B60-B02F-41BB1A65AD7B}">
      <dsp:nvSpPr>
        <dsp:cNvPr id="0" name=""/>
        <dsp:cNvSpPr/>
      </dsp:nvSpPr>
      <dsp:spPr>
        <a:xfrm>
          <a:off x="33180" y="4049048"/>
          <a:ext cx="1690669" cy="903951"/>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100000"/>
            </a:lnSpc>
            <a:spcBef>
              <a:spcPct val="0"/>
            </a:spcBef>
            <a:spcAft>
              <a:spcPct val="35000"/>
            </a:spcAft>
            <a:buNone/>
          </a:pPr>
          <a:r>
            <a:rPr lang="en-AU" sz="2000" kern="1200"/>
            <a:t>Verb-Noun</a:t>
          </a:r>
        </a:p>
        <a:p>
          <a:pPr marL="0" lvl="0" indent="0" algn="ctr" defTabSz="889000">
            <a:lnSpc>
              <a:spcPct val="100000"/>
            </a:lnSpc>
            <a:spcBef>
              <a:spcPct val="0"/>
            </a:spcBef>
            <a:spcAft>
              <a:spcPct val="35000"/>
            </a:spcAft>
            <a:buNone/>
          </a:pPr>
          <a:r>
            <a:rPr lang="en-AU" sz="2000" kern="1200"/>
            <a:t>Naming</a:t>
          </a:r>
        </a:p>
      </dsp:txBody>
      <dsp:txXfrm>
        <a:off x="33180" y="4049048"/>
        <a:ext cx="1690669" cy="903951"/>
      </dsp:txXfrm>
    </dsp:sp>
    <dsp:sp modelId="{CB235A47-B50D-407F-B9AD-765979B87A26}">
      <dsp:nvSpPr>
        <dsp:cNvPr id="0" name=""/>
        <dsp:cNvSpPr/>
      </dsp:nvSpPr>
      <dsp:spPr>
        <a:xfrm rot="13813241">
          <a:off x="1081180" y="121603"/>
          <a:ext cx="777953" cy="689506"/>
        </a:xfrm>
        <a:prstGeom prst="leftArrow">
          <a:avLst>
            <a:gd name="adj1" fmla="val 60000"/>
            <a:gd name="adj2" fmla="val 50000"/>
          </a:avLst>
        </a:prstGeom>
        <a:solidFill>
          <a:schemeClr val="accent1">
            <a:tint val="60000"/>
            <a:hueOff val="0"/>
            <a:satOff val="0"/>
            <a:lumOff val="0"/>
            <a:alphaOff val="0"/>
          </a:schemeClr>
        </a:solidFill>
        <a:ln>
          <a:solidFill>
            <a:schemeClr val="lt1">
              <a:hueOff val="0"/>
              <a:satOff val="0"/>
              <a:lumOff val="0"/>
            </a:schemeClr>
          </a:solidFill>
        </a:ln>
        <a:effectLst/>
      </dsp:spPr>
      <dsp:style>
        <a:lnRef idx="0">
          <a:scrgbClr r="0" g="0" b="0"/>
        </a:lnRef>
        <a:fillRef idx="1">
          <a:scrgbClr r="0" g="0" b="0"/>
        </a:fillRef>
        <a:effectRef idx="0">
          <a:scrgbClr r="0" g="0" b="0"/>
        </a:effectRef>
        <a:fontRef idx="minor">
          <a:schemeClr val="lt1"/>
        </a:fontRef>
      </dsp:style>
    </dsp:sp>
    <dsp:sp modelId="{9ED010B7-7FC9-41B2-8F64-C91BFF20DFF6}">
      <dsp:nvSpPr>
        <dsp:cNvPr id="0" name=""/>
        <dsp:cNvSpPr/>
      </dsp:nvSpPr>
      <dsp:spPr>
        <a:xfrm>
          <a:off x="0" y="28678"/>
          <a:ext cx="2704703" cy="794164"/>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AU" sz="2000" kern="1200"/>
            <a:t>Parameters to control Cmdlet behaviour</a:t>
          </a:r>
        </a:p>
      </dsp:txBody>
      <dsp:txXfrm>
        <a:off x="0" y="28678"/>
        <a:ext cx="2704703" cy="794164"/>
      </dsp:txXfrm>
    </dsp:sp>
    <dsp:sp modelId="{1BF1CF84-B784-484E-927A-113F42BFB759}">
      <dsp:nvSpPr>
        <dsp:cNvPr id="0" name=""/>
        <dsp:cNvSpPr/>
      </dsp:nvSpPr>
      <dsp:spPr>
        <a:xfrm rot="19539402">
          <a:off x="8950458" y="225715"/>
          <a:ext cx="1159979" cy="689506"/>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580F9C2-8322-48F5-8889-A57D65DFB928}">
      <dsp:nvSpPr>
        <dsp:cNvPr id="0" name=""/>
        <dsp:cNvSpPr/>
      </dsp:nvSpPr>
      <dsp:spPr>
        <a:xfrm>
          <a:off x="8515241" y="18043"/>
          <a:ext cx="2474706" cy="996603"/>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AU" sz="2000" kern="1200"/>
            <a:t>Native PowerShell command</a:t>
          </a:r>
        </a:p>
      </dsp:txBody>
      <dsp:txXfrm>
        <a:off x="8515241" y="18043"/>
        <a:ext cx="2474706" cy="996603"/>
      </dsp:txXfrm>
    </dsp:sp>
    <dsp:sp modelId="{C331B30D-BFBE-4F0D-B735-647DF80C2A80}">
      <dsp:nvSpPr>
        <dsp:cNvPr id="0" name=""/>
        <dsp:cNvSpPr/>
      </dsp:nvSpPr>
      <dsp:spPr>
        <a:xfrm rot="1055916">
          <a:off x="8588812" y="4098090"/>
          <a:ext cx="2252021" cy="689506"/>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3734D39-EA35-4C81-AA69-8459D2FF7A5E}">
      <dsp:nvSpPr>
        <dsp:cNvPr id="0" name=""/>
        <dsp:cNvSpPr/>
      </dsp:nvSpPr>
      <dsp:spPr>
        <a:xfrm>
          <a:off x="8488553" y="3909712"/>
          <a:ext cx="2687442" cy="1043287"/>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AU" sz="2000" kern="1200"/>
            <a:t>Does not Launch in Separate Process</a:t>
          </a:r>
        </a:p>
      </dsp:txBody>
      <dsp:txXfrm>
        <a:off x="8488553" y="3909712"/>
        <a:ext cx="2687442" cy="1043287"/>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75DDC3-109B-42D8-A290-1EF480B4DF67}" type="datetimeFigureOut">
              <a:rPr lang="en-US" smtClean="0"/>
              <a:t>5/19/2017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45879F-01E5-42D6-B4A1-FB7AB917AF37}"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47895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Simplifying reading the syntax of a cmdlet:</a:t>
            </a:r>
          </a:p>
          <a:p>
            <a:r>
              <a:rPr lang="en-US"/>
              <a:t>   If the syntax shows square brackets around the parameter name and/or parameter value, that part is optional in the syntax.</a:t>
            </a:r>
          </a:p>
          <a:p>
            <a:r>
              <a:rPr lang="en-US" err="1"/>
              <a:t>   </a:t>
            </a:r>
            <a:r>
              <a:rPr lang="en-US"/>
              <a:t>If square bracket is after a datatype like string, </a:t>
            </a:r>
            <a:r>
              <a:rPr lang="en-US" err="1"/>
              <a:t>int</a:t>
            </a:r>
            <a:r>
              <a:rPr lang="en-US"/>
              <a:t> etc., then it means that parameter can take multiple values (E.g. &lt;string[]&gt; implies an array of strings)</a:t>
            </a:r>
          </a:p>
        </p:txBody>
      </p:sp>
    </p:spTree>
    <p:extLst>
      <p:ext uri="{BB962C8B-B14F-4D97-AF65-F5344CB8AC3E}">
        <p14:creationId xmlns:p14="http://schemas.microsoft.com/office/powerpoint/2010/main" val="2196704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Footer Placeholder 3"/>
          <p:cNvSpPr>
            <a:spLocks noGrp="1"/>
          </p:cNvSpPr>
          <p:nvPr>
            <p:ph type="ftr" sz="quarter" idx="10"/>
          </p:nvPr>
        </p:nvSpPr>
        <p:spPr>
          <a:xfrm>
            <a:off x="0" y="8915400"/>
            <a:ext cx="4572000" cy="314033"/>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 2011 Microsoft Corporation    	Microsoft Confidential</a:t>
            </a:r>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9920E16-7E2D-4061-8759-5F8497A7A433}"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12</a:t>
            </a:fld>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93484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Footer Placeholder 3"/>
          <p:cNvSpPr>
            <a:spLocks noGrp="1"/>
          </p:cNvSpPr>
          <p:nvPr>
            <p:ph type="ftr" sz="quarter" idx="10"/>
          </p:nvPr>
        </p:nvSpPr>
        <p:spPr>
          <a:xfrm>
            <a:off x="0" y="8915400"/>
            <a:ext cx="4572000" cy="314033"/>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 2011 Microsoft Corporation    	Microsoft Confidential</a:t>
            </a:r>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9920E16-7E2D-4061-8759-5F8497A7A433}"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13</a:t>
            </a:fld>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109024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a:t>Demo Help</a:t>
            </a:r>
            <a:r>
              <a:rPr lang="en-AU" baseline="0"/>
              <a:t> etc.</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t>Show about topics: </a:t>
            </a:r>
            <a:r>
              <a:rPr lang="en-US" err="1"/>
              <a:t>about_alias</a:t>
            </a:r>
            <a:r>
              <a:rPr lang="en-US" baseline="0"/>
              <a:t> vs. </a:t>
            </a:r>
            <a:r>
              <a:rPr lang="en-US" baseline="0" err="1"/>
              <a:t>about_alias</a:t>
            </a:r>
            <a:r>
              <a:rPr lang="en-US" baseline="0"/>
              <a:t> on </a:t>
            </a:r>
            <a:r>
              <a:rPr lang="en-US" baseline="0" err="1"/>
              <a:t>technet</a:t>
            </a:r>
            <a:endParaRPr lang="en-US"/>
          </a:p>
          <a:p>
            <a:endParaRPr lang="en-AU"/>
          </a:p>
        </p:txBody>
      </p:sp>
      <p:sp>
        <p:nvSpPr>
          <p:cNvPr id="4" name="Footer Placeholder 3"/>
          <p:cNvSpPr>
            <a:spLocks noGrp="1"/>
          </p:cNvSpPr>
          <p:nvPr>
            <p:ph type="ftr" sz="quarter" idx="10"/>
          </p:nvPr>
        </p:nvSpPr>
        <p:spPr>
          <a:xfrm>
            <a:off x="0" y="8915400"/>
            <a:ext cx="4572000" cy="31403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2011 Microsoft Corporation    	Microsoft Confidential</a:t>
            </a:r>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9920E16-7E2D-4061-8759-5F8497A7A433}"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682066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171450" indent="-171450">
              <a:buChar char=" "/>
            </a:pPr>
            <a:r>
              <a:rPr lang="en-US" noProof="1">
                <a:latin typeface="SegoeUI"/>
              </a:rPr>
              <a:t>PowerShell 3.0 and later add a new graphical cmdlet that can be used to learn about cmdlets and help to build them with the right parameters.
It does not replace Get-Help or Get-Command. The purpose is to make documentation easier.
Play with this cmdlet. You can try :
       show-command get-process 
       show-command *                         # This will fail. Look for a solution.
       get-help show-command -full 
</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15</a:t>
            </a:fld>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4"/>
          </p:nvPr>
        </p:nvSpPr>
        <p:spPr>
          <a:xfrm>
            <a:off x="-1" y="8685213"/>
            <a:ext cx="6155473" cy="45720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3090134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171450" indent="-171450">
              <a:buChar char=" "/>
            </a:pPr>
            <a:r>
              <a:rPr lang="en-US" noProof="1">
                <a:latin typeface="SegoeUI"/>
              </a:rPr>
              <a:t>PowerShell 3.0 and later add a new graphical cmdlet that can be used to learn about cmdlets and help to build them with the right parameters.
It does not replace Get-Help or Get-Command. The purpose is to make documentation easier.
Play with this cmdlet. You can try :
       show-command get-process 
       show-command *                         # This will fail. Look for a solution.
       get-help show-command -full 
</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16</a:t>
            </a:fld>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4"/>
          </p:nvPr>
        </p:nvSpPr>
        <p:spPr>
          <a:xfrm>
            <a:off x="-1" y="8685213"/>
            <a:ext cx="6155473" cy="45720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4274879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342369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F1BC979-A1C0-4ED2-A678-6D3EBCD72C4B}" type="slidenum">
              <a:rPr kumimoji="0" lang="es-E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18</a:t>
            </a:fld>
            <a:endParaRPr kumimoji="0" lang="es-E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5" name="Footer Placeholder 4"/>
          <p:cNvSpPr>
            <a:spLocks noGrp="1"/>
          </p:cNvSpPr>
          <p:nvPr>
            <p:ph type="ftr" sz="quarter" idx="4"/>
          </p:nvPr>
        </p:nvSpPr>
        <p:spPr>
          <a:xfrm>
            <a:off x="-1" y="8685213"/>
            <a:ext cx="6155473" cy="4572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27440481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465138"/>
            <a:ext cx="4337050" cy="2439987"/>
          </a:xfrm>
        </p:spPr>
      </p:sp>
      <p:sp>
        <p:nvSpPr>
          <p:cNvPr id="3" name="Notes Placeholder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prstClr val="white"/>
              </a:solidFill>
              <a:effectLst/>
              <a:uLnTx/>
              <a:uFillTx/>
              <a:latin typeface="Segoe UI Light" panose="020B0502040204020203" pitchFamily="34" charset="0"/>
              <a:cs typeface="Segoe UI Light"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prstClr val="white"/>
              </a:solidFill>
              <a:effectLst/>
              <a:uLnTx/>
              <a:uFillTx/>
              <a:latin typeface="Segoe UI Light" panose="020B0502040204020203" pitchFamily="34" charset="0"/>
              <a:cs typeface="Segoe UI Light"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prstClr val="white"/>
                </a:solidFill>
                <a:effectLst/>
                <a:uLnTx/>
                <a:uFillTx/>
                <a:latin typeface="Segoe UI Light" panose="020B0502040204020203" pitchFamily="34" charset="0"/>
                <a:cs typeface="Segoe UI Light" panose="020B0502040204020203" pitchFamily="34" charset="0"/>
              </a:rPr>
              <a:t>GPO Setting:</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0" cap="none" spc="0" normalizeH="0" baseline="0" noProof="0">
                <a:ln>
                  <a:noFill/>
                </a:ln>
                <a:solidFill>
                  <a:prstClr val="white"/>
                </a:solidFill>
                <a:effectLst/>
                <a:uLnTx/>
                <a:uFillTx/>
                <a:latin typeface="Segoe UI Light" panose="020B0502040204020203" pitchFamily="34" charset="0"/>
                <a:cs typeface="Segoe UI Light" panose="020B0502040204020203" pitchFamily="34" charset="0"/>
              </a:rPr>
              <a:t>Computer &gt; Policies &gt; Administrative Templates &gt; Windows Components &gt; Windows PowerShell</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0" cap="none" spc="0" normalizeH="0" baseline="0" noProof="0">
                <a:ln>
                  <a:noFill/>
                </a:ln>
                <a:solidFill>
                  <a:prstClr val="white"/>
                </a:solidFill>
                <a:effectLst/>
                <a:uLnTx/>
                <a:uFillTx/>
                <a:latin typeface="Segoe UI Light" panose="020B0502040204020203" pitchFamily="34" charset="0"/>
                <a:cs typeface="Segoe UI Light" panose="020B0502040204020203" pitchFamily="34" charset="0"/>
              </a:rPr>
              <a:t>Enable "Set the default source path for Update-Help."</a:t>
            </a:r>
          </a:p>
          <a:p>
            <a:endParaRPr lang="en-US">
              <a:latin typeface="Segoe" pitchFamily="34" charset="0"/>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9920E16-7E2D-4061-8759-5F8497A7A433}"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5" name="Footer Placeholder 4"/>
          <p:cNvSpPr>
            <a:spLocks noGrp="1"/>
          </p:cNvSpPr>
          <p:nvPr>
            <p:ph type="ftr" sz="quarter" idx="11"/>
          </p:nvPr>
        </p:nvSpPr>
        <p:spPr>
          <a:xfrm>
            <a:off x="0" y="8685213"/>
            <a:ext cx="6200078" cy="4572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Segoe" pitchFamily="34" charset="0"/>
                <a:ea typeface="+mn-ea"/>
                <a:cs typeface="+mn-cs"/>
              </a:rPr>
              <a:t>© 2013 Microsoft Corporation    	Microsoft Confidential</a:t>
            </a:r>
          </a:p>
        </p:txBody>
      </p:sp>
    </p:spTree>
    <p:extLst>
      <p:ext uri="{BB962C8B-B14F-4D97-AF65-F5344CB8AC3E}">
        <p14:creationId xmlns:p14="http://schemas.microsoft.com/office/powerpoint/2010/main" val="3092844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a:t>Demo Help</a:t>
            </a:r>
            <a:r>
              <a:rPr lang="en-AU" baseline="0"/>
              <a:t> etc.</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t>Show about topics: </a:t>
            </a:r>
            <a:r>
              <a:rPr lang="en-US" err="1"/>
              <a:t>about_alias</a:t>
            </a:r>
            <a:r>
              <a:rPr lang="en-US" baseline="0"/>
              <a:t> vs. </a:t>
            </a:r>
            <a:r>
              <a:rPr lang="en-US" baseline="0" err="1"/>
              <a:t>about_alias</a:t>
            </a:r>
            <a:r>
              <a:rPr lang="en-US" baseline="0"/>
              <a:t> on </a:t>
            </a:r>
            <a:r>
              <a:rPr lang="en-US" baseline="0" err="1"/>
              <a:t>technet</a:t>
            </a:r>
            <a:endParaRPr lang="en-US"/>
          </a:p>
          <a:p>
            <a:endParaRPr lang="en-AU"/>
          </a:p>
        </p:txBody>
      </p:sp>
      <p:sp>
        <p:nvSpPr>
          <p:cNvPr id="4" name="Footer Placeholder 3"/>
          <p:cNvSpPr>
            <a:spLocks noGrp="1"/>
          </p:cNvSpPr>
          <p:nvPr>
            <p:ph type="ftr" sz="quarter" idx="10"/>
          </p:nvPr>
        </p:nvSpPr>
        <p:spPr>
          <a:xfrm>
            <a:off x="0" y="8915400"/>
            <a:ext cx="4572000" cy="31403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2011 Microsoft Corporation    	Microsoft Confidential</a:t>
            </a:r>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9920E16-7E2D-4061-8759-5F8497A7A433}"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041854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section we’re going</a:t>
            </a:r>
            <a:r>
              <a:rPr lang="en-US" baseline="0"/>
              <a:t> to focus on:</a:t>
            </a:r>
          </a:p>
          <a:p>
            <a:pPr marL="171450" indent="-171450">
              <a:buFont typeface="Arial" panose="020B0604020202020204" pitchFamily="34" charset="0"/>
              <a:buChar char="•"/>
            </a:pPr>
            <a:r>
              <a:rPr lang="en-US" baseline="0"/>
              <a:t>basics of how to write and read PowerShell</a:t>
            </a:r>
          </a:p>
          <a:p>
            <a:pPr marL="171450" indent="-171450">
              <a:buFont typeface="Arial" panose="020B0604020202020204" pitchFamily="34" charset="0"/>
              <a:buChar char="•"/>
            </a:pPr>
            <a:r>
              <a:rPr lang="en-US" baseline="0"/>
              <a:t>how to find commands and help information. </a:t>
            </a:r>
            <a:endParaRPr lang="en-US"/>
          </a:p>
        </p:txBody>
      </p:sp>
    </p:spTree>
    <p:extLst>
      <p:ext uri="{BB962C8B-B14F-4D97-AF65-F5344CB8AC3E}">
        <p14:creationId xmlns:p14="http://schemas.microsoft.com/office/powerpoint/2010/main" val="36150947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AU" sz="2400">
                <a:solidFill>
                  <a:schemeClr val="bg1"/>
                </a:solidFill>
                <a:latin typeface="Segoe UI Light" panose="020B0502040204020203" pitchFamily="34" charset="0"/>
                <a:cs typeface="Segoe UI Light" panose="020B0502040204020203" pitchFamily="34" charset="0"/>
              </a:rPr>
              <a:t>Instructor</a:t>
            </a:r>
            <a:r>
              <a:rPr lang="en-AU" sz="2400" baseline="0">
                <a:solidFill>
                  <a:schemeClr val="bg1"/>
                </a:solidFill>
                <a:latin typeface="Segoe UI Light" panose="020B0502040204020203" pitchFamily="34" charset="0"/>
                <a:cs typeface="Segoe UI Light" panose="020B0502040204020203" pitchFamily="34" charset="0"/>
              </a:rPr>
              <a:t> notes: Stress that these early labs are really for getting comfortable writing and reading simple commands. </a:t>
            </a:r>
            <a:endParaRPr lang="en-AU" sz="2400">
              <a:solidFill>
                <a:schemeClr val="bg1"/>
              </a:solidFill>
              <a:latin typeface="Segoe UI Light" panose="020B0502040204020203" pitchFamily="34" charset="0"/>
              <a:cs typeface="Segoe UI Light" panose="020B0502040204020203" pitchFamily="34" charset="0"/>
            </a:endParaRPr>
          </a:p>
          <a:p>
            <a:endParaRPr lang="en-AU" sz="2400">
              <a:solidFill>
                <a:schemeClr val="bg1"/>
              </a:solidFill>
              <a:latin typeface="Segoe UI Light" panose="020B0502040204020203" pitchFamily="34" charset="0"/>
              <a:cs typeface="Segoe UI Light" panose="020B0502040204020203" pitchFamily="34" charset="0"/>
            </a:endParaRPr>
          </a:p>
          <a:p>
            <a:r>
              <a:rPr lang="en-AU" sz="2400">
                <a:solidFill>
                  <a:schemeClr val="bg1"/>
                </a:solidFill>
                <a:latin typeface="Segoe UI Light" panose="020B0502040204020203" pitchFamily="34" charset="0"/>
                <a:cs typeface="Segoe UI Light" panose="020B0502040204020203" pitchFamily="34" charset="0"/>
              </a:rPr>
              <a:t>Fundamental</a:t>
            </a:r>
            <a:r>
              <a:rPr lang="en-AU" sz="2400" baseline="0">
                <a:solidFill>
                  <a:schemeClr val="bg1"/>
                </a:solidFill>
                <a:latin typeface="Segoe UI Light" panose="020B0502040204020203" pitchFamily="34" charset="0"/>
                <a:cs typeface="Segoe UI Light" panose="020B0502040204020203" pitchFamily="34" charset="0"/>
              </a:rPr>
              <a:t> Recap (From Demo Content):</a:t>
            </a:r>
          </a:p>
          <a:p>
            <a:r>
              <a:rPr lang="en-AU" sz="2400" baseline="0">
                <a:solidFill>
                  <a:schemeClr val="bg1"/>
                </a:solidFill>
                <a:latin typeface="Segoe UI Light" panose="020B0502040204020203" pitchFamily="34" charset="0"/>
                <a:cs typeface="Segoe UI Light" panose="020B0502040204020203" pitchFamily="34" charset="0"/>
              </a:rPr>
              <a:t>Lab:</a:t>
            </a:r>
          </a:p>
          <a:p>
            <a:r>
              <a:rPr lang="en-AU" sz="2400" baseline="0">
                <a:solidFill>
                  <a:schemeClr val="bg1"/>
                </a:solidFill>
                <a:latin typeface="Segoe UI Light" panose="020B0502040204020203" pitchFamily="34" charset="0"/>
                <a:cs typeface="Segoe UI Light" panose="020B0502040204020203" pitchFamily="34" charset="0"/>
              </a:rPr>
              <a:t>	Run simple Cmdlets with/without parameters, show that not all cmdlets can be run with no parameters using –Syntax</a:t>
            </a:r>
          </a:p>
          <a:p>
            <a:r>
              <a:rPr lang="en-AU" sz="2400" baseline="0">
                <a:solidFill>
                  <a:schemeClr val="bg1"/>
                </a:solidFill>
                <a:latin typeface="Segoe UI Light" panose="020B0502040204020203" pitchFamily="34" charset="0"/>
                <a:cs typeface="Segoe UI Light" panose="020B0502040204020203" pitchFamily="34" charset="0"/>
              </a:rPr>
              <a:t>	Run cmdlet positional vs named</a:t>
            </a:r>
          </a:p>
          <a:p>
            <a:r>
              <a:rPr lang="en-AU" sz="2400" baseline="0">
                <a:solidFill>
                  <a:schemeClr val="bg1"/>
                </a:solidFill>
                <a:latin typeface="Segoe UI Light" panose="020B0502040204020203" pitchFamily="34" charset="0"/>
                <a:cs typeface="Segoe UI Light" panose="020B0502040204020203" pitchFamily="34" charset="0"/>
              </a:rPr>
              <a:t>	Get-Command –Syntax</a:t>
            </a:r>
          </a:p>
          <a:p>
            <a:r>
              <a:rPr lang="en-AU" sz="2400" baseline="0">
                <a:solidFill>
                  <a:schemeClr val="bg1"/>
                </a:solidFill>
                <a:latin typeface="Segoe UI Light" panose="020B0502040204020203" pitchFamily="34" charset="0"/>
                <a:cs typeface="Segoe UI Light" panose="020B0502040204020203" pitchFamily="34" charset="0"/>
              </a:rPr>
              <a:t>	Get-Command </a:t>
            </a:r>
            <a:r>
              <a:rPr lang="en-AU" sz="2400" baseline="0" err="1">
                <a:solidFill>
                  <a:schemeClr val="bg1"/>
                </a:solidFill>
                <a:latin typeface="Segoe UI Light" panose="020B0502040204020203" pitchFamily="34" charset="0"/>
                <a:cs typeface="Segoe UI Light" panose="020B0502040204020203" pitchFamily="34" charset="0"/>
              </a:rPr>
              <a:t>WildCards</a:t>
            </a:r>
            <a:endParaRPr lang="en-AU" sz="2400" baseline="0">
              <a:solidFill>
                <a:schemeClr val="bg1"/>
              </a:solidFill>
              <a:latin typeface="Segoe UI Light" panose="020B0502040204020203" pitchFamily="34" charset="0"/>
              <a:cs typeface="Segoe UI Light" panose="020B0502040204020203" pitchFamily="34" charset="0"/>
            </a:endParaRPr>
          </a:p>
          <a:p>
            <a:r>
              <a:rPr lang="en-AU" sz="2400" baseline="0">
                <a:solidFill>
                  <a:schemeClr val="bg1"/>
                </a:solidFill>
                <a:latin typeface="Segoe UI Light" panose="020B0502040204020203" pitchFamily="34" charset="0"/>
                <a:cs typeface="Segoe UI Light" panose="020B0502040204020203" pitchFamily="34" charset="0"/>
              </a:rPr>
              <a:t>	Get-Help with various parameter options</a:t>
            </a:r>
          </a:p>
          <a:p>
            <a:r>
              <a:rPr lang="en-AU" sz="2400" baseline="0">
                <a:solidFill>
                  <a:schemeClr val="bg1"/>
                </a:solidFill>
                <a:latin typeface="Segoe UI Light" panose="020B0502040204020203" pitchFamily="34" charset="0"/>
                <a:cs typeface="Segoe UI Light" panose="020B0502040204020203" pitchFamily="34" charset="0"/>
              </a:rPr>
              <a:t>	Alias manipulation</a:t>
            </a:r>
          </a:p>
          <a:p>
            <a:r>
              <a:rPr lang="en-AU" sz="2400" baseline="0" err="1">
                <a:solidFill>
                  <a:schemeClr val="bg1"/>
                </a:solidFill>
                <a:latin typeface="Segoe UI Light" panose="020B0502040204020203" pitchFamily="34" charset="0"/>
                <a:cs typeface="Segoe UI Light" panose="020B0502040204020203" pitchFamily="34" charset="0"/>
              </a:rPr>
              <a:t>Adv</a:t>
            </a:r>
            <a:endParaRPr lang="en-AU" sz="2400" baseline="0">
              <a:solidFill>
                <a:schemeClr val="bg1"/>
              </a:solidFill>
              <a:latin typeface="Segoe UI Light" panose="020B0502040204020203" pitchFamily="34" charset="0"/>
              <a:cs typeface="Segoe UI Light" panose="020B0502040204020203" pitchFamily="34" charset="0"/>
            </a:endParaRPr>
          </a:p>
          <a:p>
            <a:r>
              <a:rPr lang="en-AU" sz="2400" baseline="0">
                <a:solidFill>
                  <a:schemeClr val="bg1"/>
                </a:solidFill>
                <a:latin typeface="Segoe UI Light" panose="020B0502040204020203" pitchFamily="34" charset="0"/>
                <a:cs typeface="Segoe UI Light" panose="020B0502040204020203" pitchFamily="34" charset="0"/>
              </a:rPr>
              <a:t>	Find all commands that take a </a:t>
            </a:r>
            <a:r>
              <a:rPr lang="en-AU" sz="2400" baseline="0" err="1">
                <a:solidFill>
                  <a:schemeClr val="bg1"/>
                </a:solidFill>
                <a:latin typeface="Segoe UI Light" panose="020B0502040204020203" pitchFamily="34" charset="0"/>
                <a:cs typeface="Segoe UI Light" panose="020B0502040204020203" pitchFamily="34" charset="0"/>
              </a:rPr>
              <a:t>computername</a:t>
            </a:r>
            <a:r>
              <a:rPr lang="en-AU" sz="2400" baseline="0">
                <a:solidFill>
                  <a:schemeClr val="bg1"/>
                </a:solidFill>
                <a:latin typeface="Segoe UI Light" panose="020B0502040204020203" pitchFamily="34" charset="0"/>
                <a:cs typeface="Segoe UI Light" panose="020B0502040204020203" pitchFamily="34" charset="0"/>
              </a:rPr>
              <a:t> parameter</a:t>
            </a:r>
          </a:p>
          <a:p>
            <a:r>
              <a:rPr lang="en-AU" sz="2400" baseline="0">
                <a:solidFill>
                  <a:schemeClr val="bg1"/>
                </a:solidFill>
                <a:latin typeface="Segoe UI Light" panose="020B0502040204020203" pitchFamily="34" charset="0"/>
                <a:cs typeface="Segoe UI Light" panose="020B0502040204020203" pitchFamily="34" charset="0"/>
              </a:rPr>
              <a:t>	How many different ways can you call Get-</a:t>
            </a:r>
            <a:r>
              <a:rPr lang="en-AU" sz="2400" baseline="0" err="1">
                <a:solidFill>
                  <a:schemeClr val="bg1"/>
                </a:solidFill>
                <a:latin typeface="Segoe UI Light" panose="020B0502040204020203" pitchFamily="34" charset="0"/>
                <a:cs typeface="Segoe UI Light" panose="020B0502040204020203" pitchFamily="34" charset="0"/>
              </a:rPr>
              <a:t>eventlog</a:t>
            </a:r>
            <a:r>
              <a:rPr lang="en-AU" sz="2400" baseline="0">
                <a:solidFill>
                  <a:schemeClr val="bg1"/>
                </a:solidFill>
                <a:latin typeface="Segoe UI Light" panose="020B0502040204020203" pitchFamily="34" charset="0"/>
                <a:cs typeface="Segoe UI Light" panose="020B0502040204020203" pitchFamily="34" charset="0"/>
              </a:rPr>
              <a:t> (</a:t>
            </a:r>
            <a:r>
              <a:rPr lang="en-AU" sz="2400" baseline="0" err="1">
                <a:solidFill>
                  <a:schemeClr val="bg1"/>
                </a:solidFill>
                <a:latin typeface="Segoe UI Light" panose="020B0502040204020203" pitchFamily="34" charset="0"/>
                <a:cs typeface="Segoe UI Light" panose="020B0502040204020203" pitchFamily="34" charset="0"/>
              </a:rPr>
              <a:t>ParameterSets</a:t>
            </a:r>
            <a:r>
              <a:rPr lang="en-AU" sz="2400" baseline="0">
                <a:solidFill>
                  <a:schemeClr val="bg1"/>
                </a:solidFill>
                <a:latin typeface="Segoe UI Light" panose="020B0502040204020203" pitchFamily="34" charset="0"/>
                <a:cs typeface="Segoe UI Light" panose="020B0502040204020203" pitchFamily="34" charset="0"/>
              </a:rPr>
              <a:t>)</a:t>
            </a:r>
            <a:endParaRPr lang="en-AU" sz="2400">
              <a:solidFill>
                <a:schemeClr val="bg1"/>
              </a:solidFill>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21</a:t>
            </a:fld>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72163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a:t>Focus on the fact that external commands have non-standard syntax.  </a:t>
            </a:r>
          </a:p>
          <a:p>
            <a:pPr marL="171450" indent="-171450">
              <a:buFont typeface="Arial" panose="020B0604020202020204" pitchFamily="34" charset="0"/>
              <a:buChar char="•"/>
            </a:pPr>
            <a:r>
              <a:rPr lang="en-US" baseline="0"/>
              <a:t>In each example above , all 3 external commands use different delimiters to specify a parameter value. </a:t>
            </a:r>
          </a:p>
          <a:p>
            <a:pPr marL="171450" indent="-171450">
              <a:buFont typeface="Arial" panose="020B0604020202020204" pitchFamily="34" charset="0"/>
              <a:buChar char="•"/>
            </a:pPr>
            <a:r>
              <a:rPr lang="en-US" baseline="0"/>
              <a:t>PowerShell was designed to be consistent across the product and commands </a:t>
            </a:r>
            <a:r>
              <a:rPr lang="en-US" b="1" baseline="0"/>
              <a:t>always</a:t>
            </a:r>
            <a:r>
              <a:rPr lang="en-US" baseline="0"/>
              <a:t> use the dash to indicate parameter.</a:t>
            </a:r>
          </a:p>
          <a:p>
            <a:endParaRPr lang="en-US">
              <a:latin typeface="Calibri"/>
            </a:endParaRPr>
          </a:p>
          <a:p>
            <a:endParaRPr lang="en-US" baseline="0"/>
          </a:p>
        </p:txBody>
      </p:sp>
    </p:spTree>
    <p:extLst>
      <p:ext uri="{BB962C8B-B14F-4D97-AF65-F5344CB8AC3E}">
        <p14:creationId xmlns:p14="http://schemas.microsoft.com/office/powerpoint/2010/main" val="2907558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Native PowerShell commands are called as Cmdlets(Pronounced as "</a:t>
            </a:r>
            <a:r>
              <a:rPr lang="en-US" err="1"/>
              <a:t>Commandlets</a:t>
            </a:r>
            <a:r>
              <a:rPr lang="en-US"/>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A Cmdlet is composed of a Verb and a</a:t>
            </a:r>
            <a:r>
              <a:rPr lang="en-US" baseline="0"/>
              <a:t> </a:t>
            </a:r>
            <a:r>
              <a:rPr lang="en-US"/>
              <a:t>Noun separated by a hyphen (-) : This gives us a nice consistent naming scheme and makes it easier to determine</a:t>
            </a:r>
            <a:r>
              <a:rPr lang="en-US" baseline="0"/>
              <a:t> what things do.</a:t>
            </a: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solidFill>
                  <a:srgbClr val="000000"/>
                </a:solidFill>
                <a:latin typeface="Calibri"/>
              </a:rPr>
              <a:t>Following a Cmdlet, we can</a:t>
            </a:r>
            <a:r>
              <a:rPr lang="en-US" baseline="0">
                <a:solidFill>
                  <a:srgbClr val="000000"/>
                </a:solidFill>
                <a:latin typeface="Calibri"/>
              </a:rPr>
              <a:t> provide parameters to pass data in and augment the behavior.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a:solidFill>
                  <a:srgbClr val="000000"/>
                </a:solidFill>
                <a:latin typeface="Calibri"/>
              </a:rPr>
              <a:t>All parameters start with a dash (-) and most of them are followed by a value we want to pass into the cmdlet.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a:solidFill>
                  <a:srgbClr val="000000"/>
                </a:solidFill>
                <a:latin typeface="Calibri"/>
              </a:rPr>
              <a:t>Some parameters are optional, and some are mandatory. This will vary by cmdlet and we show you how to find that in a little bit.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a:solidFill>
                  <a:srgbClr val="000000"/>
                </a:solidFill>
                <a:latin typeface="Calibri"/>
              </a:rPr>
              <a:t>Switch parameters (like –force) are just set to on or off, like a </a:t>
            </a:r>
            <a:r>
              <a:rPr lang="en-US" baseline="0" err="1">
                <a:solidFill>
                  <a:srgbClr val="000000"/>
                </a:solidFill>
                <a:latin typeface="Calibri"/>
              </a:rPr>
              <a:t>lightswitch</a:t>
            </a:r>
            <a:r>
              <a:rPr lang="en-US" baseline="0">
                <a:solidFill>
                  <a:srgbClr val="000000"/>
                </a:solidFill>
                <a:latin typeface="Calibri"/>
              </a:rPr>
              <a:t>. </a:t>
            </a:r>
            <a:r>
              <a:rPr lang="en-US">
                <a:solidFill>
                  <a:srgbClr val="000000"/>
                </a:solidFill>
                <a:latin typeface="Calibri"/>
              </a:rPr>
              <a:t> They will be off by default, and on if you specify them. No value is required. </a:t>
            </a:r>
          </a:p>
          <a:p>
            <a:endParaRPr lang="en-US">
              <a:solidFill>
                <a:srgbClr val="000000"/>
              </a:solidFill>
              <a:latin typeface="Calibri"/>
            </a:endParaRPr>
          </a:p>
          <a:p>
            <a:r>
              <a:rPr lang="en-US">
                <a:solidFill>
                  <a:srgbClr val="000000"/>
                </a:solidFill>
                <a:latin typeface="Calibri"/>
              </a:rPr>
              <a:t>Positional Parameters:</a:t>
            </a:r>
          </a:p>
          <a:p>
            <a:r>
              <a:rPr lang="en-US">
                <a:solidFill>
                  <a:srgbClr val="000000"/>
                </a:solidFill>
                <a:latin typeface="Calibri"/>
              </a:rPr>
              <a:t>Also, sometimes, Parameter Names are optional. The parameter's position is fixed in such cases which allows the flexibility to supply values directly to the cmdlet omitting the Parameter's name.</a:t>
            </a:r>
          </a:p>
          <a:p>
            <a:r>
              <a:rPr lang="en-US">
                <a:solidFill>
                  <a:srgbClr val="000000"/>
                </a:solidFill>
                <a:latin typeface="Calibri"/>
              </a:rPr>
              <a:t>E.g.: </a:t>
            </a:r>
            <a:r>
              <a:rPr lang="en-US" b="1">
                <a:solidFill>
                  <a:srgbClr val="000000"/>
                </a:solidFill>
                <a:latin typeface="Calibri"/>
              </a:rPr>
              <a:t>Get-Service –Name spooler</a:t>
            </a:r>
            <a:r>
              <a:rPr lang="en-US">
                <a:solidFill>
                  <a:srgbClr val="000000"/>
                </a:solidFill>
                <a:latin typeface="Calibri"/>
              </a:rPr>
              <a:t> can also be written as </a:t>
            </a:r>
            <a:r>
              <a:rPr lang="en-US" b="1">
                <a:solidFill>
                  <a:srgbClr val="000000"/>
                </a:solidFill>
                <a:latin typeface="Calibri"/>
              </a:rPr>
              <a:t>Get-Service spooler</a:t>
            </a:r>
            <a:r>
              <a:rPr lang="en-US">
                <a:solidFill>
                  <a:srgbClr val="000000"/>
                </a:solidFill>
                <a:latin typeface="Calibri"/>
              </a:rPr>
              <a:t> . First position after cmdlet is fixed for </a:t>
            </a:r>
            <a:r>
              <a:rPr lang="en-US" i="1">
                <a:solidFill>
                  <a:srgbClr val="000000"/>
                </a:solidFill>
                <a:latin typeface="Calibri"/>
              </a:rPr>
              <a:t>-Name</a:t>
            </a:r>
            <a:r>
              <a:rPr lang="en-US">
                <a:solidFill>
                  <a:srgbClr val="000000"/>
                </a:solidFill>
                <a:latin typeface="Calibri"/>
              </a:rPr>
              <a:t> in this case.</a:t>
            </a:r>
          </a:p>
          <a:p>
            <a:r>
              <a:rPr lang="en-US">
                <a:solidFill>
                  <a:srgbClr val="000000"/>
                </a:solidFill>
                <a:latin typeface="Calibri"/>
              </a:rPr>
              <a:t>It is better to provide names of parameters when you are new to scripting rather than use this shortcut.</a:t>
            </a:r>
          </a:p>
        </p:txBody>
      </p:sp>
    </p:spTree>
    <p:extLst>
      <p:ext uri="{BB962C8B-B14F-4D97-AF65-F5344CB8AC3E}">
        <p14:creationId xmlns:p14="http://schemas.microsoft.com/office/powerpoint/2010/main" val="1441191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Get-Command is used for command discovery.</a:t>
            </a:r>
          </a:p>
          <a:p>
            <a:r>
              <a:rPr lang="en-US"/>
              <a:t>It can discover external commands too.</a:t>
            </a:r>
          </a:p>
          <a:p>
            <a:r>
              <a:rPr lang="en-US"/>
              <a:t>By default, it shows Command Type, Command Name and Version and Source(module from which the cmdlet is added to PowerShell.</a:t>
            </a:r>
          </a:p>
          <a:p>
            <a:r>
              <a:rPr lang="en-US"/>
              <a:t>Can use wildcards to search for a command. E.g.  </a:t>
            </a:r>
            <a:r>
              <a:rPr lang="en-US" b="1"/>
              <a:t>Get-Command – Name *net*</a:t>
            </a:r>
            <a:r>
              <a:rPr lang="en-US"/>
              <a:t> (star represents </a:t>
            </a:r>
            <a:r>
              <a:rPr lang="en-US" i="1"/>
              <a:t>any number of characters</a:t>
            </a:r>
            <a:r>
              <a:rPr lang="en-US"/>
              <a:t> before and after the word </a:t>
            </a:r>
            <a:r>
              <a:rPr lang="en-US" i="1"/>
              <a:t>net</a:t>
            </a:r>
            <a:r>
              <a:rPr lang="en-US"/>
              <a:t>) gets all commands with the word </a:t>
            </a:r>
            <a:r>
              <a:rPr lang="en-US" i="1"/>
              <a:t>net</a:t>
            </a:r>
            <a:r>
              <a:rPr lang="en-US"/>
              <a:t> in it.</a:t>
            </a:r>
          </a:p>
          <a:p>
            <a:r>
              <a:rPr lang="en-US"/>
              <a:t>Can search for a particular verb or a particular noun as well.</a:t>
            </a:r>
          </a:p>
          <a:p>
            <a:r>
              <a:rPr lang="en-US"/>
              <a:t>E.g. </a:t>
            </a:r>
            <a:r>
              <a:rPr lang="en-US" b="1"/>
              <a:t>Get-Command –Verb Restart</a:t>
            </a:r>
          </a:p>
          <a:p>
            <a:r>
              <a:rPr lang="en-US"/>
              <a:t>        </a:t>
            </a:r>
            <a:r>
              <a:rPr lang="en-US" b="1"/>
              <a:t>Get-Command –Noun Service</a:t>
            </a:r>
          </a:p>
          <a:p>
            <a:endParaRPr lang="en-US"/>
          </a:p>
          <a:p>
            <a:r>
              <a:rPr lang="en-US"/>
              <a:t>Demo something like:</a:t>
            </a:r>
          </a:p>
          <a:p>
            <a:pPr marL="628650" lvl="1" indent="-171450">
              <a:buFont typeface="Arial" panose="020B0604020202020204" pitchFamily="34" charset="0"/>
              <a:buChar char="•"/>
            </a:pPr>
            <a:r>
              <a:rPr lang="en-US"/>
              <a:t>Scenario:</a:t>
            </a:r>
            <a:r>
              <a:rPr lang="en-US" baseline="0"/>
              <a:t> changing the </a:t>
            </a:r>
            <a:r>
              <a:rPr lang="en-US" baseline="0" err="1"/>
              <a:t>ip</a:t>
            </a:r>
            <a:r>
              <a:rPr lang="en-US" baseline="0"/>
              <a:t> address</a:t>
            </a:r>
          </a:p>
          <a:p>
            <a:pPr marL="628650" lvl="1" indent="-171450">
              <a:buFont typeface="Arial" panose="020B0604020202020204" pitchFamily="34" charset="0"/>
              <a:buChar char="•"/>
            </a:pPr>
            <a:r>
              <a:rPr lang="en-US" baseline="0"/>
              <a:t>Get-command (tons of stuff)</a:t>
            </a:r>
          </a:p>
          <a:p>
            <a:pPr marL="628650" lvl="1" indent="-171450">
              <a:buFont typeface="Arial" panose="020B0604020202020204" pitchFamily="34" charset="0"/>
              <a:buChar char="•"/>
            </a:pPr>
            <a:r>
              <a:rPr lang="en-US" baseline="0"/>
              <a:t>Get-command –verb set (too much stuff)</a:t>
            </a:r>
          </a:p>
          <a:p>
            <a:pPr marL="628650" lvl="1" indent="-171450">
              <a:buFont typeface="Arial" panose="020B0604020202020204" pitchFamily="34" charset="0"/>
              <a:buChar char="•"/>
            </a:pPr>
            <a:r>
              <a:rPr lang="en-US" baseline="0"/>
              <a:t>Get-command –name *</a:t>
            </a:r>
            <a:r>
              <a:rPr lang="en-US" baseline="0" err="1"/>
              <a:t>ip</a:t>
            </a:r>
            <a:r>
              <a:rPr lang="en-US" baseline="0"/>
              <a:t>*</a:t>
            </a:r>
          </a:p>
          <a:p>
            <a:pPr marL="628650" lvl="1" indent="-171450">
              <a:buFont typeface="Arial" panose="020B0604020202020204" pitchFamily="34" charset="0"/>
              <a:buChar char="•"/>
            </a:pPr>
            <a:r>
              <a:rPr lang="en-US" baseline="0"/>
              <a:t>Get-command – module </a:t>
            </a:r>
            <a:r>
              <a:rPr lang="en-US" baseline="0" err="1"/>
              <a:t>Microsoft.PowerShell.Management</a:t>
            </a:r>
            <a:r>
              <a:rPr lang="en-US" baseline="0"/>
              <a:t>  (to list all commands in a module)</a:t>
            </a:r>
          </a:p>
          <a:p>
            <a:pPr marL="628650" lvl="1" indent="-171450">
              <a:buFont typeface="Arial" panose="020B0604020202020204" pitchFamily="34" charset="0"/>
              <a:buChar char="•"/>
            </a:pPr>
            <a:endParaRPr lang="en-US" baseline="0"/>
          </a:p>
        </p:txBody>
      </p:sp>
    </p:spTree>
    <p:extLst>
      <p:ext uri="{BB962C8B-B14F-4D97-AF65-F5344CB8AC3E}">
        <p14:creationId xmlns:p14="http://schemas.microsoft.com/office/powerpoint/2010/main" val="230408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Aliases are alternates you can use for commands that you use frequently. Aliases are typically a shorter version of a command that can be typed quickly as compared to the original command.</a:t>
            </a:r>
          </a:p>
          <a:p>
            <a:r>
              <a:rPr lang="en-US"/>
              <a:t>A user can create aliases to any command in PowerShell using New-Alias cmdlet.</a:t>
            </a:r>
          </a:p>
          <a:p>
            <a:r>
              <a:rPr lang="en-US"/>
              <a:t>E.g. </a:t>
            </a:r>
            <a:r>
              <a:rPr lang="en-US" b="1"/>
              <a:t>New-Alias -Name list -Value Get-</a:t>
            </a:r>
            <a:r>
              <a:rPr lang="en-US" b="1" err="1"/>
              <a:t>ChildItem</a:t>
            </a:r>
            <a:r>
              <a:rPr lang="en-US"/>
              <a:t>.</a:t>
            </a:r>
          </a:p>
          <a:p>
            <a:r>
              <a:rPr lang="en-US"/>
              <a:t>The user created Alias only lives as long as the current PowerShell session is active.</a:t>
            </a:r>
          </a:p>
          <a:p>
            <a:r>
              <a:rPr lang="en-US"/>
              <a:t>But it is possible to export the aliases to a file and import them in a new session (refer to next slide for examples). </a:t>
            </a: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45879F-01E5-42D6-B4A1-FB7AB917AF3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9706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Examples are provided here for the cmdlets related to aliases.</a:t>
            </a:r>
          </a:p>
        </p:txBody>
      </p:sp>
    </p:spTree>
    <p:extLst>
      <p:ext uri="{BB962C8B-B14F-4D97-AF65-F5344CB8AC3E}">
        <p14:creationId xmlns:p14="http://schemas.microsoft.com/office/powerpoint/2010/main" val="784642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Footer Placeholder 3"/>
          <p:cNvSpPr>
            <a:spLocks noGrp="1"/>
          </p:cNvSpPr>
          <p:nvPr>
            <p:ph type="ftr" sz="quarter" idx="10"/>
          </p:nvPr>
        </p:nvSpPr>
        <p:spPr>
          <a:xfrm>
            <a:off x="0" y="8915400"/>
            <a:ext cx="4572000" cy="31403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2011 Microsoft Corporation    	Microsoft Confidential</a:t>
            </a:r>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9920E16-7E2D-4061-8759-5F8497A7A433}"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39106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51923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emf"/></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Title">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hasCustomPrompt="1"/>
          </p:nvPr>
        </p:nvSpPr>
        <p:spPr>
          <a:xfrm>
            <a:off x="0" y="1143000"/>
            <a:ext cx="6949440" cy="2286000"/>
          </a:xfrm>
          <a:solidFill>
            <a:schemeClr val="accent1">
              <a:alpha val="90000"/>
            </a:schemeClr>
          </a:solidFill>
        </p:spPr>
        <p:txBody>
          <a:bodyPr lIns="91440" tIns="91440">
            <a:noAutofit/>
          </a:bodyPr>
          <a:lstStyle>
            <a:lvl1pPr>
              <a:lnSpc>
                <a:spcPct val="100000"/>
              </a:lnSpc>
              <a:defRPr sz="36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Course Title</a:t>
            </a:r>
          </a:p>
        </p:txBody>
      </p:sp>
    </p:spTree>
    <p:extLst>
      <p:ext uri="{BB962C8B-B14F-4D97-AF65-F5344CB8AC3E}">
        <p14:creationId xmlns:p14="http://schemas.microsoft.com/office/powerpoint/2010/main" val="2586206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9" name="Text Placeholder 18"/>
          <p:cNvSpPr>
            <a:spLocks noGrp="1"/>
          </p:cNvSpPr>
          <p:nvPr>
            <p:ph type="body" sz="quarter" idx="16" hasCustomPrompt="1"/>
          </p:nvPr>
        </p:nvSpPr>
        <p:spPr>
          <a:xfrm>
            <a:off x="0" y="3429000"/>
            <a:ext cx="3048000" cy="1143000"/>
          </a:xfrm>
          <a:prstGeom prst="rect">
            <a:avLst/>
          </a:prstGeom>
          <a:solidFill>
            <a:schemeClr val="bg2">
              <a:alpha val="90000"/>
            </a:schemeClr>
          </a:solidFill>
        </p:spPr>
        <p:txBody>
          <a:bodyPr vert="horz" lIns="91440" tIns="91440">
            <a:normAutofit/>
          </a:bodyPr>
          <a:lstStyle>
            <a:lvl1pPr marL="0" indent="0">
              <a:lnSpc>
                <a:spcPct val="100000"/>
              </a:lnSpc>
              <a:buFontTx/>
              <a:buNone/>
              <a:defRPr sz="16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Click to edit slide content</a:t>
            </a:r>
          </a:p>
        </p:txBody>
      </p:sp>
      <p:sp>
        <p:nvSpPr>
          <p:cNvPr id="10" name="Picture Placeholder 4"/>
          <p:cNvSpPr>
            <a:spLocks noGrp="1"/>
          </p:cNvSpPr>
          <p:nvPr>
            <p:ph type="pic" sz="quarter" idx="17"/>
          </p:nvPr>
        </p:nvSpPr>
        <p:spPr>
          <a:xfrm>
            <a:off x="0" y="0"/>
            <a:ext cx="1524000" cy="1143000"/>
          </a:xfrm>
        </p:spPr>
        <p:txBody>
          <a:bodyPr/>
          <a:lstStyle>
            <a:lvl1pPr>
              <a:defRPr>
                <a:solidFill>
                  <a:srgbClr val="000000"/>
                </a:solidFill>
              </a:defRPr>
            </a:lvl1pPr>
          </a:lstStyle>
          <a:p>
            <a:r>
              <a:rPr lang="en-US"/>
              <a:t>Click icon to add picture</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p:nvPr>
        </p:nvSpPr>
        <p:spPr>
          <a:xfrm>
            <a:off x="0" y="1143000"/>
            <a:ext cx="6096000" cy="2286000"/>
          </a:xfrm>
          <a:solidFill>
            <a:schemeClr val="accent1">
              <a:alpha val="90000"/>
            </a:schemeClr>
          </a:solidFill>
        </p:spPr>
        <p:txBody>
          <a:bodyPr lIns="91440" tIns="9144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8" name="Picture Placeholder 4"/>
          <p:cNvSpPr>
            <a:spLocks noGrp="1"/>
          </p:cNvSpPr>
          <p:nvPr>
            <p:ph type="pic" sz="quarter" idx="18"/>
          </p:nvPr>
        </p:nvSpPr>
        <p:spPr>
          <a:xfrm>
            <a:off x="10363200" y="3218"/>
            <a:ext cx="1828800" cy="504534"/>
          </a:xfrm>
        </p:spPr>
        <p:txBody>
          <a:bodyPr/>
          <a:lstStyle>
            <a:lvl1pPr>
              <a:defRPr>
                <a:solidFill>
                  <a:srgbClr val="000000"/>
                </a:solidFill>
              </a:defRPr>
            </a:lvl1pPr>
          </a:lstStyle>
          <a:p>
            <a:r>
              <a:rPr lang="en-US"/>
              <a:t>Click icon to add picture</a:t>
            </a:r>
          </a:p>
        </p:txBody>
      </p:sp>
    </p:spTree>
    <p:extLst>
      <p:ext uri="{BB962C8B-B14F-4D97-AF65-F5344CB8AC3E}">
        <p14:creationId xmlns:p14="http://schemas.microsoft.com/office/powerpoint/2010/main" val="1291579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chemeClr val="bg2"/>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chemeClr val="accent2">
              <a:alpha val="90000"/>
            </a:schemeClr>
          </a:solidFill>
        </p:spPr>
        <p:txBody>
          <a:bodyPr vert="horz" lIns="91440" tIns="91440">
            <a:normAutofit/>
          </a:bodyPr>
          <a:lstStyle>
            <a:lvl1pPr marL="0" indent="0">
              <a:lnSpc>
                <a:spcPct val="100000"/>
              </a:lnSpc>
              <a:buFontTx/>
              <a:buNone/>
              <a:defRPr sz="16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Click to edit slide content</a:t>
            </a:r>
          </a:p>
        </p:txBody>
      </p:sp>
      <p:sp>
        <p:nvSpPr>
          <p:cNvPr id="11" name="Text Placeholder 9"/>
          <p:cNvSpPr>
            <a:spLocks noGrp="1"/>
          </p:cNvSpPr>
          <p:nvPr>
            <p:ph type="body" sz="quarter" idx="13"/>
          </p:nvPr>
        </p:nvSpPr>
        <p:spPr>
          <a:xfrm>
            <a:off x="0" y="1143000"/>
            <a:ext cx="6096000" cy="2286000"/>
          </a:xfrm>
          <a:solidFill>
            <a:schemeClr val="accent1">
              <a:alpha val="90000"/>
            </a:schemeClr>
          </a:solidFill>
        </p:spPr>
        <p:txBody>
          <a:bodyPr lIns="91440" tIns="9144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5" name="Picture Placeholder 4"/>
          <p:cNvSpPr>
            <a:spLocks noGrp="1"/>
          </p:cNvSpPr>
          <p:nvPr>
            <p:ph type="pic" sz="quarter" idx="17"/>
          </p:nvPr>
        </p:nvSpPr>
        <p:spPr>
          <a:xfrm>
            <a:off x="0" y="0"/>
            <a:ext cx="1524000" cy="1143000"/>
          </a:xfrm>
        </p:spPr>
        <p:txBody>
          <a:bodyPr/>
          <a:lstStyle>
            <a:lvl1pPr>
              <a:defRPr>
                <a:solidFill>
                  <a:srgbClr val="000000"/>
                </a:solidFill>
              </a:defRPr>
            </a:lvl1pPr>
          </a:lstStyle>
          <a:p>
            <a:r>
              <a:rPr lang="en-US"/>
              <a:t>Click icon to add picture</a:t>
            </a:r>
          </a:p>
        </p:txBody>
      </p:sp>
      <p:sp>
        <p:nvSpPr>
          <p:cNvPr id="6" name="Picture Placeholder 4"/>
          <p:cNvSpPr>
            <a:spLocks noGrp="1"/>
          </p:cNvSpPr>
          <p:nvPr>
            <p:ph type="pic" sz="quarter" idx="18"/>
          </p:nvPr>
        </p:nvSpPr>
        <p:spPr>
          <a:xfrm>
            <a:off x="10363200" y="3218"/>
            <a:ext cx="1828800" cy="504534"/>
          </a:xfrm>
        </p:spPr>
        <p:txBody>
          <a:bodyPr/>
          <a:lstStyle>
            <a:lvl1pPr>
              <a:defRPr>
                <a:solidFill>
                  <a:srgbClr val="000000"/>
                </a:solidFill>
              </a:defRPr>
            </a:lvl1pPr>
          </a:lstStyle>
          <a:p>
            <a:r>
              <a:rPr lang="en-US"/>
              <a:t>Click icon to add picture</a:t>
            </a:r>
          </a:p>
        </p:txBody>
      </p:sp>
    </p:spTree>
    <p:extLst>
      <p:ext uri="{BB962C8B-B14F-4D97-AF65-F5344CB8AC3E}">
        <p14:creationId xmlns:p14="http://schemas.microsoft.com/office/powerpoint/2010/main" val="722900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8" name="Text Placeholder 18"/>
          <p:cNvSpPr>
            <a:spLocks noGrp="1"/>
          </p:cNvSpPr>
          <p:nvPr>
            <p:ph type="body" sz="quarter" idx="16" hasCustomPrompt="1"/>
          </p:nvPr>
        </p:nvSpPr>
        <p:spPr>
          <a:xfrm>
            <a:off x="9144000" y="3429000"/>
            <a:ext cx="3048000" cy="1143000"/>
          </a:xfrm>
          <a:prstGeom prst="rect">
            <a:avLst/>
          </a:prstGeom>
          <a:solidFill>
            <a:schemeClr val="bg2">
              <a:alpha val="90000"/>
            </a:schemeClr>
          </a:solidFill>
        </p:spPr>
        <p:txBody>
          <a:bodyPr vert="horz" lIns="182880" tIns="137160">
            <a:normAutofit/>
          </a:bodyPr>
          <a:lstStyle>
            <a:lvl1pPr marL="0" indent="0">
              <a:lnSpc>
                <a:spcPct val="100000"/>
              </a:lnSpc>
              <a:buFontTx/>
              <a:buNone/>
              <a:defRPr sz="16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Click to edit slide content</a:t>
            </a:r>
          </a:p>
        </p:txBody>
      </p:sp>
      <p:sp>
        <p:nvSpPr>
          <p:cNvPr id="12" name="Text Placeholder 9"/>
          <p:cNvSpPr>
            <a:spLocks noGrp="1"/>
          </p:cNvSpPr>
          <p:nvPr>
            <p:ph type="body" sz="quarter" idx="13"/>
          </p:nvPr>
        </p:nvSpPr>
        <p:spPr>
          <a:xfrm>
            <a:off x="6096000" y="1143000"/>
            <a:ext cx="6096000" cy="2286000"/>
          </a:xfrm>
          <a:solidFill>
            <a:schemeClr val="accent1">
              <a:alpha val="90000"/>
            </a:schemeClr>
          </a:solidFill>
        </p:spPr>
        <p:txBody>
          <a:bodyPr lIns="182880" tIns="13716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6" name="Picture Placeholder 4"/>
          <p:cNvSpPr>
            <a:spLocks noGrp="1"/>
          </p:cNvSpPr>
          <p:nvPr>
            <p:ph type="pic" sz="quarter" idx="18"/>
          </p:nvPr>
        </p:nvSpPr>
        <p:spPr>
          <a:xfrm>
            <a:off x="10668000" y="0"/>
            <a:ext cx="1524000" cy="1143000"/>
          </a:xfrm>
        </p:spPr>
        <p:txBody>
          <a:bodyPr/>
          <a:lstStyle>
            <a:lvl1pPr>
              <a:defRPr>
                <a:solidFill>
                  <a:srgbClr val="000000"/>
                </a:solidFill>
              </a:defRPr>
            </a:lvl1pPr>
          </a:lstStyle>
          <a:p>
            <a:r>
              <a:rPr lang="en-US"/>
              <a:t>Click icon to add picture</a:t>
            </a:r>
          </a:p>
        </p:txBody>
      </p:sp>
      <p:sp>
        <p:nvSpPr>
          <p:cNvPr id="9"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p>
        </p:txBody>
      </p:sp>
    </p:spTree>
    <p:extLst>
      <p:ext uri="{BB962C8B-B14F-4D97-AF65-F5344CB8AC3E}">
        <p14:creationId xmlns:p14="http://schemas.microsoft.com/office/powerpoint/2010/main" val="26802832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rIns="91440">
            <a:normAutofit/>
          </a:bodyPr>
          <a:lstStyle>
            <a:lvl1pPr>
              <a:defRPr sz="2400" baseline="0">
                <a:solidFill>
                  <a:schemeClr val="tx1"/>
                </a:solidFill>
                <a:latin typeface="+mn-lt"/>
              </a:defRPr>
            </a:lvl1pPr>
          </a:lstStyle>
          <a:p>
            <a:r>
              <a:rPr lang="en-US"/>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3200" baseline="0">
                <a:solidFill>
                  <a:srgbClr val="3F3F3F"/>
                </a:solidFill>
                <a:latin typeface="Segoe UI Light" pitchFamily="34" charset="0"/>
              </a:defRPr>
            </a:lvl1pPr>
          </a:lstStyle>
          <a:p>
            <a:pPr lvl="0"/>
            <a:r>
              <a:rPr lang="en-US"/>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D908574B-BD8E-4D24-A484-8D4C62CB8CD9}" type="datetime1">
              <a:rPr lang="en-US" smtClean="0"/>
              <a:t>5/19/2017</a:t>
            </a:fld>
            <a:endParaRPr lang="en-US"/>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464758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rIns="91440">
            <a:normAutofit/>
          </a:bodyPr>
          <a:lstStyle>
            <a:lvl1pPr>
              <a:defRPr sz="2400" baseline="0">
                <a:solidFill>
                  <a:schemeClr val="tx1"/>
                </a:solidFill>
                <a:latin typeface="+mn-lt"/>
              </a:defRPr>
            </a:lvl1pPr>
          </a:lstStyle>
          <a:p>
            <a:r>
              <a:rPr lang="en-US"/>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8AADF777-B676-4859-B542-0DBD409D76D0}" type="datetime1">
              <a:rPr lang="en-US" smtClean="0"/>
              <a:t>5/19/2017</a:t>
            </a:fld>
            <a:endParaRPr lang="en-US"/>
          </a:p>
        </p:txBody>
      </p:sp>
      <p:sp>
        <p:nvSpPr>
          <p:cNvPr id="4"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mn-lt"/>
              </a:defRPr>
            </a:lvl1pPr>
          </a:lstStyle>
          <a:p>
            <a:pPr lvl="0"/>
            <a:r>
              <a:rPr lang="en-US"/>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2953507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a:normAutofit/>
          </a:bodyPr>
          <a:lstStyle>
            <a:lvl1pPr>
              <a:defRPr sz="2400">
                <a:solidFill>
                  <a:schemeClr val="tx1"/>
                </a:solidFill>
                <a:latin typeface="+mn-lt"/>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chemeClr val="bg2">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chemeClr val="accent3">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chemeClr val="accent4">
              <a:alpha val="90000"/>
            </a:schemeClr>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4"/>
          <p:cNvSpPr>
            <a:spLocks noGrp="1"/>
          </p:cNvSpPr>
          <p:nvPr>
            <p:ph type="body" sz="quarter" idx="15"/>
          </p:nvPr>
        </p:nvSpPr>
        <p:spPr>
          <a:xfrm>
            <a:off x="9144000" y="3429000"/>
            <a:ext cx="3048000" cy="2286000"/>
          </a:xfrm>
          <a:solidFill>
            <a:schemeClr val="accent5">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BDAE467A-F0B2-463B-96EF-E9BC1634FD26}" type="datetime1">
              <a:rPr lang="en-US" smtClean="0"/>
              <a:t>5/19/2017</a:t>
            </a:fld>
            <a:endParaRPr lang="en-US"/>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3777668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les with text">
    <p:bg>
      <p:bgPr>
        <a:solidFill>
          <a:schemeClr val="tx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2400">
                <a:solidFill>
                  <a:srgbClr val="000000"/>
                </a:solidFill>
              </a:defRPr>
            </a:lvl1pPr>
            <a:lvl2pPr>
              <a:defRPr sz="2400">
                <a:solidFill>
                  <a:srgbClr val="000000"/>
                </a:solidFill>
              </a:defRPr>
            </a:lvl2pPr>
            <a:lvl3pPr>
              <a:lnSpc>
                <a:spcPct val="100000"/>
              </a:lnSpc>
              <a:defRPr sz="2400">
                <a:solidFill>
                  <a:srgbClr val="000000"/>
                </a:solidFill>
              </a:defRPr>
            </a:lvl3pPr>
            <a:lvl4pPr>
              <a:defRPr sz="2400">
                <a:solidFill>
                  <a:srgbClr val="000000"/>
                </a:solidFill>
              </a:defRPr>
            </a:lvl4pPr>
            <a:lvl5pPr>
              <a:defRPr sz="24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a:xfrm>
            <a:off x="0" y="1143000"/>
            <a:ext cx="3048000" cy="2286000"/>
          </a:xfrm>
          <a:solidFill>
            <a:srgbClr val="0A5BBA"/>
          </a:solidFill>
        </p:spPr>
        <p:txBody>
          <a:bodyPr>
            <a:normAutofit/>
          </a:bodyPr>
          <a:lstStyle>
            <a:lvl1pPr>
              <a:defRPr sz="2400">
                <a:solidFill>
                  <a:schemeClr val="tx1"/>
                </a:solidFill>
                <a:latin typeface="+mn-lt"/>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chemeClr val="bg2"/>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chemeClr val="accent3"/>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chemeClr val="accent4"/>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4"/>
          <p:cNvSpPr>
            <a:spLocks noGrp="1"/>
          </p:cNvSpPr>
          <p:nvPr>
            <p:ph type="body" sz="quarter" idx="15"/>
          </p:nvPr>
        </p:nvSpPr>
        <p:spPr>
          <a:xfrm>
            <a:off x="9144000" y="3429000"/>
            <a:ext cx="3048000" cy="2286000"/>
          </a:xfrm>
          <a:solidFill>
            <a:schemeClr val="accent5"/>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20C79A23-0161-4080-8271-52692CB4AA83}" type="datetime1">
              <a:rPr lang="en-US" smtClean="0"/>
              <a:t>5/19/2017</a:t>
            </a:fld>
            <a:endParaRPr lang="en-US"/>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24118206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a:t>Click icon to add picture</a:t>
            </a:r>
          </a:p>
        </p:txBody>
      </p:sp>
      <p:sp>
        <p:nvSpPr>
          <p:cNvPr id="2" name="Title 1"/>
          <p:cNvSpPr>
            <a:spLocks noGrp="1"/>
          </p:cNvSpPr>
          <p:nvPr>
            <p:ph type="title" hasCustomPrompt="1"/>
          </p:nvPr>
        </p:nvSpPr>
        <p:spPr>
          <a:xfrm>
            <a:off x="0" y="1143000"/>
            <a:ext cx="3048000" cy="2286000"/>
          </a:xfrm>
          <a:solidFill>
            <a:schemeClr val="accent1">
              <a:alpha val="90000"/>
            </a:schemeClr>
          </a:solidFill>
        </p:spPr>
        <p:txBody>
          <a:bodyPr>
            <a:normAutofit/>
          </a:bodyPr>
          <a:lstStyle>
            <a:lvl1pPr>
              <a:defRPr sz="2400">
                <a:solidFill>
                  <a:schemeClr val="tx1"/>
                </a:solidFill>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chemeClr val="bg2">
              <a:alpha val="90000"/>
            </a:schemeClr>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chemeClr val="accent2">
              <a:alpha val="90000"/>
            </a:scheme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rgbClr val="0E715F">
              <a:alpha val="90000"/>
            </a:srgbClr>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68600899-C4AC-42F7-8423-2D5C28C93DF3}" type="datetime1">
              <a:rPr lang="en-US" smtClean="0"/>
              <a:t>5/19/2017</a:t>
            </a:fld>
            <a:endParaRPr lang="en-US"/>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37187188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tx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C249DC41-4F99-4916-B3C7-B31B88F4A512}" type="datetime1">
              <a:rPr lang="en-US" smtClean="0"/>
              <a:t>5/19/2017</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600">
                <a:solidFill>
                  <a:srgbClr val="3F3F3F"/>
                </a:solidFill>
              </a:defRPr>
            </a:lvl1pPr>
            <a:lvl2pPr>
              <a:defRPr sz="1600">
                <a:solidFill>
                  <a:srgbClr val="3F3F3F"/>
                </a:solidFill>
              </a:defRPr>
            </a:lvl2pPr>
            <a:lvl3pPr>
              <a:defRPr sz="1600">
                <a:solidFill>
                  <a:srgbClr val="3F3F3F"/>
                </a:solidFill>
              </a:defRPr>
            </a:lvl3pPr>
            <a:lvl4pPr>
              <a:defRPr sz="1600">
                <a:solidFill>
                  <a:srgbClr val="3F3F3F"/>
                </a:solidFill>
              </a:defRPr>
            </a:lvl4pPr>
            <a:lvl5pPr>
              <a:defRPr sz="1600">
                <a:solidFill>
                  <a:srgbClr val="3F3F3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hasCustomPrompt="1"/>
          </p:nvPr>
        </p:nvSpPr>
        <p:spPr>
          <a:xfrm>
            <a:off x="0" y="1143000"/>
            <a:ext cx="3048000" cy="2286000"/>
          </a:xfrm>
          <a:solidFill>
            <a:srgbClr val="0A5BBA"/>
          </a:solidFill>
        </p:spPr>
        <p:txBody>
          <a:bodyPr>
            <a:normAutofit/>
          </a:bodyPr>
          <a:lstStyle>
            <a:lvl1pPr>
              <a:defRPr sz="2400">
                <a:solidFill>
                  <a:schemeClr val="tx1"/>
                </a:solidFill>
                <a:latin typeface="+mn-lt"/>
              </a:defRPr>
            </a:lvl1pPr>
          </a:lstStyle>
          <a:p>
            <a:r>
              <a:rPr lang="en-US"/>
              <a:t>Click to edit slide title</a:t>
            </a:r>
          </a:p>
        </p:txBody>
      </p:sp>
      <p:sp>
        <p:nvSpPr>
          <p:cNvPr id="9" name="Text Placeholder 14"/>
          <p:cNvSpPr>
            <a:spLocks noGrp="1"/>
          </p:cNvSpPr>
          <p:nvPr>
            <p:ph type="body" sz="quarter" idx="12"/>
          </p:nvPr>
        </p:nvSpPr>
        <p:spPr>
          <a:xfrm>
            <a:off x="9144000" y="1143000"/>
            <a:ext cx="3048000" cy="2286000"/>
          </a:xfrm>
          <a:solidFill>
            <a:schemeClr val="bg2"/>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4"/>
          <p:cNvSpPr>
            <a:spLocks noGrp="1"/>
          </p:cNvSpPr>
          <p:nvPr>
            <p:ph type="body" sz="quarter" idx="16"/>
          </p:nvPr>
        </p:nvSpPr>
        <p:spPr>
          <a:xfrm>
            <a:off x="9144000" y="3429000"/>
            <a:ext cx="3048000" cy="2286000"/>
          </a:xfrm>
          <a:solidFill>
            <a:schemeClr val="accent2"/>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65135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chemeClr val="accent1"/>
          </a:solidFill>
        </p:spPr>
        <p:txBody>
          <a:bodyPr>
            <a:normAutofit/>
          </a:bodyPr>
          <a:lstStyle>
            <a:lvl1pPr>
              <a:defRPr sz="2400">
                <a:solidFill>
                  <a:schemeClr val="tx1"/>
                </a:solidFill>
              </a:defRPr>
            </a:lvl1pPr>
          </a:lstStyle>
          <a:p>
            <a:r>
              <a:rPr lang="en-US"/>
              <a:t>Click to edit slide title</a:t>
            </a:r>
          </a:p>
        </p:txBody>
      </p:sp>
      <p:sp>
        <p:nvSpPr>
          <p:cNvPr id="3" name="Date Placeholder 2"/>
          <p:cNvSpPr>
            <a:spLocks noGrp="1"/>
          </p:cNvSpPr>
          <p:nvPr>
            <p:ph type="dt" sz="half" idx="10"/>
          </p:nvPr>
        </p:nvSpPr>
        <p:spPr/>
        <p:txBody>
          <a:bodyPr/>
          <a:lstStyle>
            <a:lvl1pPr>
              <a:defRPr>
                <a:solidFill>
                  <a:srgbClr val="3F3F3F"/>
                </a:solidFill>
              </a:defRPr>
            </a:lvl1pPr>
          </a:lstStyle>
          <a:p>
            <a:fld id="{FD26C4C0-374C-488F-A5CD-E9843A3370B6}" type="datetime1">
              <a:rPr lang="en-US" smtClean="0"/>
              <a:t>5/19/2017</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chemeClr val="accent2"/>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8"/>
          <p:cNvSpPr>
            <a:spLocks noGrp="1"/>
          </p:cNvSpPr>
          <p:nvPr>
            <p:ph type="body" sz="quarter" idx="13"/>
          </p:nvPr>
        </p:nvSpPr>
        <p:spPr>
          <a:xfrm>
            <a:off x="9144000" y="3429000"/>
            <a:ext cx="3048000" cy="2286000"/>
          </a:xfrm>
          <a:solidFill>
            <a:schemeClr val="accent3"/>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0"/>
          <p:cNvSpPr>
            <a:spLocks noGrp="1"/>
          </p:cNvSpPr>
          <p:nvPr>
            <p:ph type="body" sz="quarter" idx="14"/>
          </p:nvPr>
        </p:nvSpPr>
        <p:spPr>
          <a:xfrm>
            <a:off x="3048000" y="3429000"/>
            <a:ext cx="3048000" cy="2286000"/>
          </a:xfrm>
          <a:solidFill>
            <a:schemeClr val="bg2"/>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Picture Placeholder 22"/>
          <p:cNvSpPr>
            <a:spLocks noGrp="1"/>
          </p:cNvSpPr>
          <p:nvPr>
            <p:ph type="pic" sz="quarter" idx="15"/>
          </p:nvPr>
        </p:nvSpPr>
        <p:spPr>
          <a:xfrm>
            <a:off x="3048000" y="1143000"/>
            <a:ext cx="3048000" cy="2286000"/>
          </a:xfrm>
        </p:spPr>
        <p:txBody>
          <a:bodyPr/>
          <a:lstStyle/>
          <a:p>
            <a:r>
              <a:rPr lang="en-US"/>
              <a:t>Click icon to add picture</a:t>
            </a:r>
          </a:p>
        </p:txBody>
      </p:sp>
      <p:sp>
        <p:nvSpPr>
          <p:cNvPr id="24" name="Picture Placeholder 22"/>
          <p:cNvSpPr>
            <a:spLocks noGrp="1"/>
          </p:cNvSpPr>
          <p:nvPr>
            <p:ph type="pic" sz="quarter" idx="16"/>
          </p:nvPr>
        </p:nvSpPr>
        <p:spPr>
          <a:xfrm>
            <a:off x="9144000" y="1143000"/>
            <a:ext cx="3048000" cy="2286000"/>
          </a:xfrm>
        </p:spPr>
        <p:txBody>
          <a:bodyPr/>
          <a:lstStyle/>
          <a:p>
            <a:r>
              <a:rPr lang="en-US"/>
              <a:t>Click icon to add picture</a:t>
            </a:r>
          </a:p>
        </p:txBody>
      </p:sp>
      <p:sp>
        <p:nvSpPr>
          <p:cNvPr id="25" name="Picture Placeholder 22"/>
          <p:cNvSpPr>
            <a:spLocks noGrp="1"/>
          </p:cNvSpPr>
          <p:nvPr>
            <p:ph type="pic" sz="quarter" idx="17"/>
          </p:nvPr>
        </p:nvSpPr>
        <p:spPr>
          <a:xfrm>
            <a:off x="6096000" y="3429000"/>
            <a:ext cx="3048000" cy="2286000"/>
          </a:xfrm>
        </p:spPr>
        <p:txBody>
          <a:bodyPr/>
          <a:lstStyle/>
          <a:p>
            <a:r>
              <a:rPr lang="en-US"/>
              <a:t>Click icon to add picture</a:t>
            </a:r>
          </a:p>
        </p:txBody>
      </p:sp>
    </p:spTree>
    <p:extLst>
      <p:ext uri="{BB962C8B-B14F-4D97-AF65-F5344CB8AC3E}">
        <p14:creationId xmlns:p14="http://schemas.microsoft.com/office/powerpoint/2010/main" val="1624516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pyright">
    <p:bg>
      <p:bgPr>
        <a:solidFill>
          <a:schemeClr val="tx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0" y="361950"/>
            <a:ext cx="11811000" cy="5962650"/>
          </a:xfrm>
          <a:prstGeom prst="rect">
            <a:avLst/>
          </a:prstGeom>
        </p:spPr>
        <p:txBody>
          <a:bodyPr vert="horz" lIns="91440" tIns="45720" rIns="91440" bIns="4572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chemeClr val="bg1"/>
                </a:solidFill>
              </a:rPr>
              <a:t>Conditions and Terms of Use</a:t>
            </a:r>
          </a:p>
          <a:p>
            <a:r>
              <a:rPr lang="en-US" sz="1500">
                <a:solidFill>
                  <a:schemeClr val="accent1"/>
                </a:solidFill>
              </a:rPr>
              <a:t>Microsoft Confidential</a:t>
            </a:r>
          </a:p>
          <a:p>
            <a:r>
              <a:rPr lang="en-US" sz="1800">
                <a:solidFill>
                  <a:schemeClr val="bg1"/>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chemeClr val="bg1"/>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chemeClr val="bg1"/>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chemeClr val="bg1"/>
              </a:solidFill>
            </a:endParaRPr>
          </a:p>
          <a:p>
            <a:r>
              <a:rPr lang="en-US" sz="2300" b="1">
                <a:solidFill>
                  <a:schemeClr val="bg1"/>
                </a:solidFill>
              </a:rPr>
              <a:t>Copyright and Trademarks </a:t>
            </a:r>
          </a:p>
          <a:p>
            <a:r>
              <a:rPr lang="en-US" sz="1500">
                <a:solidFill>
                  <a:schemeClr val="accent1"/>
                </a:solidFill>
              </a:rPr>
              <a:t>© 2013 Microsoft Corporation. All rights reserved.</a:t>
            </a:r>
          </a:p>
          <a:p>
            <a:r>
              <a:rPr lang="en-US" sz="1800">
                <a:solidFill>
                  <a:schemeClr val="bg1"/>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chemeClr val="bg1"/>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chemeClr val="bg1"/>
                </a:solidFill>
              </a:rPr>
              <a:t>For more information, see </a:t>
            </a:r>
            <a:r>
              <a:rPr lang="en-US" sz="1800" b="1">
                <a:solidFill>
                  <a:schemeClr val="bg1"/>
                </a:solidFill>
              </a:rPr>
              <a:t>Use of Microsoft Copyrighted Content </a:t>
            </a:r>
            <a:r>
              <a:rPr lang="en-US" sz="1800">
                <a:solidFill>
                  <a:schemeClr val="bg1"/>
                </a:solidFill>
              </a:rPr>
              <a:t>at</a:t>
            </a:r>
            <a:br>
              <a:rPr lang="en-US" sz="1800">
                <a:solidFill>
                  <a:schemeClr val="bg1"/>
                </a:solidFill>
              </a:rPr>
            </a:br>
            <a:r>
              <a:rPr lang="en-US" sz="1800">
                <a:solidFill>
                  <a:srgbClr val="FF0000"/>
                </a:solidFill>
                <a:hlinkClick r:id="rId2"/>
              </a:rPr>
              <a:t>http://www.microsoft.com/about/legal/permissions/</a:t>
            </a:r>
            <a:endParaRPr lang="en-US" sz="1800">
              <a:solidFill>
                <a:srgbClr val="FF0000"/>
              </a:solidFill>
            </a:endParaRPr>
          </a:p>
          <a:p>
            <a:r>
              <a:rPr lang="en-US" sz="1800">
                <a:solidFill>
                  <a:schemeClr val="bg1"/>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7994736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tx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600"/>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a:normAutofit/>
          </a:bodyPr>
          <a:lstStyle>
            <a:lvl1pPr>
              <a:defRPr sz="2400"/>
            </a:lvl1pPr>
          </a:lstStyle>
          <a:p>
            <a:r>
              <a:rPr lang="en-US"/>
              <a:t>Click to edit slide title</a:t>
            </a:r>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600"/>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0DD21043-FEDE-4717-B780-97664287E3CC}" type="datetime1">
              <a:rPr lang="en-US" smtClean="0"/>
              <a:t>5/19/2017</a:t>
            </a:fld>
            <a:endParaRPr lang="en-US"/>
          </a:p>
        </p:txBody>
      </p:sp>
      <p:sp>
        <p:nvSpPr>
          <p:cNvPr id="8"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8505473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p:nvPr>
        </p:nvSpPr>
        <p:spPr>
          <a:xfrm>
            <a:off x="0" y="1143000"/>
            <a:ext cx="6096000" cy="2286000"/>
          </a:xfrm>
          <a:solidFill>
            <a:schemeClr val="accent1">
              <a:alpha val="90000"/>
            </a:schemeClr>
          </a:solidFill>
        </p:spPr>
        <p:txBody>
          <a:bodyPr>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Tree>
    <p:extLst>
      <p:ext uri="{BB962C8B-B14F-4D97-AF65-F5344CB8AC3E}">
        <p14:creationId xmlns:p14="http://schemas.microsoft.com/office/powerpoint/2010/main" val="29497178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chemeClr val="bg2"/>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p:nvPr>
        </p:nvSpPr>
        <p:spPr>
          <a:xfrm>
            <a:off x="0" y="1143000"/>
            <a:ext cx="6096000" cy="2286000"/>
          </a:xfrm>
          <a:solidFill>
            <a:schemeClr val="accent1"/>
          </a:solidFill>
        </p:spPr>
        <p:txBody>
          <a:bodyPr>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Tree>
    <p:extLst>
      <p:ext uri="{BB962C8B-B14F-4D97-AF65-F5344CB8AC3E}">
        <p14:creationId xmlns:p14="http://schemas.microsoft.com/office/powerpoint/2010/main" val="13014920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tx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a:t>Enter header here.</a:t>
            </a:r>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11132D9B-560C-4C07-85DC-279AA097C091}" type="datetime1">
              <a:rPr lang="en-US" smtClean="0"/>
              <a:t>5/19/2017</a:t>
            </a:fld>
            <a:endParaRPr lang="en-US"/>
          </a:p>
        </p:txBody>
      </p:sp>
      <p:sp>
        <p:nvSpPr>
          <p:cNvPr id="5"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bg1"/>
                </a:solidFill>
                <a:latin typeface="+mn-lt"/>
                <a:cs typeface="Segoe Pro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24221842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tx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a:t>Click icon to add picture</a:t>
            </a:r>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a:t>Enter header here.</a:t>
            </a:r>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4F553107-895A-4F40-B042-4524277A9301}" type="datetime1">
              <a:rPr lang="en-US" smtClean="0"/>
              <a:t>5/19/2017</a:t>
            </a:fld>
            <a:endParaRPr lang="en-US"/>
          </a:p>
        </p:txBody>
      </p:sp>
      <p:sp>
        <p:nvSpPr>
          <p:cNvPr id="8"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bg1"/>
                </a:solidFill>
                <a:latin typeface="+mn-lt"/>
                <a:cs typeface="Segoe Pro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37194147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10" name="Text Placeholder 9"/>
          <p:cNvSpPr>
            <a:spLocks noGrp="1"/>
          </p:cNvSpPr>
          <p:nvPr>
            <p:ph type="body" sz="quarter" idx="12"/>
          </p:nvPr>
        </p:nvSpPr>
        <p:spPr>
          <a:xfrm>
            <a:off x="0" y="1143000"/>
            <a:ext cx="6096000" cy="2286000"/>
          </a:xfrm>
          <a:solidFill>
            <a:schemeClr val="accent1">
              <a:alpha val="90000"/>
            </a:scheme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35563710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a:t>Click icon to add picture</a:t>
            </a:r>
          </a:p>
        </p:txBody>
      </p:sp>
      <p:sp>
        <p:nvSpPr>
          <p:cNvPr id="9" name="Text Placeholder 9"/>
          <p:cNvSpPr>
            <a:spLocks noGrp="1"/>
          </p:cNvSpPr>
          <p:nvPr>
            <p:ph type="body" sz="quarter" idx="12"/>
          </p:nvPr>
        </p:nvSpPr>
        <p:spPr>
          <a:xfrm>
            <a:off x="6096000" y="1143000"/>
            <a:ext cx="6096000" cy="2286000"/>
          </a:xfrm>
          <a:solidFill>
            <a:schemeClr val="accent1">
              <a:alpha val="90000"/>
            </a:scheme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26718879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10" name="Text Placeholder 9"/>
          <p:cNvSpPr>
            <a:spLocks noGrp="1"/>
          </p:cNvSpPr>
          <p:nvPr>
            <p:ph type="body" sz="quarter" idx="12"/>
          </p:nvPr>
        </p:nvSpPr>
        <p:spPr>
          <a:xfrm>
            <a:off x="0" y="1143000"/>
            <a:ext cx="6096000" cy="2286000"/>
          </a:xfrm>
          <a:solidFill>
            <a:schemeClr val="accent1">
              <a:alpha val="90000"/>
            </a:scheme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4"/>
          <p:cNvSpPr>
            <a:spLocks noGrp="1"/>
          </p:cNvSpPr>
          <p:nvPr>
            <p:ph type="pic" sz="quarter" idx="17"/>
          </p:nvPr>
        </p:nvSpPr>
        <p:spPr>
          <a:xfrm>
            <a:off x="10361083" y="3218"/>
            <a:ext cx="1828800" cy="504534"/>
          </a:xfrm>
        </p:spPr>
        <p:txBody>
          <a:bodyPr/>
          <a:lstStyle>
            <a:lvl1pPr>
              <a:defRPr>
                <a:solidFill>
                  <a:srgbClr val="000000"/>
                </a:solidFill>
              </a:defRPr>
            </a:lvl1pPr>
          </a:lstStyle>
          <a:p>
            <a:r>
              <a:rPr lang="en-US"/>
              <a:t>Click icon to add picture</a:t>
            </a:r>
          </a:p>
        </p:txBody>
      </p:sp>
      <p:sp>
        <p:nvSpPr>
          <p:cNvPr id="6" name="Picture Placeholder 4"/>
          <p:cNvSpPr>
            <a:spLocks noGrp="1"/>
          </p:cNvSpPr>
          <p:nvPr>
            <p:ph type="pic" sz="quarter" idx="18"/>
          </p:nvPr>
        </p:nvSpPr>
        <p:spPr>
          <a:xfrm>
            <a:off x="0" y="0"/>
            <a:ext cx="1524000" cy="1143000"/>
          </a:xfrm>
        </p:spPr>
        <p:txBody>
          <a:bodyPr/>
          <a:lstStyle>
            <a:lvl1pPr>
              <a:defRPr>
                <a:solidFill>
                  <a:srgbClr val="000000"/>
                </a:solidFill>
              </a:defRPr>
            </a:lvl1pPr>
          </a:lstStyle>
          <a:p>
            <a:r>
              <a:rPr lang="en-US"/>
              <a:t>Click icon to add picture</a:t>
            </a:r>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40169400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9" name="Text Placeholder 9"/>
          <p:cNvSpPr>
            <a:spLocks noGrp="1"/>
          </p:cNvSpPr>
          <p:nvPr>
            <p:ph type="body" sz="quarter" idx="12"/>
          </p:nvPr>
        </p:nvSpPr>
        <p:spPr>
          <a:xfrm>
            <a:off x="6096000" y="1143000"/>
            <a:ext cx="6096000" cy="2286000"/>
          </a:xfrm>
          <a:solidFill>
            <a:schemeClr val="accent1">
              <a:alpha val="90000"/>
            </a:scheme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p>
        </p:txBody>
      </p:sp>
      <p:sp>
        <p:nvSpPr>
          <p:cNvPr id="10" name="Picture Placeholder 4"/>
          <p:cNvSpPr>
            <a:spLocks noGrp="1"/>
          </p:cNvSpPr>
          <p:nvPr>
            <p:ph type="pic" sz="quarter" idx="18"/>
          </p:nvPr>
        </p:nvSpPr>
        <p:spPr>
          <a:xfrm>
            <a:off x="10668000" y="0"/>
            <a:ext cx="1524000" cy="1143000"/>
          </a:xfrm>
        </p:spPr>
        <p:txBody>
          <a:bodyPr/>
          <a:lstStyle>
            <a:lvl1pPr>
              <a:defRPr>
                <a:solidFill>
                  <a:srgbClr val="000000"/>
                </a:solidFill>
              </a:defRPr>
            </a:lvl1pPr>
          </a:lstStyle>
          <a:p>
            <a:r>
              <a:rPr lang="en-US"/>
              <a:t>Click icon to add picture</a:t>
            </a:r>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3171663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2400" baseline="0">
                <a:solidFill>
                  <a:schemeClr val="tx1"/>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a:t>Section Title</a:t>
            </a:r>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a:t>Enter header here.</a:t>
            </a:r>
          </a:p>
        </p:txBody>
      </p:sp>
    </p:spTree>
    <p:extLst>
      <p:ext uri="{BB962C8B-B14F-4D97-AF65-F5344CB8AC3E}">
        <p14:creationId xmlns:p14="http://schemas.microsoft.com/office/powerpoint/2010/main" val="3440516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chemeClr val="accent1"/>
                </a:solidFill>
                <a:latin typeface="Segoe UI Light" panose="020B0502040204020203" pitchFamily="34" charset="0"/>
                <a:cs typeface="Segoe UI Light" panose="020B0502040204020203" pitchFamily="34" charset="0"/>
              </a:defRPr>
            </a:lvl1pPr>
          </a:lstStyle>
          <a:p>
            <a:r>
              <a:rPr lang="en-US"/>
              <a:t>Click to edit slide title</a:t>
            </a:r>
          </a:p>
        </p:txBody>
      </p:sp>
      <p:sp>
        <p:nvSpPr>
          <p:cNvPr id="14" name="Content Placeholder 13"/>
          <p:cNvSpPr>
            <a:spLocks noGrp="1"/>
          </p:cNvSpPr>
          <p:nvPr>
            <p:ph sz="quarter" idx="13" hasCustomPrompt="1"/>
          </p:nvPr>
        </p:nvSpPr>
        <p:spPr>
          <a:xfrm>
            <a:off x="406400" y="1143000"/>
            <a:ext cx="11176000" cy="4953000"/>
          </a:xfrm>
          <a:prstGeom prst="rect">
            <a:avLst/>
          </a:prstGeom>
        </p:spPr>
        <p:txBody>
          <a:bodyPr vert="horz" lIns="91440" tIns="45720">
            <a:normAutofit/>
          </a:bodyPr>
          <a:lstStyle>
            <a:lvl1pPr marL="0" indent="0">
              <a:lnSpc>
                <a:spcPct val="100000"/>
              </a:lnSpc>
              <a:spcBef>
                <a:spcPts val="300"/>
              </a:spcBef>
              <a:buFont typeface="Arial" panose="020B0604020202020204" pitchFamily="34" charset="0"/>
              <a:buNone/>
              <a:defRPr sz="2400" baseline="0">
                <a:solidFill>
                  <a:schemeClr val="bg1"/>
                </a:solidFill>
                <a:latin typeface="Segoe UI Light" pitchFamily="34" charset="0"/>
              </a:defRPr>
            </a:lvl1pPr>
            <a:lvl2pPr marL="457200" indent="0">
              <a:defRPr sz="2000">
                <a:solidFill>
                  <a:schemeClr val="bg1"/>
                </a:solidFill>
                <a:latin typeface="Segoe UI Light" panose="020B0502040204020203" pitchFamily="34" charset="0"/>
                <a:cs typeface="Segoe UI Light" panose="020B0502040204020203" pitchFamily="34" charset="0"/>
              </a:defRPr>
            </a:lvl2pPr>
            <a:lvl3pPr marL="914400" indent="0">
              <a:defRPr sz="1600">
                <a:solidFill>
                  <a:schemeClr val="bg1"/>
                </a:solidFill>
                <a:latin typeface="Segoe UI Light" panose="020B0502040204020203" pitchFamily="34" charset="0"/>
                <a:cs typeface="Segoe UI Light" panose="020B0502040204020203" pitchFamily="34" charset="0"/>
              </a:defRPr>
            </a:lvl3pPr>
            <a:lvl4pPr marL="1371600" indent="0">
              <a:defRPr>
                <a:solidFill>
                  <a:schemeClr val="bg1"/>
                </a:solidFill>
              </a:defRPr>
            </a:lvl4pPr>
            <a:lvl5pPr marL="1828800" indent="0">
              <a:defRPr>
                <a:solidFill>
                  <a:schemeClr val="bg1"/>
                </a:solidFill>
              </a:defRPr>
            </a:lvl5pPr>
            <a:lvl6pPr marL="2286000" indent="0">
              <a:defRPr sz="1600">
                <a:solidFill>
                  <a:schemeClr val="bg1"/>
                </a:solidFill>
              </a:defRPr>
            </a:lvl6pPr>
          </a:lstStyle>
          <a:p>
            <a:pPr lvl="2"/>
            <a:r>
              <a:rPr lang="en-US"/>
              <a:t>Click to edit slide content</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7209967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2.1 Topic Title_Content">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222410"/>
            <a:ext cx="11379200" cy="920591"/>
          </a:xfrm>
        </p:spPr>
        <p:txBody>
          <a:bodyPr anchor="ctr" anchorCtr="0">
            <a:normAutofit/>
          </a:bodyPr>
          <a:lstStyle>
            <a:lvl1pPr>
              <a:defRPr sz="3200">
                <a:solidFill>
                  <a:schemeClr val="tx2"/>
                </a:solidFill>
              </a:defRPr>
            </a:lvl1pPr>
          </a:lstStyle>
          <a:p>
            <a:r>
              <a:rPr lang="en-US"/>
              <a:t>Click to edit Topic title</a:t>
            </a:r>
          </a:p>
        </p:txBody>
      </p:sp>
      <p:sp>
        <p:nvSpPr>
          <p:cNvPr id="3" name="Content Placeholder 2"/>
          <p:cNvSpPr>
            <a:spLocks noGrp="1"/>
          </p:cNvSpPr>
          <p:nvPr>
            <p:ph idx="1" hasCustomPrompt="1"/>
          </p:nvPr>
        </p:nvSpPr>
        <p:spPr>
          <a:xfrm>
            <a:off x="406400" y="1188720"/>
            <a:ext cx="113792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Topic text</a:t>
            </a:r>
          </a:p>
          <a:p>
            <a:pPr lvl="1"/>
            <a:r>
              <a:rPr lang="en-US"/>
              <a:t>Second level</a:t>
            </a:r>
          </a:p>
          <a:p>
            <a:pPr lvl="2"/>
            <a:r>
              <a:rPr lang="en-US"/>
              <a:t>Third level</a:t>
            </a:r>
          </a:p>
          <a:p>
            <a:pPr lvl="3"/>
            <a:r>
              <a:rPr lang="en-US"/>
              <a:t>Fourth level</a:t>
            </a:r>
          </a:p>
          <a:p>
            <a:pPr lvl="4"/>
            <a:r>
              <a:rPr lang="en-US"/>
              <a:t>Fifth level</a:t>
            </a:r>
          </a:p>
        </p:txBody>
      </p:sp>
      <p:sp>
        <p:nvSpPr>
          <p:cNvPr id="18"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s-ES"/>
              <a:t>Microsoft Confidential</a:t>
            </a:r>
          </a:p>
        </p:txBody>
      </p:sp>
      <p:sp>
        <p:nvSpPr>
          <p:cNvPr id="19" name="Date Placeholder 3"/>
          <p:cNvSpPr>
            <a:spLocks noGrp="1"/>
          </p:cNvSpPr>
          <p:nvPr>
            <p:ph type="dt" sz="half" idx="10"/>
          </p:nvPr>
        </p:nvSpPr>
        <p:spPr>
          <a:xfrm>
            <a:off x="1828800" y="6476304"/>
            <a:ext cx="1117600" cy="365125"/>
          </a:xfrm>
          <a:prstGeom prst="rect">
            <a:avLst/>
          </a:prstGeom>
        </p:spPr>
        <p:txBody>
          <a:bodyPr anchor="ctr" anchorCtr="0"/>
          <a:lstStyle>
            <a:lvl1pPr>
              <a:defRPr>
                <a:solidFill>
                  <a:schemeClr val="bg1"/>
                </a:solidFill>
              </a:defRPr>
            </a:lvl1pPr>
          </a:lstStyle>
          <a:p>
            <a:endParaRPr lang="es-ES"/>
          </a:p>
        </p:txBody>
      </p:sp>
      <p:sp>
        <p:nvSpPr>
          <p:cNvPr id="20"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510E5943-4D6A-45D5-9B7E-710A838926A9}" type="slidenum">
              <a:rPr lang="es-ES" smtClean="0"/>
              <a:t>‹#›</a:t>
            </a:fld>
            <a:endParaRPr lang="es-ES"/>
          </a:p>
        </p:txBody>
      </p:sp>
      <p:pic>
        <p:nvPicPr>
          <p:cNvPr id="12" name="Picture Placeholder 4" descr="MSFT_logo_rgb_C-Wht.pdf"/>
          <p:cNvPicPr>
            <a:picLocks noChangeAspect="1"/>
          </p:cNvPicPr>
          <p:nvPr/>
        </p:nvPicPr>
        <p:blipFill>
          <a:blip r:embed="rId4" cstate="hq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pic>
        <p:nvPicPr>
          <p:cNvPr id="13" name="Picture Placeholder 4" descr="MSFT_logo_rgb_C-Wht.pdf"/>
          <p:cNvPicPr>
            <a:picLocks noChangeAspect="1"/>
          </p:cNvPicPr>
          <p:nvPr/>
        </p:nvPicPr>
        <p:blipFill>
          <a:blip r:embed="rId4" cstate="hq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1817528071"/>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2 Topic Title_Subtitle_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152400"/>
            <a:ext cx="11379200" cy="533400"/>
          </a:xfrm>
        </p:spPr>
        <p:txBody>
          <a:bodyPr>
            <a:noAutofit/>
          </a:bodyPr>
          <a:lstStyle>
            <a:lvl1pPr>
              <a:defRPr sz="3200">
                <a:solidFill>
                  <a:schemeClr val="tx2"/>
                </a:solidFill>
              </a:defRPr>
            </a:lvl1pPr>
          </a:lstStyle>
          <a:p>
            <a:r>
              <a:rPr lang="en-US"/>
              <a:t>Click to edit Topic title</a:t>
            </a:r>
          </a:p>
        </p:txBody>
      </p:sp>
      <p:sp>
        <p:nvSpPr>
          <p:cNvPr id="8" name="Text Placeholder 7"/>
          <p:cNvSpPr>
            <a:spLocks noGrp="1"/>
          </p:cNvSpPr>
          <p:nvPr>
            <p:ph type="body" sz="quarter" idx="13" hasCustomPrompt="1"/>
          </p:nvPr>
        </p:nvSpPr>
        <p:spPr>
          <a:xfrm>
            <a:off x="406400" y="1188720"/>
            <a:ext cx="11379200" cy="5166360"/>
          </a:xfrm>
        </p:spPr>
        <p:txBody>
          <a:bodyPr/>
          <a:lstStyle>
            <a:lvl1pPr>
              <a:buSzPct val="100000"/>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Topic text</a:t>
            </a:r>
          </a:p>
          <a:p>
            <a:pPr lvl="1"/>
            <a:r>
              <a:rPr lang="en-US"/>
              <a:t>Second level</a:t>
            </a:r>
          </a:p>
          <a:p>
            <a:pPr lvl="2"/>
            <a:r>
              <a:rPr lang="en-US"/>
              <a:t>Third level</a:t>
            </a:r>
          </a:p>
          <a:p>
            <a:pPr lvl="3"/>
            <a:r>
              <a:rPr lang="en-US"/>
              <a:t>Fourth level</a:t>
            </a:r>
          </a:p>
          <a:p>
            <a:pPr lvl="4"/>
            <a:r>
              <a:rPr lang="en-US"/>
              <a:t>Fifth level</a:t>
            </a:r>
          </a:p>
        </p:txBody>
      </p:sp>
      <p:sp>
        <p:nvSpPr>
          <p:cNvPr id="10" name="Text Placeholder 9"/>
          <p:cNvSpPr>
            <a:spLocks noGrp="1"/>
          </p:cNvSpPr>
          <p:nvPr>
            <p:ph type="body" sz="quarter" idx="14" hasCustomPrompt="1"/>
          </p:nvPr>
        </p:nvSpPr>
        <p:spPr>
          <a:xfrm>
            <a:off x="609600" y="685800"/>
            <a:ext cx="11176000" cy="457200"/>
          </a:xfrm>
        </p:spPr>
        <p:txBody>
          <a:bodyPr>
            <a:noAutofit/>
          </a:bodyPr>
          <a:lstStyle>
            <a:lvl1pPr>
              <a:buFont typeface="Arial" pitchFamily="34" charset="0"/>
              <a:buNone/>
              <a:defRPr sz="2400" baseline="0">
                <a:solidFill>
                  <a:schemeClr val="bg2"/>
                </a:solidFill>
                <a:latin typeface="+mj-lt"/>
              </a:defRPr>
            </a:lvl1pPr>
          </a:lstStyle>
          <a:p>
            <a:pPr lvl="0"/>
            <a:r>
              <a:rPr lang="en-US"/>
              <a:t>Click to edit Topic Subtitle</a:t>
            </a:r>
          </a:p>
        </p:txBody>
      </p:sp>
      <p:sp>
        <p:nvSpPr>
          <p:cNvPr id="30" name="Date Placeholder 3"/>
          <p:cNvSpPr>
            <a:spLocks noGrp="1"/>
          </p:cNvSpPr>
          <p:nvPr>
            <p:ph type="dt" sz="half" idx="10"/>
          </p:nvPr>
        </p:nvSpPr>
        <p:spPr>
          <a:xfrm>
            <a:off x="1828800" y="6476304"/>
            <a:ext cx="11176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31"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sp>
        <p:nvSpPr>
          <p:cNvPr id="32"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n-US">
                <a:solidFill>
                  <a:prstClr val="white"/>
                </a:solidFill>
              </a:rPr>
              <a:t>Microsoft Confidential</a:t>
            </a:r>
          </a:p>
        </p:txBody>
      </p:sp>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404330" y="6406934"/>
            <a:ext cx="2787673" cy="451067"/>
          </a:xfrm>
          <a:prstGeom prst="rect">
            <a:avLst/>
          </a:prstGeom>
        </p:spPr>
      </p:pic>
    </p:spTree>
    <p:extLst>
      <p:ext uri="{BB962C8B-B14F-4D97-AF65-F5344CB8AC3E}">
        <p14:creationId xmlns:p14="http://schemas.microsoft.com/office/powerpoint/2010/main" val="3845103651"/>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5AD2EFF-025A-454F-BC7B-860F0E27D9FC}" type="datetimeFigureOut">
              <a:rPr lang="en-US" smtClean="0">
                <a:solidFill>
                  <a:prstClr val="black">
                    <a:tint val="75000"/>
                  </a:prstClr>
                </a:solidFill>
              </a:rPr>
              <a:pPr/>
              <a:t>5/19/2017</a:t>
            </a:fld>
            <a:endParaRPr lang="en-US">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3DA3CD0-C74C-489E-9AA9-6909A03709E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328329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urse Title">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hasCustomPrompt="1"/>
          </p:nvPr>
        </p:nvSpPr>
        <p:spPr>
          <a:xfrm>
            <a:off x="0" y="1143000"/>
            <a:ext cx="6949440" cy="2286000"/>
          </a:xfrm>
          <a:solidFill>
            <a:schemeClr val="accent1">
              <a:alpha val="90000"/>
            </a:schemeClr>
          </a:solidFill>
        </p:spPr>
        <p:txBody>
          <a:bodyPr lIns="91440" tIns="91440">
            <a:noAutofit/>
          </a:bodyPr>
          <a:lstStyle>
            <a:lvl1pPr>
              <a:lnSpc>
                <a:spcPct val="100000"/>
              </a:lnSpc>
              <a:defRPr sz="36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Course Title</a:t>
            </a:r>
          </a:p>
        </p:txBody>
      </p:sp>
    </p:spTree>
    <p:extLst>
      <p:ext uri="{BB962C8B-B14F-4D97-AF65-F5344CB8AC3E}">
        <p14:creationId xmlns:p14="http://schemas.microsoft.com/office/powerpoint/2010/main" val="25559985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pyright">
    <p:bg>
      <p:bgPr>
        <a:solidFill>
          <a:schemeClr val="tx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0" y="361950"/>
            <a:ext cx="11811000" cy="5962650"/>
          </a:xfrm>
          <a:prstGeom prst="rect">
            <a:avLst/>
          </a:prstGeom>
        </p:spPr>
        <p:txBody>
          <a:bodyPr vert="horz" lIns="91440" tIns="45720" rIns="91440" bIns="4572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chemeClr val="bg1"/>
                </a:solidFill>
              </a:rPr>
              <a:t>Conditions and Terms of Use</a:t>
            </a:r>
          </a:p>
          <a:p>
            <a:r>
              <a:rPr lang="en-US" sz="1500">
                <a:solidFill>
                  <a:schemeClr val="accent1"/>
                </a:solidFill>
              </a:rPr>
              <a:t>Microsoft Confidential</a:t>
            </a:r>
          </a:p>
          <a:p>
            <a:r>
              <a:rPr lang="en-US" sz="1800">
                <a:solidFill>
                  <a:schemeClr val="bg1"/>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chemeClr val="bg1"/>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chemeClr val="bg1"/>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chemeClr val="bg1"/>
              </a:solidFill>
            </a:endParaRPr>
          </a:p>
          <a:p>
            <a:r>
              <a:rPr lang="en-US" sz="2300" b="1">
                <a:solidFill>
                  <a:schemeClr val="bg1"/>
                </a:solidFill>
              </a:rPr>
              <a:t>Copyright and Trademarks </a:t>
            </a:r>
          </a:p>
          <a:p>
            <a:r>
              <a:rPr lang="en-US" sz="1500">
                <a:solidFill>
                  <a:schemeClr val="accent1"/>
                </a:solidFill>
              </a:rPr>
              <a:t>© 2013 Microsoft Corporation. All rights reserved.</a:t>
            </a:r>
          </a:p>
          <a:p>
            <a:r>
              <a:rPr lang="en-US" sz="1800">
                <a:solidFill>
                  <a:schemeClr val="bg1"/>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chemeClr val="bg1"/>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chemeClr val="bg1"/>
                </a:solidFill>
              </a:rPr>
              <a:t>For more information, see </a:t>
            </a:r>
            <a:r>
              <a:rPr lang="en-US" sz="1800" b="1">
                <a:solidFill>
                  <a:schemeClr val="bg1"/>
                </a:solidFill>
              </a:rPr>
              <a:t>Use of Microsoft Copyrighted Content </a:t>
            </a:r>
            <a:r>
              <a:rPr lang="en-US" sz="1800">
                <a:solidFill>
                  <a:schemeClr val="bg1"/>
                </a:solidFill>
              </a:rPr>
              <a:t>at</a:t>
            </a:r>
            <a:br>
              <a:rPr lang="en-US" sz="1800">
                <a:solidFill>
                  <a:schemeClr val="bg1"/>
                </a:solidFill>
              </a:rPr>
            </a:br>
            <a:r>
              <a:rPr lang="en-US" sz="1800">
                <a:solidFill>
                  <a:srgbClr val="FF0000"/>
                </a:solidFill>
                <a:hlinkClick r:id="rId2"/>
              </a:rPr>
              <a:t>http://www.microsoft.com/about/legal/permissions/</a:t>
            </a:r>
            <a:endParaRPr lang="en-US" sz="1800">
              <a:solidFill>
                <a:srgbClr val="FF0000"/>
              </a:solidFill>
            </a:endParaRPr>
          </a:p>
          <a:p>
            <a:r>
              <a:rPr lang="en-US" sz="1800">
                <a:solidFill>
                  <a:schemeClr val="bg1"/>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7184549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3_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chemeClr val="accent1"/>
                </a:solidFill>
                <a:latin typeface="Segoe UI Light" panose="020B0502040204020203" pitchFamily="34" charset="0"/>
                <a:cs typeface="Segoe UI Light" panose="020B0502040204020203" pitchFamily="34" charset="0"/>
              </a:defRPr>
            </a:lvl1pPr>
          </a:lstStyle>
          <a:p>
            <a:r>
              <a:rPr lang="en-US"/>
              <a:t>Click to edit slide title</a:t>
            </a:r>
          </a:p>
        </p:txBody>
      </p:sp>
      <p:sp>
        <p:nvSpPr>
          <p:cNvPr id="14" name="Content Placeholder 13"/>
          <p:cNvSpPr>
            <a:spLocks noGrp="1"/>
          </p:cNvSpPr>
          <p:nvPr>
            <p:ph sz="quarter" idx="13" hasCustomPrompt="1"/>
          </p:nvPr>
        </p:nvSpPr>
        <p:spPr>
          <a:xfrm>
            <a:off x="406400" y="1143000"/>
            <a:ext cx="11176000" cy="4953000"/>
          </a:xfrm>
          <a:prstGeom prst="rect">
            <a:avLst/>
          </a:prstGeom>
        </p:spPr>
        <p:txBody>
          <a:bodyPr vert="horz" lIns="91440" tIns="45720">
            <a:normAutofit/>
          </a:bodyPr>
          <a:lstStyle>
            <a:lvl1pPr marL="0" indent="0">
              <a:lnSpc>
                <a:spcPct val="100000"/>
              </a:lnSpc>
              <a:spcBef>
                <a:spcPts val="300"/>
              </a:spcBef>
              <a:buFontTx/>
              <a:buNone/>
              <a:defRPr sz="2400" baseline="0">
                <a:solidFill>
                  <a:srgbClr val="3F3F3F"/>
                </a:solidFill>
                <a:latin typeface="Segoe UI Light" pitchFamily="34" charset="0"/>
              </a:defRPr>
            </a:lvl1pPr>
          </a:lstStyle>
          <a:p>
            <a:pPr lvl="0"/>
            <a:r>
              <a:rPr lang="en-US"/>
              <a:t>Click to edit slide content</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708485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chemeClr val="accent1"/>
                </a:solidFill>
                <a:latin typeface="Segoe UI Light" panose="020B0502040204020203" pitchFamily="34" charset="0"/>
                <a:cs typeface="Segoe UI Light" panose="020B0502040204020203" pitchFamily="34" charset="0"/>
              </a:defRPr>
            </a:lvl1pPr>
          </a:lstStyle>
          <a:p>
            <a:r>
              <a:rPr lang="en-US"/>
              <a:t>Notes Continued</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21325350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rIns="91440">
            <a:normAutofit/>
          </a:bodyPr>
          <a:lstStyle>
            <a:lvl1pPr>
              <a:defRPr sz="2800" baseline="0">
                <a:solidFill>
                  <a:schemeClr val="tx1"/>
                </a:solidFill>
                <a:latin typeface="Segoe UI Light" panose="020B0502040204020203" pitchFamily="34" charset="0"/>
              </a:defRPr>
            </a:lvl1pPr>
          </a:lstStyle>
          <a:p>
            <a:r>
              <a:rPr lang="en-US"/>
              <a:t>Module #: Module Title</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
        <p:nvSpPr>
          <p:cNvPr id="9" name="Text Placeholder 18"/>
          <p:cNvSpPr>
            <a:spLocks noGrp="1"/>
          </p:cNvSpPr>
          <p:nvPr>
            <p:ph type="body" sz="quarter" idx="16" hasCustomPrompt="1"/>
          </p:nvPr>
        </p:nvSpPr>
        <p:spPr>
          <a:xfrm>
            <a:off x="0" y="3200400"/>
            <a:ext cx="4572000" cy="704088"/>
          </a:xfrm>
          <a:prstGeom prst="rect">
            <a:avLst/>
          </a:prstGeom>
          <a:solidFill>
            <a:schemeClr val="bg2">
              <a:alpha val="90000"/>
            </a:schemeClr>
          </a:solidFill>
        </p:spPr>
        <p:txBody>
          <a:bodyPr vert="horz" lIns="91440" tIns="91440">
            <a:normAutofit/>
          </a:bodyPr>
          <a:lstStyle>
            <a:lvl1pPr marL="0" indent="0">
              <a:lnSpc>
                <a:spcPct val="100000"/>
              </a:lnSpc>
              <a:buFontTx/>
              <a:buNone/>
              <a:defRPr sz="20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Module Overview</a:t>
            </a:r>
          </a:p>
        </p:txBody>
      </p:sp>
    </p:spTree>
    <p:extLst>
      <p:ext uri="{BB962C8B-B14F-4D97-AF65-F5344CB8AC3E}">
        <p14:creationId xmlns:p14="http://schemas.microsoft.com/office/powerpoint/2010/main" val="21246583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Lesson Overview">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a:normAutofit/>
          </a:bodyPr>
          <a:lstStyle>
            <a:lvl1pPr>
              <a:defRPr sz="2400">
                <a:solidFill>
                  <a:schemeClr val="tx1"/>
                </a:solidFill>
                <a:latin typeface="Segoe UI Light" panose="020B0502040204020203" pitchFamily="34" charset="0"/>
              </a:defRPr>
            </a:lvl1pPr>
          </a:lstStyle>
          <a:p>
            <a:r>
              <a:rPr lang="en-US"/>
              <a:t>Module #: Module Title</a:t>
            </a:r>
          </a:p>
        </p:txBody>
      </p:sp>
      <p:sp>
        <p:nvSpPr>
          <p:cNvPr id="16" name="Text Placeholder 14"/>
          <p:cNvSpPr>
            <a:spLocks noGrp="1"/>
          </p:cNvSpPr>
          <p:nvPr>
            <p:ph type="body" sz="quarter" idx="12" hasCustomPrompt="1"/>
          </p:nvPr>
        </p:nvSpPr>
        <p:spPr>
          <a:xfrm>
            <a:off x="0" y="3200400"/>
            <a:ext cx="4572000" cy="1828800"/>
          </a:xfrm>
          <a:solidFill>
            <a:schemeClr val="bg2"/>
          </a:solidFill>
        </p:spPr>
        <p:txBody>
          <a:bodyPr>
            <a:normAutofit/>
          </a:bodyPr>
          <a:lstStyle>
            <a:lvl1pPr>
              <a:lnSpc>
                <a:spcPct val="100000"/>
              </a:lnSpc>
              <a:defRPr sz="2400" baseline="0">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Section #: Section Title</a:t>
            </a:r>
          </a:p>
        </p:txBody>
      </p:sp>
      <p:sp>
        <p:nvSpPr>
          <p:cNvPr id="18" name="Text Placeholder 14"/>
          <p:cNvSpPr>
            <a:spLocks noGrp="1"/>
          </p:cNvSpPr>
          <p:nvPr>
            <p:ph type="body" sz="quarter" idx="14" hasCustomPrompt="1"/>
          </p:nvPr>
        </p:nvSpPr>
        <p:spPr>
          <a:xfrm>
            <a:off x="4572000" y="3200400"/>
            <a:ext cx="4572000" cy="1828800"/>
          </a:xfrm>
          <a:solidFill>
            <a:schemeClr val="accent4"/>
          </a:solidFill>
        </p:spPr>
        <p:txBody>
          <a:bodyPr>
            <a:normAutofit/>
          </a:bodyPr>
          <a:lstStyle>
            <a:lvl1pPr>
              <a:lnSpc>
                <a:spcPct val="100000"/>
              </a:lnSpc>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Lesson: Lesson Title</a:t>
            </a:r>
          </a:p>
        </p:txBody>
      </p:sp>
      <p:sp>
        <p:nvSpPr>
          <p:cNvPr id="10"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1"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127218164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a:t>Add single point here</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2366022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chemeClr val="accent1"/>
                </a:solidFill>
                <a:latin typeface="Segoe UI Light" panose="020B0502040204020203" pitchFamily="34" charset="0"/>
                <a:cs typeface="Segoe UI Light" panose="020B0502040204020203" pitchFamily="34" charset="0"/>
              </a:defRPr>
            </a:lvl1pPr>
          </a:lstStyle>
          <a:p>
            <a:r>
              <a:rPr lang="en-US"/>
              <a:t>Notes Continued</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6775773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hasCustomPrompt="1"/>
          </p:nvPr>
        </p:nvSpPr>
        <p:spPr>
          <a:xfrm>
            <a:off x="0" y="1143000"/>
            <a:ext cx="6035040" cy="2286000"/>
          </a:xfrm>
          <a:solidFill>
            <a:schemeClr val="accent1">
              <a:alpha val="90000"/>
            </a:schemeClr>
          </a:solidFill>
        </p:spPr>
        <p:txBody>
          <a:bodyPr lIns="182880" tIns="137160">
            <a:noAutofit/>
          </a:bodyPr>
          <a:lstStyle>
            <a:lvl1pPr marL="57150" indent="0">
              <a:lnSpc>
                <a:spcPct val="100000"/>
              </a:lnSpc>
              <a:defRPr sz="3600" baseline="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Demonstration: Title of Demo</a:t>
            </a:r>
          </a:p>
        </p:txBody>
      </p:sp>
    </p:spTree>
    <p:extLst>
      <p:ext uri="{BB962C8B-B14F-4D97-AF65-F5344CB8AC3E}">
        <p14:creationId xmlns:p14="http://schemas.microsoft.com/office/powerpoint/2010/main" val="216558421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hasCustomPrompt="1"/>
          </p:nvPr>
        </p:nvSpPr>
        <p:spPr>
          <a:xfrm>
            <a:off x="0" y="1143000"/>
            <a:ext cx="6035040" cy="2286000"/>
          </a:xfrm>
          <a:solidFill>
            <a:schemeClr val="accent1">
              <a:alpha val="90000"/>
            </a:schemeClr>
          </a:solidFill>
        </p:spPr>
        <p:txBody>
          <a:bodyPr lIns="182880" tIns="137160">
            <a:noAutofit/>
          </a:bodyPr>
          <a:lstStyle>
            <a:lvl1pPr marL="57150" indent="0">
              <a:lnSpc>
                <a:spcPct val="100000"/>
              </a:lnSpc>
              <a:defRPr sz="3600" baseline="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Lab: Title of Lab</a:t>
            </a:r>
          </a:p>
        </p:txBody>
      </p:sp>
    </p:spTree>
    <p:extLst>
      <p:ext uri="{BB962C8B-B14F-4D97-AF65-F5344CB8AC3E}">
        <p14:creationId xmlns:p14="http://schemas.microsoft.com/office/powerpoint/2010/main" val="39939577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9" name="Text Placeholder 18"/>
          <p:cNvSpPr>
            <a:spLocks noGrp="1"/>
          </p:cNvSpPr>
          <p:nvPr>
            <p:ph type="body" sz="quarter" idx="16" hasCustomPrompt="1"/>
          </p:nvPr>
        </p:nvSpPr>
        <p:spPr>
          <a:xfrm>
            <a:off x="0" y="3429000"/>
            <a:ext cx="3048000" cy="1143000"/>
          </a:xfrm>
          <a:prstGeom prst="rect">
            <a:avLst/>
          </a:prstGeom>
          <a:solidFill>
            <a:schemeClr val="bg2">
              <a:alpha val="90000"/>
            </a:schemeClr>
          </a:solidFill>
        </p:spPr>
        <p:txBody>
          <a:bodyPr vert="horz" lIns="91440" tIns="91440">
            <a:normAutofit/>
          </a:bodyPr>
          <a:lstStyle>
            <a:lvl1pPr marL="0" indent="0">
              <a:lnSpc>
                <a:spcPct val="100000"/>
              </a:lnSpc>
              <a:buFontTx/>
              <a:buNone/>
              <a:defRPr sz="16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Click to edit slide content</a:t>
            </a:r>
          </a:p>
        </p:txBody>
      </p:sp>
      <p:sp>
        <p:nvSpPr>
          <p:cNvPr id="10" name="Picture Placeholder 4"/>
          <p:cNvSpPr>
            <a:spLocks noGrp="1"/>
          </p:cNvSpPr>
          <p:nvPr>
            <p:ph type="pic" sz="quarter" idx="17"/>
          </p:nvPr>
        </p:nvSpPr>
        <p:spPr>
          <a:xfrm>
            <a:off x="0" y="0"/>
            <a:ext cx="1524000" cy="1143000"/>
          </a:xfrm>
        </p:spPr>
        <p:txBody>
          <a:bodyPr/>
          <a:lstStyle>
            <a:lvl1pPr>
              <a:defRPr>
                <a:solidFill>
                  <a:srgbClr val="000000"/>
                </a:solidFill>
              </a:defRPr>
            </a:lvl1pPr>
          </a:lstStyle>
          <a:p>
            <a:r>
              <a:rPr lang="en-US"/>
              <a:t>Click icon to add picture</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p:nvPr>
        </p:nvSpPr>
        <p:spPr>
          <a:xfrm>
            <a:off x="0" y="1143000"/>
            <a:ext cx="6096000" cy="2286000"/>
          </a:xfrm>
          <a:solidFill>
            <a:schemeClr val="accent1">
              <a:alpha val="90000"/>
            </a:schemeClr>
          </a:solidFill>
        </p:spPr>
        <p:txBody>
          <a:bodyPr lIns="91440" tIns="9144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8" name="Picture Placeholder 4"/>
          <p:cNvSpPr>
            <a:spLocks noGrp="1"/>
          </p:cNvSpPr>
          <p:nvPr>
            <p:ph type="pic" sz="quarter" idx="18"/>
          </p:nvPr>
        </p:nvSpPr>
        <p:spPr>
          <a:xfrm>
            <a:off x="10363200" y="3218"/>
            <a:ext cx="1828800" cy="504534"/>
          </a:xfrm>
        </p:spPr>
        <p:txBody>
          <a:bodyPr/>
          <a:lstStyle>
            <a:lvl1pPr>
              <a:defRPr>
                <a:solidFill>
                  <a:srgbClr val="000000"/>
                </a:solidFill>
              </a:defRPr>
            </a:lvl1pPr>
          </a:lstStyle>
          <a:p>
            <a:r>
              <a:rPr lang="en-US"/>
              <a:t>Click icon to add picture</a:t>
            </a:r>
          </a:p>
        </p:txBody>
      </p:sp>
    </p:spTree>
    <p:extLst>
      <p:ext uri="{BB962C8B-B14F-4D97-AF65-F5344CB8AC3E}">
        <p14:creationId xmlns:p14="http://schemas.microsoft.com/office/powerpoint/2010/main" val="98900788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chemeClr val="bg2"/>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chemeClr val="accent2">
              <a:alpha val="90000"/>
            </a:schemeClr>
          </a:solidFill>
        </p:spPr>
        <p:txBody>
          <a:bodyPr vert="horz" lIns="91440" tIns="91440">
            <a:normAutofit/>
          </a:bodyPr>
          <a:lstStyle>
            <a:lvl1pPr marL="0" indent="0">
              <a:lnSpc>
                <a:spcPct val="100000"/>
              </a:lnSpc>
              <a:buFontTx/>
              <a:buNone/>
              <a:defRPr sz="16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Click to edit slide content</a:t>
            </a:r>
          </a:p>
        </p:txBody>
      </p:sp>
      <p:sp>
        <p:nvSpPr>
          <p:cNvPr id="11" name="Text Placeholder 9"/>
          <p:cNvSpPr>
            <a:spLocks noGrp="1"/>
          </p:cNvSpPr>
          <p:nvPr>
            <p:ph type="body" sz="quarter" idx="13"/>
          </p:nvPr>
        </p:nvSpPr>
        <p:spPr>
          <a:xfrm>
            <a:off x="0" y="1143000"/>
            <a:ext cx="6096000" cy="2286000"/>
          </a:xfrm>
          <a:solidFill>
            <a:schemeClr val="accent1">
              <a:alpha val="90000"/>
            </a:schemeClr>
          </a:solidFill>
        </p:spPr>
        <p:txBody>
          <a:bodyPr lIns="91440" tIns="9144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5" name="Picture Placeholder 4"/>
          <p:cNvSpPr>
            <a:spLocks noGrp="1"/>
          </p:cNvSpPr>
          <p:nvPr>
            <p:ph type="pic" sz="quarter" idx="17"/>
          </p:nvPr>
        </p:nvSpPr>
        <p:spPr>
          <a:xfrm>
            <a:off x="0" y="0"/>
            <a:ext cx="1524000" cy="1143000"/>
          </a:xfrm>
        </p:spPr>
        <p:txBody>
          <a:bodyPr/>
          <a:lstStyle>
            <a:lvl1pPr>
              <a:defRPr>
                <a:solidFill>
                  <a:srgbClr val="000000"/>
                </a:solidFill>
              </a:defRPr>
            </a:lvl1pPr>
          </a:lstStyle>
          <a:p>
            <a:r>
              <a:rPr lang="en-US"/>
              <a:t>Click icon to add picture</a:t>
            </a:r>
          </a:p>
        </p:txBody>
      </p:sp>
      <p:sp>
        <p:nvSpPr>
          <p:cNvPr id="6" name="Picture Placeholder 4"/>
          <p:cNvSpPr>
            <a:spLocks noGrp="1"/>
          </p:cNvSpPr>
          <p:nvPr>
            <p:ph type="pic" sz="quarter" idx="18"/>
          </p:nvPr>
        </p:nvSpPr>
        <p:spPr>
          <a:xfrm>
            <a:off x="10363200" y="3218"/>
            <a:ext cx="1828800" cy="504534"/>
          </a:xfrm>
        </p:spPr>
        <p:txBody>
          <a:bodyPr/>
          <a:lstStyle>
            <a:lvl1pPr>
              <a:defRPr>
                <a:solidFill>
                  <a:srgbClr val="000000"/>
                </a:solidFill>
              </a:defRPr>
            </a:lvl1pPr>
          </a:lstStyle>
          <a:p>
            <a:r>
              <a:rPr lang="en-US"/>
              <a:t>Click icon to add picture</a:t>
            </a:r>
          </a:p>
        </p:txBody>
      </p:sp>
    </p:spTree>
    <p:extLst>
      <p:ext uri="{BB962C8B-B14F-4D97-AF65-F5344CB8AC3E}">
        <p14:creationId xmlns:p14="http://schemas.microsoft.com/office/powerpoint/2010/main" val="127189720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8" name="Text Placeholder 18"/>
          <p:cNvSpPr>
            <a:spLocks noGrp="1"/>
          </p:cNvSpPr>
          <p:nvPr>
            <p:ph type="body" sz="quarter" idx="16" hasCustomPrompt="1"/>
          </p:nvPr>
        </p:nvSpPr>
        <p:spPr>
          <a:xfrm>
            <a:off x="9144000" y="3429000"/>
            <a:ext cx="3048000" cy="1143000"/>
          </a:xfrm>
          <a:prstGeom prst="rect">
            <a:avLst/>
          </a:prstGeom>
          <a:solidFill>
            <a:schemeClr val="bg2">
              <a:alpha val="90000"/>
            </a:schemeClr>
          </a:solidFill>
        </p:spPr>
        <p:txBody>
          <a:bodyPr vert="horz" lIns="182880" tIns="137160">
            <a:normAutofit/>
          </a:bodyPr>
          <a:lstStyle>
            <a:lvl1pPr marL="0" indent="0">
              <a:lnSpc>
                <a:spcPct val="100000"/>
              </a:lnSpc>
              <a:buFontTx/>
              <a:buNone/>
              <a:defRPr sz="16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Click to edit slide content</a:t>
            </a:r>
          </a:p>
        </p:txBody>
      </p:sp>
      <p:sp>
        <p:nvSpPr>
          <p:cNvPr id="12" name="Text Placeholder 9"/>
          <p:cNvSpPr>
            <a:spLocks noGrp="1"/>
          </p:cNvSpPr>
          <p:nvPr>
            <p:ph type="body" sz="quarter" idx="13"/>
          </p:nvPr>
        </p:nvSpPr>
        <p:spPr>
          <a:xfrm>
            <a:off x="6096000" y="1143000"/>
            <a:ext cx="6096000" cy="2286000"/>
          </a:xfrm>
          <a:solidFill>
            <a:schemeClr val="accent1">
              <a:alpha val="90000"/>
            </a:schemeClr>
          </a:solidFill>
        </p:spPr>
        <p:txBody>
          <a:bodyPr lIns="182880" tIns="13716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6" name="Picture Placeholder 4"/>
          <p:cNvSpPr>
            <a:spLocks noGrp="1"/>
          </p:cNvSpPr>
          <p:nvPr>
            <p:ph type="pic" sz="quarter" idx="18"/>
          </p:nvPr>
        </p:nvSpPr>
        <p:spPr>
          <a:xfrm>
            <a:off x="10668000" y="0"/>
            <a:ext cx="1524000" cy="1143000"/>
          </a:xfrm>
        </p:spPr>
        <p:txBody>
          <a:bodyPr/>
          <a:lstStyle>
            <a:lvl1pPr>
              <a:defRPr>
                <a:solidFill>
                  <a:srgbClr val="000000"/>
                </a:solidFill>
              </a:defRPr>
            </a:lvl1pPr>
          </a:lstStyle>
          <a:p>
            <a:r>
              <a:rPr lang="en-US"/>
              <a:t>Click icon to add picture</a:t>
            </a:r>
          </a:p>
        </p:txBody>
      </p:sp>
      <p:sp>
        <p:nvSpPr>
          <p:cNvPr id="9"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p>
        </p:txBody>
      </p:sp>
    </p:spTree>
    <p:extLst>
      <p:ext uri="{BB962C8B-B14F-4D97-AF65-F5344CB8AC3E}">
        <p14:creationId xmlns:p14="http://schemas.microsoft.com/office/powerpoint/2010/main" val="32419386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rIns="91440">
            <a:normAutofit/>
          </a:bodyPr>
          <a:lstStyle>
            <a:lvl1pPr>
              <a:defRPr sz="2400" baseline="0">
                <a:solidFill>
                  <a:schemeClr val="tx1"/>
                </a:solidFill>
                <a:latin typeface="+mn-lt"/>
              </a:defRPr>
            </a:lvl1pPr>
          </a:lstStyle>
          <a:p>
            <a:r>
              <a:rPr lang="en-US"/>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3200" baseline="0">
                <a:solidFill>
                  <a:srgbClr val="3F3F3F"/>
                </a:solidFill>
                <a:latin typeface="Segoe UI Light" pitchFamily="34" charset="0"/>
              </a:defRPr>
            </a:lvl1pPr>
          </a:lstStyle>
          <a:p>
            <a:pPr lvl="0"/>
            <a:r>
              <a:rPr lang="en-US"/>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D908574B-BD8E-4D24-A484-8D4C62CB8CD9}" type="datetime1">
              <a:rPr lang="en-US" smtClean="0"/>
              <a:t>5/19/2017</a:t>
            </a:fld>
            <a:endParaRPr lang="en-US"/>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281400205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rIns="91440">
            <a:normAutofit/>
          </a:bodyPr>
          <a:lstStyle>
            <a:lvl1pPr>
              <a:defRPr sz="2400" baseline="0">
                <a:solidFill>
                  <a:schemeClr val="tx1"/>
                </a:solidFill>
                <a:latin typeface="+mn-lt"/>
              </a:defRPr>
            </a:lvl1pPr>
          </a:lstStyle>
          <a:p>
            <a:r>
              <a:rPr lang="en-US"/>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8AADF777-B676-4859-B542-0DBD409D76D0}" type="datetime1">
              <a:rPr lang="en-US" smtClean="0"/>
              <a:t>5/19/2017</a:t>
            </a:fld>
            <a:endParaRPr lang="en-US"/>
          </a:p>
        </p:txBody>
      </p:sp>
      <p:sp>
        <p:nvSpPr>
          <p:cNvPr id="4"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mn-lt"/>
              </a:defRPr>
            </a:lvl1pPr>
          </a:lstStyle>
          <a:p>
            <a:pPr lvl="0"/>
            <a:r>
              <a:rPr lang="en-US"/>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289908963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a:normAutofit/>
          </a:bodyPr>
          <a:lstStyle>
            <a:lvl1pPr>
              <a:defRPr sz="2400">
                <a:solidFill>
                  <a:schemeClr val="tx1"/>
                </a:solidFill>
                <a:latin typeface="+mn-lt"/>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chemeClr val="bg2">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chemeClr val="accent3">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chemeClr val="accent4">
              <a:alpha val="90000"/>
            </a:schemeClr>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4"/>
          <p:cNvSpPr>
            <a:spLocks noGrp="1"/>
          </p:cNvSpPr>
          <p:nvPr>
            <p:ph type="body" sz="quarter" idx="15"/>
          </p:nvPr>
        </p:nvSpPr>
        <p:spPr>
          <a:xfrm>
            <a:off x="9144000" y="3429000"/>
            <a:ext cx="3048000" cy="2286000"/>
          </a:xfrm>
          <a:solidFill>
            <a:schemeClr val="accent5">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BDAE467A-F0B2-463B-96EF-E9BC1634FD26}" type="datetime1">
              <a:rPr lang="en-US" smtClean="0"/>
              <a:t>5/19/2017</a:t>
            </a:fld>
            <a:endParaRPr lang="en-US"/>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325100340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les with text">
    <p:bg>
      <p:bgPr>
        <a:solidFill>
          <a:schemeClr val="tx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2400">
                <a:solidFill>
                  <a:srgbClr val="000000"/>
                </a:solidFill>
              </a:defRPr>
            </a:lvl1pPr>
            <a:lvl2pPr>
              <a:defRPr sz="2400">
                <a:solidFill>
                  <a:srgbClr val="000000"/>
                </a:solidFill>
              </a:defRPr>
            </a:lvl2pPr>
            <a:lvl3pPr>
              <a:lnSpc>
                <a:spcPct val="100000"/>
              </a:lnSpc>
              <a:defRPr sz="2400">
                <a:solidFill>
                  <a:srgbClr val="000000"/>
                </a:solidFill>
              </a:defRPr>
            </a:lvl3pPr>
            <a:lvl4pPr>
              <a:defRPr sz="2400">
                <a:solidFill>
                  <a:srgbClr val="000000"/>
                </a:solidFill>
              </a:defRPr>
            </a:lvl4pPr>
            <a:lvl5pPr>
              <a:defRPr sz="24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a:xfrm>
            <a:off x="0" y="1143000"/>
            <a:ext cx="3048000" cy="2286000"/>
          </a:xfrm>
          <a:solidFill>
            <a:srgbClr val="0A5BBA"/>
          </a:solidFill>
        </p:spPr>
        <p:txBody>
          <a:bodyPr>
            <a:normAutofit/>
          </a:bodyPr>
          <a:lstStyle>
            <a:lvl1pPr>
              <a:defRPr sz="2400">
                <a:solidFill>
                  <a:schemeClr val="tx1"/>
                </a:solidFill>
                <a:latin typeface="+mn-lt"/>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chemeClr val="bg2"/>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chemeClr val="accent3"/>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chemeClr val="accent4"/>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4"/>
          <p:cNvSpPr>
            <a:spLocks noGrp="1"/>
          </p:cNvSpPr>
          <p:nvPr>
            <p:ph type="body" sz="quarter" idx="15"/>
          </p:nvPr>
        </p:nvSpPr>
        <p:spPr>
          <a:xfrm>
            <a:off x="9144000" y="3429000"/>
            <a:ext cx="3048000" cy="2286000"/>
          </a:xfrm>
          <a:solidFill>
            <a:schemeClr val="accent5"/>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20C79A23-0161-4080-8271-52692CB4AA83}" type="datetime1">
              <a:rPr lang="en-US" smtClean="0"/>
              <a:t>5/19/2017</a:t>
            </a:fld>
            <a:endParaRPr lang="en-US"/>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81498258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a:t>Click icon to add picture</a:t>
            </a:r>
          </a:p>
        </p:txBody>
      </p:sp>
      <p:sp>
        <p:nvSpPr>
          <p:cNvPr id="2" name="Title 1"/>
          <p:cNvSpPr>
            <a:spLocks noGrp="1"/>
          </p:cNvSpPr>
          <p:nvPr>
            <p:ph type="title" hasCustomPrompt="1"/>
          </p:nvPr>
        </p:nvSpPr>
        <p:spPr>
          <a:xfrm>
            <a:off x="0" y="1143000"/>
            <a:ext cx="3048000" cy="2286000"/>
          </a:xfrm>
          <a:solidFill>
            <a:schemeClr val="accent1">
              <a:alpha val="90000"/>
            </a:schemeClr>
          </a:solidFill>
        </p:spPr>
        <p:txBody>
          <a:bodyPr>
            <a:normAutofit/>
          </a:bodyPr>
          <a:lstStyle>
            <a:lvl1pPr>
              <a:defRPr sz="2400">
                <a:solidFill>
                  <a:schemeClr val="tx1"/>
                </a:solidFill>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chemeClr val="bg2">
              <a:alpha val="90000"/>
            </a:schemeClr>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chemeClr val="accent2">
              <a:alpha val="90000"/>
            </a:scheme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rgbClr val="0E715F">
              <a:alpha val="90000"/>
            </a:srgbClr>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68600899-C4AC-42F7-8423-2D5C28C93DF3}" type="datetime1">
              <a:rPr lang="en-US" smtClean="0"/>
              <a:t>5/19/2017</a:t>
            </a:fld>
            <a:endParaRPr lang="en-US"/>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228270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rIns="91440">
            <a:normAutofit/>
          </a:bodyPr>
          <a:lstStyle>
            <a:lvl1pPr>
              <a:defRPr sz="2800" baseline="0">
                <a:solidFill>
                  <a:schemeClr val="tx1"/>
                </a:solidFill>
                <a:latin typeface="Segoe UI Light" panose="020B0502040204020203" pitchFamily="34" charset="0"/>
              </a:defRPr>
            </a:lvl1pPr>
          </a:lstStyle>
          <a:p>
            <a:r>
              <a:rPr lang="en-US"/>
              <a:t>Module #: Module Title</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
        <p:nvSpPr>
          <p:cNvPr id="9" name="Text Placeholder 18"/>
          <p:cNvSpPr>
            <a:spLocks noGrp="1"/>
          </p:cNvSpPr>
          <p:nvPr>
            <p:ph type="body" sz="quarter" idx="16" hasCustomPrompt="1"/>
          </p:nvPr>
        </p:nvSpPr>
        <p:spPr>
          <a:xfrm>
            <a:off x="0" y="3200400"/>
            <a:ext cx="4572000" cy="704088"/>
          </a:xfrm>
          <a:prstGeom prst="rect">
            <a:avLst/>
          </a:prstGeom>
          <a:solidFill>
            <a:schemeClr val="bg2">
              <a:alpha val="90000"/>
            </a:schemeClr>
          </a:solidFill>
        </p:spPr>
        <p:txBody>
          <a:bodyPr vert="horz" lIns="91440" tIns="91440">
            <a:normAutofit/>
          </a:bodyPr>
          <a:lstStyle>
            <a:lvl1pPr marL="0" indent="0">
              <a:lnSpc>
                <a:spcPct val="100000"/>
              </a:lnSpc>
              <a:buFontTx/>
              <a:buNone/>
              <a:defRPr sz="20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Module Overview</a:t>
            </a:r>
          </a:p>
        </p:txBody>
      </p:sp>
    </p:spTree>
    <p:extLst>
      <p:ext uri="{BB962C8B-B14F-4D97-AF65-F5344CB8AC3E}">
        <p14:creationId xmlns:p14="http://schemas.microsoft.com/office/powerpoint/2010/main" val="33588543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tx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C249DC41-4F99-4916-B3C7-B31B88F4A512}" type="datetime1">
              <a:rPr lang="en-US" smtClean="0"/>
              <a:t>5/19/2017</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600">
                <a:solidFill>
                  <a:srgbClr val="3F3F3F"/>
                </a:solidFill>
              </a:defRPr>
            </a:lvl1pPr>
            <a:lvl2pPr>
              <a:defRPr sz="1600">
                <a:solidFill>
                  <a:srgbClr val="3F3F3F"/>
                </a:solidFill>
              </a:defRPr>
            </a:lvl2pPr>
            <a:lvl3pPr>
              <a:defRPr sz="1600">
                <a:solidFill>
                  <a:srgbClr val="3F3F3F"/>
                </a:solidFill>
              </a:defRPr>
            </a:lvl3pPr>
            <a:lvl4pPr>
              <a:defRPr sz="1600">
                <a:solidFill>
                  <a:srgbClr val="3F3F3F"/>
                </a:solidFill>
              </a:defRPr>
            </a:lvl4pPr>
            <a:lvl5pPr>
              <a:defRPr sz="1600">
                <a:solidFill>
                  <a:srgbClr val="3F3F3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hasCustomPrompt="1"/>
          </p:nvPr>
        </p:nvSpPr>
        <p:spPr>
          <a:xfrm>
            <a:off x="0" y="1143000"/>
            <a:ext cx="3048000" cy="2286000"/>
          </a:xfrm>
          <a:solidFill>
            <a:srgbClr val="0A5BBA"/>
          </a:solidFill>
        </p:spPr>
        <p:txBody>
          <a:bodyPr>
            <a:normAutofit/>
          </a:bodyPr>
          <a:lstStyle>
            <a:lvl1pPr>
              <a:defRPr sz="2400">
                <a:solidFill>
                  <a:schemeClr val="tx1"/>
                </a:solidFill>
                <a:latin typeface="+mn-lt"/>
              </a:defRPr>
            </a:lvl1pPr>
          </a:lstStyle>
          <a:p>
            <a:r>
              <a:rPr lang="en-US"/>
              <a:t>Click to edit slide title</a:t>
            </a:r>
          </a:p>
        </p:txBody>
      </p:sp>
      <p:sp>
        <p:nvSpPr>
          <p:cNvPr id="9" name="Text Placeholder 14"/>
          <p:cNvSpPr>
            <a:spLocks noGrp="1"/>
          </p:cNvSpPr>
          <p:nvPr>
            <p:ph type="body" sz="quarter" idx="12"/>
          </p:nvPr>
        </p:nvSpPr>
        <p:spPr>
          <a:xfrm>
            <a:off x="9144000" y="1143000"/>
            <a:ext cx="3048000" cy="2286000"/>
          </a:xfrm>
          <a:solidFill>
            <a:schemeClr val="bg2"/>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4"/>
          <p:cNvSpPr>
            <a:spLocks noGrp="1"/>
          </p:cNvSpPr>
          <p:nvPr>
            <p:ph type="body" sz="quarter" idx="16"/>
          </p:nvPr>
        </p:nvSpPr>
        <p:spPr>
          <a:xfrm>
            <a:off x="9144000" y="3429000"/>
            <a:ext cx="3048000" cy="2286000"/>
          </a:xfrm>
          <a:solidFill>
            <a:schemeClr val="accent2"/>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111020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chemeClr val="accent1"/>
          </a:solidFill>
        </p:spPr>
        <p:txBody>
          <a:bodyPr>
            <a:normAutofit/>
          </a:bodyPr>
          <a:lstStyle>
            <a:lvl1pPr>
              <a:defRPr sz="2400">
                <a:solidFill>
                  <a:schemeClr val="tx1"/>
                </a:solidFill>
              </a:defRPr>
            </a:lvl1pPr>
          </a:lstStyle>
          <a:p>
            <a:r>
              <a:rPr lang="en-US"/>
              <a:t>Click to edit slide title</a:t>
            </a:r>
          </a:p>
        </p:txBody>
      </p:sp>
      <p:sp>
        <p:nvSpPr>
          <p:cNvPr id="3" name="Date Placeholder 2"/>
          <p:cNvSpPr>
            <a:spLocks noGrp="1"/>
          </p:cNvSpPr>
          <p:nvPr>
            <p:ph type="dt" sz="half" idx="10"/>
          </p:nvPr>
        </p:nvSpPr>
        <p:spPr/>
        <p:txBody>
          <a:bodyPr/>
          <a:lstStyle>
            <a:lvl1pPr>
              <a:defRPr>
                <a:solidFill>
                  <a:srgbClr val="3F3F3F"/>
                </a:solidFill>
              </a:defRPr>
            </a:lvl1pPr>
          </a:lstStyle>
          <a:p>
            <a:fld id="{FD26C4C0-374C-488F-A5CD-E9843A3370B6}" type="datetime1">
              <a:rPr lang="en-US" smtClean="0"/>
              <a:t>5/19/2017</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chemeClr val="accent2"/>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8"/>
          <p:cNvSpPr>
            <a:spLocks noGrp="1"/>
          </p:cNvSpPr>
          <p:nvPr>
            <p:ph type="body" sz="quarter" idx="13"/>
          </p:nvPr>
        </p:nvSpPr>
        <p:spPr>
          <a:xfrm>
            <a:off x="9144000" y="3429000"/>
            <a:ext cx="3048000" cy="2286000"/>
          </a:xfrm>
          <a:solidFill>
            <a:schemeClr val="accent3"/>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0"/>
          <p:cNvSpPr>
            <a:spLocks noGrp="1"/>
          </p:cNvSpPr>
          <p:nvPr>
            <p:ph type="body" sz="quarter" idx="14"/>
          </p:nvPr>
        </p:nvSpPr>
        <p:spPr>
          <a:xfrm>
            <a:off x="3048000" y="3429000"/>
            <a:ext cx="3048000" cy="2286000"/>
          </a:xfrm>
          <a:solidFill>
            <a:schemeClr val="bg2"/>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Picture Placeholder 22"/>
          <p:cNvSpPr>
            <a:spLocks noGrp="1"/>
          </p:cNvSpPr>
          <p:nvPr>
            <p:ph type="pic" sz="quarter" idx="15"/>
          </p:nvPr>
        </p:nvSpPr>
        <p:spPr>
          <a:xfrm>
            <a:off x="3048000" y="1143000"/>
            <a:ext cx="3048000" cy="2286000"/>
          </a:xfrm>
        </p:spPr>
        <p:txBody>
          <a:bodyPr/>
          <a:lstStyle/>
          <a:p>
            <a:r>
              <a:rPr lang="en-US"/>
              <a:t>Click icon to add picture</a:t>
            </a:r>
          </a:p>
        </p:txBody>
      </p:sp>
      <p:sp>
        <p:nvSpPr>
          <p:cNvPr id="24" name="Picture Placeholder 22"/>
          <p:cNvSpPr>
            <a:spLocks noGrp="1"/>
          </p:cNvSpPr>
          <p:nvPr>
            <p:ph type="pic" sz="quarter" idx="16"/>
          </p:nvPr>
        </p:nvSpPr>
        <p:spPr>
          <a:xfrm>
            <a:off x="9144000" y="1143000"/>
            <a:ext cx="3048000" cy="2286000"/>
          </a:xfrm>
        </p:spPr>
        <p:txBody>
          <a:bodyPr/>
          <a:lstStyle/>
          <a:p>
            <a:r>
              <a:rPr lang="en-US"/>
              <a:t>Click icon to add picture</a:t>
            </a:r>
          </a:p>
        </p:txBody>
      </p:sp>
      <p:sp>
        <p:nvSpPr>
          <p:cNvPr id="25" name="Picture Placeholder 22"/>
          <p:cNvSpPr>
            <a:spLocks noGrp="1"/>
          </p:cNvSpPr>
          <p:nvPr>
            <p:ph type="pic" sz="quarter" idx="17"/>
          </p:nvPr>
        </p:nvSpPr>
        <p:spPr>
          <a:xfrm>
            <a:off x="6096000" y="3429000"/>
            <a:ext cx="3048000" cy="2286000"/>
          </a:xfrm>
        </p:spPr>
        <p:txBody>
          <a:bodyPr/>
          <a:lstStyle/>
          <a:p>
            <a:r>
              <a:rPr lang="en-US"/>
              <a:t>Click icon to add picture</a:t>
            </a:r>
          </a:p>
        </p:txBody>
      </p:sp>
    </p:spTree>
    <p:extLst>
      <p:ext uri="{BB962C8B-B14F-4D97-AF65-F5344CB8AC3E}">
        <p14:creationId xmlns:p14="http://schemas.microsoft.com/office/powerpoint/2010/main" val="38551465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tx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600"/>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a:normAutofit/>
          </a:bodyPr>
          <a:lstStyle>
            <a:lvl1pPr>
              <a:defRPr sz="2400"/>
            </a:lvl1pPr>
          </a:lstStyle>
          <a:p>
            <a:r>
              <a:rPr lang="en-US"/>
              <a:t>Click to edit slide title</a:t>
            </a:r>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600"/>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0DD21043-FEDE-4717-B780-97664287E3CC}" type="datetime1">
              <a:rPr lang="en-US" smtClean="0"/>
              <a:t>5/19/2017</a:t>
            </a:fld>
            <a:endParaRPr lang="en-US"/>
          </a:p>
        </p:txBody>
      </p:sp>
      <p:sp>
        <p:nvSpPr>
          <p:cNvPr id="8"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212572758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p:nvPr>
        </p:nvSpPr>
        <p:spPr>
          <a:xfrm>
            <a:off x="0" y="1143000"/>
            <a:ext cx="6096000" cy="2286000"/>
          </a:xfrm>
          <a:solidFill>
            <a:schemeClr val="accent1">
              <a:alpha val="90000"/>
            </a:schemeClr>
          </a:solidFill>
        </p:spPr>
        <p:txBody>
          <a:bodyPr>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Tree>
    <p:extLst>
      <p:ext uri="{BB962C8B-B14F-4D97-AF65-F5344CB8AC3E}">
        <p14:creationId xmlns:p14="http://schemas.microsoft.com/office/powerpoint/2010/main" val="145629988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chemeClr val="bg2"/>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p:nvPr>
        </p:nvSpPr>
        <p:spPr>
          <a:xfrm>
            <a:off x="0" y="1143000"/>
            <a:ext cx="6096000" cy="2286000"/>
          </a:xfrm>
          <a:solidFill>
            <a:schemeClr val="accent1"/>
          </a:solidFill>
        </p:spPr>
        <p:txBody>
          <a:bodyPr>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Tree>
    <p:extLst>
      <p:ext uri="{BB962C8B-B14F-4D97-AF65-F5344CB8AC3E}">
        <p14:creationId xmlns:p14="http://schemas.microsoft.com/office/powerpoint/2010/main" val="7122740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tx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a:t>Enter header here.</a:t>
            </a:r>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11132D9B-560C-4C07-85DC-279AA097C091}" type="datetime1">
              <a:rPr lang="en-US" smtClean="0"/>
              <a:t>5/19/2017</a:t>
            </a:fld>
            <a:endParaRPr lang="en-US"/>
          </a:p>
        </p:txBody>
      </p:sp>
      <p:sp>
        <p:nvSpPr>
          <p:cNvPr id="5"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bg1"/>
                </a:solidFill>
                <a:latin typeface="+mn-lt"/>
                <a:cs typeface="Segoe Pro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395556432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tx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a:t>Click icon to add picture</a:t>
            </a:r>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a:t>Enter header here.</a:t>
            </a:r>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4F553107-895A-4F40-B042-4524277A9301}" type="datetime1">
              <a:rPr lang="en-US" smtClean="0"/>
              <a:t>5/19/2017</a:t>
            </a:fld>
            <a:endParaRPr lang="en-US"/>
          </a:p>
        </p:txBody>
      </p:sp>
      <p:sp>
        <p:nvSpPr>
          <p:cNvPr id="8"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bg1"/>
                </a:solidFill>
                <a:latin typeface="+mn-lt"/>
                <a:cs typeface="Segoe Pro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249274297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10" name="Text Placeholder 9"/>
          <p:cNvSpPr>
            <a:spLocks noGrp="1"/>
          </p:cNvSpPr>
          <p:nvPr>
            <p:ph type="body" sz="quarter" idx="12"/>
          </p:nvPr>
        </p:nvSpPr>
        <p:spPr>
          <a:xfrm>
            <a:off x="0" y="1143000"/>
            <a:ext cx="6096000" cy="2286000"/>
          </a:xfrm>
          <a:solidFill>
            <a:schemeClr val="accent1">
              <a:alpha val="90000"/>
            </a:scheme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403016944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a:t>Click icon to add picture</a:t>
            </a:r>
          </a:p>
        </p:txBody>
      </p:sp>
      <p:sp>
        <p:nvSpPr>
          <p:cNvPr id="9" name="Text Placeholder 9"/>
          <p:cNvSpPr>
            <a:spLocks noGrp="1"/>
          </p:cNvSpPr>
          <p:nvPr>
            <p:ph type="body" sz="quarter" idx="12"/>
          </p:nvPr>
        </p:nvSpPr>
        <p:spPr>
          <a:xfrm>
            <a:off x="6096000" y="1143000"/>
            <a:ext cx="6096000" cy="2286000"/>
          </a:xfrm>
          <a:solidFill>
            <a:schemeClr val="accent1">
              <a:alpha val="90000"/>
            </a:scheme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179680967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10" name="Text Placeholder 9"/>
          <p:cNvSpPr>
            <a:spLocks noGrp="1"/>
          </p:cNvSpPr>
          <p:nvPr>
            <p:ph type="body" sz="quarter" idx="12"/>
          </p:nvPr>
        </p:nvSpPr>
        <p:spPr>
          <a:xfrm>
            <a:off x="0" y="1143000"/>
            <a:ext cx="6096000" cy="2286000"/>
          </a:xfrm>
          <a:solidFill>
            <a:schemeClr val="accent1">
              <a:alpha val="90000"/>
            </a:scheme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4"/>
          <p:cNvSpPr>
            <a:spLocks noGrp="1"/>
          </p:cNvSpPr>
          <p:nvPr>
            <p:ph type="pic" sz="quarter" idx="17"/>
          </p:nvPr>
        </p:nvSpPr>
        <p:spPr>
          <a:xfrm>
            <a:off x="10361083" y="3218"/>
            <a:ext cx="1828800" cy="504534"/>
          </a:xfrm>
        </p:spPr>
        <p:txBody>
          <a:bodyPr/>
          <a:lstStyle>
            <a:lvl1pPr>
              <a:defRPr>
                <a:solidFill>
                  <a:srgbClr val="000000"/>
                </a:solidFill>
              </a:defRPr>
            </a:lvl1pPr>
          </a:lstStyle>
          <a:p>
            <a:r>
              <a:rPr lang="en-US"/>
              <a:t>Click icon to add picture</a:t>
            </a:r>
          </a:p>
        </p:txBody>
      </p:sp>
      <p:sp>
        <p:nvSpPr>
          <p:cNvPr id="6" name="Picture Placeholder 4"/>
          <p:cNvSpPr>
            <a:spLocks noGrp="1"/>
          </p:cNvSpPr>
          <p:nvPr>
            <p:ph type="pic" sz="quarter" idx="18"/>
          </p:nvPr>
        </p:nvSpPr>
        <p:spPr>
          <a:xfrm>
            <a:off x="0" y="0"/>
            <a:ext cx="1524000" cy="1143000"/>
          </a:xfrm>
        </p:spPr>
        <p:txBody>
          <a:bodyPr/>
          <a:lstStyle>
            <a:lvl1pPr>
              <a:defRPr>
                <a:solidFill>
                  <a:srgbClr val="000000"/>
                </a:solidFill>
              </a:defRPr>
            </a:lvl1pPr>
          </a:lstStyle>
          <a:p>
            <a:r>
              <a:rPr lang="en-US"/>
              <a:t>Click icon to add picture</a:t>
            </a:r>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973306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sson Overview">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a:normAutofit/>
          </a:bodyPr>
          <a:lstStyle>
            <a:lvl1pPr>
              <a:defRPr sz="2400">
                <a:solidFill>
                  <a:schemeClr val="tx1"/>
                </a:solidFill>
                <a:latin typeface="Segoe UI Light" panose="020B0502040204020203" pitchFamily="34" charset="0"/>
              </a:defRPr>
            </a:lvl1pPr>
          </a:lstStyle>
          <a:p>
            <a:r>
              <a:rPr lang="en-US"/>
              <a:t>Module #: Module Title</a:t>
            </a:r>
          </a:p>
        </p:txBody>
      </p:sp>
      <p:sp>
        <p:nvSpPr>
          <p:cNvPr id="16" name="Text Placeholder 14"/>
          <p:cNvSpPr>
            <a:spLocks noGrp="1"/>
          </p:cNvSpPr>
          <p:nvPr>
            <p:ph type="body" sz="quarter" idx="12" hasCustomPrompt="1"/>
          </p:nvPr>
        </p:nvSpPr>
        <p:spPr>
          <a:xfrm>
            <a:off x="0" y="3200400"/>
            <a:ext cx="4572000" cy="1828800"/>
          </a:xfrm>
          <a:solidFill>
            <a:schemeClr val="bg2"/>
          </a:solidFill>
        </p:spPr>
        <p:txBody>
          <a:bodyPr>
            <a:normAutofit/>
          </a:bodyPr>
          <a:lstStyle>
            <a:lvl1pPr>
              <a:lnSpc>
                <a:spcPct val="100000"/>
              </a:lnSpc>
              <a:defRPr sz="2400" baseline="0">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Section #: Section Title</a:t>
            </a:r>
          </a:p>
        </p:txBody>
      </p:sp>
      <p:sp>
        <p:nvSpPr>
          <p:cNvPr id="18" name="Text Placeholder 14"/>
          <p:cNvSpPr>
            <a:spLocks noGrp="1"/>
          </p:cNvSpPr>
          <p:nvPr>
            <p:ph type="body" sz="quarter" idx="14" hasCustomPrompt="1"/>
          </p:nvPr>
        </p:nvSpPr>
        <p:spPr>
          <a:xfrm>
            <a:off x="4572000" y="3200400"/>
            <a:ext cx="4572000" cy="1828800"/>
          </a:xfrm>
          <a:solidFill>
            <a:schemeClr val="accent4"/>
          </a:solidFill>
        </p:spPr>
        <p:txBody>
          <a:bodyPr>
            <a:normAutofit/>
          </a:bodyPr>
          <a:lstStyle>
            <a:lvl1pPr>
              <a:lnSpc>
                <a:spcPct val="100000"/>
              </a:lnSpc>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Lesson: Lesson Title</a:t>
            </a:r>
          </a:p>
        </p:txBody>
      </p:sp>
      <p:sp>
        <p:nvSpPr>
          <p:cNvPr id="10"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1"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391851880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9" name="Text Placeholder 9"/>
          <p:cNvSpPr>
            <a:spLocks noGrp="1"/>
          </p:cNvSpPr>
          <p:nvPr>
            <p:ph type="body" sz="quarter" idx="12"/>
          </p:nvPr>
        </p:nvSpPr>
        <p:spPr>
          <a:xfrm>
            <a:off x="6096000" y="1143000"/>
            <a:ext cx="6096000" cy="2286000"/>
          </a:xfrm>
          <a:solidFill>
            <a:schemeClr val="accent1">
              <a:alpha val="90000"/>
            </a:scheme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p>
        </p:txBody>
      </p:sp>
      <p:sp>
        <p:nvSpPr>
          <p:cNvPr id="10" name="Picture Placeholder 4"/>
          <p:cNvSpPr>
            <a:spLocks noGrp="1"/>
          </p:cNvSpPr>
          <p:nvPr>
            <p:ph type="pic" sz="quarter" idx="18"/>
          </p:nvPr>
        </p:nvSpPr>
        <p:spPr>
          <a:xfrm>
            <a:off x="10668000" y="0"/>
            <a:ext cx="1524000" cy="1143000"/>
          </a:xfrm>
        </p:spPr>
        <p:txBody>
          <a:bodyPr/>
          <a:lstStyle>
            <a:lvl1pPr>
              <a:defRPr>
                <a:solidFill>
                  <a:srgbClr val="000000"/>
                </a:solidFill>
              </a:defRPr>
            </a:lvl1pPr>
          </a:lstStyle>
          <a:p>
            <a:r>
              <a:rPr lang="en-US"/>
              <a:t>Click icon to add picture</a:t>
            </a:r>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297273944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2400" baseline="0">
                <a:solidFill>
                  <a:schemeClr val="tx1"/>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a:t>Section Title</a:t>
            </a:r>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a:t>Enter header here.</a:t>
            </a:r>
          </a:p>
        </p:txBody>
      </p:sp>
    </p:spTree>
    <p:extLst>
      <p:ext uri="{BB962C8B-B14F-4D97-AF65-F5344CB8AC3E}">
        <p14:creationId xmlns:p14="http://schemas.microsoft.com/office/powerpoint/2010/main" val="261926147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2.1 Topic Title_Content">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222410"/>
            <a:ext cx="11379200" cy="920591"/>
          </a:xfrm>
        </p:spPr>
        <p:txBody>
          <a:bodyPr anchor="ctr" anchorCtr="0">
            <a:normAutofit/>
          </a:bodyPr>
          <a:lstStyle>
            <a:lvl1pPr>
              <a:defRPr sz="3200">
                <a:solidFill>
                  <a:schemeClr val="tx2"/>
                </a:solidFill>
              </a:defRPr>
            </a:lvl1pPr>
          </a:lstStyle>
          <a:p>
            <a:r>
              <a:rPr lang="en-US"/>
              <a:t>Click to edit Topic title</a:t>
            </a:r>
          </a:p>
        </p:txBody>
      </p:sp>
      <p:sp>
        <p:nvSpPr>
          <p:cNvPr id="3" name="Content Placeholder 2"/>
          <p:cNvSpPr>
            <a:spLocks noGrp="1"/>
          </p:cNvSpPr>
          <p:nvPr>
            <p:ph idx="1" hasCustomPrompt="1"/>
          </p:nvPr>
        </p:nvSpPr>
        <p:spPr>
          <a:xfrm>
            <a:off x="406400" y="1188720"/>
            <a:ext cx="113792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Topic text</a:t>
            </a:r>
          </a:p>
          <a:p>
            <a:pPr lvl="1"/>
            <a:r>
              <a:rPr lang="en-US"/>
              <a:t>Second level</a:t>
            </a:r>
          </a:p>
          <a:p>
            <a:pPr lvl="2"/>
            <a:r>
              <a:rPr lang="en-US"/>
              <a:t>Third level</a:t>
            </a:r>
          </a:p>
          <a:p>
            <a:pPr lvl="3"/>
            <a:r>
              <a:rPr lang="en-US"/>
              <a:t>Fourth level</a:t>
            </a:r>
          </a:p>
          <a:p>
            <a:pPr lvl="4"/>
            <a:r>
              <a:rPr lang="en-US"/>
              <a:t>Fifth level</a:t>
            </a:r>
          </a:p>
        </p:txBody>
      </p:sp>
      <p:sp>
        <p:nvSpPr>
          <p:cNvPr id="18"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s-ES"/>
              <a:t>Microsoft Confidential</a:t>
            </a:r>
          </a:p>
        </p:txBody>
      </p:sp>
      <p:sp>
        <p:nvSpPr>
          <p:cNvPr id="19" name="Date Placeholder 3"/>
          <p:cNvSpPr>
            <a:spLocks noGrp="1"/>
          </p:cNvSpPr>
          <p:nvPr>
            <p:ph type="dt" sz="half" idx="10"/>
          </p:nvPr>
        </p:nvSpPr>
        <p:spPr>
          <a:xfrm>
            <a:off x="1828800" y="6476304"/>
            <a:ext cx="1117600" cy="365125"/>
          </a:xfrm>
          <a:prstGeom prst="rect">
            <a:avLst/>
          </a:prstGeom>
        </p:spPr>
        <p:txBody>
          <a:bodyPr anchor="ctr" anchorCtr="0"/>
          <a:lstStyle>
            <a:lvl1pPr>
              <a:defRPr>
                <a:solidFill>
                  <a:schemeClr val="bg1"/>
                </a:solidFill>
              </a:defRPr>
            </a:lvl1pPr>
          </a:lstStyle>
          <a:p>
            <a:endParaRPr lang="es-ES"/>
          </a:p>
        </p:txBody>
      </p:sp>
      <p:sp>
        <p:nvSpPr>
          <p:cNvPr id="20"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510E5943-4D6A-45D5-9B7E-710A838926A9}" type="slidenum">
              <a:rPr lang="es-ES" smtClean="0"/>
              <a:t>‹#›</a:t>
            </a:fld>
            <a:endParaRPr lang="es-ES"/>
          </a:p>
        </p:txBody>
      </p:sp>
      <p:pic>
        <p:nvPicPr>
          <p:cNvPr id="12" name="Picture Placeholder 4" descr="MSFT_logo_rgb_C-Wht.pdf"/>
          <p:cNvPicPr>
            <a:picLocks noChangeAspect="1"/>
          </p:cNvPicPr>
          <p:nvPr/>
        </p:nvPicPr>
        <p:blipFill>
          <a:blip r:embed="rId4" cstate="hq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pic>
        <p:nvPicPr>
          <p:cNvPr id="13" name="Picture Placeholder 4" descr="MSFT_logo_rgb_C-Wht.pdf"/>
          <p:cNvPicPr>
            <a:picLocks noChangeAspect="1"/>
          </p:cNvPicPr>
          <p:nvPr/>
        </p:nvPicPr>
        <p:blipFill>
          <a:blip r:embed="rId4" cstate="hq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2855867171"/>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2.2 Topic Title_Subtitle_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152400"/>
            <a:ext cx="11379200" cy="533400"/>
          </a:xfrm>
        </p:spPr>
        <p:txBody>
          <a:bodyPr>
            <a:noAutofit/>
          </a:bodyPr>
          <a:lstStyle>
            <a:lvl1pPr>
              <a:defRPr sz="3200">
                <a:solidFill>
                  <a:schemeClr val="tx2"/>
                </a:solidFill>
              </a:defRPr>
            </a:lvl1pPr>
          </a:lstStyle>
          <a:p>
            <a:r>
              <a:rPr lang="en-US"/>
              <a:t>Click to edit Topic title</a:t>
            </a:r>
          </a:p>
        </p:txBody>
      </p:sp>
      <p:sp>
        <p:nvSpPr>
          <p:cNvPr id="8" name="Text Placeholder 7"/>
          <p:cNvSpPr>
            <a:spLocks noGrp="1"/>
          </p:cNvSpPr>
          <p:nvPr>
            <p:ph type="body" sz="quarter" idx="13" hasCustomPrompt="1"/>
          </p:nvPr>
        </p:nvSpPr>
        <p:spPr>
          <a:xfrm>
            <a:off x="406400" y="1188720"/>
            <a:ext cx="11379200" cy="5166360"/>
          </a:xfrm>
        </p:spPr>
        <p:txBody>
          <a:bodyPr/>
          <a:lstStyle>
            <a:lvl1pPr>
              <a:buSzPct val="100000"/>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Topic text</a:t>
            </a:r>
          </a:p>
          <a:p>
            <a:pPr lvl="1"/>
            <a:r>
              <a:rPr lang="en-US"/>
              <a:t>Second level</a:t>
            </a:r>
          </a:p>
          <a:p>
            <a:pPr lvl="2"/>
            <a:r>
              <a:rPr lang="en-US"/>
              <a:t>Third level</a:t>
            </a:r>
          </a:p>
          <a:p>
            <a:pPr lvl="3"/>
            <a:r>
              <a:rPr lang="en-US"/>
              <a:t>Fourth level</a:t>
            </a:r>
          </a:p>
          <a:p>
            <a:pPr lvl="4"/>
            <a:r>
              <a:rPr lang="en-US"/>
              <a:t>Fifth level</a:t>
            </a:r>
          </a:p>
        </p:txBody>
      </p:sp>
      <p:sp>
        <p:nvSpPr>
          <p:cNvPr id="10" name="Text Placeholder 9"/>
          <p:cNvSpPr>
            <a:spLocks noGrp="1"/>
          </p:cNvSpPr>
          <p:nvPr>
            <p:ph type="body" sz="quarter" idx="14" hasCustomPrompt="1"/>
          </p:nvPr>
        </p:nvSpPr>
        <p:spPr>
          <a:xfrm>
            <a:off x="609600" y="685800"/>
            <a:ext cx="11176000" cy="457200"/>
          </a:xfrm>
        </p:spPr>
        <p:txBody>
          <a:bodyPr>
            <a:noAutofit/>
          </a:bodyPr>
          <a:lstStyle>
            <a:lvl1pPr>
              <a:buFont typeface="Arial" pitchFamily="34" charset="0"/>
              <a:buNone/>
              <a:defRPr sz="2400" baseline="0">
                <a:solidFill>
                  <a:schemeClr val="bg2"/>
                </a:solidFill>
                <a:latin typeface="+mj-lt"/>
              </a:defRPr>
            </a:lvl1pPr>
          </a:lstStyle>
          <a:p>
            <a:pPr lvl="0"/>
            <a:r>
              <a:rPr lang="en-US"/>
              <a:t>Click to edit Topic Subtitle</a:t>
            </a:r>
          </a:p>
        </p:txBody>
      </p:sp>
      <p:sp>
        <p:nvSpPr>
          <p:cNvPr id="30" name="Date Placeholder 3"/>
          <p:cNvSpPr>
            <a:spLocks noGrp="1"/>
          </p:cNvSpPr>
          <p:nvPr>
            <p:ph type="dt" sz="half" idx="10"/>
          </p:nvPr>
        </p:nvSpPr>
        <p:spPr>
          <a:xfrm>
            <a:off x="1828800" y="6476304"/>
            <a:ext cx="11176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31"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sp>
        <p:nvSpPr>
          <p:cNvPr id="32"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n-US">
                <a:solidFill>
                  <a:prstClr val="white"/>
                </a:solidFill>
              </a:rPr>
              <a:t>Microsoft Confidential</a:t>
            </a:r>
          </a:p>
        </p:txBody>
      </p:sp>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404330" y="6406934"/>
            <a:ext cx="2787673" cy="451067"/>
          </a:xfrm>
          <a:prstGeom prst="rect">
            <a:avLst/>
          </a:prstGeom>
        </p:spPr>
      </p:pic>
    </p:spTree>
    <p:extLst>
      <p:ext uri="{BB962C8B-B14F-4D97-AF65-F5344CB8AC3E}">
        <p14:creationId xmlns:p14="http://schemas.microsoft.com/office/powerpoint/2010/main" val="385514602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a:t>Add single point here</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2927235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hasCustomPrompt="1"/>
          </p:nvPr>
        </p:nvSpPr>
        <p:spPr>
          <a:xfrm>
            <a:off x="0" y="1143000"/>
            <a:ext cx="6035040" cy="2286000"/>
          </a:xfrm>
          <a:solidFill>
            <a:schemeClr val="accent1">
              <a:alpha val="90000"/>
            </a:schemeClr>
          </a:solidFill>
        </p:spPr>
        <p:txBody>
          <a:bodyPr lIns="182880" tIns="137160">
            <a:noAutofit/>
          </a:bodyPr>
          <a:lstStyle>
            <a:lvl1pPr marL="57150" indent="0">
              <a:lnSpc>
                <a:spcPct val="100000"/>
              </a:lnSpc>
              <a:defRPr sz="3600" baseline="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Demonstration: Title of Demo</a:t>
            </a:r>
          </a:p>
        </p:txBody>
      </p:sp>
    </p:spTree>
    <p:extLst>
      <p:ext uri="{BB962C8B-B14F-4D97-AF65-F5344CB8AC3E}">
        <p14:creationId xmlns:p14="http://schemas.microsoft.com/office/powerpoint/2010/main" val="1404327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hasCustomPrompt="1"/>
          </p:nvPr>
        </p:nvSpPr>
        <p:spPr>
          <a:xfrm>
            <a:off x="0" y="1143000"/>
            <a:ext cx="6035040" cy="2286000"/>
          </a:xfrm>
          <a:solidFill>
            <a:schemeClr val="accent1">
              <a:alpha val="90000"/>
            </a:schemeClr>
          </a:solidFill>
        </p:spPr>
        <p:txBody>
          <a:bodyPr lIns="182880" tIns="137160">
            <a:noAutofit/>
          </a:bodyPr>
          <a:lstStyle>
            <a:lvl1pPr marL="57150" indent="0">
              <a:lnSpc>
                <a:spcPct val="100000"/>
              </a:lnSpc>
              <a:defRPr sz="3600" baseline="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Lab: Title of Lab</a:t>
            </a:r>
          </a:p>
        </p:txBody>
      </p:sp>
    </p:spTree>
    <p:extLst>
      <p:ext uri="{BB962C8B-B14F-4D97-AF65-F5344CB8AC3E}">
        <p14:creationId xmlns:p14="http://schemas.microsoft.com/office/powerpoint/2010/main" val="1075908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theme" Target="../theme/theme2.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182880" tIns="137160" rIns="91440" bIns="45720" rtlCol="0" anchor="t" anchorCtr="0">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182880" tIns="137160" rIns="91440" bIns="45720" rtlCol="0">
            <a:normAutofit/>
          </a:bodyPr>
          <a:lstStyle/>
          <a:p>
            <a:pPr lvl="0"/>
            <a:r>
              <a:rPr lang="en-US"/>
              <a:t>Click to edit Master text styles</a:t>
            </a:r>
          </a:p>
          <a:p>
            <a:pPr lvl="0"/>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tx1">
                    <a:tint val="75000"/>
                  </a:schemeClr>
                </a:solidFill>
                <a:latin typeface="+mn-lt"/>
                <a:cs typeface="Segoe Pro Light"/>
              </a:defRPr>
            </a:lvl1pPr>
          </a:lstStyle>
          <a:p>
            <a:fld id="{7C5D1354-5E17-4D0C-852B-FC3DB4EECC89}" type="datetime1">
              <a:rPr lang="en-US" smtClean="0"/>
              <a:t>5/19/2017</a:t>
            </a:fld>
            <a:endParaRPr lang="en-US"/>
          </a:p>
        </p:txBody>
      </p:sp>
      <p:sp>
        <p:nvSpPr>
          <p:cNvPr id="6"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tx1">
                    <a:tint val="75000"/>
                  </a:schemeClr>
                </a:solidFill>
                <a:latin typeface="+mn-lt"/>
                <a:cs typeface="Segoe Pro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21580473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Lst>
  <p:hf hdr="0" ftr="0" dt="0"/>
  <p:txStyles>
    <p:titleStyle>
      <a:lvl1pPr eaLnBrk="1" hangingPunct="1">
        <a:defRPr sz="2000">
          <a:solidFill>
            <a:schemeClr val="tx1"/>
          </a:solidFill>
          <a:latin typeface="+mn-lt"/>
          <a:cs typeface="Segoe Pro Light"/>
        </a:defRPr>
      </a:lvl1pPr>
    </p:titleStyle>
    <p:bodyStyle>
      <a:lvl1pPr defTabSz="914400" eaLnBrk="1" hangingPunct="1">
        <a:lnSpc>
          <a:spcPct val="120000"/>
        </a:lnSpc>
        <a:tabLst/>
        <a:defRPr sz="1400">
          <a:solidFill>
            <a:srgbClr val="FFFFFF"/>
          </a:solidFill>
          <a:latin typeface="+mn-lt"/>
          <a:cs typeface="Segoe Pro Light"/>
        </a:defRPr>
      </a:lvl1pPr>
      <a:lvl2pPr eaLnBrk="1" hangingPunct="1">
        <a:lnSpc>
          <a:spcPct val="120000"/>
        </a:lnSpc>
        <a:defRPr sz="1400">
          <a:solidFill>
            <a:srgbClr val="FFFFFF"/>
          </a:solidFill>
          <a:latin typeface="+mn-lt"/>
          <a:cs typeface="Segoe Pro Light"/>
        </a:defRPr>
      </a:lvl2pPr>
      <a:lvl3pPr defTabSz="914400" eaLnBrk="1" hangingPunct="1">
        <a:lnSpc>
          <a:spcPct val="120000"/>
        </a:lnSpc>
        <a:tabLst/>
        <a:defRPr sz="1400">
          <a:solidFill>
            <a:srgbClr val="FFFFFF"/>
          </a:solidFill>
          <a:latin typeface="+mn-lt"/>
          <a:cs typeface="Segoe Pro Light"/>
        </a:defRPr>
      </a:lvl3pPr>
      <a:lvl4pPr defTabSz="914400" eaLnBrk="1" hangingPunct="1">
        <a:lnSpc>
          <a:spcPct val="120000"/>
        </a:lnSpc>
        <a:tabLst/>
        <a:defRPr sz="1400">
          <a:solidFill>
            <a:srgbClr val="FFFFFF"/>
          </a:solidFill>
          <a:latin typeface="+mn-lt"/>
          <a:cs typeface="Segoe Pro Light"/>
        </a:defRPr>
      </a:lvl4pPr>
      <a:lvl5pPr defTabSz="914400" eaLnBrk="1" hangingPunct="1">
        <a:lnSpc>
          <a:spcPct val="120000"/>
        </a:lnSpc>
        <a:tabLst/>
        <a:defRPr sz="1400">
          <a:solidFill>
            <a:srgbClr val="FFFFFF"/>
          </a:solidFill>
          <a:latin typeface="+mn-lt"/>
          <a:cs typeface="Segoe Pro Light"/>
        </a:defRPr>
      </a:lvl5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182880" tIns="137160" rIns="91440" bIns="45720" rtlCol="0" anchor="t" anchorCtr="0">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182880" tIns="13716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tx1">
                    <a:tint val="75000"/>
                  </a:schemeClr>
                </a:solidFill>
                <a:latin typeface="+mn-lt"/>
                <a:cs typeface="Segoe Pro Light"/>
              </a:defRPr>
            </a:lvl1pPr>
          </a:lstStyle>
          <a:p>
            <a:fld id="{7C5D1354-5E17-4D0C-852B-FC3DB4EECC89}" type="datetime1">
              <a:rPr lang="en-US" smtClean="0"/>
              <a:t>5/19/2017</a:t>
            </a:fld>
            <a:endParaRPr lang="en-US"/>
          </a:p>
        </p:txBody>
      </p:sp>
      <p:sp>
        <p:nvSpPr>
          <p:cNvPr id="6"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tx1">
                    <a:tint val="75000"/>
                  </a:schemeClr>
                </a:solidFill>
                <a:latin typeface="+mn-lt"/>
                <a:cs typeface="Segoe Pro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174577532"/>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 id="2147483716" r:id="rId23"/>
    <p:sldLayoutId id="2147483717" r:id="rId24"/>
    <p:sldLayoutId id="2147483718" r:id="rId25"/>
    <p:sldLayoutId id="2147483719" r:id="rId26"/>
    <p:sldLayoutId id="2147483720" r:id="rId27"/>
    <p:sldLayoutId id="2147483721" r:id="rId28"/>
    <p:sldLayoutId id="2147483722" r:id="rId29"/>
    <p:sldLayoutId id="2147483723" r:id="rId30"/>
    <p:sldLayoutId id="2147483724" r:id="rId31"/>
  </p:sldLayoutIdLst>
  <p:hf hdr="0" ftr="0" dt="0"/>
  <p:txStyles>
    <p:titleStyle>
      <a:lvl1pPr eaLnBrk="1" hangingPunct="1">
        <a:defRPr sz="2000">
          <a:solidFill>
            <a:schemeClr val="tx1"/>
          </a:solidFill>
          <a:latin typeface="+mn-lt"/>
          <a:cs typeface="Segoe Pro Light"/>
        </a:defRPr>
      </a:lvl1pPr>
    </p:titleStyle>
    <p:bodyStyle>
      <a:lvl1pPr eaLnBrk="1" hangingPunct="1">
        <a:lnSpc>
          <a:spcPct val="120000"/>
        </a:lnSpc>
        <a:defRPr sz="1400">
          <a:solidFill>
            <a:srgbClr val="FFFFFF"/>
          </a:solidFill>
          <a:latin typeface="+mn-lt"/>
          <a:cs typeface="Segoe Pro Light"/>
        </a:defRPr>
      </a:lvl1pPr>
      <a:lvl2pPr eaLnBrk="1" hangingPunct="1">
        <a:lnSpc>
          <a:spcPct val="120000"/>
        </a:lnSpc>
        <a:defRPr sz="1400">
          <a:solidFill>
            <a:srgbClr val="FFFFFF"/>
          </a:solidFill>
          <a:latin typeface="+mn-lt"/>
          <a:cs typeface="Segoe Pro Light"/>
        </a:defRPr>
      </a:lvl2pPr>
      <a:lvl3pPr eaLnBrk="1" hangingPunct="1">
        <a:lnSpc>
          <a:spcPct val="120000"/>
        </a:lnSpc>
        <a:defRPr sz="1400">
          <a:solidFill>
            <a:srgbClr val="FFFFFF"/>
          </a:solidFill>
          <a:latin typeface="+mn-lt"/>
          <a:cs typeface="Segoe Pro Light"/>
        </a:defRPr>
      </a:lvl3pPr>
      <a:lvl4pPr eaLnBrk="1" hangingPunct="1">
        <a:lnSpc>
          <a:spcPct val="120000"/>
        </a:lnSpc>
        <a:defRPr sz="1400">
          <a:solidFill>
            <a:srgbClr val="FFFFFF"/>
          </a:solidFill>
          <a:latin typeface="+mn-lt"/>
          <a:cs typeface="Segoe Pro Light"/>
        </a:defRPr>
      </a:lvl4pPr>
      <a:lvl5pPr eaLnBrk="1" hangingPunct="1">
        <a:lnSpc>
          <a:spcPct val="120000"/>
        </a:lnSpc>
        <a:defRPr sz="1400">
          <a:solidFill>
            <a:srgbClr val="FFFFFF"/>
          </a:solidFill>
          <a:latin typeface="+mn-lt"/>
          <a:cs typeface="Segoe Pro Light"/>
        </a:defRPr>
      </a:lvl5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1.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Agenda</a:t>
            </a:r>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3" name="Right Arrow 2"/>
          <p:cNvSpPr/>
          <p:nvPr/>
        </p:nvSpPr>
        <p:spPr>
          <a:xfrm>
            <a:off x="2529146" y="1631800"/>
            <a:ext cx="652938" cy="401216"/>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graphicFrame>
        <p:nvGraphicFramePr>
          <p:cNvPr id="7" name="Table 6"/>
          <p:cNvGraphicFramePr>
            <a:graphicFrameLocks noGrp="1"/>
          </p:cNvGraphicFramePr>
          <p:nvPr>
            <p:extLst>
              <p:ext uri="{D42A27DB-BD31-4B8C-83A1-F6EECF244321}">
                <p14:modId xmlns:p14="http://schemas.microsoft.com/office/powerpoint/2010/main" val="2960153021"/>
              </p:ext>
            </p:extLst>
          </p:nvPr>
        </p:nvGraphicFramePr>
        <p:xfrm>
          <a:off x="3182084" y="1146048"/>
          <a:ext cx="5523032" cy="4572000"/>
        </p:xfrm>
        <a:graphic>
          <a:graphicData uri="http://schemas.openxmlformats.org/drawingml/2006/table">
            <a:tbl>
              <a:tblPr bandRow="1">
                <a:tableStyleId>{5C22544A-7EE6-4342-B048-85BDC9FD1C3A}</a:tableStyleId>
              </a:tblPr>
              <a:tblGrid>
                <a:gridCol w="5523032">
                  <a:extLst>
                    <a:ext uri="{9D8B030D-6E8A-4147-A177-3AD203B41FA5}">
                      <a16:colId xmlns:a16="http://schemas.microsoft.com/office/drawing/2014/main" val="1824579821"/>
                    </a:ext>
                  </a:extLst>
                </a:gridCol>
              </a:tblGrid>
              <a:tr h="454152">
                <a:tc>
                  <a:txBody>
                    <a:bodyPr/>
                    <a:lstStyle/>
                    <a:p>
                      <a:pPr rtl="0" fontAlgn="base"/>
                      <a:r>
                        <a:rPr lang="en-AU" sz="2400" b="0">
                          <a:solidFill>
                            <a:schemeClr val="bg1"/>
                          </a:solidFill>
                          <a:latin typeface="Segoe UI Light" panose="020B0502040204020203" pitchFamily="34" charset="0"/>
                          <a:cs typeface="Segoe UI Light" panose="020B0502040204020203" pitchFamily="34" charset="0"/>
                        </a:rPr>
                        <a:t>Module 1: Introduction</a:t>
                      </a:r>
                    </a:p>
                  </a:txBody>
                  <a:tcPr/>
                </a:tc>
                <a:extLst>
                  <a:ext uri="{0D108BD9-81ED-4DB2-BD59-A6C34878D82A}">
                    <a16:rowId xmlns:a16="http://schemas.microsoft.com/office/drawing/2014/main" val="3808726331"/>
                  </a:ext>
                </a:extLst>
              </a:tr>
              <a:tr h="454152">
                <a:tc>
                  <a:txBody>
                    <a:bodyPr/>
                    <a:lstStyle/>
                    <a:p>
                      <a:pPr rtl="0" fontAlgn="base"/>
                      <a:r>
                        <a:rPr lang="en-AU" sz="2400">
                          <a:solidFill>
                            <a:schemeClr val="bg1"/>
                          </a:solidFill>
                          <a:latin typeface="Segoe UI Light" panose="020B0502040204020203" pitchFamily="34" charset="0"/>
                          <a:cs typeface="Segoe UI Light" panose="020B0502040204020203" pitchFamily="34" charset="0"/>
                        </a:rPr>
                        <a:t>Module 2:</a:t>
                      </a:r>
                      <a:r>
                        <a:rPr lang="en-AU" sz="2400" baseline="0">
                          <a:solidFill>
                            <a:schemeClr val="bg1"/>
                          </a:solidFill>
                          <a:latin typeface="Segoe UI Light" panose="020B0502040204020203" pitchFamily="34" charset="0"/>
                          <a:cs typeface="Segoe UI Light" panose="020B0502040204020203" pitchFamily="34" charset="0"/>
                        </a:rPr>
                        <a:t> Commands</a:t>
                      </a:r>
                      <a:endParaRPr lang="en-AU" sz="240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3000608062"/>
                  </a:ext>
                </a:extLst>
              </a:tr>
              <a:tr h="454152">
                <a:tc>
                  <a:txBody>
                    <a:bodyPr/>
                    <a:lstStyle/>
                    <a:p>
                      <a:pPr rtl="0" fontAlgn="base"/>
                      <a:r>
                        <a:rPr lang="en-AU" sz="2400">
                          <a:solidFill>
                            <a:schemeClr val="bg1"/>
                          </a:solidFill>
                          <a:latin typeface="Segoe UI Light" panose="020B0502040204020203" pitchFamily="34" charset="0"/>
                          <a:cs typeface="Segoe UI Light" panose="020B0502040204020203" pitchFamily="34" charset="0"/>
                        </a:rPr>
                        <a:t>Module 3: Data</a:t>
                      </a:r>
                      <a:r>
                        <a:rPr lang="en-AU" sz="2400" baseline="0">
                          <a:solidFill>
                            <a:schemeClr val="bg1"/>
                          </a:solidFill>
                          <a:latin typeface="Segoe UI Light" panose="020B0502040204020203" pitchFamily="34" charset="0"/>
                          <a:cs typeface="Segoe UI Light" panose="020B0502040204020203" pitchFamily="34" charset="0"/>
                        </a:rPr>
                        <a:t> And Streams</a:t>
                      </a:r>
                      <a:endParaRPr lang="en-AU" sz="240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3267822664"/>
                  </a:ext>
                </a:extLst>
              </a:tr>
              <a:tr h="454152">
                <a:tc>
                  <a:txBody>
                    <a:bodyPr/>
                    <a:lstStyle/>
                    <a:p>
                      <a:pPr rtl="0" fontAlgn="base"/>
                      <a:r>
                        <a:rPr lang="en-AU" sz="2400">
                          <a:solidFill>
                            <a:schemeClr val="bg1"/>
                          </a:solidFill>
                          <a:latin typeface="Segoe UI Light" panose="020B0502040204020203" pitchFamily="34" charset="0"/>
                          <a:cs typeface="Segoe UI Light" panose="020B0502040204020203" pitchFamily="34" charset="0"/>
                        </a:rPr>
                        <a:t>Module 4: Pipeline</a:t>
                      </a:r>
                      <a:r>
                        <a:rPr lang="en-AU" sz="2400" baseline="0">
                          <a:solidFill>
                            <a:schemeClr val="bg1"/>
                          </a:solidFill>
                          <a:latin typeface="Segoe UI Light" panose="020B0502040204020203" pitchFamily="34" charset="0"/>
                          <a:cs typeface="Segoe UI Light" panose="020B0502040204020203" pitchFamily="34" charset="0"/>
                        </a:rPr>
                        <a:t> Introduction</a:t>
                      </a:r>
                      <a:endParaRPr lang="en-AU" sz="240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146780150"/>
                  </a:ext>
                </a:extLst>
              </a:tr>
              <a:tr h="454152">
                <a:tc>
                  <a:txBody>
                    <a:bodyPr/>
                    <a:lstStyle/>
                    <a:p>
                      <a:pPr rtl="0" fontAlgn="base"/>
                      <a:r>
                        <a:rPr lang="en-AU" sz="2400">
                          <a:solidFill>
                            <a:schemeClr val="bg1"/>
                          </a:solidFill>
                          <a:latin typeface="Segoe UI Light" panose="020B0502040204020203" pitchFamily="34" charset="0"/>
                          <a:cs typeface="Segoe UI Light" panose="020B0502040204020203" pitchFamily="34" charset="0"/>
                        </a:rPr>
                        <a:t>Module 5: Introduction To Data</a:t>
                      </a:r>
                      <a:r>
                        <a:rPr lang="en-AU" sz="2400" baseline="0">
                          <a:solidFill>
                            <a:schemeClr val="bg1"/>
                          </a:solidFill>
                          <a:latin typeface="Segoe UI Light" panose="020B0502040204020203" pitchFamily="34" charset="0"/>
                          <a:cs typeface="Segoe UI Light" panose="020B0502040204020203" pitchFamily="34" charset="0"/>
                        </a:rPr>
                        <a:t> Types</a:t>
                      </a:r>
                      <a:endParaRPr lang="en-AU" sz="240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354038506"/>
                  </a:ext>
                </a:extLst>
              </a:tr>
              <a:tr h="454152">
                <a:tc>
                  <a:txBody>
                    <a:bodyPr/>
                    <a:lstStyle/>
                    <a:p>
                      <a:pPr rtl="0" fontAlgn="base"/>
                      <a:r>
                        <a:rPr lang="en-AU" sz="2400">
                          <a:solidFill>
                            <a:schemeClr val="bg1"/>
                          </a:solidFill>
                          <a:latin typeface="Segoe UI Light" panose="020B0502040204020203" pitchFamily="34" charset="0"/>
                          <a:cs typeface="Segoe UI Light" panose="020B0502040204020203" pitchFamily="34" charset="0"/>
                        </a:rPr>
                        <a:t>Module 6: Advanced Pipeline Operations</a:t>
                      </a:r>
                    </a:p>
                  </a:txBody>
                  <a:tcPr/>
                </a:tc>
                <a:extLst>
                  <a:ext uri="{0D108BD9-81ED-4DB2-BD59-A6C34878D82A}">
                    <a16:rowId xmlns:a16="http://schemas.microsoft.com/office/drawing/2014/main" val="3075114456"/>
                  </a:ext>
                </a:extLst>
              </a:tr>
              <a:tr h="454152">
                <a:tc>
                  <a:txBody>
                    <a:bodyPr/>
                    <a:lstStyle/>
                    <a:p>
                      <a:pPr rtl="0" fontAlgn="base"/>
                      <a:r>
                        <a:rPr lang="en-AU" sz="2400">
                          <a:solidFill>
                            <a:schemeClr val="bg1"/>
                          </a:solidFill>
                          <a:latin typeface="Segoe UI Light" panose="020B0502040204020203" pitchFamily="34" charset="0"/>
                          <a:cs typeface="Segoe UI Light" panose="020B0502040204020203" pitchFamily="34" charset="0"/>
                        </a:rPr>
                        <a:t>Module 7: Modules Introduction</a:t>
                      </a:r>
                    </a:p>
                  </a:txBody>
                  <a:tcPr/>
                </a:tc>
                <a:extLst>
                  <a:ext uri="{0D108BD9-81ED-4DB2-BD59-A6C34878D82A}">
                    <a16:rowId xmlns:a16="http://schemas.microsoft.com/office/drawing/2014/main" val="3017881766"/>
                  </a:ext>
                </a:extLst>
              </a:tr>
              <a:tr h="454152">
                <a:tc>
                  <a:txBody>
                    <a:bodyPr/>
                    <a:lstStyle/>
                    <a:p>
                      <a:pPr marL="0" marR="0" indent="0" defTabSz="914400" rtl="0" eaLnBrk="1" fontAlgn="auto" latinLnBrk="0" hangingPunct="1">
                        <a:lnSpc>
                          <a:spcPct val="100000"/>
                        </a:lnSpc>
                        <a:spcBef>
                          <a:spcPts val="0"/>
                        </a:spcBef>
                        <a:spcAft>
                          <a:spcPts val="0"/>
                        </a:spcAft>
                        <a:buClrTx/>
                        <a:buSzTx/>
                        <a:buFontTx/>
                        <a:buNone/>
                        <a:tabLst/>
                        <a:defRPr/>
                      </a:pPr>
                      <a:r>
                        <a:rPr lang="en-AU" sz="2400">
                          <a:solidFill>
                            <a:schemeClr val="bg1"/>
                          </a:solidFill>
                          <a:latin typeface="Segoe UI Light" panose="020B0502040204020203" pitchFamily="34" charset="0"/>
                          <a:cs typeface="Segoe UI Light" panose="020B0502040204020203" pitchFamily="34" charset="0"/>
                        </a:rPr>
                        <a:t>Module 8: Advanced Data Types</a:t>
                      </a:r>
                    </a:p>
                  </a:txBody>
                  <a:tcPr/>
                </a:tc>
                <a:extLst>
                  <a:ext uri="{0D108BD9-81ED-4DB2-BD59-A6C34878D82A}">
                    <a16:rowId xmlns:a16="http://schemas.microsoft.com/office/drawing/2014/main" val="3435054500"/>
                  </a:ext>
                </a:extLst>
              </a:tr>
              <a:tr h="454152">
                <a:tc>
                  <a:txBody>
                    <a:bodyPr/>
                    <a:lstStyle/>
                    <a:p>
                      <a:pPr marL="0" marR="0" indent="0" defTabSz="914400" rtl="0" eaLnBrk="1" fontAlgn="auto" latinLnBrk="0" hangingPunct="1">
                        <a:lnSpc>
                          <a:spcPct val="100000"/>
                        </a:lnSpc>
                        <a:spcBef>
                          <a:spcPts val="0"/>
                        </a:spcBef>
                        <a:spcAft>
                          <a:spcPts val="0"/>
                        </a:spcAft>
                        <a:buClrTx/>
                        <a:buSzTx/>
                        <a:buFontTx/>
                        <a:buNone/>
                        <a:tabLst/>
                        <a:defRPr/>
                      </a:pPr>
                      <a:r>
                        <a:rPr lang="en-AU" sz="2400">
                          <a:solidFill>
                            <a:schemeClr val="bg1"/>
                          </a:solidFill>
                          <a:latin typeface="Segoe UI Light" panose="020B0502040204020203" pitchFamily="34" charset="0"/>
                          <a:cs typeface="Segoe UI Light" panose="020B0502040204020203" pitchFamily="34" charset="0"/>
                        </a:rPr>
                        <a:t>Module 9: Functions, Scripts &amp;</a:t>
                      </a:r>
                      <a:r>
                        <a:rPr lang="en-AU" sz="2400" baseline="0">
                          <a:solidFill>
                            <a:schemeClr val="bg1"/>
                          </a:solidFill>
                          <a:latin typeface="Segoe UI Light" panose="020B0502040204020203" pitchFamily="34" charset="0"/>
                          <a:cs typeface="Segoe UI Light" panose="020B0502040204020203" pitchFamily="34" charset="0"/>
                        </a:rPr>
                        <a:t> Scope</a:t>
                      </a:r>
                      <a:endParaRPr lang="en-AU" sz="240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3805823771"/>
                  </a:ext>
                </a:extLst>
              </a:tr>
              <a:tr h="454152">
                <a:tc>
                  <a:txBody>
                    <a:bodyPr/>
                    <a:lstStyle/>
                    <a:p>
                      <a:pPr marL="0" marR="0" indent="0" defTabSz="914400" rtl="0" eaLnBrk="1" fontAlgn="auto" latinLnBrk="0" hangingPunct="1">
                        <a:lnSpc>
                          <a:spcPct val="100000"/>
                        </a:lnSpc>
                        <a:spcBef>
                          <a:spcPts val="0"/>
                        </a:spcBef>
                        <a:spcAft>
                          <a:spcPts val="0"/>
                        </a:spcAft>
                        <a:buClrTx/>
                        <a:buSzTx/>
                        <a:buFontTx/>
                        <a:buNone/>
                        <a:tabLst/>
                        <a:defRPr/>
                      </a:pPr>
                      <a:r>
                        <a:rPr lang="en-AU" sz="2400">
                          <a:solidFill>
                            <a:schemeClr val="bg1"/>
                          </a:solidFill>
                          <a:latin typeface="Segoe UI Light" panose="020B0502040204020203" pitchFamily="34" charset="0"/>
                          <a:cs typeface="Segoe UI Light" panose="020B0502040204020203" pitchFamily="34" charset="0"/>
                        </a:rPr>
                        <a:t>Module 10: Flow Control</a:t>
                      </a:r>
                    </a:p>
                  </a:txBody>
                  <a:tcPr/>
                </a:tc>
                <a:extLst>
                  <a:ext uri="{0D108BD9-81ED-4DB2-BD59-A6C34878D82A}">
                    <a16:rowId xmlns:a16="http://schemas.microsoft.com/office/drawing/2014/main" val="1792384244"/>
                  </a:ext>
                </a:extLst>
              </a:tr>
            </a:tbl>
          </a:graphicData>
        </a:graphic>
      </p:graphicFrame>
    </p:spTree>
    <p:extLst>
      <p:ext uri="{BB962C8B-B14F-4D97-AF65-F5344CB8AC3E}">
        <p14:creationId xmlns:p14="http://schemas.microsoft.com/office/powerpoint/2010/main" val="3189229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Cmdlet Syntax </a:t>
            </a:r>
            <a:r>
              <a:rPr lang="en-US">
                <a:solidFill>
                  <a:schemeClr val="accent1"/>
                </a:solidFill>
              </a:rPr>
              <a:t>Diagram</a:t>
            </a:r>
            <a:br>
              <a:rPr lang="en-US">
                <a:solidFill>
                  <a:schemeClr val="accent1"/>
                </a:solidFill>
              </a:rPr>
            </a:br>
            <a:r>
              <a:rPr lang="en-US" sz="2800">
                <a:solidFill>
                  <a:srgbClr val="7030A0"/>
                </a:solidFill>
              </a:rPr>
              <a:t>Parameter Sets</a:t>
            </a:r>
          </a:p>
        </p:txBody>
      </p:sp>
      <p:sp>
        <p:nvSpPr>
          <p:cNvPr id="3" name="Content Placeholder 2"/>
          <p:cNvSpPr>
            <a:spLocks noGrp="1"/>
          </p:cNvSpPr>
          <p:nvPr>
            <p:ph sz="quarter" idx="13"/>
          </p:nvPr>
        </p:nvSpPr>
        <p:spPr>
          <a:xfrm>
            <a:off x="406400" y="5201066"/>
            <a:ext cx="11176000" cy="1082824"/>
          </a:xfrm>
        </p:spPr>
        <p:txBody>
          <a:bodyPr>
            <a:normAutofit/>
          </a:bodyPr>
          <a:lstStyle/>
          <a:p>
            <a:pPr marL="342900" indent="-342900">
              <a:buFont typeface="Arial" panose="020B0604020202020204" pitchFamily="34" charset="0"/>
              <a:buChar char="•"/>
            </a:pPr>
            <a:r>
              <a:rPr lang="en-AU" sz="2000" dirty="0"/>
              <a:t>Notice how ‘Name’, ‘</a:t>
            </a:r>
            <a:r>
              <a:rPr lang="en-AU" sz="2000" dirty="0" err="1"/>
              <a:t>InputObject</a:t>
            </a:r>
            <a:r>
              <a:rPr lang="en-AU" sz="2000" dirty="0"/>
              <a:t>’ and ‘Id’ parameters cannot be used together.</a:t>
            </a:r>
          </a:p>
          <a:p>
            <a:pPr marL="342900" indent="-342900">
              <a:buFont typeface="Arial" panose="020B0604020202020204" pitchFamily="34" charset="0"/>
              <a:buChar char="•"/>
            </a:pPr>
            <a:r>
              <a:rPr lang="en-AU" sz="2000" dirty="0"/>
              <a:t>The reason being </a:t>
            </a:r>
            <a:r>
              <a:rPr lang="en-US" sz="2000" dirty="0"/>
              <a:t>It could introduce ambiguity to the cmdlet as to which Process you intend to stop.</a:t>
            </a:r>
            <a:endParaRPr lang="en-AU" sz="2000" dirty="0"/>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2" name="TextBox 1"/>
          <p:cNvSpPr txBox="1"/>
          <p:nvPr/>
        </p:nvSpPr>
        <p:spPr>
          <a:xfrm>
            <a:off x="413411" y="1633235"/>
            <a:ext cx="11168989" cy="3170099"/>
          </a:xfrm>
          <a:prstGeom prst="rect">
            <a:avLst/>
          </a:prstGeom>
          <a:solidFill>
            <a:srgbClr val="012456"/>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a:ln>
                  <a:noFill/>
                </a:ln>
                <a:solidFill>
                  <a:srgbClr val="FFFFFF">
                    <a:lumMod val="65000"/>
                  </a:srgbClr>
                </a:solidFill>
                <a:effectLst/>
                <a:uLnTx/>
                <a:uFillTx/>
                <a:latin typeface="Lucida Console" panose="020B0609040504020204" pitchFamily="49" charset="0"/>
                <a:ea typeface="+mn-ea"/>
                <a:cs typeface="+mn-cs"/>
              </a:rPr>
              <a:t>PS C:\&gt; </a:t>
            </a:r>
            <a:r>
              <a:rPr kumimoji="0" lang="en-AU" sz="2000" b="0" i="0" u="none" strike="noStrike" kern="1200" cap="none" spc="0" normalizeH="0" baseline="0" noProof="0">
                <a:ln>
                  <a:noFill/>
                </a:ln>
                <a:solidFill>
                  <a:prstClr val="white"/>
                </a:solidFill>
                <a:effectLst/>
                <a:uLnTx/>
                <a:uFillTx/>
                <a:latin typeface="Segoe UI"/>
                <a:ea typeface="+mn-ea"/>
                <a:cs typeface="+mn-cs"/>
              </a:rPr>
              <a:t> </a:t>
            </a:r>
            <a:r>
              <a:rPr kumimoji="0" lang="en-AU" sz="2000" b="0" i="0" u="none" strike="noStrike" kern="1200" cap="none" spc="0" normalizeH="0" baseline="0" noProof="0">
                <a:ln>
                  <a:noFill/>
                </a:ln>
                <a:solidFill>
                  <a:srgbClr val="E0FFFF"/>
                </a:solidFill>
                <a:effectLst/>
                <a:uLnTx/>
                <a:uFillTx/>
                <a:latin typeface="Lucida Console" panose="020B0609040504020204" pitchFamily="49" charset="0"/>
                <a:ea typeface="+mn-ea"/>
                <a:cs typeface="+mn-cs"/>
              </a:rPr>
              <a:t>Get-Command</a:t>
            </a:r>
            <a:r>
              <a:rPr kumimoji="0" lang="en-AU" sz="20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AU" sz="2000" b="0" i="0" u="none" strike="noStrike" kern="1200" cap="none" spc="0" normalizeH="0" baseline="0" noProof="0">
                <a:ln>
                  <a:noFill/>
                </a:ln>
                <a:solidFill>
                  <a:srgbClr val="FFE4B5"/>
                </a:solidFill>
                <a:effectLst/>
                <a:uLnTx/>
                <a:uFillTx/>
                <a:latin typeface="Lucida Console" panose="020B0609040504020204" pitchFamily="49" charset="0"/>
                <a:ea typeface="+mn-ea"/>
                <a:cs typeface="+mn-cs"/>
              </a:rPr>
              <a:t>–Name</a:t>
            </a:r>
            <a:r>
              <a:rPr kumimoji="0" lang="en-AU" sz="20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AU" sz="2000" b="0" i="0" u="none" strike="noStrike" kern="1200" cap="none" spc="0" normalizeH="0" baseline="0" noProof="0">
                <a:ln>
                  <a:noFill/>
                </a:ln>
                <a:solidFill>
                  <a:srgbClr val="EE82EE"/>
                </a:solidFill>
                <a:effectLst/>
                <a:uLnTx/>
                <a:uFillTx/>
                <a:latin typeface="Lucida Console" panose="020B0609040504020204" pitchFamily="49" charset="0"/>
                <a:ea typeface="+mn-ea"/>
                <a:cs typeface="+mn-cs"/>
              </a:rPr>
              <a:t>Stop-Process</a:t>
            </a:r>
            <a:r>
              <a:rPr kumimoji="0" lang="en-AU" sz="20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AU" sz="2000" b="0" i="0" u="none" strike="noStrike" kern="1200" cap="none" spc="0" normalizeH="0" baseline="0" noProof="0">
                <a:ln>
                  <a:noFill/>
                </a:ln>
                <a:solidFill>
                  <a:srgbClr val="FFE4B5"/>
                </a:solidFill>
                <a:effectLst/>
                <a:uLnTx/>
                <a:uFillTx/>
                <a:latin typeface="Lucida Console" panose="020B0609040504020204" pitchFamily="49" charset="0"/>
                <a:ea typeface="+mn-ea"/>
                <a:cs typeface="+mn-cs"/>
              </a:rPr>
              <a:t>–Syntax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2000" b="0" i="0" u="none" strike="noStrike" kern="1200" cap="none" spc="0" normalizeH="0" baseline="0" noProof="0">
              <a:ln>
                <a:noFill/>
              </a:ln>
              <a:solidFill>
                <a:srgbClr val="FFFFFF">
                  <a:lumMod val="50000"/>
                </a:srgbClr>
              </a:solidFill>
              <a:effectLst/>
              <a:uLnTx/>
              <a:uFillTx/>
              <a:latin typeface="Lucida Console" panose="020B060904050402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a:ln>
                  <a:noFill/>
                </a:ln>
                <a:solidFill>
                  <a:srgbClr val="FFFFFF">
                    <a:lumMod val="50000"/>
                  </a:srgbClr>
                </a:solidFill>
                <a:effectLst/>
                <a:uLnTx/>
                <a:uFillTx/>
                <a:latin typeface="Lucida Console" panose="020B0609040504020204" pitchFamily="49" charset="0"/>
                <a:ea typeface="+mn-ea"/>
                <a:cs typeface="+mn-cs"/>
              </a:rPr>
              <a:t>Stop-Process </a:t>
            </a:r>
            <a:r>
              <a:rPr kumimoji="0" lang="en-AU" sz="2000" b="0" i="0" u="none" strike="noStrike" kern="1200" cap="none" spc="0" normalizeH="0" baseline="0" noProof="0">
                <a:ln>
                  <a:noFill/>
                </a:ln>
                <a:solidFill>
                  <a:prstClr val="white"/>
                </a:solidFill>
                <a:effectLst/>
                <a:uLnTx/>
                <a:uFillTx/>
                <a:latin typeface="Lucida Console" panose="020B0609040504020204" pitchFamily="49" charset="0"/>
                <a:ea typeface="+mn-ea"/>
                <a:cs typeface="+mn-cs"/>
              </a:rPr>
              <a:t>[-Id] &lt;</a:t>
            </a:r>
            <a:r>
              <a:rPr kumimoji="0" lang="en-AU" sz="2000" b="0" i="0" u="none" strike="noStrike" kern="1200" cap="none" spc="0" normalizeH="0" baseline="0" noProof="0" err="1">
                <a:ln>
                  <a:noFill/>
                </a:ln>
                <a:solidFill>
                  <a:prstClr val="white"/>
                </a:solidFill>
                <a:effectLst/>
                <a:uLnTx/>
                <a:uFillTx/>
                <a:latin typeface="Lucida Console" panose="020B0609040504020204" pitchFamily="49" charset="0"/>
                <a:ea typeface="+mn-ea"/>
                <a:cs typeface="+mn-cs"/>
              </a:rPr>
              <a:t>int</a:t>
            </a:r>
            <a:r>
              <a:rPr kumimoji="0" lang="en-AU" sz="2000" b="0" i="0" u="none" strike="noStrike" kern="1200" cap="none" spc="0" normalizeH="0" baseline="0" noProof="0">
                <a:ln>
                  <a:noFill/>
                </a:ln>
                <a:solidFill>
                  <a:prstClr val="white"/>
                </a:solidFill>
                <a:effectLst/>
                <a:uLnTx/>
                <a:uFillTx/>
                <a:latin typeface="Lucida Console" panose="020B0609040504020204" pitchFamily="49" charset="0"/>
                <a:ea typeface="+mn-ea"/>
                <a:cs typeface="+mn-cs"/>
              </a:rPr>
              <a:t>[]&gt; </a:t>
            </a:r>
            <a:r>
              <a:rPr kumimoji="0" lang="en-AU" sz="2000" b="0" i="0" u="none" strike="noStrike" kern="1200" cap="none" spc="0" normalizeH="0" baseline="0" noProof="0">
                <a:ln>
                  <a:noFill/>
                </a:ln>
                <a:solidFill>
                  <a:srgbClr val="FFFFFF">
                    <a:lumMod val="50000"/>
                  </a:srgbClr>
                </a:solidFill>
                <a:effectLst/>
                <a:uLnTx/>
                <a:uFillTx/>
                <a:latin typeface="Lucida Console" panose="020B0609040504020204" pitchFamily="49" charset="0"/>
                <a:ea typeface="+mn-ea"/>
                <a:cs typeface="+mn-cs"/>
              </a:rPr>
              <a:t>[-</a:t>
            </a:r>
            <a:r>
              <a:rPr kumimoji="0" lang="en-AU" sz="2000" b="0" i="0" u="none" strike="noStrike" kern="1200" cap="none" spc="0" normalizeH="0" baseline="0" noProof="0" err="1">
                <a:ln>
                  <a:noFill/>
                </a:ln>
                <a:solidFill>
                  <a:srgbClr val="FFFFFF">
                    <a:lumMod val="50000"/>
                  </a:srgbClr>
                </a:solidFill>
                <a:effectLst/>
                <a:uLnTx/>
                <a:uFillTx/>
                <a:latin typeface="Lucida Console" panose="020B0609040504020204" pitchFamily="49" charset="0"/>
                <a:ea typeface="+mn-ea"/>
                <a:cs typeface="+mn-cs"/>
              </a:rPr>
              <a:t>PassThru</a:t>
            </a:r>
            <a:r>
              <a:rPr kumimoji="0" lang="en-AU" sz="2000" b="0" i="0" u="none" strike="noStrike" kern="1200" cap="none" spc="0" normalizeH="0" baseline="0" noProof="0">
                <a:ln>
                  <a:noFill/>
                </a:ln>
                <a:solidFill>
                  <a:srgbClr val="FFFFFF">
                    <a:lumMod val="50000"/>
                  </a:srgbClr>
                </a:solidFill>
                <a:effectLst/>
                <a:uLnTx/>
                <a:uFillTx/>
                <a:latin typeface="Lucida Console" panose="020B0609040504020204" pitchFamily="49" charset="0"/>
                <a:ea typeface="+mn-ea"/>
                <a:cs typeface="+mn-cs"/>
              </a:rPr>
              <a:t>] [-Force] [-WhatIf] [-Confirm] [&lt;</a:t>
            </a:r>
            <a:r>
              <a:rPr kumimoji="0" lang="en-AU" sz="2000" b="0" i="0" u="none" strike="noStrike" kern="1200" cap="none" spc="0" normalizeH="0" baseline="0" noProof="0" err="1">
                <a:ln>
                  <a:noFill/>
                </a:ln>
                <a:solidFill>
                  <a:srgbClr val="FFFFFF">
                    <a:lumMod val="50000"/>
                  </a:srgbClr>
                </a:solidFill>
                <a:effectLst/>
                <a:uLnTx/>
                <a:uFillTx/>
                <a:latin typeface="Lucida Console" panose="020B0609040504020204" pitchFamily="49" charset="0"/>
                <a:ea typeface="+mn-ea"/>
                <a:cs typeface="+mn-cs"/>
              </a:rPr>
              <a:t>CommonParameters</a:t>
            </a:r>
            <a:r>
              <a:rPr kumimoji="0" lang="en-AU" sz="2000" b="0" i="0" u="none" strike="noStrike" kern="1200" cap="none" spc="0" normalizeH="0" baseline="0" noProof="0">
                <a:ln>
                  <a:noFill/>
                </a:ln>
                <a:solidFill>
                  <a:srgbClr val="FFFFFF">
                    <a:lumMod val="50000"/>
                  </a:srgbClr>
                </a:solidFill>
                <a:effectLst/>
                <a:uLnTx/>
                <a:uFillTx/>
                <a:latin typeface="Lucida Console" panose="020B0609040504020204" pitchFamily="49" charset="0"/>
                <a:ea typeface="+mn-ea"/>
                <a:cs typeface="+mn-cs"/>
              </a:rPr>
              <a:t>&gt;]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2000" b="0" i="0" u="none" strike="noStrike" kern="1200" cap="none" spc="0" normalizeH="0" baseline="0" noProof="0">
              <a:ln>
                <a:noFill/>
              </a:ln>
              <a:solidFill>
                <a:srgbClr val="FFFFFF">
                  <a:lumMod val="50000"/>
                </a:srgbClr>
              </a:solidFill>
              <a:effectLst/>
              <a:uLnTx/>
              <a:uFillTx/>
              <a:latin typeface="Lucida Console" panose="020B060904050402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a:ln>
                  <a:noFill/>
                </a:ln>
                <a:solidFill>
                  <a:srgbClr val="FFFFFF">
                    <a:lumMod val="50000"/>
                  </a:srgbClr>
                </a:solidFill>
                <a:effectLst/>
                <a:uLnTx/>
                <a:uFillTx/>
                <a:latin typeface="Lucida Console" panose="020B0609040504020204" pitchFamily="49" charset="0"/>
                <a:ea typeface="+mn-ea"/>
                <a:cs typeface="+mn-cs"/>
              </a:rPr>
              <a:t>Stop-Process</a:t>
            </a:r>
            <a:r>
              <a:rPr kumimoji="0" lang="en-AU" sz="2000" b="0" i="0" u="none" strike="noStrike" kern="1200" cap="none" spc="0" normalizeH="0" baseline="0" noProof="0">
                <a:ln>
                  <a:noFill/>
                </a:ln>
                <a:solidFill>
                  <a:srgbClr val="FFFFFF">
                    <a:lumMod val="65000"/>
                  </a:srgbClr>
                </a:solidFill>
                <a:effectLst/>
                <a:uLnTx/>
                <a:uFillTx/>
                <a:latin typeface="Lucida Console" panose="020B0609040504020204" pitchFamily="49" charset="0"/>
                <a:ea typeface="+mn-ea"/>
                <a:cs typeface="+mn-cs"/>
              </a:rPr>
              <a:t> </a:t>
            </a:r>
            <a:r>
              <a:rPr kumimoji="0" lang="en-AU" sz="2000" b="0" i="0" u="none" strike="noStrike" kern="1200" cap="none" spc="0" normalizeH="0" baseline="0" noProof="0">
                <a:ln>
                  <a:noFill/>
                </a:ln>
                <a:solidFill>
                  <a:prstClr val="white"/>
                </a:solidFill>
                <a:effectLst/>
                <a:uLnTx/>
                <a:uFillTx/>
                <a:latin typeface="Lucida Console" panose="020B0609040504020204" pitchFamily="49" charset="0"/>
                <a:ea typeface="+mn-ea"/>
                <a:cs typeface="+mn-cs"/>
              </a:rPr>
              <a:t>-Name &lt;string[]&gt; </a:t>
            </a:r>
            <a:r>
              <a:rPr kumimoji="0" lang="en-AU" sz="2000" b="0" i="0" u="none" strike="noStrike" kern="1200" cap="none" spc="0" normalizeH="0" baseline="0" noProof="0">
                <a:ln>
                  <a:noFill/>
                </a:ln>
                <a:solidFill>
                  <a:srgbClr val="FFFFFF">
                    <a:lumMod val="50000"/>
                  </a:srgbClr>
                </a:solidFill>
                <a:effectLst/>
                <a:uLnTx/>
                <a:uFillTx/>
                <a:latin typeface="Lucida Console" panose="020B0609040504020204" pitchFamily="49" charset="0"/>
                <a:ea typeface="+mn-ea"/>
                <a:cs typeface="+mn-cs"/>
              </a:rPr>
              <a:t>[-</a:t>
            </a:r>
            <a:r>
              <a:rPr kumimoji="0" lang="en-AU" sz="2000" b="0" i="0" u="none" strike="noStrike" kern="1200" cap="none" spc="0" normalizeH="0" baseline="0" noProof="0" err="1">
                <a:ln>
                  <a:noFill/>
                </a:ln>
                <a:solidFill>
                  <a:srgbClr val="FFFFFF">
                    <a:lumMod val="50000"/>
                  </a:srgbClr>
                </a:solidFill>
                <a:effectLst/>
                <a:uLnTx/>
                <a:uFillTx/>
                <a:latin typeface="Lucida Console" panose="020B0609040504020204" pitchFamily="49" charset="0"/>
                <a:ea typeface="+mn-ea"/>
                <a:cs typeface="+mn-cs"/>
              </a:rPr>
              <a:t>PassThru</a:t>
            </a:r>
            <a:r>
              <a:rPr kumimoji="0" lang="en-AU" sz="2000" b="0" i="0" u="none" strike="noStrike" kern="1200" cap="none" spc="0" normalizeH="0" baseline="0" noProof="0">
                <a:ln>
                  <a:noFill/>
                </a:ln>
                <a:solidFill>
                  <a:srgbClr val="FFFFFF">
                    <a:lumMod val="50000"/>
                  </a:srgbClr>
                </a:solidFill>
                <a:effectLst/>
                <a:uLnTx/>
                <a:uFillTx/>
                <a:latin typeface="Lucida Console" panose="020B0609040504020204" pitchFamily="49" charset="0"/>
                <a:ea typeface="+mn-ea"/>
                <a:cs typeface="+mn-cs"/>
              </a:rPr>
              <a:t>] [-Force] [-</a:t>
            </a:r>
            <a:r>
              <a:rPr kumimoji="0" lang="en-AU" sz="2000" b="0" i="0" u="none" strike="noStrike" kern="1200" cap="none" spc="0" normalizeH="0" baseline="0" noProof="0" err="1">
                <a:ln>
                  <a:noFill/>
                </a:ln>
                <a:solidFill>
                  <a:srgbClr val="FFFFFF">
                    <a:lumMod val="50000"/>
                  </a:srgbClr>
                </a:solidFill>
                <a:effectLst/>
                <a:uLnTx/>
                <a:uFillTx/>
                <a:latin typeface="Lucida Console" panose="020B0609040504020204" pitchFamily="49" charset="0"/>
                <a:ea typeface="+mn-ea"/>
                <a:cs typeface="+mn-cs"/>
              </a:rPr>
              <a:t>WhatIf</a:t>
            </a:r>
            <a:r>
              <a:rPr kumimoji="0" lang="en-AU" sz="2000" b="0" i="0" u="none" strike="noStrike" kern="1200" cap="none" spc="0" normalizeH="0" baseline="0" noProof="0">
                <a:ln>
                  <a:noFill/>
                </a:ln>
                <a:solidFill>
                  <a:srgbClr val="FFFFFF">
                    <a:lumMod val="50000"/>
                  </a:srgbClr>
                </a:solidFill>
                <a:effectLst/>
                <a:uLnTx/>
                <a:uFillTx/>
                <a:latin typeface="Lucida Console" panose="020B0609040504020204" pitchFamily="49" charset="0"/>
                <a:ea typeface="+mn-ea"/>
                <a:cs typeface="+mn-cs"/>
              </a:rPr>
              <a:t>] [-Confirm] [&lt;</a:t>
            </a:r>
            <a:r>
              <a:rPr kumimoji="0" lang="en-AU" sz="2000" b="0" i="0" u="none" strike="noStrike" kern="1200" cap="none" spc="0" normalizeH="0" baseline="0" noProof="0" err="1">
                <a:ln>
                  <a:noFill/>
                </a:ln>
                <a:solidFill>
                  <a:srgbClr val="FFFFFF">
                    <a:lumMod val="50000"/>
                  </a:srgbClr>
                </a:solidFill>
                <a:effectLst/>
                <a:uLnTx/>
                <a:uFillTx/>
                <a:latin typeface="Lucida Console" panose="020B0609040504020204" pitchFamily="49" charset="0"/>
                <a:ea typeface="+mn-ea"/>
                <a:cs typeface="+mn-cs"/>
              </a:rPr>
              <a:t>CommonParameters</a:t>
            </a:r>
            <a:r>
              <a:rPr kumimoji="0" lang="en-AU" sz="2000" b="0" i="0" u="none" strike="noStrike" kern="1200" cap="none" spc="0" normalizeH="0" baseline="0" noProof="0">
                <a:ln>
                  <a:noFill/>
                </a:ln>
                <a:solidFill>
                  <a:srgbClr val="FFFFFF">
                    <a:lumMod val="50000"/>
                  </a:srgbClr>
                </a:solidFill>
                <a:effectLst/>
                <a:uLnTx/>
                <a:uFillTx/>
                <a:latin typeface="Lucida Console" panose="020B0609040504020204" pitchFamily="49" charset="0"/>
                <a:ea typeface="+mn-ea"/>
                <a:cs typeface="+mn-cs"/>
              </a:rPr>
              <a:t>&gt;]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2000" b="0" i="0" u="none" strike="noStrike" kern="1200" cap="none" spc="0" normalizeH="0" baseline="0" noProof="0">
              <a:ln>
                <a:noFill/>
              </a:ln>
              <a:solidFill>
                <a:srgbClr val="FFFFFF">
                  <a:lumMod val="50000"/>
                </a:srgbClr>
              </a:solidFill>
              <a:effectLst/>
              <a:uLnTx/>
              <a:uFillTx/>
              <a:latin typeface="Lucida Console" panose="020B060904050402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a:ln>
                  <a:noFill/>
                </a:ln>
                <a:solidFill>
                  <a:srgbClr val="FFFFFF">
                    <a:lumMod val="50000"/>
                  </a:srgbClr>
                </a:solidFill>
                <a:effectLst/>
                <a:uLnTx/>
                <a:uFillTx/>
                <a:latin typeface="Lucida Console" panose="020B0609040504020204" pitchFamily="49" charset="0"/>
                <a:ea typeface="+mn-ea"/>
                <a:cs typeface="+mn-cs"/>
              </a:rPr>
              <a:t>Stop-Process</a:t>
            </a:r>
            <a:r>
              <a:rPr kumimoji="0" lang="en-AU" sz="2000" b="0" i="0" u="none" strike="noStrike" kern="1200" cap="none" spc="0" normalizeH="0" baseline="0" noProof="0">
                <a:ln>
                  <a:noFill/>
                </a:ln>
                <a:solidFill>
                  <a:srgbClr val="FFFFFF">
                    <a:lumMod val="65000"/>
                  </a:srgbClr>
                </a:solidFill>
                <a:effectLst/>
                <a:uLnTx/>
                <a:uFillTx/>
                <a:latin typeface="Lucida Console" panose="020B0609040504020204" pitchFamily="49" charset="0"/>
                <a:ea typeface="+mn-ea"/>
                <a:cs typeface="+mn-cs"/>
              </a:rPr>
              <a:t> </a:t>
            </a:r>
            <a:r>
              <a:rPr kumimoji="0" lang="en-AU" sz="2000" b="0" i="0" u="none" strike="noStrike" kern="1200" cap="none" spc="0" normalizeH="0" baseline="0" noProof="0">
                <a:ln>
                  <a:noFill/>
                </a:ln>
                <a:solidFill>
                  <a:prstClr val="white"/>
                </a:solidFill>
                <a:effectLst/>
                <a:uLnTx/>
                <a:uFillTx/>
                <a:latin typeface="Lucida Console" panose="020B0609040504020204" pitchFamily="49" charset="0"/>
                <a:ea typeface="+mn-ea"/>
                <a:cs typeface="+mn-cs"/>
              </a:rPr>
              <a:t>[-</a:t>
            </a:r>
            <a:r>
              <a:rPr kumimoji="0" lang="en-AU" sz="2000" b="0" i="0" u="none" strike="noStrike" kern="1200" cap="none" spc="0" normalizeH="0" baseline="0" noProof="0" err="1">
                <a:ln>
                  <a:noFill/>
                </a:ln>
                <a:solidFill>
                  <a:prstClr val="white"/>
                </a:solidFill>
                <a:effectLst/>
                <a:uLnTx/>
                <a:uFillTx/>
                <a:latin typeface="Lucida Console" panose="020B0609040504020204" pitchFamily="49" charset="0"/>
                <a:ea typeface="+mn-ea"/>
                <a:cs typeface="+mn-cs"/>
              </a:rPr>
              <a:t>InputObject</a:t>
            </a:r>
            <a:r>
              <a:rPr kumimoji="0" lang="en-AU" sz="2000" b="0" i="0" u="none" strike="noStrike" kern="1200" cap="none" spc="0" normalizeH="0" baseline="0" noProof="0">
                <a:ln>
                  <a:noFill/>
                </a:ln>
                <a:solidFill>
                  <a:prstClr val="white"/>
                </a:solidFill>
                <a:effectLst/>
                <a:uLnTx/>
                <a:uFillTx/>
                <a:latin typeface="Lucida Console" panose="020B0609040504020204" pitchFamily="49" charset="0"/>
                <a:ea typeface="+mn-ea"/>
                <a:cs typeface="+mn-cs"/>
              </a:rPr>
              <a:t>] &lt;Process[]&gt; </a:t>
            </a:r>
            <a:r>
              <a:rPr kumimoji="0" lang="en-AU" sz="2000" b="0" i="0" u="none" strike="noStrike" kern="1200" cap="none" spc="0" normalizeH="0" baseline="0" noProof="0">
                <a:ln>
                  <a:noFill/>
                </a:ln>
                <a:solidFill>
                  <a:srgbClr val="FFFFFF">
                    <a:lumMod val="50000"/>
                  </a:srgbClr>
                </a:solidFill>
                <a:effectLst/>
                <a:uLnTx/>
                <a:uFillTx/>
                <a:latin typeface="Lucida Console" panose="020B0609040504020204" pitchFamily="49" charset="0"/>
                <a:ea typeface="+mn-ea"/>
                <a:cs typeface="+mn-cs"/>
              </a:rPr>
              <a:t>[-</a:t>
            </a:r>
            <a:r>
              <a:rPr kumimoji="0" lang="en-AU" sz="2000" b="0" i="0" u="none" strike="noStrike" kern="1200" cap="none" spc="0" normalizeH="0" baseline="0" noProof="0" err="1">
                <a:ln>
                  <a:noFill/>
                </a:ln>
                <a:solidFill>
                  <a:srgbClr val="FFFFFF">
                    <a:lumMod val="50000"/>
                  </a:srgbClr>
                </a:solidFill>
                <a:effectLst/>
                <a:uLnTx/>
                <a:uFillTx/>
                <a:latin typeface="Lucida Console" panose="020B0609040504020204" pitchFamily="49" charset="0"/>
                <a:ea typeface="+mn-ea"/>
                <a:cs typeface="+mn-cs"/>
              </a:rPr>
              <a:t>PassThru</a:t>
            </a:r>
            <a:r>
              <a:rPr kumimoji="0" lang="en-AU" sz="2000" b="0" i="0" u="none" strike="noStrike" kern="1200" cap="none" spc="0" normalizeH="0" baseline="0" noProof="0">
                <a:ln>
                  <a:noFill/>
                </a:ln>
                <a:solidFill>
                  <a:srgbClr val="FFFFFF">
                    <a:lumMod val="50000"/>
                  </a:srgbClr>
                </a:solidFill>
                <a:effectLst/>
                <a:uLnTx/>
                <a:uFillTx/>
                <a:latin typeface="Lucida Console" panose="020B0609040504020204" pitchFamily="49" charset="0"/>
                <a:ea typeface="+mn-ea"/>
                <a:cs typeface="+mn-cs"/>
              </a:rPr>
              <a:t>] [-Force] [-</a:t>
            </a:r>
            <a:r>
              <a:rPr kumimoji="0" lang="en-AU" sz="2000" b="0" i="0" u="none" strike="noStrike" kern="1200" cap="none" spc="0" normalizeH="0" baseline="0" noProof="0" err="1">
                <a:ln>
                  <a:noFill/>
                </a:ln>
                <a:solidFill>
                  <a:srgbClr val="FFFFFF">
                    <a:lumMod val="50000"/>
                  </a:srgbClr>
                </a:solidFill>
                <a:effectLst/>
                <a:uLnTx/>
                <a:uFillTx/>
                <a:latin typeface="Lucida Console" panose="020B0609040504020204" pitchFamily="49" charset="0"/>
                <a:ea typeface="+mn-ea"/>
                <a:cs typeface="+mn-cs"/>
              </a:rPr>
              <a:t>WhatIf</a:t>
            </a:r>
            <a:r>
              <a:rPr kumimoji="0" lang="en-AU" sz="2000" b="0" i="0" u="none" strike="noStrike" kern="1200" cap="none" spc="0" normalizeH="0" baseline="0" noProof="0">
                <a:ln>
                  <a:noFill/>
                </a:ln>
                <a:solidFill>
                  <a:srgbClr val="FFFFFF">
                    <a:lumMod val="50000"/>
                  </a:srgbClr>
                </a:solidFill>
                <a:effectLst/>
                <a:uLnTx/>
                <a:uFillTx/>
                <a:latin typeface="Lucida Console" panose="020B0609040504020204" pitchFamily="49" charset="0"/>
                <a:ea typeface="+mn-ea"/>
                <a:cs typeface="+mn-cs"/>
              </a:rPr>
              <a:t>] [-Confirm] [&lt;</a:t>
            </a:r>
            <a:r>
              <a:rPr kumimoji="0" lang="en-AU" sz="2000" b="0" i="0" u="none" strike="noStrike" kern="1200" cap="none" spc="0" normalizeH="0" baseline="0" noProof="0" err="1">
                <a:ln>
                  <a:noFill/>
                </a:ln>
                <a:solidFill>
                  <a:srgbClr val="FFFFFF">
                    <a:lumMod val="50000"/>
                  </a:srgbClr>
                </a:solidFill>
                <a:effectLst/>
                <a:uLnTx/>
                <a:uFillTx/>
                <a:latin typeface="Lucida Console" panose="020B0609040504020204" pitchFamily="49" charset="0"/>
                <a:ea typeface="+mn-ea"/>
                <a:cs typeface="+mn-cs"/>
              </a:rPr>
              <a:t>CommonParameters</a:t>
            </a:r>
            <a:r>
              <a:rPr kumimoji="0" lang="en-AU" sz="2000" b="0" i="0" u="none" strike="noStrike" kern="1200" cap="none" spc="0" normalizeH="0" baseline="0" noProof="0">
                <a:ln>
                  <a:noFill/>
                </a:ln>
                <a:solidFill>
                  <a:srgbClr val="FFFFFF">
                    <a:lumMod val="50000"/>
                  </a:srgbClr>
                </a:solidFill>
                <a:effectLst/>
                <a:uLnTx/>
                <a:uFillTx/>
                <a:latin typeface="Lucida Console" panose="020B0609040504020204" pitchFamily="49" charset="0"/>
                <a:ea typeface="+mn-ea"/>
                <a:cs typeface="+mn-cs"/>
              </a:rPr>
              <a:t>&gt;]</a:t>
            </a:r>
          </a:p>
        </p:txBody>
      </p:sp>
    </p:spTree>
    <p:extLst>
      <p:ext uri="{BB962C8B-B14F-4D97-AF65-F5344CB8AC3E}">
        <p14:creationId xmlns:p14="http://schemas.microsoft.com/office/powerpoint/2010/main" val="4264301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Positional vs. Named Parameters</a:t>
            </a:r>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5" name="TextBox 4"/>
          <p:cNvSpPr txBox="1"/>
          <p:nvPr/>
        </p:nvSpPr>
        <p:spPr>
          <a:xfrm>
            <a:off x="359104" y="1743321"/>
            <a:ext cx="11168989" cy="2862322"/>
          </a:xfrm>
          <a:prstGeom prst="rect">
            <a:avLst/>
          </a:prstGeom>
          <a:solidFill>
            <a:srgbClr val="012456"/>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b="0" i="0" u="none" strike="noStrike" kern="1200" cap="none" spc="0" normalizeH="0" baseline="0" noProof="0" dirty="0">
                <a:ln>
                  <a:noFill/>
                </a:ln>
                <a:solidFill>
                  <a:srgbClr val="FFFFFF">
                    <a:lumMod val="65000"/>
                  </a:srgbClr>
                </a:solidFill>
                <a:effectLst/>
                <a:uLnTx/>
                <a:uFillTx/>
                <a:latin typeface="Lucida Console" panose="020B0609040504020204" pitchFamily="49" charset="0"/>
                <a:ea typeface="+mn-ea"/>
                <a:cs typeface="+mn-cs"/>
              </a:rPr>
              <a:t>PS C:\&gt; </a:t>
            </a:r>
            <a:r>
              <a:rPr kumimoji="0" lang="en-AU" b="0" i="0" u="none" strike="noStrike" kern="1200" cap="none" spc="0" normalizeH="0" baseline="0" noProof="0" dirty="0">
                <a:ln>
                  <a:noFill/>
                </a:ln>
                <a:solidFill>
                  <a:prstClr val="white"/>
                </a:solidFill>
                <a:effectLst/>
                <a:uLnTx/>
                <a:uFillTx/>
                <a:latin typeface="Segoe UI"/>
                <a:ea typeface="+mn-ea"/>
                <a:cs typeface="+mn-cs"/>
              </a:rPr>
              <a:t> </a:t>
            </a:r>
            <a:r>
              <a:rPr kumimoji="0" lang="en-AU" b="0" i="0" u="none" strike="noStrike" kern="1200" cap="none" spc="0" normalizeH="0" baseline="0" noProof="0" dirty="0">
                <a:ln>
                  <a:noFill/>
                </a:ln>
                <a:solidFill>
                  <a:srgbClr val="E0FFFF"/>
                </a:solidFill>
                <a:effectLst/>
                <a:uLnTx/>
                <a:uFillTx/>
                <a:latin typeface="Lucida Console" panose="020B0609040504020204" pitchFamily="49" charset="0"/>
                <a:ea typeface="+mn-ea"/>
                <a:cs typeface="+mn-cs"/>
              </a:rPr>
              <a:t>Get-Command</a:t>
            </a:r>
            <a:r>
              <a:rPr kumimoji="0" lang="en-AU"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b="0" i="0" u="none" strike="noStrike" kern="1200" cap="none" spc="0" normalizeH="0" baseline="0" noProof="0" dirty="0">
                <a:ln>
                  <a:noFill/>
                </a:ln>
                <a:solidFill>
                  <a:srgbClr val="FFE4B5"/>
                </a:solidFill>
                <a:effectLst/>
                <a:uLnTx/>
                <a:uFillTx/>
                <a:latin typeface="Lucida Console" panose="020B0609040504020204" pitchFamily="49" charset="0"/>
                <a:ea typeface="+mn-ea"/>
                <a:cs typeface="+mn-cs"/>
              </a:rPr>
              <a:t>–Name</a:t>
            </a:r>
            <a:r>
              <a:rPr kumimoji="0" lang="en-AU"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b="0" i="0" u="none" strike="noStrike" kern="1200" cap="none" spc="0" normalizeH="0" baseline="0" noProof="0" dirty="0">
                <a:ln>
                  <a:noFill/>
                </a:ln>
                <a:solidFill>
                  <a:srgbClr val="EE82EE"/>
                </a:solidFill>
                <a:effectLst/>
                <a:uLnTx/>
                <a:uFillTx/>
                <a:latin typeface="Lucida Console" panose="020B0609040504020204" pitchFamily="49" charset="0"/>
                <a:ea typeface="+mn-ea"/>
                <a:cs typeface="+mn-cs"/>
              </a:rPr>
              <a:t>Stop-Process</a:t>
            </a:r>
            <a:r>
              <a:rPr kumimoji="0" lang="en-AU"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b="0" i="0" u="none" strike="noStrike" kern="1200" cap="none" spc="0" normalizeH="0" baseline="0" noProof="0" dirty="0">
                <a:ln>
                  <a:noFill/>
                </a:ln>
                <a:solidFill>
                  <a:srgbClr val="FFE4B5"/>
                </a:solidFill>
                <a:effectLst/>
                <a:uLnTx/>
                <a:uFillTx/>
                <a:latin typeface="Lucida Console" panose="020B0609040504020204" pitchFamily="49" charset="0"/>
                <a:ea typeface="+mn-ea"/>
                <a:cs typeface="+mn-cs"/>
              </a:rPr>
              <a:t>–Syntax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b="0" i="0" u="none" strike="noStrike" kern="1200" cap="none" spc="0" normalizeH="0" baseline="0" noProof="0" dirty="0">
              <a:ln>
                <a:noFill/>
              </a:ln>
              <a:solidFill>
                <a:srgbClr val="FFFFFF">
                  <a:lumMod val="50000"/>
                </a:srgbClr>
              </a:solidFill>
              <a:effectLst/>
              <a:uLnTx/>
              <a:uFillTx/>
              <a:latin typeface="Lucida Console" panose="020B060904050402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b="0" i="0" u="none" strike="noStrike" kern="1200" cap="none" spc="0" normalizeH="0" baseline="0" noProof="0" dirty="0">
                <a:ln>
                  <a:noFill/>
                </a:ln>
                <a:solidFill>
                  <a:srgbClr val="FFFFFF">
                    <a:lumMod val="50000"/>
                  </a:srgbClr>
                </a:solidFill>
                <a:effectLst/>
                <a:uLnTx/>
                <a:uFillTx/>
                <a:latin typeface="Lucida Console" panose="020B0609040504020204" pitchFamily="49" charset="0"/>
                <a:ea typeface="+mn-ea"/>
                <a:cs typeface="+mn-cs"/>
              </a:rPr>
              <a:t>Stop-Process </a:t>
            </a:r>
            <a:r>
              <a:rPr kumimoji="0" lang="en-AU" b="0" i="0" u="none" strike="noStrike" kern="1200" cap="none" spc="0" normalizeH="0" baseline="0" noProof="0" dirty="0">
                <a:ln>
                  <a:noFill/>
                </a:ln>
                <a:solidFill>
                  <a:prstClr val="white"/>
                </a:solidFill>
                <a:effectLst/>
                <a:uLnTx/>
                <a:uFillTx/>
                <a:latin typeface="Lucida Console" panose="020B0609040504020204" pitchFamily="49" charset="0"/>
                <a:ea typeface="+mn-ea"/>
                <a:cs typeface="+mn-cs"/>
              </a:rPr>
              <a:t>[-Id] &lt;</a:t>
            </a:r>
            <a:r>
              <a:rPr kumimoji="0" lang="en-AU" b="0" i="0" u="none" strike="noStrike" kern="1200" cap="none" spc="0" normalizeH="0" baseline="0" noProof="0" dirty="0" err="1">
                <a:ln>
                  <a:noFill/>
                </a:ln>
                <a:solidFill>
                  <a:prstClr val="white"/>
                </a:solidFill>
                <a:effectLst/>
                <a:uLnTx/>
                <a:uFillTx/>
                <a:latin typeface="Lucida Console" panose="020B0609040504020204" pitchFamily="49" charset="0"/>
                <a:ea typeface="+mn-ea"/>
                <a:cs typeface="+mn-cs"/>
              </a:rPr>
              <a:t>int</a:t>
            </a:r>
            <a:r>
              <a:rPr kumimoji="0" lang="en-AU" b="0" i="0" u="none" strike="noStrike" kern="1200" cap="none" spc="0" normalizeH="0" baseline="0" noProof="0" dirty="0">
                <a:ln>
                  <a:noFill/>
                </a:ln>
                <a:solidFill>
                  <a:prstClr val="white"/>
                </a:solidFill>
                <a:effectLst/>
                <a:uLnTx/>
                <a:uFillTx/>
                <a:latin typeface="Lucida Console" panose="020B0609040504020204" pitchFamily="49" charset="0"/>
                <a:ea typeface="+mn-ea"/>
                <a:cs typeface="+mn-cs"/>
              </a:rPr>
              <a:t>[]&gt; </a:t>
            </a:r>
            <a:r>
              <a:rPr kumimoji="0" lang="en-AU" b="0" i="0" u="none" strike="noStrike" kern="1200" cap="none" spc="0" normalizeH="0" baseline="0" noProof="0" dirty="0">
                <a:ln>
                  <a:noFill/>
                </a:ln>
                <a:solidFill>
                  <a:srgbClr val="FFFFFF">
                    <a:lumMod val="50000"/>
                  </a:srgbClr>
                </a:solidFill>
                <a:effectLst/>
                <a:uLnTx/>
                <a:uFillTx/>
                <a:latin typeface="Lucida Console" panose="020B0609040504020204" pitchFamily="49" charset="0"/>
                <a:ea typeface="+mn-ea"/>
                <a:cs typeface="+mn-cs"/>
              </a:rPr>
              <a:t>[-</a:t>
            </a:r>
            <a:r>
              <a:rPr kumimoji="0" lang="en-AU" b="0" i="0" u="none" strike="noStrike" kern="1200" cap="none" spc="0" normalizeH="0" baseline="0" noProof="0" dirty="0" err="1">
                <a:ln>
                  <a:noFill/>
                </a:ln>
                <a:solidFill>
                  <a:srgbClr val="FFFFFF">
                    <a:lumMod val="50000"/>
                  </a:srgbClr>
                </a:solidFill>
                <a:effectLst/>
                <a:uLnTx/>
                <a:uFillTx/>
                <a:latin typeface="Lucida Console" panose="020B0609040504020204" pitchFamily="49" charset="0"/>
                <a:ea typeface="+mn-ea"/>
                <a:cs typeface="+mn-cs"/>
              </a:rPr>
              <a:t>PassThru</a:t>
            </a:r>
            <a:r>
              <a:rPr kumimoji="0" lang="en-AU" b="0" i="0" u="none" strike="noStrike" kern="1200" cap="none" spc="0" normalizeH="0" baseline="0" noProof="0" dirty="0">
                <a:ln>
                  <a:noFill/>
                </a:ln>
                <a:solidFill>
                  <a:srgbClr val="FFFFFF">
                    <a:lumMod val="50000"/>
                  </a:srgbClr>
                </a:solidFill>
                <a:effectLst/>
                <a:uLnTx/>
                <a:uFillTx/>
                <a:latin typeface="Lucida Console" panose="020B0609040504020204" pitchFamily="49" charset="0"/>
                <a:ea typeface="+mn-ea"/>
                <a:cs typeface="+mn-cs"/>
              </a:rPr>
              <a:t>] [-Force] [-</a:t>
            </a:r>
            <a:r>
              <a:rPr kumimoji="0" lang="en-AU" b="0" i="0" u="none" strike="noStrike" kern="1200" cap="none" spc="0" normalizeH="0" baseline="0" noProof="0" dirty="0" err="1">
                <a:ln>
                  <a:noFill/>
                </a:ln>
                <a:solidFill>
                  <a:srgbClr val="FFFFFF">
                    <a:lumMod val="50000"/>
                  </a:srgbClr>
                </a:solidFill>
                <a:effectLst/>
                <a:uLnTx/>
                <a:uFillTx/>
                <a:latin typeface="Lucida Console" panose="020B0609040504020204" pitchFamily="49" charset="0"/>
                <a:ea typeface="+mn-ea"/>
                <a:cs typeface="+mn-cs"/>
              </a:rPr>
              <a:t>WhatIf</a:t>
            </a:r>
            <a:r>
              <a:rPr kumimoji="0" lang="en-AU" b="0" i="0" u="none" strike="noStrike" kern="1200" cap="none" spc="0" normalizeH="0" baseline="0" noProof="0" dirty="0">
                <a:ln>
                  <a:noFill/>
                </a:ln>
                <a:solidFill>
                  <a:srgbClr val="FFFFFF">
                    <a:lumMod val="50000"/>
                  </a:srgbClr>
                </a:solidFill>
                <a:effectLst/>
                <a:uLnTx/>
                <a:uFillTx/>
                <a:latin typeface="Lucida Console" panose="020B0609040504020204" pitchFamily="49" charset="0"/>
                <a:ea typeface="+mn-ea"/>
                <a:cs typeface="+mn-cs"/>
              </a:rPr>
              <a:t>] [-Confirm] [&lt;</a:t>
            </a:r>
            <a:r>
              <a:rPr kumimoji="0" lang="en-AU" b="0" i="0" u="none" strike="noStrike" kern="1200" cap="none" spc="0" normalizeH="0" baseline="0" noProof="0" dirty="0" err="1">
                <a:ln>
                  <a:noFill/>
                </a:ln>
                <a:solidFill>
                  <a:srgbClr val="FFFFFF">
                    <a:lumMod val="50000"/>
                  </a:srgbClr>
                </a:solidFill>
                <a:effectLst/>
                <a:uLnTx/>
                <a:uFillTx/>
                <a:latin typeface="Lucida Console" panose="020B0609040504020204" pitchFamily="49" charset="0"/>
                <a:ea typeface="+mn-ea"/>
                <a:cs typeface="+mn-cs"/>
              </a:rPr>
              <a:t>CommonParameters</a:t>
            </a:r>
            <a:r>
              <a:rPr kumimoji="0" lang="en-AU" b="0" i="0" u="none" strike="noStrike" kern="1200" cap="none" spc="0" normalizeH="0" baseline="0" noProof="0" dirty="0">
                <a:ln>
                  <a:noFill/>
                </a:ln>
                <a:solidFill>
                  <a:srgbClr val="FFFFFF">
                    <a:lumMod val="50000"/>
                  </a:srgbClr>
                </a:solidFill>
                <a:effectLst/>
                <a:uLnTx/>
                <a:uFillTx/>
                <a:latin typeface="Lucida Console" panose="020B0609040504020204" pitchFamily="49" charset="0"/>
                <a:ea typeface="+mn-ea"/>
                <a:cs typeface="+mn-cs"/>
              </a:rPr>
              <a:t>&gt;]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b="0" i="0" u="none" strike="noStrike" kern="1200" cap="none" spc="0" normalizeH="0" baseline="0" noProof="0" dirty="0">
              <a:ln>
                <a:noFill/>
              </a:ln>
              <a:solidFill>
                <a:srgbClr val="FFFFFF">
                  <a:lumMod val="50000"/>
                </a:srgbClr>
              </a:solidFill>
              <a:effectLst/>
              <a:uLnTx/>
              <a:uFillTx/>
              <a:latin typeface="Lucida Console" panose="020B060904050402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b="0" i="0" u="none" strike="noStrike" kern="1200" cap="none" spc="0" normalizeH="0" baseline="0" noProof="0" dirty="0">
                <a:ln>
                  <a:noFill/>
                </a:ln>
                <a:solidFill>
                  <a:srgbClr val="FFFFFF">
                    <a:lumMod val="50000"/>
                  </a:srgbClr>
                </a:solidFill>
                <a:effectLst/>
                <a:uLnTx/>
                <a:uFillTx/>
                <a:latin typeface="Lucida Console" panose="020B0609040504020204" pitchFamily="49" charset="0"/>
                <a:ea typeface="+mn-ea"/>
                <a:cs typeface="+mn-cs"/>
              </a:rPr>
              <a:t>Stop-Process</a:t>
            </a:r>
            <a:r>
              <a:rPr kumimoji="0" lang="en-AU" b="0" i="0" u="none" strike="noStrike" kern="1200" cap="none" spc="0" normalizeH="0" baseline="0" noProof="0" dirty="0">
                <a:ln>
                  <a:noFill/>
                </a:ln>
                <a:solidFill>
                  <a:srgbClr val="FFFFFF">
                    <a:lumMod val="65000"/>
                  </a:srgbClr>
                </a:solidFill>
                <a:effectLst/>
                <a:uLnTx/>
                <a:uFillTx/>
                <a:latin typeface="Lucida Console" panose="020B0609040504020204" pitchFamily="49" charset="0"/>
                <a:ea typeface="+mn-ea"/>
                <a:cs typeface="+mn-cs"/>
              </a:rPr>
              <a:t> </a:t>
            </a:r>
            <a:r>
              <a:rPr kumimoji="0" lang="en-AU" b="0" i="0" u="none" strike="noStrike" kern="1200" cap="none" spc="0" normalizeH="0" baseline="0" noProof="0" dirty="0">
                <a:ln>
                  <a:noFill/>
                </a:ln>
                <a:solidFill>
                  <a:prstClr val="white"/>
                </a:solidFill>
                <a:effectLst/>
                <a:uLnTx/>
                <a:uFillTx/>
                <a:latin typeface="Lucida Console" panose="020B0609040504020204" pitchFamily="49" charset="0"/>
                <a:ea typeface="+mn-ea"/>
                <a:cs typeface="+mn-cs"/>
              </a:rPr>
              <a:t>-Name &lt;string[]&gt; </a:t>
            </a:r>
            <a:r>
              <a:rPr kumimoji="0" lang="en-AU" b="0" i="0" u="none" strike="noStrike" kern="1200" cap="none" spc="0" normalizeH="0" baseline="0" noProof="0" dirty="0">
                <a:ln>
                  <a:noFill/>
                </a:ln>
                <a:solidFill>
                  <a:srgbClr val="FFFFFF">
                    <a:lumMod val="50000"/>
                  </a:srgbClr>
                </a:solidFill>
                <a:effectLst/>
                <a:uLnTx/>
                <a:uFillTx/>
                <a:latin typeface="Lucida Console" panose="020B0609040504020204" pitchFamily="49" charset="0"/>
                <a:ea typeface="+mn-ea"/>
                <a:cs typeface="+mn-cs"/>
              </a:rPr>
              <a:t>[-</a:t>
            </a:r>
            <a:r>
              <a:rPr kumimoji="0" lang="en-AU" b="0" i="0" u="none" strike="noStrike" kern="1200" cap="none" spc="0" normalizeH="0" baseline="0" noProof="0" dirty="0" err="1">
                <a:ln>
                  <a:noFill/>
                </a:ln>
                <a:solidFill>
                  <a:srgbClr val="FFFFFF">
                    <a:lumMod val="50000"/>
                  </a:srgbClr>
                </a:solidFill>
                <a:effectLst/>
                <a:uLnTx/>
                <a:uFillTx/>
                <a:latin typeface="Lucida Console" panose="020B0609040504020204" pitchFamily="49" charset="0"/>
                <a:ea typeface="+mn-ea"/>
                <a:cs typeface="+mn-cs"/>
              </a:rPr>
              <a:t>PassThru</a:t>
            </a:r>
            <a:r>
              <a:rPr kumimoji="0" lang="en-AU" b="0" i="0" u="none" strike="noStrike" kern="1200" cap="none" spc="0" normalizeH="0" baseline="0" noProof="0" dirty="0">
                <a:ln>
                  <a:noFill/>
                </a:ln>
                <a:solidFill>
                  <a:srgbClr val="FFFFFF">
                    <a:lumMod val="50000"/>
                  </a:srgbClr>
                </a:solidFill>
                <a:effectLst/>
                <a:uLnTx/>
                <a:uFillTx/>
                <a:latin typeface="Lucida Console" panose="020B0609040504020204" pitchFamily="49" charset="0"/>
                <a:ea typeface="+mn-ea"/>
                <a:cs typeface="+mn-cs"/>
              </a:rPr>
              <a:t>] [-Force] [-</a:t>
            </a:r>
            <a:r>
              <a:rPr kumimoji="0" lang="en-AU" b="0" i="0" u="none" strike="noStrike" kern="1200" cap="none" spc="0" normalizeH="0" baseline="0" noProof="0" dirty="0" err="1">
                <a:ln>
                  <a:noFill/>
                </a:ln>
                <a:solidFill>
                  <a:srgbClr val="FFFFFF">
                    <a:lumMod val="50000"/>
                  </a:srgbClr>
                </a:solidFill>
                <a:effectLst/>
                <a:uLnTx/>
                <a:uFillTx/>
                <a:latin typeface="Lucida Console" panose="020B0609040504020204" pitchFamily="49" charset="0"/>
                <a:ea typeface="+mn-ea"/>
                <a:cs typeface="+mn-cs"/>
              </a:rPr>
              <a:t>WhatIf</a:t>
            </a:r>
            <a:r>
              <a:rPr kumimoji="0" lang="en-AU" b="0" i="0" u="none" strike="noStrike" kern="1200" cap="none" spc="0" normalizeH="0" baseline="0" noProof="0" dirty="0">
                <a:ln>
                  <a:noFill/>
                </a:ln>
                <a:solidFill>
                  <a:srgbClr val="FFFFFF">
                    <a:lumMod val="50000"/>
                  </a:srgbClr>
                </a:solidFill>
                <a:effectLst/>
                <a:uLnTx/>
                <a:uFillTx/>
                <a:latin typeface="Lucida Console" panose="020B0609040504020204" pitchFamily="49" charset="0"/>
                <a:ea typeface="+mn-ea"/>
                <a:cs typeface="+mn-cs"/>
              </a:rPr>
              <a:t>] [-Confirm] [&lt;</a:t>
            </a:r>
            <a:r>
              <a:rPr kumimoji="0" lang="en-AU" b="0" i="0" u="none" strike="noStrike" kern="1200" cap="none" spc="0" normalizeH="0" baseline="0" noProof="0" dirty="0" err="1">
                <a:ln>
                  <a:noFill/>
                </a:ln>
                <a:solidFill>
                  <a:srgbClr val="FFFFFF">
                    <a:lumMod val="50000"/>
                  </a:srgbClr>
                </a:solidFill>
                <a:effectLst/>
                <a:uLnTx/>
                <a:uFillTx/>
                <a:latin typeface="Lucida Console" panose="020B0609040504020204" pitchFamily="49" charset="0"/>
                <a:ea typeface="+mn-ea"/>
                <a:cs typeface="+mn-cs"/>
              </a:rPr>
              <a:t>CommonParameters</a:t>
            </a:r>
            <a:r>
              <a:rPr kumimoji="0" lang="en-AU" b="0" i="0" u="none" strike="noStrike" kern="1200" cap="none" spc="0" normalizeH="0" baseline="0" noProof="0" dirty="0">
                <a:ln>
                  <a:noFill/>
                </a:ln>
                <a:solidFill>
                  <a:srgbClr val="FFFFFF">
                    <a:lumMod val="50000"/>
                  </a:srgbClr>
                </a:solidFill>
                <a:effectLst/>
                <a:uLnTx/>
                <a:uFillTx/>
                <a:latin typeface="Lucida Console" panose="020B0609040504020204" pitchFamily="49" charset="0"/>
                <a:ea typeface="+mn-ea"/>
                <a:cs typeface="+mn-cs"/>
              </a:rPr>
              <a:t>&gt;]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b="0" i="0" u="none" strike="noStrike" kern="1200" cap="none" spc="0" normalizeH="0" baseline="0" noProof="0" dirty="0">
              <a:ln>
                <a:noFill/>
              </a:ln>
              <a:solidFill>
                <a:srgbClr val="FFFFFF">
                  <a:lumMod val="50000"/>
                </a:srgbClr>
              </a:solidFill>
              <a:effectLst/>
              <a:uLnTx/>
              <a:uFillTx/>
              <a:latin typeface="Lucida Console" panose="020B060904050402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b="0" i="0" u="none" strike="noStrike" kern="1200" cap="none" spc="0" normalizeH="0" baseline="0" noProof="0" dirty="0">
                <a:ln>
                  <a:noFill/>
                </a:ln>
                <a:solidFill>
                  <a:srgbClr val="FFFFFF">
                    <a:lumMod val="50000"/>
                  </a:srgbClr>
                </a:solidFill>
                <a:effectLst/>
                <a:uLnTx/>
                <a:uFillTx/>
                <a:latin typeface="Lucida Console" panose="020B0609040504020204" pitchFamily="49" charset="0"/>
                <a:ea typeface="+mn-ea"/>
                <a:cs typeface="+mn-cs"/>
              </a:rPr>
              <a:t>Stop-Process</a:t>
            </a:r>
            <a:r>
              <a:rPr kumimoji="0" lang="en-AU" b="0" i="0" u="none" strike="noStrike" kern="1200" cap="none" spc="0" normalizeH="0" baseline="0" noProof="0" dirty="0">
                <a:ln>
                  <a:noFill/>
                </a:ln>
                <a:solidFill>
                  <a:srgbClr val="FFFFFF">
                    <a:lumMod val="65000"/>
                  </a:srgbClr>
                </a:solidFill>
                <a:effectLst/>
                <a:uLnTx/>
                <a:uFillTx/>
                <a:latin typeface="Lucida Console" panose="020B0609040504020204" pitchFamily="49" charset="0"/>
                <a:ea typeface="+mn-ea"/>
                <a:cs typeface="+mn-cs"/>
              </a:rPr>
              <a:t> </a:t>
            </a:r>
            <a:r>
              <a:rPr kumimoji="0" lang="en-AU" b="0" i="0" u="none" strike="noStrike" kern="1200" cap="none" spc="0" normalizeH="0" baseline="0" noProof="0" dirty="0">
                <a:ln>
                  <a:noFill/>
                </a:ln>
                <a:solidFill>
                  <a:prstClr val="white"/>
                </a:solidFill>
                <a:effectLst/>
                <a:uLnTx/>
                <a:uFillTx/>
                <a:latin typeface="Lucida Console" panose="020B0609040504020204" pitchFamily="49" charset="0"/>
                <a:ea typeface="+mn-ea"/>
                <a:cs typeface="+mn-cs"/>
              </a:rPr>
              <a:t>[-</a:t>
            </a:r>
            <a:r>
              <a:rPr kumimoji="0" lang="en-AU" b="0" i="0" u="none" strike="noStrike" kern="1200" cap="none" spc="0" normalizeH="0" baseline="0" noProof="0" dirty="0" err="1">
                <a:ln>
                  <a:noFill/>
                </a:ln>
                <a:solidFill>
                  <a:prstClr val="white"/>
                </a:solidFill>
                <a:effectLst/>
                <a:uLnTx/>
                <a:uFillTx/>
                <a:latin typeface="Lucida Console" panose="020B0609040504020204" pitchFamily="49" charset="0"/>
                <a:ea typeface="+mn-ea"/>
                <a:cs typeface="+mn-cs"/>
              </a:rPr>
              <a:t>InputObject</a:t>
            </a:r>
            <a:r>
              <a:rPr kumimoji="0" lang="en-AU" b="0" i="0" u="none" strike="noStrike" kern="1200" cap="none" spc="0" normalizeH="0" baseline="0" noProof="0" dirty="0">
                <a:ln>
                  <a:noFill/>
                </a:ln>
                <a:solidFill>
                  <a:prstClr val="white"/>
                </a:solidFill>
                <a:effectLst/>
                <a:uLnTx/>
                <a:uFillTx/>
                <a:latin typeface="Lucida Console" panose="020B0609040504020204" pitchFamily="49" charset="0"/>
                <a:ea typeface="+mn-ea"/>
                <a:cs typeface="+mn-cs"/>
              </a:rPr>
              <a:t>] &lt;Process[]&gt; </a:t>
            </a:r>
            <a:r>
              <a:rPr kumimoji="0" lang="en-AU" b="0" i="0" u="none" strike="noStrike" kern="1200" cap="none" spc="0" normalizeH="0" baseline="0" noProof="0" dirty="0">
                <a:ln>
                  <a:noFill/>
                </a:ln>
                <a:solidFill>
                  <a:srgbClr val="FFFFFF">
                    <a:lumMod val="50000"/>
                  </a:srgbClr>
                </a:solidFill>
                <a:effectLst/>
                <a:uLnTx/>
                <a:uFillTx/>
                <a:latin typeface="Lucida Console" panose="020B0609040504020204" pitchFamily="49" charset="0"/>
                <a:ea typeface="+mn-ea"/>
                <a:cs typeface="+mn-cs"/>
              </a:rPr>
              <a:t>[-</a:t>
            </a:r>
            <a:r>
              <a:rPr kumimoji="0" lang="en-AU" b="0" i="0" u="none" strike="noStrike" kern="1200" cap="none" spc="0" normalizeH="0" baseline="0" noProof="0" dirty="0" err="1">
                <a:ln>
                  <a:noFill/>
                </a:ln>
                <a:solidFill>
                  <a:srgbClr val="FFFFFF">
                    <a:lumMod val="50000"/>
                  </a:srgbClr>
                </a:solidFill>
                <a:effectLst/>
                <a:uLnTx/>
                <a:uFillTx/>
                <a:latin typeface="Lucida Console" panose="020B0609040504020204" pitchFamily="49" charset="0"/>
                <a:ea typeface="+mn-ea"/>
                <a:cs typeface="+mn-cs"/>
              </a:rPr>
              <a:t>PassThru</a:t>
            </a:r>
            <a:r>
              <a:rPr kumimoji="0" lang="en-AU" b="0" i="0" u="none" strike="noStrike" kern="1200" cap="none" spc="0" normalizeH="0" baseline="0" noProof="0" dirty="0">
                <a:ln>
                  <a:noFill/>
                </a:ln>
                <a:solidFill>
                  <a:srgbClr val="FFFFFF">
                    <a:lumMod val="50000"/>
                  </a:srgbClr>
                </a:solidFill>
                <a:effectLst/>
                <a:uLnTx/>
                <a:uFillTx/>
                <a:latin typeface="Lucida Console" panose="020B0609040504020204" pitchFamily="49" charset="0"/>
                <a:ea typeface="+mn-ea"/>
                <a:cs typeface="+mn-cs"/>
              </a:rPr>
              <a:t>] [-Force] [-</a:t>
            </a:r>
            <a:r>
              <a:rPr kumimoji="0" lang="en-AU" b="0" i="0" u="none" strike="noStrike" kern="1200" cap="none" spc="0" normalizeH="0" baseline="0" noProof="0" dirty="0" err="1">
                <a:ln>
                  <a:noFill/>
                </a:ln>
                <a:solidFill>
                  <a:srgbClr val="FFFFFF">
                    <a:lumMod val="50000"/>
                  </a:srgbClr>
                </a:solidFill>
                <a:effectLst/>
                <a:uLnTx/>
                <a:uFillTx/>
                <a:latin typeface="Lucida Console" panose="020B0609040504020204" pitchFamily="49" charset="0"/>
                <a:ea typeface="+mn-ea"/>
                <a:cs typeface="+mn-cs"/>
              </a:rPr>
              <a:t>WhatIf</a:t>
            </a:r>
            <a:r>
              <a:rPr kumimoji="0" lang="en-AU" b="0" i="0" u="none" strike="noStrike" kern="1200" cap="none" spc="0" normalizeH="0" baseline="0" noProof="0" dirty="0">
                <a:ln>
                  <a:noFill/>
                </a:ln>
                <a:solidFill>
                  <a:srgbClr val="FFFFFF">
                    <a:lumMod val="50000"/>
                  </a:srgbClr>
                </a:solidFill>
                <a:effectLst/>
                <a:uLnTx/>
                <a:uFillTx/>
                <a:latin typeface="Lucida Console" panose="020B0609040504020204" pitchFamily="49" charset="0"/>
                <a:ea typeface="+mn-ea"/>
                <a:cs typeface="+mn-cs"/>
              </a:rPr>
              <a:t>] [-Confirm] [&lt;</a:t>
            </a:r>
            <a:r>
              <a:rPr kumimoji="0" lang="en-AU" b="0" i="0" u="none" strike="noStrike" kern="1200" cap="none" spc="0" normalizeH="0" baseline="0" noProof="0" dirty="0" err="1">
                <a:ln>
                  <a:noFill/>
                </a:ln>
                <a:solidFill>
                  <a:srgbClr val="FFFFFF">
                    <a:lumMod val="50000"/>
                  </a:srgbClr>
                </a:solidFill>
                <a:effectLst/>
                <a:uLnTx/>
                <a:uFillTx/>
                <a:latin typeface="Lucida Console" panose="020B0609040504020204" pitchFamily="49" charset="0"/>
                <a:ea typeface="+mn-ea"/>
                <a:cs typeface="+mn-cs"/>
              </a:rPr>
              <a:t>CommonParameters</a:t>
            </a:r>
            <a:r>
              <a:rPr kumimoji="0" lang="en-AU" b="0" i="0" u="none" strike="noStrike" kern="1200" cap="none" spc="0" normalizeH="0" baseline="0" noProof="0" dirty="0">
                <a:ln>
                  <a:noFill/>
                </a:ln>
                <a:solidFill>
                  <a:srgbClr val="FFFFFF">
                    <a:lumMod val="50000"/>
                  </a:srgbClr>
                </a:solidFill>
                <a:effectLst/>
                <a:uLnTx/>
                <a:uFillTx/>
                <a:latin typeface="Lucida Console" panose="020B0609040504020204" pitchFamily="49" charset="0"/>
                <a:ea typeface="+mn-ea"/>
                <a:cs typeface="+mn-cs"/>
              </a:rPr>
              <a:t>&gt;]</a:t>
            </a:r>
          </a:p>
        </p:txBody>
      </p:sp>
      <p:sp>
        <p:nvSpPr>
          <p:cNvPr id="6" name="Content Placeholder 2"/>
          <p:cNvSpPr>
            <a:spLocks noGrp="1"/>
          </p:cNvSpPr>
          <p:nvPr>
            <p:ph sz="quarter" idx="13"/>
          </p:nvPr>
        </p:nvSpPr>
        <p:spPr>
          <a:xfrm>
            <a:off x="352093" y="5211709"/>
            <a:ext cx="11176000" cy="1442249"/>
          </a:xfrm>
        </p:spPr>
        <p:txBody>
          <a:bodyPr>
            <a:normAutofit/>
          </a:bodyPr>
          <a:lstStyle/>
          <a:p>
            <a:pPr marL="342900" indent="-342900">
              <a:buFont typeface="Arial" panose="020B0604020202020204" pitchFamily="34" charset="0"/>
              <a:buChar char="•"/>
            </a:pPr>
            <a:r>
              <a:rPr lang="en-AU" sz="2000" dirty="0"/>
              <a:t>Most Cmdlets will only allow 1 or 2 positional parameters to prevent ambiguity issues.</a:t>
            </a:r>
          </a:p>
          <a:p>
            <a:pPr marL="342900" indent="-342900">
              <a:buFont typeface="Arial" panose="020B0604020202020204" pitchFamily="34" charset="0"/>
              <a:buChar char="•"/>
            </a:pPr>
            <a:r>
              <a:rPr lang="en-AU" sz="2000" dirty="0"/>
              <a:t>PowerShell must be able  to determine which parameter set to use.</a:t>
            </a:r>
          </a:p>
          <a:p>
            <a:endParaRPr lang="en-AU" dirty="0"/>
          </a:p>
          <a:p>
            <a:endParaRPr lang="en-AU" dirty="0"/>
          </a:p>
          <a:p>
            <a:endParaRPr lang="en-AU" dirty="0"/>
          </a:p>
          <a:p>
            <a:endParaRPr lang="en-AU" dirty="0"/>
          </a:p>
        </p:txBody>
      </p:sp>
      <p:sp>
        <p:nvSpPr>
          <p:cNvPr id="7" name="TextBox 6"/>
          <p:cNvSpPr txBox="1"/>
          <p:nvPr/>
        </p:nvSpPr>
        <p:spPr>
          <a:xfrm>
            <a:off x="345082" y="4739727"/>
            <a:ext cx="5374937" cy="369332"/>
          </a:xfrm>
          <a:prstGeom prst="rect">
            <a:avLst/>
          </a:prstGeom>
          <a:solidFill>
            <a:srgbClr val="012456"/>
          </a:solidFill>
        </p:spPr>
        <p:txBody>
          <a:bodyPr wrap="square" rtlCol="0">
            <a:spAutoFit/>
          </a:bodyPr>
          <a:lstStyle/>
          <a:p>
            <a:r>
              <a:rPr kumimoji="0" lang="en-AU"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PS C:\&gt; </a:t>
            </a:r>
            <a:r>
              <a:rPr kumimoji="0" lang="en-AU" sz="1800" b="0" i="0" u="none" strike="noStrike" kern="1200" cap="none" spc="0" normalizeH="0" baseline="0" noProof="0" dirty="0">
                <a:ln>
                  <a:noFill/>
                </a:ln>
                <a:solidFill>
                  <a:srgbClr val="E0FFFF"/>
                </a:solidFill>
                <a:effectLst/>
                <a:uLnTx/>
                <a:uFillTx/>
                <a:latin typeface="Lucida Console" panose="020B0609040504020204" pitchFamily="49" charset="0"/>
                <a:ea typeface="+mn-ea"/>
                <a:cs typeface="+mn-cs"/>
              </a:rPr>
              <a:t>Stop-</a:t>
            </a:r>
            <a:r>
              <a:rPr kumimoji="0" lang="en-AU" sz="1800" b="0" i="0" u="none" strike="noStrike" kern="1200" cap="none" spc="0" normalizeH="0" baseline="0" noProof="0" dirty="0" err="1">
                <a:ln>
                  <a:noFill/>
                </a:ln>
                <a:solidFill>
                  <a:srgbClr val="E0FFFF"/>
                </a:solidFill>
                <a:effectLst/>
                <a:uLnTx/>
                <a:uFillTx/>
                <a:latin typeface="Lucida Console" panose="020B0609040504020204" pitchFamily="49" charset="0"/>
                <a:ea typeface="+mn-ea"/>
                <a:cs typeface="+mn-cs"/>
              </a:rPr>
              <a:t>Procees</a:t>
            </a:r>
            <a:r>
              <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1800" b="0" i="0" u="none" strike="noStrike" kern="1200" cap="none" spc="0" normalizeH="0" baseline="0" noProof="0" dirty="0">
                <a:ln>
                  <a:noFill/>
                </a:ln>
                <a:solidFill>
                  <a:srgbClr val="FFE4B5"/>
                </a:solidFill>
                <a:effectLst/>
                <a:uLnTx/>
                <a:uFillTx/>
                <a:latin typeface="Lucida Console" panose="020B0609040504020204" pitchFamily="49" charset="0"/>
                <a:ea typeface="+mn-ea"/>
                <a:cs typeface="+mn-cs"/>
              </a:rPr>
              <a:t>–Id</a:t>
            </a:r>
            <a:r>
              <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lang="en-US" dirty="0"/>
              <a:t> </a:t>
            </a:r>
            <a:r>
              <a:rPr lang="en-US" dirty="0">
                <a:solidFill>
                  <a:srgbClr val="FFE4C4"/>
                </a:solidFill>
                <a:latin typeface="Lucida Console" panose="020B0609040504020204" pitchFamily="49" charset="0"/>
              </a:rPr>
              <a:t>8660 </a:t>
            </a:r>
            <a:endParaRPr kumimoji="0" lang="en-AU"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endParaRPr>
          </a:p>
        </p:txBody>
      </p:sp>
      <p:sp>
        <p:nvSpPr>
          <p:cNvPr id="8" name="TextBox 7"/>
          <p:cNvSpPr txBox="1"/>
          <p:nvPr/>
        </p:nvSpPr>
        <p:spPr>
          <a:xfrm>
            <a:off x="6355287" y="4739728"/>
            <a:ext cx="5165795" cy="369332"/>
          </a:xfrm>
          <a:prstGeom prst="rect">
            <a:avLst/>
          </a:prstGeom>
          <a:solidFill>
            <a:srgbClr val="012456"/>
          </a:solidFill>
        </p:spPr>
        <p:txBody>
          <a:bodyPr wrap="square" rtlCol="0">
            <a:spAutoFit/>
          </a:bodyPr>
          <a:lstStyle/>
          <a:p>
            <a:pPr lvl="0">
              <a:defRPr/>
            </a:pPr>
            <a:r>
              <a:rPr kumimoji="0" lang="en-AU"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PS C:\&gt; </a:t>
            </a:r>
            <a:r>
              <a:rPr lang="en-AU" dirty="0">
                <a:solidFill>
                  <a:srgbClr val="E0FFFF"/>
                </a:solidFill>
                <a:latin typeface="Lucida Console" panose="020B0609040504020204" pitchFamily="49" charset="0"/>
              </a:rPr>
              <a:t>Stop-</a:t>
            </a:r>
            <a:r>
              <a:rPr lang="en-AU" dirty="0" err="1">
                <a:solidFill>
                  <a:srgbClr val="E0FFFF"/>
                </a:solidFill>
                <a:latin typeface="Lucida Console" panose="020B0609040504020204" pitchFamily="49" charset="0"/>
              </a:rPr>
              <a:t>Procees</a:t>
            </a:r>
            <a:r>
              <a:rPr lang="en-AU" dirty="0">
                <a:solidFill>
                  <a:srgbClr val="F5F5F5"/>
                </a:solidFill>
                <a:latin typeface="Lucida Console" panose="020B0609040504020204" pitchFamily="49" charset="0"/>
              </a:rPr>
              <a:t> </a:t>
            </a:r>
            <a:r>
              <a:rPr lang="en-US" dirty="0">
                <a:solidFill>
                  <a:srgbClr val="FFE4C4"/>
                </a:solidFill>
                <a:latin typeface="Lucida Console" panose="020B0609040504020204" pitchFamily="49" charset="0"/>
              </a:rPr>
              <a:t>8660 </a:t>
            </a:r>
            <a:endParaRPr kumimoji="0" lang="en-AU"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endParaRPr>
          </a:p>
        </p:txBody>
      </p:sp>
      <p:sp>
        <p:nvSpPr>
          <p:cNvPr id="9" name="Oval 8"/>
          <p:cNvSpPr/>
          <p:nvPr/>
        </p:nvSpPr>
        <p:spPr>
          <a:xfrm>
            <a:off x="5797021" y="4683995"/>
            <a:ext cx="481263" cy="480795"/>
          </a:xfrm>
          <a:prstGeom prst="ellipse">
            <a:avLst/>
          </a:prstGeom>
          <a:solidFill>
            <a:schemeClr val="accent1">
              <a:lumMod val="60000"/>
              <a:lumOff val="40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vs</a:t>
            </a:r>
          </a:p>
        </p:txBody>
      </p:sp>
      <p:sp>
        <p:nvSpPr>
          <p:cNvPr id="11" name="Content Placeholder 2"/>
          <p:cNvSpPr txBox="1">
            <a:spLocks/>
          </p:cNvSpPr>
          <p:nvPr/>
        </p:nvSpPr>
        <p:spPr>
          <a:xfrm>
            <a:off x="304800" y="1005300"/>
            <a:ext cx="11176000" cy="1442249"/>
          </a:xfrm>
          <a:prstGeom prst="rect">
            <a:avLst/>
          </a:prstGeom>
        </p:spPr>
        <p:txBody>
          <a:bodyPr vert="horz" lIns="91440" tIns="45720" rIns="91440" bIns="45720" rtlCol="0">
            <a:normAutofit/>
          </a:bodyPr>
          <a:lstStyle>
            <a:lvl1pPr marL="0" indent="0" defTabSz="914400" eaLnBrk="1" hangingPunct="1">
              <a:lnSpc>
                <a:spcPct val="100000"/>
              </a:lnSpc>
              <a:spcBef>
                <a:spcPts val="300"/>
              </a:spcBef>
              <a:buFont typeface="Arial" panose="020B0604020202020204" pitchFamily="34" charset="0"/>
              <a:buNone/>
              <a:tabLst/>
              <a:defRPr sz="2400" baseline="0">
                <a:solidFill>
                  <a:schemeClr val="bg1"/>
                </a:solidFill>
                <a:latin typeface="Segoe UI Light" pitchFamily="34" charset="0"/>
                <a:cs typeface="Segoe Pro Light"/>
              </a:defRPr>
            </a:lvl1pPr>
            <a:lvl2pPr marL="457200" indent="0" eaLnBrk="1" hangingPunct="1">
              <a:lnSpc>
                <a:spcPct val="120000"/>
              </a:lnSpc>
              <a:defRPr sz="2000">
                <a:solidFill>
                  <a:schemeClr val="bg1"/>
                </a:solidFill>
                <a:latin typeface="Segoe UI Light" panose="020B0502040204020203" pitchFamily="34" charset="0"/>
                <a:cs typeface="Segoe UI Light" panose="020B0502040204020203" pitchFamily="34" charset="0"/>
              </a:defRPr>
            </a:lvl2pPr>
            <a:lvl3pPr marL="914400" indent="0" defTabSz="914400" eaLnBrk="1" hangingPunct="1">
              <a:lnSpc>
                <a:spcPct val="120000"/>
              </a:lnSpc>
              <a:tabLst/>
              <a:defRPr sz="1600">
                <a:solidFill>
                  <a:schemeClr val="bg1"/>
                </a:solidFill>
                <a:latin typeface="Segoe UI Light" panose="020B0502040204020203" pitchFamily="34" charset="0"/>
                <a:cs typeface="Segoe UI Light" panose="020B0502040204020203" pitchFamily="34" charset="0"/>
              </a:defRPr>
            </a:lvl3pPr>
            <a:lvl4pPr marL="1371600" indent="0" defTabSz="914400" eaLnBrk="1" hangingPunct="1">
              <a:lnSpc>
                <a:spcPct val="120000"/>
              </a:lnSpc>
              <a:tabLst/>
              <a:defRPr sz="1400">
                <a:solidFill>
                  <a:schemeClr val="bg1"/>
                </a:solidFill>
                <a:latin typeface="+mn-lt"/>
                <a:cs typeface="Segoe Pro Light"/>
              </a:defRPr>
            </a:lvl4pPr>
            <a:lvl5pPr marL="1828800" indent="0" defTabSz="914400" eaLnBrk="1" hangingPunct="1">
              <a:lnSpc>
                <a:spcPct val="120000"/>
              </a:lnSpc>
              <a:tabLst/>
              <a:defRPr sz="1400">
                <a:solidFill>
                  <a:schemeClr val="bg1"/>
                </a:solidFill>
                <a:latin typeface="+mn-lt"/>
                <a:cs typeface="Segoe Pro Light"/>
              </a:defRPr>
            </a:lvl5pPr>
            <a:lvl6pPr marL="2286000" indent="0">
              <a:defRPr sz="1600">
                <a:solidFill>
                  <a:schemeClr val="bg1"/>
                </a:solidFill>
              </a:defRPr>
            </a:lvl6pPr>
          </a:lstStyle>
          <a:p>
            <a:pPr marL="342900" lvl="0" indent="-342900">
              <a:buFont typeface="Arial" panose="020B0604020202020204" pitchFamily="34" charset="0"/>
              <a:buChar char="•"/>
              <a:defRPr/>
            </a:pPr>
            <a:r>
              <a:rPr kumimoji="0" lang="en-AU" sz="2000" b="0" i="0" u="none" strike="noStrike" kern="0" cap="none" spc="0" normalizeH="0" baseline="0" noProof="0" dirty="0">
                <a:ln>
                  <a:noFill/>
                </a:ln>
                <a:solidFill>
                  <a:srgbClr val="000000"/>
                </a:solidFill>
                <a:effectLst/>
                <a:uLnTx/>
                <a:uFillTx/>
                <a:latin typeface="Segoe UI Light" pitchFamily="34" charset="0"/>
                <a:ea typeface="+mn-ea"/>
              </a:rPr>
              <a:t>Parameters that can be passed without using their </a:t>
            </a:r>
            <a:r>
              <a:rPr kumimoji="0" lang="en-AU" sz="2000" b="0" i="0" u="none" strike="noStrike" kern="0" cap="none" spc="0" normalizeH="0" baseline="0" noProof="0" dirty="0" err="1">
                <a:ln>
                  <a:noFill/>
                </a:ln>
                <a:solidFill>
                  <a:srgbClr val="000000"/>
                </a:solidFill>
                <a:effectLst/>
                <a:uLnTx/>
                <a:uFillTx/>
                <a:latin typeface="Segoe UI Light" pitchFamily="34" charset="0"/>
                <a:ea typeface="+mn-ea"/>
              </a:rPr>
              <a:t>ParameterName</a:t>
            </a:r>
            <a:r>
              <a:rPr kumimoji="0" lang="en-AU" sz="2000" b="0" i="0" u="none" strike="noStrike" kern="0" cap="none" spc="0" normalizeH="0" baseline="0" noProof="0" dirty="0">
                <a:ln>
                  <a:noFill/>
                </a:ln>
                <a:solidFill>
                  <a:srgbClr val="000000"/>
                </a:solidFill>
                <a:effectLst/>
                <a:uLnTx/>
                <a:uFillTx/>
                <a:latin typeface="Segoe UI Light" pitchFamily="34" charset="0"/>
                <a:ea typeface="+mn-ea"/>
              </a:rPr>
              <a:t> will have square brackets around just </a:t>
            </a:r>
            <a:r>
              <a:rPr lang="en-AU" sz="2000" kern="0" dirty="0">
                <a:solidFill>
                  <a:srgbClr val="000000"/>
                </a:solidFill>
              </a:rPr>
              <a:t>their </a:t>
            </a:r>
            <a:r>
              <a:rPr lang="en-AU" sz="2000" kern="0" dirty="0" err="1">
                <a:solidFill>
                  <a:srgbClr val="000000"/>
                </a:solidFill>
              </a:rPr>
              <a:t>ParameterName</a:t>
            </a:r>
            <a:r>
              <a:rPr lang="en-AU" sz="2000" kern="0" dirty="0">
                <a:solidFill>
                  <a:srgbClr val="000000"/>
                </a:solidFill>
              </a:rPr>
              <a:t> and not their Value</a:t>
            </a:r>
            <a:r>
              <a:rPr kumimoji="0" lang="en-AU" sz="2000" b="0" i="0" u="none" strike="noStrike" kern="0" cap="none" spc="0" normalizeH="0" baseline="0" noProof="0" dirty="0">
                <a:ln>
                  <a:noFill/>
                </a:ln>
                <a:solidFill>
                  <a:srgbClr val="000000"/>
                </a:solidFill>
                <a:effectLst/>
                <a:uLnTx/>
                <a:uFillTx/>
                <a:latin typeface="Segoe UI Light" pitchFamily="34" charset="0"/>
                <a:ea typeface="+mn-ea"/>
              </a:rPr>
              <a:t>.</a:t>
            </a:r>
          </a:p>
        </p:txBody>
      </p:sp>
    </p:spTree>
    <p:extLst>
      <p:ext uri="{BB962C8B-B14F-4D97-AF65-F5344CB8AC3E}">
        <p14:creationId xmlns:p14="http://schemas.microsoft.com/office/powerpoint/2010/main" val="4059077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Termination Characters</a:t>
            </a:r>
          </a:p>
        </p:txBody>
      </p:sp>
      <p:sp>
        <p:nvSpPr>
          <p:cNvPr id="3" name="Text Placeholder 2"/>
          <p:cNvSpPr>
            <a:spLocks noGrp="1"/>
          </p:cNvSpPr>
          <p:nvPr>
            <p:ph sz="quarter" idx="13"/>
          </p:nvPr>
        </p:nvSpPr>
        <p:spPr/>
        <p:txBody>
          <a:bodyPr vert="horz" lIns="91440" tIns="45720" rIns="91440" bIns="45720" rtlCol="0" anchor="t">
            <a:normAutofit/>
          </a:bodyPr>
          <a:lstStyle/>
          <a:p>
            <a:pPr marL="342900" indent="-342900">
              <a:buFont typeface="Arial" panose="020B0604020202020204" pitchFamily="34" charset="0"/>
              <a:buChar char="•"/>
            </a:pPr>
            <a:endParaRPr lang="en-AU" dirty="0"/>
          </a:p>
          <a:p>
            <a:pPr marL="342900" indent="-342900">
              <a:buFont typeface="Arial" panose="020B0604020202020204" pitchFamily="34" charset="0"/>
              <a:buChar char="•"/>
            </a:pPr>
            <a:r>
              <a:rPr lang="en-AU" dirty="0"/>
              <a:t>To complete a command, use either:</a:t>
            </a:r>
          </a:p>
          <a:p>
            <a:pPr marL="800100" lvl="1" indent="-342900">
              <a:buFont typeface="Arial" panose="020B0604020202020204" pitchFamily="34" charset="0"/>
              <a:buChar char="•"/>
            </a:pPr>
            <a:r>
              <a:rPr lang="en-AU" sz="2200" dirty="0"/>
              <a:t>Newline character (enter) , or</a:t>
            </a:r>
          </a:p>
          <a:p>
            <a:pPr marL="800100" lvl="1" indent="-342900">
              <a:buFont typeface="Arial" panose="020B0604020202020204" pitchFamily="34" charset="0"/>
              <a:buChar char="•"/>
            </a:pPr>
            <a:r>
              <a:rPr lang="en-AU" sz="2200" dirty="0"/>
              <a:t>Semi-colon</a:t>
            </a:r>
          </a:p>
          <a:p>
            <a:pPr marL="342900" indent="-342900">
              <a:buFont typeface="Arial" panose="020B0604020202020204" pitchFamily="34" charset="0"/>
              <a:buChar char="•"/>
            </a:pPr>
            <a:endParaRPr lang="en-AU" dirty="0"/>
          </a:p>
          <a:p>
            <a:pPr marL="342900" indent="-342900">
              <a:buFont typeface="Arial" panose="020B0604020202020204" pitchFamily="34" charset="0"/>
              <a:buChar char="•"/>
            </a:pPr>
            <a:endParaRPr lang="en-AU" dirty="0"/>
          </a:p>
          <a:p>
            <a:pPr marL="342900" indent="-342900">
              <a:buFont typeface="Arial" panose="020B0604020202020204" pitchFamily="34" charset="0"/>
              <a:buChar char="•"/>
            </a:pPr>
            <a:endParaRPr lang="en-AU" dirty="0"/>
          </a:p>
          <a:p>
            <a:pPr marL="342900" indent="-342900">
              <a:buFont typeface="Arial" panose="020B0604020202020204" pitchFamily="34" charset="0"/>
              <a:buChar char="•"/>
            </a:pPr>
            <a:r>
              <a:rPr lang="en-AU" dirty="0"/>
              <a:t>Semi-colon can be used to execute more than one statement on a single line</a:t>
            </a:r>
          </a:p>
          <a:p>
            <a:pPr marL="342900" indent="-342900">
              <a:buFont typeface="Arial" panose="020B0604020202020204" pitchFamily="34" charset="0"/>
              <a:buChar char="•"/>
            </a:pPr>
            <a:r>
              <a:rPr lang="en-AU" dirty="0"/>
              <a:t>Mostly there to support people coming from other programming languages</a:t>
            </a:r>
          </a:p>
          <a:p>
            <a:pPr marL="342900" indent="-342900">
              <a:buFont typeface="Arial" panose="020B0604020202020204" pitchFamily="34" charset="0"/>
              <a:buChar char="•"/>
            </a:pPr>
            <a:r>
              <a:rPr lang="en-AU" dirty="0"/>
              <a:t>Avoid doing this often, as it makes code harder to read and manage</a:t>
            </a:r>
          </a:p>
          <a:p>
            <a:endParaRPr lang="en-AU" dirty="0"/>
          </a:p>
          <a:p>
            <a:endParaRPr lang="en-AU" dirty="0"/>
          </a:p>
          <a:p>
            <a:endParaRPr lang="en-AU" dirty="0"/>
          </a:p>
          <a:p>
            <a:pPr lvl="1"/>
            <a:endParaRPr lang="en-AU" dirty="0"/>
          </a:p>
          <a:p>
            <a:endParaRPr lang="en-AU" dirty="0"/>
          </a:p>
          <a:p>
            <a:endParaRPr lang="en-AU" dirty="0"/>
          </a:p>
          <a:p>
            <a:endParaRPr lang="en-AU" dirty="0"/>
          </a:p>
        </p:txBody>
      </p:sp>
      <p:sp>
        <p:nvSpPr>
          <p:cNvPr id="5" name="Slide Number Placeholder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4" name="Text Placeholder 3"/>
          <p:cNvSpPr>
            <a:spLocks noGrp="1"/>
          </p:cNvSpPr>
          <p:nvPr>
            <p:ph type="body" sz="quarter" idx="4294967295"/>
          </p:nvPr>
        </p:nvSpPr>
        <p:spPr>
          <a:xfrm>
            <a:off x="1016000" y="685800"/>
            <a:ext cx="11176000" cy="457200"/>
          </a:xfrm>
        </p:spPr>
        <p:txBody>
          <a:bodyPr/>
          <a:lstStyle/>
          <a:p>
            <a:r>
              <a:rPr lang="en-AU"/>
              <a:t>Statement Termination</a:t>
            </a:r>
          </a:p>
        </p:txBody>
      </p:sp>
      <p:sp>
        <p:nvSpPr>
          <p:cNvPr id="6" name="Footer Placeholder 5"/>
          <p:cNvSpPr>
            <a:spLocks noGrp="1"/>
          </p:cNvSpPr>
          <p:nvPr>
            <p:ph type="ftr" sz="quarter" idx="4294967295"/>
          </p:nvPr>
        </p:nvSpPr>
        <p:spPr>
          <a:xfrm>
            <a:off x="0" y="6477000"/>
            <a:ext cx="48768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Microsoft Confidential</a:t>
            </a:r>
          </a:p>
        </p:txBody>
      </p:sp>
      <p:graphicFrame>
        <p:nvGraphicFramePr>
          <p:cNvPr id="8" name="Table 7"/>
          <p:cNvGraphicFramePr>
            <a:graphicFrameLocks noGrp="1"/>
          </p:cNvGraphicFramePr>
          <p:nvPr>
            <p:extLst/>
          </p:nvPr>
        </p:nvGraphicFramePr>
        <p:xfrm>
          <a:off x="1343472" y="3003707"/>
          <a:ext cx="522134" cy="701040"/>
        </p:xfrm>
        <a:graphic>
          <a:graphicData uri="http://schemas.openxmlformats.org/drawingml/2006/table">
            <a:tbl>
              <a:tblPr firstRow="1" bandRow="1">
                <a:tableStyleId>{5C22544A-7EE6-4342-B048-85BDC9FD1C3A}</a:tableStyleId>
              </a:tblPr>
              <a:tblGrid>
                <a:gridCol w="522134">
                  <a:extLst>
                    <a:ext uri="{9D8B030D-6E8A-4147-A177-3AD203B41FA5}">
                      <a16:colId xmlns:a16="http://schemas.microsoft.com/office/drawing/2014/main" val="2754458673"/>
                    </a:ext>
                  </a:extLst>
                </a:gridCol>
              </a:tblGrid>
              <a:tr h="370840">
                <a:tc>
                  <a:txBody>
                    <a:bodyPr/>
                    <a:lstStyle/>
                    <a:p>
                      <a:r>
                        <a:rPr lang="en-AU" sz="4000" b="0">
                          <a:solidFill>
                            <a:srgbClr val="F5F5F5"/>
                          </a:solidFill>
                          <a:latin typeface="Lucida Console" panose="020B0609040504020204" pitchFamily="49" charset="0"/>
                        </a:rPr>
                        <a:t>;</a:t>
                      </a:r>
                    </a:p>
                  </a:txBody>
                  <a:tcPr>
                    <a:solidFill>
                      <a:srgbClr val="012456"/>
                    </a:solidFill>
                  </a:tcPr>
                </a:tc>
                <a:extLst>
                  <a:ext uri="{0D108BD9-81ED-4DB2-BD59-A6C34878D82A}">
                    <a16:rowId xmlns:a16="http://schemas.microsoft.com/office/drawing/2014/main" val="439557625"/>
                  </a:ext>
                </a:extLst>
              </a:tr>
            </a:tbl>
          </a:graphicData>
        </a:graphic>
      </p:graphicFrame>
    </p:spTree>
    <p:extLst>
      <p:ext uri="{BB962C8B-B14F-4D97-AF65-F5344CB8AC3E}">
        <p14:creationId xmlns:p14="http://schemas.microsoft.com/office/powerpoint/2010/main" val="1142736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Line Continuation</a:t>
            </a:r>
          </a:p>
        </p:txBody>
      </p:sp>
      <p:sp>
        <p:nvSpPr>
          <p:cNvPr id="3" name="Text Placeholder 2"/>
          <p:cNvSpPr>
            <a:spLocks noGrp="1"/>
          </p:cNvSpPr>
          <p:nvPr>
            <p:ph sz="quarter" idx="13"/>
          </p:nvPr>
        </p:nvSpPr>
        <p:spPr>
          <a:xfrm>
            <a:off x="406400" y="3639844"/>
            <a:ext cx="11176000" cy="2853031"/>
          </a:xfrm>
        </p:spPr>
        <p:txBody>
          <a:bodyPr vert="horz" lIns="91440" tIns="45720" rIns="91440" bIns="45720" rtlCol="0" anchor="t">
            <a:noAutofit/>
          </a:bodyPr>
          <a:lstStyle/>
          <a:p>
            <a:pPr marL="342900" indent="-342900">
              <a:lnSpc>
                <a:spcPct val="107000"/>
              </a:lnSpc>
              <a:spcBef>
                <a:spcPts val="0"/>
              </a:spcBef>
              <a:buFont typeface="Arial" panose="020B0604020202020204" pitchFamily="34" charset="0"/>
              <a:buChar char="•"/>
            </a:pPr>
            <a:r>
              <a:rPr lang="en-AU" sz="1800" dirty="0">
                <a:cs typeface="Segoe UI Light" panose="020B0502040204020203" pitchFamily="34" charset="0"/>
              </a:rPr>
              <a:t>When a line of PowerShell is entered that is not syntactically complete, PowerShell loops a </a:t>
            </a:r>
            <a:r>
              <a:rPr lang="en-US" sz="1800" dirty="0">
                <a:solidFill>
                  <a:srgbClr val="FFFFFF"/>
                </a:solidFill>
                <a:highlight>
                  <a:srgbClr val="000080"/>
                </a:highlight>
                <a:ea typeface="Calibri" panose="020F0502020204030204" pitchFamily="34" charset="0"/>
                <a:cs typeface="Segoe UI Light" panose="020B0502040204020203" pitchFamily="34" charset="0"/>
              </a:rPr>
              <a:t>&gt;&gt;</a:t>
            </a:r>
            <a:r>
              <a:rPr lang="en-US" sz="1800" dirty="0">
                <a:solidFill>
                  <a:srgbClr val="FFFFFF"/>
                </a:solidFill>
                <a:ea typeface="Calibri" panose="020F0502020204030204" pitchFamily="34" charset="0"/>
                <a:cs typeface="Segoe UI Light" panose="020B0502040204020203" pitchFamily="34" charset="0"/>
              </a:rPr>
              <a:t> </a:t>
            </a:r>
            <a:r>
              <a:rPr lang="en-AU" sz="1800" dirty="0">
                <a:cs typeface="Segoe UI Light" panose="020B0502040204020203" pitchFamily="34" charset="0"/>
              </a:rPr>
              <a:t>prompt asking the user for the characters necessary to complete the statement. This is called </a:t>
            </a:r>
            <a:r>
              <a:rPr lang="en-AU" sz="1800" b="1" dirty="0">
                <a:cs typeface="Segoe UI Light" panose="020B0502040204020203" pitchFamily="34" charset="0"/>
              </a:rPr>
              <a:t>Line Continuation</a:t>
            </a:r>
            <a:r>
              <a:rPr lang="en-AU" sz="1800" dirty="0">
                <a:cs typeface="Segoe UI Light" panose="020B0502040204020203" pitchFamily="34" charset="0"/>
              </a:rPr>
              <a:t>.</a:t>
            </a:r>
          </a:p>
          <a:p>
            <a:pPr marL="342900" indent="-342900">
              <a:spcBef>
                <a:spcPts val="0"/>
              </a:spcBef>
              <a:buFont typeface="Arial" panose="020B0604020202020204" pitchFamily="34" charset="0"/>
              <a:buChar char="•"/>
            </a:pPr>
            <a:r>
              <a:rPr lang="en-AU" sz="1800" dirty="0">
                <a:cs typeface="Segoe UI Light" panose="020B0502040204020203" pitchFamily="34" charset="0"/>
              </a:rPr>
              <a:t>What are some things that cause this? </a:t>
            </a:r>
          </a:p>
          <a:p>
            <a:pPr marL="800100" lvl="1" indent="-342900">
              <a:buFont typeface="Arial" panose="020B0604020202020204" pitchFamily="34" charset="0"/>
              <a:buChar char="•"/>
            </a:pPr>
            <a:r>
              <a:rPr lang="en-AU" sz="1800" dirty="0"/>
              <a:t>( ), [ ], “ “, ‘ ‘ -&gt; </a:t>
            </a:r>
            <a:r>
              <a:rPr lang="en-AU" sz="1800" b="1" dirty="0"/>
              <a:t>Incomplete</a:t>
            </a:r>
            <a:r>
              <a:rPr lang="en-AU" sz="1800" dirty="0"/>
              <a:t> </a:t>
            </a:r>
            <a:r>
              <a:rPr lang="en-AU" sz="1800" b="1" dirty="0"/>
              <a:t>Matching Pairs</a:t>
            </a:r>
          </a:p>
          <a:p>
            <a:pPr marL="800100" lvl="1" indent="-342900">
              <a:buFont typeface="Arial" panose="020B0604020202020204" pitchFamily="34" charset="0"/>
              <a:buChar char="•"/>
            </a:pPr>
            <a:r>
              <a:rPr lang="en-AU" sz="1800" dirty="0"/>
              <a:t>Empty Pipes |</a:t>
            </a:r>
          </a:p>
          <a:p>
            <a:pPr marL="342900" indent="-342900">
              <a:spcBef>
                <a:spcPts val="0"/>
              </a:spcBef>
              <a:buFont typeface="Arial" panose="020B0604020202020204" pitchFamily="34" charset="0"/>
              <a:buChar char="•"/>
            </a:pPr>
            <a:r>
              <a:rPr lang="en-AU" sz="1800" dirty="0">
                <a:cs typeface="Segoe UI Light" panose="020B0502040204020203" pitchFamily="34" charset="0"/>
              </a:rPr>
              <a:t>What can you do next? </a:t>
            </a:r>
            <a:r>
              <a:rPr lang="en-AU" sz="1800" b="1" u="sng" dirty="0">
                <a:cs typeface="Segoe UI Light" panose="020B0502040204020203" pitchFamily="34" charset="0"/>
              </a:rPr>
              <a:t>Complete the Statement</a:t>
            </a:r>
            <a:r>
              <a:rPr lang="en-AU" sz="1800" b="1" dirty="0">
                <a:cs typeface="Segoe UI Light" panose="020B0502040204020203" pitchFamily="34" charset="0"/>
              </a:rPr>
              <a:t> </a:t>
            </a:r>
            <a:r>
              <a:rPr lang="en-AU" sz="1800" dirty="0">
                <a:cs typeface="Segoe UI Light" panose="020B0502040204020203" pitchFamily="34" charset="0"/>
              </a:rPr>
              <a:t>or</a:t>
            </a:r>
            <a:r>
              <a:rPr lang="en-AU" sz="1800" b="1" dirty="0">
                <a:cs typeface="Segoe UI Light" panose="020B0502040204020203" pitchFamily="34" charset="0"/>
              </a:rPr>
              <a:t> </a:t>
            </a:r>
            <a:r>
              <a:rPr lang="en-AU" sz="1800" b="1" u="sng" dirty="0">
                <a:cs typeface="Segoe UI Light" panose="020B0502040204020203" pitchFamily="34" charset="0"/>
              </a:rPr>
              <a:t>press &lt;</a:t>
            </a:r>
            <a:r>
              <a:rPr lang="en-AU" sz="1800" b="1" u="sng" dirty="0" err="1">
                <a:cs typeface="Segoe UI Light" panose="020B0502040204020203" pitchFamily="34" charset="0"/>
              </a:rPr>
              <a:t>Ctrl+C</a:t>
            </a:r>
            <a:r>
              <a:rPr lang="en-AU" sz="1800" b="1" u="sng" dirty="0">
                <a:cs typeface="Segoe UI Light" panose="020B0502040204020203" pitchFamily="34" charset="0"/>
              </a:rPr>
              <a:t>&gt;</a:t>
            </a:r>
            <a:endParaRPr lang="en-AU" sz="1800" dirty="0">
              <a:cs typeface="Segoe UI Light" panose="020B0502040204020203" pitchFamily="34" charset="0"/>
            </a:endParaRPr>
          </a:p>
          <a:p>
            <a:pPr marL="342900" indent="-342900">
              <a:spcBef>
                <a:spcPts val="0"/>
              </a:spcBef>
              <a:buFont typeface="Arial" panose="020B0604020202020204" pitchFamily="34" charset="0"/>
              <a:buChar char="•"/>
            </a:pPr>
            <a:r>
              <a:rPr lang="en-AU" sz="1800" dirty="0">
                <a:cs typeface="Segoe UI Light" panose="020B0502040204020203" pitchFamily="34" charset="0"/>
              </a:rPr>
              <a:t>During </a:t>
            </a:r>
            <a:r>
              <a:rPr lang="en-AU" sz="1800" b="1" dirty="0">
                <a:cs typeface="Segoe UI Light" panose="020B0502040204020203" pitchFamily="34" charset="0"/>
              </a:rPr>
              <a:t>Line Continuation</a:t>
            </a:r>
            <a:r>
              <a:rPr lang="en-AU" sz="1800" dirty="0">
                <a:cs typeface="Segoe UI Light" panose="020B0502040204020203" pitchFamily="34" charset="0"/>
              </a:rPr>
              <a:t> you remain in the prompt cycle until the statement is complete and you press &lt;Enter&gt; twice (without </a:t>
            </a:r>
            <a:r>
              <a:rPr lang="en-AU" sz="1800" dirty="0" err="1">
                <a:cs typeface="Segoe UI Light" panose="020B0502040204020203" pitchFamily="34" charset="0"/>
              </a:rPr>
              <a:t>PSReadline</a:t>
            </a:r>
            <a:r>
              <a:rPr lang="en-AU" sz="1800" dirty="0">
                <a:cs typeface="Segoe UI Light" panose="020B0502040204020203" pitchFamily="34" charset="0"/>
              </a:rPr>
              <a:t>).</a:t>
            </a:r>
          </a:p>
          <a:p>
            <a:pPr marL="342900" indent="-342900">
              <a:spcBef>
                <a:spcPts val="0"/>
              </a:spcBef>
              <a:buFont typeface="Arial" panose="020B0604020202020204" pitchFamily="34" charset="0"/>
              <a:buChar char="•"/>
            </a:pPr>
            <a:r>
              <a:rPr lang="en-AU" sz="1800" dirty="0">
                <a:cs typeface="Segoe UI Light" panose="020B0502040204020203" pitchFamily="34" charset="0"/>
              </a:rPr>
              <a:t>You can manually trigger a continued line with the backtick (grave accent)</a:t>
            </a:r>
            <a:endParaRPr lang="en-US" sz="1800" dirty="0">
              <a:solidFill>
                <a:srgbClr val="06444D"/>
              </a:solidFill>
              <a:ea typeface="Calibri" panose="020F0502020204030204" pitchFamily="34" charset="0"/>
              <a:cs typeface="Segoe UI Light" panose="020B0502040204020203" pitchFamily="34" charset="0"/>
            </a:endParaRPr>
          </a:p>
        </p:txBody>
      </p:sp>
      <p:sp>
        <p:nvSpPr>
          <p:cNvPr id="5" name="Slide Number Placeholder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4" name="Text Placeholder 3"/>
          <p:cNvSpPr>
            <a:spLocks noGrp="1"/>
          </p:cNvSpPr>
          <p:nvPr>
            <p:ph type="body" sz="quarter" idx="4294967295"/>
          </p:nvPr>
        </p:nvSpPr>
        <p:spPr>
          <a:xfrm>
            <a:off x="1016000" y="685800"/>
            <a:ext cx="11176000" cy="457200"/>
          </a:xfrm>
        </p:spPr>
        <p:txBody>
          <a:bodyPr/>
          <a:lstStyle/>
          <a:p>
            <a:r>
              <a:rPr lang="en-AU"/>
              <a:t>Statement Termination</a:t>
            </a:r>
          </a:p>
        </p:txBody>
      </p:sp>
      <p:sp>
        <p:nvSpPr>
          <p:cNvPr id="11" name="Text Placeholder 2"/>
          <p:cNvSpPr txBox="1">
            <a:spLocks/>
          </p:cNvSpPr>
          <p:nvPr/>
        </p:nvSpPr>
        <p:spPr>
          <a:xfrm>
            <a:off x="803442" y="1056376"/>
            <a:ext cx="3928979" cy="2583467"/>
          </a:xfrm>
          <a:prstGeom prst="rect">
            <a:avLst/>
          </a:prstGeom>
          <a:solidFill>
            <a:srgbClr val="012456"/>
          </a:solidFill>
        </p:spPr>
        <p:txBody>
          <a:bodyPr vert="horz" lIns="91440" tIns="45720" rIns="91440" bIns="45720" rtlCol="0">
            <a:noAutofit/>
          </a:bodyPr>
          <a:lstStyle>
            <a:lvl1pPr marL="0" indent="0" defTabSz="914400" eaLnBrk="1" hangingPunct="1">
              <a:lnSpc>
                <a:spcPct val="100000"/>
              </a:lnSpc>
              <a:spcBef>
                <a:spcPts val="300"/>
              </a:spcBef>
              <a:buFont typeface="Arial" panose="020B0604020202020204" pitchFamily="34" charset="0"/>
              <a:buNone/>
              <a:tabLst/>
              <a:defRPr sz="2400" baseline="0">
                <a:solidFill>
                  <a:schemeClr val="bg1"/>
                </a:solidFill>
                <a:latin typeface="Segoe UI Light" pitchFamily="34" charset="0"/>
                <a:cs typeface="Segoe Pro Light"/>
              </a:defRPr>
            </a:lvl1pPr>
            <a:lvl2pPr marL="457200" indent="0" eaLnBrk="1" hangingPunct="1">
              <a:lnSpc>
                <a:spcPct val="120000"/>
              </a:lnSpc>
              <a:defRPr sz="2000">
                <a:solidFill>
                  <a:schemeClr val="bg1"/>
                </a:solidFill>
                <a:latin typeface="Segoe UI Light" panose="020B0502040204020203" pitchFamily="34" charset="0"/>
                <a:cs typeface="Segoe UI Light" panose="020B0502040204020203" pitchFamily="34" charset="0"/>
              </a:defRPr>
            </a:lvl2pPr>
            <a:lvl3pPr marL="914400" indent="0" defTabSz="914400" eaLnBrk="1" hangingPunct="1">
              <a:lnSpc>
                <a:spcPct val="120000"/>
              </a:lnSpc>
              <a:tabLst/>
              <a:defRPr sz="1600">
                <a:solidFill>
                  <a:schemeClr val="bg1"/>
                </a:solidFill>
                <a:latin typeface="Segoe UI Light" panose="020B0502040204020203" pitchFamily="34" charset="0"/>
                <a:cs typeface="Segoe UI Light" panose="020B0502040204020203" pitchFamily="34" charset="0"/>
              </a:defRPr>
            </a:lvl3pPr>
            <a:lvl4pPr marL="1371600" indent="0" defTabSz="914400" eaLnBrk="1" hangingPunct="1">
              <a:lnSpc>
                <a:spcPct val="120000"/>
              </a:lnSpc>
              <a:tabLst/>
              <a:defRPr sz="1400">
                <a:solidFill>
                  <a:schemeClr val="bg1"/>
                </a:solidFill>
                <a:latin typeface="+mn-lt"/>
                <a:cs typeface="Segoe Pro Light"/>
              </a:defRPr>
            </a:lvl4pPr>
            <a:lvl5pPr marL="1828800" indent="0" defTabSz="914400" eaLnBrk="1" hangingPunct="1">
              <a:lnSpc>
                <a:spcPct val="120000"/>
              </a:lnSpc>
              <a:tabLst/>
              <a:defRPr sz="1400">
                <a:solidFill>
                  <a:schemeClr val="bg1"/>
                </a:solidFill>
                <a:latin typeface="+mn-lt"/>
                <a:cs typeface="Segoe Pro Light"/>
              </a:defRPr>
            </a:lvl5pPr>
            <a:lvl6pPr marL="2286000" indent="0">
              <a:defRPr sz="1600">
                <a:solidFill>
                  <a:schemeClr val="bg1"/>
                </a:solidFill>
              </a:defRPr>
            </a:lvl6pPr>
          </a:lstStyle>
          <a:p>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rPr>
              <a:t>PS C:\&gt; </a:t>
            </a:r>
            <a:r>
              <a:rPr lang="en-US" sz="1800" dirty="0">
                <a:solidFill>
                  <a:srgbClr val="F5F5F5"/>
                </a:solidFill>
                <a:latin typeface="Lucida Console" panose="020B0609040504020204" pitchFamily="49" charset="0"/>
              </a:rPr>
              <a:t>Write-Host </a:t>
            </a:r>
            <a:r>
              <a:rPr kumimoji="0" lang="en-US" sz="1800" b="0" i="0" u="none" strike="noStrike" kern="0" cap="none" spc="0" normalizeH="0" baseline="0" noProof="0" dirty="0">
                <a:ln>
                  <a:noFill/>
                </a:ln>
                <a:solidFill>
                  <a:srgbClr val="EE82EE"/>
                </a:solidFill>
                <a:effectLst/>
                <a:uLnTx/>
                <a:uFillTx/>
                <a:latin typeface="Lucida Console" panose="020B0609040504020204" pitchFamily="49" charset="0"/>
              </a:rPr>
              <a:t>“</a:t>
            </a:r>
            <a:r>
              <a:rPr kumimoji="0" lang="en-AU" sz="1800" b="0" i="0" u="none" strike="noStrike" kern="0" cap="none" spc="0" normalizeH="0" baseline="0" noProof="0" dirty="0">
                <a:ln>
                  <a:noFill/>
                </a:ln>
                <a:solidFill>
                  <a:srgbClr val="EE82EE"/>
                </a:solidFill>
                <a:effectLst/>
                <a:uLnTx/>
                <a:uFillTx/>
                <a:latin typeface="Lucida Console" panose="020B0609040504020204" pitchFamily="49" charset="0"/>
              </a:rPr>
              <a:t>C:\</a:t>
            </a:r>
          </a:p>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rPr>
              <a:t>&gt;&gt; </a:t>
            </a:r>
          </a:p>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rPr>
              <a:t>&gt;&gt; </a:t>
            </a:r>
          </a:p>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rPr>
              <a:t>&gt;&gt; </a:t>
            </a:r>
          </a:p>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rPr>
              <a:t>&gt;&gt; </a:t>
            </a:r>
            <a:r>
              <a:rPr kumimoji="0" lang="en-US" sz="1800" b="0" i="0" u="none" strike="noStrike" kern="1200" cap="none" spc="0" normalizeH="0" baseline="0" noProof="0" dirty="0">
                <a:ln>
                  <a:noFill/>
                </a:ln>
                <a:solidFill>
                  <a:srgbClr val="129038"/>
                </a:solidFill>
                <a:effectLst/>
                <a:uLnTx/>
                <a:uFillTx/>
                <a:latin typeface="Lucida Console" panose="020B0609040504020204" pitchFamily="49" charset="0"/>
              </a:rPr>
              <a:t># What Happened?!</a:t>
            </a:r>
          </a:p>
          <a:p>
            <a:pPr lvl="0">
              <a:defRPr/>
            </a:pPr>
            <a:r>
              <a:rPr lang="en-US" sz="1800" dirty="0">
                <a:solidFill>
                  <a:srgbClr val="F5F5F5"/>
                </a:solidFill>
                <a:latin typeface="Lucida Console" panose="020B0609040504020204" pitchFamily="49" charset="0"/>
              </a:rPr>
              <a:t>&gt;&gt; </a:t>
            </a:r>
            <a:r>
              <a:rPr lang="en-AU" sz="1800" kern="0" dirty="0">
                <a:solidFill>
                  <a:srgbClr val="EE82EE"/>
                </a:solidFill>
                <a:latin typeface="Lucida Console" panose="020B0609040504020204" pitchFamily="49" charset="0"/>
              </a:rPr>
              <a:t>”</a:t>
            </a:r>
          </a:p>
          <a:p>
            <a:pPr lvl="0">
              <a:defRPr/>
            </a:pPr>
            <a:r>
              <a:rPr lang="en-US" sz="1800" dirty="0">
                <a:solidFill>
                  <a:srgbClr val="F5F5F5"/>
                </a:solidFill>
                <a:latin typeface="Lucida Console" panose="020B0609040504020204" pitchFamily="49" charset="0"/>
              </a:rPr>
              <a:t>&gt;&gt;</a:t>
            </a:r>
            <a:endParaRPr lang="en-AU" sz="1800" kern="0" dirty="0">
              <a:solidFill>
                <a:srgbClr val="EE82EE"/>
              </a:solidFill>
              <a:latin typeface="Lucida Console" panose="020B0609040504020204" pitchFamily="49" charset="0"/>
            </a:endParaRPr>
          </a:p>
          <a:p>
            <a:pPr lvl="0">
              <a:defRPr/>
            </a:pPr>
            <a:r>
              <a:rPr lang="en-US" sz="1800" dirty="0">
                <a:solidFill>
                  <a:srgbClr val="F5F5F5"/>
                </a:solidFill>
                <a:latin typeface="Lucida Console" panose="020B0609040504020204" pitchFamily="49" charset="0"/>
              </a:rPr>
              <a:t>C:\</a:t>
            </a:r>
            <a:endParaRPr kumimoji="0" lang="en-US" sz="1800" b="0" i="0" u="none" strike="noStrike" kern="1200" cap="none" spc="0" normalizeH="0" baseline="0" noProof="0" dirty="0">
              <a:ln>
                <a:noFill/>
              </a:ln>
              <a:solidFill>
                <a:srgbClr val="129038"/>
              </a:solidFill>
              <a:effectLst/>
              <a:uLnTx/>
              <a:uFillTx/>
              <a:latin typeface="Lucida Console" panose="020B0609040504020204" pitchFamily="49" charset="0"/>
            </a:endParaRPr>
          </a:p>
        </p:txBody>
      </p:sp>
    </p:spTree>
    <p:extLst>
      <p:ext uri="{BB962C8B-B14F-4D97-AF65-F5344CB8AC3E}">
        <p14:creationId xmlns:p14="http://schemas.microsoft.com/office/powerpoint/2010/main" val="16109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
                                            <p:txEl>
                                              <p:pRg st="5" end="5"/>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
                                            <p:txEl>
                                              <p:pRg st="6" end="6"/>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uiExpand="1"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Instructor Demonstration</a:t>
            </a:r>
          </a:p>
        </p:txBody>
      </p:sp>
      <p:sp>
        <p:nvSpPr>
          <p:cNvPr id="3" name="Text Placeholder 2"/>
          <p:cNvSpPr>
            <a:spLocks noGrp="1"/>
          </p:cNvSpPr>
          <p:nvPr>
            <p:ph sz="quarter" idx="13"/>
          </p:nvPr>
        </p:nvSpPr>
        <p:spPr>
          <a:xfrm>
            <a:off x="406400" y="1143000"/>
            <a:ext cx="8627241" cy="4953000"/>
          </a:xfrm>
        </p:spPr>
        <p:txBody>
          <a:bodyPr vert="horz" lIns="91440" tIns="45720" rIns="91440" bIns="45720" rtlCol="0" anchor="t">
            <a:normAutofit/>
          </a:bodyPr>
          <a:lstStyle/>
          <a:p>
            <a:r>
              <a:rPr lang="en-AU" sz="2600"/>
              <a:t>Objective: Learn about Cmdlet Syntax</a:t>
            </a:r>
          </a:p>
          <a:p>
            <a:endParaRPr lang="en-AU" sz="2600"/>
          </a:p>
          <a:p>
            <a:r>
              <a:rPr lang="en-AU"/>
              <a:t>Demo Content: Interactive Demo</a:t>
            </a:r>
          </a:p>
          <a:p>
            <a:endParaRPr lang="en-AU"/>
          </a:p>
          <a:p>
            <a:pPr marL="914400" indent="-914400"/>
            <a:r>
              <a:rPr lang="en-AU"/>
              <a:t>Instructions: Open the Demo code and follow along while the instructor demonstrates the concepts.  Do not feel that you have to keep up with the instructor, the code merely provided for review purposes. The concepts covered in the Demo code will also be re-visited in the “Fundamental Recap” during the Lab.  </a:t>
            </a:r>
          </a:p>
          <a:p>
            <a:endParaRPr lang="en-AU"/>
          </a:p>
          <a:p>
            <a:r>
              <a:rPr lang="en-AU"/>
              <a:t>To Open the Demo Run:</a:t>
            </a:r>
          </a:p>
          <a:p>
            <a:pPr lvl="1"/>
            <a:endParaRPr lang="en-AU"/>
          </a:p>
          <a:p>
            <a:endParaRPr lang="en-AU"/>
          </a:p>
          <a:p>
            <a:endParaRPr lang="en-AU"/>
          </a:p>
          <a:p>
            <a:endParaRPr lang="en-AU"/>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sp>
        <p:nvSpPr>
          <p:cNvPr id="4" name="Text Placeholder 3"/>
          <p:cNvSpPr>
            <a:spLocks noGrp="1"/>
          </p:cNvSpPr>
          <p:nvPr>
            <p:ph type="body" sz="quarter" idx="4294967295"/>
          </p:nvPr>
        </p:nvSpPr>
        <p:spPr>
          <a:xfrm>
            <a:off x="1016000" y="685800"/>
            <a:ext cx="11176000" cy="457200"/>
          </a:xfrm>
        </p:spPr>
        <p:txBody>
          <a:bodyPr/>
          <a:lstStyle/>
          <a:p>
            <a:r>
              <a:rPr lang="en-AU"/>
              <a:t>Statement Termination</a:t>
            </a:r>
          </a:p>
        </p:txBody>
      </p:sp>
      <p:sp>
        <p:nvSpPr>
          <p:cNvPr id="6" name="Footer Placeholder 5"/>
          <p:cNvSpPr>
            <a:spLocks noGrp="1"/>
          </p:cNvSpPr>
          <p:nvPr>
            <p:ph type="ftr" sz="quarter" idx="4294967295"/>
          </p:nvPr>
        </p:nvSpPr>
        <p:spPr>
          <a:xfrm>
            <a:off x="0" y="6477000"/>
            <a:ext cx="4876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Segoe UI"/>
                <a:ea typeface="+mn-ea"/>
                <a:cs typeface="+mn-cs"/>
              </a:rPr>
              <a:t>Microsoft Confidential</a:t>
            </a:r>
          </a:p>
        </p:txBody>
      </p:sp>
      <p:sp>
        <p:nvSpPr>
          <p:cNvPr id="9" name="TextBox 8"/>
          <p:cNvSpPr txBox="1"/>
          <p:nvPr/>
        </p:nvSpPr>
        <p:spPr>
          <a:xfrm>
            <a:off x="3797539" y="5540514"/>
            <a:ext cx="7888014" cy="369332"/>
          </a:xfrm>
          <a:prstGeom prst="rect">
            <a:avLst/>
          </a:prstGeom>
          <a:solidFill>
            <a:srgbClr val="012456"/>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PS C:\&gt; </a:t>
            </a:r>
            <a:r>
              <a:rPr kumimoji="0" lang="en-US"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Start-</a:t>
            </a:r>
            <a:r>
              <a:rPr kumimoji="0" lang="en-US" sz="1800" b="0" i="0" u="none" strike="noStrike" kern="0" cap="none" spc="0" normalizeH="0" baseline="0" noProof="0" err="1">
                <a:ln>
                  <a:noFill/>
                </a:ln>
                <a:solidFill>
                  <a:srgbClr val="F5F5F5"/>
                </a:solidFill>
                <a:effectLst/>
                <a:uLnTx/>
                <a:uFillTx/>
                <a:latin typeface="Lucida Console" panose="020B0609040504020204" pitchFamily="49" charset="0"/>
                <a:ea typeface="+mn-ea"/>
                <a:cs typeface="+mn-cs"/>
              </a:rPr>
              <a:t>WPLUSLabs</a:t>
            </a:r>
            <a:r>
              <a:rPr kumimoji="0" lang="en-US"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US" sz="1800" b="0" i="0" u="none" strike="noStrike" kern="0" cap="none" spc="0" normalizeH="0" baseline="0" noProof="0">
                <a:ln>
                  <a:noFill/>
                </a:ln>
                <a:solidFill>
                  <a:srgbClr val="0E715F">
                    <a:lumMod val="60000"/>
                    <a:lumOff val="40000"/>
                  </a:srgbClr>
                </a:solidFill>
                <a:effectLst/>
                <a:uLnTx/>
                <a:uFillTx/>
                <a:latin typeface="Lucida Console" panose="020B0609040504020204" pitchFamily="49" charset="0"/>
                <a:ea typeface="+mn-ea"/>
                <a:cs typeface="+mn-cs"/>
              </a:rPr>
              <a:t>-Module </a:t>
            </a:r>
            <a:r>
              <a:rPr kumimoji="0" lang="en-US"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Module_02 </a:t>
            </a:r>
            <a:r>
              <a:rPr kumimoji="0" lang="en-US" sz="1800" b="0" i="0" u="none" strike="noStrike" kern="0" cap="none" spc="0" normalizeH="0" baseline="0" noProof="0">
                <a:ln>
                  <a:noFill/>
                </a:ln>
                <a:solidFill>
                  <a:srgbClr val="0E715F">
                    <a:lumMod val="60000"/>
                    <a:lumOff val="40000"/>
                  </a:srgbClr>
                </a:solidFill>
                <a:effectLst/>
                <a:uLnTx/>
                <a:uFillTx/>
                <a:latin typeface="Lucida Console" panose="020B0609040504020204" pitchFamily="49" charset="0"/>
                <a:ea typeface="+mn-ea"/>
                <a:cs typeface="+mn-cs"/>
              </a:rPr>
              <a:t>-Task </a:t>
            </a:r>
            <a:r>
              <a:rPr kumimoji="0" lang="en-US"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Demo_02</a:t>
            </a:r>
            <a:endParaRPr kumimoji="0" lang="en-AU"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endParaRPr>
          </a:p>
        </p:txBody>
      </p:sp>
      <p:pic>
        <p:nvPicPr>
          <p:cNvPr id="1026" name="Picture 2" descr="Image result for powershel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4682" y="-1308"/>
            <a:ext cx="1686006" cy="16764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0390688" y="529600"/>
            <a:ext cx="151228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srgbClr val="000000"/>
                </a:solidFill>
                <a:effectLst/>
                <a:uLnTx/>
                <a:uFillTx/>
                <a:latin typeface="Segoe UI Light" pitchFamily="34" charset="0"/>
                <a:ea typeface="+mn-ea"/>
                <a:cs typeface="Segoe Pro Light"/>
              </a:rPr>
              <a:t>DEMO</a:t>
            </a:r>
            <a:endParaRPr kumimoji="0" lang="en-US" sz="2400" b="1" i="0" u="none" strike="noStrike" kern="0" cap="none" spc="0" normalizeH="0" baseline="0" noProof="0">
              <a:ln>
                <a:noFill/>
              </a:ln>
              <a:solidFill>
                <a:srgbClr val="000000"/>
              </a:solidFill>
              <a:effectLst/>
              <a:uLnTx/>
              <a:uFillTx/>
              <a:latin typeface="Segoe UI Light" pitchFamily="34" charset="0"/>
              <a:ea typeface="+mn-ea"/>
              <a:cs typeface="Segoe Pro Light"/>
            </a:endParaRPr>
          </a:p>
        </p:txBody>
      </p:sp>
    </p:spTree>
    <p:extLst>
      <p:ext uri="{BB962C8B-B14F-4D97-AF65-F5344CB8AC3E}">
        <p14:creationId xmlns:p14="http://schemas.microsoft.com/office/powerpoint/2010/main" val="1218282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4"/>
          <a:stretch>
            <a:fillRect/>
          </a:stretch>
        </p:blipFill>
        <p:spPr>
          <a:xfrm>
            <a:off x="8704011" y="477336"/>
            <a:ext cx="2396293" cy="3793604"/>
          </a:xfrm>
          <a:prstGeom prst="rect">
            <a:avLst/>
          </a:prstGeom>
        </p:spPr>
      </p:pic>
      <p:pic>
        <p:nvPicPr>
          <p:cNvPr id="11" name="Picture 10"/>
          <p:cNvPicPr>
            <a:picLocks noChangeAspect="1"/>
          </p:cNvPicPr>
          <p:nvPr/>
        </p:nvPicPr>
        <p:blipFill>
          <a:blip r:embed="rId5"/>
          <a:stretch>
            <a:fillRect/>
          </a:stretch>
        </p:blipFill>
        <p:spPr>
          <a:xfrm>
            <a:off x="3846364" y="2275274"/>
            <a:ext cx="2380273" cy="3779316"/>
          </a:xfrm>
          <a:prstGeom prst="rect">
            <a:avLst/>
          </a:prstGeom>
        </p:spPr>
      </p:pic>
      <p:sp>
        <p:nvSpPr>
          <p:cNvPr id="5" name="Title 4"/>
          <p:cNvSpPr>
            <a:spLocks noGrp="1"/>
          </p:cNvSpPr>
          <p:nvPr>
            <p:ph type="title"/>
          </p:nvPr>
        </p:nvSpPr>
        <p:spPr/>
        <p:txBody>
          <a:bodyPr/>
          <a:lstStyle/>
          <a:p>
            <a:r>
              <a:rPr lang="de-DE"/>
              <a:t>Show-Command</a:t>
            </a:r>
            <a:endParaRPr lang="en-US"/>
          </a:p>
        </p:txBody>
      </p:sp>
      <p:sp>
        <p:nvSpPr>
          <p:cNvPr id="6" name="Content Placeholder 5"/>
          <p:cNvSpPr>
            <a:spLocks noGrp="1"/>
          </p:cNvSpPr>
          <p:nvPr>
            <p:ph sz="quarter" idx="13"/>
          </p:nvPr>
        </p:nvSpPr>
        <p:spPr>
          <a:xfrm>
            <a:off x="406400" y="1143000"/>
            <a:ext cx="6274759" cy="1349896"/>
          </a:xfrm>
        </p:spPr>
        <p:txBody>
          <a:bodyPr>
            <a:normAutofit/>
          </a:bodyPr>
          <a:lstStyle/>
          <a:p>
            <a:pPr marL="342900" indent="-342900">
              <a:buFont typeface="Arial" panose="020B0604020202020204" pitchFamily="34" charset="0"/>
              <a:buChar char="•"/>
            </a:pPr>
            <a:r>
              <a:rPr lang="en-US" dirty="0">
                <a:solidFill>
                  <a:schemeClr val="bg1"/>
                </a:solidFill>
              </a:rPr>
              <a:t>Show-Command cmdlet launches GUI</a:t>
            </a:r>
          </a:p>
          <a:p>
            <a:pPr marL="342900" indent="-342900">
              <a:buFont typeface="Arial" panose="020B0604020202020204" pitchFamily="34" charset="0"/>
              <a:buChar char="•"/>
            </a:pPr>
            <a:r>
              <a:rPr lang="en-US" dirty="0">
                <a:solidFill>
                  <a:schemeClr val="bg1"/>
                </a:solidFill>
              </a:rPr>
              <a:t>Populate Parameters and Insert or Execute</a:t>
            </a:r>
          </a:p>
          <a:p>
            <a:endParaRPr lang="en-US" dirty="0">
              <a:solidFill>
                <a:schemeClr val="bg1"/>
              </a:solidFill>
            </a:endParaRPr>
          </a:p>
          <a:p>
            <a:endParaRPr lang="en-US" dirty="0">
              <a:solidFill>
                <a:schemeClr val="bg1"/>
              </a:solidFill>
            </a:endParaRPr>
          </a:p>
        </p:txBody>
      </p:sp>
      <p:sp>
        <p:nvSpPr>
          <p:cNvPr id="3" name="Slide Number Placeholder 2"/>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10E5943-4D6A-45D5-9B7E-710A838926A9}" type="slidenum">
              <a:rPr kumimoji="0" lang="es-ES" sz="800" b="0" i="0" u="none" strike="noStrike" kern="1200" cap="none" spc="0" normalizeH="0" baseline="0" noProof="0" smtClean="0">
                <a:ln>
                  <a:noFill/>
                </a:ln>
                <a:solidFill>
                  <a:srgbClr val="000000"/>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s-ES" sz="800" b="0" i="0" u="none" strike="noStrike" kern="1200" cap="none" spc="0" normalizeH="0" baseline="0" noProof="0">
              <a:ln>
                <a:noFill/>
              </a:ln>
              <a:solidFill>
                <a:srgbClr val="000000"/>
              </a:solidFill>
              <a:effectLst/>
              <a:uLnTx/>
              <a:uFillTx/>
              <a:latin typeface="Segoe UI"/>
              <a:ea typeface="+mn-ea"/>
            </a:endParaRPr>
          </a:p>
        </p:txBody>
      </p:sp>
      <p:sp>
        <p:nvSpPr>
          <p:cNvPr id="27" name="Rectangular Callout 26"/>
          <p:cNvSpPr/>
          <p:nvPr/>
        </p:nvSpPr>
        <p:spPr>
          <a:xfrm>
            <a:off x="1251026" y="3872617"/>
            <a:ext cx="1678182" cy="2217419"/>
          </a:xfrm>
          <a:prstGeom prst="wedgeRectCallout">
            <a:avLst>
              <a:gd name="adj1" fmla="val 143311"/>
              <a:gd name="adj2" fmla="val -98325"/>
            </a:avLst>
          </a:prstGeom>
          <a:solidFill>
            <a:srgbClr val="4F81BD"/>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prstClr val="white"/>
                </a:solidFill>
                <a:effectLst/>
                <a:uLnTx/>
                <a:uFillTx/>
                <a:latin typeface="Segoe UI"/>
                <a:ea typeface="+mn-ea"/>
                <a:cs typeface="+mn-cs"/>
              </a:rPr>
              <a:t>Start Typing Command Name and/or click on command in list</a:t>
            </a:r>
          </a:p>
        </p:txBody>
      </p:sp>
      <p:sp>
        <p:nvSpPr>
          <p:cNvPr id="30" name="Rectangular Callout 29"/>
          <p:cNvSpPr/>
          <p:nvPr/>
        </p:nvSpPr>
        <p:spPr>
          <a:xfrm>
            <a:off x="6588202" y="2607333"/>
            <a:ext cx="1712407" cy="1101307"/>
          </a:xfrm>
          <a:prstGeom prst="wedgeRectCallout">
            <a:avLst>
              <a:gd name="adj1" fmla="val 159820"/>
              <a:gd name="adj2" fmla="val 83258"/>
            </a:avLst>
          </a:prstGeom>
          <a:solidFill>
            <a:srgbClr val="4F81BD"/>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prstClr val="white"/>
                </a:solidFill>
                <a:effectLst/>
                <a:uLnTx/>
                <a:uFillTx/>
                <a:latin typeface="Segoe UI"/>
                <a:ea typeface="+mn-ea"/>
                <a:cs typeface="+mn-cs"/>
              </a:rPr>
              <a:t>Execute Command Directly</a:t>
            </a:r>
          </a:p>
        </p:txBody>
      </p:sp>
      <p:sp>
        <p:nvSpPr>
          <p:cNvPr id="31" name="Rectangular Callout 30"/>
          <p:cNvSpPr/>
          <p:nvPr/>
        </p:nvSpPr>
        <p:spPr>
          <a:xfrm>
            <a:off x="6571307" y="4019432"/>
            <a:ext cx="1678182" cy="1686096"/>
          </a:xfrm>
          <a:prstGeom prst="wedgeRectCallout">
            <a:avLst>
              <a:gd name="adj1" fmla="val 187548"/>
              <a:gd name="adj2" fmla="val -40358"/>
            </a:avLst>
          </a:prstGeom>
          <a:solidFill>
            <a:srgbClr val="4F81BD"/>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Insert Command with Parameters Populated</a:t>
            </a:r>
          </a:p>
        </p:txBody>
      </p:sp>
      <p:sp>
        <p:nvSpPr>
          <p:cNvPr id="10" name="Rectangle 9"/>
          <p:cNvSpPr/>
          <p:nvPr/>
        </p:nvSpPr>
        <p:spPr>
          <a:xfrm>
            <a:off x="304800" y="2298573"/>
            <a:ext cx="3416320" cy="400110"/>
          </a:xfrm>
          <a:prstGeom prst="rect">
            <a:avLst/>
          </a:prstGeom>
          <a:solidFill>
            <a:srgbClr val="012456"/>
          </a:solidFill>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PS C:\&gt; </a:t>
            </a:r>
            <a:r>
              <a:rPr kumimoji="0" lang="en-AU" sz="2000" b="0" i="0" u="none" strike="noStrike" kern="1200" cap="none" spc="0" normalizeH="0" baseline="0" noProof="0" dirty="0">
                <a:ln>
                  <a:noFill/>
                </a:ln>
                <a:solidFill>
                  <a:srgbClr val="E0FFFF"/>
                </a:solidFill>
                <a:effectLst/>
                <a:uLnTx/>
                <a:uFillTx/>
                <a:latin typeface="Lucida Console" panose="020B0609040504020204" pitchFamily="49" charset="0"/>
                <a:ea typeface="+mn-ea"/>
                <a:cs typeface="+mn-cs"/>
              </a:rPr>
              <a:t>Show-Command </a:t>
            </a:r>
          </a:p>
        </p:txBody>
      </p:sp>
      <p:sp>
        <p:nvSpPr>
          <p:cNvPr id="14" name="Rectangle 13"/>
          <p:cNvSpPr/>
          <p:nvPr/>
        </p:nvSpPr>
        <p:spPr>
          <a:xfrm>
            <a:off x="1231266" y="6133726"/>
            <a:ext cx="10479410" cy="338554"/>
          </a:xfrm>
          <a:prstGeom prst="rect">
            <a:avLst/>
          </a:prstGeom>
          <a:solidFill>
            <a:srgbClr val="012456"/>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PS C:\&gt;</a:t>
            </a:r>
            <a:r>
              <a:rPr kumimoji="0" lang="en-US" sz="1600" b="0" i="0" u="none" strike="noStrike" kern="1200" cap="none" spc="0" normalizeH="0" baseline="0" noProof="0" dirty="0">
                <a:ln>
                  <a:noFill/>
                </a:ln>
                <a:solidFill>
                  <a:prstClr val="white"/>
                </a:solidFill>
                <a:effectLst/>
                <a:uLnTx/>
                <a:uFillTx/>
                <a:latin typeface="Segoe UI"/>
                <a:ea typeface="+mn-ea"/>
                <a:cs typeface="+mn-cs"/>
              </a:rPr>
              <a:t> </a:t>
            </a:r>
            <a:r>
              <a:rPr kumimoji="0" lang="en-US" sz="1600" b="0" i="0" u="none" strike="noStrike" kern="1200" cap="none" spc="0" normalizeH="0" baseline="0" noProof="0" dirty="0">
                <a:ln>
                  <a:noFill/>
                </a:ln>
                <a:solidFill>
                  <a:srgbClr val="E0FFFF"/>
                </a:solidFill>
                <a:effectLst/>
                <a:uLnTx/>
                <a:uFillTx/>
                <a:latin typeface="Lucida Console" panose="020B0609040504020204" pitchFamily="49" charset="0"/>
                <a:ea typeface="+mn-ea"/>
                <a:cs typeface="+mn-cs"/>
              </a:rPr>
              <a:t>Get-Process</a:t>
            </a:r>
            <a:r>
              <a:rPr kumimoji="0" lang="en-US" sz="16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1600" b="0" i="0" u="none" strike="noStrike" kern="1200" cap="none" spc="0" normalizeH="0" baseline="0" noProof="0" dirty="0">
                <a:ln>
                  <a:noFill/>
                </a:ln>
                <a:solidFill>
                  <a:srgbClr val="FFE4B5"/>
                </a:solidFill>
                <a:effectLst/>
                <a:uLnTx/>
                <a:uFillTx/>
                <a:latin typeface="Lucida Console" panose="020B0609040504020204" pitchFamily="49" charset="0"/>
                <a:ea typeface="+mn-ea"/>
                <a:cs typeface="+mn-cs"/>
              </a:rPr>
              <a:t>-</a:t>
            </a:r>
            <a:r>
              <a:rPr kumimoji="0" lang="en-US" sz="1600" b="0" i="0" u="none" strike="noStrike" kern="1200" cap="none" spc="0" normalizeH="0" baseline="0" noProof="0" dirty="0" err="1">
                <a:ln>
                  <a:noFill/>
                </a:ln>
                <a:solidFill>
                  <a:srgbClr val="FFE4B5"/>
                </a:solidFill>
                <a:effectLst/>
                <a:uLnTx/>
                <a:uFillTx/>
                <a:latin typeface="Lucida Console" panose="020B0609040504020204" pitchFamily="49" charset="0"/>
                <a:ea typeface="+mn-ea"/>
                <a:cs typeface="+mn-cs"/>
              </a:rPr>
              <a:t>ComputerName</a:t>
            </a:r>
            <a:r>
              <a:rPr kumimoji="0" lang="en-US" sz="16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1600" b="0" i="0" u="none" strike="noStrike" kern="1200" cap="none" spc="0" normalizeH="0" baseline="0" noProof="0" dirty="0">
                <a:ln>
                  <a:noFill/>
                </a:ln>
                <a:solidFill>
                  <a:srgbClr val="EE82EE"/>
                </a:solidFill>
                <a:effectLst/>
                <a:uLnTx/>
                <a:uFillTx/>
                <a:latin typeface="Lucida Console" panose="020B0609040504020204" pitchFamily="49" charset="0"/>
                <a:ea typeface="+mn-ea"/>
                <a:cs typeface="+mn-cs"/>
              </a:rPr>
              <a:t>2012DC </a:t>
            </a:r>
            <a:r>
              <a:rPr kumimoji="0" lang="en-US" sz="1600" b="0" i="0" u="none" strike="noStrike" kern="1200" cap="none" spc="0" normalizeH="0" baseline="0" noProof="0" dirty="0">
                <a:ln>
                  <a:noFill/>
                </a:ln>
                <a:solidFill>
                  <a:srgbClr val="FFE4B5"/>
                </a:solidFill>
                <a:effectLst/>
                <a:uLnTx/>
                <a:uFillTx/>
                <a:latin typeface="Lucida Console" panose="020B0609040504020204" pitchFamily="49" charset="0"/>
                <a:ea typeface="+mn-ea"/>
                <a:cs typeface="+mn-cs"/>
              </a:rPr>
              <a:t>-Name</a:t>
            </a:r>
            <a:r>
              <a:rPr kumimoji="0" lang="en-US" sz="16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1600" b="0" i="0" u="none" strike="noStrike" kern="1200" cap="none" spc="0" normalizeH="0" baseline="0" noProof="0" dirty="0">
                <a:ln>
                  <a:noFill/>
                </a:ln>
                <a:solidFill>
                  <a:srgbClr val="EE82EE"/>
                </a:solidFill>
                <a:effectLst/>
                <a:uLnTx/>
                <a:uFillTx/>
                <a:latin typeface="Lucida Console" panose="020B0609040504020204" pitchFamily="49" charset="0"/>
                <a:ea typeface="+mn-ea"/>
                <a:cs typeface="+mn-cs"/>
              </a:rPr>
              <a:t>system</a:t>
            </a:r>
            <a:r>
              <a:rPr kumimoji="0" lang="en-US" sz="16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1600" b="0" i="0" u="none" strike="noStrike" kern="1200" cap="none" spc="0" normalizeH="0" baseline="0" noProof="0" dirty="0">
                <a:ln>
                  <a:noFill/>
                </a:ln>
                <a:solidFill>
                  <a:srgbClr val="FFE4B5"/>
                </a:solidFill>
                <a:effectLst/>
                <a:uLnTx/>
                <a:uFillTx/>
                <a:latin typeface="Lucida Console" panose="020B0609040504020204" pitchFamily="49" charset="0"/>
                <a:ea typeface="+mn-ea"/>
                <a:cs typeface="+mn-cs"/>
              </a:rPr>
              <a:t>-</a:t>
            </a:r>
            <a:r>
              <a:rPr kumimoji="0" lang="en-US" sz="1600" b="0" i="0" u="none" strike="noStrike" kern="1200" cap="none" spc="0" normalizeH="0" baseline="0" noProof="0" dirty="0" err="1">
                <a:ln>
                  <a:noFill/>
                </a:ln>
                <a:solidFill>
                  <a:srgbClr val="FFE4B5"/>
                </a:solidFill>
                <a:effectLst/>
                <a:uLnTx/>
                <a:uFillTx/>
                <a:latin typeface="Lucida Console" panose="020B0609040504020204" pitchFamily="49" charset="0"/>
                <a:ea typeface="+mn-ea"/>
                <a:cs typeface="+mn-cs"/>
              </a:rPr>
              <a:t>ErrorAction</a:t>
            </a:r>
            <a:r>
              <a:rPr kumimoji="0" lang="en-US" sz="16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1600" b="0" i="0" u="none" strike="noStrike" kern="1200" cap="none" spc="0" normalizeH="0" baseline="0" noProof="0" dirty="0" err="1">
                <a:ln>
                  <a:noFill/>
                </a:ln>
                <a:solidFill>
                  <a:srgbClr val="EE82EE"/>
                </a:solidFill>
                <a:effectLst/>
                <a:uLnTx/>
                <a:uFillTx/>
                <a:latin typeface="Lucida Console" panose="020B0609040504020204" pitchFamily="49" charset="0"/>
                <a:ea typeface="+mn-ea"/>
                <a:cs typeface="+mn-cs"/>
              </a:rPr>
              <a:t>SilentlyContinue</a:t>
            </a:r>
            <a:endParaRPr kumimoji="0" lang="en-US" sz="1600" b="0" i="0" u="none" strike="noStrike" kern="1200" cap="none" spc="0" normalizeH="0" baseline="0" noProof="0" dirty="0">
              <a:ln>
                <a:noFill/>
              </a:ln>
              <a:solidFill>
                <a:srgbClr val="EE82EE"/>
              </a:solidFill>
              <a:effectLst/>
              <a:uLnTx/>
              <a:uFillTx/>
              <a:latin typeface="Lucida Console" panose="020B0609040504020204" pitchFamily="49" charset="0"/>
              <a:ea typeface="+mn-ea"/>
              <a:cs typeface="+mn-cs"/>
            </a:endParaRPr>
          </a:p>
        </p:txBody>
      </p:sp>
      <p:sp>
        <p:nvSpPr>
          <p:cNvPr id="15" name="Rectangular Callout 14"/>
          <p:cNvSpPr/>
          <p:nvPr/>
        </p:nvSpPr>
        <p:spPr>
          <a:xfrm>
            <a:off x="6588202" y="1672971"/>
            <a:ext cx="1712407" cy="776920"/>
          </a:xfrm>
          <a:prstGeom prst="wedgeRectCallout">
            <a:avLst>
              <a:gd name="adj1" fmla="val 121106"/>
              <a:gd name="adj2" fmla="val 84980"/>
            </a:avLst>
          </a:prstGeom>
          <a:solidFill>
            <a:srgbClr val="4F81BD"/>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Fill in Parameters</a:t>
            </a:r>
          </a:p>
        </p:txBody>
      </p:sp>
      <p:sp>
        <p:nvSpPr>
          <p:cNvPr id="2" name="Arrow: Down 1"/>
          <p:cNvSpPr/>
          <p:nvPr/>
        </p:nvSpPr>
        <p:spPr>
          <a:xfrm>
            <a:off x="7284190" y="5705528"/>
            <a:ext cx="320430" cy="42819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33025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0" grpId="0" animBg="1"/>
      <p:bldP spid="31" grpId="0" animBg="1"/>
      <p:bldP spid="10" grpId="0" animBg="1"/>
      <p:bldP spid="14" grpId="0" animBg="1"/>
      <p:bldP spid="15" grpId="0" animBg="1"/>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de-DE" dirty="0"/>
              <a:t>Get-Help</a:t>
            </a:r>
            <a:endParaRPr lang="en-US" dirty="0"/>
          </a:p>
        </p:txBody>
      </p:sp>
      <p:sp>
        <p:nvSpPr>
          <p:cNvPr id="3" name="Slide Number Placeholder 2"/>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10E5943-4D6A-45D5-9B7E-710A838926A9}" type="slidenum">
              <a:rPr kumimoji="0" lang="es-ES" sz="800" b="0" i="0" u="none" strike="noStrike" kern="1200" cap="none" spc="0" normalizeH="0" baseline="0" noProof="0" smtClean="0">
                <a:ln>
                  <a:noFill/>
                </a:ln>
                <a:solidFill>
                  <a:srgbClr val="000000"/>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s-ES" sz="800" b="0" i="0" u="none" strike="noStrike" kern="1200" cap="none" spc="0" normalizeH="0" baseline="0" noProof="0">
              <a:ln>
                <a:noFill/>
              </a:ln>
              <a:solidFill>
                <a:srgbClr val="000000"/>
              </a:solidFill>
              <a:effectLst/>
              <a:uLnTx/>
              <a:uFillTx/>
              <a:latin typeface="Segoe UI"/>
              <a:ea typeface="+mn-ea"/>
            </a:endParaRPr>
          </a:p>
        </p:txBody>
      </p:sp>
      <p:graphicFrame>
        <p:nvGraphicFramePr>
          <p:cNvPr id="16" name="Table 15"/>
          <p:cNvGraphicFramePr>
            <a:graphicFrameLocks noGrp="1"/>
          </p:cNvGraphicFramePr>
          <p:nvPr>
            <p:extLst>
              <p:ext uri="{D42A27DB-BD31-4B8C-83A1-F6EECF244321}">
                <p14:modId xmlns:p14="http://schemas.microsoft.com/office/powerpoint/2010/main" val="2774408096"/>
              </p:ext>
            </p:extLst>
          </p:nvPr>
        </p:nvGraphicFramePr>
        <p:xfrm>
          <a:off x="406400" y="1143000"/>
          <a:ext cx="9784080" cy="5059680"/>
        </p:xfrm>
        <a:graphic>
          <a:graphicData uri="http://schemas.openxmlformats.org/drawingml/2006/table">
            <a:tbl>
              <a:tblPr firstRow="1" bandRow="1">
                <a:tableStyleId>{5C22544A-7EE6-4342-B048-85BDC9FD1C3A}</a:tableStyleId>
              </a:tblPr>
              <a:tblGrid>
                <a:gridCol w="9784080">
                  <a:extLst>
                    <a:ext uri="{9D8B030D-6E8A-4147-A177-3AD203B41FA5}">
                      <a16:colId xmlns:a16="http://schemas.microsoft.com/office/drawing/2014/main" val="2289400794"/>
                    </a:ext>
                  </a:extLst>
                </a:gridCol>
              </a:tblGrid>
              <a:tr h="370840">
                <a:tc>
                  <a:txBody>
                    <a:bodyPr/>
                    <a:lstStyle/>
                    <a:p>
                      <a:r>
                        <a:rPr lang="en-AU" sz="1800" b="0" dirty="0">
                          <a:solidFill>
                            <a:srgbClr val="F5F5F5"/>
                          </a:solidFill>
                          <a:latin typeface="Lucida Console" panose="020B0609040504020204" pitchFamily="49" charset="0"/>
                        </a:rPr>
                        <a:t>PS C:\&gt; </a:t>
                      </a:r>
                      <a:r>
                        <a:rPr lang="en-AU" sz="1800" b="0" dirty="0">
                          <a:solidFill>
                            <a:srgbClr val="E0FFFF"/>
                          </a:solidFill>
                          <a:latin typeface="Lucida Console" panose="020B0609040504020204" pitchFamily="49" charset="0"/>
                        </a:rPr>
                        <a:t>Get-Help</a:t>
                      </a:r>
                      <a:r>
                        <a:rPr lang="en-AU" sz="1800" b="0" dirty="0">
                          <a:solidFill>
                            <a:srgbClr val="F5F5F5"/>
                          </a:solidFill>
                          <a:latin typeface="Lucida Console" panose="020B0609040504020204" pitchFamily="49" charset="0"/>
                        </a:rPr>
                        <a:t> </a:t>
                      </a:r>
                      <a:r>
                        <a:rPr lang="en-AU" sz="1800" b="0" dirty="0">
                          <a:solidFill>
                            <a:srgbClr val="EE82EE"/>
                          </a:solidFill>
                          <a:latin typeface="Lucida Console" panose="020B0609040504020204" pitchFamily="49" charset="0"/>
                        </a:rPr>
                        <a:t>Get-</a:t>
                      </a:r>
                      <a:r>
                        <a:rPr lang="en-AU" sz="1800" b="0" dirty="0" err="1">
                          <a:solidFill>
                            <a:srgbClr val="EE82EE"/>
                          </a:solidFill>
                          <a:latin typeface="Lucida Console" panose="020B0609040504020204" pitchFamily="49" charset="0"/>
                        </a:rPr>
                        <a:t>ChildItem</a:t>
                      </a:r>
                      <a:r>
                        <a:rPr lang="en-AU" sz="1800" b="0" dirty="0">
                          <a:solidFill>
                            <a:srgbClr val="EE82EE"/>
                          </a:solidFill>
                          <a:latin typeface="Lucida Console" panose="020B0609040504020204" pitchFamily="49" charset="0"/>
                        </a:rPr>
                        <a:t> </a:t>
                      </a:r>
                    </a:p>
                    <a:p>
                      <a:r>
                        <a:rPr lang="en-AU" sz="1800" b="0" dirty="0">
                          <a:solidFill>
                            <a:srgbClr val="98FB98"/>
                          </a:solidFill>
                          <a:latin typeface="Lucida Console" panose="020B0609040504020204" pitchFamily="49" charset="0"/>
                        </a:rPr>
                        <a:t>#or </a:t>
                      </a:r>
                    </a:p>
                    <a:p>
                      <a:r>
                        <a:rPr lang="en-AU" sz="1800" b="0" dirty="0">
                          <a:solidFill>
                            <a:srgbClr val="F5F5F5"/>
                          </a:solidFill>
                          <a:latin typeface="Lucida Console" panose="020B0609040504020204" pitchFamily="49" charset="0"/>
                        </a:rPr>
                        <a:t>PS C:\&gt; </a:t>
                      </a:r>
                      <a:r>
                        <a:rPr lang="en-AU" sz="1800" b="0" dirty="0">
                          <a:solidFill>
                            <a:srgbClr val="E0FFFF"/>
                          </a:solidFill>
                          <a:latin typeface="Lucida Console" panose="020B0609040504020204" pitchFamily="49" charset="0"/>
                        </a:rPr>
                        <a:t>Get-</a:t>
                      </a:r>
                      <a:r>
                        <a:rPr lang="en-AU" sz="1800" b="0" dirty="0" err="1">
                          <a:solidFill>
                            <a:srgbClr val="E0FFFF"/>
                          </a:solidFill>
                          <a:latin typeface="Lucida Console" panose="020B0609040504020204" pitchFamily="49" charset="0"/>
                        </a:rPr>
                        <a:t>ChildItem</a:t>
                      </a:r>
                      <a:r>
                        <a:rPr lang="en-AU" sz="1800" b="0" dirty="0">
                          <a:solidFill>
                            <a:srgbClr val="F5F5F5"/>
                          </a:solidFill>
                          <a:latin typeface="Lucida Console" panose="020B0609040504020204" pitchFamily="49" charset="0"/>
                        </a:rPr>
                        <a:t> </a:t>
                      </a:r>
                      <a:r>
                        <a:rPr lang="en-AU" sz="1800" b="0" dirty="0">
                          <a:solidFill>
                            <a:srgbClr val="FFE4B5"/>
                          </a:solidFill>
                          <a:latin typeface="Lucida Console" panose="020B0609040504020204" pitchFamily="49" charset="0"/>
                        </a:rPr>
                        <a:t>-? </a:t>
                      </a:r>
                    </a:p>
                    <a:p>
                      <a:endParaRPr lang="en-AU" sz="1600" b="0" dirty="0">
                        <a:solidFill>
                          <a:srgbClr val="EE82EE"/>
                        </a:solidFill>
                        <a:latin typeface="Lucida Console" panose="020B0609040504020204" pitchFamily="49" charset="0"/>
                      </a:endParaRPr>
                    </a:p>
                    <a:p>
                      <a:r>
                        <a:rPr lang="en-AU" sz="1600" b="0" dirty="0">
                          <a:solidFill>
                            <a:srgbClr val="F5F5F5"/>
                          </a:solidFill>
                          <a:latin typeface="Lucida Console" panose="020B0609040504020204" pitchFamily="49" charset="0"/>
                        </a:rPr>
                        <a:t>NAME</a:t>
                      </a:r>
                    </a:p>
                    <a:p>
                      <a:r>
                        <a:rPr lang="en-AU" sz="1600" b="0" dirty="0">
                          <a:solidFill>
                            <a:srgbClr val="F5F5F5"/>
                          </a:solidFill>
                          <a:latin typeface="Lucida Console" panose="020B0609040504020204" pitchFamily="49" charset="0"/>
                        </a:rPr>
                        <a:t>    Get-</a:t>
                      </a:r>
                      <a:r>
                        <a:rPr lang="en-AU" sz="1600" b="0" dirty="0" err="1">
                          <a:solidFill>
                            <a:srgbClr val="F5F5F5"/>
                          </a:solidFill>
                          <a:latin typeface="Lucida Console" panose="020B0609040504020204" pitchFamily="49" charset="0"/>
                        </a:rPr>
                        <a:t>ChildItem</a:t>
                      </a:r>
                      <a:endParaRPr lang="en-AU" sz="1600" b="0" dirty="0">
                        <a:solidFill>
                          <a:srgbClr val="F5F5F5"/>
                        </a:solidFill>
                        <a:latin typeface="Lucida Console" panose="020B0609040504020204" pitchFamily="49" charset="0"/>
                      </a:endParaRPr>
                    </a:p>
                    <a:p>
                      <a:r>
                        <a:rPr lang="en-AU" sz="1600" b="0" dirty="0">
                          <a:solidFill>
                            <a:srgbClr val="F5F5F5"/>
                          </a:solidFill>
                          <a:latin typeface="Lucida Console" panose="020B0609040504020204" pitchFamily="49" charset="0"/>
                        </a:rPr>
                        <a:t>SYNOPSIS</a:t>
                      </a:r>
                    </a:p>
                    <a:p>
                      <a:r>
                        <a:rPr lang="en-AU" sz="1600" b="0" dirty="0">
                          <a:solidFill>
                            <a:srgbClr val="F5F5F5"/>
                          </a:solidFill>
                          <a:latin typeface="Lucida Console" panose="020B0609040504020204" pitchFamily="49" charset="0"/>
                        </a:rPr>
                        <a:t>    Gets the files and folders in a file system drive.</a:t>
                      </a:r>
                    </a:p>
                    <a:p>
                      <a:r>
                        <a:rPr lang="en-AU" sz="1600" b="0" dirty="0">
                          <a:solidFill>
                            <a:srgbClr val="F5F5F5"/>
                          </a:solidFill>
                          <a:latin typeface="Lucida Console" panose="020B0609040504020204" pitchFamily="49" charset="0"/>
                        </a:rPr>
                        <a:t>SYNTAX</a:t>
                      </a:r>
                    </a:p>
                    <a:p>
                      <a:r>
                        <a:rPr lang="en-AU" sz="1600" b="0" dirty="0">
                          <a:solidFill>
                            <a:srgbClr val="F5F5F5"/>
                          </a:solidFill>
                          <a:latin typeface="Lucida Console" panose="020B0609040504020204" pitchFamily="49" charset="0"/>
                        </a:rPr>
                        <a:t>    Get-</a:t>
                      </a:r>
                      <a:r>
                        <a:rPr lang="en-AU" sz="1600" b="0" dirty="0" err="1">
                          <a:solidFill>
                            <a:srgbClr val="F5F5F5"/>
                          </a:solidFill>
                          <a:latin typeface="Lucida Console" panose="020B0609040504020204" pitchFamily="49" charset="0"/>
                        </a:rPr>
                        <a:t>ChildItem</a:t>
                      </a:r>
                      <a:r>
                        <a:rPr lang="en-AU" sz="1600" b="0" dirty="0">
                          <a:solidFill>
                            <a:srgbClr val="F5F5F5"/>
                          </a:solidFill>
                          <a:latin typeface="Lucida Console" panose="020B0609040504020204" pitchFamily="49" charset="0"/>
                        </a:rPr>
                        <a:t> [[-Path] &lt;String[]&gt;] [[-Filter] &lt;String&gt;]...</a:t>
                      </a:r>
                    </a:p>
                    <a:p>
                      <a:r>
                        <a:rPr lang="en-AU" sz="1600" b="0" dirty="0">
                          <a:solidFill>
                            <a:srgbClr val="F5F5F5"/>
                          </a:solidFill>
                          <a:latin typeface="Lucida Console" panose="020B0609040504020204" pitchFamily="49" charset="0"/>
                        </a:rPr>
                        <a:t>...    </a:t>
                      </a:r>
                    </a:p>
                    <a:p>
                      <a:r>
                        <a:rPr lang="en-AU" sz="1600" b="0" dirty="0">
                          <a:solidFill>
                            <a:srgbClr val="F5F5F5"/>
                          </a:solidFill>
                          <a:latin typeface="Lucida Console" panose="020B0609040504020204" pitchFamily="49" charset="0"/>
                        </a:rPr>
                        <a:t>DESCRIPTION</a:t>
                      </a:r>
                    </a:p>
                    <a:p>
                      <a:r>
                        <a:rPr lang="en-AU" sz="1600" b="0" dirty="0">
                          <a:solidFill>
                            <a:srgbClr val="F5F5F5"/>
                          </a:solidFill>
                          <a:latin typeface="Lucida Console" panose="020B0609040504020204" pitchFamily="49" charset="0"/>
                        </a:rPr>
                        <a:t>    The Get-</a:t>
                      </a:r>
                      <a:r>
                        <a:rPr lang="en-AU" sz="1600" b="0" dirty="0" err="1">
                          <a:solidFill>
                            <a:srgbClr val="F5F5F5"/>
                          </a:solidFill>
                          <a:latin typeface="Lucida Console" panose="020B0609040504020204" pitchFamily="49" charset="0"/>
                        </a:rPr>
                        <a:t>ChildItem</a:t>
                      </a:r>
                      <a:r>
                        <a:rPr lang="en-AU" sz="1600" b="0" dirty="0">
                          <a:solidFill>
                            <a:srgbClr val="F5F5F5"/>
                          </a:solidFill>
                          <a:latin typeface="Lucida Console" panose="020B0609040504020204" pitchFamily="49" charset="0"/>
                        </a:rPr>
                        <a:t> cmdlet gets the items in one or more...</a:t>
                      </a:r>
                    </a:p>
                    <a:p>
                      <a:r>
                        <a:rPr lang="en-AU" sz="1600" b="0" dirty="0">
                          <a:solidFill>
                            <a:srgbClr val="F5F5F5"/>
                          </a:solidFill>
                          <a:latin typeface="Lucida Console" panose="020B0609040504020204" pitchFamily="49" charset="0"/>
                        </a:rPr>
                        <a:t>...</a:t>
                      </a:r>
                    </a:p>
                    <a:p>
                      <a:r>
                        <a:rPr lang="en-AU" sz="1600" b="0" dirty="0">
                          <a:solidFill>
                            <a:srgbClr val="F5F5F5"/>
                          </a:solidFill>
                          <a:latin typeface="Lucida Console" panose="020B0609040504020204" pitchFamily="49" charset="0"/>
                        </a:rPr>
                        <a:t>RELATED LINKS</a:t>
                      </a:r>
                    </a:p>
                    <a:p>
                      <a:r>
                        <a:rPr lang="de-DE" sz="1600" b="0" dirty="0">
                          <a:solidFill>
                            <a:srgbClr val="F5F5F5"/>
                          </a:solidFill>
                          <a:latin typeface="Lucida Console" panose="020B0609040504020204" pitchFamily="49" charset="0"/>
                        </a:rPr>
                        <a:t>    Online version: http://technet.microsoft.com/library/h...</a:t>
                      </a:r>
                    </a:p>
                    <a:p>
                      <a:r>
                        <a:rPr lang="en-AU" sz="1600" b="0" dirty="0">
                          <a:solidFill>
                            <a:srgbClr val="F5F5F5"/>
                          </a:solidFill>
                          <a:latin typeface="Lucida Console" panose="020B0609040504020204" pitchFamily="49" charset="0"/>
                        </a:rPr>
                        <a:t>...</a:t>
                      </a:r>
                    </a:p>
                    <a:p>
                      <a:r>
                        <a:rPr lang="en-AU" sz="1600" b="0" dirty="0">
                          <a:solidFill>
                            <a:srgbClr val="F5F5F5"/>
                          </a:solidFill>
                          <a:latin typeface="Lucida Console" panose="020B0609040504020204" pitchFamily="49" charset="0"/>
                        </a:rPr>
                        <a:t>REMARKS</a:t>
                      </a:r>
                    </a:p>
                    <a:p>
                      <a:r>
                        <a:rPr lang="en-AU" sz="1600" b="0" dirty="0">
                          <a:solidFill>
                            <a:srgbClr val="F5F5F5"/>
                          </a:solidFill>
                          <a:latin typeface="Lucida Console" panose="020B0609040504020204" pitchFamily="49" charset="0"/>
                        </a:rPr>
                        <a:t>    To see the examples, type: "get-help Get-</a:t>
                      </a:r>
                      <a:r>
                        <a:rPr lang="en-AU" sz="1600" b="0" dirty="0" err="1">
                          <a:solidFill>
                            <a:srgbClr val="F5F5F5"/>
                          </a:solidFill>
                          <a:latin typeface="Lucida Console" panose="020B0609040504020204" pitchFamily="49" charset="0"/>
                        </a:rPr>
                        <a:t>ChildItem</a:t>
                      </a:r>
                      <a:r>
                        <a:rPr lang="en-AU" sz="1600" b="0" dirty="0">
                          <a:solidFill>
                            <a:srgbClr val="F5F5F5"/>
                          </a:solidFill>
                          <a:latin typeface="Lucida Console" panose="020B0609040504020204" pitchFamily="49" charset="0"/>
                        </a:rPr>
                        <a:t> ...</a:t>
                      </a:r>
                    </a:p>
                    <a:p>
                      <a:r>
                        <a:rPr lang="en-AU" sz="1600" b="0" dirty="0">
                          <a:solidFill>
                            <a:srgbClr val="E0FFFF"/>
                          </a:solidFill>
                          <a:latin typeface="Lucida Console" panose="020B0609040504020204" pitchFamily="49" charset="0"/>
                        </a:rPr>
                        <a:t>...</a:t>
                      </a:r>
                    </a:p>
                  </a:txBody>
                  <a:tcPr>
                    <a:solidFill>
                      <a:srgbClr val="012456"/>
                    </a:solidFill>
                  </a:tcPr>
                </a:tc>
                <a:extLst>
                  <a:ext uri="{0D108BD9-81ED-4DB2-BD59-A6C34878D82A}">
                    <a16:rowId xmlns:a16="http://schemas.microsoft.com/office/drawing/2014/main" val="4292146092"/>
                  </a:ext>
                </a:extLst>
              </a:tr>
            </a:tbl>
          </a:graphicData>
        </a:graphic>
      </p:graphicFrame>
    </p:spTree>
    <p:custDataLst>
      <p:tags r:id="rId1"/>
    </p:custDataLst>
    <p:extLst>
      <p:ext uri="{BB962C8B-B14F-4D97-AF65-F5344CB8AC3E}">
        <p14:creationId xmlns:p14="http://schemas.microsoft.com/office/powerpoint/2010/main" val="2201094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Get-Help Useful Parameters</a:t>
            </a:r>
            <a:br>
              <a:rPr lang="en-US"/>
            </a:br>
            <a:br>
              <a:rPr lang="en-US"/>
            </a:br>
            <a:br>
              <a:rPr lang="en-US"/>
            </a:br>
            <a:endParaRPr lang="en-US"/>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800" b="0" i="0" u="none" strike="noStrike" kern="1200" cap="none" spc="0" normalizeH="0" baseline="0" noProof="0">
              <a:ln>
                <a:noFill/>
              </a:ln>
              <a:solidFill>
                <a:srgbClr val="3F3F3F"/>
              </a:solidFill>
              <a:effectLst/>
              <a:uLnTx/>
              <a:uFillTx/>
              <a:latin typeface="Segoe UI"/>
              <a:ea typeface="+mn-ea"/>
            </a:endParaRPr>
          </a:p>
        </p:txBody>
      </p:sp>
      <p:graphicFrame>
        <p:nvGraphicFramePr>
          <p:cNvPr id="8" name="Table 7"/>
          <p:cNvGraphicFramePr>
            <a:graphicFrameLocks noGrp="1"/>
          </p:cNvGraphicFramePr>
          <p:nvPr>
            <p:extLst/>
          </p:nvPr>
        </p:nvGraphicFramePr>
        <p:xfrm>
          <a:off x="459579" y="990600"/>
          <a:ext cx="11227596" cy="5516880"/>
        </p:xfrm>
        <a:graphic>
          <a:graphicData uri="http://schemas.openxmlformats.org/drawingml/2006/table">
            <a:tbl>
              <a:tblPr firstRow="1" bandRow="1">
                <a:tableStyleId>{5C22544A-7EE6-4342-B048-85BDC9FD1C3A}</a:tableStyleId>
              </a:tblPr>
              <a:tblGrid>
                <a:gridCol w="1921671">
                  <a:extLst>
                    <a:ext uri="{9D8B030D-6E8A-4147-A177-3AD203B41FA5}">
                      <a16:colId xmlns:a16="http://schemas.microsoft.com/office/drawing/2014/main" val="793964081"/>
                    </a:ext>
                  </a:extLst>
                </a:gridCol>
                <a:gridCol w="2590800">
                  <a:extLst>
                    <a:ext uri="{9D8B030D-6E8A-4147-A177-3AD203B41FA5}">
                      <a16:colId xmlns:a16="http://schemas.microsoft.com/office/drawing/2014/main" val="1898863205"/>
                    </a:ext>
                  </a:extLst>
                </a:gridCol>
                <a:gridCol w="6715125">
                  <a:extLst>
                    <a:ext uri="{9D8B030D-6E8A-4147-A177-3AD203B41FA5}">
                      <a16:colId xmlns:a16="http://schemas.microsoft.com/office/drawing/2014/main" val="1727863582"/>
                    </a:ext>
                  </a:extLst>
                </a:gridCol>
              </a:tblGrid>
              <a:tr h="282644">
                <a:tc>
                  <a:txBody>
                    <a:bodyPr/>
                    <a:lstStyle/>
                    <a:p>
                      <a:r>
                        <a:rPr lang="en-AU" sz="1800" b="0">
                          <a:latin typeface="Segoe UI Light" panose="020B0502040204020203" pitchFamily="34" charset="0"/>
                          <a:cs typeface="Segoe UI Light" panose="020B0502040204020203" pitchFamily="34" charset="0"/>
                        </a:rPr>
                        <a:t>Parameter</a:t>
                      </a:r>
                    </a:p>
                  </a:txBody>
                  <a:tcPr/>
                </a:tc>
                <a:tc>
                  <a:txBody>
                    <a:bodyPr/>
                    <a:lstStyle/>
                    <a:p>
                      <a:r>
                        <a:rPr lang="en-AU" sz="1800" b="0">
                          <a:latin typeface="Segoe UI Light" panose="020B0502040204020203" pitchFamily="34" charset="0"/>
                          <a:cs typeface="Segoe UI Light" panose="020B0502040204020203" pitchFamily="34" charset="0"/>
                        </a:rPr>
                        <a:t>What you Get</a:t>
                      </a:r>
                    </a:p>
                  </a:txBody>
                  <a:tcPr/>
                </a:tc>
                <a:tc>
                  <a:txBody>
                    <a:bodyPr/>
                    <a:lstStyle/>
                    <a:p>
                      <a:r>
                        <a:rPr lang="en-AU" sz="1800" b="0">
                          <a:latin typeface="Segoe UI Light" panose="020B0502040204020203" pitchFamily="34" charset="0"/>
                          <a:cs typeface="Segoe UI Light" panose="020B0502040204020203" pitchFamily="34" charset="0"/>
                        </a:rPr>
                        <a:t>Example</a:t>
                      </a:r>
                    </a:p>
                  </a:txBody>
                  <a:tcPr/>
                </a:tc>
                <a:extLst>
                  <a:ext uri="{0D108BD9-81ED-4DB2-BD59-A6C34878D82A}">
                    <a16:rowId xmlns:a16="http://schemas.microsoft.com/office/drawing/2014/main" val="990436866"/>
                  </a:ext>
                </a:extLst>
              </a:tr>
              <a:tr h="565288">
                <a:tc>
                  <a:txBody>
                    <a:bodyPr/>
                    <a:lstStyle/>
                    <a:p>
                      <a:r>
                        <a:rPr lang="en-AU" sz="1400">
                          <a:latin typeface="Segoe UI Light" panose="020B0502040204020203" pitchFamily="34" charset="0"/>
                          <a:cs typeface="Segoe UI Light" panose="020B0502040204020203" pitchFamily="34" charset="0"/>
                        </a:rPr>
                        <a:t>&lt;None</a:t>
                      </a:r>
                      <a:r>
                        <a:rPr lang="en-AU" sz="1400" baseline="0">
                          <a:latin typeface="Segoe UI Light" panose="020B0502040204020203" pitchFamily="34" charset="0"/>
                          <a:cs typeface="Segoe UI Light" panose="020B0502040204020203" pitchFamily="34" charset="0"/>
                        </a:rPr>
                        <a:t> Specified&gt;</a:t>
                      </a:r>
                      <a:endParaRPr lang="en-AU" sz="1400">
                        <a:latin typeface="Segoe UI Light" panose="020B0502040204020203" pitchFamily="34" charset="0"/>
                        <a:cs typeface="Segoe UI Light" panose="020B0502040204020203" pitchFamily="34" charset="0"/>
                      </a:endParaRPr>
                    </a:p>
                  </a:txBody>
                  <a:tcPr/>
                </a:tc>
                <a:tc>
                  <a:txBody>
                    <a:bodyPr/>
                    <a:lstStyle/>
                    <a:p>
                      <a:r>
                        <a:rPr lang="en-AU" sz="1400">
                          <a:latin typeface="Segoe UI Light" panose="020B0502040204020203" pitchFamily="34" charset="0"/>
                          <a:cs typeface="Segoe UI Light" panose="020B0502040204020203" pitchFamily="34" charset="0"/>
                        </a:rPr>
                        <a:t>Command</a:t>
                      </a:r>
                      <a:r>
                        <a:rPr lang="en-AU" sz="1400" baseline="0">
                          <a:latin typeface="Segoe UI Light" panose="020B0502040204020203" pitchFamily="34" charset="0"/>
                          <a:cs typeface="Segoe UI Light" panose="020B0502040204020203" pitchFamily="34" charset="0"/>
                        </a:rPr>
                        <a:t> Name, Synopsis, Syntax, Description, Related Links, Remarks</a:t>
                      </a:r>
                      <a:endParaRPr lang="en-AU" sz="1400">
                        <a:latin typeface="Segoe UI Light" panose="020B0502040204020203" pitchFamily="34" charset="0"/>
                        <a:cs typeface="Segoe UI Light" panose="020B0502040204020203" pitchFamily="34"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AU" sz="1600" b="0">
                          <a:solidFill>
                            <a:srgbClr val="F5F5F5"/>
                          </a:solidFill>
                          <a:latin typeface="Lucida Console" panose="020B0609040504020204" pitchFamily="49" charset="0"/>
                        </a:rPr>
                        <a:t>PS C:\&gt; </a:t>
                      </a:r>
                      <a:r>
                        <a:rPr lang="en-US" sz="1600" b="0"/>
                        <a:t> </a:t>
                      </a:r>
                      <a:r>
                        <a:rPr lang="en-US" sz="1600" b="0">
                          <a:solidFill>
                            <a:srgbClr val="E0FFFF"/>
                          </a:solidFill>
                          <a:latin typeface="Lucida Console" panose="020B0609040504020204" pitchFamily="49" charset="0"/>
                        </a:rPr>
                        <a:t>Get-Help</a:t>
                      </a:r>
                      <a:r>
                        <a:rPr lang="en-US" sz="1600" b="0">
                          <a:solidFill>
                            <a:srgbClr val="F5F5F5"/>
                          </a:solidFill>
                          <a:latin typeface="Lucida Console" panose="020B0609040504020204" pitchFamily="49" charset="0"/>
                        </a:rPr>
                        <a:t> </a:t>
                      </a:r>
                      <a:r>
                        <a:rPr lang="en-US" sz="1600" b="0">
                          <a:solidFill>
                            <a:srgbClr val="EE82EE"/>
                          </a:solidFill>
                          <a:latin typeface="Lucida Console" panose="020B0609040504020204" pitchFamily="49" charset="0"/>
                        </a:rPr>
                        <a:t>Get-</a:t>
                      </a:r>
                      <a:r>
                        <a:rPr lang="en-US" sz="1600" b="0" err="1">
                          <a:solidFill>
                            <a:srgbClr val="EE82EE"/>
                          </a:solidFill>
                          <a:latin typeface="Lucida Console" panose="020B0609040504020204" pitchFamily="49" charset="0"/>
                        </a:rPr>
                        <a:t>ChildItem</a:t>
                      </a:r>
                      <a:endParaRPr lang="en-US" sz="1600" b="0">
                        <a:solidFill>
                          <a:srgbClr val="FFE4B5"/>
                        </a:solidFill>
                        <a:latin typeface="Lucida Console" panose="020B0609040504020204" pitchFamily="49" charset="0"/>
                      </a:endParaRPr>
                    </a:p>
                  </a:txBody>
                  <a:tcPr>
                    <a:solidFill>
                      <a:schemeClr val="bg2"/>
                    </a:solidFill>
                  </a:tcPr>
                </a:tc>
                <a:extLst>
                  <a:ext uri="{0D108BD9-81ED-4DB2-BD59-A6C34878D82A}">
                    <a16:rowId xmlns:a16="http://schemas.microsoft.com/office/drawing/2014/main" val="1067910448"/>
                  </a:ext>
                </a:extLst>
              </a:tr>
              <a:tr h="447520">
                <a:tc>
                  <a:txBody>
                    <a:bodyPr/>
                    <a:lstStyle/>
                    <a:p>
                      <a:r>
                        <a:rPr lang="en-AU" sz="1400">
                          <a:latin typeface="Segoe UI Light" panose="020B0502040204020203" pitchFamily="34" charset="0"/>
                          <a:cs typeface="Segoe UI Light" panose="020B0502040204020203" pitchFamily="34" charset="0"/>
                        </a:rPr>
                        <a:t>-Examples</a:t>
                      </a:r>
                    </a:p>
                  </a:txBody>
                  <a:tcPr/>
                </a:tc>
                <a:tc>
                  <a:txBody>
                    <a:bodyPr/>
                    <a:lstStyle/>
                    <a:p>
                      <a:r>
                        <a:rPr lang="en-AU" sz="1400">
                          <a:latin typeface="Segoe UI Light" panose="020B0502040204020203" pitchFamily="34" charset="0"/>
                          <a:cs typeface="Segoe UI Light" panose="020B0502040204020203" pitchFamily="34" charset="0"/>
                        </a:rPr>
                        <a:t>Name, Synopsis, Examples</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AU" sz="1600" b="0">
                          <a:solidFill>
                            <a:srgbClr val="F5F5F5"/>
                          </a:solidFill>
                          <a:latin typeface="Lucida Console" panose="020B0609040504020204" pitchFamily="49" charset="0"/>
                        </a:rPr>
                        <a:t>PS C:\&gt; </a:t>
                      </a:r>
                      <a:r>
                        <a:rPr lang="en-US" sz="1600" b="0"/>
                        <a:t> </a:t>
                      </a:r>
                      <a:r>
                        <a:rPr lang="en-US" sz="1600" b="0">
                          <a:solidFill>
                            <a:srgbClr val="E0FFFF"/>
                          </a:solidFill>
                          <a:latin typeface="Lucida Console" panose="020B0609040504020204" pitchFamily="49" charset="0"/>
                        </a:rPr>
                        <a:t>Get-Help</a:t>
                      </a:r>
                      <a:r>
                        <a:rPr lang="en-US" sz="1600" b="0">
                          <a:solidFill>
                            <a:srgbClr val="F5F5F5"/>
                          </a:solidFill>
                          <a:latin typeface="Lucida Console" panose="020B0609040504020204" pitchFamily="49" charset="0"/>
                        </a:rPr>
                        <a:t> </a:t>
                      </a:r>
                      <a:r>
                        <a:rPr lang="en-US" sz="1600" b="0">
                          <a:solidFill>
                            <a:srgbClr val="EE82EE"/>
                          </a:solidFill>
                          <a:latin typeface="Lucida Console" panose="020B0609040504020204" pitchFamily="49" charset="0"/>
                        </a:rPr>
                        <a:t>Get-ChildItem</a:t>
                      </a:r>
                      <a:r>
                        <a:rPr lang="en-US" sz="1600" b="0">
                          <a:solidFill>
                            <a:srgbClr val="F5F5F5"/>
                          </a:solidFill>
                          <a:latin typeface="Lucida Console" panose="020B0609040504020204" pitchFamily="49" charset="0"/>
                        </a:rPr>
                        <a:t> </a:t>
                      </a:r>
                      <a:r>
                        <a:rPr lang="en-US" sz="1600" b="0">
                          <a:solidFill>
                            <a:srgbClr val="FFE4B5"/>
                          </a:solidFill>
                          <a:latin typeface="Lucida Console" panose="020B0609040504020204" pitchFamily="49" charset="0"/>
                        </a:rPr>
                        <a:t>–Examples</a:t>
                      </a:r>
                    </a:p>
                    <a:p>
                      <a:endParaRPr lang="en-AU" sz="1600">
                        <a:latin typeface="Segoe UI Light" panose="020B0502040204020203" pitchFamily="34" charset="0"/>
                        <a:cs typeface="Segoe UI Light" panose="020B0502040204020203" pitchFamily="34" charset="0"/>
                      </a:endParaRPr>
                    </a:p>
                  </a:txBody>
                  <a:tcPr>
                    <a:solidFill>
                      <a:schemeClr val="bg2"/>
                    </a:solidFill>
                  </a:tcPr>
                </a:tc>
                <a:extLst>
                  <a:ext uri="{0D108BD9-81ED-4DB2-BD59-A6C34878D82A}">
                    <a16:rowId xmlns:a16="http://schemas.microsoft.com/office/drawing/2014/main" val="1535108766"/>
                  </a:ext>
                </a:extLst>
              </a:tr>
              <a:tr h="447520">
                <a:tc>
                  <a:txBody>
                    <a:bodyPr/>
                    <a:lstStyle/>
                    <a:p>
                      <a:r>
                        <a:rPr lang="en-AU" sz="1400">
                          <a:latin typeface="Segoe UI Light" panose="020B0502040204020203" pitchFamily="34" charset="0"/>
                          <a:cs typeface="Segoe UI Light" panose="020B0502040204020203" pitchFamily="34" charset="0"/>
                        </a:rPr>
                        <a:t>-Detailed</a:t>
                      </a:r>
                    </a:p>
                  </a:txBody>
                  <a:tcPr/>
                </a:tc>
                <a:tc>
                  <a:txBody>
                    <a:bodyPr/>
                    <a:lstStyle/>
                    <a:p>
                      <a:r>
                        <a:rPr lang="en-AU" sz="1400">
                          <a:latin typeface="Segoe UI Light" panose="020B0502040204020203" pitchFamily="34" charset="0"/>
                          <a:cs typeface="Segoe UI Light" panose="020B0502040204020203" pitchFamily="34" charset="0"/>
                        </a:rPr>
                        <a:t>Name, Synopsis,</a:t>
                      </a:r>
                      <a:r>
                        <a:rPr lang="en-AU" sz="1400" baseline="0">
                          <a:latin typeface="Segoe UI Light" panose="020B0502040204020203" pitchFamily="34" charset="0"/>
                          <a:cs typeface="Segoe UI Light" panose="020B0502040204020203" pitchFamily="34" charset="0"/>
                        </a:rPr>
                        <a:t> Parameters, Examples</a:t>
                      </a:r>
                      <a:endParaRPr lang="en-AU" sz="1400">
                        <a:latin typeface="Segoe UI Light" panose="020B0502040204020203" pitchFamily="34" charset="0"/>
                        <a:cs typeface="Segoe UI Light" panose="020B0502040204020203" pitchFamily="34"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AU" sz="1600" b="0">
                          <a:solidFill>
                            <a:srgbClr val="F5F5F5"/>
                          </a:solidFill>
                          <a:latin typeface="Lucida Console" panose="020B0609040504020204" pitchFamily="49" charset="0"/>
                        </a:rPr>
                        <a:t>PS C:\&gt; </a:t>
                      </a:r>
                      <a:r>
                        <a:rPr lang="en-US" sz="1600" b="0"/>
                        <a:t> </a:t>
                      </a:r>
                      <a:r>
                        <a:rPr lang="en-US" sz="1600" b="0">
                          <a:solidFill>
                            <a:srgbClr val="E0FFFF"/>
                          </a:solidFill>
                          <a:latin typeface="Lucida Console" panose="020B0609040504020204" pitchFamily="49" charset="0"/>
                        </a:rPr>
                        <a:t>Get-Help</a:t>
                      </a:r>
                      <a:r>
                        <a:rPr lang="en-US" sz="1600" b="0">
                          <a:solidFill>
                            <a:srgbClr val="F5F5F5"/>
                          </a:solidFill>
                          <a:latin typeface="Lucida Console" panose="020B0609040504020204" pitchFamily="49" charset="0"/>
                        </a:rPr>
                        <a:t> </a:t>
                      </a:r>
                      <a:r>
                        <a:rPr lang="en-US" sz="1600" b="0">
                          <a:solidFill>
                            <a:srgbClr val="EE82EE"/>
                          </a:solidFill>
                          <a:latin typeface="Lucida Console" panose="020B0609040504020204" pitchFamily="49" charset="0"/>
                        </a:rPr>
                        <a:t>Get-ChildItem</a:t>
                      </a:r>
                      <a:r>
                        <a:rPr lang="en-US" sz="1600" b="0">
                          <a:solidFill>
                            <a:srgbClr val="F5F5F5"/>
                          </a:solidFill>
                          <a:latin typeface="Lucida Console" panose="020B0609040504020204" pitchFamily="49" charset="0"/>
                        </a:rPr>
                        <a:t> </a:t>
                      </a:r>
                      <a:r>
                        <a:rPr lang="en-US" sz="1600" b="0">
                          <a:solidFill>
                            <a:srgbClr val="FFE4B5"/>
                          </a:solidFill>
                          <a:latin typeface="Lucida Console" panose="020B0609040504020204" pitchFamily="49" charset="0"/>
                        </a:rPr>
                        <a:t>–Detailed</a:t>
                      </a:r>
                    </a:p>
                    <a:p>
                      <a:endParaRPr lang="en-AU" sz="1600">
                        <a:latin typeface="Segoe UI Light" panose="020B0502040204020203" pitchFamily="34" charset="0"/>
                        <a:cs typeface="Segoe UI Light" panose="020B0502040204020203" pitchFamily="34" charset="0"/>
                      </a:endParaRPr>
                    </a:p>
                  </a:txBody>
                  <a:tcPr>
                    <a:solidFill>
                      <a:schemeClr val="bg2"/>
                    </a:solidFill>
                  </a:tcPr>
                </a:tc>
                <a:extLst>
                  <a:ext uri="{0D108BD9-81ED-4DB2-BD59-A6C34878D82A}">
                    <a16:rowId xmlns:a16="http://schemas.microsoft.com/office/drawing/2014/main" val="1106179794"/>
                  </a:ext>
                </a:extLst>
              </a:tr>
              <a:tr h="730164">
                <a:tc>
                  <a:txBody>
                    <a:bodyPr/>
                    <a:lstStyle/>
                    <a:p>
                      <a:r>
                        <a:rPr lang="en-AU" sz="1400">
                          <a:latin typeface="Segoe UI Light" panose="020B0502040204020203" pitchFamily="34" charset="0"/>
                          <a:cs typeface="Segoe UI Light" panose="020B0502040204020203" pitchFamily="34" charset="0"/>
                        </a:rPr>
                        <a:t>-Full</a:t>
                      </a:r>
                    </a:p>
                  </a:txBody>
                  <a:tcPr/>
                </a:tc>
                <a:tc>
                  <a:txBody>
                    <a:bodyPr/>
                    <a:lstStyle/>
                    <a:p>
                      <a:r>
                        <a:rPr lang="en-AU" sz="1400">
                          <a:latin typeface="Segoe UI Light" panose="020B0502040204020203" pitchFamily="34" charset="0"/>
                          <a:cs typeface="Segoe UI Light" panose="020B0502040204020203" pitchFamily="34" charset="0"/>
                        </a:rPr>
                        <a:t>Name, Synopsis, Syntax,</a:t>
                      </a:r>
                      <a:r>
                        <a:rPr lang="en-AU" sz="1400" baseline="0">
                          <a:latin typeface="Segoe UI Light" panose="020B0502040204020203" pitchFamily="34" charset="0"/>
                          <a:cs typeface="Segoe UI Light" panose="020B0502040204020203" pitchFamily="34" charset="0"/>
                        </a:rPr>
                        <a:t> Description, Parameters, Inputs, Outputs, Notes, Remarks, Examples, Related Links</a:t>
                      </a:r>
                      <a:endParaRPr lang="en-AU" sz="1400">
                        <a:latin typeface="Segoe UI Light" panose="020B0502040204020203" pitchFamily="34" charset="0"/>
                        <a:cs typeface="Segoe UI Light" panose="020B0502040204020203" pitchFamily="34"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AU" sz="1600" b="0">
                          <a:solidFill>
                            <a:srgbClr val="F5F5F5"/>
                          </a:solidFill>
                          <a:latin typeface="Lucida Console" panose="020B0609040504020204" pitchFamily="49" charset="0"/>
                        </a:rPr>
                        <a:t>PS C:\&gt; </a:t>
                      </a:r>
                      <a:r>
                        <a:rPr lang="en-US" sz="1600" b="0"/>
                        <a:t> </a:t>
                      </a:r>
                      <a:r>
                        <a:rPr lang="en-US" sz="1600" b="0">
                          <a:solidFill>
                            <a:srgbClr val="E0FFFF"/>
                          </a:solidFill>
                          <a:latin typeface="Lucida Console" panose="020B0609040504020204" pitchFamily="49" charset="0"/>
                        </a:rPr>
                        <a:t>Get-Help</a:t>
                      </a:r>
                      <a:r>
                        <a:rPr lang="en-US" sz="1600" b="0">
                          <a:solidFill>
                            <a:srgbClr val="F5F5F5"/>
                          </a:solidFill>
                          <a:latin typeface="Lucida Console" panose="020B0609040504020204" pitchFamily="49" charset="0"/>
                        </a:rPr>
                        <a:t> </a:t>
                      </a:r>
                      <a:r>
                        <a:rPr lang="en-US" sz="1600" b="0">
                          <a:solidFill>
                            <a:srgbClr val="EE82EE"/>
                          </a:solidFill>
                          <a:latin typeface="Lucida Console" panose="020B0609040504020204" pitchFamily="49" charset="0"/>
                        </a:rPr>
                        <a:t>Get-ChildItem</a:t>
                      </a:r>
                      <a:r>
                        <a:rPr lang="en-US" sz="1600" b="0">
                          <a:solidFill>
                            <a:srgbClr val="F5F5F5"/>
                          </a:solidFill>
                          <a:latin typeface="Lucida Console" panose="020B0609040504020204" pitchFamily="49" charset="0"/>
                        </a:rPr>
                        <a:t> </a:t>
                      </a:r>
                      <a:r>
                        <a:rPr lang="en-US" sz="1600" b="0">
                          <a:solidFill>
                            <a:srgbClr val="FFE4B5"/>
                          </a:solidFill>
                          <a:latin typeface="Lucida Console" panose="020B0609040504020204" pitchFamily="49" charset="0"/>
                        </a:rPr>
                        <a:t>–Full</a:t>
                      </a:r>
                    </a:p>
                    <a:p>
                      <a:endParaRPr lang="en-AU" sz="1600">
                        <a:latin typeface="Segoe UI Light" panose="020B0502040204020203" pitchFamily="34" charset="0"/>
                        <a:cs typeface="Segoe UI Light" panose="020B0502040204020203" pitchFamily="34" charset="0"/>
                      </a:endParaRPr>
                    </a:p>
                  </a:txBody>
                  <a:tcPr>
                    <a:solidFill>
                      <a:schemeClr val="bg2"/>
                    </a:solidFill>
                  </a:tcPr>
                </a:tc>
                <a:extLst>
                  <a:ext uri="{0D108BD9-81ED-4DB2-BD59-A6C34878D82A}">
                    <a16:rowId xmlns:a16="http://schemas.microsoft.com/office/drawing/2014/main" val="3726539097"/>
                  </a:ext>
                </a:extLst>
              </a:tr>
              <a:tr h="447520">
                <a:tc>
                  <a:txBody>
                    <a:bodyPr/>
                    <a:lstStyle/>
                    <a:p>
                      <a:r>
                        <a:rPr lang="en-AU" sz="1400">
                          <a:latin typeface="Segoe UI Light" panose="020B0502040204020203" pitchFamily="34" charset="0"/>
                          <a:cs typeface="Segoe UI Light" panose="020B0502040204020203" pitchFamily="34" charset="0"/>
                        </a:rPr>
                        <a:t>-Parameter &lt;Names&gt;</a:t>
                      </a:r>
                    </a:p>
                  </a:txBody>
                  <a:tcPr/>
                </a:tc>
                <a:tc>
                  <a:txBody>
                    <a:bodyPr/>
                    <a:lstStyle/>
                    <a:p>
                      <a:r>
                        <a:rPr lang="en-AU" sz="1400">
                          <a:latin typeface="Segoe UI Light" panose="020B0502040204020203" pitchFamily="34" charset="0"/>
                          <a:cs typeface="Segoe UI Light" panose="020B0502040204020203" pitchFamily="34" charset="0"/>
                        </a:rPr>
                        <a:t>Parameters</a:t>
                      </a:r>
                      <a:r>
                        <a:rPr lang="en-AU" sz="1400" baseline="0">
                          <a:latin typeface="Segoe UI Light" panose="020B0502040204020203" pitchFamily="34" charset="0"/>
                          <a:cs typeface="Segoe UI Light" panose="020B0502040204020203" pitchFamily="34" charset="0"/>
                        </a:rPr>
                        <a:t> Specified Only</a:t>
                      </a:r>
                      <a:endParaRPr lang="en-AU" sz="1400">
                        <a:latin typeface="Segoe UI Light" panose="020B0502040204020203" pitchFamily="34" charset="0"/>
                        <a:cs typeface="Segoe UI Light" panose="020B0502040204020203" pitchFamily="34"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AU" sz="1600" b="0">
                          <a:solidFill>
                            <a:srgbClr val="F5F5F5"/>
                          </a:solidFill>
                          <a:latin typeface="Lucida Console" panose="020B0609040504020204" pitchFamily="49" charset="0"/>
                        </a:rPr>
                        <a:t>PS C:\&gt; </a:t>
                      </a:r>
                      <a:r>
                        <a:rPr lang="en-US" sz="1600" b="0"/>
                        <a:t> </a:t>
                      </a:r>
                      <a:r>
                        <a:rPr lang="en-US" sz="1600" b="0">
                          <a:solidFill>
                            <a:srgbClr val="E0FFFF"/>
                          </a:solidFill>
                          <a:latin typeface="Lucida Console" panose="020B0609040504020204" pitchFamily="49" charset="0"/>
                        </a:rPr>
                        <a:t>Get-Help</a:t>
                      </a:r>
                      <a:r>
                        <a:rPr lang="en-US" sz="1600" b="0">
                          <a:solidFill>
                            <a:srgbClr val="F5F5F5"/>
                          </a:solidFill>
                          <a:latin typeface="Lucida Console" panose="020B0609040504020204" pitchFamily="49" charset="0"/>
                        </a:rPr>
                        <a:t> </a:t>
                      </a:r>
                      <a:r>
                        <a:rPr lang="en-US" sz="1600" b="0">
                          <a:solidFill>
                            <a:srgbClr val="EE82EE"/>
                          </a:solidFill>
                          <a:latin typeface="Lucida Console" panose="020B0609040504020204" pitchFamily="49" charset="0"/>
                        </a:rPr>
                        <a:t>Get-ChildItem</a:t>
                      </a:r>
                      <a:r>
                        <a:rPr lang="en-US" sz="1600" b="0">
                          <a:solidFill>
                            <a:srgbClr val="F5F5F5"/>
                          </a:solidFill>
                          <a:latin typeface="Lucida Console" panose="020B0609040504020204" pitchFamily="49" charset="0"/>
                        </a:rPr>
                        <a:t> </a:t>
                      </a:r>
                      <a:r>
                        <a:rPr lang="en-US" sz="1600" b="0">
                          <a:solidFill>
                            <a:srgbClr val="FFE4B5"/>
                          </a:solidFill>
                          <a:latin typeface="Lucida Console" panose="020B0609040504020204" pitchFamily="49" charset="0"/>
                        </a:rPr>
                        <a:t>–Parameter</a:t>
                      </a:r>
                      <a:r>
                        <a:rPr lang="en-US" sz="1600" b="0" baseline="0">
                          <a:solidFill>
                            <a:srgbClr val="FFE4B5"/>
                          </a:solidFill>
                          <a:latin typeface="Lucida Console" panose="020B0609040504020204" pitchFamily="49" charset="0"/>
                        </a:rPr>
                        <a:t> </a:t>
                      </a:r>
                      <a:r>
                        <a:rPr lang="en-US" sz="1600" b="0">
                          <a:solidFill>
                            <a:srgbClr val="EE82EE"/>
                          </a:solidFill>
                          <a:latin typeface="Lucida Console" panose="020B0609040504020204" pitchFamily="49" charset="0"/>
                          <a:ea typeface="+mn-ea"/>
                          <a:cs typeface="+mn-cs"/>
                        </a:rPr>
                        <a:t>Filter</a:t>
                      </a:r>
                    </a:p>
                    <a:p>
                      <a:endParaRPr lang="en-AU" sz="1600">
                        <a:latin typeface="Segoe UI Light" panose="020B0502040204020203" pitchFamily="34" charset="0"/>
                        <a:cs typeface="Segoe UI Light" panose="020B0502040204020203" pitchFamily="34" charset="0"/>
                      </a:endParaRPr>
                    </a:p>
                  </a:txBody>
                  <a:tcPr>
                    <a:solidFill>
                      <a:schemeClr val="bg2"/>
                    </a:solidFill>
                  </a:tcPr>
                </a:tc>
                <a:extLst>
                  <a:ext uri="{0D108BD9-81ED-4DB2-BD59-A6C34878D82A}">
                    <a16:rowId xmlns:a16="http://schemas.microsoft.com/office/drawing/2014/main" val="273213993"/>
                  </a:ext>
                </a:extLst>
              </a:tr>
              <a:tr h="447520">
                <a:tc>
                  <a:txBody>
                    <a:bodyPr/>
                    <a:lstStyle/>
                    <a:p>
                      <a:r>
                        <a:rPr lang="en-AU" sz="1400">
                          <a:latin typeface="Segoe UI Light" panose="020B0502040204020203" pitchFamily="34" charset="0"/>
                          <a:cs typeface="Segoe UI Light" panose="020B0502040204020203" pitchFamily="34" charset="0"/>
                        </a:rPr>
                        <a:t>-Path &lt;Path&gt;</a:t>
                      </a:r>
                    </a:p>
                  </a:txBody>
                  <a:tcPr/>
                </a:tc>
                <a:tc>
                  <a:txBody>
                    <a:bodyPr/>
                    <a:lstStyle/>
                    <a:p>
                      <a:r>
                        <a:rPr lang="en-AU" sz="1400">
                          <a:latin typeface="Segoe UI Light" panose="020B0502040204020203" pitchFamily="34" charset="0"/>
                          <a:cs typeface="Segoe UI Light" panose="020B0502040204020203" pitchFamily="34" charset="0"/>
                        </a:rPr>
                        <a:t>Cmdlet help relative</a:t>
                      </a:r>
                      <a:r>
                        <a:rPr lang="en-AU" sz="1400" baseline="0">
                          <a:latin typeface="Segoe UI Light" panose="020B0502040204020203" pitchFamily="34" charset="0"/>
                          <a:cs typeface="Segoe UI Light" panose="020B0502040204020203" pitchFamily="34" charset="0"/>
                        </a:rPr>
                        <a:t> to a Path</a:t>
                      </a:r>
                      <a:endParaRPr lang="en-AU" sz="1400">
                        <a:latin typeface="Segoe UI Light" panose="020B0502040204020203" pitchFamily="34" charset="0"/>
                        <a:cs typeface="Segoe UI Light" panose="020B0502040204020203" pitchFamily="34"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AU" sz="1600" b="0">
                          <a:solidFill>
                            <a:srgbClr val="F5F5F5"/>
                          </a:solidFill>
                          <a:latin typeface="Lucida Console" panose="020B0609040504020204" pitchFamily="49" charset="0"/>
                        </a:rPr>
                        <a:t>PS C:\&gt; </a:t>
                      </a:r>
                      <a:r>
                        <a:rPr lang="en-US" sz="1600" b="0"/>
                        <a:t> </a:t>
                      </a:r>
                      <a:r>
                        <a:rPr lang="en-US" sz="1600" b="0">
                          <a:solidFill>
                            <a:srgbClr val="E0FFFF"/>
                          </a:solidFill>
                          <a:latin typeface="Lucida Console" panose="020B0609040504020204" pitchFamily="49" charset="0"/>
                        </a:rPr>
                        <a:t>Get-Help</a:t>
                      </a:r>
                      <a:r>
                        <a:rPr lang="en-US" sz="1600" b="0">
                          <a:solidFill>
                            <a:srgbClr val="F5F5F5"/>
                          </a:solidFill>
                          <a:latin typeface="Lucida Console" panose="020B0609040504020204" pitchFamily="49" charset="0"/>
                        </a:rPr>
                        <a:t> </a:t>
                      </a:r>
                      <a:r>
                        <a:rPr lang="en-US" sz="1600" b="0">
                          <a:solidFill>
                            <a:srgbClr val="EE82EE"/>
                          </a:solidFill>
                          <a:latin typeface="Lucida Console" panose="020B0609040504020204" pitchFamily="49" charset="0"/>
                        </a:rPr>
                        <a:t>Get-ChildItem</a:t>
                      </a:r>
                      <a:r>
                        <a:rPr lang="en-US" sz="1600" b="0">
                          <a:solidFill>
                            <a:srgbClr val="F5F5F5"/>
                          </a:solidFill>
                          <a:latin typeface="Lucida Console" panose="020B0609040504020204" pitchFamily="49" charset="0"/>
                        </a:rPr>
                        <a:t> </a:t>
                      </a:r>
                      <a:r>
                        <a:rPr lang="en-US" sz="1600" b="0">
                          <a:solidFill>
                            <a:srgbClr val="FFE4B5"/>
                          </a:solidFill>
                          <a:latin typeface="Lucida Console" panose="020B0609040504020204" pitchFamily="49" charset="0"/>
                        </a:rPr>
                        <a:t>–Path </a:t>
                      </a:r>
                      <a:r>
                        <a:rPr lang="en-US" sz="1600" b="0">
                          <a:solidFill>
                            <a:srgbClr val="EE82EE"/>
                          </a:solidFill>
                          <a:latin typeface="Lucida Console" panose="020B0609040504020204" pitchFamily="49" charset="0"/>
                          <a:ea typeface="+mn-ea"/>
                          <a:cs typeface="+mn-cs"/>
                        </a:rPr>
                        <a:t>C:\</a:t>
                      </a:r>
                    </a:p>
                    <a:p>
                      <a:endParaRPr lang="en-AU" sz="1600">
                        <a:latin typeface="Segoe UI Light" panose="020B0502040204020203" pitchFamily="34" charset="0"/>
                        <a:cs typeface="Segoe UI Light" panose="020B0502040204020203" pitchFamily="34" charset="0"/>
                      </a:endParaRPr>
                    </a:p>
                  </a:txBody>
                  <a:tcPr>
                    <a:solidFill>
                      <a:schemeClr val="bg2"/>
                    </a:solidFill>
                  </a:tcPr>
                </a:tc>
                <a:extLst>
                  <a:ext uri="{0D108BD9-81ED-4DB2-BD59-A6C34878D82A}">
                    <a16:rowId xmlns:a16="http://schemas.microsoft.com/office/drawing/2014/main" val="653106159"/>
                  </a:ext>
                </a:extLst>
              </a:tr>
              <a:tr h="447520">
                <a:tc>
                  <a:txBody>
                    <a:bodyPr/>
                    <a:lstStyle/>
                    <a:p>
                      <a:r>
                        <a:rPr lang="en-AU" sz="1400">
                          <a:latin typeface="Segoe UI Light" panose="020B0502040204020203" pitchFamily="34" charset="0"/>
                          <a:cs typeface="Segoe UI Light" panose="020B0502040204020203" pitchFamily="34" charset="0"/>
                        </a:rPr>
                        <a:t>-Online</a:t>
                      </a:r>
                    </a:p>
                  </a:txBody>
                  <a:tcPr/>
                </a:tc>
                <a:tc>
                  <a:txBody>
                    <a:bodyPr/>
                    <a:lstStyle/>
                    <a:p>
                      <a:r>
                        <a:rPr lang="en-AU" sz="1400">
                          <a:latin typeface="Segoe UI Light" panose="020B0502040204020203" pitchFamily="34" charset="0"/>
                          <a:cs typeface="Segoe UI Light" panose="020B0502040204020203" pitchFamily="34" charset="0"/>
                        </a:rPr>
                        <a:t>Displays online help in Internet</a:t>
                      </a:r>
                      <a:r>
                        <a:rPr lang="en-AU" sz="1400" baseline="0">
                          <a:latin typeface="Segoe UI Light" panose="020B0502040204020203" pitchFamily="34" charset="0"/>
                          <a:cs typeface="Segoe UI Light" panose="020B0502040204020203" pitchFamily="34" charset="0"/>
                        </a:rPr>
                        <a:t> Browser.</a:t>
                      </a:r>
                      <a:endParaRPr lang="en-AU" sz="1400">
                        <a:latin typeface="Segoe UI Light" panose="020B0502040204020203" pitchFamily="34" charset="0"/>
                        <a:cs typeface="Segoe UI Light" panose="020B0502040204020203" pitchFamily="34"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AU" sz="1600" b="0">
                          <a:solidFill>
                            <a:srgbClr val="F5F5F5"/>
                          </a:solidFill>
                          <a:latin typeface="Lucida Console" panose="020B0609040504020204" pitchFamily="49" charset="0"/>
                        </a:rPr>
                        <a:t>PS C:\&gt; </a:t>
                      </a:r>
                      <a:r>
                        <a:rPr lang="en-US" sz="1600" b="0"/>
                        <a:t> </a:t>
                      </a:r>
                      <a:r>
                        <a:rPr lang="en-US" sz="1600" b="0">
                          <a:solidFill>
                            <a:srgbClr val="E0FFFF"/>
                          </a:solidFill>
                          <a:latin typeface="Lucida Console" panose="020B0609040504020204" pitchFamily="49" charset="0"/>
                        </a:rPr>
                        <a:t>Get-Help</a:t>
                      </a:r>
                      <a:r>
                        <a:rPr lang="en-US" sz="1600" b="0">
                          <a:solidFill>
                            <a:srgbClr val="F5F5F5"/>
                          </a:solidFill>
                          <a:latin typeface="Lucida Console" panose="020B0609040504020204" pitchFamily="49" charset="0"/>
                        </a:rPr>
                        <a:t> </a:t>
                      </a:r>
                      <a:r>
                        <a:rPr lang="en-US" sz="1600" b="0">
                          <a:solidFill>
                            <a:srgbClr val="EE82EE"/>
                          </a:solidFill>
                          <a:latin typeface="Lucida Console" panose="020B0609040504020204" pitchFamily="49" charset="0"/>
                        </a:rPr>
                        <a:t>Get-ChildItem</a:t>
                      </a:r>
                      <a:r>
                        <a:rPr lang="en-US" sz="1600" b="0">
                          <a:solidFill>
                            <a:srgbClr val="F5F5F5"/>
                          </a:solidFill>
                          <a:latin typeface="Lucida Console" panose="020B0609040504020204" pitchFamily="49" charset="0"/>
                        </a:rPr>
                        <a:t> </a:t>
                      </a:r>
                      <a:r>
                        <a:rPr lang="en-US" sz="1600" b="0">
                          <a:solidFill>
                            <a:srgbClr val="FFE4B5"/>
                          </a:solidFill>
                          <a:latin typeface="Lucida Console" panose="020B0609040504020204" pitchFamily="49" charset="0"/>
                        </a:rPr>
                        <a:t>–Online</a:t>
                      </a:r>
                    </a:p>
                    <a:p>
                      <a:endParaRPr lang="en-AU" sz="1600">
                        <a:latin typeface="Segoe UI Light" panose="020B0502040204020203" pitchFamily="34" charset="0"/>
                        <a:cs typeface="Segoe UI Light" panose="020B0502040204020203" pitchFamily="34" charset="0"/>
                      </a:endParaRPr>
                    </a:p>
                  </a:txBody>
                  <a:tcPr>
                    <a:solidFill>
                      <a:schemeClr val="bg2"/>
                    </a:solidFill>
                  </a:tcPr>
                </a:tc>
                <a:extLst>
                  <a:ext uri="{0D108BD9-81ED-4DB2-BD59-A6C34878D82A}">
                    <a16:rowId xmlns:a16="http://schemas.microsoft.com/office/drawing/2014/main" val="3661729429"/>
                  </a:ext>
                </a:extLst>
              </a:tr>
              <a:tr h="259090">
                <a:tc>
                  <a:txBody>
                    <a:bodyPr/>
                    <a:lstStyle/>
                    <a:p>
                      <a:r>
                        <a:rPr lang="en-AU" sz="1400">
                          <a:latin typeface="Segoe UI Light" panose="020B0502040204020203" pitchFamily="34" charset="0"/>
                          <a:cs typeface="Segoe UI Light" panose="020B0502040204020203" pitchFamily="34" charset="0"/>
                        </a:rPr>
                        <a:t>-</a:t>
                      </a:r>
                      <a:r>
                        <a:rPr lang="en-AU" sz="1400" err="1">
                          <a:latin typeface="Segoe UI Light" panose="020B0502040204020203" pitchFamily="34" charset="0"/>
                          <a:cs typeface="Segoe UI Light" panose="020B0502040204020203" pitchFamily="34" charset="0"/>
                        </a:rPr>
                        <a:t>ShowWindow</a:t>
                      </a:r>
                      <a:endParaRPr lang="en-AU" sz="1400">
                        <a:latin typeface="Segoe UI Light" panose="020B0502040204020203" pitchFamily="34" charset="0"/>
                        <a:cs typeface="Segoe UI Light" panose="020B0502040204020203" pitchFamily="34" charset="0"/>
                      </a:endParaRPr>
                    </a:p>
                  </a:txBody>
                  <a:tcPr/>
                </a:tc>
                <a:tc>
                  <a:txBody>
                    <a:bodyPr/>
                    <a:lstStyle/>
                    <a:p>
                      <a:r>
                        <a:rPr lang="en-AU" sz="1400">
                          <a:latin typeface="Segoe UI Light" panose="020B0502040204020203" pitchFamily="34" charset="0"/>
                          <a:cs typeface="Segoe UI Light" panose="020B0502040204020203" pitchFamily="34" charset="0"/>
                        </a:rPr>
                        <a:t>Shows help in an</a:t>
                      </a:r>
                      <a:r>
                        <a:rPr lang="en-AU" sz="1400" baseline="0">
                          <a:latin typeface="Segoe UI Light" panose="020B0502040204020203" pitchFamily="34" charset="0"/>
                          <a:cs typeface="Segoe UI Light" panose="020B0502040204020203" pitchFamily="34" charset="0"/>
                        </a:rPr>
                        <a:t> external Window in –Full mode.</a:t>
                      </a:r>
                      <a:endParaRPr lang="en-AU" sz="1400">
                        <a:latin typeface="Segoe UI Light" panose="020B0502040204020203" pitchFamily="34" charset="0"/>
                        <a:cs typeface="Segoe UI Light" panose="020B0502040204020203" pitchFamily="34"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AU" sz="1600" b="0">
                          <a:solidFill>
                            <a:srgbClr val="F5F5F5"/>
                          </a:solidFill>
                          <a:latin typeface="Lucida Console" panose="020B0609040504020204" pitchFamily="49" charset="0"/>
                        </a:rPr>
                        <a:t>PS C:\&gt; </a:t>
                      </a:r>
                      <a:r>
                        <a:rPr lang="en-US" sz="1600" b="0"/>
                        <a:t> </a:t>
                      </a:r>
                      <a:r>
                        <a:rPr lang="en-US" sz="1600" b="0">
                          <a:solidFill>
                            <a:srgbClr val="E0FFFF"/>
                          </a:solidFill>
                          <a:latin typeface="Lucida Console" panose="020B0609040504020204" pitchFamily="49" charset="0"/>
                        </a:rPr>
                        <a:t>Get-Help</a:t>
                      </a:r>
                      <a:r>
                        <a:rPr lang="en-US" sz="1600" b="0">
                          <a:solidFill>
                            <a:srgbClr val="F5F5F5"/>
                          </a:solidFill>
                          <a:latin typeface="Lucida Console" panose="020B0609040504020204" pitchFamily="49" charset="0"/>
                        </a:rPr>
                        <a:t> </a:t>
                      </a:r>
                      <a:r>
                        <a:rPr lang="en-US" sz="1600" b="0">
                          <a:solidFill>
                            <a:srgbClr val="EE82EE"/>
                          </a:solidFill>
                          <a:latin typeface="Lucida Console" panose="020B0609040504020204" pitchFamily="49" charset="0"/>
                        </a:rPr>
                        <a:t>Get-ChildItem</a:t>
                      </a:r>
                      <a:r>
                        <a:rPr lang="en-US" sz="1600" b="0">
                          <a:solidFill>
                            <a:srgbClr val="F5F5F5"/>
                          </a:solidFill>
                          <a:latin typeface="Lucida Console" panose="020B0609040504020204" pitchFamily="49" charset="0"/>
                        </a:rPr>
                        <a:t> </a:t>
                      </a:r>
                      <a:r>
                        <a:rPr lang="en-US" sz="1600" b="0">
                          <a:solidFill>
                            <a:srgbClr val="FFE4B5"/>
                          </a:solidFill>
                          <a:latin typeface="Lucida Console" panose="020B0609040504020204" pitchFamily="49" charset="0"/>
                        </a:rPr>
                        <a:t>–</a:t>
                      </a:r>
                      <a:r>
                        <a:rPr lang="en-US" sz="1600" b="0" err="1">
                          <a:solidFill>
                            <a:srgbClr val="FFE4B5"/>
                          </a:solidFill>
                          <a:latin typeface="Lucida Console" panose="020B0609040504020204" pitchFamily="49" charset="0"/>
                        </a:rPr>
                        <a:t>ShowWindow</a:t>
                      </a:r>
                      <a:endParaRPr lang="en-US" sz="1600" b="0">
                        <a:solidFill>
                          <a:srgbClr val="FFE4B5"/>
                        </a:solidFill>
                        <a:latin typeface="Lucida Console" panose="020B0609040504020204" pitchFamily="49" charset="0"/>
                      </a:endParaRPr>
                    </a:p>
                    <a:p>
                      <a:endParaRPr lang="en-AU" sz="1600">
                        <a:latin typeface="Segoe UI Light" panose="020B0502040204020203" pitchFamily="34" charset="0"/>
                        <a:cs typeface="Segoe UI Light" panose="020B0502040204020203" pitchFamily="34" charset="0"/>
                      </a:endParaRPr>
                    </a:p>
                  </a:txBody>
                  <a:tcPr>
                    <a:solidFill>
                      <a:schemeClr val="bg2"/>
                    </a:solidFill>
                  </a:tcPr>
                </a:tc>
                <a:extLst>
                  <a:ext uri="{0D108BD9-81ED-4DB2-BD59-A6C34878D82A}">
                    <a16:rowId xmlns:a16="http://schemas.microsoft.com/office/drawing/2014/main" val="1602066987"/>
                  </a:ext>
                </a:extLst>
              </a:tr>
            </a:tbl>
          </a:graphicData>
        </a:graphic>
      </p:graphicFrame>
    </p:spTree>
    <p:extLst>
      <p:ext uri="{BB962C8B-B14F-4D97-AF65-F5344CB8AC3E}">
        <p14:creationId xmlns:p14="http://schemas.microsoft.com/office/powerpoint/2010/main" val="464364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Updatable Help</a:t>
            </a:r>
          </a:p>
        </p:txBody>
      </p:sp>
      <p:sp>
        <p:nvSpPr>
          <p:cNvPr id="3" name="Content Placeholder 2"/>
          <p:cNvSpPr>
            <a:spLocks noGrp="1"/>
          </p:cNvSpPr>
          <p:nvPr>
            <p:ph sz="quarter" idx="13"/>
          </p:nvPr>
        </p:nvSpPr>
        <p:spPr>
          <a:xfrm>
            <a:off x="422166" y="1316426"/>
            <a:ext cx="11176000" cy="4759254"/>
          </a:xfrm>
        </p:spPr>
        <p:txBody>
          <a:bodyPr>
            <a:normAutofit/>
          </a:bodyPr>
          <a:lstStyle/>
          <a:p>
            <a:r>
              <a:rPr lang="en-US" b="1" dirty="0">
                <a:cs typeface="Segoe UI Light" panose="020B0502040204020203" pitchFamily="34" charset="0"/>
              </a:rPr>
              <a:t>Help topics must be downloaded before they can be used locally</a:t>
            </a:r>
          </a:p>
          <a:p>
            <a:pPr marL="702000" lvl="1" indent="-342900">
              <a:buFont typeface="Courier New" panose="02070309020205020404" pitchFamily="49" charset="0"/>
              <a:buChar char="o"/>
            </a:pPr>
            <a:r>
              <a:rPr lang="en-US" sz="2000" dirty="0">
                <a:solidFill>
                  <a:schemeClr val="bg1"/>
                </a:solidFill>
                <a:latin typeface="Segoe UI Light" panose="020B0502040204020203" pitchFamily="34" charset="0"/>
                <a:cs typeface="Segoe UI Light" panose="020B0502040204020203" pitchFamily="34" charset="0"/>
              </a:rPr>
              <a:t>Update-Help (pulls from direct Internet access or offline copies)</a:t>
            </a:r>
          </a:p>
          <a:p>
            <a:pPr marL="702000" lvl="1" indent="-342900">
              <a:buFont typeface="Courier New" panose="02070309020205020404" pitchFamily="49" charset="0"/>
              <a:buChar char="o"/>
            </a:pPr>
            <a:r>
              <a:rPr lang="en-US" sz="2000" dirty="0">
                <a:solidFill>
                  <a:schemeClr val="bg1"/>
                </a:solidFill>
                <a:latin typeface="Segoe UI Light" panose="020B0502040204020203" pitchFamily="34" charset="0"/>
                <a:cs typeface="Segoe UI Light" panose="020B0502040204020203" pitchFamily="34" charset="0"/>
              </a:rPr>
              <a:t>Save-Help (allows help to be re-distributed)</a:t>
            </a:r>
          </a:p>
          <a:p>
            <a:pPr marL="702000" lvl="1" indent="-342900">
              <a:buFont typeface="Courier New" panose="02070309020205020404" pitchFamily="49" charset="0"/>
              <a:buChar char="o"/>
            </a:pPr>
            <a:r>
              <a:rPr lang="en-US" b="1" u="sng" dirty="0"/>
              <a:t>Help contents not shipped with v3.0+</a:t>
            </a:r>
            <a:endParaRPr lang="en-US" u="sng" dirty="0"/>
          </a:p>
          <a:p>
            <a:pPr marL="359100"/>
            <a:endParaRPr lang="en-AU" sz="2000" b="1" dirty="0">
              <a:cs typeface="Segoe UI Light" panose="020B0502040204020203" pitchFamily="34" charset="0"/>
            </a:endParaRPr>
          </a:p>
          <a:p>
            <a:r>
              <a:rPr lang="en-AU" sz="2000" b="1" dirty="0">
                <a:cs typeface="Segoe UI Light" panose="020B0502040204020203" pitchFamily="34" charset="0"/>
              </a:rPr>
              <a:t>Update-Help</a:t>
            </a:r>
          </a:p>
          <a:p>
            <a:pPr marL="702000" indent="-342900">
              <a:buFont typeface="Courier New" panose="02070309020205020404" pitchFamily="49" charset="0"/>
              <a:buChar char="o"/>
            </a:pPr>
            <a:r>
              <a:rPr lang="en-US" sz="2100" dirty="0">
                <a:cs typeface="Segoe UI Light" panose="020B0502040204020203" pitchFamily="34" charset="0"/>
              </a:rPr>
              <a:t>Automatically downloads Help content for all available cmdlets</a:t>
            </a:r>
          </a:p>
          <a:p>
            <a:pPr marL="702000" indent="-342900">
              <a:buFont typeface="Courier New" panose="02070309020205020404" pitchFamily="49" charset="0"/>
              <a:buChar char="o"/>
            </a:pPr>
            <a:r>
              <a:rPr lang="en-US" sz="2100" dirty="0">
                <a:cs typeface="Segoe UI Light" panose="020B0502040204020203" pitchFamily="34" charset="0"/>
              </a:rPr>
              <a:t>Only downloads updated help topics</a:t>
            </a:r>
          </a:p>
          <a:p>
            <a:pPr marL="702000" indent="-342900">
              <a:buFont typeface="Courier New" panose="02070309020205020404" pitchFamily="49" charset="0"/>
              <a:buChar char="o"/>
            </a:pPr>
            <a:r>
              <a:rPr lang="en-US" sz="2100" dirty="0">
                <a:cs typeface="Segoe UI Light" panose="020B0502040204020203" pitchFamily="34" charset="0"/>
              </a:rPr>
              <a:t>For system modules, administrative elevation required</a:t>
            </a:r>
          </a:p>
          <a:p>
            <a:pPr marL="1159200" lvl="3" indent="-342900">
              <a:lnSpc>
                <a:spcPct val="100000"/>
              </a:lnSpc>
              <a:spcBef>
                <a:spcPts val="300"/>
              </a:spcBef>
              <a:buFont typeface="Courier New" panose="02070309020205020404" pitchFamily="49" charset="0"/>
              <a:buChar char="o"/>
            </a:pPr>
            <a:r>
              <a:rPr lang="en-US" sz="1900" dirty="0"/>
              <a:t>Run PS window as admin, then run update-help</a:t>
            </a:r>
          </a:p>
          <a:p>
            <a:pPr marL="702000" indent="-342900">
              <a:buFont typeface="Courier New" panose="02070309020205020404" pitchFamily="49" charset="0"/>
              <a:buChar char="o"/>
            </a:pPr>
            <a:r>
              <a:rPr lang="en-US" sz="2100" dirty="0">
                <a:cs typeface="Segoe UI Light" panose="020B0502040204020203" pitchFamily="34" charset="0"/>
              </a:rPr>
              <a:t>Only updates Help once per day even if run multiple times</a:t>
            </a:r>
          </a:p>
          <a:p>
            <a:pPr marL="1159200" lvl="3" indent="-342900">
              <a:lnSpc>
                <a:spcPct val="100000"/>
              </a:lnSpc>
              <a:spcBef>
                <a:spcPts val="300"/>
              </a:spcBef>
              <a:buFont typeface="Courier New" panose="02070309020205020404" pitchFamily="49" charset="0"/>
              <a:buChar char="o"/>
            </a:pPr>
            <a:r>
              <a:rPr lang="en-US" sz="1900" dirty="0"/>
              <a:t>-Force can be used to update each time</a:t>
            </a:r>
          </a:p>
          <a:p>
            <a:pPr marL="702000" lvl="1" indent="-342900">
              <a:buFont typeface="Courier New" panose="02070309020205020404" pitchFamily="49" charset="0"/>
              <a:buChar char="o"/>
            </a:pPr>
            <a:endParaRPr lang="en-US" dirty="0"/>
          </a:p>
          <a:p>
            <a:pPr marL="359100"/>
            <a:endParaRPr lang="en-AU" sz="2000" dirty="0">
              <a:cs typeface="Segoe UI Light" panose="020B0502040204020203" pitchFamily="34" charset="0"/>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0E5943-4D6A-45D5-9B7E-710A838926A9}" type="slidenum">
              <a:rPr kumimoji="0" lang="es-ES" sz="1800" b="0" i="0" u="none" strike="noStrike" kern="0" cap="none" spc="0" normalizeH="0" baseline="0" noProof="0" smtClean="0">
                <a:ln>
                  <a:noFill/>
                </a:ln>
                <a:solidFill>
                  <a:srgbClr val="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s-ES" sz="1800" b="0" i="0" u="none" strike="noStrike" kern="0" cap="none" spc="0" normalizeH="0" baseline="0" noProof="0">
              <a:ln>
                <a:noFill/>
              </a:ln>
              <a:solidFill>
                <a:srgbClr val="000000"/>
              </a:solidFill>
              <a:effectLst/>
              <a:uLnTx/>
              <a:uFillTx/>
              <a:latin typeface="Segoe UI"/>
              <a:ea typeface="+mn-ea"/>
            </a:endParaRPr>
          </a:p>
        </p:txBody>
      </p:sp>
    </p:spTree>
    <p:extLst>
      <p:ext uri="{BB962C8B-B14F-4D97-AF65-F5344CB8AC3E}">
        <p14:creationId xmlns:p14="http://schemas.microsoft.com/office/powerpoint/2010/main" val="2414549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Update-Help Diagram</a:t>
            </a:r>
          </a:p>
        </p:txBody>
      </p:sp>
      <p:sp>
        <p:nvSpPr>
          <p:cNvPr id="45" name="Right Arrow 44"/>
          <p:cNvSpPr/>
          <p:nvPr/>
        </p:nvSpPr>
        <p:spPr>
          <a:xfrm>
            <a:off x="1551362" y="1803044"/>
            <a:ext cx="592935" cy="716814"/>
          </a:xfrm>
          <a:prstGeom prst="rightArrow">
            <a:avLst/>
          </a:prstGeom>
          <a:gradFill>
            <a:gsLst>
              <a:gs pos="0">
                <a:schemeClr val="accent1">
                  <a:tint val="100000"/>
                  <a:shade val="100000"/>
                  <a:satMod val="130000"/>
                </a:schemeClr>
              </a:gs>
              <a:gs pos="100000">
                <a:schemeClr val="accent1">
                  <a:tint val="50000"/>
                  <a:shade val="100000"/>
                  <a:satMod val="350000"/>
                </a:schemeClr>
              </a:gs>
            </a:gsLst>
            <a:lin ang="16200000" scaled="0"/>
          </a:gradFill>
          <a:ln w="50800" cap="flat" cmpd="sng" algn="ctr">
            <a:solidFill>
              <a:schemeClr val="bg1"/>
            </a:solidFill>
            <a:prstDash val="solid"/>
          </a:ln>
          <a:effectLst/>
        </p:spPr>
        <p:txBody>
          <a:bodyPr rtlCol="0" anchor="ctr"/>
          <a:lstStyle/>
          <a:p>
            <a:pPr marL="228600" marR="0" lvl="0" indent="-228600" algn="ctr" defTabSz="914400" rtl="0" eaLnBrk="1" fontAlgn="auto" latinLnBrk="0" hangingPunct="1">
              <a:lnSpc>
                <a:spcPct val="100000"/>
              </a:lnSpc>
              <a:spcBef>
                <a:spcPts val="0"/>
              </a:spcBef>
              <a:spcAft>
                <a:spcPts val="0"/>
              </a:spcAft>
              <a:buClrTx/>
              <a:buSzTx/>
              <a:buFontTx/>
              <a:buBlip>
                <a:blip r:embed="rId3"/>
              </a:buBlip>
              <a:tabLst/>
              <a:defRPr/>
            </a:pPr>
            <a:endParaRPr kumimoji="0" lang="en-US" sz="1800" b="0" i="0" u="none" strike="noStrike" kern="0" cap="none" spc="0" normalizeH="0" baseline="0" noProof="0" err="1">
              <a:ln>
                <a:noFill/>
              </a:ln>
              <a:solidFill>
                <a:sysClr val="windowText" lastClr="000000"/>
              </a:solidFill>
              <a:effectLst/>
              <a:uLnTx/>
              <a:uFillTx/>
              <a:latin typeface="Segoe UI"/>
              <a:ea typeface="+mn-ea"/>
              <a:cs typeface="+mn-cs"/>
            </a:endParaRPr>
          </a:p>
        </p:txBody>
      </p:sp>
      <p:pic>
        <p:nvPicPr>
          <p:cNvPr id="46" name="Picture 3" descr="\\MAGNUM\Projects\Microsoft\Cloud Power FY12\Design\ICONS_PNG\Laptop.png"/>
          <p:cNvPicPr>
            <a:picLocks noChangeAspect="1" noChangeArrowheads="1"/>
          </p:cNvPicPr>
          <p:nvPr/>
        </p:nvPicPr>
        <p:blipFill>
          <a:blip r:embed="rId4" cstate="print">
            <a:duotone>
              <a:srgbClr val="4F81BD">
                <a:shade val="45000"/>
                <a:satMod val="135000"/>
              </a:srgbClr>
              <a:prstClr val="white"/>
            </a:duotone>
          </a:blip>
          <a:srcRect/>
          <a:stretch>
            <a:fillRect/>
          </a:stretch>
        </p:blipFill>
        <p:spPr bwMode="auto">
          <a:xfrm>
            <a:off x="10131545" y="5340828"/>
            <a:ext cx="1404635" cy="1483299"/>
          </a:xfrm>
          <a:prstGeom prst="rect">
            <a:avLst/>
          </a:prstGeom>
          <a:noFill/>
        </p:spPr>
      </p:pic>
      <p:pic>
        <p:nvPicPr>
          <p:cNvPr id="47" name="Picture 9" descr="\\MAGNUM\Projects\Microsoft\Cloud Power FY12\Design\Icons\PNGs\Optimized.png"/>
          <p:cNvPicPr>
            <a:picLocks noChangeAspect="1" noChangeArrowheads="1"/>
          </p:cNvPicPr>
          <p:nvPr/>
        </p:nvPicPr>
        <p:blipFill>
          <a:blip r:embed="rId5" cstate="print">
            <a:duotone>
              <a:prstClr val="black"/>
              <a:srgbClr val="385593">
                <a:tint val="45000"/>
                <a:satMod val="400000"/>
              </a:srgbClr>
            </a:duotone>
          </a:blip>
          <a:stretch>
            <a:fillRect/>
          </a:stretch>
        </p:blipFill>
        <p:spPr bwMode="auto">
          <a:xfrm>
            <a:off x="6900533" y="5155219"/>
            <a:ext cx="1920355" cy="1779031"/>
          </a:xfrm>
          <a:prstGeom prst="rect">
            <a:avLst/>
          </a:prstGeom>
          <a:noFill/>
        </p:spPr>
      </p:pic>
      <p:pic>
        <p:nvPicPr>
          <p:cNvPr id="48" name="Picture 2" descr="\\MAGNUM\Projects\Microsoft\Cloud Power FY12\Design\ICONS_PNG\Devices.png"/>
          <p:cNvPicPr>
            <a:picLocks noChangeAspect="1" noChangeArrowheads="1"/>
          </p:cNvPicPr>
          <p:nvPr/>
        </p:nvPicPr>
        <p:blipFill>
          <a:blip r:embed="rId6" cstate="print">
            <a:duotone>
              <a:prstClr val="black"/>
              <a:srgbClr val="385593">
                <a:tint val="45000"/>
                <a:satMod val="400000"/>
              </a:srgbClr>
            </a:duotone>
          </a:blip>
          <a:srcRect r="54000" b="50000"/>
          <a:stretch>
            <a:fillRect/>
          </a:stretch>
        </p:blipFill>
        <p:spPr bwMode="auto">
          <a:xfrm>
            <a:off x="5664124" y="4992964"/>
            <a:ext cx="1170188" cy="1337527"/>
          </a:xfrm>
          <a:prstGeom prst="rect">
            <a:avLst/>
          </a:prstGeom>
          <a:noFill/>
          <a:ln>
            <a:noFill/>
          </a:ln>
        </p:spPr>
      </p:pic>
      <p:pic>
        <p:nvPicPr>
          <p:cNvPr id="50" name="Picture 49" descr="\\MAGNUM\Projects\Microsoft\Cloud Power FY12\Design\ICONS_PNG\Cloud.png"/>
          <p:cNvPicPr>
            <a:picLocks noChangeAspect="1" noChangeArrowheads="1"/>
          </p:cNvPicPr>
          <p:nvPr/>
        </p:nvPicPr>
        <p:blipFill>
          <a:blip r:embed="rId7" cstate="print">
            <a:duotone>
              <a:prstClr val="black"/>
              <a:srgbClr val="385593">
                <a:tint val="45000"/>
                <a:satMod val="400000"/>
              </a:srgbClr>
            </a:duotone>
          </a:blip>
          <a:srcRect/>
          <a:stretch>
            <a:fillRect/>
          </a:stretch>
        </p:blipFill>
        <p:spPr bwMode="auto">
          <a:xfrm>
            <a:off x="-30170" y="990600"/>
            <a:ext cx="1877999" cy="2141715"/>
          </a:xfrm>
          <a:prstGeom prst="rect">
            <a:avLst/>
          </a:prstGeom>
          <a:noFill/>
        </p:spPr>
      </p:pic>
      <p:sp>
        <p:nvSpPr>
          <p:cNvPr id="51" name="TextBox 50"/>
          <p:cNvSpPr txBox="1"/>
          <p:nvPr/>
        </p:nvSpPr>
        <p:spPr>
          <a:xfrm>
            <a:off x="392861" y="1877369"/>
            <a:ext cx="1018227" cy="400110"/>
          </a:xfrm>
          <a:prstGeom prst="rect">
            <a:avLst/>
          </a:prstGeom>
          <a:noFill/>
        </p:spPr>
        <p:txBody>
          <a:bodyPr wrap="none" rtlCol="0" anchor="ctr">
            <a:spAutoFit/>
          </a:bodyPr>
          <a:lstStyle/>
          <a:p>
            <a:pPr marL="0" marR="0" lvl="0" indent="0" algn="ctr" defTabSz="914400" rtl="0" eaLnBrk="1" fontAlgn="auto" latinLnBrk="0" hangingPunct="1">
              <a:lnSpc>
                <a:spcPct val="100000"/>
              </a:lnSpc>
              <a:spcBef>
                <a:spcPts val="0"/>
              </a:spcBef>
              <a:spcAft>
                <a:spcPts val="0"/>
              </a:spcAft>
              <a:buClrTx/>
              <a:buSzPct val="110000"/>
              <a:buFontTx/>
              <a:buNone/>
              <a:tabLst/>
              <a:defRPr/>
            </a:pPr>
            <a:r>
              <a:rPr kumimoji="0" lang="en-AU" sz="2000" b="1" i="0" u="none" strike="noStrike" kern="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rPr>
              <a:t>Internet</a:t>
            </a:r>
          </a:p>
        </p:txBody>
      </p:sp>
      <p:sp>
        <p:nvSpPr>
          <p:cNvPr id="52" name="Freeform 79"/>
          <p:cNvSpPr>
            <a:spLocks noEditPoints="1"/>
          </p:cNvSpPr>
          <p:nvPr/>
        </p:nvSpPr>
        <p:spPr bwMode="black">
          <a:xfrm rot="16200000">
            <a:off x="8607161" y="1154333"/>
            <a:ext cx="1609019" cy="1611476"/>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385593"/>
          </a:solidFill>
          <a:ln>
            <a:noFill/>
          </a:ln>
          <a:extLst/>
        </p:spPr>
        <p:txBody>
          <a:bodyPr vert="vert" wrap="square" lIns="82305" tIns="41153" rIns="82305" bIns="41153"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rPr>
              <a:t>Internal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rPr>
              <a:t>Folder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rPr>
              <a:t>Location</a:t>
            </a:r>
          </a:p>
        </p:txBody>
      </p:sp>
      <p:sp>
        <p:nvSpPr>
          <p:cNvPr id="53" name="Left Arrow 52"/>
          <p:cNvSpPr/>
          <p:nvPr/>
        </p:nvSpPr>
        <p:spPr>
          <a:xfrm rot="18739507">
            <a:off x="5742865" y="3689514"/>
            <a:ext cx="3330552" cy="498348"/>
          </a:xfrm>
          <a:prstGeom prst="leftArrow">
            <a:avLst/>
          </a:prstGeom>
          <a:noFill/>
          <a:ln w="25400" cap="flat" cmpd="sng" algn="ctr">
            <a:solidFill>
              <a:srgbClr val="4F81BD"/>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a:ln>
                  <a:noFill/>
                </a:ln>
                <a:solidFill>
                  <a:srgbClr val="000000"/>
                </a:solidFill>
                <a:effectLst/>
                <a:uLnTx/>
                <a:uFillTx/>
                <a:latin typeface="Segoe UI Light" panose="020B0502040204020203" pitchFamily="34" charset="0"/>
                <a:ea typeface="+mn-ea"/>
                <a:cs typeface="Segoe UI Light" panose="020B0502040204020203" pitchFamily="34" charset="0"/>
              </a:rPr>
              <a:t>Update-Help -</a:t>
            </a:r>
            <a:r>
              <a:rPr kumimoji="0" lang="en-AU" sz="1800" b="0" i="0" u="none" strike="noStrike" kern="0" cap="none" spc="0" normalizeH="0" baseline="0" noProof="0" err="1">
                <a:ln>
                  <a:noFill/>
                </a:ln>
                <a:solidFill>
                  <a:srgbClr val="000000"/>
                </a:solidFill>
                <a:effectLst/>
                <a:uLnTx/>
                <a:uFillTx/>
                <a:latin typeface="Segoe UI Light" panose="020B0502040204020203" pitchFamily="34" charset="0"/>
                <a:ea typeface="+mn-ea"/>
                <a:cs typeface="Segoe UI Light" panose="020B0502040204020203" pitchFamily="34" charset="0"/>
              </a:rPr>
              <a:t>SourcePath</a:t>
            </a:r>
            <a:endParaRPr kumimoji="0" lang="en-AU" sz="1800" b="0" i="0" u="none" strike="noStrike" kern="0" cap="none" spc="0" normalizeH="0" baseline="0" noProof="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
        <p:nvSpPr>
          <p:cNvPr id="54" name="Left Arrow 53"/>
          <p:cNvSpPr/>
          <p:nvPr/>
        </p:nvSpPr>
        <p:spPr>
          <a:xfrm rot="17664576">
            <a:off x="7175159" y="3963807"/>
            <a:ext cx="2861546" cy="559045"/>
          </a:xfrm>
          <a:prstGeom prst="leftArrow">
            <a:avLst/>
          </a:prstGeom>
          <a:noFill/>
          <a:ln w="25400" cap="flat" cmpd="sng" algn="ctr">
            <a:solidFill>
              <a:srgbClr val="4F81BD"/>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a:ln>
                  <a:noFill/>
                </a:ln>
                <a:solidFill>
                  <a:srgbClr val="000000"/>
                </a:solidFill>
                <a:effectLst/>
                <a:uLnTx/>
                <a:uFillTx/>
                <a:latin typeface="Segoe UI Light" panose="020B0502040204020203" pitchFamily="34" charset="0"/>
                <a:ea typeface="+mn-ea"/>
                <a:cs typeface="Segoe UI Light" panose="020B0502040204020203" pitchFamily="34" charset="0"/>
              </a:rPr>
              <a:t>Update-Help -</a:t>
            </a:r>
            <a:r>
              <a:rPr kumimoji="0" lang="en-AU" sz="1800" b="0" i="0" u="none" strike="noStrike" kern="0" cap="none" spc="0" normalizeH="0" baseline="0" noProof="0" err="1">
                <a:ln>
                  <a:noFill/>
                </a:ln>
                <a:solidFill>
                  <a:srgbClr val="000000"/>
                </a:solidFill>
                <a:effectLst/>
                <a:uLnTx/>
                <a:uFillTx/>
                <a:latin typeface="Segoe UI Light" panose="020B0502040204020203" pitchFamily="34" charset="0"/>
                <a:ea typeface="+mn-ea"/>
                <a:cs typeface="Segoe UI Light" panose="020B0502040204020203" pitchFamily="34" charset="0"/>
              </a:rPr>
              <a:t>SourcePath</a:t>
            </a:r>
            <a:endParaRPr kumimoji="0" lang="en-AU" sz="1800" b="0" i="0" u="none" strike="noStrike" kern="0" cap="none" spc="0" normalizeH="0" baseline="0" noProof="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
        <p:nvSpPr>
          <p:cNvPr id="59" name="Rectangle 58"/>
          <p:cNvSpPr/>
          <p:nvPr/>
        </p:nvSpPr>
        <p:spPr>
          <a:xfrm>
            <a:off x="1437367" y="3527195"/>
            <a:ext cx="2351397" cy="1150197"/>
          </a:xfrm>
          <a:prstGeom prst="rect">
            <a:avLst/>
          </a:prstGeom>
          <a:solidFill>
            <a:srgbClr val="385593"/>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rPr>
              <a:t>Internal machines do not need Internet access</a:t>
            </a:r>
          </a:p>
        </p:txBody>
      </p:sp>
      <p:sp>
        <p:nvSpPr>
          <p:cNvPr id="19" name="Rectangle 18"/>
          <p:cNvSpPr/>
          <p:nvPr/>
        </p:nvSpPr>
        <p:spPr>
          <a:xfrm>
            <a:off x="1445024" y="4894538"/>
            <a:ext cx="2351397" cy="1150197"/>
          </a:xfrm>
          <a:prstGeom prst="rect">
            <a:avLst/>
          </a:prstGeom>
          <a:solidFill>
            <a:srgbClr val="385593"/>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rPr>
              <a:t>Optional Default source path location GPO Setting</a:t>
            </a:r>
          </a:p>
        </p:txBody>
      </p:sp>
      <p:sp>
        <p:nvSpPr>
          <p:cNvPr id="3" name="Down Arrow 2"/>
          <p:cNvSpPr/>
          <p:nvPr/>
        </p:nvSpPr>
        <p:spPr>
          <a:xfrm rot="20261845">
            <a:off x="9928088" y="2828589"/>
            <a:ext cx="578643" cy="2790154"/>
          </a:xfrm>
          <a:prstGeom prst="downArrow">
            <a:avLst/>
          </a:prstGeom>
          <a:solidFill>
            <a:schemeClr val="tx1"/>
          </a:solidFill>
        </p:spPr>
        <p:style>
          <a:lnRef idx="1">
            <a:schemeClr val="accent1"/>
          </a:lnRef>
          <a:fillRef idx="3">
            <a:schemeClr val="accent1"/>
          </a:fillRef>
          <a:effectRef idx="2">
            <a:schemeClr val="accent1"/>
          </a:effectRef>
          <a:fontRef idx="minor">
            <a:schemeClr val="lt1"/>
          </a:fontRef>
        </p:style>
        <p:txBody>
          <a:bodyPr vert="vert"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a:ln>
                  <a:noFill/>
                </a:ln>
                <a:solidFill>
                  <a:srgbClr val="000000"/>
                </a:solidFill>
                <a:effectLst/>
                <a:uLnTx/>
                <a:uFillTx/>
                <a:latin typeface="Segoe UI Light" panose="020B0502040204020203" pitchFamily="34" charset="0"/>
                <a:ea typeface="+mn-ea"/>
                <a:cs typeface="Segoe UI Light" panose="020B0502040204020203" pitchFamily="34" charset="0"/>
              </a:rPr>
              <a:t>Update-Help -</a:t>
            </a:r>
            <a:r>
              <a:rPr kumimoji="0" lang="en-AU" sz="1800" b="0" i="0" u="none" strike="noStrike" kern="0" cap="none" spc="0" normalizeH="0" baseline="0" noProof="0" err="1">
                <a:ln>
                  <a:noFill/>
                </a:ln>
                <a:solidFill>
                  <a:srgbClr val="000000"/>
                </a:solidFill>
                <a:effectLst/>
                <a:uLnTx/>
                <a:uFillTx/>
                <a:latin typeface="Segoe UI Light" panose="020B0502040204020203" pitchFamily="34" charset="0"/>
                <a:ea typeface="+mn-ea"/>
                <a:cs typeface="Segoe UI Light" panose="020B0502040204020203" pitchFamily="34" charset="0"/>
              </a:rPr>
              <a:t>SourcePath</a:t>
            </a:r>
            <a:endParaRPr kumimoji="0" lang="en-AU" sz="1800" b="0" i="0" u="none" strike="noStrike" kern="0" cap="none" spc="0" normalizeH="0" baseline="0" noProof="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pic>
        <p:nvPicPr>
          <p:cNvPr id="22" name="Picture 3" descr="\\MAGNUM\Projects\Microsoft\Cloud Power FY12\Design\ICONS_PNG\Laptop.png"/>
          <p:cNvPicPr>
            <a:picLocks noChangeAspect="1" noChangeArrowheads="1"/>
          </p:cNvPicPr>
          <p:nvPr/>
        </p:nvPicPr>
        <p:blipFill>
          <a:blip r:embed="rId4" cstate="print">
            <a:duotone>
              <a:srgbClr val="4F81BD">
                <a:shade val="45000"/>
                <a:satMod val="135000"/>
              </a:srgbClr>
              <a:prstClr val="white"/>
            </a:duotone>
          </a:blip>
          <a:srcRect/>
          <a:stretch>
            <a:fillRect/>
          </a:stretch>
        </p:blipFill>
        <p:spPr bwMode="auto">
          <a:xfrm>
            <a:off x="1988103" y="1300773"/>
            <a:ext cx="1327243" cy="1721356"/>
          </a:xfrm>
          <a:prstGeom prst="rect">
            <a:avLst/>
          </a:prstGeom>
          <a:noFill/>
        </p:spPr>
      </p:pic>
      <p:sp>
        <p:nvSpPr>
          <p:cNvPr id="4" name="TextBox 3"/>
          <p:cNvSpPr txBox="1"/>
          <p:nvPr/>
        </p:nvSpPr>
        <p:spPr>
          <a:xfrm>
            <a:off x="2049405" y="1155561"/>
            <a:ext cx="1459690"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385593"/>
                </a:solidFill>
                <a:effectLst/>
                <a:uLnTx/>
                <a:uFillTx/>
                <a:latin typeface="Segoe UI Light" panose="020B0502040204020203" pitchFamily="34" charset="0"/>
                <a:ea typeface="+mn-ea"/>
                <a:cs typeface="Segoe UI Light" panose="020B0502040204020203" pitchFamily="34" charset="0"/>
              </a:rPr>
              <a:t>Update-Help</a:t>
            </a:r>
          </a:p>
        </p:txBody>
      </p:sp>
      <p:sp>
        <p:nvSpPr>
          <p:cNvPr id="23" name="Right Arrow 22"/>
          <p:cNvSpPr/>
          <p:nvPr/>
        </p:nvSpPr>
        <p:spPr>
          <a:xfrm>
            <a:off x="7570143" y="1841329"/>
            <a:ext cx="972530" cy="716814"/>
          </a:xfrm>
          <a:prstGeom prst="rightArrow">
            <a:avLst/>
          </a:prstGeom>
          <a:gradFill>
            <a:gsLst>
              <a:gs pos="0">
                <a:schemeClr val="accent1">
                  <a:tint val="100000"/>
                  <a:shade val="100000"/>
                  <a:satMod val="130000"/>
                </a:schemeClr>
              </a:gs>
              <a:gs pos="100000">
                <a:schemeClr val="accent1">
                  <a:tint val="50000"/>
                  <a:shade val="100000"/>
                  <a:satMod val="350000"/>
                </a:schemeClr>
              </a:gs>
            </a:gsLst>
            <a:lin ang="16200000" scaled="0"/>
          </a:gradFill>
          <a:ln w="50800" cap="flat" cmpd="sng" algn="ctr">
            <a:solidFill>
              <a:schemeClr val="bg1"/>
            </a:solidFill>
            <a:prstDash val="solid"/>
          </a:ln>
          <a:effectLst/>
        </p:spPr>
        <p:txBody>
          <a:bodyPr rtlCol="0" anchor="ctr"/>
          <a:lstStyle/>
          <a:p>
            <a:pPr marL="228600" marR="0" lvl="0" indent="-228600" algn="ctr" defTabSz="914400" rtl="0" eaLnBrk="1" fontAlgn="auto" latinLnBrk="0" hangingPunct="1">
              <a:lnSpc>
                <a:spcPct val="100000"/>
              </a:lnSpc>
              <a:spcBef>
                <a:spcPts val="0"/>
              </a:spcBef>
              <a:spcAft>
                <a:spcPts val="0"/>
              </a:spcAft>
              <a:buClrTx/>
              <a:buSzTx/>
              <a:buFontTx/>
              <a:buBlip>
                <a:blip r:embed="rId3"/>
              </a:buBlip>
              <a:tabLst/>
              <a:defRPr/>
            </a:pPr>
            <a:endParaRPr kumimoji="0" lang="en-US" sz="1800" b="0" i="0" u="none" strike="noStrike" kern="0" cap="none" spc="0" normalizeH="0" baseline="0" noProof="0" err="1">
              <a:ln>
                <a:noFill/>
              </a:ln>
              <a:solidFill>
                <a:sysClr val="windowText" lastClr="000000"/>
              </a:solidFill>
              <a:effectLst/>
              <a:uLnTx/>
              <a:uFillTx/>
              <a:latin typeface="Segoe UI"/>
              <a:ea typeface="+mn-ea"/>
              <a:cs typeface="+mn-cs"/>
            </a:endParaRPr>
          </a:p>
        </p:txBody>
      </p:sp>
      <p:pic>
        <p:nvPicPr>
          <p:cNvPr id="24" name="Picture 3" descr="\\MAGNUM\Projects\Microsoft\Cloud Power FY12\Design\ICONS_PNG\Laptop.png"/>
          <p:cNvPicPr>
            <a:picLocks noChangeAspect="1" noChangeArrowheads="1"/>
          </p:cNvPicPr>
          <p:nvPr/>
        </p:nvPicPr>
        <p:blipFill>
          <a:blip r:embed="rId4" cstate="print">
            <a:duotone>
              <a:srgbClr val="4F81BD">
                <a:shade val="45000"/>
                <a:satMod val="135000"/>
              </a:srgbClr>
              <a:prstClr val="white"/>
            </a:duotone>
          </a:blip>
          <a:srcRect/>
          <a:stretch>
            <a:fillRect/>
          </a:stretch>
        </p:blipFill>
        <p:spPr bwMode="auto">
          <a:xfrm>
            <a:off x="6310894" y="1329842"/>
            <a:ext cx="1327243" cy="1721356"/>
          </a:xfrm>
          <a:prstGeom prst="rect">
            <a:avLst/>
          </a:prstGeom>
          <a:noFill/>
        </p:spPr>
      </p:pic>
      <p:sp>
        <p:nvSpPr>
          <p:cNvPr id="25" name="TextBox 24"/>
          <p:cNvSpPr txBox="1"/>
          <p:nvPr/>
        </p:nvSpPr>
        <p:spPr>
          <a:xfrm>
            <a:off x="4491050" y="1154444"/>
            <a:ext cx="3921133"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385593"/>
                </a:solidFill>
                <a:effectLst/>
                <a:uLnTx/>
                <a:uFillTx/>
                <a:latin typeface="Segoe UI Light" panose="020B0502040204020203" pitchFamily="34" charset="0"/>
                <a:ea typeface="+mn-ea"/>
                <a:cs typeface="Segoe UI Light" panose="020B0502040204020203" pitchFamily="34" charset="0"/>
              </a:rPr>
              <a:t>Save-Help –</a:t>
            </a:r>
            <a:r>
              <a:rPr kumimoji="0" lang="en-US" sz="1800" b="0" i="0" u="none" strike="noStrike" kern="0" cap="none" spc="0" normalizeH="0" baseline="0" noProof="0" err="1">
                <a:ln>
                  <a:noFill/>
                </a:ln>
                <a:solidFill>
                  <a:srgbClr val="385593"/>
                </a:solidFill>
                <a:effectLst/>
                <a:uLnTx/>
                <a:uFillTx/>
                <a:latin typeface="Segoe UI Light" panose="020B0502040204020203" pitchFamily="34" charset="0"/>
                <a:ea typeface="+mn-ea"/>
                <a:cs typeface="Segoe UI Light" panose="020B0502040204020203" pitchFamily="34" charset="0"/>
              </a:rPr>
              <a:t>DestinationPath</a:t>
            </a:r>
            <a:r>
              <a:rPr kumimoji="0" lang="en-US" sz="1800" b="0" i="0" u="none" strike="noStrike" kern="0" cap="none" spc="0" normalizeH="0" baseline="0" noProof="0">
                <a:ln>
                  <a:noFill/>
                </a:ln>
                <a:solidFill>
                  <a:srgbClr val="385593"/>
                </a:solidFill>
                <a:effectLst/>
                <a:uLnTx/>
                <a:uFillTx/>
                <a:latin typeface="Segoe UI Light" panose="020B0502040204020203" pitchFamily="34" charset="0"/>
                <a:ea typeface="+mn-ea"/>
                <a:cs typeface="Segoe UI Light" panose="020B0502040204020203" pitchFamily="34" charset="0"/>
              </a:rPr>
              <a:t> \\Share</a:t>
            </a:r>
          </a:p>
        </p:txBody>
      </p:sp>
      <p:grpSp>
        <p:nvGrpSpPr>
          <p:cNvPr id="8" name="Group 7"/>
          <p:cNvGrpSpPr/>
          <p:nvPr/>
        </p:nvGrpSpPr>
        <p:grpSpPr>
          <a:xfrm>
            <a:off x="3716301" y="1756414"/>
            <a:ext cx="2243932" cy="810073"/>
            <a:chOff x="3349216" y="1797481"/>
            <a:chExt cx="2243932" cy="810073"/>
          </a:xfrm>
        </p:grpSpPr>
        <p:sp>
          <p:nvSpPr>
            <p:cNvPr id="7" name="Chevron 6"/>
            <p:cNvSpPr/>
            <p:nvPr/>
          </p:nvSpPr>
          <p:spPr>
            <a:xfrm>
              <a:off x="3349216" y="1803044"/>
              <a:ext cx="531628" cy="804510"/>
            </a:xfrm>
            <a:prstGeom prst="chevron">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9" name="Chevron 28"/>
            <p:cNvSpPr/>
            <p:nvPr/>
          </p:nvSpPr>
          <p:spPr>
            <a:xfrm>
              <a:off x="3799667" y="1803044"/>
              <a:ext cx="531628" cy="804510"/>
            </a:xfrm>
            <a:prstGeom prst="chevron">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30" name="Chevron 29"/>
            <p:cNvSpPr/>
            <p:nvPr/>
          </p:nvSpPr>
          <p:spPr>
            <a:xfrm>
              <a:off x="4229158" y="1797481"/>
              <a:ext cx="531628" cy="804510"/>
            </a:xfrm>
            <a:prstGeom prst="chevron">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31" name="Chevron 30"/>
            <p:cNvSpPr/>
            <p:nvPr/>
          </p:nvSpPr>
          <p:spPr>
            <a:xfrm>
              <a:off x="4649385" y="1803044"/>
              <a:ext cx="531628" cy="804510"/>
            </a:xfrm>
            <a:prstGeom prst="chevron">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32" name="Chevron 31"/>
            <p:cNvSpPr/>
            <p:nvPr/>
          </p:nvSpPr>
          <p:spPr>
            <a:xfrm>
              <a:off x="5061520" y="1803044"/>
              <a:ext cx="531628" cy="804510"/>
            </a:xfrm>
            <a:prstGeom prst="chevron">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grpSp>
    </p:spTree>
    <p:extLst>
      <p:ext uri="{BB962C8B-B14F-4D97-AF65-F5344CB8AC3E}">
        <p14:creationId xmlns:p14="http://schemas.microsoft.com/office/powerpoint/2010/main" val="855560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childTnLst>
                          </p:cTn>
                        </p:par>
                        <p:par>
                          <p:cTn id="8" fill="hold">
                            <p:stCondLst>
                              <p:cond delay="2000"/>
                            </p:stCondLst>
                            <p:childTnLst>
                              <p:par>
                                <p:cTn id="9" presetID="26" presetClass="emph" presetSubtype="0" fill="hold" nodeType="afterEffect">
                                  <p:stCondLst>
                                    <p:cond delay="0"/>
                                  </p:stCondLst>
                                  <p:childTnLst>
                                    <p:animEffect transition="out" filter="fade">
                                      <p:cBhvr>
                                        <p:cTn id="10" dur="500" tmFilter="0, 0; .2, .5; .8, .5; 1, 0"/>
                                        <p:tgtEl>
                                          <p:spTgt spid="50"/>
                                        </p:tgtEl>
                                      </p:cBhvr>
                                    </p:animEffect>
                                    <p:animScale>
                                      <p:cBhvr>
                                        <p:cTn id="11" dur="250" autoRev="1" fill="hold"/>
                                        <p:tgtEl>
                                          <p:spTgt spid="50"/>
                                        </p:tgtEl>
                                      </p:cBhvr>
                                      <p:by x="105000" y="105000"/>
                                    </p:animScale>
                                  </p:childTnLst>
                                </p:cTn>
                              </p:par>
                            </p:childTnLst>
                          </p:cTn>
                        </p:par>
                        <p:par>
                          <p:cTn id="12" fill="hold">
                            <p:stCondLst>
                              <p:cond delay="2500"/>
                            </p:stCondLst>
                            <p:childTnLst>
                              <p:par>
                                <p:cTn id="13" presetID="22" presetClass="entr" presetSubtype="8" fill="hold" grpId="0"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left)">
                                      <p:cBhvr>
                                        <p:cTn id="15" dur="500"/>
                                        <p:tgtEl>
                                          <p:spTgt spid="45"/>
                                        </p:tgtEl>
                                      </p:cBhvr>
                                    </p:animEffect>
                                  </p:childTnLst>
                                </p:cTn>
                              </p:par>
                            </p:childTnLst>
                          </p:cTn>
                        </p:par>
                        <p:par>
                          <p:cTn id="16" fill="hold">
                            <p:stCondLst>
                              <p:cond delay="3000"/>
                            </p:stCondLst>
                            <p:childTnLst>
                              <p:par>
                                <p:cTn id="17" presetID="26" presetClass="emph" presetSubtype="0" fill="hold" nodeType="afterEffect">
                                  <p:stCondLst>
                                    <p:cond delay="0"/>
                                  </p:stCondLst>
                                  <p:childTnLst>
                                    <p:animEffect transition="out" filter="fade">
                                      <p:cBhvr>
                                        <p:cTn id="18" dur="500" tmFilter="0, 0; .2, .5; .8, .5; 1, 0"/>
                                        <p:tgtEl>
                                          <p:spTgt spid="50"/>
                                        </p:tgtEl>
                                      </p:cBhvr>
                                    </p:animEffect>
                                    <p:animScale>
                                      <p:cBhvr>
                                        <p:cTn id="19" dur="250" autoRev="1" fill="hold"/>
                                        <p:tgtEl>
                                          <p:spTgt spid="50"/>
                                        </p:tgtEl>
                                      </p:cBhvr>
                                      <p:by x="105000" y="105000"/>
                                    </p:animScale>
                                  </p:childTnLst>
                                </p:cTn>
                              </p:par>
                            </p:childTnLst>
                          </p:cTn>
                        </p:par>
                        <p:par>
                          <p:cTn id="20" fill="hold">
                            <p:stCondLst>
                              <p:cond delay="3500"/>
                            </p:stCondLst>
                            <p:childTnLst>
                              <p:par>
                                <p:cTn id="21" presetID="22" presetClass="entr" presetSubtype="8" fill="hold" grpId="1" nodeType="after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wipe(left)">
                                      <p:cBhvr>
                                        <p:cTn id="23" dur="500"/>
                                        <p:tgtEl>
                                          <p:spTgt spid="45"/>
                                        </p:tgtEl>
                                      </p:cBhvr>
                                    </p:animEffect>
                                  </p:childTnLst>
                                </p:cTn>
                              </p:par>
                            </p:childTnLst>
                          </p:cTn>
                        </p:par>
                        <p:par>
                          <p:cTn id="24" fill="hold">
                            <p:stCondLst>
                              <p:cond delay="4000"/>
                            </p:stCondLst>
                            <p:childTnLst>
                              <p:par>
                                <p:cTn id="25" presetID="26" presetClass="emph" presetSubtype="0" fill="hold" nodeType="afterEffect">
                                  <p:stCondLst>
                                    <p:cond delay="0"/>
                                  </p:stCondLst>
                                  <p:childTnLst>
                                    <p:animEffect transition="out" filter="fade">
                                      <p:cBhvr>
                                        <p:cTn id="26" dur="500" tmFilter="0, 0; .2, .5; .8, .5; 1, 0"/>
                                        <p:tgtEl>
                                          <p:spTgt spid="50"/>
                                        </p:tgtEl>
                                      </p:cBhvr>
                                    </p:animEffect>
                                    <p:animScale>
                                      <p:cBhvr>
                                        <p:cTn id="27" dur="250" autoRev="1" fill="hold"/>
                                        <p:tgtEl>
                                          <p:spTgt spid="50"/>
                                        </p:tgtEl>
                                      </p:cBhvr>
                                      <p:by x="105000" y="105000"/>
                                    </p:animScale>
                                  </p:childTnLst>
                                </p:cTn>
                              </p:par>
                            </p:childTnLst>
                          </p:cTn>
                        </p:par>
                        <p:par>
                          <p:cTn id="28" fill="hold">
                            <p:stCondLst>
                              <p:cond delay="4500"/>
                            </p:stCondLst>
                            <p:childTnLst>
                              <p:par>
                                <p:cTn id="29" presetID="22" presetClass="entr" presetSubtype="8" fill="hold" grpId="2" nodeType="after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left)">
                                      <p:cBhvr>
                                        <p:cTn id="31" dur="500"/>
                                        <p:tgtEl>
                                          <p:spTgt spid="45"/>
                                        </p:tgtEl>
                                      </p:cBhvr>
                                    </p:animEffect>
                                  </p:childTnLst>
                                </p:cTn>
                              </p:par>
                            </p:childTnLst>
                          </p:cTn>
                        </p:par>
                        <p:par>
                          <p:cTn id="32" fill="hold">
                            <p:stCondLst>
                              <p:cond delay="5000"/>
                            </p:stCondLst>
                            <p:childTnLst>
                              <p:par>
                                <p:cTn id="33" presetID="26" presetClass="emph" presetSubtype="0" fill="hold" nodeType="afterEffect">
                                  <p:stCondLst>
                                    <p:cond delay="0"/>
                                  </p:stCondLst>
                                  <p:childTnLst>
                                    <p:animEffect transition="out" filter="fade">
                                      <p:cBhvr>
                                        <p:cTn id="34" dur="500" tmFilter="0, 0; .2, .5; .8, .5; 1, 0"/>
                                        <p:tgtEl>
                                          <p:spTgt spid="50"/>
                                        </p:tgtEl>
                                      </p:cBhvr>
                                    </p:animEffect>
                                    <p:animScale>
                                      <p:cBhvr>
                                        <p:cTn id="35" dur="250" autoRev="1" fill="hold"/>
                                        <p:tgtEl>
                                          <p:spTgt spid="50"/>
                                        </p:tgtEl>
                                      </p:cBhvr>
                                      <p:by x="105000" y="105000"/>
                                    </p:animScale>
                                  </p:childTnLst>
                                </p:cTn>
                              </p:par>
                            </p:childTnLst>
                          </p:cTn>
                        </p:par>
                        <p:par>
                          <p:cTn id="36" fill="hold">
                            <p:stCondLst>
                              <p:cond delay="5500"/>
                            </p:stCondLst>
                            <p:childTnLst>
                              <p:par>
                                <p:cTn id="37" presetID="22" presetClass="entr" presetSubtype="8" fill="hold" grpId="3" nodeType="after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wipe(left)">
                                      <p:cBhvr>
                                        <p:cTn id="39" dur="500"/>
                                        <p:tgtEl>
                                          <p:spTgt spid="4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4"/>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nodeType="after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par>
                          <p:cTn id="47" fill="hold">
                            <p:stCondLst>
                              <p:cond delay="0"/>
                            </p:stCondLst>
                            <p:childTnLst>
                              <p:par>
                                <p:cTn id="48" presetID="22" presetClass="entr" presetSubtype="8" fill="hold" grpId="0" nodeType="after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wipe(left)">
                                      <p:cBhvr>
                                        <p:cTn id="50" dur="2000"/>
                                        <p:tgtEl>
                                          <p:spTgt spid="25"/>
                                        </p:tgtEl>
                                      </p:cBhvr>
                                    </p:animEffect>
                                  </p:childTnLst>
                                </p:cTn>
                              </p:par>
                            </p:childTnLst>
                          </p:cTn>
                        </p:par>
                        <p:par>
                          <p:cTn id="51" fill="hold">
                            <p:stCondLst>
                              <p:cond delay="2000"/>
                            </p:stCondLst>
                            <p:childTnLst>
                              <p:par>
                                <p:cTn id="52" presetID="1" presetClass="entr" presetSubtype="0" fill="hold" grpId="0" nodeType="afterEffect">
                                  <p:stCondLst>
                                    <p:cond delay="0"/>
                                  </p:stCondLst>
                                  <p:childTnLst>
                                    <p:set>
                                      <p:cBhvr>
                                        <p:cTn id="53" dur="1" fill="hold">
                                          <p:stCondLst>
                                            <p:cond delay="0"/>
                                          </p:stCondLst>
                                        </p:cTn>
                                        <p:tgtEl>
                                          <p:spTgt spid="52"/>
                                        </p:tgtEl>
                                        <p:attrNameLst>
                                          <p:attrName>style.visibility</p:attrName>
                                        </p:attrNameLst>
                                      </p:cBhvr>
                                      <p:to>
                                        <p:strVal val="visible"/>
                                      </p:to>
                                    </p:set>
                                  </p:childTnLst>
                                </p:cTn>
                              </p:par>
                            </p:childTnLst>
                          </p:cTn>
                        </p:par>
                        <p:par>
                          <p:cTn id="54" fill="hold">
                            <p:stCondLst>
                              <p:cond delay="2000"/>
                            </p:stCondLst>
                            <p:childTnLst>
                              <p:par>
                                <p:cTn id="55" presetID="22" presetClass="entr" presetSubtype="8"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left)">
                                      <p:cBhvr>
                                        <p:cTn id="57" dur="500"/>
                                        <p:tgtEl>
                                          <p:spTgt spid="23"/>
                                        </p:tgtEl>
                                      </p:cBhvr>
                                    </p:animEffect>
                                  </p:childTnLst>
                                </p:cTn>
                              </p:par>
                              <p:par>
                                <p:cTn id="58" presetID="26" presetClass="emph" presetSubtype="0" fill="hold" grpId="1" nodeType="withEffect">
                                  <p:stCondLst>
                                    <p:cond delay="0"/>
                                  </p:stCondLst>
                                  <p:childTnLst>
                                    <p:animEffect transition="out" filter="fade">
                                      <p:cBhvr>
                                        <p:cTn id="59" dur="500" tmFilter="0, 0; .2, .5; .8, .5; 1, 0"/>
                                        <p:tgtEl>
                                          <p:spTgt spid="52"/>
                                        </p:tgtEl>
                                      </p:cBhvr>
                                    </p:animEffect>
                                    <p:animScale>
                                      <p:cBhvr>
                                        <p:cTn id="60" dur="250" autoRev="1" fill="hold"/>
                                        <p:tgtEl>
                                          <p:spTgt spid="52"/>
                                        </p:tgtEl>
                                      </p:cBhvr>
                                      <p:by x="105000" y="105000"/>
                                    </p:animScale>
                                  </p:childTnLst>
                                </p:cTn>
                              </p:par>
                            </p:childTnLst>
                          </p:cTn>
                        </p:par>
                        <p:par>
                          <p:cTn id="61" fill="hold">
                            <p:stCondLst>
                              <p:cond delay="2500"/>
                            </p:stCondLst>
                            <p:childTnLst>
                              <p:par>
                                <p:cTn id="62" presetID="22" presetClass="entr" presetSubtype="8" fill="hold" grpId="1" nodeType="after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wipe(left)">
                                      <p:cBhvr>
                                        <p:cTn id="64" dur="500"/>
                                        <p:tgtEl>
                                          <p:spTgt spid="23"/>
                                        </p:tgtEl>
                                      </p:cBhvr>
                                    </p:animEffect>
                                  </p:childTnLst>
                                </p:cTn>
                              </p:par>
                            </p:childTnLst>
                          </p:cTn>
                        </p:par>
                        <p:par>
                          <p:cTn id="65" fill="hold">
                            <p:stCondLst>
                              <p:cond delay="3000"/>
                            </p:stCondLst>
                            <p:childTnLst>
                              <p:par>
                                <p:cTn id="66" presetID="26" presetClass="emph" presetSubtype="0" fill="hold" grpId="2" nodeType="afterEffect">
                                  <p:stCondLst>
                                    <p:cond delay="0"/>
                                  </p:stCondLst>
                                  <p:childTnLst>
                                    <p:animEffect transition="out" filter="fade">
                                      <p:cBhvr>
                                        <p:cTn id="67" dur="500" tmFilter="0, 0; .2, .5; .8, .5; 1, 0"/>
                                        <p:tgtEl>
                                          <p:spTgt spid="52"/>
                                        </p:tgtEl>
                                      </p:cBhvr>
                                    </p:animEffect>
                                    <p:animScale>
                                      <p:cBhvr>
                                        <p:cTn id="68" dur="250" autoRev="1" fill="hold"/>
                                        <p:tgtEl>
                                          <p:spTgt spid="52"/>
                                        </p:tgtEl>
                                      </p:cBhvr>
                                      <p:by x="105000" y="105000"/>
                                    </p:animScale>
                                  </p:childTnLst>
                                </p:cTn>
                              </p:par>
                            </p:childTnLst>
                          </p:cTn>
                        </p:par>
                        <p:par>
                          <p:cTn id="69" fill="hold">
                            <p:stCondLst>
                              <p:cond delay="3500"/>
                            </p:stCondLst>
                            <p:childTnLst>
                              <p:par>
                                <p:cTn id="70" presetID="22" presetClass="entr" presetSubtype="8" fill="hold" grpId="2" nodeType="after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wipe(left)">
                                      <p:cBhvr>
                                        <p:cTn id="72" dur="500"/>
                                        <p:tgtEl>
                                          <p:spTgt spid="23"/>
                                        </p:tgtEl>
                                      </p:cBhvr>
                                    </p:animEffect>
                                  </p:childTnLst>
                                </p:cTn>
                              </p:par>
                            </p:childTnLst>
                          </p:cTn>
                        </p:par>
                        <p:par>
                          <p:cTn id="73" fill="hold">
                            <p:stCondLst>
                              <p:cond delay="4000"/>
                            </p:stCondLst>
                            <p:childTnLst>
                              <p:par>
                                <p:cTn id="74" presetID="26" presetClass="emph" presetSubtype="0" fill="hold" grpId="3" nodeType="afterEffect">
                                  <p:stCondLst>
                                    <p:cond delay="0"/>
                                  </p:stCondLst>
                                  <p:childTnLst>
                                    <p:animEffect transition="out" filter="fade">
                                      <p:cBhvr>
                                        <p:cTn id="75" dur="500" tmFilter="0, 0; .2, .5; .8, .5; 1, 0"/>
                                        <p:tgtEl>
                                          <p:spTgt spid="52"/>
                                        </p:tgtEl>
                                      </p:cBhvr>
                                    </p:animEffect>
                                    <p:animScale>
                                      <p:cBhvr>
                                        <p:cTn id="76" dur="250" autoRev="1" fill="hold"/>
                                        <p:tgtEl>
                                          <p:spTgt spid="52"/>
                                        </p:tgtEl>
                                      </p:cBhvr>
                                      <p:by x="105000" y="105000"/>
                                    </p:animScale>
                                  </p:childTnLst>
                                </p:cTn>
                              </p:par>
                            </p:childTnLst>
                          </p:cTn>
                        </p:par>
                        <p:par>
                          <p:cTn id="77" fill="hold">
                            <p:stCondLst>
                              <p:cond delay="4500"/>
                            </p:stCondLst>
                            <p:childTnLst>
                              <p:par>
                                <p:cTn id="78" presetID="1" presetClass="entr" presetSubtype="0" fill="hold" nodeType="afterEffect">
                                  <p:stCondLst>
                                    <p:cond delay="0"/>
                                  </p:stCondLst>
                                  <p:childTnLst>
                                    <p:set>
                                      <p:cBhvr>
                                        <p:cTn id="79" dur="1" fill="hold">
                                          <p:stCondLst>
                                            <p:cond delay="0"/>
                                          </p:stCondLst>
                                        </p:cTn>
                                        <p:tgtEl>
                                          <p:spTgt spid="48"/>
                                        </p:tgtEl>
                                        <p:attrNameLst>
                                          <p:attrName>style.visibility</p:attrName>
                                        </p:attrNameLst>
                                      </p:cBhvr>
                                      <p:to>
                                        <p:strVal val="visible"/>
                                      </p:to>
                                    </p:set>
                                  </p:childTnLst>
                                </p:cTn>
                              </p:par>
                            </p:childTnLst>
                          </p:cTn>
                        </p:par>
                        <p:par>
                          <p:cTn id="80" fill="hold">
                            <p:stCondLst>
                              <p:cond delay="4500"/>
                            </p:stCondLst>
                            <p:childTnLst>
                              <p:par>
                                <p:cTn id="81" presetID="1" presetClass="entr" presetSubtype="0" fill="hold" nodeType="after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childTnLst>
                          </p:cTn>
                        </p:par>
                        <p:par>
                          <p:cTn id="83" fill="hold">
                            <p:stCondLst>
                              <p:cond delay="4500"/>
                            </p:stCondLst>
                            <p:childTnLst>
                              <p:par>
                                <p:cTn id="84" presetID="1" presetClass="entr" presetSubtype="0" fill="hold" nodeType="afterEffect">
                                  <p:stCondLst>
                                    <p:cond delay="0"/>
                                  </p:stCondLst>
                                  <p:childTnLst>
                                    <p:set>
                                      <p:cBhvr>
                                        <p:cTn id="85" dur="1" fill="hold">
                                          <p:stCondLst>
                                            <p:cond delay="0"/>
                                          </p:stCondLst>
                                        </p:cTn>
                                        <p:tgtEl>
                                          <p:spTgt spid="46"/>
                                        </p:tgtEl>
                                        <p:attrNameLst>
                                          <p:attrName>style.visibility</p:attrName>
                                        </p:attrNameLst>
                                      </p:cBhvr>
                                      <p:to>
                                        <p:strVal val="visible"/>
                                      </p:to>
                                    </p:set>
                                  </p:childTnLst>
                                </p:cTn>
                              </p:par>
                            </p:childTnLst>
                          </p:cTn>
                        </p:par>
                        <p:par>
                          <p:cTn id="86" fill="hold">
                            <p:stCondLst>
                              <p:cond delay="4500"/>
                            </p:stCondLst>
                            <p:childTnLst>
                              <p:par>
                                <p:cTn id="87" presetID="22" presetClass="entr" presetSubtype="1" fill="hold" grpId="0" nodeType="afterEffect">
                                  <p:stCondLst>
                                    <p:cond delay="0"/>
                                  </p:stCondLst>
                                  <p:childTnLst>
                                    <p:set>
                                      <p:cBhvr>
                                        <p:cTn id="88" dur="1" fill="hold">
                                          <p:stCondLst>
                                            <p:cond delay="0"/>
                                          </p:stCondLst>
                                        </p:cTn>
                                        <p:tgtEl>
                                          <p:spTgt spid="53"/>
                                        </p:tgtEl>
                                        <p:attrNameLst>
                                          <p:attrName>style.visibility</p:attrName>
                                        </p:attrNameLst>
                                      </p:cBhvr>
                                      <p:to>
                                        <p:strVal val="visible"/>
                                      </p:to>
                                    </p:set>
                                    <p:animEffect transition="in" filter="wipe(up)">
                                      <p:cBhvr>
                                        <p:cTn id="89" dur="500"/>
                                        <p:tgtEl>
                                          <p:spTgt spid="53"/>
                                        </p:tgtEl>
                                      </p:cBhvr>
                                    </p:animEffect>
                                  </p:childTnLst>
                                </p:cTn>
                              </p:par>
                            </p:childTnLst>
                          </p:cTn>
                        </p:par>
                        <p:par>
                          <p:cTn id="90" fill="hold">
                            <p:stCondLst>
                              <p:cond delay="5000"/>
                            </p:stCondLst>
                            <p:childTnLst>
                              <p:par>
                                <p:cTn id="91" presetID="22" presetClass="entr" presetSubtype="1" fill="hold" grpId="0" nodeType="after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wipe(up)">
                                      <p:cBhvr>
                                        <p:cTn id="93" dur="500"/>
                                        <p:tgtEl>
                                          <p:spTgt spid="54"/>
                                        </p:tgtEl>
                                      </p:cBhvr>
                                    </p:animEffect>
                                  </p:childTnLst>
                                </p:cTn>
                              </p:par>
                            </p:childTnLst>
                          </p:cTn>
                        </p:par>
                        <p:par>
                          <p:cTn id="94" fill="hold">
                            <p:stCondLst>
                              <p:cond delay="5500"/>
                            </p:stCondLst>
                            <p:childTnLst>
                              <p:par>
                                <p:cTn id="95" presetID="22" presetClass="entr" presetSubtype="1" fill="hold" grpId="0" nodeType="afterEffect">
                                  <p:stCondLst>
                                    <p:cond delay="0"/>
                                  </p:stCondLst>
                                  <p:childTnLst>
                                    <p:set>
                                      <p:cBhvr>
                                        <p:cTn id="96" dur="1" fill="hold">
                                          <p:stCondLst>
                                            <p:cond delay="0"/>
                                          </p:stCondLst>
                                        </p:cTn>
                                        <p:tgtEl>
                                          <p:spTgt spid="3"/>
                                        </p:tgtEl>
                                        <p:attrNameLst>
                                          <p:attrName>style.visibility</p:attrName>
                                        </p:attrNameLst>
                                      </p:cBhvr>
                                      <p:to>
                                        <p:strVal val="visible"/>
                                      </p:to>
                                    </p:set>
                                    <p:animEffect transition="in" filter="wipe(up)">
                                      <p:cBhvr>
                                        <p:cTn id="9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5" grpId="1" animBg="1"/>
      <p:bldP spid="45" grpId="2" animBg="1"/>
      <p:bldP spid="45" grpId="3" animBg="1"/>
      <p:bldP spid="52" grpId="0" animBg="1"/>
      <p:bldP spid="52" grpId="1" animBg="1"/>
      <p:bldP spid="52" grpId="2" animBg="1"/>
      <p:bldP spid="52" grpId="3" animBg="1"/>
      <p:bldP spid="53" grpId="0" animBg="1"/>
      <p:bldP spid="54" grpId="0" animBg="1"/>
      <p:bldP spid="3" grpId="0" animBg="1"/>
      <p:bldP spid="4" grpId="0"/>
      <p:bldP spid="23" grpId="0" animBg="1"/>
      <p:bldP spid="23" grpId="1" animBg="1"/>
      <p:bldP spid="23" grpId="2" animBg="1"/>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Module 2: Commands</a:t>
            </a:r>
            <a:br>
              <a:rPr lang="en-AU"/>
            </a:br>
            <a:endParaRPr lang="en-AU"/>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3" name="Content Placeholder 2"/>
          <p:cNvSpPr>
            <a:spLocks noGrp="1"/>
          </p:cNvSpPr>
          <p:nvPr>
            <p:ph sz="quarter" idx="13"/>
          </p:nvPr>
        </p:nvSpPr>
        <p:spPr>
          <a:xfrm>
            <a:off x="406399" y="1363724"/>
            <a:ext cx="11570607" cy="4953000"/>
          </a:xfrm>
          <a:solidFill>
            <a:schemeClr val="tx1"/>
          </a:solidFill>
        </p:spPr>
        <p:txBody>
          <a:bodyPr numCol="2">
            <a:noAutofit/>
          </a:bodyPr>
          <a:lstStyle/>
          <a:p>
            <a:pPr rtl="0" fontAlgn="base"/>
            <a:r>
              <a:rPr lang="en-AU" dirty="0">
                <a:solidFill>
                  <a:schemeClr val="bg1"/>
                </a:solidFill>
                <a:cs typeface="Segoe UI Light" panose="020B0502040204020203" pitchFamily="34" charset="0"/>
              </a:rPr>
              <a:t>Lesson 1: Commands</a:t>
            </a:r>
          </a:p>
          <a:p>
            <a:pPr marL="800100" lvl="1" indent="-342900" rtl="0" fontAlgn="base">
              <a:buFont typeface="Arial" panose="020B0604020202020204" pitchFamily="34" charset="0"/>
              <a:buChar char="•"/>
            </a:pPr>
            <a:r>
              <a:rPr lang="en-AU" dirty="0"/>
              <a:t>External commands</a:t>
            </a:r>
          </a:p>
          <a:p>
            <a:pPr marL="800100" lvl="1" indent="-342900" rtl="0" fontAlgn="base">
              <a:buFont typeface="Arial" panose="020B0604020202020204" pitchFamily="34" charset="0"/>
              <a:buChar char="•"/>
            </a:pPr>
            <a:r>
              <a:rPr lang="en-AU" dirty="0"/>
              <a:t>Cmdlets</a:t>
            </a:r>
          </a:p>
          <a:p>
            <a:pPr marL="800100" lvl="1" indent="-342900" rtl="0" fontAlgn="base">
              <a:buFont typeface="Arial" panose="020B0604020202020204" pitchFamily="34" charset="0"/>
              <a:buChar char="•"/>
            </a:pPr>
            <a:r>
              <a:rPr lang="en-AU" dirty="0"/>
              <a:t>Command discovery </a:t>
            </a:r>
          </a:p>
          <a:p>
            <a:pPr marL="800100" lvl="1" indent="-342900" rtl="0" fontAlgn="base">
              <a:buFont typeface="Arial" panose="020B0604020202020204" pitchFamily="34" charset="0"/>
              <a:buChar char="•"/>
            </a:pPr>
            <a:r>
              <a:rPr lang="en-AU" dirty="0"/>
              <a:t>Aliases</a:t>
            </a:r>
          </a:p>
          <a:p>
            <a:pPr marL="800100" lvl="1" indent="-342900" rtl="0" fontAlgn="base">
              <a:buFont typeface="Arial" panose="020B0604020202020204" pitchFamily="34" charset="0"/>
              <a:buChar char="•"/>
            </a:pPr>
            <a:endParaRPr lang="en-AU" dirty="0"/>
          </a:p>
          <a:p>
            <a:pPr marL="800100" lvl="1" indent="-342900" rtl="0" fontAlgn="base">
              <a:buFont typeface="Arial" panose="020B0604020202020204" pitchFamily="34" charset="0"/>
              <a:buChar char="•"/>
            </a:pPr>
            <a:endParaRPr lang="en-AU" dirty="0"/>
          </a:p>
          <a:p>
            <a:pPr rtl="0" fontAlgn="base"/>
            <a:r>
              <a:rPr lang="en-AU" dirty="0"/>
              <a:t>Lesson 2: Command Syntax</a:t>
            </a:r>
          </a:p>
          <a:p>
            <a:pPr marL="800100" lvl="1" indent="-342900" rtl="0" fontAlgn="base">
              <a:buFont typeface="Arial" panose="020B0604020202020204" pitchFamily="34" charset="0"/>
              <a:buChar char="•"/>
            </a:pPr>
            <a:r>
              <a:rPr lang="en-AU" dirty="0"/>
              <a:t>Reading syntax </a:t>
            </a:r>
          </a:p>
          <a:p>
            <a:pPr marL="800100" lvl="1" indent="-342900" rtl="0" fontAlgn="base">
              <a:buFont typeface="Arial" panose="020B0604020202020204" pitchFamily="34" charset="0"/>
              <a:buChar char="•"/>
            </a:pPr>
            <a:r>
              <a:rPr lang="en-AU" dirty="0"/>
              <a:t>Positional parameters</a:t>
            </a:r>
          </a:p>
          <a:p>
            <a:pPr marL="800100" lvl="1" indent="-342900" rtl="0" fontAlgn="base">
              <a:buFont typeface="Arial" panose="020B0604020202020204" pitchFamily="34" charset="0"/>
              <a:buChar char="•"/>
            </a:pPr>
            <a:r>
              <a:rPr lang="en-AU" dirty="0"/>
              <a:t>Termination character</a:t>
            </a:r>
          </a:p>
          <a:p>
            <a:pPr marL="800100" lvl="1" indent="-342900" rtl="0" fontAlgn="base">
              <a:buFont typeface="Arial" panose="020B0604020202020204" pitchFamily="34" charset="0"/>
              <a:buChar char="•"/>
            </a:pPr>
            <a:r>
              <a:rPr lang="en-AU" dirty="0"/>
              <a:t>Line continuation</a:t>
            </a:r>
          </a:p>
          <a:p>
            <a:pPr marL="800100" lvl="1" indent="-342900" rtl="0" fontAlgn="base">
              <a:buFont typeface="Arial" panose="020B0604020202020204" pitchFamily="34" charset="0"/>
              <a:buChar char="•"/>
            </a:pPr>
            <a:endParaRPr lang="en-AU" dirty="0"/>
          </a:p>
          <a:p>
            <a:pPr rtl="0" fontAlgn="base"/>
            <a:r>
              <a:rPr lang="en-AU" dirty="0"/>
              <a:t>Lesson 3: Help</a:t>
            </a:r>
          </a:p>
          <a:p>
            <a:pPr marL="800100" lvl="1" indent="-342900" rtl="0" fontAlgn="base">
              <a:buFont typeface="Arial" panose="020B0604020202020204" pitchFamily="34" charset="0"/>
              <a:buChar char="•"/>
            </a:pPr>
            <a:r>
              <a:rPr lang="en-AU" dirty="0"/>
              <a:t>Show-Command</a:t>
            </a:r>
          </a:p>
          <a:p>
            <a:pPr marL="800100" lvl="1" indent="-342900" rtl="0" fontAlgn="base">
              <a:buFont typeface="Arial" panose="020B0604020202020204" pitchFamily="34" charset="0"/>
              <a:buChar char="•"/>
            </a:pPr>
            <a:r>
              <a:rPr lang="en-AU" dirty="0"/>
              <a:t>Get-Command</a:t>
            </a:r>
          </a:p>
          <a:p>
            <a:pPr marL="800100" lvl="1" indent="-342900" rtl="0" fontAlgn="base">
              <a:buFont typeface="Arial" panose="020B0604020202020204" pitchFamily="34" charset="0"/>
              <a:buChar char="•"/>
            </a:pPr>
            <a:r>
              <a:rPr lang="en-AU" dirty="0"/>
              <a:t>Conceptual help</a:t>
            </a:r>
          </a:p>
          <a:p>
            <a:pPr marL="800100" lvl="1" indent="-342900" rtl="0" fontAlgn="base">
              <a:buFont typeface="Arial" panose="020B0604020202020204" pitchFamily="34" charset="0"/>
              <a:buChar char="•"/>
            </a:pPr>
            <a:r>
              <a:rPr lang="en-AU" dirty="0"/>
              <a:t>Update-help</a:t>
            </a:r>
          </a:p>
        </p:txBody>
      </p:sp>
    </p:spTree>
    <p:extLst>
      <p:ext uri="{BB962C8B-B14F-4D97-AF65-F5344CB8AC3E}">
        <p14:creationId xmlns:p14="http://schemas.microsoft.com/office/powerpoint/2010/main" val="3700494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Instructor Demonstration</a:t>
            </a:r>
          </a:p>
        </p:txBody>
      </p:sp>
      <p:sp>
        <p:nvSpPr>
          <p:cNvPr id="3" name="Text Placeholder 2"/>
          <p:cNvSpPr>
            <a:spLocks noGrp="1"/>
          </p:cNvSpPr>
          <p:nvPr>
            <p:ph sz="quarter" idx="13"/>
          </p:nvPr>
        </p:nvSpPr>
        <p:spPr>
          <a:xfrm>
            <a:off x="406400" y="1143000"/>
            <a:ext cx="8627241" cy="4953000"/>
          </a:xfrm>
        </p:spPr>
        <p:txBody>
          <a:bodyPr vert="horz" lIns="91440" tIns="45720" rIns="91440" bIns="45720" rtlCol="0" anchor="t">
            <a:normAutofit/>
          </a:bodyPr>
          <a:lstStyle/>
          <a:p>
            <a:r>
              <a:rPr lang="en-AU" sz="2600"/>
              <a:t>Objective: Learn about Help</a:t>
            </a:r>
          </a:p>
          <a:p>
            <a:endParaRPr lang="en-AU" sz="2600"/>
          </a:p>
          <a:p>
            <a:r>
              <a:rPr lang="en-AU"/>
              <a:t>Demo Content: Interactive Demo</a:t>
            </a:r>
          </a:p>
          <a:p>
            <a:endParaRPr lang="en-AU"/>
          </a:p>
          <a:p>
            <a:pPr marL="914400" indent="-914400"/>
            <a:r>
              <a:rPr lang="en-AU"/>
              <a:t>Instructions: Open the Demo code and follow along while the instructor demonstrates the concepts.  Do not feel that you have to keep up with the instructor, the code merely provided for review purposes. The concepts covered in the Demo code will also be re-visited in the “Fundamental Recap” during the Lab.  </a:t>
            </a:r>
          </a:p>
          <a:p>
            <a:endParaRPr lang="en-AU"/>
          </a:p>
          <a:p>
            <a:r>
              <a:rPr lang="en-AU"/>
              <a:t>To Open the Demo Run:</a:t>
            </a:r>
          </a:p>
          <a:p>
            <a:pPr lvl="1"/>
            <a:endParaRPr lang="en-AU"/>
          </a:p>
          <a:p>
            <a:endParaRPr lang="en-AU"/>
          </a:p>
          <a:p>
            <a:endParaRPr lang="en-AU"/>
          </a:p>
          <a:p>
            <a:endParaRPr lang="en-AU"/>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sp>
        <p:nvSpPr>
          <p:cNvPr id="4" name="Text Placeholder 3"/>
          <p:cNvSpPr>
            <a:spLocks noGrp="1"/>
          </p:cNvSpPr>
          <p:nvPr>
            <p:ph type="body" sz="quarter" idx="4294967295"/>
          </p:nvPr>
        </p:nvSpPr>
        <p:spPr>
          <a:xfrm>
            <a:off x="1016000" y="685800"/>
            <a:ext cx="11176000" cy="457200"/>
          </a:xfrm>
        </p:spPr>
        <p:txBody>
          <a:bodyPr/>
          <a:lstStyle/>
          <a:p>
            <a:r>
              <a:rPr lang="en-AU"/>
              <a:t>Statement Termination</a:t>
            </a:r>
          </a:p>
        </p:txBody>
      </p:sp>
      <p:sp>
        <p:nvSpPr>
          <p:cNvPr id="6" name="Footer Placeholder 5"/>
          <p:cNvSpPr>
            <a:spLocks noGrp="1"/>
          </p:cNvSpPr>
          <p:nvPr>
            <p:ph type="ftr" sz="quarter" idx="4294967295"/>
          </p:nvPr>
        </p:nvSpPr>
        <p:spPr>
          <a:xfrm>
            <a:off x="0" y="6477000"/>
            <a:ext cx="4876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Segoe UI"/>
                <a:ea typeface="+mn-ea"/>
                <a:cs typeface="+mn-cs"/>
              </a:rPr>
              <a:t>Microsoft Confidential</a:t>
            </a:r>
          </a:p>
        </p:txBody>
      </p:sp>
      <p:sp>
        <p:nvSpPr>
          <p:cNvPr id="9" name="TextBox 8"/>
          <p:cNvSpPr txBox="1"/>
          <p:nvPr/>
        </p:nvSpPr>
        <p:spPr>
          <a:xfrm>
            <a:off x="3797539" y="5540514"/>
            <a:ext cx="7888014" cy="369332"/>
          </a:xfrm>
          <a:prstGeom prst="rect">
            <a:avLst/>
          </a:prstGeom>
          <a:solidFill>
            <a:srgbClr val="012456"/>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PS C:\&gt; </a:t>
            </a:r>
            <a:r>
              <a:rPr kumimoji="0" lang="en-US"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Start-</a:t>
            </a:r>
            <a:r>
              <a:rPr kumimoji="0" lang="en-US" sz="1800" b="0" i="0" u="none" strike="noStrike" kern="0" cap="none" spc="0" normalizeH="0" baseline="0" noProof="0" err="1">
                <a:ln>
                  <a:noFill/>
                </a:ln>
                <a:solidFill>
                  <a:srgbClr val="F5F5F5"/>
                </a:solidFill>
                <a:effectLst/>
                <a:uLnTx/>
                <a:uFillTx/>
                <a:latin typeface="Lucida Console" panose="020B0609040504020204" pitchFamily="49" charset="0"/>
                <a:ea typeface="+mn-ea"/>
                <a:cs typeface="+mn-cs"/>
              </a:rPr>
              <a:t>WPLUSLabs</a:t>
            </a:r>
            <a:r>
              <a:rPr kumimoji="0" lang="en-US"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US" sz="1800" b="0" i="0" u="none" strike="noStrike" kern="0" cap="none" spc="0" normalizeH="0" baseline="0" noProof="0">
                <a:ln>
                  <a:noFill/>
                </a:ln>
                <a:solidFill>
                  <a:srgbClr val="0E715F">
                    <a:lumMod val="60000"/>
                    <a:lumOff val="40000"/>
                  </a:srgbClr>
                </a:solidFill>
                <a:effectLst/>
                <a:uLnTx/>
                <a:uFillTx/>
                <a:latin typeface="Lucida Console" panose="020B0609040504020204" pitchFamily="49" charset="0"/>
                <a:ea typeface="+mn-ea"/>
                <a:cs typeface="+mn-cs"/>
              </a:rPr>
              <a:t>-Module </a:t>
            </a:r>
            <a:r>
              <a:rPr kumimoji="0" lang="en-US"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Module_02 </a:t>
            </a:r>
            <a:r>
              <a:rPr kumimoji="0" lang="en-US" sz="1800" b="0" i="0" u="none" strike="noStrike" kern="0" cap="none" spc="0" normalizeH="0" baseline="0" noProof="0">
                <a:ln>
                  <a:noFill/>
                </a:ln>
                <a:solidFill>
                  <a:srgbClr val="0E715F">
                    <a:lumMod val="60000"/>
                    <a:lumOff val="40000"/>
                  </a:srgbClr>
                </a:solidFill>
                <a:effectLst/>
                <a:uLnTx/>
                <a:uFillTx/>
                <a:latin typeface="Lucida Console" panose="020B0609040504020204" pitchFamily="49" charset="0"/>
                <a:ea typeface="+mn-ea"/>
                <a:cs typeface="+mn-cs"/>
              </a:rPr>
              <a:t>-Task </a:t>
            </a:r>
            <a:r>
              <a:rPr kumimoji="0" lang="en-US"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Demo_03</a:t>
            </a:r>
            <a:endParaRPr kumimoji="0" lang="en-AU"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endParaRPr>
          </a:p>
        </p:txBody>
      </p:sp>
      <p:pic>
        <p:nvPicPr>
          <p:cNvPr id="1026" name="Picture 2" descr="Image result for powershel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4682" y="-1308"/>
            <a:ext cx="1686006" cy="16764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0390688" y="529600"/>
            <a:ext cx="151228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srgbClr val="000000"/>
                </a:solidFill>
                <a:effectLst/>
                <a:uLnTx/>
                <a:uFillTx/>
                <a:latin typeface="Segoe UI Light" pitchFamily="34" charset="0"/>
                <a:ea typeface="+mn-ea"/>
                <a:cs typeface="Segoe Pro Light"/>
              </a:rPr>
              <a:t>DEMO</a:t>
            </a:r>
            <a:endParaRPr kumimoji="0" lang="en-US" sz="2400" b="1" i="0" u="none" strike="noStrike" kern="0" cap="none" spc="0" normalizeH="0" baseline="0" noProof="0">
              <a:ln>
                <a:noFill/>
              </a:ln>
              <a:solidFill>
                <a:srgbClr val="000000"/>
              </a:solidFill>
              <a:effectLst/>
              <a:uLnTx/>
              <a:uFillTx/>
              <a:latin typeface="Segoe UI Light" pitchFamily="34" charset="0"/>
              <a:ea typeface="+mn-ea"/>
              <a:cs typeface="Segoe Pro Light"/>
            </a:endParaRPr>
          </a:p>
        </p:txBody>
      </p:sp>
    </p:spTree>
    <p:extLst>
      <p:ext uri="{BB962C8B-B14F-4D97-AF65-F5344CB8AC3E}">
        <p14:creationId xmlns:p14="http://schemas.microsoft.com/office/powerpoint/2010/main" val="521773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Module 2: Commands</a:t>
            </a:r>
          </a:p>
        </p:txBody>
      </p:sp>
      <p:sp>
        <p:nvSpPr>
          <p:cNvPr id="8" name="Text Placeholder 7"/>
          <p:cNvSpPr>
            <a:spLocks noGrp="1"/>
          </p:cNvSpPr>
          <p:nvPr>
            <p:ph type="body" sz="quarter" idx="16"/>
          </p:nvPr>
        </p:nvSpPr>
        <p:spPr/>
        <p:txBody>
          <a:bodyPr/>
          <a:lstStyle/>
          <a:p>
            <a:r>
              <a:rPr lang="en-US"/>
              <a:t>Lab</a:t>
            </a:r>
          </a:p>
        </p:txBody>
      </p:sp>
      <p:sp>
        <p:nvSpPr>
          <p:cNvPr id="2" name="Slide Number Placeholder 1"/>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5" name="Text Placeholder 2"/>
          <p:cNvSpPr txBox="1">
            <a:spLocks/>
          </p:cNvSpPr>
          <p:nvPr/>
        </p:nvSpPr>
        <p:spPr>
          <a:xfrm>
            <a:off x="4848226" y="1371600"/>
            <a:ext cx="5981700" cy="4953000"/>
          </a:xfrm>
          <a:prstGeom prst="rect">
            <a:avLst/>
          </a:prstGeom>
        </p:spPr>
        <p:txBody>
          <a:bodyPr vert="horz" lIns="91440" tIns="45720" rIns="91440" bIns="45720" rtlCol="0" anchor="t">
            <a:normAutofit/>
          </a:bodyPr>
          <a:lstStyle>
            <a:lvl1pPr defTabSz="914400" eaLnBrk="1" hangingPunct="1">
              <a:lnSpc>
                <a:spcPct val="120000"/>
              </a:lnSpc>
              <a:tabLst/>
              <a:defRPr sz="1400">
                <a:solidFill>
                  <a:srgbClr val="FFFFFF"/>
                </a:solidFill>
                <a:latin typeface="+mn-lt"/>
                <a:cs typeface="Segoe Pro Light"/>
              </a:defRPr>
            </a:lvl1pPr>
            <a:lvl2pPr eaLnBrk="1" hangingPunct="1">
              <a:lnSpc>
                <a:spcPct val="120000"/>
              </a:lnSpc>
              <a:defRPr sz="1400">
                <a:solidFill>
                  <a:srgbClr val="FFFFFF"/>
                </a:solidFill>
                <a:latin typeface="+mn-lt"/>
                <a:cs typeface="Segoe Pro Light"/>
              </a:defRPr>
            </a:lvl2pPr>
            <a:lvl3pPr defTabSz="914400" eaLnBrk="1" hangingPunct="1">
              <a:lnSpc>
                <a:spcPct val="120000"/>
              </a:lnSpc>
              <a:tabLst/>
              <a:defRPr sz="1400">
                <a:solidFill>
                  <a:srgbClr val="FFFFFF"/>
                </a:solidFill>
                <a:latin typeface="+mn-lt"/>
                <a:cs typeface="Segoe Pro Light"/>
              </a:defRPr>
            </a:lvl3pPr>
            <a:lvl4pPr defTabSz="914400" eaLnBrk="1" hangingPunct="1">
              <a:lnSpc>
                <a:spcPct val="120000"/>
              </a:lnSpc>
              <a:tabLst/>
              <a:defRPr sz="1400">
                <a:solidFill>
                  <a:srgbClr val="FFFFFF"/>
                </a:solidFill>
                <a:latin typeface="+mn-lt"/>
                <a:cs typeface="Segoe Pro Light"/>
              </a:defRPr>
            </a:lvl4pPr>
            <a:lvl5pPr defTabSz="914400" eaLnBrk="1" hangingPunct="1">
              <a:lnSpc>
                <a:spcPct val="120000"/>
              </a:lnSpc>
              <a:tabLst/>
              <a:defRPr sz="1400">
                <a:solidFill>
                  <a:srgbClr val="FFFFFF"/>
                </a:solidFill>
                <a:latin typeface="+mn-lt"/>
                <a:cs typeface="Segoe Pro Light"/>
              </a:defRPr>
            </a:lvl5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AU" sz="1400" b="0" i="0" u="none" strike="noStrike" kern="0" cap="none" spc="0" normalizeH="0" baseline="0" noProof="0">
                <a:ln>
                  <a:noFill/>
                </a:ln>
                <a:solidFill>
                  <a:srgbClr val="000000"/>
                </a:solidFill>
                <a:effectLst/>
                <a:uLnTx/>
                <a:uFillTx/>
                <a:latin typeface="Segoe UI"/>
                <a:ea typeface="+mn-ea"/>
              </a:rPr>
              <a:t>Lab Content: Interactive Demos/Labs</a:t>
            </a: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a:ln>
                <a:noFill/>
              </a:ln>
              <a:solidFill>
                <a:srgbClr val="000000"/>
              </a:solidFill>
              <a:effectLst/>
              <a:uLnTx/>
              <a:uFillTx/>
              <a:latin typeface="Segoe UI"/>
              <a:ea typeface="+mn-ea"/>
            </a:endParaRPr>
          </a:p>
          <a:p>
            <a:pPr marL="914400" marR="0" lvl="0" indent="-914400" algn="l" defTabSz="914400" rtl="0" eaLnBrk="1" fontAlgn="auto" latinLnBrk="0" hangingPunct="1">
              <a:lnSpc>
                <a:spcPct val="120000"/>
              </a:lnSpc>
              <a:spcBef>
                <a:spcPts val="0"/>
              </a:spcBef>
              <a:spcAft>
                <a:spcPts val="0"/>
              </a:spcAft>
              <a:buClrTx/>
              <a:buSzTx/>
              <a:buFontTx/>
              <a:buNone/>
              <a:tabLst/>
              <a:defRPr/>
            </a:pPr>
            <a:r>
              <a:rPr kumimoji="0" lang="en-AU" sz="1400" b="0" i="0" u="none" strike="noStrike" kern="0" cap="none" spc="0" normalizeH="0" baseline="0" noProof="0">
                <a:ln>
                  <a:noFill/>
                </a:ln>
                <a:solidFill>
                  <a:srgbClr val="000000"/>
                </a:solidFill>
                <a:effectLst/>
                <a:uLnTx/>
                <a:uFillTx/>
                <a:latin typeface="Segoe UI"/>
                <a:ea typeface="+mn-ea"/>
              </a:rPr>
              <a:t>Instructions: Open the Lab code and perform the operations at your own pace.   Afterwards you may review the Demos again until the next block of instruction begins.</a:t>
            </a: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a:ln>
                <a:noFill/>
              </a:ln>
              <a:solidFill>
                <a:srgbClr val="000000"/>
              </a:solidFill>
              <a:effectLst/>
              <a:uLnTx/>
              <a:uFillTx/>
              <a:latin typeface="Segoe UI"/>
              <a:ea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AU" sz="1400" b="0" i="0" u="none" strike="noStrike" kern="0" cap="none" spc="0" normalizeH="0" baseline="0" noProof="0">
                <a:ln>
                  <a:noFill/>
                </a:ln>
                <a:solidFill>
                  <a:srgbClr val="000000"/>
                </a:solidFill>
                <a:effectLst/>
                <a:uLnTx/>
                <a:uFillTx/>
                <a:latin typeface="Segoe UI"/>
                <a:ea typeface="+mn-ea"/>
              </a:rPr>
              <a:t>To Open the Lab Run:</a:t>
            </a:r>
          </a:p>
          <a:p>
            <a:pPr marL="0" marR="0" lvl="1"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a:ln>
                <a:noFill/>
              </a:ln>
              <a:solidFill>
                <a:srgbClr val="000000"/>
              </a:solidFill>
              <a:effectLst/>
              <a:uLnTx/>
              <a:uFillTx/>
              <a:latin typeface="Segoe UI"/>
              <a:ea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a:ln>
                <a:noFill/>
              </a:ln>
              <a:solidFill>
                <a:srgbClr val="000000"/>
              </a:solidFill>
              <a:effectLst/>
              <a:uLnTx/>
              <a:uFillTx/>
              <a:latin typeface="Segoe UI"/>
              <a:ea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a:ln>
                <a:noFill/>
              </a:ln>
              <a:solidFill>
                <a:srgbClr val="000000"/>
              </a:solidFill>
              <a:effectLst/>
              <a:uLnTx/>
              <a:uFillTx/>
              <a:latin typeface="Segoe UI"/>
              <a:ea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a:ln>
                <a:noFill/>
              </a:ln>
              <a:solidFill>
                <a:srgbClr val="000000"/>
              </a:solidFill>
              <a:effectLst/>
              <a:uLnTx/>
              <a:uFillTx/>
              <a:latin typeface="Segoe UI"/>
              <a:ea typeface="+mn-ea"/>
            </a:endParaRPr>
          </a:p>
        </p:txBody>
      </p:sp>
      <p:sp>
        <p:nvSpPr>
          <p:cNvPr id="6" name="TextBox 5"/>
          <p:cNvSpPr txBox="1"/>
          <p:nvPr/>
        </p:nvSpPr>
        <p:spPr>
          <a:xfrm>
            <a:off x="4848226" y="3509546"/>
            <a:ext cx="6953249" cy="338554"/>
          </a:xfrm>
          <a:prstGeom prst="rect">
            <a:avLst/>
          </a:prstGeom>
          <a:solidFill>
            <a:srgbClr val="012456"/>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PS C:\&gt; </a:t>
            </a:r>
            <a:r>
              <a:rPr kumimoji="0" lang="en-US" sz="16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Start-</a:t>
            </a:r>
            <a:r>
              <a:rPr kumimoji="0" lang="en-US" sz="1600" b="0" i="0" u="none" strike="noStrike" kern="0" cap="none" spc="0" normalizeH="0" baseline="0" noProof="0" err="1">
                <a:ln>
                  <a:noFill/>
                </a:ln>
                <a:solidFill>
                  <a:srgbClr val="F5F5F5"/>
                </a:solidFill>
                <a:effectLst/>
                <a:uLnTx/>
                <a:uFillTx/>
                <a:latin typeface="Lucida Console" panose="020B0609040504020204" pitchFamily="49" charset="0"/>
                <a:ea typeface="+mn-ea"/>
                <a:cs typeface="+mn-cs"/>
              </a:rPr>
              <a:t>WPLUSLabs</a:t>
            </a:r>
            <a:r>
              <a:rPr kumimoji="0" lang="en-US" sz="16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US" sz="1600" b="0" i="0" u="none" strike="noStrike" kern="0" cap="none" spc="0" normalizeH="0" baseline="0" noProof="0">
                <a:ln>
                  <a:noFill/>
                </a:ln>
                <a:solidFill>
                  <a:srgbClr val="0E715F">
                    <a:lumMod val="60000"/>
                    <a:lumOff val="40000"/>
                  </a:srgbClr>
                </a:solidFill>
                <a:effectLst/>
                <a:uLnTx/>
                <a:uFillTx/>
                <a:latin typeface="Lucida Console" panose="020B0609040504020204" pitchFamily="49" charset="0"/>
                <a:ea typeface="+mn-ea"/>
                <a:cs typeface="+mn-cs"/>
              </a:rPr>
              <a:t>-Module </a:t>
            </a:r>
            <a:r>
              <a:rPr kumimoji="0" lang="en-US" sz="16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Module_02 </a:t>
            </a:r>
            <a:r>
              <a:rPr kumimoji="0" lang="en-US" sz="1600" b="0" i="0" u="none" strike="noStrike" kern="0" cap="none" spc="0" normalizeH="0" baseline="0" noProof="0">
                <a:ln>
                  <a:noFill/>
                </a:ln>
                <a:solidFill>
                  <a:srgbClr val="0E715F">
                    <a:lumMod val="60000"/>
                    <a:lumOff val="40000"/>
                  </a:srgbClr>
                </a:solidFill>
                <a:effectLst/>
                <a:uLnTx/>
                <a:uFillTx/>
                <a:latin typeface="Lucida Console" panose="020B0609040504020204" pitchFamily="49" charset="0"/>
                <a:ea typeface="+mn-ea"/>
                <a:cs typeface="+mn-cs"/>
              </a:rPr>
              <a:t>-Task </a:t>
            </a:r>
            <a:r>
              <a:rPr kumimoji="0" lang="en-US" sz="16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Lab_01</a:t>
            </a:r>
            <a:endParaRPr kumimoji="0" lang="en-AU" sz="1600" b="0" i="0" u="none" strike="noStrike" kern="0" cap="none" spc="0" normalizeH="0" baseline="0" noProof="0">
              <a:ln>
                <a:noFill/>
              </a:ln>
              <a:solidFill>
                <a:srgbClr val="F5F5F5"/>
              </a:solidFill>
              <a:effectLst/>
              <a:uLnTx/>
              <a:uFillTx/>
              <a:latin typeface="Lucida Console" panose="020B0609040504020204" pitchFamily="49" charset="0"/>
              <a:ea typeface="+mn-ea"/>
              <a:cs typeface="+mn-cs"/>
            </a:endParaRPr>
          </a:p>
        </p:txBody>
      </p:sp>
    </p:spTree>
    <p:extLst>
      <p:ext uri="{BB962C8B-B14F-4D97-AF65-F5344CB8AC3E}">
        <p14:creationId xmlns:p14="http://schemas.microsoft.com/office/powerpoint/2010/main" val="140261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External Commands</a:t>
            </a:r>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5" name="Content Placeholder 6"/>
          <p:cNvSpPr txBox="1">
            <a:spLocks/>
          </p:cNvSpPr>
          <p:nvPr/>
        </p:nvSpPr>
        <p:spPr>
          <a:xfrm>
            <a:off x="550863" y="1203325"/>
            <a:ext cx="11298237" cy="1748154"/>
          </a:xfrm>
          <a:prstGeom prst="rect">
            <a:avLst/>
          </a:prstGeom>
        </p:spPr>
        <p:txBody>
          <a:bodyPr vert="horz" lIns="91440" tIns="45720" rIns="91440" bIns="45720" numCol="1" rtlCol="0" anchor="t">
            <a:normAutofit/>
          </a:bodyPr>
          <a:lstStyle>
            <a:lvl1pPr marL="0" indent="0" eaLnBrk="1" hangingPunct="1">
              <a:lnSpc>
                <a:spcPct val="100000"/>
              </a:lnSpc>
              <a:spcBef>
                <a:spcPts val="300"/>
              </a:spcBef>
              <a:buFontTx/>
              <a:buNone/>
              <a:defRPr sz="2400" baseline="0">
                <a:solidFill>
                  <a:srgbClr val="3F3F3F"/>
                </a:solidFill>
                <a:latin typeface="Segoe UI Light" pitchFamily="34" charset="0"/>
                <a:cs typeface="Segoe Pro Light"/>
              </a:defRPr>
            </a:lvl1pPr>
            <a:lvl2pPr eaLnBrk="1" hangingPunct="1">
              <a:lnSpc>
                <a:spcPct val="120000"/>
              </a:lnSpc>
              <a:defRPr sz="1400">
                <a:solidFill>
                  <a:srgbClr val="FFFFFF"/>
                </a:solidFill>
                <a:latin typeface="+mn-lt"/>
                <a:cs typeface="Segoe Pro Light"/>
              </a:defRPr>
            </a:lvl2pPr>
            <a:lvl3pPr eaLnBrk="1" hangingPunct="1">
              <a:lnSpc>
                <a:spcPct val="120000"/>
              </a:lnSpc>
              <a:defRPr sz="1400">
                <a:solidFill>
                  <a:srgbClr val="FFFFFF"/>
                </a:solidFill>
                <a:latin typeface="+mn-lt"/>
                <a:cs typeface="Segoe Pro Light"/>
              </a:defRPr>
            </a:lvl3pPr>
            <a:lvl4pPr eaLnBrk="1" hangingPunct="1">
              <a:lnSpc>
                <a:spcPct val="120000"/>
              </a:lnSpc>
              <a:defRPr sz="1400">
                <a:solidFill>
                  <a:srgbClr val="FFFFFF"/>
                </a:solidFill>
                <a:latin typeface="+mn-lt"/>
                <a:cs typeface="Segoe Pro Light"/>
              </a:defRPr>
            </a:lvl4pPr>
            <a:lvl5pPr eaLnBrk="1" hangingPunct="1">
              <a:lnSpc>
                <a:spcPct val="120000"/>
              </a:lnSpc>
              <a:defRPr sz="1400">
                <a:solidFill>
                  <a:srgbClr val="FFFFFF"/>
                </a:solidFill>
                <a:latin typeface="+mn-lt"/>
                <a:cs typeface="Segoe Pro Light"/>
              </a:defRPr>
            </a:lvl5pPr>
          </a:lstStyle>
          <a:p>
            <a:pPr marL="342900" marR="0" lvl="0" indent="-342900" algn="l" defTabSz="914400"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US" sz="2400" b="0" i="0" u="none" strike="noStrike" kern="0" cap="none" spc="0" normalizeH="0" baseline="0" noProof="0">
                <a:ln>
                  <a:noFill/>
                </a:ln>
                <a:solidFill>
                  <a:srgbClr val="3F3F3F"/>
                </a:solidFill>
                <a:effectLst/>
                <a:uLnTx/>
                <a:uFillTx/>
                <a:latin typeface="Segoe UI Light" pitchFamily="34" charset="0"/>
                <a:ea typeface="+mn-ea"/>
              </a:rPr>
              <a:t>Use traditional CMD tools like Ping.exe, Netsh.exe, or Reg.exe in PowerShell</a:t>
            </a:r>
          </a:p>
          <a:p>
            <a:pPr marL="342900" marR="0" lvl="0" indent="-342900" algn="l" defTabSz="914400"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US" sz="2400" b="0" i="0" u="none" strike="noStrike" kern="0" cap="none" spc="0" normalizeH="0" baseline="0" noProof="0">
                <a:ln>
                  <a:noFill/>
                </a:ln>
                <a:solidFill>
                  <a:srgbClr val="3F3F3F"/>
                </a:solidFill>
                <a:effectLst/>
                <a:uLnTx/>
                <a:uFillTx/>
                <a:latin typeface="Segoe UI Light" pitchFamily="34" charset="0"/>
                <a:ea typeface="+mn-ea"/>
              </a:rPr>
              <a:t>Runs in a separate process</a:t>
            </a:r>
          </a:p>
          <a:p>
            <a:pPr marL="342900" marR="0" lvl="0" indent="-342900" algn="l" defTabSz="914400"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US" sz="2400" b="0" i="0" u="none" strike="noStrike" kern="0" cap="none" spc="0" normalizeH="0" baseline="0" noProof="0">
                <a:ln>
                  <a:noFill/>
                </a:ln>
                <a:solidFill>
                  <a:srgbClr val="3F3F3F"/>
                </a:solidFill>
                <a:effectLst/>
                <a:uLnTx/>
                <a:uFillTx/>
                <a:latin typeface="Segoe UI Light" pitchFamily="34" charset="0"/>
                <a:ea typeface="+mn-ea"/>
              </a:rPr>
              <a:t>Difficult to discover with no standard naming convention or syntax</a:t>
            </a:r>
          </a:p>
        </p:txBody>
      </p:sp>
      <p:graphicFrame>
        <p:nvGraphicFramePr>
          <p:cNvPr id="9" name="Table 8"/>
          <p:cNvGraphicFramePr/>
          <p:nvPr>
            <p:extLst>
              <p:ext uri="{D42A27DB-BD31-4B8C-83A1-F6EECF244321}">
                <p14:modId xmlns:p14="http://schemas.microsoft.com/office/powerpoint/2010/main" val="2658098650"/>
              </p:ext>
            </p:extLst>
          </p:nvPr>
        </p:nvGraphicFramePr>
        <p:xfrm>
          <a:off x="592541" y="2982249"/>
          <a:ext cx="10192864" cy="1628676"/>
        </p:xfrm>
        <a:graphic>
          <a:graphicData uri="http://schemas.openxmlformats.org/drawingml/2006/table">
            <a:tbl>
              <a:tblPr firstRow="1" bandRow="1">
                <a:tableStyleId>{5C22544A-7EE6-4342-B048-85BDC9FD1C3A}</a:tableStyleId>
              </a:tblPr>
              <a:tblGrid>
                <a:gridCol w="5096432">
                  <a:extLst>
                    <a:ext uri="{9D8B030D-6E8A-4147-A177-3AD203B41FA5}">
                      <a16:colId xmlns:a16="http://schemas.microsoft.com/office/drawing/2014/main" val="1782142341"/>
                    </a:ext>
                  </a:extLst>
                </a:gridCol>
                <a:gridCol w="5096432">
                  <a:extLst>
                    <a:ext uri="{9D8B030D-6E8A-4147-A177-3AD203B41FA5}">
                      <a16:colId xmlns:a16="http://schemas.microsoft.com/office/drawing/2014/main" val="3925056933"/>
                    </a:ext>
                  </a:extLst>
                </a:gridCol>
              </a:tblGrid>
              <a:tr h="407169">
                <a:tc>
                  <a:txBody>
                    <a:bodyPr/>
                    <a:lstStyle/>
                    <a:p>
                      <a:pPr algn="ctr"/>
                      <a:r>
                        <a:rPr lang="en-US" b="0"/>
                        <a:t>CMD</a:t>
                      </a:r>
                    </a:p>
                  </a:txBody>
                  <a:tcPr/>
                </a:tc>
                <a:tc>
                  <a:txBody>
                    <a:bodyPr/>
                    <a:lstStyle/>
                    <a:p>
                      <a:pPr algn="ctr"/>
                      <a:r>
                        <a:rPr lang="en-US" b="0"/>
                        <a:t>PowerShell</a:t>
                      </a:r>
                    </a:p>
                  </a:txBody>
                  <a:tcPr/>
                </a:tc>
                <a:extLst>
                  <a:ext uri="{0D108BD9-81ED-4DB2-BD59-A6C34878D82A}">
                    <a16:rowId xmlns:a16="http://schemas.microsoft.com/office/drawing/2014/main" val="2741944680"/>
                  </a:ext>
                </a:extLst>
              </a:tr>
              <a:tr h="407169">
                <a:tc>
                  <a:txBody>
                    <a:bodyPr/>
                    <a:lstStyle/>
                    <a:p>
                      <a:r>
                        <a:rPr lang="en-US"/>
                        <a:t>Ping Loopback –a –n 1</a:t>
                      </a:r>
                    </a:p>
                  </a:txBody>
                  <a:tcPr/>
                </a:tc>
                <a:tc>
                  <a:txBody>
                    <a:bodyPr/>
                    <a:lstStyle/>
                    <a:p>
                      <a:r>
                        <a:rPr lang="en-US"/>
                        <a:t>Test-Connection –count 1</a:t>
                      </a:r>
                    </a:p>
                  </a:txBody>
                  <a:tcPr/>
                </a:tc>
                <a:extLst>
                  <a:ext uri="{0D108BD9-81ED-4DB2-BD59-A6C34878D82A}">
                    <a16:rowId xmlns:a16="http://schemas.microsoft.com/office/drawing/2014/main" val="1535512085"/>
                  </a:ext>
                </a:extLst>
              </a:tr>
              <a:tr h="407169">
                <a:tc>
                  <a:txBody>
                    <a:bodyPr/>
                    <a:lstStyle/>
                    <a:p>
                      <a:r>
                        <a:rPr lang="en-US"/>
                        <a:t>Copy c:\SomeFile.txt d:\somefile.txt /Y</a:t>
                      </a:r>
                    </a:p>
                  </a:txBody>
                  <a:tcPr/>
                </a:tc>
                <a:tc>
                  <a:txBody>
                    <a:bodyPr/>
                    <a:lstStyle/>
                    <a:p>
                      <a:r>
                        <a:rPr lang="en-US"/>
                        <a:t>Copy-Item c:\SomeFile.txt d:\SomeFile -Force</a:t>
                      </a:r>
                    </a:p>
                  </a:txBody>
                  <a:tcPr/>
                </a:tc>
                <a:extLst>
                  <a:ext uri="{0D108BD9-81ED-4DB2-BD59-A6C34878D82A}">
                    <a16:rowId xmlns:a16="http://schemas.microsoft.com/office/drawing/2014/main" val="1575660823"/>
                  </a:ext>
                </a:extLst>
              </a:tr>
              <a:tr h="407169">
                <a:tc>
                  <a:txBody>
                    <a:bodyPr/>
                    <a:lstStyle/>
                    <a:p>
                      <a:pPr algn="l"/>
                      <a:r>
                        <a:rPr lang="en-US" err="1">
                          <a:solidFill>
                            <a:schemeClr val="dk1"/>
                          </a:solidFill>
                          <a:latin typeface="+mn-lt"/>
                          <a:ea typeface="+mn-ea"/>
                          <a:cs typeface="+mn-cs"/>
                        </a:rPr>
                        <a:t>Netsh</a:t>
                      </a:r>
                      <a:r>
                        <a:rPr lang="en-US">
                          <a:solidFill>
                            <a:schemeClr val="dk1"/>
                          </a:solidFill>
                          <a:latin typeface="+mn-lt"/>
                          <a:ea typeface="+mn-ea"/>
                          <a:cs typeface="+mn-cs"/>
                        </a:rPr>
                        <a:t> interface </a:t>
                      </a:r>
                      <a:r>
                        <a:rPr lang="en-US" err="1">
                          <a:solidFill>
                            <a:schemeClr val="dk1"/>
                          </a:solidFill>
                          <a:latin typeface="+mn-lt"/>
                          <a:ea typeface="+mn-ea"/>
                          <a:cs typeface="+mn-cs"/>
                        </a:rPr>
                        <a:t>ip</a:t>
                      </a:r>
                      <a:r>
                        <a:rPr lang="en-US">
                          <a:solidFill>
                            <a:schemeClr val="dk1"/>
                          </a:solidFill>
                          <a:latin typeface="+mn-lt"/>
                          <a:ea typeface="+mn-ea"/>
                          <a:cs typeface="+mn-cs"/>
                        </a:rPr>
                        <a:t> show config </a:t>
                      </a:r>
                    </a:p>
                  </a:txBody>
                  <a:tcPr/>
                </a:tc>
                <a:tc>
                  <a:txBody>
                    <a:bodyPr/>
                    <a:lstStyle/>
                    <a:p>
                      <a:r>
                        <a:rPr lang="en-US"/>
                        <a:t>Get-</a:t>
                      </a:r>
                      <a:r>
                        <a:rPr lang="en-US" err="1"/>
                        <a:t>NetIPAddress</a:t>
                      </a:r>
                      <a:endParaRPr lang="en-US"/>
                    </a:p>
                  </a:txBody>
                  <a:tcPr/>
                </a:tc>
                <a:extLst>
                  <a:ext uri="{0D108BD9-81ED-4DB2-BD59-A6C34878D82A}">
                    <a16:rowId xmlns:a16="http://schemas.microsoft.com/office/drawing/2014/main" val="3195748051"/>
                  </a:ext>
                </a:extLst>
              </a:tr>
            </a:tbl>
          </a:graphicData>
        </a:graphic>
      </p:graphicFrame>
    </p:spTree>
    <p:extLst>
      <p:ext uri="{BB962C8B-B14F-4D97-AF65-F5344CB8AC3E}">
        <p14:creationId xmlns:p14="http://schemas.microsoft.com/office/powerpoint/2010/main" val="4033862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sz="quarter" idx="13"/>
            <p:extLst>
              <p:ext uri="{D42A27DB-BD31-4B8C-83A1-F6EECF244321}">
                <p14:modId xmlns:p14="http://schemas.microsoft.com/office/powerpoint/2010/main" val="1448848172"/>
              </p:ext>
            </p:extLst>
          </p:nvPr>
        </p:nvGraphicFramePr>
        <p:xfrm>
          <a:off x="406400" y="1344613"/>
          <a:ext cx="111760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itle 8"/>
          <p:cNvSpPr>
            <a:spLocks noGrp="1"/>
          </p:cNvSpPr>
          <p:nvPr>
            <p:ph type="title"/>
          </p:nvPr>
        </p:nvSpPr>
        <p:spPr>
          <a:xfrm>
            <a:off x="304800" y="211065"/>
            <a:ext cx="11277600" cy="685800"/>
          </a:xfrm>
        </p:spPr>
        <p:txBody>
          <a:bodyPr/>
          <a:lstStyle/>
          <a:p>
            <a:r>
              <a:rPr lang="en-AU" dirty="0"/>
              <a:t>What is a Cmdlet?</a:t>
            </a:r>
          </a:p>
        </p:txBody>
      </p:sp>
      <p:sp>
        <p:nvSpPr>
          <p:cNvPr id="8" name="Slide Number Placeholder 7"/>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5" name="Content Placeholder 6"/>
          <p:cNvSpPr txBox="1">
            <a:spLocks/>
          </p:cNvSpPr>
          <p:nvPr/>
        </p:nvSpPr>
        <p:spPr>
          <a:xfrm>
            <a:off x="2235850" y="3229212"/>
            <a:ext cx="7631394" cy="553847"/>
          </a:xfrm>
          <a:prstGeom prst="rect">
            <a:avLst/>
          </a:prstGeom>
        </p:spPr>
        <p:txBody>
          <a:bodyPr vert="horz" lIns="91440" tIns="45720" rIns="91440" bIns="45720" rtlCol="0">
            <a:normAutofit/>
          </a:bodyPr>
          <a:lstStyle>
            <a:lvl1pPr marL="0" indent="0" defTabSz="914400" eaLnBrk="1" hangingPunct="1">
              <a:lnSpc>
                <a:spcPct val="100000"/>
              </a:lnSpc>
              <a:spcBef>
                <a:spcPts val="300"/>
              </a:spcBef>
              <a:buFont typeface="Arial" panose="020B0604020202020204" pitchFamily="34" charset="0"/>
              <a:buNone/>
              <a:tabLst/>
              <a:defRPr sz="2400" baseline="0">
                <a:solidFill>
                  <a:schemeClr val="bg1"/>
                </a:solidFill>
                <a:latin typeface="Segoe UI Light" pitchFamily="34" charset="0"/>
                <a:cs typeface="Segoe Pro Light"/>
              </a:defRPr>
            </a:lvl1pPr>
            <a:lvl2pPr marL="457200" indent="0" eaLnBrk="1" hangingPunct="1">
              <a:lnSpc>
                <a:spcPct val="120000"/>
              </a:lnSpc>
              <a:defRPr sz="2000">
                <a:solidFill>
                  <a:schemeClr val="bg1"/>
                </a:solidFill>
                <a:latin typeface="Segoe UI Light" panose="020B0502040204020203" pitchFamily="34" charset="0"/>
                <a:cs typeface="Segoe UI Light" panose="020B0502040204020203" pitchFamily="34" charset="0"/>
              </a:defRPr>
            </a:lvl2pPr>
            <a:lvl3pPr marL="914400" indent="0" defTabSz="914400" eaLnBrk="1" hangingPunct="1">
              <a:lnSpc>
                <a:spcPct val="120000"/>
              </a:lnSpc>
              <a:tabLst/>
              <a:defRPr sz="1600">
                <a:solidFill>
                  <a:schemeClr val="bg1"/>
                </a:solidFill>
                <a:latin typeface="Segoe UI Light" panose="020B0502040204020203" pitchFamily="34" charset="0"/>
                <a:cs typeface="Segoe UI Light" panose="020B0502040204020203" pitchFamily="34" charset="0"/>
              </a:defRPr>
            </a:lvl3pPr>
            <a:lvl4pPr marL="1371600" indent="0" defTabSz="914400" eaLnBrk="1" hangingPunct="1">
              <a:lnSpc>
                <a:spcPct val="120000"/>
              </a:lnSpc>
              <a:tabLst/>
              <a:defRPr sz="1400">
                <a:solidFill>
                  <a:schemeClr val="bg1"/>
                </a:solidFill>
                <a:latin typeface="+mn-lt"/>
                <a:cs typeface="Segoe Pro Light"/>
              </a:defRPr>
            </a:lvl4pPr>
            <a:lvl5pPr marL="1828800" indent="0" defTabSz="914400" eaLnBrk="1" hangingPunct="1">
              <a:lnSpc>
                <a:spcPct val="120000"/>
              </a:lnSpc>
              <a:tabLst/>
              <a:defRPr sz="1400">
                <a:solidFill>
                  <a:schemeClr val="bg1"/>
                </a:solidFill>
                <a:latin typeface="+mn-lt"/>
                <a:cs typeface="Segoe Pro Light"/>
              </a:defRPr>
            </a:lvl5pPr>
            <a:lvl6pPr marL="2286000" indent="0">
              <a:defRPr sz="1600">
                <a:solidFill>
                  <a:schemeClr val="bg1"/>
                </a:solidFill>
              </a:defRPr>
            </a:lvl6pPr>
          </a:lstStyle>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r>
              <a:rPr kumimoji="0" lang="en-AU" sz="2800" b="0" i="0" u="none" strike="noStrike" kern="0" cap="none" spc="0" normalizeH="0" baseline="0" noProof="0">
                <a:ln>
                  <a:noFill/>
                </a:ln>
                <a:solidFill>
                  <a:srgbClr val="0000FF"/>
                </a:solidFill>
                <a:effectLst/>
                <a:uLnTx/>
                <a:uFillTx/>
                <a:latin typeface="Lucida Console" panose="020B0609040504020204" pitchFamily="49" charset="0"/>
                <a:ea typeface="+mn-ea"/>
              </a:rPr>
              <a:t>Remove-Item</a:t>
            </a:r>
            <a:r>
              <a:rPr kumimoji="0" lang="en-AU" sz="2800" b="0" i="0" u="none" strike="noStrike" kern="0" cap="none" spc="0" normalizeH="0" baseline="0" noProof="0">
                <a:ln>
                  <a:noFill/>
                </a:ln>
                <a:solidFill>
                  <a:prstClr val="black"/>
                </a:solidFill>
                <a:effectLst/>
                <a:uLnTx/>
                <a:uFillTx/>
                <a:latin typeface="Lucida Console" panose="020B0609040504020204" pitchFamily="49" charset="0"/>
                <a:ea typeface="+mn-ea"/>
              </a:rPr>
              <a:t> </a:t>
            </a:r>
            <a:r>
              <a:rPr kumimoji="0" lang="en-AU" sz="2800" b="0" i="0" u="none" strike="noStrike" kern="0" cap="none" spc="0" normalizeH="0" baseline="0" noProof="0">
                <a:ln>
                  <a:noFill/>
                </a:ln>
                <a:solidFill>
                  <a:srgbClr val="000080"/>
                </a:solidFill>
                <a:effectLst/>
                <a:uLnTx/>
                <a:uFillTx/>
                <a:latin typeface="Lucida Console" panose="020B0609040504020204" pitchFamily="49" charset="0"/>
                <a:ea typeface="+mn-ea"/>
              </a:rPr>
              <a:t>-Path</a:t>
            </a:r>
            <a:r>
              <a:rPr kumimoji="0" lang="en-AU" sz="2800" b="0" i="0" u="none" strike="noStrike" kern="0" cap="none" spc="0" normalizeH="0" baseline="0" noProof="0">
                <a:ln>
                  <a:noFill/>
                </a:ln>
                <a:solidFill>
                  <a:prstClr val="black"/>
                </a:solidFill>
                <a:effectLst/>
                <a:uLnTx/>
                <a:uFillTx/>
                <a:latin typeface="Lucida Console" panose="020B0609040504020204" pitchFamily="49" charset="0"/>
                <a:ea typeface="+mn-ea"/>
              </a:rPr>
              <a:t> </a:t>
            </a:r>
            <a:r>
              <a:rPr kumimoji="0" lang="en-AU" sz="2800" b="0" i="0" u="none" strike="noStrike" kern="0" cap="none" spc="0" normalizeH="0" baseline="0" noProof="0">
                <a:ln>
                  <a:noFill/>
                </a:ln>
                <a:solidFill>
                  <a:srgbClr val="8A2BE2"/>
                </a:solidFill>
                <a:effectLst/>
                <a:uLnTx/>
                <a:uFillTx/>
                <a:latin typeface="Lucida Console" panose="020B0609040504020204" pitchFamily="49" charset="0"/>
                <a:ea typeface="+mn-ea"/>
              </a:rPr>
              <a:t>C:\Temp </a:t>
            </a:r>
            <a:r>
              <a:rPr kumimoji="0" lang="en-AU" sz="2800" b="0" i="0" u="none" strike="noStrike" kern="0" cap="none" spc="0" normalizeH="0" baseline="0" noProof="0">
                <a:ln>
                  <a:noFill/>
                </a:ln>
                <a:solidFill>
                  <a:srgbClr val="000080"/>
                </a:solidFill>
                <a:effectLst/>
                <a:uLnTx/>
                <a:uFillTx/>
                <a:latin typeface="Lucida Console" panose="020B0609040504020204" pitchFamily="49" charset="0"/>
                <a:ea typeface="+mn-ea"/>
              </a:rPr>
              <a:t>-Force </a:t>
            </a:r>
          </a:p>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AU" sz="2800" b="0" i="0" u="none" strike="noStrike" kern="0" cap="none" spc="0" normalizeH="0" baseline="0" noProof="0">
              <a:ln>
                <a:noFill/>
              </a:ln>
              <a:solidFill>
                <a:srgbClr val="8A2BE2"/>
              </a:solidFill>
              <a:effectLst/>
              <a:uLnTx/>
              <a:uFillTx/>
              <a:latin typeface="Lucida Console" panose="020B0609040504020204" pitchFamily="49" charset="0"/>
              <a:ea typeface="+mn-ea"/>
            </a:endParaRPr>
          </a:p>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AU" sz="2800" b="0" i="0" u="none" strike="noStrike" kern="0" cap="none" spc="0" normalizeH="0" baseline="0" noProof="0">
              <a:ln>
                <a:noFill/>
              </a:ln>
              <a:solidFill>
                <a:prstClr val="black"/>
              </a:solidFill>
              <a:effectLst/>
              <a:uLnTx/>
              <a:uFillTx/>
              <a:latin typeface="Lucida Console" panose="020B0609040504020204" pitchFamily="49" charset="0"/>
              <a:ea typeface="+mn-ea"/>
            </a:endParaRPr>
          </a:p>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2400" b="0" i="0" u="none" strike="noStrike" kern="0" cap="none" spc="0" normalizeH="0" baseline="0" noProof="0">
              <a:ln>
                <a:noFill/>
              </a:ln>
              <a:solidFill>
                <a:srgbClr val="000000"/>
              </a:solidFill>
              <a:effectLst/>
              <a:uLnTx/>
              <a:uFillTx/>
              <a:latin typeface="Segoe UI Light" pitchFamily="34" charset="0"/>
              <a:ea typeface="+mn-ea"/>
            </a:endParaRPr>
          </a:p>
        </p:txBody>
      </p:sp>
      <p:grpSp>
        <p:nvGrpSpPr>
          <p:cNvPr id="3" name="Group 2"/>
          <p:cNvGrpSpPr/>
          <p:nvPr/>
        </p:nvGrpSpPr>
        <p:grpSpPr>
          <a:xfrm>
            <a:off x="2356833" y="3780921"/>
            <a:ext cx="1197736" cy="1249834"/>
            <a:chOff x="2356833" y="3780921"/>
            <a:chExt cx="1197736" cy="1249834"/>
          </a:xfrm>
        </p:grpSpPr>
        <p:sp>
          <p:nvSpPr>
            <p:cNvPr id="6" name="Left Brace 5"/>
            <p:cNvSpPr/>
            <p:nvPr/>
          </p:nvSpPr>
          <p:spPr>
            <a:xfrm rot="16200000">
              <a:off x="2775681" y="3362073"/>
              <a:ext cx="360040" cy="1197736"/>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Segoe UI"/>
                <a:ea typeface="+mn-ea"/>
                <a:cs typeface="+mn-cs"/>
              </a:endParaRPr>
            </a:p>
          </p:txBody>
        </p:sp>
        <p:sp>
          <p:nvSpPr>
            <p:cNvPr id="13" name="Rectangle 12"/>
            <p:cNvSpPr/>
            <p:nvPr/>
          </p:nvSpPr>
          <p:spPr>
            <a:xfrm>
              <a:off x="2379938" y="4257069"/>
              <a:ext cx="1016390" cy="773686"/>
            </a:xfrm>
            <a:prstGeom prst="rect">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Segoe UI"/>
                  <a:ea typeface="+mn-ea"/>
                  <a:cs typeface="+mn-cs"/>
                </a:rPr>
                <a:t>Verb</a:t>
              </a:r>
            </a:p>
          </p:txBody>
        </p:sp>
      </p:grpSp>
      <p:grpSp>
        <p:nvGrpSpPr>
          <p:cNvPr id="4" name="Group 3"/>
          <p:cNvGrpSpPr/>
          <p:nvPr/>
        </p:nvGrpSpPr>
        <p:grpSpPr>
          <a:xfrm>
            <a:off x="3633213" y="3783059"/>
            <a:ext cx="1048132" cy="1257277"/>
            <a:chOff x="3633213" y="3783059"/>
            <a:chExt cx="1048132" cy="1257277"/>
          </a:xfrm>
        </p:grpSpPr>
        <p:sp>
          <p:nvSpPr>
            <p:cNvPr id="7" name="Left Brace 6"/>
            <p:cNvSpPr/>
            <p:nvPr/>
          </p:nvSpPr>
          <p:spPr>
            <a:xfrm rot="16200000">
              <a:off x="4024806" y="3486560"/>
              <a:ext cx="360040" cy="953037"/>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Segoe UI"/>
                <a:ea typeface="+mn-ea"/>
                <a:cs typeface="+mn-cs"/>
              </a:endParaRPr>
            </a:p>
          </p:txBody>
        </p:sp>
        <p:sp>
          <p:nvSpPr>
            <p:cNvPr id="14" name="Rectangle 13"/>
            <p:cNvSpPr/>
            <p:nvPr/>
          </p:nvSpPr>
          <p:spPr>
            <a:xfrm>
              <a:off x="3633213" y="4239148"/>
              <a:ext cx="1048132" cy="801188"/>
            </a:xfrm>
            <a:prstGeom prst="rect">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Segoe UI"/>
                  <a:ea typeface="+mn-ea"/>
                  <a:cs typeface="+mn-cs"/>
                </a:rPr>
                <a:t>Noun</a:t>
              </a:r>
            </a:p>
          </p:txBody>
        </p:sp>
      </p:grpSp>
      <p:grpSp>
        <p:nvGrpSpPr>
          <p:cNvPr id="23" name="Group 22"/>
          <p:cNvGrpSpPr/>
          <p:nvPr/>
        </p:nvGrpSpPr>
        <p:grpSpPr>
          <a:xfrm>
            <a:off x="4921419" y="3776924"/>
            <a:ext cx="1233762" cy="1236282"/>
            <a:chOff x="4921419" y="3776924"/>
            <a:chExt cx="1233762" cy="1236282"/>
          </a:xfrm>
        </p:grpSpPr>
        <p:sp>
          <p:nvSpPr>
            <p:cNvPr id="10" name="Left Brace 9"/>
            <p:cNvSpPr/>
            <p:nvPr/>
          </p:nvSpPr>
          <p:spPr>
            <a:xfrm rot="16200000">
              <a:off x="5350734" y="3550709"/>
              <a:ext cx="387660" cy="84008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Segoe UI"/>
                <a:ea typeface="+mn-ea"/>
                <a:cs typeface="+mn-cs"/>
              </a:endParaRPr>
            </a:p>
          </p:txBody>
        </p:sp>
        <p:sp>
          <p:nvSpPr>
            <p:cNvPr id="15" name="Rectangle 14"/>
            <p:cNvSpPr/>
            <p:nvPr/>
          </p:nvSpPr>
          <p:spPr>
            <a:xfrm>
              <a:off x="4921419" y="4221110"/>
              <a:ext cx="1233762" cy="792096"/>
            </a:xfrm>
            <a:prstGeom prst="rect">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Segoe UI"/>
                  <a:ea typeface="+mn-ea"/>
                  <a:cs typeface="+mn-cs"/>
                </a:rPr>
                <a:t>Parameter Name</a:t>
              </a:r>
            </a:p>
          </p:txBody>
        </p:sp>
      </p:grpSp>
      <p:grpSp>
        <p:nvGrpSpPr>
          <p:cNvPr id="24" name="Group 23"/>
          <p:cNvGrpSpPr/>
          <p:nvPr/>
        </p:nvGrpSpPr>
        <p:grpSpPr>
          <a:xfrm>
            <a:off x="6224150" y="3774017"/>
            <a:ext cx="1628063" cy="1312697"/>
            <a:chOff x="6224150" y="3774017"/>
            <a:chExt cx="1628063" cy="1312697"/>
          </a:xfrm>
        </p:grpSpPr>
        <p:sp>
          <p:nvSpPr>
            <p:cNvPr id="11" name="Left Brace 10"/>
            <p:cNvSpPr/>
            <p:nvPr/>
          </p:nvSpPr>
          <p:spPr>
            <a:xfrm rot="16200000">
              <a:off x="6814707" y="3183460"/>
              <a:ext cx="373849" cy="1554963"/>
            </a:xfrm>
            <a:prstGeom prst="leftBrace">
              <a:avLst>
                <a:gd name="adj1" fmla="val 8333"/>
                <a:gd name="adj2" fmla="val 64952"/>
              </a:avLst>
            </a:prstGeom>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Segoe UI"/>
                <a:ea typeface="+mn-ea"/>
                <a:cs typeface="+mn-cs"/>
              </a:endParaRPr>
            </a:p>
          </p:txBody>
        </p:sp>
        <p:sp>
          <p:nvSpPr>
            <p:cNvPr id="17" name="Rectangle 16"/>
            <p:cNvSpPr/>
            <p:nvPr/>
          </p:nvSpPr>
          <p:spPr>
            <a:xfrm>
              <a:off x="6596243" y="4205269"/>
              <a:ext cx="1255970" cy="881445"/>
            </a:xfrm>
            <a:prstGeom prst="rect">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Segoe UI"/>
                  <a:ea typeface="+mn-ea"/>
                  <a:cs typeface="+mn-cs"/>
                </a:rPr>
                <a:t>Parameter Value</a:t>
              </a:r>
            </a:p>
          </p:txBody>
        </p:sp>
      </p:grpSp>
      <p:grpSp>
        <p:nvGrpSpPr>
          <p:cNvPr id="26" name="Group 25"/>
          <p:cNvGrpSpPr/>
          <p:nvPr/>
        </p:nvGrpSpPr>
        <p:grpSpPr>
          <a:xfrm>
            <a:off x="8126569" y="3772319"/>
            <a:ext cx="1306678" cy="1298555"/>
            <a:chOff x="8126569" y="3772319"/>
            <a:chExt cx="1306678" cy="1298555"/>
          </a:xfrm>
        </p:grpSpPr>
        <p:sp>
          <p:nvSpPr>
            <p:cNvPr id="12" name="Left Brace 11"/>
            <p:cNvSpPr/>
            <p:nvPr/>
          </p:nvSpPr>
          <p:spPr>
            <a:xfrm rot="16200000">
              <a:off x="8526970" y="3371918"/>
              <a:ext cx="352388" cy="1153190"/>
            </a:xfrm>
            <a:prstGeom prst="leftBrace">
              <a:avLst>
                <a:gd name="adj1" fmla="val 8333"/>
                <a:gd name="adj2" fmla="val 57226"/>
              </a:avLst>
            </a:prstGeom>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Segoe UI"/>
                <a:ea typeface="+mn-ea"/>
                <a:cs typeface="+mn-cs"/>
              </a:endParaRPr>
            </a:p>
          </p:txBody>
        </p:sp>
        <p:sp>
          <p:nvSpPr>
            <p:cNvPr id="18" name="Rectangle 17"/>
            <p:cNvSpPr/>
            <p:nvPr/>
          </p:nvSpPr>
          <p:spPr>
            <a:xfrm>
              <a:off x="8172176" y="4221110"/>
              <a:ext cx="1261071" cy="849764"/>
            </a:xfrm>
            <a:prstGeom prst="rect">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Segoe UI"/>
                  <a:ea typeface="+mn-ea"/>
                  <a:cs typeface="+mn-cs"/>
                </a:rPr>
                <a:t>Switch Parameter</a:t>
              </a:r>
            </a:p>
          </p:txBody>
        </p:sp>
      </p:grpSp>
      <p:sp>
        <p:nvSpPr>
          <p:cNvPr id="16" name="Rectangle 15"/>
          <p:cNvSpPr/>
          <p:nvPr/>
        </p:nvSpPr>
        <p:spPr>
          <a:xfrm>
            <a:off x="2091922" y="2778054"/>
            <a:ext cx="2706620" cy="2308660"/>
          </a:xfrm>
          <a:prstGeom prst="rect">
            <a:avLst/>
          </a:prstGeom>
          <a:solidFill>
            <a:schemeClr val="bg2">
              <a:lumMod val="75000"/>
              <a:lumOff val="25000"/>
              <a:alpha val="38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t"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800" b="1" i="0" u="none" strike="noStrike" kern="1200" cap="none" spc="0" normalizeH="0" baseline="0" noProof="0">
                <a:ln>
                  <a:noFill/>
                </a:ln>
                <a:solidFill>
                  <a:srgbClr val="000000"/>
                </a:solidFill>
                <a:effectLst/>
                <a:uLnTx/>
                <a:uFillTx/>
                <a:latin typeface="Segoe UI"/>
                <a:ea typeface="+mn-ea"/>
                <a:cs typeface="+mn-cs"/>
              </a:rPr>
              <a:t>Command Name</a:t>
            </a:r>
          </a:p>
        </p:txBody>
      </p:sp>
      <p:sp>
        <p:nvSpPr>
          <p:cNvPr id="19" name="Rectangle 18"/>
          <p:cNvSpPr/>
          <p:nvPr/>
        </p:nvSpPr>
        <p:spPr>
          <a:xfrm>
            <a:off x="4811115" y="2781464"/>
            <a:ext cx="4745009" cy="2289410"/>
          </a:xfrm>
          <a:prstGeom prst="rect">
            <a:avLst/>
          </a:prstGeom>
          <a:solidFill>
            <a:schemeClr val="accent2">
              <a:lumMod val="75000"/>
              <a:alpha val="37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t"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800" b="1" i="0" u="none" strike="noStrike" kern="1200" cap="none" spc="0" normalizeH="0" baseline="0" noProof="0">
                <a:ln>
                  <a:noFill/>
                </a:ln>
                <a:solidFill>
                  <a:srgbClr val="000000"/>
                </a:solidFill>
                <a:effectLst/>
                <a:uLnTx/>
                <a:uFillTx/>
                <a:latin typeface="Segoe UI"/>
                <a:ea typeface="+mn-ea"/>
                <a:cs typeface="+mn-cs"/>
              </a:rPr>
              <a:t>Command Parameters</a:t>
            </a:r>
          </a:p>
        </p:txBody>
      </p:sp>
      <p:grpSp>
        <p:nvGrpSpPr>
          <p:cNvPr id="27" name="Group 26"/>
          <p:cNvGrpSpPr/>
          <p:nvPr/>
        </p:nvGrpSpPr>
        <p:grpSpPr>
          <a:xfrm>
            <a:off x="4215238" y="3752368"/>
            <a:ext cx="4017824" cy="2147079"/>
            <a:chOff x="4215238" y="3752368"/>
            <a:chExt cx="4017824" cy="2147079"/>
          </a:xfrm>
        </p:grpSpPr>
        <p:sp>
          <p:nvSpPr>
            <p:cNvPr id="22" name="TextBox 21"/>
            <p:cNvSpPr txBox="1"/>
            <p:nvPr/>
          </p:nvSpPr>
          <p:spPr>
            <a:xfrm>
              <a:off x="4215238" y="5530115"/>
              <a:ext cx="401782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Dashes Precede all Parameter Names</a:t>
              </a:r>
            </a:p>
          </p:txBody>
        </p:sp>
        <p:cxnSp>
          <p:nvCxnSpPr>
            <p:cNvPr id="20" name="Straight Arrow Connector 19"/>
            <p:cNvCxnSpPr/>
            <p:nvPr/>
          </p:nvCxnSpPr>
          <p:spPr>
            <a:xfrm flipV="1">
              <a:off x="4877288" y="3821115"/>
              <a:ext cx="89738" cy="16037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V="1">
              <a:off x="7638703" y="3752368"/>
              <a:ext cx="364989" cy="17662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80631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graphicEl>
                                              <a:dgm id="{4B10DA57-955C-49A2-80F3-36DDC87C5061}"/>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graphicEl>
                                              <a:dgm id="{8CE2E122-74B3-4B60-B02F-41BB1A65AD7B}"/>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anim calcmode="lin" valueType="num">
                                      <p:cBhvr>
                                        <p:cTn id="26" dur="1000" fill="hold"/>
                                        <p:tgtEl>
                                          <p:spTgt spid="4"/>
                                        </p:tgtEl>
                                        <p:attrNameLst>
                                          <p:attrName>ppt_x</p:attrName>
                                        </p:attrNameLst>
                                      </p:cBhvr>
                                      <p:tavLst>
                                        <p:tav tm="0">
                                          <p:val>
                                            <p:strVal val="#ppt_x"/>
                                          </p:val>
                                        </p:tav>
                                        <p:tav tm="100000">
                                          <p:val>
                                            <p:strVal val="#ppt_x"/>
                                          </p:val>
                                        </p:tav>
                                      </p:tavLst>
                                    </p:anim>
                                    <p:anim calcmode="lin" valueType="num">
                                      <p:cBhvr>
                                        <p:cTn id="2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
                                            <p:graphicEl>
                                              <a:dgm id="{CB235A47-B50D-407F-B9AD-765979B87A26}"/>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
                                            <p:graphicEl>
                                              <a:dgm id="{9ED010B7-7FC9-41B2-8F64-C91BFF20DFF6}"/>
                                            </p:graphic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1000"/>
                                        <p:tgtEl>
                                          <p:spTgt spid="23"/>
                                        </p:tgtEl>
                                      </p:cBhvr>
                                    </p:animEffect>
                                    <p:anim calcmode="lin" valueType="num">
                                      <p:cBhvr>
                                        <p:cTn id="44" dur="1000" fill="hold"/>
                                        <p:tgtEl>
                                          <p:spTgt spid="23"/>
                                        </p:tgtEl>
                                        <p:attrNameLst>
                                          <p:attrName>ppt_x</p:attrName>
                                        </p:attrNameLst>
                                      </p:cBhvr>
                                      <p:tavLst>
                                        <p:tav tm="0">
                                          <p:val>
                                            <p:strVal val="#ppt_x"/>
                                          </p:val>
                                        </p:tav>
                                        <p:tav tm="100000">
                                          <p:val>
                                            <p:strVal val="#ppt_x"/>
                                          </p:val>
                                        </p:tav>
                                      </p:tavLst>
                                    </p:anim>
                                    <p:anim calcmode="lin" valueType="num">
                                      <p:cBhvr>
                                        <p:cTn id="4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1000"/>
                                        <p:tgtEl>
                                          <p:spTgt spid="24"/>
                                        </p:tgtEl>
                                      </p:cBhvr>
                                    </p:animEffect>
                                    <p:anim calcmode="lin" valueType="num">
                                      <p:cBhvr>
                                        <p:cTn id="51" dur="1000" fill="hold"/>
                                        <p:tgtEl>
                                          <p:spTgt spid="24"/>
                                        </p:tgtEl>
                                        <p:attrNameLst>
                                          <p:attrName>ppt_x</p:attrName>
                                        </p:attrNameLst>
                                      </p:cBhvr>
                                      <p:tavLst>
                                        <p:tav tm="0">
                                          <p:val>
                                            <p:strVal val="#ppt_x"/>
                                          </p:val>
                                        </p:tav>
                                        <p:tav tm="100000">
                                          <p:val>
                                            <p:strVal val="#ppt_x"/>
                                          </p:val>
                                        </p:tav>
                                      </p:tavLst>
                                    </p:anim>
                                    <p:anim calcmode="lin" valueType="num">
                                      <p:cBhvr>
                                        <p:cTn id="52"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1000"/>
                                        <p:tgtEl>
                                          <p:spTgt spid="26"/>
                                        </p:tgtEl>
                                      </p:cBhvr>
                                    </p:animEffect>
                                    <p:anim calcmode="lin" valueType="num">
                                      <p:cBhvr>
                                        <p:cTn id="58" dur="1000" fill="hold"/>
                                        <p:tgtEl>
                                          <p:spTgt spid="26"/>
                                        </p:tgtEl>
                                        <p:attrNameLst>
                                          <p:attrName>ppt_x</p:attrName>
                                        </p:attrNameLst>
                                      </p:cBhvr>
                                      <p:tavLst>
                                        <p:tav tm="0">
                                          <p:val>
                                            <p:strVal val="#ppt_x"/>
                                          </p:val>
                                        </p:tav>
                                        <p:tav tm="100000">
                                          <p:val>
                                            <p:strVal val="#ppt_x"/>
                                          </p:val>
                                        </p:tav>
                                      </p:tavLst>
                                    </p:anim>
                                    <p:anim calcmode="lin" valueType="num">
                                      <p:cBhvr>
                                        <p:cTn id="5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wipe(down)">
                                      <p:cBhvr>
                                        <p:cTn id="64" dur="500"/>
                                        <p:tgtEl>
                                          <p:spTgt spid="27"/>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
                                            <p:graphicEl>
                                              <a:dgm id="{1BF1CF84-B784-484E-927A-113F42BFB759}"/>
                                            </p:graphic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
                                            <p:graphicEl>
                                              <a:dgm id="{A580F9C2-8322-48F5-8889-A57D65DFB928}"/>
                                            </p:graphic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
                                            <p:graphicEl>
                                              <a:dgm id="{C331B30D-BFBE-4F0D-B735-647DF80C2A80}"/>
                                            </p:graphic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
                                            <p:graphicEl>
                                              <a:dgm id="{13734D39-EA35-4C81-AA69-8459D2FF7A5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uiExpand="1">
        <p:bldSub>
          <a:bldDgm bld="one"/>
        </p:bldSub>
      </p:bldGraphic>
      <p:bldP spid="16"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Get-Command</a:t>
            </a:r>
            <a:br>
              <a:rPr lang="en-US"/>
            </a:br>
            <a:br>
              <a:rPr lang="en-US"/>
            </a:br>
            <a:br>
              <a:rPr lang="en-US"/>
            </a:br>
            <a:endParaRPr lang="en-US"/>
          </a:p>
        </p:txBody>
      </p:sp>
      <p:sp>
        <p:nvSpPr>
          <p:cNvPr id="8" name="Content Placeholder 7"/>
          <p:cNvSpPr>
            <a:spLocks noGrp="1"/>
          </p:cNvSpPr>
          <p:nvPr>
            <p:ph sz="quarter" idx="13"/>
          </p:nvPr>
        </p:nvSpPr>
        <p:spPr>
          <a:xfrm>
            <a:off x="406400" y="1143000"/>
            <a:ext cx="11176000" cy="3075525"/>
          </a:xfrm>
        </p:spPr>
        <p:txBody>
          <a:bodyPr vert="horz" lIns="91440" tIns="45720" rIns="91440" bIns="45720" rtlCol="0" anchor="t">
            <a:normAutofit/>
          </a:bodyPr>
          <a:lstStyle/>
          <a:p>
            <a:pPr marL="285750" indent="-285750">
              <a:buFont typeface="Arial" panose="020B0604020202020204" pitchFamily="34" charset="0"/>
              <a:buChar char="•"/>
            </a:pPr>
            <a:endParaRPr lang="en-AU" sz="2800">
              <a:cs typeface="Segoe UI Light" panose="020B0502040204020203" pitchFamily="34" charset="0"/>
            </a:endParaRPr>
          </a:p>
          <a:p>
            <a:pPr marL="285750" indent="-285750">
              <a:buFont typeface="Arial" panose="020B0604020202020204" pitchFamily="34" charset="0"/>
              <a:buChar char="•"/>
            </a:pPr>
            <a:r>
              <a:rPr lang="en-AU" sz="2800">
                <a:cs typeface="Segoe UI Light" panose="020B0502040204020203" pitchFamily="34" charset="0"/>
              </a:rPr>
              <a:t>Discover Commands (</a:t>
            </a:r>
            <a:r>
              <a:rPr lang="en-AU" sz="2800" err="1">
                <a:cs typeface="Segoe UI Light" panose="020B0502040204020203" pitchFamily="34" charset="0"/>
              </a:rPr>
              <a:t>cmdlets</a:t>
            </a:r>
            <a:r>
              <a:rPr lang="en-AU" sz="2800">
                <a:cs typeface="Segoe UI Light" panose="020B0502040204020203" pitchFamily="34" charset="0"/>
              </a:rPr>
              <a:t>, functions, scripts, aliases)</a:t>
            </a:r>
          </a:p>
          <a:p>
            <a:pPr marL="285750" indent="-285750">
              <a:buFont typeface="Arial" panose="020B0604020202020204" pitchFamily="34" charset="0"/>
              <a:buChar char="•"/>
            </a:pPr>
            <a:endParaRPr lang="en-AU" sz="2800">
              <a:cs typeface="Segoe UI Light" panose="020B0502040204020203" pitchFamily="34" charset="0"/>
            </a:endParaRPr>
          </a:p>
          <a:p>
            <a:pPr marL="285750" indent="-285750">
              <a:buFont typeface="Arial" panose="020B0604020202020204" pitchFamily="34" charset="0"/>
              <a:buChar char="•"/>
            </a:pPr>
            <a:r>
              <a:rPr lang="en-AU" sz="2800">
                <a:cs typeface="Segoe UI Light" panose="020B0502040204020203" pitchFamily="34" charset="0"/>
              </a:rPr>
              <a:t>Can show command syntax</a:t>
            </a:r>
          </a:p>
          <a:p>
            <a:pPr marL="285750" indent="-285750">
              <a:buFont typeface="Arial" panose="020B0604020202020204" pitchFamily="34" charset="0"/>
              <a:buChar char="•"/>
            </a:pPr>
            <a:endParaRPr lang="en-AU" sz="2800">
              <a:cs typeface="Segoe UI Light" panose="020B0502040204020203" pitchFamily="34" charset="0"/>
            </a:endParaRPr>
          </a:p>
          <a:p>
            <a:pPr marL="285750" indent="-285750">
              <a:buFont typeface="Arial" panose="020B0604020202020204" pitchFamily="34" charset="0"/>
              <a:buChar char="•"/>
            </a:pPr>
            <a:r>
              <a:rPr lang="en-AU" sz="2800">
                <a:cs typeface="Segoe UI Light" panose="020B0502040204020203" pitchFamily="34" charset="0"/>
              </a:rPr>
              <a:t>Can also discover external commands (.exe, .</a:t>
            </a:r>
            <a:r>
              <a:rPr lang="en-AU" sz="2800" err="1">
                <a:cs typeface="Segoe UI Light" panose="020B0502040204020203" pitchFamily="34" charset="0"/>
              </a:rPr>
              <a:t>cpl</a:t>
            </a:r>
            <a:r>
              <a:rPr lang="en-AU" sz="2800">
                <a:cs typeface="Segoe UI Light" panose="020B0502040204020203" pitchFamily="34" charset="0"/>
              </a:rPr>
              <a:t>, .</a:t>
            </a:r>
            <a:r>
              <a:rPr lang="en-AU" sz="2800" err="1">
                <a:cs typeface="Segoe UI Light" panose="020B0502040204020203" pitchFamily="34" charset="0"/>
              </a:rPr>
              <a:t>msc</a:t>
            </a:r>
            <a:r>
              <a:rPr lang="en-AU" sz="2800">
                <a:cs typeface="Segoe UI Light" panose="020B0502040204020203" pitchFamily="34" charset="0"/>
              </a:rPr>
              <a:t>)</a:t>
            </a:r>
            <a:endParaRPr lang="en-US" sz="2800"/>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800" b="0" i="0" u="none" strike="noStrike" kern="1200" cap="none" spc="0" normalizeH="0" baseline="0" noProof="0">
              <a:ln>
                <a:noFill/>
              </a:ln>
              <a:solidFill>
                <a:srgbClr val="3F3F3F"/>
              </a:solidFill>
              <a:effectLst/>
              <a:uLnTx/>
              <a:uFillTx/>
              <a:latin typeface="Segoe UI"/>
              <a:ea typeface="+mn-ea"/>
            </a:endParaRPr>
          </a:p>
        </p:txBody>
      </p:sp>
      <p:pic>
        <p:nvPicPr>
          <p:cNvPr id="2" name="Picture 1"/>
          <p:cNvPicPr>
            <a:picLocks noChangeAspect="1"/>
          </p:cNvPicPr>
          <p:nvPr/>
        </p:nvPicPr>
        <p:blipFill>
          <a:blip r:embed="rId3"/>
          <a:stretch>
            <a:fillRect/>
          </a:stretch>
        </p:blipFill>
        <p:spPr>
          <a:xfrm>
            <a:off x="469900" y="4146550"/>
            <a:ext cx="10679169" cy="1981296"/>
          </a:xfrm>
          <a:prstGeom prst="rect">
            <a:avLst/>
          </a:prstGeom>
        </p:spPr>
      </p:pic>
    </p:spTree>
    <p:extLst>
      <p:ext uri="{BB962C8B-B14F-4D97-AF65-F5344CB8AC3E}">
        <p14:creationId xmlns:p14="http://schemas.microsoft.com/office/powerpoint/2010/main" val="1396974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06400" y="1143000"/>
            <a:ext cx="11176000" cy="4953000"/>
          </a:xfrm>
        </p:spPr>
        <p:txBody>
          <a:bodyPr/>
          <a:lstStyle/>
          <a:p>
            <a:pPr marL="342900" indent="-342900">
              <a:buFont typeface="Arial" panose="020B0604020202020204" pitchFamily="34" charset="0"/>
              <a:buChar char="•"/>
            </a:pPr>
            <a:r>
              <a:rPr lang="en-US"/>
              <a:t>Short Names for Cmdlets</a:t>
            </a:r>
          </a:p>
          <a:p>
            <a:pPr marL="342900" indent="-342900">
              <a:buFont typeface="Arial" panose="020B0604020202020204" pitchFamily="34" charset="0"/>
              <a:buChar char="•"/>
            </a:pPr>
            <a:r>
              <a:rPr lang="en-US"/>
              <a:t>Can be created/changed by User</a:t>
            </a:r>
          </a:p>
          <a:p>
            <a:pPr marL="342900" indent="-342900">
              <a:buFont typeface="Arial" panose="020B0604020202020204" pitchFamily="34" charset="0"/>
              <a:buChar char="•"/>
            </a:pPr>
            <a:r>
              <a:rPr lang="en-US"/>
              <a:t>Use Parameter Names as you normally would, or pass them </a:t>
            </a:r>
            <a:r>
              <a:rPr lang="en-US" err="1"/>
              <a:t>positionally</a:t>
            </a:r>
            <a:endParaRPr lang="en-US"/>
          </a:p>
          <a:p>
            <a:endParaRPr lang="en-US" sz="2000" kern="1200">
              <a:solidFill>
                <a:srgbClr val="FFE4B5"/>
              </a:solidFill>
              <a:latin typeface="Lucida Console" panose="020B0609040504020204" pitchFamily="49" charset="0"/>
              <a:ea typeface="+mn-ea"/>
              <a:cs typeface="+mn-cs"/>
            </a:endParaRPr>
          </a:p>
        </p:txBody>
      </p:sp>
      <p:sp>
        <p:nvSpPr>
          <p:cNvPr id="25" name="Rectangle 24"/>
          <p:cNvSpPr/>
          <p:nvPr/>
        </p:nvSpPr>
        <p:spPr>
          <a:xfrm>
            <a:off x="7141190" y="3033208"/>
            <a:ext cx="4771519" cy="393203"/>
          </a:xfrm>
          <a:prstGeom prst="rect">
            <a:avLst/>
          </a:prstGeom>
          <a:solidFill>
            <a:srgbClr val="00317B"/>
          </a:solidFill>
        </p:spPr>
        <p:style>
          <a:lnRef idx="1">
            <a:schemeClr val="accent1">
              <a:hueOff val="0"/>
              <a:satOff val="0"/>
              <a:lumOff val="0"/>
              <a:alphaOff val="0"/>
            </a:schemeClr>
          </a:lnRef>
          <a:fillRef idx="1">
            <a:scrgbClr r="0" g="0" b="0"/>
          </a:fillRef>
          <a:effectRef idx="0">
            <a:schemeClr val="lt1">
              <a:alpha val="40000"/>
              <a:hueOff val="0"/>
              <a:satOff val="0"/>
              <a:lumOff val="0"/>
              <a:alphaOff val="0"/>
            </a:schemeClr>
          </a:effectRef>
          <a:fontRef idx="minor">
            <a:schemeClr val="dk1">
              <a:hueOff val="0"/>
              <a:satOff val="0"/>
              <a:lumOff val="0"/>
              <a:alphaOff val="0"/>
            </a:schemeClr>
          </a:fontRef>
        </p:style>
      </p:sp>
      <p:sp>
        <p:nvSpPr>
          <p:cNvPr id="26" name="TextBox 25"/>
          <p:cNvSpPr txBox="1"/>
          <p:nvPr/>
        </p:nvSpPr>
        <p:spPr>
          <a:xfrm>
            <a:off x="6684205" y="3033208"/>
            <a:ext cx="5042572" cy="39320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0" tIns="76200" rIns="76200" bIns="76200" numCol="1" spcCol="1270" anchor="ctr" anchorCtr="0">
            <a:noAutofit/>
          </a:bodyPr>
          <a:lstStyle/>
          <a:p>
            <a:pPr marL="0" marR="0" lvl="0" indent="0" algn="l" defTabSz="8890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PS C:\&gt; ls </a:t>
            </a:r>
            <a:r>
              <a:rPr kumimoji="0" lang="en-US" sz="1800" b="0" i="0" u="none" strike="noStrike" kern="1200" cap="none" spc="0" normalizeH="0" baseline="0" noProof="0">
                <a:ln>
                  <a:noFill/>
                </a:ln>
                <a:solidFill>
                  <a:srgbClr val="FFE4B5"/>
                </a:solidFill>
                <a:effectLst/>
                <a:uLnTx/>
                <a:uFillTx/>
                <a:latin typeface="Lucida Console" panose="020B0609040504020204" pitchFamily="49" charset="0"/>
                <a:ea typeface="+mn-ea"/>
                <a:cs typeface="+mn-cs"/>
              </a:rPr>
              <a:t>–Path </a:t>
            </a:r>
            <a:r>
              <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C:\ </a:t>
            </a:r>
            <a:r>
              <a:rPr kumimoji="0" lang="en-US" sz="1800" b="0" i="0" u="none" strike="noStrike" kern="1200" cap="none" spc="0" normalizeH="0" baseline="0" noProof="0">
                <a:ln>
                  <a:noFill/>
                </a:ln>
                <a:solidFill>
                  <a:srgbClr val="FFE4B5"/>
                </a:solidFill>
                <a:effectLst/>
                <a:uLnTx/>
                <a:uFillTx/>
                <a:latin typeface="Lucida Console" panose="020B0609040504020204" pitchFamily="49" charset="0"/>
                <a:ea typeface="+mn-ea"/>
                <a:cs typeface="+mn-cs"/>
              </a:rPr>
              <a:t>-</a:t>
            </a:r>
            <a:r>
              <a:rPr kumimoji="0" lang="en-US" sz="1800" b="0" i="0" u="none" strike="noStrike" kern="1200" cap="none" spc="0" normalizeH="0" baseline="0" noProof="0" err="1">
                <a:ln>
                  <a:noFill/>
                </a:ln>
                <a:solidFill>
                  <a:srgbClr val="FFE4B5"/>
                </a:solidFill>
                <a:effectLst/>
                <a:uLnTx/>
                <a:uFillTx/>
                <a:latin typeface="Lucida Console" panose="020B0609040504020204" pitchFamily="49" charset="0"/>
                <a:ea typeface="+mn-ea"/>
                <a:cs typeface="+mn-cs"/>
              </a:rPr>
              <a:t>Recurse</a:t>
            </a:r>
            <a:endParaRPr kumimoji="0" lang="en-US" sz="1800" b="0" i="0" u="none" strike="noStrike" kern="1200" cap="none" spc="0" normalizeH="0" baseline="0" noProof="0">
              <a:ln>
                <a:noFill/>
              </a:ln>
              <a:solidFill>
                <a:srgbClr val="FFE4B5"/>
              </a:solidFill>
              <a:effectLst/>
              <a:uLnTx/>
              <a:uFillTx/>
              <a:latin typeface="Lucida Console" panose="020B0609040504020204" pitchFamily="49" charset="0"/>
              <a:ea typeface="+mn-ea"/>
              <a:cs typeface="+mn-cs"/>
            </a:endParaRPr>
          </a:p>
        </p:txBody>
      </p:sp>
      <p:sp>
        <p:nvSpPr>
          <p:cNvPr id="2" name="Title 1"/>
          <p:cNvSpPr>
            <a:spLocks noGrp="1"/>
          </p:cNvSpPr>
          <p:nvPr>
            <p:ph type="title"/>
          </p:nvPr>
        </p:nvSpPr>
        <p:spPr/>
        <p:txBody>
          <a:bodyPr/>
          <a:lstStyle/>
          <a:p>
            <a:r>
              <a:rPr lang="en-US"/>
              <a:t>Aliases Overview</a:t>
            </a:r>
          </a:p>
        </p:txBody>
      </p:sp>
      <p:sp>
        <p:nvSpPr>
          <p:cNvPr id="4" name="Slide Number Placeholder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23" name="TextBox 22"/>
          <p:cNvSpPr txBox="1"/>
          <p:nvPr/>
        </p:nvSpPr>
        <p:spPr>
          <a:xfrm>
            <a:off x="6870137" y="2880929"/>
            <a:ext cx="641684" cy="697759"/>
          </a:xfrm>
          <a:prstGeom prst="rect">
            <a:avLst/>
          </a:prstGeom>
          <a:solidFill>
            <a:srgbClr val="FFC000"/>
          </a:solidFill>
        </p:spPr>
        <p:txBody>
          <a:bodyPr wrap="square"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white"/>
                </a:solidFill>
                <a:effectLst/>
                <a:uLnTx/>
                <a:uFillTx/>
                <a:latin typeface="Segoe UI"/>
                <a:ea typeface="+mn-ea"/>
                <a:cs typeface="+mn-cs"/>
              </a:rPr>
              <a:t>ls</a:t>
            </a:r>
          </a:p>
        </p:txBody>
      </p:sp>
      <p:sp>
        <p:nvSpPr>
          <p:cNvPr id="28" name="Rectangle 27"/>
          <p:cNvSpPr/>
          <p:nvPr/>
        </p:nvSpPr>
        <p:spPr>
          <a:xfrm>
            <a:off x="7141191" y="5464758"/>
            <a:ext cx="4794134" cy="393203"/>
          </a:xfrm>
          <a:prstGeom prst="rect">
            <a:avLst/>
          </a:prstGeom>
          <a:solidFill>
            <a:srgbClr val="00317B"/>
          </a:solidFill>
        </p:spPr>
        <p:style>
          <a:lnRef idx="1">
            <a:schemeClr val="accent1">
              <a:hueOff val="0"/>
              <a:satOff val="0"/>
              <a:lumOff val="0"/>
              <a:alphaOff val="0"/>
            </a:schemeClr>
          </a:lnRef>
          <a:fillRef idx="1">
            <a:scrgbClr r="0" g="0" b="0"/>
          </a:fillRef>
          <a:effectRef idx="0">
            <a:schemeClr val="lt1">
              <a:alpha val="40000"/>
              <a:hueOff val="0"/>
              <a:satOff val="0"/>
              <a:lumOff val="0"/>
              <a:alphaOff val="0"/>
            </a:schemeClr>
          </a:effectRef>
          <a:fontRef idx="minor">
            <a:schemeClr val="dk1">
              <a:hueOff val="0"/>
              <a:satOff val="0"/>
              <a:lumOff val="0"/>
              <a:alphaOff val="0"/>
            </a:schemeClr>
          </a:fontRef>
        </p:style>
      </p:sp>
      <p:sp>
        <p:nvSpPr>
          <p:cNvPr id="29" name="TextBox 28"/>
          <p:cNvSpPr txBox="1"/>
          <p:nvPr/>
        </p:nvSpPr>
        <p:spPr>
          <a:xfrm>
            <a:off x="6684205" y="5464758"/>
            <a:ext cx="5251119" cy="39320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0" tIns="76200" rIns="76200" bIns="76200" numCol="1" spcCol="1270" anchor="ctr" anchorCtr="0">
            <a:noAutofit/>
          </a:bodyPr>
          <a:lstStyle/>
          <a:p>
            <a:pPr marL="0" marR="0" lvl="0" indent="0" algn="l" defTabSz="8890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PS C:\&gt; </a:t>
            </a:r>
            <a:r>
              <a:rPr kumimoji="0" lang="en-US" sz="1800" b="0" i="0" u="none" strike="noStrike" kern="1200" cap="none" spc="0" normalizeH="0" baseline="0" noProof="0" err="1">
                <a:ln>
                  <a:noFill/>
                </a:ln>
                <a:solidFill>
                  <a:srgbClr val="F5F5F5"/>
                </a:solidFill>
                <a:effectLst/>
                <a:uLnTx/>
                <a:uFillTx/>
                <a:latin typeface="Lucida Console" panose="020B0609040504020204" pitchFamily="49" charset="0"/>
                <a:ea typeface="+mn-ea"/>
                <a:cs typeface="+mn-cs"/>
              </a:rPr>
              <a:t>gci</a:t>
            </a:r>
            <a:r>
              <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a:ln>
                  <a:noFill/>
                </a:ln>
                <a:solidFill>
                  <a:srgbClr val="FFE4B5"/>
                </a:solidFill>
                <a:effectLst/>
                <a:uLnTx/>
                <a:uFillTx/>
                <a:latin typeface="Lucida Console" panose="020B0609040504020204" pitchFamily="49" charset="0"/>
                <a:ea typeface="+mn-ea"/>
                <a:cs typeface="+mn-cs"/>
              </a:rPr>
              <a:t>–Path </a:t>
            </a:r>
            <a:r>
              <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C:\ </a:t>
            </a:r>
            <a:r>
              <a:rPr kumimoji="0" lang="en-US" sz="1800" b="0" i="0" u="none" strike="noStrike" kern="1200" cap="none" spc="0" normalizeH="0" baseline="0" noProof="0">
                <a:ln>
                  <a:noFill/>
                </a:ln>
                <a:solidFill>
                  <a:srgbClr val="FFE4B5"/>
                </a:solidFill>
                <a:effectLst/>
                <a:uLnTx/>
                <a:uFillTx/>
                <a:latin typeface="Lucida Console" panose="020B0609040504020204" pitchFamily="49" charset="0"/>
                <a:ea typeface="+mn-ea"/>
                <a:cs typeface="+mn-cs"/>
              </a:rPr>
              <a:t>-</a:t>
            </a:r>
            <a:r>
              <a:rPr kumimoji="0" lang="en-US" sz="1800" b="0" i="0" u="none" strike="noStrike" kern="1200" cap="none" spc="0" normalizeH="0" baseline="0" noProof="0" err="1">
                <a:ln>
                  <a:noFill/>
                </a:ln>
                <a:solidFill>
                  <a:srgbClr val="FFE4B5"/>
                </a:solidFill>
                <a:effectLst/>
                <a:uLnTx/>
                <a:uFillTx/>
                <a:latin typeface="Lucida Console" panose="020B0609040504020204" pitchFamily="49" charset="0"/>
                <a:ea typeface="+mn-ea"/>
                <a:cs typeface="+mn-cs"/>
              </a:rPr>
              <a:t>Recurse</a:t>
            </a:r>
            <a:endParaRPr kumimoji="0" lang="en-US" sz="1800" b="0" i="0" u="none" strike="noStrike" kern="1200" cap="none" spc="0" normalizeH="0" baseline="0" noProof="0">
              <a:ln>
                <a:noFill/>
              </a:ln>
              <a:solidFill>
                <a:srgbClr val="FFE4B5"/>
              </a:solidFill>
              <a:effectLst/>
              <a:uLnTx/>
              <a:uFillTx/>
              <a:latin typeface="Lucida Console" panose="020B0609040504020204" pitchFamily="49" charset="0"/>
              <a:ea typeface="+mn-ea"/>
              <a:cs typeface="+mn-cs"/>
            </a:endParaRPr>
          </a:p>
        </p:txBody>
      </p:sp>
      <p:sp>
        <p:nvSpPr>
          <p:cNvPr id="33" name="Rectangle 32"/>
          <p:cNvSpPr/>
          <p:nvPr/>
        </p:nvSpPr>
        <p:spPr>
          <a:xfrm>
            <a:off x="7141192" y="4289159"/>
            <a:ext cx="4794132" cy="393203"/>
          </a:xfrm>
          <a:prstGeom prst="rect">
            <a:avLst/>
          </a:prstGeom>
          <a:solidFill>
            <a:srgbClr val="00317B"/>
          </a:solidFill>
        </p:spPr>
        <p:style>
          <a:lnRef idx="1">
            <a:schemeClr val="accent1">
              <a:hueOff val="0"/>
              <a:satOff val="0"/>
              <a:lumOff val="0"/>
              <a:alphaOff val="0"/>
            </a:schemeClr>
          </a:lnRef>
          <a:fillRef idx="1">
            <a:scrgbClr r="0" g="0" b="0"/>
          </a:fillRef>
          <a:effectRef idx="0">
            <a:schemeClr val="lt1">
              <a:alpha val="40000"/>
              <a:hueOff val="0"/>
              <a:satOff val="0"/>
              <a:lumOff val="0"/>
              <a:alphaOff val="0"/>
            </a:schemeClr>
          </a:effectRef>
          <a:fontRef idx="minor">
            <a:schemeClr val="dk1">
              <a:hueOff val="0"/>
              <a:satOff val="0"/>
              <a:lumOff val="0"/>
              <a:alphaOff val="0"/>
            </a:schemeClr>
          </a:fontRef>
        </p:style>
      </p:sp>
      <p:sp>
        <p:nvSpPr>
          <p:cNvPr id="35" name="TextBox 34"/>
          <p:cNvSpPr txBox="1"/>
          <p:nvPr/>
        </p:nvSpPr>
        <p:spPr>
          <a:xfrm>
            <a:off x="6684207" y="4289159"/>
            <a:ext cx="5251118" cy="39320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0" tIns="76200" rIns="76200" bIns="76200" numCol="1" spcCol="1270" anchor="ctr" anchorCtr="0">
            <a:noAutofit/>
          </a:bodyPr>
          <a:lstStyle/>
          <a:p>
            <a:pPr marL="0" marR="0" lvl="0" indent="0" algn="l" defTabSz="8890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PS C:\&gt; </a:t>
            </a:r>
            <a:r>
              <a:rPr kumimoji="0" lang="en-US" sz="1800" b="0" i="0" u="none" strike="noStrike" kern="1200" cap="none" spc="0" normalizeH="0" baseline="0" noProof="0" err="1">
                <a:ln>
                  <a:noFill/>
                </a:ln>
                <a:solidFill>
                  <a:srgbClr val="F5F5F5"/>
                </a:solidFill>
                <a:effectLst/>
                <a:uLnTx/>
                <a:uFillTx/>
                <a:latin typeface="Lucida Console" panose="020B0609040504020204" pitchFamily="49" charset="0"/>
                <a:ea typeface="+mn-ea"/>
                <a:cs typeface="+mn-cs"/>
              </a:rPr>
              <a:t>dir</a:t>
            </a:r>
            <a:r>
              <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a:ln>
                  <a:noFill/>
                </a:ln>
                <a:solidFill>
                  <a:srgbClr val="FFE4B5"/>
                </a:solidFill>
                <a:effectLst/>
                <a:uLnTx/>
                <a:uFillTx/>
                <a:latin typeface="Lucida Console" panose="020B0609040504020204" pitchFamily="49" charset="0"/>
                <a:ea typeface="+mn-ea"/>
                <a:cs typeface="+mn-cs"/>
              </a:rPr>
              <a:t>–Path </a:t>
            </a:r>
            <a:r>
              <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C:\ </a:t>
            </a:r>
            <a:r>
              <a:rPr kumimoji="0" lang="en-US" sz="1800" b="0" i="0" u="none" strike="noStrike" kern="1200" cap="none" spc="0" normalizeH="0" baseline="0" noProof="0">
                <a:ln>
                  <a:noFill/>
                </a:ln>
                <a:solidFill>
                  <a:srgbClr val="FFE4B5"/>
                </a:solidFill>
                <a:effectLst/>
                <a:uLnTx/>
                <a:uFillTx/>
                <a:latin typeface="Lucida Console" panose="020B0609040504020204" pitchFamily="49" charset="0"/>
                <a:ea typeface="+mn-ea"/>
                <a:cs typeface="+mn-cs"/>
              </a:rPr>
              <a:t>-</a:t>
            </a:r>
            <a:r>
              <a:rPr kumimoji="0" lang="en-US" sz="1800" b="0" i="0" u="none" strike="noStrike" kern="1200" cap="none" spc="0" normalizeH="0" baseline="0" noProof="0" err="1">
                <a:ln>
                  <a:noFill/>
                </a:ln>
                <a:solidFill>
                  <a:srgbClr val="FFE4B5"/>
                </a:solidFill>
                <a:effectLst/>
                <a:uLnTx/>
                <a:uFillTx/>
                <a:latin typeface="Lucida Console" panose="020B0609040504020204" pitchFamily="49" charset="0"/>
                <a:ea typeface="+mn-ea"/>
                <a:cs typeface="+mn-cs"/>
              </a:rPr>
              <a:t>Recurse</a:t>
            </a:r>
            <a:endParaRPr kumimoji="0" lang="en-US" sz="1800" b="0" i="0" u="none" strike="noStrike" kern="1200" cap="none" spc="0" normalizeH="0" baseline="0" noProof="0">
              <a:ln>
                <a:noFill/>
              </a:ln>
              <a:solidFill>
                <a:srgbClr val="FFE4B5"/>
              </a:solidFill>
              <a:effectLst/>
              <a:uLnTx/>
              <a:uFillTx/>
              <a:latin typeface="Lucida Console" panose="020B0609040504020204" pitchFamily="49" charset="0"/>
              <a:ea typeface="+mn-ea"/>
              <a:cs typeface="+mn-cs"/>
            </a:endParaRPr>
          </a:p>
        </p:txBody>
      </p:sp>
      <p:sp>
        <p:nvSpPr>
          <p:cNvPr id="37" name="TextBox 36"/>
          <p:cNvSpPr txBox="1"/>
          <p:nvPr/>
        </p:nvSpPr>
        <p:spPr>
          <a:xfrm>
            <a:off x="6870137" y="5312479"/>
            <a:ext cx="641684" cy="697759"/>
          </a:xfrm>
          <a:prstGeom prst="rect">
            <a:avLst/>
          </a:prstGeom>
          <a:solidFill>
            <a:schemeClr val="accent5">
              <a:lumMod val="60000"/>
              <a:lumOff val="40000"/>
            </a:schemeClr>
          </a:solidFill>
        </p:spPr>
        <p:txBody>
          <a:bodyPr wrap="square"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err="1">
                <a:ln>
                  <a:noFill/>
                </a:ln>
                <a:solidFill>
                  <a:prstClr val="white"/>
                </a:solidFill>
                <a:effectLst/>
                <a:uLnTx/>
                <a:uFillTx/>
                <a:latin typeface="Segoe UI"/>
                <a:ea typeface="+mn-ea"/>
                <a:cs typeface="+mn-cs"/>
              </a:rPr>
              <a:t>gci</a:t>
            </a:r>
            <a:endParaRPr kumimoji="0" lang="en-US" sz="2400" b="1" i="0" u="none" strike="noStrike" kern="1200" cap="none" spc="0" normalizeH="0" baseline="0" noProof="0">
              <a:ln>
                <a:noFill/>
              </a:ln>
              <a:solidFill>
                <a:prstClr val="white"/>
              </a:solidFill>
              <a:effectLst/>
              <a:uLnTx/>
              <a:uFillTx/>
              <a:latin typeface="Segoe UI"/>
              <a:ea typeface="+mn-ea"/>
              <a:cs typeface="+mn-cs"/>
            </a:endParaRPr>
          </a:p>
        </p:txBody>
      </p:sp>
      <p:sp>
        <p:nvSpPr>
          <p:cNvPr id="39" name="TextBox 38"/>
          <p:cNvSpPr txBox="1"/>
          <p:nvPr/>
        </p:nvSpPr>
        <p:spPr>
          <a:xfrm>
            <a:off x="6870137" y="4136880"/>
            <a:ext cx="641684" cy="697759"/>
          </a:xfrm>
          <a:prstGeom prst="rect">
            <a:avLst/>
          </a:prstGeom>
          <a:solidFill>
            <a:schemeClr val="accent2">
              <a:lumMod val="60000"/>
              <a:lumOff val="40000"/>
            </a:schemeClr>
          </a:solidFill>
        </p:spPr>
        <p:txBody>
          <a:bodyPr wrap="square"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err="1">
                <a:ln>
                  <a:noFill/>
                </a:ln>
                <a:solidFill>
                  <a:prstClr val="white"/>
                </a:solidFill>
                <a:effectLst/>
                <a:uLnTx/>
                <a:uFillTx/>
                <a:latin typeface="Segoe UI"/>
                <a:ea typeface="+mn-ea"/>
                <a:cs typeface="+mn-cs"/>
              </a:rPr>
              <a:t>dir</a:t>
            </a:r>
            <a:endParaRPr kumimoji="0" lang="en-US" sz="2400" b="1" i="0" u="none" strike="noStrike" kern="1200" cap="none" spc="0" normalizeH="0" baseline="0" noProof="0">
              <a:ln>
                <a:noFill/>
              </a:ln>
              <a:solidFill>
                <a:prstClr val="white"/>
              </a:solidFill>
              <a:effectLst/>
              <a:uLnTx/>
              <a:uFillTx/>
              <a:latin typeface="Segoe UI"/>
              <a:ea typeface="+mn-ea"/>
              <a:cs typeface="+mn-cs"/>
            </a:endParaRPr>
          </a:p>
        </p:txBody>
      </p:sp>
      <p:sp>
        <p:nvSpPr>
          <p:cNvPr id="44" name="Rectangle 43"/>
          <p:cNvSpPr/>
          <p:nvPr/>
        </p:nvSpPr>
        <p:spPr>
          <a:xfrm>
            <a:off x="406400" y="3578688"/>
            <a:ext cx="5775157" cy="580300"/>
          </a:xfrm>
          <a:prstGeom prst="rect">
            <a:avLst/>
          </a:prstGeom>
          <a:solidFill>
            <a:srgbClr val="00317B"/>
          </a:solidFill>
        </p:spPr>
        <p:style>
          <a:lnRef idx="1">
            <a:schemeClr val="accent1">
              <a:hueOff val="0"/>
              <a:satOff val="0"/>
              <a:lumOff val="0"/>
              <a:alphaOff val="0"/>
            </a:schemeClr>
          </a:lnRef>
          <a:fillRef idx="1">
            <a:scrgbClr r="0" g="0" b="0"/>
          </a:fillRef>
          <a:effectRef idx="0">
            <a:schemeClr val="lt1">
              <a:alpha val="40000"/>
              <a:hueOff val="0"/>
              <a:satOff val="0"/>
              <a:lumOff val="0"/>
              <a:alphaOff val="0"/>
            </a:schemeClr>
          </a:effectRef>
          <a:fontRef idx="minor">
            <a:schemeClr val="dk1">
              <a:hueOff val="0"/>
              <a:satOff val="0"/>
              <a:lumOff val="0"/>
              <a:alphaOff val="0"/>
            </a:schemeClr>
          </a:fontRef>
        </p:style>
      </p:sp>
      <p:sp>
        <p:nvSpPr>
          <p:cNvPr id="45" name="TextBox 44"/>
          <p:cNvSpPr txBox="1"/>
          <p:nvPr/>
        </p:nvSpPr>
        <p:spPr>
          <a:xfrm>
            <a:off x="483722" y="3765784"/>
            <a:ext cx="5697836" cy="39320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76200" rIns="76200" bIns="76200" numCol="1" spcCol="1270" anchor="ctr" anchorCtr="0">
            <a:noAutofit/>
          </a:bodyPr>
          <a:lstStyle/>
          <a:p>
            <a:pPr marL="0" marR="0" lvl="0" indent="0" algn="l" defTabSz="8890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PS C:\&gt; Get-</a:t>
            </a:r>
            <a:r>
              <a:rPr kumimoji="0" lang="en-US"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ChildItem</a:t>
            </a: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dirty="0">
                <a:ln>
                  <a:noFill/>
                </a:ln>
                <a:solidFill>
                  <a:srgbClr val="FFE4B5"/>
                </a:solidFill>
                <a:effectLst/>
                <a:uLnTx/>
                <a:uFillTx/>
                <a:latin typeface="Lucida Console" panose="020B0609040504020204" pitchFamily="49" charset="0"/>
                <a:ea typeface="+mn-ea"/>
                <a:cs typeface="+mn-cs"/>
              </a:rPr>
              <a:t>–Path </a:t>
            </a: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C:\ </a:t>
            </a:r>
            <a:r>
              <a:rPr kumimoji="0" lang="en-US" sz="1800" b="0" i="0" u="none" strike="noStrike" kern="1200" cap="none" spc="0" normalizeH="0" baseline="0" noProof="0" dirty="0">
                <a:ln>
                  <a:noFill/>
                </a:ln>
                <a:solidFill>
                  <a:srgbClr val="FFE4B5"/>
                </a:solidFill>
                <a:effectLst/>
                <a:uLnTx/>
                <a:uFillTx/>
                <a:latin typeface="Lucida Console" panose="020B0609040504020204" pitchFamily="49" charset="0"/>
                <a:ea typeface="+mn-ea"/>
                <a:cs typeface="+mn-cs"/>
              </a:rPr>
              <a:t>-</a:t>
            </a:r>
            <a:r>
              <a:rPr kumimoji="0" lang="en-US" sz="1800" b="0" i="0" u="none" strike="noStrike" kern="1200" cap="none" spc="0" normalizeH="0" baseline="0" noProof="0" dirty="0" err="1">
                <a:ln>
                  <a:noFill/>
                </a:ln>
                <a:solidFill>
                  <a:srgbClr val="FFE4B5"/>
                </a:solidFill>
                <a:effectLst/>
                <a:uLnTx/>
                <a:uFillTx/>
                <a:latin typeface="Lucida Console" panose="020B0609040504020204" pitchFamily="49" charset="0"/>
                <a:ea typeface="+mn-ea"/>
                <a:cs typeface="+mn-cs"/>
              </a:rPr>
              <a:t>Recurse</a:t>
            </a:r>
            <a:endParaRPr kumimoji="0" lang="en-US" sz="1800" b="0" i="0" u="none" strike="noStrike" kern="1200" cap="none" spc="0" normalizeH="0" baseline="0" noProof="0" dirty="0">
              <a:ln>
                <a:noFill/>
              </a:ln>
              <a:solidFill>
                <a:srgbClr val="FFE4B5"/>
              </a:solidFill>
              <a:effectLst/>
              <a:uLnTx/>
              <a:uFillTx/>
              <a:latin typeface="Lucida Console" panose="020B0609040504020204" pitchFamily="49" charset="0"/>
              <a:ea typeface="+mn-ea"/>
              <a:cs typeface="+mn-cs"/>
            </a:endParaRPr>
          </a:p>
        </p:txBody>
      </p:sp>
      <p:sp>
        <p:nvSpPr>
          <p:cNvPr id="46" name="Left Brace 45"/>
          <p:cNvSpPr/>
          <p:nvPr/>
        </p:nvSpPr>
        <p:spPr>
          <a:xfrm>
            <a:off x="6370771" y="2814586"/>
            <a:ext cx="406400" cy="3281414"/>
          </a:xfrm>
          <a:prstGeom prst="leftBrace">
            <a:avLst>
              <a:gd name="adj1" fmla="val 35000"/>
              <a:gd name="adj2" fmla="val 30444"/>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Tree>
    <p:extLst>
      <p:ext uri="{BB962C8B-B14F-4D97-AF65-F5344CB8AC3E}">
        <p14:creationId xmlns:p14="http://schemas.microsoft.com/office/powerpoint/2010/main" val="2269152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Alias Cmdlets</a:t>
            </a:r>
          </a:p>
        </p:txBody>
      </p:sp>
      <p:sp>
        <p:nvSpPr>
          <p:cNvPr id="4" name="Slide Number Placeholder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graphicFrame>
        <p:nvGraphicFramePr>
          <p:cNvPr id="5" name="Table 4"/>
          <p:cNvGraphicFramePr>
            <a:graphicFrameLocks noGrp="1"/>
          </p:cNvGraphicFramePr>
          <p:nvPr>
            <p:extLst/>
          </p:nvPr>
        </p:nvGraphicFramePr>
        <p:xfrm>
          <a:off x="545304" y="1656461"/>
          <a:ext cx="10597135" cy="3916264"/>
        </p:xfrm>
        <a:graphic>
          <a:graphicData uri="http://schemas.openxmlformats.org/drawingml/2006/table">
            <a:tbl>
              <a:tblPr firstRow="1" bandRow="1">
                <a:tableStyleId>{5C22544A-7EE6-4342-B048-85BDC9FD1C3A}</a:tableStyleId>
              </a:tblPr>
              <a:tblGrid>
                <a:gridCol w="1698943">
                  <a:extLst>
                    <a:ext uri="{9D8B030D-6E8A-4147-A177-3AD203B41FA5}">
                      <a16:colId xmlns:a16="http://schemas.microsoft.com/office/drawing/2014/main" val="793964081"/>
                    </a:ext>
                  </a:extLst>
                </a:gridCol>
                <a:gridCol w="8898192">
                  <a:extLst>
                    <a:ext uri="{9D8B030D-6E8A-4147-A177-3AD203B41FA5}">
                      <a16:colId xmlns:a16="http://schemas.microsoft.com/office/drawing/2014/main" val="3905230895"/>
                    </a:ext>
                  </a:extLst>
                </a:gridCol>
              </a:tblGrid>
              <a:tr h="650757">
                <a:tc>
                  <a:txBody>
                    <a:bodyPr/>
                    <a:lstStyle/>
                    <a:p>
                      <a:r>
                        <a:rPr lang="en-AU" sz="2000" b="0">
                          <a:latin typeface="Segoe UI Light" panose="020B0502040204020203" pitchFamily="34" charset="0"/>
                          <a:cs typeface="Segoe UI Light" panose="020B0502040204020203" pitchFamily="34" charset="0"/>
                        </a:rPr>
                        <a:t>Name</a:t>
                      </a:r>
                    </a:p>
                  </a:txBody>
                  <a:tcPr/>
                </a:tc>
                <a:tc>
                  <a:txBody>
                    <a:bodyPr/>
                    <a:lstStyle/>
                    <a:p>
                      <a:r>
                        <a:rPr lang="en-AU" sz="2000" b="0">
                          <a:latin typeface="Segoe UI Light" panose="020B0502040204020203" pitchFamily="34" charset="0"/>
                          <a:cs typeface="Segoe UI Light" panose="020B0502040204020203" pitchFamily="34" charset="0"/>
                        </a:rPr>
                        <a:t>Example</a:t>
                      </a:r>
                    </a:p>
                  </a:txBody>
                  <a:tcPr/>
                </a:tc>
                <a:extLst>
                  <a:ext uri="{0D108BD9-81ED-4DB2-BD59-A6C34878D82A}">
                    <a16:rowId xmlns:a16="http://schemas.microsoft.com/office/drawing/2014/main" val="990436866"/>
                  </a:ext>
                </a:extLst>
              </a:tr>
              <a:tr h="650757">
                <a:tc>
                  <a:txBody>
                    <a:bodyPr/>
                    <a:lstStyle/>
                    <a:p>
                      <a:r>
                        <a:rPr lang="en-AU" sz="2000">
                          <a:latin typeface="Segoe UI Light" panose="020B0502040204020203" pitchFamily="34" charset="0"/>
                          <a:cs typeface="Segoe UI Light" panose="020B0502040204020203" pitchFamily="34" charset="0"/>
                        </a:rPr>
                        <a:t>Get-Alias</a:t>
                      </a:r>
                    </a:p>
                  </a:txBody>
                  <a:tcPr/>
                </a:tc>
                <a:tc>
                  <a:txBody>
                    <a:bodyPr/>
                    <a:lstStyle/>
                    <a:p>
                      <a:r>
                        <a:rPr lang="en-AU" sz="2000">
                          <a:solidFill>
                            <a:srgbClr val="F5F5F5"/>
                          </a:solidFill>
                          <a:latin typeface="Lucida Console" panose="020B0609040504020204" pitchFamily="49" charset="0"/>
                        </a:rPr>
                        <a:t>PS C:\&gt; </a:t>
                      </a:r>
                      <a:r>
                        <a:rPr lang="en-AU" sz="2000">
                          <a:solidFill>
                            <a:srgbClr val="E0FFFF"/>
                          </a:solidFill>
                          <a:latin typeface="Lucida Console" panose="020B0609040504020204" pitchFamily="49" charset="0"/>
                        </a:rPr>
                        <a:t>Get-Alias </a:t>
                      </a:r>
                      <a:r>
                        <a:rPr lang="en-AU" sz="2000">
                          <a:solidFill>
                            <a:srgbClr val="FFE4B5"/>
                          </a:solidFill>
                          <a:latin typeface="Lucida Console" panose="020B0609040504020204" pitchFamily="49" charset="0"/>
                          <a:ea typeface="+mn-ea"/>
                          <a:cs typeface="+mn-cs"/>
                        </a:rPr>
                        <a:t>-Name </a:t>
                      </a:r>
                      <a:r>
                        <a:rPr lang="en-AU" sz="2000" err="1">
                          <a:solidFill>
                            <a:srgbClr val="EE82EE"/>
                          </a:solidFill>
                          <a:latin typeface="Lucida Console" panose="020B0609040504020204" pitchFamily="49" charset="0"/>
                          <a:ea typeface="+mn-ea"/>
                          <a:cs typeface="+mn-cs"/>
                        </a:rPr>
                        <a:t>dir</a:t>
                      </a:r>
                      <a:endParaRPr lang="en-AU" sz="2000">
                        <a:solidFill>
                          <a:srgbClr val="EE82EE"/>
                        </a:solidFill>
                        <a:latin typeface="Lucida Console" panose="020B0609040504020204" pitchFamily="49" charset="0"/>
                        <a:ea typeface="+mn-ea"/>
                        <a:cs typeface="+mn-cs"/>
                      </a:endParaRPr>
                    </a:p>
                  </a:txBody>
                  <a:tcPr>
                    <a:solidFill>
                      <a:srgbClr val="012456"/>
                    </a:solidFill>
                  </a:tcPr>
                </a:tc>
                <a:extLst>
                  <a:ext uri="{0D108BD9-81ED-4DB2-BD59-A6C34878D82A}">
                    <a16:rowId xmlns:a16="http://schemas.microsoft.com/office/drawing/2014/main" val="1067910448"/>
                  </a:ext>
                </a:extLst>
              </a:tr>
              <a:tr h="650757">
                <a:tc>
                  <a:txBody>
                    <a:bodyPr/>
                    <a:lstStyle/>
                    <a:p>
                      <a:r>
                        <a:rPr lang="en-AU" sz="2000">
                          <a:latin typeface="Segoe UI Light" panose="020B0502040204020203" pitchFamily="34" charset="0"/>
                          <a:cs typeface="Segoe UI Light" panose="020B0502040204020203" pitchFamily="34" charset="0"/>
                        </a:rPr>
                        <a:t>Export-Alias</a:t>
                      </a:r>
                    </a:p>
                  </a:txBody>
                  <a:tcPr/>
                </a:tc>
                <a:tc>
                  <a:txBody>
                    <a:bodyPr/>
                    <a:lstStyle/>
                    <a:p>
                      <a:r>
                        <a:rPr lang="en-AU" sz="2000">
                          <a:solidFill>
                            <a:srgbClr val="F5F5F5"/>
                          </a:solidFill>
                          <a:latin typeface="Lucida Console" panose="020B0609040504020204" pitchFamily="49" charset="0"/>
                        </a:rPr>
                        <a:t>PS C:\&gt; </a:t>
                      </a:r>
                      <a:r>
                        <a:rPr lang="en-AU" sz="2000">
                          <a:solidFill>
                            <a:srgbClr val="E0FFFF"/>
                          </a:solidFill>
                          <a:latin typeface="Lucida Console" panose="020B0609040504020204" pitchFamily="49" charset="0"/>
                        </a:rPr>
                        <a:t>Export-Alias </a:t>
                      </a:r>
                      <a:r>
                        <a:rPr lang="en-AU" sz="2000">
                          <a:solidFill>
                            <a:srgbClr val="FFE4B5"/>
                          </a:solidFill>
                          <a:latin typeface="Lucida Console" panose="020B0609040504020204" pitchFamily="49" charset="0"/>
                          <a:ea typeface="+mn-ea"/>
                          <a:cs typeface="+mn-cs"/>
                        </a:rPr>
                        <a:t>-Path </a:t>
                      </a:r>
                      <a:r>
                        <a:rPr lang="en-AU" sz="2000">
                          <a:solidFill>
                            <a:srgbClr val="EE82EE"/>
                          </a:solidFill>
                          <a:latin typeface="Lucida Console" panose="020B0609040504020204" pitchFamily="49" charset="0"/>
                          <a:ea typeface="+mn-ea"/>
                          <a:cs typeface="+mn-cs"/>
                        </a:rPr>
                        <a:t>C:\Aliases.txt</a:t>
                      </a:r>
                    </a:p>
                  </a:txBody>
                  <a:tcPr>
                    <a:solidFill>
                      <a:srgbClr val="012456"/>
                    </a:solidFill>
                  </a:tcPr>
                </a:tc>
                <a:extLst>
                  <a:ext uri="{0D108BD9-81ED-4DB2-BD59-A6C34878D82A}">
                    <a16:rowId xmlns:a16="http://schemas.microsoft.com/office/drawing/2014/main" val="1535108766"/>
                  </a:ext>
                </a:extLst>
              </a:tr>
              <a:tr h="662479">
                <a:tc>
                  <a:txBody>
                    <a:bodyPr/>
                    <a:lstStyle/>
                    <a:p>
                      <a:r>
                        <a:rPr lang="en-AU" sz="2000">
                          <a:latin typeface="Segoe UI Light" panose="020B0502040204020203" pitchFamily="34" charset="0"/>
                          <a:cs typeface="Segoe UI Light" panose="020B0502040204020203" pitchFamily="34" charset="0"/>
                        </a:rPr>
                        <a:t>Import Alias</a:t>
                      </a:r>
                    </a:p>
                  </a:txBody>
                  <a:tcPr/>
                </a:tc>
                <a:tc>
                  <a:txBody>
                    <a:bodyPr/>
                    <a:lstStyle/>
                    <a:p>
                      <a:r>
                        <a:rPr lang="en-AU" sz="2000">
                          <a:solidFill>
                            <a:srgbClr val="F5F5F5"/>
                          </a:solidFill>
                          <a:latin typeface="Lucida Console" panose="020B0609040504020204" pitchFamily="49" charset="0"/>
                        </a:rPr>
                        <a:t>PS C:\&gt; </a:t>
                      </a:r>
                      <a:r>
                        <a:rPr lang="en-AU" sz="2000">
                          <a:solidFill>
                            <a:srgbClr val="E0FFFF"/>
                          </a:solidFill>
                          <a:latin typeface="Lucida Console" panose="020B0609040504020204" pitchFamily="49" charset="0"/>
                        </a:rPr>
                        <a:t>Import-Alias </a:t>
                      </a:r>
                      <a:r>
                        <a:rPr lang="en-AU" sz="2000">
                          <a:solidFill>
                            <a:srgbClr val="FFE4B5"/>
                          </a:solidFill>
                          <a:latin typeface="Lucida Console" panose="020B0609040504020204" pitchFamily="49" charset="0"/>
                          <a:ea typeface="+mn-ea"/>
                          <a:cs typeface="+mn-cs"/>
                        </a:rPr>
                        <a:t>-Path </a:t>
                      </a:r>
                      <a:r>
                        <a:rPr lang="en-AU" sz="2000">
                          <a:solidFill>
                            <a:srgbClr val="EE82EE"/>
                          </a:solidFill>
                          <a:latin typeface="Lucida Console" panose="020B0609040504020204" pitchFamily="49" charset="0"/>
                          <a:ea typeface="+mn-ea"/>
                          <a:cs typeface="+mn-cs"/>
                        </a:rPr>
                        <a:t>C:\Aliases.txt</a:t>
                      </a:r>
                      <a:endParaRPr lang="en-AU" sz="2000">
                        <a:solidFill>
                          <a:srgbClr val="EE82EE"/>
                        </a:solidFill>
                        <a:latin typeface="Lucida Console" panose="020B0609040504020204" pitchFamily="49" charset="0"/>
                      </a:endParaRPr>
                    </a:p>
                  </a:txBody>
                  <a:tcPr>
                    <a:solidFill>
                      <a:srgbClr val="012456"/>
                    </a:solidFill>
                  </a:tcPr>
                </a:tc>
                <a:extLst>
                  <a:ext uri="{0D108BD9-81ED-4DB2-BD59-A6C34878D82A}">
                    <a16:rowId xmlns:a16="http://schemas.microsoft.com/office/drawing/2014/main" val="1106179794"/>
                  </a:ext>
                </a:extLst>
              </a:tr>
              <a:tr h="650757">
                <a:tc>
                  <a:txBody>
                    <a:bodyPr/>
                    <a:lstStyle/>
                    <a:p>
                      <a:r>
                        <a:rPr lang="en-AU" sz="2000">
                          <a:latin typeface="Segoe UI Light" panose="020B0502040204020203" pitchFamily="34" charset="0"/>
                          <a:cs typeface="Segoe UI Light" panose="020B0502040204020203" pitchFamily="34" charset="0"/>
                        </a:rPr>
                        <a:t>New-Alias</a:t>
                      </a:r>
                    </a:p>
                  </a:txBody>
                  <a:tcPr/>
                </a:tc>
                <a:tc>
                  <a:txBody>
                    <a:bodyPr/>
                    <a:lstStyle/>
                    <a:p>
                      <a:r>
                        <a:rPr lang="en-AU" sz="2000">
                          <a:solidFill>
                            <a:srgbClr val="F5F5F5"/>
                          </a:solidFill>
                          <a:latin typeface="Lucida Console" panose="020B0609040504020204" pitchFamily="49" charset="0"/>
                        </a:rPr>
                        <a:t>PS C:\&gt; </a:t>
                      </a:r>
                      <a:r>
                        <a:rPr lang="en-US" sz="2000">
                          <a:solidFill>
                            <a:srgbClr val="E0FFFF"/>
                          </a:solidFill>
                          <a:latin typeface="Lucida Console" panose="020B0609040504020204" pitchFamily="49" charset="0"/>
                        </a:rPr>
                        <a:t>New-Alias </a:t>
                      </a:r>
                      <a:r>
                        <a:rPr lang="en-US" sz="2000">
                          <a:solidFill>
                            <a:srgbClr val="FFE4B5"/>
                          </a:solidFill>
                          <a:latin typeface="Lucida Console" panose="020B0609040504020204" pitchFamily="49" charset="0"/>
                          <a:ea typeface="+mn-ea"/>
                          <a:cs typeface="+mn-cs"/>
                        </a:rPr>
                        <a:t>-Name </a:t>
                      </a:r>
                      <a:r>
                        <a:rPr lang="en-US" sz="2000" err="1">
                          <a:solidFill>
                            <a:srgbClr val="EE82EE"/>
                          </a:solidFill>
                          <a:latin typeface="Lucida Console" panose="020B0609040504020204" pitchFamily="49" charset="0"/>
                          <a:ea typeface="+mn-ea"/>
                          <a:cs typeface="+mn-cs"/>
                        </a:rPr>
                        <a:t>gs</a:t>
                      </a:r>
                      <a:r>
                        <a:rPr lang="en-US" sz="2000">
                          <a:solidFill>
                            <a:srgbClr val="E0FFFF"/>
                          </a:solidFill>
                          <a:latin typeface="Lucida Console" panose="020B0609040504020204" pitchFamily="49" charset="0"/>
                        </a:rPr>
                        <a:t> </a:t>
                      </a:r>
                      <a:r>
                        <a:rPr lang="en-US" sz="2000">
                          <a:solidFill>
                            <a:srgbClr val="FFE4B5"/>
                          </a:solidFill>
                          <a:latin typeface="Lucida Console" panose="020B0609040504020204" pitchFamily="49" charset="0"/>
                          <a:ea typeface="+mn-ea"/>
                          <a:cs typeface="+mn-cs"/>
                        </a:rPr>
                        <a:t>-Value </a:t>
                      </a:r>
                      <a:r>
                        <a:rPr lang="en-US" sz="2000">
                          <a:solidFill>
                            <a:srgbClr val="E0FFFF"/>
                          </a:solidFill>
                          <a:latin typeface="Lucida Console" panose="020B0609040504020204" pitchFamily="49" charset="0"/>
                          <a:ea typeface="+mn-ea"/>
                          <a:cs typeface="+mn-cs"/>
                        </a:rPr>
                        <a:t>Get-Service</a:t>
                      </a:r>
                      <a:endParaRPr lang="en-AU" sz="2000">
                        <a:solidFill>
                          <a:srgbClr val="DB7093"/>
                        </a:solidFill>
                        <a:latin typeface="Lucida Console" panose="020B0609040504020204" pitchFamily="49" charset="0"/>
                      </a:endParaRPr>
                    </a:p>
                  </a:txBody>
                  <a:tcPr>
                    <a:solidFill>
                      <a:srgbClr val="012456"/>
                    </a:solidFill>
                  </a:tcPr>
                </a:tc>
                <a:extLst>
                  <a:ext uri="{0D108BD9-81ED-4DB2-BD59-A6C34878D82A}">
                    <a16:rowId xmlns:a16="http://schemas.microsoft.com/office/drawing/2014/main" val="3726539097"/>
                  </a:ext>
                </a:extLst>
              </a:tr>
              <a:tr h="650757">
                <a:tc>
                  <a:txBody>
                    <a:bodyPr/>
                    <a:lstStyle/>
                    <a:p>
                      <a:r>
                        <a:rPr lang="en-AU" sz="2000">
                          <a:latin typeface="Segoe UI Light" panose="020B0502040204020203" pitchFamily="34" charset="0"/>
                          <a:cs typeface="Segoe UI Light" panose="020B0502040204020203" pitchFamily="34" charset="0"/>
                        </a:rPr>
                        <a:t>Set-Alias</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AU" sz="2000">
                          <a:solidFill>
                            <a:srgbClr val="F5F5F5"/>
                          </a:solidFill>
                          <a:latin typeface="Lucida Console" panose="020B0609040504020204" pitchFamily="49" charset="0"/>
                        </a:rPr>
                        <a:t>PS C:\&gt; </a:t>
                      </a:r>
                      <a:r>
                        <a:rPr lang="en-AU" sz="2000">
                          <a:solidFill>
                            <a:srgbClr val="E0FFFF"/>
                          </a:solidFill>
                          <a:latin typeface="Lucida Console" panose="020B0609040504020204" pitchFamily="49" charset="0"/>
                        </a:rPr>
                        <a:t>Set-Alias</a:t>
                      </a:r>
                      <a:r>
                        <a:rPr lang="en-AU" sz="2000">
                          <a:solidFill>
                            <a:srgbClr val="F5F5F5"/>
                          </a:solidFill>
                          <a:latin typeface="Lucida Console" panose="020B0609040504020204" pitchFamily="49" charset="0"/>
                        </a:rPr>
                        <a:t> </a:t>
                      </a:r>
                      <a:r>
                        <a:rPr lang="en-US" sz="2000">
                          <a:solidFill>
                            <a:srgbClr val="FFE4B5"/>
                          </a:solidFill>
                          <a:latin typeface="Lucida Console" panose="020B0609040504020204" pitchFamily="49" charset="0"/>
                          <a:ea typeface="+mn-ea"/>
                          <a:cs typeface="+mn-cs"/>
                        </a:rPr>
                        <a:t>-Name </a:t>
                      </a:r>
                      <a:r>
                        <a:rPr lang="en-US" sz="2000">
                          <a:solidFill>
                            <a:srgbClr val="EE82EE"/>
                          </a:solidFill>
                          <a:latin typeface="Lucida Console" panose="020B0609040504020204" pitchFamily="49" charset="0"/>
                          <a:ea typeface="+mn-ea"/>
                          <a:cs typeface="+mn-cs"/>
                        </a:rPr>
                        <a:t>write</a:t>
                      </a:r>
                      <a:r>
                        <a:rPr lang="en-US" sz="2000">
                          <a:solidFill>
                            <a:srgbClr val="E0FFFF"/>
                          </a:solidFill>
                          <a:latin typeface="Lucida Console" panose="020B0609040504020204" pitchFamily="49" charset="0"/>
                        </a:rPr>
                        <a:t> </a:t>
                      </a:r>
                      <a:r>
                        <a:rPr lang="en-US" sz="2000">
                          <a:solidFill>
                            <a:srgbClr val="FFE4B5"/>
                          </a:solidFill>
                          <a:latin typeface="Lucida Console" panose="020B0609040504020204" pitchFamily="49" charset="0"/>
                          <a:ea typeface="+mn-ea"/>
                          <a:cs typeface="+mn-cs"/>
                        </a:rPr>
                        <a:t>-Value </a:t>
                      </a:r>
                      <a:r>
                        <a:rPr lang="en-US" sz="2000">
                          <a:solidFill>
                            <a:srgbClr val="E0FFFF"/>
                          </a:solidFill>
                          <a:latin typeface="Lucida Console" panose="020B0609040504020204" pitchFamily="49" charset="0"/>
                          <a:ea typeface="+mn-ea"/>
                          <a:cs typeface="+mn-cs"/>
                        </a:rPr>
                        <a:t>Write-Host</a:t>
                      </a:r>
                      <a:endParaRPr lang="en-AU" sz="2000">
                        <a:solidFill>
                          <a:srgbClr val="DB7093"/>
                        </a:solidFill>
                        <a:latin typeface="Lucida Console" panose="020B0609040504020204" pitchFamily="49" charset="0"/>
                      </a:endParaRPr>
                    </a:p>
                  </a:txBody>
                  <a:tcPr>
                    <a:solidFill>
                      <a:srgbClr val="012456"/>
                    </a:solidFill>
                  </a:tcPr>
                </a:tc>
                <a:extLst>
                  <a:ext uri="{0D108BD9-81ED-4DB2-BD59-A6C34878D82A}">
                    <a16:rowId xmlns:a16="http://schemas.microsoft.com/office/drawing/2014/main" val="273213993"/>
                  </a:ext>
                </a:extLst>
              </a:tr>
            </a:tbl>
          </a:graphicData>
        </a:graphic>
      </p:graphicFrame>
    </p:spTree>
    <p:extLst>
      <p:ext uri="{BB962C8B-B14F-4D97-AF65-F5344CB8AC3E}">
        <p14:creationId xmlns:p14="http://schemas.microsoft.com/office/powerpoint/2010/main" val="262922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Instructor Demonstration</a:t>
            </a:r>
          </a:p>
        </p:txBody>
      </p:sp>
      <p:sp>
        <p:nvSpPr>
          <p:cNvPr id="3" name="Text Placeholder 2"/>
          <p:cNvSpPr>
            <a:spLocks noGrp="1"/>
          </p:cNvSpPr>
          <p:nvPr>
            <p:ph sz="quarter" idx="13"/>
          </p:nvPr>
        </p:nvSpPr>
        <p:spPr>
          <a:xfrm>
            <a:off x="406400" y="1143000"/>
            <a:ext cx="8627241" cy="4953000"/>
          </a:xfrm>
        </p:spPr>
        <p:txBody>
          <a:bodyPr vert="horz" lIns="91440" tIns="45720" rIns="91440" bIns="45720" rtlCol="0" anchor="t">
            <a:normAutofit/>
          </a:bodyPr>
          <a:lstStyle/>
          <a:p>
            <a:r>
              <a:rPr lang="en-AU" sz="2600"/>
              <a:t>Objective: Learn about Command Discovery</a:t>
            </a:r>
          </a:p>
          <a:p>
            <a:endParaRPr lang="en-AU" sz="2600"/>
          </a:p>
          <a:p>
            <a:r>
              <a:rPr lang="en-AU"/>
              <a:t>Demo Content: Interactive Lab</a:t>
            </a:r>
          </a:p>
          <a:p>
            <a:endParaRPr lang="en-AU"/>
          </a:p>
          <a:p>
            <a:pPr marL="914400" indent="-914400"/>
            <a:r>
              <a:rPr lang="en-AU"/>
              <a:t>Instructions: Open the Demo code and follow along while the instructor demonstrates the concepts.  Do not feel that you have to keep up with the instructor, the code merely provided for review purposes. The concepts covered in the Demo code will also be re-visited in the “Fundamental Recap” during the Lab.  </a:t>
            </a:r>
          </a:p>
          <a:p>
            <a:endParaRPr lang="en-AU"/>
          </a:p>
          <a:p>
            <a:r>
              <a:rPr lang="en-AU"/>
              <a:t>To Open the Demo Run:</a:t>
            </a:r>
          </a:p>
          <a:p>
            <a:pPr lvl="1"/>
            <a:endParaRPr lang="en-AU"/>
          </a:p>
          <a:p>
            <a:endParaRPr lang="en-AU"/>
          </a:p>
          <a:p>
            <a:endParaRPr lang="en-AU"/>
          </a:p>
          <a:p>
            <a:endParaRPr lang="en-AU"/>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sp>
        <p:nvSpPr>
          <p:cNvPr id="4" name="Text Placeholder 3"/>
          <p:cNvSpPr>
            <a:spLocks noGrp="1"/>
          </p:cNvSpPr>
          <p:nvPr>
            <p:ph type="body" sz="quarter" idx="4294967295"/>
          </p:nvPr>
        </p:nvSpPr>
        <p:spPr>
          <a:xfrm>
            <a:off x="1016000" y="685800"/>
            <a:ext cx="11176000" cy="457200"/>
          </a:xfrm>
        </p:spPr>
        <p:txBody>
          <a:bodyPr/>
          <a:lstStyle/>
          <a:p>
            <a:r>
              <a:rPr lang="en-AU"/>
              <a:t>Statement Termination</a:t>
            </a:r>
          </a:p>
        </p:txBody>
      </p:sp>
      <p:sp>
        <p:nvSpPr>
          <p:cNvPr id="6" name="Footer Placeholder 5"/>
          <p:cNvSpPr>
            <a:spLocks noGrp="1"/>
          </p:cNvSpPr>
          <p:nvPr>
            <p:ph type="ftr" sz="quarter" idx="4294967295"/>
          </p:nvPr>
        </p:nvSpPr>
        <p:spPr>
          <a:xfrm>
            <a:off x="0" y="6477000"/>
            <a:ext cx="4876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Segoe UI"/>
                <a:ea typeface="+mn-ea"/>
                <a:cs typeface="+mn-cs"/>
              </a:rPr>
              <a:t>Microsoft Confidential</a:t>
            </a:r>
          </a:p>
        </p:txBody>
      </p:sp>
      <p:sp>
        <p:nvSpPr>
          <p:cNvPr id="9" name="TextBox 8"/>
          <p:cNvSpPr txBox="1"/>
          <p:nvPr/>
        </p:nvSpPr>
        <p:spPr>
          <a:xfrm>
            <a:off x="3797539" y="5540514"/>
            <a:ext cx="7888014" cy="369332"/>
          </a:xfrm>
          <a:prstGeom prst="rect">
            <a:avLst/>
          </a:prstGeom>
          <a:solidFill>
            <a:srgbClr val="012456"/>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PS C:\&gt; </a:t>
            </a:r>
            <a:r>
              <a:rPr kumimoji="0" lang="en-US"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Start-</a:t>
            </a:r>
            <a:r>
              <a:rPr kumimoji="0" lang="en-US" sz="1800" b="0" i="0" u="none" strike="noStrike" kern="0" cap="none" spc="0" normalizeH="0" baseline="0" noProof="0" err="1">
                <a:ln>
                  <a:noFill/>
                </a:ln>
                <a:solidFill>
                  <a:srgbClr val="F5F5F5"/>
                </a:solidFill>
                <a:effectLst/>
                <a:uLnTx/>
                <a:uFillTx/>
                <a:latin typeface="Lucida Console" panose="020B0609040504020204" pitchFamily="49" charset="0"/>
                <a:ea typeface="+mn-ea"/>
                <a:cs typeface="+mn-cs"/>
              </a:rPr>
              <a:t>WPLUSLabs</a:t>
            </a:r>
            <a:r>
              <a:rPr kumimoji="0" lang="en-US"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US" sz="1800" b="0" i="0" u="none" strike="noStrike" kern="0" cap="none" spc="0" normalizeH="0" baseline="0" noProof="0">
                <a:ln>
                  <a:noFill/>
                </a:ln>
                <a:solidFill>
                  <a:srgbClr val="0E715F">
                    <a:lumMod val="60000"/>
                    <a:lumOff val="40000"/>
                  </a:srgbClr>
                </a:solidFill>
                <a:effectLst/>
                <a:uLnTx/>
                <a:uFillTx/>
                <a:latin typeface="Lucida Console" panose="020B0609040504020204" pitchFamily="49" charset="0"/>
                <a:ea typeface="+mn-ea"/>
                <a:cs typeface="+mn-cs"/>
              </a:rPr>
              <a:t>-Module </a:t>
            </a:r>
            <a:r>
              <a:rPr kumimoji="0" lang="en-US"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Module_02 </a:t>
            </a:r>
            <a:r>
              <a:rPr kumimoji="0" lang="en-US" sz="1800" b="0" i="0" u="none" strike="noStrike" kern="0" cap="none" spc="0" normalizeH="0" baseline="0" noProof="0">
                <a:ln>
                  <a:noFill/>
                </a:ln>
                <a:solidFill>
                  <a:srgbClr val="0E715F">
                    <a:lumMod val="60000"/>
                    <a:lumOff val="40000"/>
                  </a:srgbClr>
                </a:solidFill>
                <a:effectLst/>
                <a:uLnTx/>
                <a:uFillTx/>
                <a:latin typeface="Lucida Console" panose="020B0609040504020204" pitchFamily="49" charset="0"/>
                <a:ea typeface="+mn-ea"/>
                <a:cs typeface="+mn-cs"/>
              </a:rPr>
              <a:t>-Task </a:t>
            </a:r>
            <a:r>
              <a:rPr kumimoji="0" lang="en-US"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Demo_01</a:t>
            </a:r>
            <a:endParaRPr kumimoji="0" lang="en-AU"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endParaRPr>
          </a:p>
        </p:txBody>
      </p:sp>
      <p:pic>
        <p:nvPicPr>
          <p:cNvPr id="1026" name="Picture 2" descr="Image result for powershel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4682" y="-1308"/>
            <a:ext cx="1686006" cy="16764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0390688" y="529600"/>
            <a:ext cx="151228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srgbClr val="000000"/>
                </a:solidFill>
                <a:effectLst/>
                <a:uLnTx/>
                <a:uFillTx/>
                <a:latin typeface="Segoe UI Light" pitchFamily="34" charset="0"/>
                <a:ea typeface="+mn-ea"/>
                <a:cs typeface="Segoe Pro Light"/>
              </a:rPr>
              <a:t>DEMO</a:t>
            </a:r>
            <a:endParaRPr kumimoji="0" lang="en-US" sz="2400" b="1" i="0" u="none" strike="noStrike" kern="0" cap="none" spc="0" normalizeH="0" baseline="0" noProof="0">
              <a:ln>
                <a:noFill/>
              </a:ln>
              <a:solidFill>
                <a:srgbClr val="000000"/>
              </a:solidFill>
              <a:effectLst/>
              <a:uLnTx/>
              <a:uFillTx/>
              <a:latin typeface="Segoe UI Light" pitchFamily="34" charset="0"/>
              <a:ea typeface="+mn-ea"/>
              <a:cs typeface="Segoe Pro Light"/>
            </a:endParaRPr>
          </a:p>
        </p:txBody>
      </p:sp>
    </p:spTree>
    <p:extLst>
      <p:ext uri="{BB962C8B-B14F-4D97-AF65-F5344CB8AC3E}">
        <p14:creationId xmlns:p14="http://schemas.microsoft.com/office/powerpoint/2010/main" val="3130889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Cmdlet Syntax </a:t>
            </a:r>
            <a:r>
              <a:rPr lang="en-US" dirty="0">
                <a:solidFill>
                  <a:schemeClr val="accent1"/>
                </a:solidFill>
              </a:rPr>
              <a:t>Diagram</a:t>
            </a:r>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2" name="TextBox 1"/>
          <p:cNvSpPr txBox="1"/>
          <p:nvPr/>
        </p:nvSpPr>
        <p:spPr>
          <a:xfrm>
            <a:off x="460218" y="1320528"/>
            <a:ext cx="10966757" cy="1631216"/>
          </a:xfrm>
          <a:prstGeom prst="rect">
            <a:avLst/>
          </a:prstGeom>
          <a:solidFill>
            <a:schemeClr val="bg2">
              <a:lumMod val="90000"/>
              <a:lumOff val="10000"/>
            </a:schemeClr>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a:ln>
                  <a:noFill/>
                </a:ln>
                <a:effectLst/>
                <a:uLnTx/>
                <a:uFillTx/>
                <a:latin typeface="Lucida Console" panose="020B0609040504020204" pitchFamily="49" charset="0"/>
                <a:ea typeface="+mn-ea"/>
                <a:cs typeface="+mn-cs"/>
              </a:rPr>
              <a:t>PS C:\&gt;</a:t>
            </a:r>
            <a:r>
              <a:rPr kumimoji="0" lang="en-AU" sz="2000" b="0" i="0" u="none" strike="noStrike" kern="1200" cap="none" spc="0" normalizeH="0" baseline="0" noProof="0">
                <a:ln>
                  <a:noFill/>
                </a:ln>
                <a:solidFill>
                  <a:srgbClr val="FFFFFF">
                    <a:lumMod val="65000"/>
                  </a:srgbClr>
                </a:solidFill>
                <a:effectLst/>
                <a:uLnTx/>
                <a:uFillTx/>
                <a:latin typeface="Lucida Console" panose="020B0609040504020204" pitchFamily="49" charset="0"/>
                <a:ea typeface="+mn-ea"/>
                <a:cs typeface="+mn-cs"/>
              </a:rPr>
              <a:t> </a:t>
            </a:r>
            <a:r>
              <a:rPr kumimoji="0" lang="en-AU" sz="2000" b="0" i="0" u="none" strike="noStrike" kern="1200" cap="none" spc="0" normalizeH="0" baseline="0" noProof="0">
                <a:ln>
                  <a:noFill/>
                </a:ln>
                <a:solidFill>
                  <a:prstClr val="white"/>
                </a:solidFill>
                <a:effectLst/>
                <a:uLnTx/>
                <a:uFillTx/>
                <a:latin typeface="Segoe UI"/>
                <a:ea typeface="+mn-ea"/>
                <a:cs typeface="+mn-cs"/>
              </a:rPr>
              <a:t> </a:t>
            </a:r>
            <a:r>
              <a:rPr kumimoji="0" lang="en-AU" sz="2000" b="0" i="0" u="none" strike="noStrike" kern="1200" cap="none" spc="0" normalizeH="0" baseline="0" noProof="0">
                <a:ln>
                  <a:noFill/>
                </a:ln>
                <a:solidFill>
                  <a:srgbClr val="E0FFFF"/>
                </a:solidFill>
                <a:effectLst/>
                <a:uLnTx/>
                <a:uFillTx/>
                <a:latin typeface="Lucida Console" panose="020B0609040504020204" pitchFamily="49" charset="0"/>
                <a:ea typeface="+mn-ea"/>
                <a:cs typeface="+mn-cs"/>
              </a:rPr>
              <a:t>Get-Command</a:t>
            </a:r>
            <a:r>
              <a:rPr kumimoji="0" lang="en-AU" sz="20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AU" sz="2000" b="0" i="0" u="none" strike="noStrike" kern="1200" cap="none" spc="0" normalizeH="0" baseline="0" noProof="0">
                <a:ln>
                  <a:noFill/>
                </a:ln>
                <a:solidFill>
                  <a:srgbClr val="FFE4B5"/>
                </a:solidFill>
                <a:effectLst/>
                <a:uLnTx/>
                <a:uFillTx/>
                <a:latin typeface="Lucida Console" panose="020B0609040504020204" pitchFamily="49" charset="0"/>
                <a:ea typeface="+mn-ea"/>
                <a:cs typeface="+mn-cs"/>
              </a:rPr>
              <a:t>–Name</a:t>
            </a:r>
            <a:r>
              <a:rPr kumimoji="0" lang="en-AU" sz="20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AU" sz="2000" b="0" i="0" u="none" strike="noStrike" kern="1200" cap="none" spc="0" normalizeH="0" baseline="0" noProof="0">
                <a:ln>
                  <a:noFill/>
                </a:ln>
                <a:solidFill>
                  <a:srgbClr val="EE82EE"/>
                </a:solidFill>
                <a:effectLst/>
                <a:uLnTx/>
                <a:uFillTx/>
                <a:latin typeface="Lucida Console" panose="020B0609040504020204" pitchFamily="49" charset="0"/>
                <a:ea typeface="+mn-ea"/>
                <a:cs typeface="+mn-cs"/>
              </a:rPr>
              <a:t>New-Alias </a:t>
            </a:r>
            <a:r>
              <a:rPr kumimoji="0" lang="en-AU" sz="2000" b="0" i="0" u="none" strike="noStrike" kern="1200" cap="none" spc="0" normalizeH="0" baseline="0" noProof="0">
                <a:ln>
                  <a:noFill/>
                </a:ln>
                <a:solidFill>
                  <a:srgbClr val="FFE4B5"/>
                </a:solidFill>
                <a:effectLst/>
                <a:uLnTx/>
                <a:uFillTx/>
                <a:latin typeface="Lucida Console" panose="020B0609040504020204" pitchFamily="49" charset="0"/>
                <a:ea typeface="+mn-ea"/>
                <a:cs typeface="+mn-cs"/>
              </a:rPr>
              <a:t>–Syntax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20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endParaRPr>
          </a:p>
          <a:p>
            <a:pPr lvl="0" defTabSz="457200">
              <a:defRPr/>
            </a:pPr>
            <a:r>
              <a:rPr lang="en-AU" sz="2000">
                <a:latin typeface="Lucida Console" panose="020B0609040504020204" pitchFamily="49" charset="0"/>
              </a:rPr>
              <a:t>New-Alias [-Name] &lt;string&gt; [-Value] &lt;string&gt; [-Description &lt;string&gt;] [-Option &lt;</a:t>
            </a:r>
            <a:r>
              <a:rPr lang="en-AU" sz="2000" err="1">
                <a:latin typeface="Lucida Console" panose="020B0609040504020204" pitchFamily="49" charset="0"/>
              </a:rPr>
              <a:t>ScopedItemOptions</a:t>
            </a:r>
            <a:r>
              <a:rPr lang="en-AU" sz="2000">
                <a:latin typeface="Lucida Console" panose="020B0609040504020204" pitchFamily="49" charset="0"/>
              </a:rPr>
              <a:t>&gt;] [-</a:t>
            </a:r>
            <a:r>
              <a:rPr lang="en-AU" sz="2000" err="1">
                <a:latin typeface="Lucida Console" panose="020B0609040504020204" pitchFamily="49" charset="0"/>
              </a:rPr>
              <a:t>PassThru</a:t>
            </a:r>
            <a:r>
              <a:rPr lang="en-AU" sz="2000">
                <a:latin typeface="Lucida Console" panose="020B0609040504020204" pitchFamily="49" charset="0"/>
              </a:rPr>
              <a:t>] [-Scope &lt;string&gt;] [-Force] [-</a:t>
            </a:r>
            <a:r>
              <a:rPr lang="en-AU" sz="2000" err="1">
                <a:latin typeface="Lucida Console" panose="020B0609040504020204" pitchFamily="49" charset="0"/>
              </a:rPr>
              <a:t>WhatIf</a:t>
            </a:r>
            <a:r>
              <a:rPr lang="en-AU" sz="2000">
                <a:latin typeface="Lucida Console" panose="020B0609040504020204" pitchFamily="49" charset="0"/>
              </a:rPr>
              <a:t>] [-Confirm] [&lt;</a:t>
            </a:r>
            <a:r>
              <a:rPr lang="en-AU" sz="2000" err="1">
                <a:latin typeface="Lucida Console" panose="020B0609040504020204" pitchFamily="49" charset="0"/>
              </a:rPr>
              <a:t>CommonParameters</a:t>
            </a:r>
            <a:r>
              <a:rPr lang="en-AU" sz="2000">
                <a:latin typeface="Lucida Console" panose="020B0609040504020204" pitchFamily="49" charset="0"/>
              </a:rPr>
              <a:t>&gt;]</a:t>
            </a:r>
            <a:endParaRPr kumimoji="0" lang="en-AU" sz="2000" b="0" i="0" u="none" strike="noStrike" kern="1200" cap="none" spc="0" normalizeH="0" baseline="0" noProof="0">
              <a:ln>
                <a:noFill/>
              </a:ln>
              <a:effectLst/>
              <a:uLnTx/>
              <a:uFillTx/>
              <a:latin typeface="Lucida Console" panose="020B0609040504020204" pitchFamily="49" charset="0"/>
            </a:endParaRPr>
          </a:p>
        </p:txBody>
      </p:sp>
      <p:sp>
        <p:nvSpPr>
          <p:cNvPr id="7" name="Flowchart: Process 6"/>
          <p:cNvSpPr/>
          <p:nvPr/>
        </p:nvSpPr>
        <p:spPr>
          <a:xfrm>
            <a:off x="460221" y="1892968"/>
            <a:ext cx="1545042" cy="401053"/>
          </a:xfrm>
          <a:prstGeom prst="flowChartProcess">
            <a:avLst/>
          </a:prstGeom>
          <a:solidFill>
            <a:schemeClr val="accent2">
              <a:lumMod val="60000"/>
              <a:lumOff val="40000"/>
              <a:alpha val="42000"/>
            </a:schemeClr>
          </a:solidFill>
          <a:ln w="254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Single Corner Snipped 7"/>
          <p:cNvSpPr/>
          <p:nvPr/>
        </p:nvSpPr>
        <p:spPr>
          <a:xfrm>
            <a:off x="460221" y="3230443"/>
            <a:ext cx="10966757" cy="3074103"/>
          </a:xfrm>
          <a:prstGeom prst="snip1Rect">
            <a:avLst/>
          </a:prstGeom>
          <a:solidFill>
            <a:schemeClr val="tx1">
              <a:lumMod val="95000"/>
            </a:schemeClr>
          </a:solidFill>
          <a:ln w="25400">
            <a:solidFill>
              <a:schemeClr val="bg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sz="2400" b="1">
                <a:solidFill>
                  <a:schemeClr val="bg1"/>
                </a:solidFill>
              </a:rPr>
              <a:t>New-Alias</a:t>
            </a:r>
            <a:r>
              <a:rPr lang="en-US" sz="2400">
                <a:solidFill>
                  <a:schemeClr val="bg1"/>
                </a:solidFill>
              </a:rPr>
              <a:t>: Command Name</a:t>
            </a:r>
          </a:p>
        </p:txBody>
      </p:sp>
      <p:sp>
        <p:nvSpPr>
          <p:cNvPr id="13" name="Flowchart: Process 12"/>
          <p:cNvSpPr/>
          <p:nvPr/>
        </p:nvSpPr>
        <p:spPr>
          <a:xfrm>
            <a:off x="2069432" y="1892967"/>
            <a:ext cx="2502568" cy="401053"/>
          </a:xfrm>
          <a:prstGeom prst="flowChartProcess">
            <a:avLst/>
          </a:prstGeom>
          <a:solidFill>
            <a:schemeClr val="accent2">
              <a:lumMod val="60000"/>
              <a:lumOff val="40000"/>
              <a:alpha val="42000"/>
            </a:schemeClr>
          </a:solidFill>
          <a:ln w="254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Single Corner Snipped 13"/>
          <p:cNvSpPr/>
          <p:nvPr/>
        </p:nvSpPr>
        <p:spPr>
          <a:xfrm>
            <a:off x="460220" y="3230443"/>
            <a:ext cx="10966757" cy="3074103"/>
          </a:xfrm>
          <a:prstGeom prst="snip1Rect">
            <a:avLst/>
          </a:prstGeom>
          <a:solidFill>
            <a:schemeClr val="tx1">
              <a:lumMod val="95000"/>
            </a:schemeClr>
          </a:solidFill>
          <a:ln w="25400">
            <a:solidFill>
              <a:schemeClr val="bg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sz="2400" b="1">
                <a:solidFill>
                  <a:schemeClr val="bg1"/>
                </a:solidFill>
              </a:rPr>
              <a:t>[-Name] &lt;string&gt;</a:t>
            </a:r>
            <a:r>
              <a:rPr lang="en-US" sz="2400">
                <a:solidFill>
                  <a:schemeClr val="bg1"/>
                </a:solidFill>
              </a:rPr>
              <a:t>: First Parameter</a:t>
            </a:r>
          </a:p>
          <a:p>
            <a:pPr lvl="4"/>
            <a:r>
              <a:rPr lang="en-US" sz="2400">
                <a:solidFill>
                  <a:schemeClr val="bg1"/>
                </a:solidFill>
              </a:rPr>
              <a:t>Absence of outer </a:t>
            </a:r>
            <a:r>
              <a:rPr lang="en-US" sz="2400" b="1">
                <a:solidFill>
                  <a:schemeClr val="bg1"/>
                </a:solidFill>
              </a:rPr>
              <a:t>[]</a:t>
            </a:r>
            <a:r>
              <a:rPr lang="en-US" sz="2400">
                <a:solidFill>
                  <a:schemeClr val="bg1"/>
                </a:solidFill>
              </a:rPr>
              <a:t> indicates this parameter is not </a:t>
            </a:r>
            <a:r>
              <a:rPr lang="en-US" sz="2400" b="1">
                <a:solidFill>
                  <a:schemeClr val="bg1"/>
                </a:solidFill>
              </a:rPr>
              <a:t>Optional</a:t>
            </a:r>
            <a:endParaRPr lang="en-US" sz="2400">
              <a:solidFill>
                <a:schemeClr val="bg1"/>
              </a:solidFill>
            </a:endParaRPr>
          </a:p>
          <a:p>
            <a:r>
              <a:rPr lang="en-US" sz="2400" b="1">
                <a:solidFill>
                  <a:schemeClr val="bg1"/>
                </a:solidFill>
              </a:rPr>
              <a:t>[-Name]</a:t>
            </a:r>
            <a:r>
              <a:rPr lang="en-US" sz="2400">
                <a:solidFill>
                  <a:schemeClr val="bg1"/>
                </a:solidFill>
              </a:rPr>
              <a:t>: Parameter Name</a:t>
            </a:r>
          </a:p>
          <a:p>
            <a:pPr lvl="4"/>
            <a:r>
              <a:rPr lang="en-US" sz="2400" b="1">
                <a:solidFill>
                  <a:schemeClr val="bg1"/>
                </a:solidFill>
              </a:rPr>
              <a:t>[]</a:t>
            </a:r>
            <a:r>
              <a:rPr lang="en-US" sz="2400">
                <a:solidFill>
                  <a:schemeClr val="bg1"/>
                </a:solidFill>
              </a:rPr>
              <a:t> indicate that this </a:t>
            </a:r>
            <a:r>
              <a:rPr lang="en-US" sz="2400" err="1">
                <a:solidFill>
                  <a:schemeClr val="bg1"/>
                </a:solidFill>
              </a:rPr>
              <a:t>ParameterName</a:t>
            </a:r>
            <a:r>
              <a:rPr lang="en-US" sz="2400">
                <a:solidFill>
                  <a:schemeClr val="bg1"/>
                </a:solidFill>
              </a:rPr>
              <a:t> is </a:t>
            </a:r>
            <a:r>
              <a:rPr lang="en-US" sz="2400" b="1">
                <a:solidFill>
                  <a:schemeClr val="bg1"/>
                </a:solidFill>
              </a:rPr>
              <a:t>Optional</a:t>
            </a:r>
          </a:p>
          <a:p>
            <a:r>
              <a:rPr lang="en-US" sz="2400" b="1">
                <a:solidFill>
                  <a:schemeClr val="bg1"/>
                </a:solidFill>
              </a:rPr>
              <a:t>&lt;string&gt;</a:t>
            </a:r>
            <a:r>
              <a:rPr lang="en-US" sz="2400">
                <a:solidFill>
                  <a:schemeClr val="bg1"/>
                </a:solidFill>
              </a:rPr>
              <a:t>: This is the type of argument this Parameter Accepts.</a:t>
            </a:r>
          </a:p>
          <a:p>
            <a:pPr lvl="4"/>
            <a:r>
              <a:rPr lang="en-US" sz="2400">
                <a:solidFill>
                  <a:schemeClr val="bg1"/>
                </a:solidFill>
              </a:rPr>
              <a:t>Absence of </a:t>
            </a:r>
            <a:r>
              <a:rPr lang="en-US" sz="2400" b="1">
                <a:solidFill>
                  <a:schemeClr val="bg1"/>
                </a:solidFill>
              </a:rPr>
              <a:t>[]</a:t>
            </a:r>
            <a:r>
              <a:rPr lang="en-US" sz="2400">
                <a:solidFill>
                  <a:schemeClr val="bg1"/>
                </a:solidFill>
              </a:rPr>
              <a:t> following </a:t>
            </a:r>
            <a:r>
              <a:rPr lang="en-US" sz="2400" b="1">
                <a:solidFill>
                  <a:schemeClr val="bg1"/>
                </a:solidFill>
              </a:rPr>
              <a:t>string</a:t>
            </a:r>
            <a:r>
              <a:rPr lang="en-US" sz="2400">
                <a:solidFill>
                  <a:schemeClr val="bg1"/>
                </a:solidFill>
              </a:rPr>
              <a:t> indicates this argument takes </a:t>
            </a:r>
            <a:r>
              <a:rPr lang="en-US" sz="2400" b="1">
                <a:solidFill>
                  <a:schemeClr val="bg1"/>
                </a:solidFill>
              </a:rPr>
              <a:t>ONE</a:t>
            </a:r>
            <a:r>
              <a:rPr lang="en-US" sz="2400">
                <a:solidFill>
                  <a:schemeClr val="bg1"/>
                </a:solidFill>
              </a:rPr>
              <a:t> string, not multiple strings. </a:t>
            </a:r>
            <a:endParaRPr lang="en-US" sz="2400" b="1">
              <a:solidFill>
                <a:schemeClr val="bg1"/>
              </a:solidFill>
            </a:endParaRPr>
          </a:p>
        </p:txBody>
      </p:sp>
      <p:sp>
        <p:nvSpPr>
          <p:cNvPr id="22" name="Flowchart: Process 21"/>
          <p:cNvSpPr/>
          <p:nvPr/>
        </p:nvSpPr>
        <p:spPr>
          <a:xfrm>
            <a:off x="4636169" y="1909994"/>
            <a:ext cx="2743200" cy="401053"/>
          </a:xfrm>
          <a:prstGeom prst="flowChartProcess">
            <a:avLst/>
          </a:prstGeom>
          <a:solidFill>
            <a:schemeClr val="accent2">
              <a:lumMod val="60000"/>
              <a:lumOff val="40000"/>
              <a:alpha val="42000"/>
            </a:schemeClr>
          </a:solidFill>
          <a:ln w="254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Single Corner Snipped 22"/>
          <p:cNvSpPr/>
          <p:nvPr/>
        </p:nvSpPr>
        <p:spPr>
          <a:xfrm>
            <a:off x="466571" y="3230442"/>
            <a:ext cx="10966757" cy="3074103"/>
          </a:xfrm>
          <a:prstGeom prst="snip1Rect">
            <a:avLst/>
          </a:prstGeom>
          <a:solidFill>
            <a:schemeClr val="tx1">
              <a:lumMod val="95000"/>
            </a:schemeClr>
          </a:solidFill>
          <a:ln w="25400">
            <a:solidFill>
              <a:schemeClr val="bg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sz="2400" b="1">
                <a:solidFill>
                  <a:schemeClr val="bg1"/>
                </a:solidFill>
              </a:rPr>
              <a:t>[-Value] &lt;string&gt;</a:t>
            </a:r>
            <a:r>
              <a:rPr lang="en-US" sz="2400">
                <a:solidFill>
                  <a:schemeClr val="bg1"/>
                </a:solidFill>
              </a:rPr>
              <a:t>: Second Parameter</a:t>
            </a:r>
          </a:p>
          <a:p>
            <a:pPr lvl="4"/>
            <a:r>
              <a:rPr lang="en-US" sz="2400">
                <a:solidFill>
                  <a:schemeClr val="bg1"/>
                </a:solidFill>
              </a:rPr>
              <a:t>Absence of outer </a:t>
            </a:r>
            <a:r>
              <a:rPr lang="en-US" sz="2400" b="1">
                <a:solidFill>
                  <a:schemeClr val="bg1"/>
                </a:solidFill>
              </a:rPr>
              <a:t>[]</a:t>
            </a:r>
            <a:r>
              <a:rPr lang="en-US" sz="2400">
                <a:solidFill>
                  <a:schemeClr val="bg1"/>
                </a:solidFill>
              </a:rPr>
              <a:t> indicates this parameter is not </a:t>
            </a:r>
            <a:r>
              <a:rPr lang="en-US" sz="2400" b="1">
                <a:solidFill>
                  <a:schemeClr val="bg1"/>
                </a:solidFill>
              </a:rPr>
              <a:t>Optional</a:t>
            </a:r>
            <a:endParaRPr lang="en-US" sz="2400">
              <a:solidFill>
                <a:schemeClr val="bg1"/>
              </a:solidFill>
            </a:endParaRPr>
          </a:p>
          <a:p>
            <a:r>
              <a:rPr lang="en-US" sz="2400" b="1">
                <a:solidFill>
                  <a:schemeClr val="bg1"/>
                </a:solidFill>
              </a:rPr>
              <a:t>[-Value]</a:t>
            </a:r>
            <a:r>
              <a:rPr lang="en-US" sz="2400">
                <a:solidFill>
                  <a:schemeClr val="bg1"/>
                </a:solidFill>
              </a:rPr>
              <a:t>: Parameter Name</a:t>
            </a:r>
          </a:p>
          <a:p>
            <a:pPr lvl="4"/>
            <a:r>
              <a:rPr lang="en-US" sz="2400" b="1">
                <a:solidFill>
                  <a:schemeClr val="bg1"/>
                </a:solidFill>
              </a:rPr>
              <a:t>[]</a:t>
            </a:r>
            <a:r>
              <a:rPr lang="en-US" sz="2400">
                <a:solidFill>
                  <a:schemeClr val="bg1"/>
                </a:solidFill>
              </a:rPr>
              <a:t> indicate that this </a:t>
            </a:r>
            <a:r>
              <a:rPr lang="en-US" sz="2400" err="1">
                <a:solidFill>
                  <a:schemeClr val="bg1"/>
                </a:solidFill>
              </a:rPr>
              <a:t>ParameterName</a:t>
            </a:r>
            <a:r>
              <a:rPr lang="en-US" sz="2400">
                <a:solidFill>
                  <a:schemeClr val="bg1"/>
                </a:solidFill>
              </a:rPr>
              <a:t> is </a:t>
            </a:r>
            <a:r>
              <a:rPr lang="en-US" sz="2400" b="1">
                <a:solidFill>
                  <a:schemeClr val="bg1"/>
                </a:solidFill>
              </a:rPr>
              <a:t>Optional</a:t>
            </a:r>
          </a:p>
          <a:p>
            <a:r>
              <a:rPr lang="en-US" sz="2400" b="1">
                <a:solidFill>
                  <a:schemeClr val="bg1"/>
                </a:solidFill>
              </a:rPr>
              <a:t>&lt;string&gt;</a:t>
            </a:r>
            <a:r>
              <a:rPr lang="en-US" sz="2400">
                <a:solidFill>
                  <a:schemeClr val="bg1"/>
                </a:solidFill>
              </a:rPr>
              <a:t>: This is the type of argument this Parameter Accepts.</a:t>
            </a:r>
          </a:p>
          <a:p>
            <a:pPr lvl="4"/>
            <a:r>
              <a:rPr lang="en-US" sz="2400">
                <a:solidFill>
                  <a:schemeClr val="bg1"/>
                </a:solidFill>
              </a:rPr>
              <a:t>Absence of </a:t>
            </a:r>
            <a:r>
              <a:rPr lang="en-US" sz="2400" b="1">
                <a:solidFill>
                  <a:schemeClr val="bg1"/>
                </a:solidFill>
              </a:rPr>
              <a:t>[]</a:t>
            </a:r>
            <a:r>
              <a:rPr lang="en-US" sz="2400">
                <a:solidFill>
                  <a:schemeClr val="bg1"/>
                </a:solidFill>
              </a:rPr>
              <a:t> following </a:t>
            </a:r>
            <a:r>
              <a:rPr lang="en-US" sz="2400" b="1">
                <a:solidFill>
                  <a:schemeClr val="bg1"/>
                </a:solidFill>
              </a:rPr>
              <a:t>string</a:t>
            </a:r>
            <a:r>
              <a:rPr lang="en-US" sz="2400">
                <a:solidFill>
                  <a:schemeClr val="bg1"/>
                </a:solidFill>
              </a:rPr>
              <a:t> indicates this argument takes </a:t>
            </a:r>
            <a:r>
              <a:rPr lang="en-US" sz="2400" b="1">
                <a:solidFill>
                  <a:schemeClr val="bg1"/>
                </a:solidFill>
              </a:rPr>
              <a:t>ONE</a:t>
            </a:r>
            <a:r>
              <a:rPr lang="en-US" sz="2400">
                <a:solidFill>
                  <a:schemeClr val="bg1"/>
                </a:solidFill>
              </a:rPr>
              <a:t> string, not multiple strings. </a:t>
            </a:r>
            <a:endParaRPr lang="en-US" sz="2400" b="1">
              <a:solidFill>
                <a:schemeClr val="bg1"/>
              </a:solidFill>
            </a:endParaRPr>
          </a:p>
        </p:txBody>
      </p:sp>
      <p:sp>
        <p:nvSpPr>
          <p:cNvPr id="28" name="Flowchart: Process 27"/>
          <p:cNvSpPr/>
          <p:nvPr/>
        </p:nvSpPr>
        <p:spPr>
          <a:xfrm>
            <a:off x="7443538" y="1927020"/>
            <a:ext cx="3513220" cy="401053"/>
          </a:xfrm>
          <a:prstGeom prst="flowChartProcess">
            <a:avLst/>
          </a:prstGeom>
          <a:solidFill>
            <a:schemeClr val="accent2">
              <a:lumMod val="60000"/>
              <a:lumOff val="40000"/>
              <a:alpha val="42000"/>
            </a:schemeClr>
          </a:solidFill>
          <a:ln w="254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Single Corner Snipped 28"/>
          <p:cNvSpPr/>
          <p:nvPr/>
        </p:nvSpPr>
        <p:spPr>
          <a:xfrm>
            <a:off x="472921" y="3223478"/>
            <a:ext cx="10966757" cy="3074103"/>
          </a:xfrm>
          <a:prstGeom prst="snip1Rect">
            <a:avLst/>
          </a:prstGeom>
          <a:solidFill>
            <a:schemeClr val="tx1">
              <a:lumMod val="95000"/>
            </a:schemeClr>
          </a:solidFill>
          <a:ln w="25400">
            <a:solidFill>
              <a:schemeClr val="bg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sz="2400" b="1">
                <a:solidFill>
                  <a:schemeClr val="bg1"/>
                </a:solidFill>
              </a:rPr>
              <a:t>[-Description &lt;string&gt;]</a:t>
            </a:r>
            <a:r>
              <a:rPr lang="en-US" sz="2400">
                <a:solidFill>
                  <a:schemeClr val="bg1"/>
                </a:solidFill>
              </a:rPr>
              <a:t>: Third Parameter</a:t>
            </a:r>
          </a:p>
          <a:p>
            <a:pPr lvl="4"/>
            <a:r>
              <a:rPr lang="en-US" sz="2400">
                <a:solidFill>
                  <a:schemeClr val="bg1"/>
                </a:solidFill>
              </a:rPr>
              <a:t>Outer </a:t>
            </a:r>
            <a:r>
              <a:rPr lang="en-US" sz="2400" b="1">
                <a:solidFill>
                  <a:schemeClr val="bg1"/>
                </a:solidFill>
              </a:rPr>
              <a:t>[]</a:t>
            </a:r>
            <a:r>
              <a:rPr lang="en-US" sz="2400">
                <a:solidFill>
                  <a:schemeClr val="bg1"/>
                </a:solidFill>
              </a:rPr>
              <a:t> indicates this parameter is </a:t>
            </a:r>
            <a:r>
              <a:rPr lang="en-US" sz="2400" b="1">
                <a:solidFill>
                  <a:schemeClr val="bg1"/>
                </a:solidFill>
              </a:rPr>
              <a:t>Optional</a:t>
            </a:r>
            <a:endParaRPr lang="en-US" sz="2400">
              <a:solidFill>
                <a:schemeClr val="bg1"/>
              </a:solidFill>
            </a:endParaRPr>
          </a:p>
          <a:p>
            <a:r>
              <a:rPr lang="en-US" sz="2400" b="1">
                <a:solidFill>
                  <a:schemeClr val="bg1"/>
                </a:solidFill>
              </a:rPr>
              <a:t>-Description</a:t>
            </a:r>
            <a:r>
              <a:rPr lang="en-US" sz="2400">
                <a:solidFill>
                  <a:schemeClr val="bg1"/>
                </a:solidFill>
              </a:rPr>
              <a:t>: Parameter Name</a:t>
            </a:r>
          </a:p>
          <a:p>
            <a:pPr lvl="4"/>
            <a:r>
              <a:rPr lang="en-US" sz="2400">
                <a:solidFill>
                  <a:schemeClr val="bg1"/>
                </a:solidFill>
              </a:rPr>
              <a:t>Absence of </a:t>
            </a:r>
            <a:r>
              <a:rPr lang="en-US" sz="2400" b="1">
                <a:solidFill>
                  <a:schemeClr val="bg1"/>
                </a:solidFill>
              </a:rPr>
              <a:t>[]</a:t>
            </a:r>
            <a:r>
              <a:rPr lang="en-US" sz="2400">
                <a:solidFill>
                  <a:schemeClr val="bg1"/>
                </a:solidFill>
              </a:rPr>
              <a:t> indicate that this </a:t>
            </a:r>
            <a:r>
              <a:rPr lang="en-US" sz="2400" err="1">
                <a:solidFill>
                  <a:schemeClr val="bg1"/>
                </a:solidFill>
              </a:rPr>
              <a:t>ParameterName</a:t>
            </a:r>
            <a:r>
              <a:rPr lang="en-US" sz="2400">
                <a:solidFill>
                  <a:schemeClr val="bg1"/>
                </a:solidFill>
              </a:rPr>
              <a:t> is not </a:t>
            </a:r>
            <a:r>
              <a:rPr lang="en-US" sz="2400" b="1">
                <a:solidFill>
                  <a:schemeClr val="bg1"/>
                </a:solidFill>
              </a:rPr>
              <a:t>Optional</a:t>
            </a:r>
          </a:p>
          <a:p>
            <a:r>
              <a:rPr lang="en-US" sz="2400" b="1">
                <a:solidFill>
                  <a:schemeClr val="bg1"/>
                </a:solidFill>
              </a:rPr>
              <a:t>&lt;string&gt;</a:t>
            </a:r>
            <a:r>
              <a:rPr lang="en-US" sz="2400">
                <a:solidFill>
                  <a:schemeClr val="bg1"/>
                </a:solidFill>
              </a:rPr>
              <a:t>: This is the type of argument this Parameter Accepts.</a:t>
            </a:r>
          </a:p>
          <a:p>
            <a:pPr lvl="4"/>
            <a:r>
              <a:rPr lang="en-US" sz="2400">
                <a:solidFill>
                  <a:schemeClr val="bg1"/>
                </a:solidFill>
              </a:rPr>
              <a:t>Absence of </a:t>
            </a:r>
            <a:r>
              <a:rPr lang="en-US" sz="2400" b="1">
                <a:solidFill>
                  <a:schemeClr val="bg1"/>
                </a:solidFill>
              </a:rPr>
              <a:t>[]</a:t>
            </a:r>
            <a:r>
              <a:rPr lang="en-US" sz="2400">
                <a:solidFill>
                  <a:schemeClr val="bg1"/>
                </a:solidFill>
              </a:rPr>
              <a:t> following </a:t>
            </a:r>
            <a:r>
              <a:rPr lang="en-US" sz="2400" b="1">
                <a:solidFill>
                  <a:schemeClr val="bg1"/>
                </a:solidFill>
              </a:rPr>
              <a:t>string</a:t>
            </a:r>
            <a:r>
              <a:rPr lang="en-US" sz="2400">
                <a:solidFill>
                  <a:schemeClr val="bg1"/>
                </a:solidFill>
              </a:rPr>
              <a:t> indicates this argument takes </a:t>
            </a:r>
            <a:r>
              <a:rPr lang="en-US" sz="2400" b="1">
                <a:solidFill>
                  <a:schemeClr val="bg1"/>
                </a:solidFill>
              </a:rPr>
              <a:t>ONE</a:t>
            </a:r>
            <a:r>
              <a:rPr lang="en-US" sz="2400">
                <a:solidFill>
                  <a:schemeClr val="bg1"/>
                </a:solidFill>
              </a:rPr>
              <a:t> string, not multiple strings. </a:t>
            </a:r>
            <a:endParaRPr lang="en-US" sz="2400" b="1">
              <a:solidFill>
                <a:schemeClr val="bg1"/>
              </a:solidFill>
            </a:endParaRPr>
          </a:p>
        </p:txBody>
      </p:sp>
      <p:sp>
        <p:nvSpPr>
          <p:cNvPr id="33" name="Flowchart: Process 32"/>
          <p:cNvSpPr/>
          <p:nvPr/>
        </p:nvSpPr>
        <p:spPr>
          <a:xfrm>
            <a:off x="486937" y="2260914"/>
            <a:ext cx="4534241" cy="337417"/>
          </a:xfrm>
          <a:prstGeom prst="flowChartProcess">
            <a:avLst/>
          </a:prstGeom>
          <a:solidFill>
            <a:schemeClr val="accent2">
              <a:lumMod val="60000"/>
              <a:lumOff val="40000"/>
              <a:alpha val="42000"/>
            </a:schemeClr>
          </a:solidFill>
          <a:ln w="254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Single Corner Snipped 33"/>
          <p:cNvSpPr/>
          <p:nvPr/>
        </p:nvSpPr>
        <p:spPr>
          <a:xfrm>
            <a:off x="472921" y="3237406"/>
            <a:ext cx="10966757" cy="3074103"/>
          </a:xfrm>
          <a:prstGeom prst="snip1Rect">
            <a:avLst/>
          </a:prstGeom>
          <a:solidFill>
            <a:schemeClr val="tx1">
              <a:lumMod val="95000"/>
            </a:schemeClr>
          </a:solidFill>
          <a:ln w="25400">
            <a:solidFill>
              <a:schemeClr val="bg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sz="2400" b="1">
                <a:solidFill>
                  <a:schemeClr val="bg1"/>
                </a:solidFill>
              </a:rPr>
              <a:t>[-Option &lt;</a:t>
            </a:r>
            <a:r>
              <a:rPr lang="en-US" sz="2400" b="1" err="1">
                <a:solidFill>
                  <a:schemeClr val="bg1"/>
                </a:solidFill>
              </a:rPr>
              <a:t>ScopedItemOptions</a:t>
            </a:r>
            <a:r>
              <a:rPr lang="en-US" sz="2400" b="1">
                <a:solidFill>
                  <a:schemeClr val="bg1"/>
                </a:solidFill>
              </a:rPr>
              <a:t>&gt;]</a:t>
            </a:r>
            <a:r>
              <a:rPr lang="en-US" sz="2400">
                <a:solidFill>
                  <a:schemeClr val="bg1"/>
                </a:solidFill>
              </a:rPr>
              <a:t>: Fourth Parameter</a:t>
            </a:r>
          </a:p>
          <a:p>
            <a:pPr lvl="4"/>
            <a:r>
              <a:rPr lang="en-US" sz="2400">
                <a:solidFill>
                  <a:schemeClr val="bg1"/>
                </a:solidFill>
              </a:rPr>
              <a:t>Outer </a:t>
            </a:r>
            <a:r>
              <a:rPr lang="en-US" sz="2400" b="1">
                <a:solidFill>
                  <a:schemeClr val="bg1"/>
                </a:solidFill>
              </a:rPr>
              <a:t>[]</a:t>
            </a:r>
            <a:r>
              <a:rPr lang="en-US" sz="2400">
                <a:solidFill>
                  <a:schemeClr val="bg1"/>
                </a:solidFill>
              </a:rPr>
              <a:t> indicates this parameter is </a:t>
            </a:r>
            <a:r>
              <a:rPr lang="en-US" sz="2400" b="1">
                <a:solidFill>
                  <a:schemeClr val="bg1"/>
                </a:solidFill>
              </a:rPr>
              <a:t>Optional</a:t>
            </a:r>
            <a:endParaRPr lang="en-US" sz="2400">
              <a:solidFill>
                <a:schemeClr val="bg1"/>
              </a:solidFill>
            </a:endParaRPr>
          </a:p>
          <a:p>
            <a:r>
              <a:rPr lang="en-US" sz="2400" b="1">
                <a:solidFill>
                  <a:schemeClr val="bg1"/>
                </a:solidFill>
              </a:rPr>
              <a:t>-Option</a:t>
            </a:r>
            <a:r>
              <a:rPr lang="en-US" sz="2400">
                <a:solidFill>
                  <a:schemeClr val="bg1"/>
                </a:solidFill>
              </a:rPr>
              <a:t>: Parameter Name</a:t>
            </a:r>
          </a:p>
          <a:p>
            <a:pPr lvl="4"/>
            <a:r>
              <a:rPr lang="en-US" sz="2400">
                <a:solidFill>
                  <a:schemeClr val="bg1"/>
                </a:solidFill>
              </a:rPr>
              <a:t>Absence of </a:t>
            </a:r>
            <a:r>
              <a:rPr lang="en-US" sz="2400" b="1">
                <a:solidFill>
                  <a:schemeClr val="bg1"/>
                </a:solidFill>
              </a:rPr>
              <a:t>[]</a:t>
            </a:r>
            <a:r>
              <a:rPr lang="en-US" sz="2400">
                <a:solidFill>
                  <a:schemeClr val="bg1"/>
                </a:solidFill>
              </a:rPr>
              <a:t> indicate that this </a:t>
            </a:r>
            <a:r>
              <a:rPr lang="en-US" sz="2400" err="1">
                <a:solidFill>
                  <a:schemeClr val="bg1"/>
                </a:solidFill>
              </a:rPr>
              <a:t>ParameterName</a:t>
            </a:r>
            <a:r>
              <a:rPr lang="en-US" sz="2400">
                <a:solidFill>
                  <a:schemeClr val="bg1"/>
                </a:solidFill>
              </a:rPr>
              <a:t> is not </a:t>
            </a:r>
            <a:r>
              <a:rPr lang="en-US" sz="2400" b="1">
                <a:solidFill>
                  <a:schemeClr val="bg1"/>
                </a:solidFill>
              </a:rPr>
              <a:t>Optional</a:t>
            </a:r>
          </a:p>
          <a:p>
            <a:r>
              <a:rPr lang="en-US" sz="2400" b="1">
                <a:solidFill>
                  <a:schemeClr val="bg1"/>
                </a:solidFill>
              </a:rPr>
              <a:t>&lt;</a:t>
            </a:r>
            <a:r>
              <a:rPr lang="en-US" sz="2400" b="1" err="1">
                <a:solidFill>
                  <a:schemeClr val="bg1"/>
                </a:solidFill>
              </a:rPr>
              <a:t>ScopedItemOptions</a:t>
            </a:r>
            <a:r>
              <a:rPr lang="en-US" sz="2400" b="1">
                <a:solidFill>
                  <a:schemeClr val="bg1"/>
                </a:solidFill>
              </a:rPr>
              <a:t>&gt;</a:t>
            </a:r>
            <a:r>
              <a:rPr lang="en-US" sz="2400">
                <a:solidFill>
                  <a:schemeClr val="bg1"/>
                </a:solidFill>
              </a:rPr>
              <a:t>: This is the type of argument this Parameter Accepts.</a:t>
            </a:r>
          </a:p>
        </p:txBody>
      </p:sp>
      <p:sp>
        <p:nvSpPr>
          <p:cNvPr id="39" name="Flowchart: Process 38"/>
          <p:cNvSpPr/>
          <p:nvPr/>
        </p:nvSpPr>
        <p:spPr>
          <a:xfrm>
            <a:off x="5021179" y="2260915"/>
            <a:ext cx="1973182" cy="354444"/>
          </a:xfrm>
          <a:prstGeom prst="flowChartProcess">
            <a:avLst/>
          </a:prstGeom>
          <a:solidFill>
            <a:schemeClr val="accent2">
              <a:lumMod val="60000"/>
              <a:lumOff val="40000"/>
              <a:alpha val="42000"/>
            </a:schemeClr>
          </a:solidFill>
          <a:ln w="254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Single Corner Snipped 39"/>
          <p:cNvSpPr/>
          <p:nvPr/>
        </p:nvSpPr>
        <p:spPr>
          <a:xfrm>
            <a:off x="485621" y="3223478"/>
            <a:ext cx="10966757" cy="3074103"/>
          </a:xfrm>
          <a:prstGeom prst="snip1Rect">
            <a:avLst/>
          </a:prstGeom>
          <a:solidFill>
            <a:schemeClr val="tx1">
              <a:lumMod val="95000"/>
            </a:schemeClr>
          </a:solidFill>
          <a:ln w="25400">
            <a:solidFill>
              <a:schemeClr val="bg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sz="2400" b="1" dirty="0">
                <a:solidFill>
                  <a:schemeClr val="bg1"/>
                </a:solidFill>
              </a:rPr>
              <a:t>[-</a:t>
            </a:r>
            <a:r>
              <a:rPr lang="en-US" sz="2400" b="1" dirty="0" err="1">
                <a:solidFill>
                  <a:schemeClr val="bg1"/>
                </a:solidFill>
              </a:rPr>
              <a:t>PassThru</a:t>
            </a:r>
            <a:r>
              <a:rPr lang="en-US" sz="2400" b="1" dirty="0">
                <a:solidFill>
                  <a:schemeClr val="bg1"/>
                </a:solidFill>
              </a:rPr>
              <a:t>]</a:t>
            </a:r>
            <a:r>
              <a:rPr lang="en-US" sz="2400" dirty="0">
                <a:solidFill>
                  <a:schemeClr val="bg1"/>
                </a:solidFill>
              </a:rPr>
              <a:t>: Fifth Parameter</a:t>
            </a:r>
          </a:p>
          <a:p>
            <a:pPr lvl="4"/>
            <a:r>
              <a:rPr lang="en-US" sz="2400" dirty="0">
                <a:solidFill>
                  <a:schemeClr val="bg1"/>
                </a:solidFill>
              </a:rPr>
              <a:t>Outer </a:t>
            </a:r>
            <a:r>
              <a:rPr lang="en-US" sz="2400" b="1" dirty="0">
                <a:solidFill>
                  <a:schemeClr val="bg1"/>
                </a:solidFill>
              </a:rPr>
              <a:t>[]</a:t>
            </a:r>
            <a:r>
              <a:rPr lang="en-US" sz="2400" dirty="0">
                <a:solidFill>
                  <a:schemeClr val="bg1"/>
                </a:solidFill>
              </a:rPr>
              <a:t> indicates this parameter is </a:t>
            </a:r>
            <a:r>
              <a:rPr lang="en-US" sz="2400" b="1" dirty="0">
                <a:solidFill>
                  <a:schemeClr val="bg1"/>
                </a:solidFill>
              </a:rPr>
              <a:t>Optional</a:t>
            </a:r>
            <a:endParaRPr lang="en-US" sz="2400" dirty="0">
              <a:solidFill>
                <a:schemeClr val="bg1"/>
              </a:solidFill>
            </a:endParaRPr>
          </a:p>
          <a:p>
            <a:r>
              <a:rPr lang="en-US" sz="2400" b="1" dirty="0">
                <a:solidFill>
                  <a:schemeClr val="bg1"/>
                </a:solidFill>
              </a:rPr>
              <a:t>-</a:t>
            </a:r>
            <a:r>
              <a:rPr lang="en-US" sz="2400" b="1" dirty="0" err="1">
                <a:solidFill>
                  <a:schemeClr val="bg1"/>
                </a:solidFill>
              </a:rPr>
              <a:t>PassThru</a:t>
            </a:r>
            <a:r>
              <a:rPr lang="en-US" sz="2400" dirty="0">
                <a:solidFill>
                  <a:schemeClr val="bg1"/>
                </a:solidFill>
              </a:rPr>
              <a:t>: Parameter Name</a:t>
            </a:r>
          </a:p>
          <a:p>
            <a:pPr lvl="4"/>
            <a:r>
              <a:rPr lang="en-US" sz="2400" dirty="0">
                <a:solidFill>
                  <a:schemeClr val="bg1"/>
                </a:solidFill>
              </a:rPr>
              <a:t>Absence of </a:t>
            </a:r>
            <a:r>
              <a:rPr lang="en-US" sz="2400" b="1" dirty="0">
                <a:solidFill>
                  <a:schemeClr val="bg1"/>
                </a:solidFill>
              </a:rPr>
              <a:t>[]</a:t>
            </a:r>
            <a:r>
              <a:rPr lang="en-US" sz="2400" dirty="0">
                <a:solidFill>
                  <a:schemeClr val="bg1"/>
                </a:solidFill>
              </a:rPr>
              <a:t> indicate that this </a:t>
            </a:r>
            <a:r>
              <a:rPr lang="en-US" sz="2400" dirty="0" err="1">
                <a:solidFill>
                  <a:schemeClr val="bg1"/>
                </a:solidFill>
              </a:rPr>
              <a:t>ParameterName</a:t>
            </a:r>
            <a:r>
              <a:rPr lang="en-US" sz="2400" dirty="0">
                <a:solidFill>
                  <a:schemeClr val="bg1"/>
                </a:solidFill>
              </a:rPr>
              <a:t> is not </a:t>
            </a:r>
            <a:r>
              <a:rPr lang="en-US" sz="2400" b="1" dirty="0">
                <a:solidFill>
                  <a:schemeClr val="bg1"/>
                </a:solidFill>
              </a:rPr>
              <a:t>Optional</a:t>
            </a:r>
          </a:p>
          <a:p>
            <a:pPr lvl="4"/>
            <a:r>
              <a:rPr lang="en-US" sz="2400" dirty="0">
                <a:solidFill>
                  <a:schemeClr val="bg1"/>
                </a:solidFill>
              </a:rPr>
              <a:t>Lack of accompanying </a:t>
            </a:r>
            <a:r>
              <a:rPr lang="en-US" sz="2400" b="1" dirty="0">
                <a:solidFill>
                  <a:schemeClr val="bg1"/>
                </a:solidFill>
              </a:rPr>
              <a:t>Type</a:t>
            </a:r>
            <a:r>
              <a:rPr lang="en-US" sz="2400" dirty="0">
                <a:solidFill>
                  <a:schemeClr val="bg1"/>
                </a:solidFill>
              </a:rPr>
              <a:t> indicates that this is a </a:t>
            </a:r>
            <a:r>
              <a:rPr lang="en-US" sz="2400" b="1" dirty="0">
                <a:solidFill>
                  <a:schemeClr val="bg1"/>
                </a:solidFill>
              </a:rPr>
              <a:t>[Switch]</a:t>
            </a:r>
            <a:r>
              <a:rPr lang="en-US" sz="2400" dirty="0">
                <a:solidFill>
                  <a:schemeClr val="bg1"/>
                </a:solidFill>
              </a:rPr>
              <a:t> parameter. </a:t>
            </a:r>
          </a:p>
        </p:txBody>
      </p:sp>
      <p:sp>
        <p:nvSpPr>
          <p:cNvPr id="47" name="TextBox 46"/>
          <p:cNvSpPr txBox="1"/>
          <p:nvPr/>
        </p:nvSpPr>
        <p:spPr>
          <a:xfrm>
            <a:off x="7523747" y="805935"/>
            <a:ext cx="4058653" cy="369332"/>
          </a:xfrm>
          <a:prstGeom prst="rect">
            <a:avLst/>
          </a:prstGeom>
          <a:noFill/>
        </p:spPr>
        <p:txBody>
          <a:bodyPr wrap="square" rtlCol="0">
            <a:spAutoFit/>
          </a:bodyPr>
          <a:lstStyle/>
          <a:p>
            <a:r>
              <a:rPr lang="en-US" i="1">
                <a:solidFill>
                  <a:schemeClr val="bg1"/>
                </a:solidFill>
              </a:rPr>
              <a:t>Some parameters omitted for brevity</a:t>
            </a:r>
          </a:p>
        </p:txBody>
      </p:sp>
    </p:spTree>
    <p:extLst>
      <p:ext uri="{BB962C8B-B14F-4D97-AF65-F5344CB8AC3E}">
        <p14:creationId xmlns:p14="http://schemas.microsoft.com/office/powerpoint/2010/main" val="1246086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7"/>
                                        </p:tgtEl>
                                        <p:attrNameLst>
                                          <p:attrName>style.visibility</p:attrName>
                                        </p:attrNameLst>
                                      </p:cBhvr>
                                      <p:to>
                                        <p:strVal val="hidden"/>
                                      </p:to>
                                    </p:set>
                                  </p:childTnLst>
                                </p:cTn>
                              </p:par>
                              <p:par>
                                <p:cTn id="16" presetID="1" presetClass="exit" presetSubtype="0" fill="hold" grpId="1" nodeType="withEffect">
                                  <p:stCondLst>
                                    <p:cond delay="0"/>
                                  </p:stCondLst>
                                  <p:childTnLst>
                                    <p:set>
                                      <p:cBhvr>
                                        <p:cTn id="17" dur="1" fill="hold">
                                          <p:stCondLst>
                                            <p:cond delay="0"/>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3"/>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left)">
                                      <p:cBhvr>
                                        <p:cTn id="41" dur="500"/>
                                        <p:tgtEl>
                                          <p:spTgt spid="23"/>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1" nodeType="clickEffect">
                                  <p:stCondLst>
                                    <p:cond delay="0"/>
                                  </p:stCondLst>
                                  <p:childTnLst>
                                    <p:set>
                                      <p:cBhvr>
                                        <p:cTn id="45" dur="1" fill="hold">
                                          <p:stCondLst>
                                            <p:cond delay="0"/>
                                          </p:stCondLst>
                                        </p:cTn>
                                        <p:tgtEl>
                                          <p:spTgt spid="22"/>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23"/>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left)">
                                      <p:cBhvr>
                                        <p:cTn id="56" dur="500"/>
                                        <p:tgtEl>
                                          <p:spTgt spid="29"/>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28"/>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29"/>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wipe(left)">
                                      <p:cBhvr>
                                        <p:cTn id="71" dur="500"/>
                                        <p:tgtEl>
                                          <p:spTgt spid="34"/>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grpId="1" nodeType="clickEffect">
                                  <p:stCondLst>
                                    <p:cond delay="0"/>
                                  </p:stCondLst>
                                  <p:childTnLst>
                                    <p:set>
                                      <p:cBhvr>
                                        <p:cTn id="75" dur="1" fill="hold">
                                          <p:stCondLst>
                                            <p:cond delay="0"/>
                                          </p:stCondLst>
                                        </p:cTn>
                                        <p:tgtEl>
                                          <p:spTgt spid="33"/>
                                        </p:tgtEl>
                                        <p:attrNameLst>
                                          <p:attrName>style.visibility</p:attrName>
                                        </p:attrNameLst>
                                      </p:cBhvr>
                                      <p:to>
                                        <p:strVal val="hidden"/>
                                      </p:to>
                                    </p:set>
                                  </p:childTnLst>
                                </p:cTn>
                              </p:par>
                              <p:par>
                                <p:cTn id="76" presetID="1" presetClass="exit" presetSubtype="0" fill="hold" grpId="1" nodeType="withEffect">
                                  <p:stCondLst>
                                    <p:cond delay="0"/>
                                  </p:stCondLst>
                                  <p:childTnLst>
                                    <p:set>
                                      <p:cBhvr>
                                        <p:cTn id="77" dur="1" fill="hold">
                                          <p:stCondLst>
                                            <p:cond delay="0"/>
                                          </p:stCondLst>
                                        </p:cTn>
                                        <p:tgtEl>
                                          <p:spTgt spid="34"/>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39"/>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40"/>
                                        </p:tgtEl>
                                        <p:attrNameLst>
                                          <p:attrName>style.visibility</p:attrName>
                                        </p:attrNameLst>
                                      </p:cBhvr>
                                      <p:to>
                                        <p:strVal val="visible"/>
                                      </p:to>
                                    </p:set>
                                    <p:animEffect transition="in" filter="wipe(left)">
                                      <p:cBhvr>
                                        <p:cTn id="86" dur="500"/>
                                        <p:tgtEl>
                                          <p:spTgt spid="40"/>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39"/>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13" grpId="0" animBg="1"/>
      <p:bldP spid="13" grpId="1" animBg="1"/>
      <p:bldP spid="14" grpId="0" animBg="1"/>
      <p:bldP spid="14" grpId="1" animBg="1"/>
      <p:bldP spid="22" grpId="0" animBg="1"/>
      <p:bldP spid="22" grpId="1" animBg="1"/>
      <p:bldP spid="23" grpId="0" animBg="1"/>
      <p:bldP spid="23" grpId="1" animBg="1"/>
      <p:bldP spid="28" grpId="0" animBg="1"/>
      <p:bldP spid="28" grpId="1" animBg="1"/>
      <p:bldP spid="29" grpId="0" animBg="1"/>
      <p:bldP spid="29" grpId="1" animBg="1"/>
      <p:bldP spid="33" grpId="0" animBg="1"/>
      <p:bldP spid="33" grpId="1" animBg="1"/>
      <p:bldP spid="34" grpId="0" animBg="1"/>
      <p:bldP spid="34" grpId="1" animBg="1"/>
      <p:bldP spid="39" grpId="0" animBg="1"/>
      <p:bldP spid="39" grpId="1" animBg="1"/>
      <p:bldP spid="40" grpId="0" animBg="1"/>
      <p:bldP spid="40"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TESTINGTAG" val="TestingValue-JC Was here"/>
</p:tagLst>
</file>

<file path=ppt/tags/tag2.xml><?xml version="1.0" encoding="utf-8"?>
<p:tagLst xmlns:a="http://schemas.openxmlformats.org/drawingml/2006/main" xmlns:r="http://schemas.openxmlformats.org/officeDocument/2006/relationships" xmlns:p="http://schemas.openxmlformats.org/presentationml/2006/main">
  <p:tag name="TESTINGTAG" val="TestingValue-JC Was here"/>
</p:tagLst>
</file>

<file path=ppt/theme/theme1.xml><?xml version="1.0" encoding="utf-8"?>
<a:theme xmlns:a="http://schemas.openxmlformats.org/drawingml/2006/main" name="Services4x3">
  <a:themeElements>
    <a:clrScheme name="Custom 1">
      <a:dk1>
        <a:srgbClr val="000000"/>
      </a:dk1>
      <a:lt1>
        <a:sysClr val="window" lastClr="FFFFFF"/>
      </a:lt1>
      <a:dk2>
        <a:srgbClr val="002050"/>
      </a:dk2>
      <a:lt2>
        <a:srgbClr val="FFFFFF"/>
      </a:lt2>
      <a:accent1>
        <a:srgbClr val="0A5BBA"/>
      </a:accent1>
      <a:accent2>
        <a:srgbClr val="15AEEF"/>
      </a:accent2>
      <a:accent3>
        <a:srgbClr val="0E715F"/>
      </a:accent3>
      <a:accent4>
        <a:srgbClr val="129038"/>
      </a:accent4>
      <a:accent5>
        <a:srgbClr val="0C6126"/>
      </a:accent5>
      <a:accent6>
        <a:srgbClr val="6EB005"/>
      </a:accent6>
      <a:hlink>
        <a:srgbClr val="540F67"/>
      </a:hlink>
      <a:folHlink>
        <a:srgbClr val="883884"/>
      </a:folHlink>
    </a:clrScheme>
    <a:fontScheme name="Segoe Regular Semibold">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SD_Presentation_Template_Technology-Lesson_Title_v1.0.potx" id="{9074C402-B2F0-447C-BE82-85AB75729F29}" vid="{ED5C61D2-6D68-4DF8-B70E-825527447F29}"/>
    </a:ext>
  </a:extLst>
</a:theme>
</file>

<file path=ppt/theme/theme2.xml><?xml version="1.0" encoding="utf-8"?>
<a:theme xmlns:a="http://schemas.openxmlformats.org/drawingml/2006/main" name="1_Services4x3">
  <a:themeElements>
    <a:clrScheme name="Custom 1">
      <a:dk1>
        <a:srgbClr val="000000"/>
      </a:dk1>
      <a:lt1>
        <a:sysClr val="window" lastClr="FFFFFF"/>
      </a:lt1>
      <a:dk2>
        <a:srgbClr val="002050"/>
      </a:dk2>
      <a:lt2>
        <a:srgbClr val="FFFFFF"/>
      </a:lt2>
      <a:accent1>
        <a:srgbClr val="0A5BBA"/>
      </a:accent1>
      <a:accent2>
        <a:srgbClr val="15AEEF"/>
      </a:accent2>
      <a:accent3>
        <a:srgbClr val="0E715F"/>
      </a:accent3>
      <a:accent4>
        <a:srgbClr val="129038"/>
      </a:accent4>
      <a:accent5>
        <a:srgbClr val="0C6126"/>
      </a:accent5>
      <a:accent6>
        <a:srgbClr val="6EB005"/>
      </a:accent6>
      <a:hlink>
        <a:srgbClr val="540F67"/>
      </a:hlink>
      <a:folHlink>
        <a:srgbClr val="883884"/>
      </a:folHlink>
    </a:clrScheme>
    <a:fontScheme name="Segoe Regular Semibold">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SD_Presentation_Template_Technology-Lesson_Title_v1.0.potx" id="{9074C402-B2F0-447C-BE82-85AB75729F29}" vid="{ED5C61D2-6D68-4DF8-B70E-825527447F2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Properties xmlns="http://schemas.microsoft.com/sharepoint/v3" xsi:nil="true"/>
    <_dlc_DocId xmlns="230e9df3-be65-4c73-a93b-d1236ebd677e">CPS089-628834383-4510</_dlc_DocId>
    <_ip_UnifiedCompliancePolicyUIAction xmlns="http://schemas.microsoft.com/sharepoint/v3" xsi:nil="true"/>
    <_dlc_DocIdUrl xmlns="230e9df3-be65-4c73-a93b-d1236ebd677e">
      <Url>https://microsoft.sharepoint.com/teams/CampusProjectSites089/hahzsakosd/ipdev/_layouts/15/DocIdRedir.aspx?ID=CPS089-628834383-4510</Url>
      <Description>CPS089-628834383-4510</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14DE3E8BEF2E4E881CAEEABE421CEE" ma:contentTypeVersion="8" ma:contentTypeDescription="Create a new document." ma:contentTypeScope="" ma:versionID="baf05cccf29378aa88bb8789a5b8e396">
  <xsd:schema xmlns:xsd="http://www.w3.org/2001/XMLSchema" xmlns:xs="http://www.w3.org/2001/XMLSchema" xmlns:p="http://schemas.microsoft.com/office/2006/metadata/properties" xmlns:ns1="http://schemas.microsoft.com/sharepoint/v3" xmlns:ns2="230e9df3-be65-4c73-a93b-d1236ebd677e" xmlns:ns3="7ed30aa2-a9a3-48dd-93de-4f2bc034e61b" xmlns:ns4="59de8348-5be6-4db7-9dc7-92aa9cc3a18f" targetNamespace="http://schemas.microsoft.com/office/2006/metadata/properties" ma:root="true" ma:fieldsID="808daea09e4dbaa5f71bd5fc4a8d1f8d" ns1:_="" ns2:_="" ns3:_="" ns4:_="">
    <xsd:import namespace="http://schemas.microsoft.com/sharepoint/v3"/>
    <xsd:import namespace="230e9df3-be65-4c73-a93b-d1236ebd677e"/>
    <xsd:import namespace="7ed30aa2-a9a3-48dd-93de-4f2bc034e61b"/>
    <xsd:import namespace="59de8348-5be6-4db7-9dc7-92aa9cc3a18f"/>
    <xsd:element name="properties">
      <xsd:complexType>
        <xsd:sequence>
          <xsd:element name="documentManagement">
            <xsd:complexType>
              <xsd:all>
                <xsd:element ref="ns2:_dlc_DocId" minOccurs="0"/>
                <xsd:element ref="ns2:_dlc_DocIdUrl" minOccurs="0"/>
                <xsd:element ref="ns2:_dlc_DocIdPersistId"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description="" ma:hidden="true" ma:internalName="_ip_UnifiedCompliancePolicyProperties">
      <xsd:simpleType>
        <xsd:restriction base="dms:Note"/>
      </xsd:simpleType>
    </xsd:element>
    <xsd:element name="_ip_UnifiedCompliancePolicyUIAction" ma:index="16"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7ed30aa2-a9a3-48dd-93de-4f2bc034e61b"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description="" ma:internalName="SharedWithDetails" ma:readOnly="true">
      <xsd:simpleType>
        <xsd:restriction base="dms:Note">
          <xsd:maxLength value="255"/>
        </xsd:restriction>
      </xsd:simpleType>
    </xsd:element>
    <xsd:element name="LastSharedByUser" ma:index="13" nillable="true" ma:displayName="Last Shared By User" ma:description="" ma:internalName="LastSharedByUser" ma:readOnly="true">
      <xsd:simpleType>
        <xsd:restriction base="dms:Note">
          <xsd:maxLength value="255"/>
        </xsd:restriction>
      </xsd:simpleType>
    </xsd:element>
    <xsd:element name="LastSharedByTime" ma:index="1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59de8348-5be6-4db7-9dc7-92aa9cc3a18f" elementFormDefault="qualified">
    <xsd:import namespace="http://schemas.microsoft.com/office/2006/documentManagement/types"/>
    <xsd:import namespace="http://schemas.microsoft.com/office/infopath/2007/PartnerControls"/>
    <xsd:element name="MediaServiceMetadata" ma:index="17" nillable="true" ma:displayName="MediaServiceMetadata" ma:description="" ma:hidden="true" ma:internalName="MediaServiceMetadata" ma:readOnly="true">
      <xsd:simpleType>
        <xsd:restriction base="dms:Note"/>
      </xsd:simpleType>
    </xsd:element>
    <xsd:element name="MediaServiceFastMetadata" ma:index="18"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86097C-4316-4AB1-B22C-6DFE252E5824}">
  <ds:schemaRefs>
    <ds:schemaRef ds:uri="http://schemas.microsoft.com/office/2006/documentManagement/types"/>
    <ds:schemaRef ds:uri="http://schemas.microsoft.com/office/2006/metadata/properties"/>
    <ds:schemaRef ds:uri="http://purl.org/dc/elements/1.1/"/>
    <ds:schemaRef ds:uri="http://www.w3.org/XML/1998/namespace"/>
    <ds:schemaRef ds:uri="http://schemas.openxmlformats.org/package/2006/metadata/core-properties"/>
    <ds:schemaRef ds:uri="7ed30aa2-a9a3-48dd-93de-4f2bc034e61b"/>
    <ds:schemaRef ds:uri="http://purl.org/dc/terms/"/>
    <ds:schemaRef ds:uri="http://schemas.microsoft.com/office/infopath/2007/PartnerControls"/>
    <ds:schemaRef ds:uri="59de8348-5be6-4db7-9dc7-92aa9cc3a18f"/>
    <ds:schemaRef ds:uri="230e9df3-be65-4c73-a93b-d1236ebd677e"/>
    <ds:schemaRef ds:uri="http://schemas.microsoft.com/sharepoint/v3"/>
    <ds:schemaRef ds:uri="http://purl.org/dc/dcmitype/"/>
  </ds:schemaRefs>
</ds:datastoreItem>
</file>

<file path=customXml/itemProps2.xml><?xml version="1.0" encoding="utf-8"?>
<ds:datastoreItem xmlns:ds="http://schemas.openxmlformats.org/officeDocument/2006/customXml" ds:itemID="{4EB9F40F-1891-4732-B4F5-5A0F638BA7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7ed30aa2-a9a3-48dd-93de-4f2bc034e61b"/>
    <ds:schemaRef ds:uri="59de8348-5be6-4db7-9dc7-92aa9cc3a1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53AC53A-ACDF-4052-970C-D95D6D46B8F0}">
  <ds:schemaRefs>
    <ds:schemaRef ds:uri="http://schemas.microsoft.com/sharepoint/events"/>
  </ds:schemaRefs>
</ds:datastoreItem>
</file>

<file path=customXml/itemProps4.xml><?xml version="1.0" encoding="utf-8"?>
<ds:datastoreItem xmlns:ds="http://schemas.openxmlformats.org/officeDocument/2006/customXml" ds:itemID="{D4C50DEA-E42E-44F5-948C-512AF019FD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156</TotalTime>
  <Words>2152</Words>
  <Application>Microsoft Office PowerPoint</Application>
  <PresentationFormat>Widescreen</PresentationFormat>
  <Paragraphs>426</Paragraphs>
  <Slides>21</Slides>
  <Notes>20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21</vt:i4>
      </vt:variant>
    </vt:vector>
  </HeadingPairs>
  <TitlesOfParts>
    <vt:vector size="35" baseType="lpstr">
      <vt:lpstr>Arial</vt:lpstr>
      <vt:lpstr>Calibri</vt:lpstr>
      <vt:lpstr>Calibri Light</vt:lpstr>
      <vt:lpstr>Courier New</vt:lpstr>
      <vt:lpstr>Lucida Console</vt:lpstr>
      <vt:lpstr>Segoe</vt:lpstr>
      <vt:lpstr>Segoe Pro Light</vt:lpstr>
      <vt:lpstr>Segoe Pro Semibold</vt:lpstr>
      <vt:lpstr>Segoe UI</vt:lpstr>
      <vt:lpstr>Segoe UI Light</vt:lpstr>
      <vt:lpstr>Segoe UI Semibold</vt:lpstr>
      <vt:lpstr>SegoeUI</vt:lpstr>
      <vt:lpstr>Services4x3</vt:lpstr>
      <vt:lpstr>1_Services4x3</vt:lpstr>
      <vt:lpstr>Agenda</vt:lpstr>
      <vt:lpstr>Module 2: Commands </vt:lpstr>
      <vt:lpstr>External Commands</vt:lpstr>
      <vt:lpstr>What is a Cmdlet?</vt:lpstr>
      <vt:lpstr>Get-Command   </vt:lpstr>
      <vt:lpstr>Aliases Overview</vt:lpstr>
      <vt:lpstr>Alias Cmdlets</vt:lpstr>
      <vt:lpstr>Instructor Demonstration</vt:lpstr>
      <vt:lpstr>Cmdlet Syntax Diagram</vt:lpstr>
      <vt:lpstr>Cmdlet Syntax Diagram Parameter Sets</vt:lpstr>
      <vt:lpstr>Positional vs. Named Parameters</vt:lpstr>
      <vt:lpstr>Termination Characters</vt:lpstr>
      <vt:lpstr>Line Continuation</vt:lpstr>
      <vt:lpstr>Instructor Demonstration</vt:lpstr>
      <vt:lpstr>Show-Command</vt:lpstr>
      <vt:lpstr>Get-Help</vt:lpstr>
      <vt:lpstr>Get-Help Useful Parameters   </vt:lpstr>
      <vt:lpstr>Updatable Help</vt:lpstr>
      <vt:lpstr>Update-Help Diagram</vt:lpstr>
      <vt:lpstr>Instructor Demonstration</vt:lpstr>
      <vt:lpstr>Module 2: Commands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cp:lastModifiedBy>Kory Thacher</cp:lastModifiedBy>
  <cp:revision>9</cp:revision>
  <dcterms:modified xsi:type="dcterms:W3CDTF">2017-05-19T21:31:59Z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0x0101003914DE3E8BEF2E4E881CAEEABE421CEE</vt:lpwstr>
  </property>
  <property fmtid="{D5CDD505-2E9C-101B-9397-08002B2CF9AE}" pid="3" name="_dlc_DocIdItemGuid">
    <vt:lpwstr>689769ba-1520-45e0-99a7-072ca684d77f</vt:lpwstr>
  </property>
</Properties>
</file>