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 id="2147483693" r:id="rId6"/>
  </p:sldMasterIdLst>
  <p:notesMasterIdLst>
    <p:notesMasterId r:id="rId24"/>
  </p:notesMasterIdLst>
  <p:sldIdLst>
    <p:sldId id="272" r:id="rId7"/>
    <p:sldId id="258" r:id="rId8"/>
    <p:sldId id="259" r:id="rId9"/>
    <p:sldId id="262" r:id="rId10"/>
    <p:sldId id="260" r:id="rId11"/>
    <p:sldId id="261" r:id="rId12"/>
    <p:sldId id="264" r:id="rId13"/>
    <p:sldId id="263" r:id="rId14"/>
    <p:sldId id="265" r:id="rId15"/>
    <p:sldId id="266" r:id="rId16"/>
    <p:sldId id="274" r:id="rId17"/>
    <p:sldId id="275" r:id="rId18"/>
    <p:sldId id="273" r:id="rId19"/>
    <p:sldId id="267" r:id="rId20"/>
    <p:sldId id="268" r:id="rId21"/>
    <p:sldId id="269"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4 - Pipeline Introduction" id="{73BC9C98-3818-4C5D-9C23-0946725CFC6A}">
          <p14:sldIdLst>
            <p14:sldId id="272"/>
            <p14:sldId id="258"/>
            <p14:sldId id="259"/>
            <p14:sldId id="262"/>
            <p14:sldId id="260"/>
            <p14:sldId id="261"/>
            <p14:sldId id="264"/>
            <p14:sldId id="263"/>
            <p14:sldId id="265"/>
            <p14:sldId id="266"/>
            <p14:sldId id="274"/>
            <p14:sldId id="275"/>
            <p14:sldId id="273"/>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6" autoAdjust="0"/>
    <p:restoredTop sz="75000" autoAdjust="0"/>
  </p:normalViewPr>
  <p:slideViewPr>
    <p:cSldViewPr snapToGrid="0">
      <p:cViewPr varScale="1">
        <p:scale>
          <a:sx n="98" d="100"/>
          <a:sy n="98" d="100"/>
        </p:scale>
        <p:origin x="3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64D32-4E6B-46D5-8F52-013546852AF8}" type="datetimeFigureOut">
              <a:rPr lang="en-US" smtClean="0"/>
              <a:t>5/30/2017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3C8A4C-6BB5-425E-B79A-9952DEAC9BA3}" type="slidenum">
              <a:rPr lang="en-US" smtClean="0"/>
              <a:t>‹#›</a:t>
            </a:fld>
            <a:endParaRPr lang="en-US"/>
          </a:p>
        </p:txBody>
      </p:sp>
    </p:spTree>
    <p:extLst>
      <p:ext uri="{BB962C8B-B14F-4D97-AF65-F5344CB8AC3E}">
        <p14:creationId xmlns:p14="http://schemas.microsoft.com/office/powerpoint/2010/main" val="2136842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53579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0890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CSVs are usually the easier choice, unless you have a reason to need XML data</a:t>
            </a:r>
          </a:p>
          <a:p>
            <a:pPr marL="171450" indent="-171450">
              <a:buFont typeface="Arial" panose="020B0604020202020204" pitchFamily="34" charset="0"/>
              <a:buChar char="•"/>
            </a:pPr>
            <a:r>
              <a:rPr lang="en-US" dirty="0"/>
              <a:t>Reading/manipulating data in excel is easy to do from export-CSV</a:t>
            </a:r>
          </a:p>
          <a:p>
            <a:pPr marL="171450" indent="-171450">
              <a:buFont typeface="Arial" panose="020B0604020202020204" pitchFamily="34" charset="0"/>
              <a:buChar char="•"/>
            </a:pPr>
            <a:r>
              <a:rPr lang="en-US" dirty="0"/>
              <a:t>Consuming custom data, such as a list of new hires who need AD accounts, is very easy as a CSV and can enable convenient automation tools. </a:t>
            </a:r>
          </a:p>
        </p:txBody>
      </p:sp>
      <p:sp>
        <p:nvSpPr>
          <p:cNvPr id="4" name="Slide Number Placeholder 3"/>
          <p:cNvSpPr>
            <a:spLocks noGrp="1"/>
          </p:cNvSpPr>
          <p:nvPr>
            <p:ph type="sldNum" sz="quarter" idx="10"/>
          </p:nvPr>
        </p:nvSpPr>
        <p:spPr/>
        <p:txBody>
          <a:bodyPr/>
          <a:lstStyle/>
          <a:p>
            <a:fld id="{F03C8A4C-6BB5-425E-B79A-9952DEAC9BA3}" type="slidenum">
              <a:rPr lang="en-US" smtClean="0"/>
              <a:t>11</a:t>
            </a:fld>
            <a:endParaRPr lang="en-US"/>
          </a:p>
        </p:txBody>
      </p:sp>
    </p:spTree>
    <p:extLst>
      <p:ext uri="{BB962C8B-B14F-4D97-AF65-F5344CB8AC3E}">
        <p14:creationId xmlns:p14="http://schemas.microsoft.com/office/powerpoint/2010/main" val="3632962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Get-service </a:t>
            </a:r>
            <a:r>
              <a:rPr lang="en-US" dirty="0" err="1"/>
              <a:t>winmgmt</a:t>
            </a:r>
            <a:r>
              <a:rPr lang="en-US" dirty="0"/>
              <a:t> | select </a:t>
            </a:r>
            <a:r>
              <a:rPr lang="en-US" dirty="0" err="1"/>
              <a:t>dependantservices</a:t>
            </a:r>
            <a:r>
              <a:rPr lang="en-US" dirty="0"/>
              <a:t> </a:t>
            </a:r>
          </a:p>
          <a:p>
            <a:pPr marL="171450" indent="-171450">
              <a:buFont typeface="Arial" panose="020B0604020202020204" pitchFamily="34" charset="0"/>
              <a:buChar char="•"/>
            </a:pPr>
            <a:r>
              <a:rPr lang="en-US" dirty="0"/>
              <a:t>The CSV can’t display that data</a:t>
            </a:r>
          </a:p>
          <a:p>
            <a:pPr marL="171450" indent="-171450">
              <a:buFont typeface="Arial" panose="020B0604020202020204" pitchFamily="34" charset="0"/>
              <a:buChar char="•"/>
            </a:pPr>
            <a:r>
              <a:rPr lang="en-US" dirty="0"/>
              <a:t>The XML can, in the &lt;OBJ M=“</a:t>
            </a:r>
            <a:r>
              <a:rPr lang="en-US" dirty="0" err="1"/>
              <a:t>DependantServices</a:t>
            </a:r>
            <a:r>
              <a:rPr lang="en-US" dirty="0"/>
              <a:t>”&gt; tag we can see a child &lt;LST&gt;</a:t>
            </a:r>
          </a:p>
          <a:p>
            <a:pPr marL="628650" lvl="1" indent="-171450">
              <a:buFont typeface="Arial" panose="020B0604020202020204" pitchFamily="34" charset="0"/>
              <a:buChar char="•"/>
            </a:pPr>
            <a:r>
              <a:rPr lang="en-US" dirty="0"/>
              <a:t>&lt;LST&gt; shows us all the dependence services as separate &lt;OBJ&gt; tags</a:t>
            </a:r>
          </a:p>
          <a:p>
            <a:pPr marL="628650" lvl="1" indent="-171450">
              <a:buFont typeface="Arial" panose="020B0604020202020204" pitchFamily="34" charset="0"/>
              <a:buChar char="•"/>
            </a:pPr>
            <a:r>
              <a:rPr lang="en-US" dirty="0"/>
              <a:t>The button one, </a:t>
            </a:r>
            <a:r>
              <a:rPr lang="en-US" dirty="0" err="1"/>
              <a:t>RefID</a:t>
            </a:r>
            <a:r>
              <a:rPr lang="en-US" dirty="0"/>
              <a:t>=“14” is expanded to show the service name “</a:t>
            </a:r>
            <a:r>
              <a:rPr lang="en-US" dirty="0" err="1"/>
              <a:t>CcmExec</a:t>
            </a:r>
            <a:r>
              <a:rPr lang="en-US" dirty="0"/>
              <a:t>”</a:t>
            </a:r>
          </a:p>
        </p:txBody>
      </p:sp>
      <p:sp>
        <p:nvSpPr>
          <p:cNvPr id="4" name="Slide Number Placeholder 3"/>
          <p:cNvSpPr>
            <a:spLocks noGrp="1"/>
          </p:cNvSpPr>
          <p:nvPr>
            <p:ph type="sldNum" sz="quarter" idx="10"/>
          </p:nvPr>
        </p:nvSpPr>
        <p:spPr/>
        <p:txBody>
          <a:bodyPr/>
          <a:lstStyle/>
          <a:p>
            <a:fld id="{F03C8A4C-6BB5-425E-B79A-9952DEAC9BA3}" type="slidenum">
              <a:rPr lang="en-US" smtClean="0"/>
              <a:t>12</a:t>
            </a:fld>
            <a:endParaRPr lang="en-US"/>
          </a:p>
        </p:txBody>
      </p:sp>
    </p:spTree>
    <p:extLst>
      <p:ext uri="{BB962C8B-B14F-4D97-AF65-F5344CB8AC3E}">
        <p14:creationId xmlns:p14="http://schemas.microsoft.com/office/powerpoint/2010/main" val="2017308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Point out that SET will remove the data and replace it with the new value</a:t>
            </a:r>
          </a:p>
          <a:p>
            <a:pPr marL="171450" indent="-171450">
              <a:buFont typeface="Arial" panose="020B0604020202020204" pitchFamily="34" charset="0"/>
              <a:buChar char="•"/>
            </a:pPr>
            <a:r>
              <a:rPr lang="en-US" dirty="0"/>
              <a:t>Great to clear a log out, and write in customer headers if you write CSV data by hand to the log</a:t>
            </a:r>
          </a:p>
        </p:txBody>
      </p:sp>
    </p:spTree>
    <p:extLst>
      <p:ext uri="{BB962C8B-B14F-4D97-AF65-F5344CB8AC3E}">
        <p14:creationId xmlns:p14="http://schemas.microsoft.com/office/powerpoint/2010/main" val="3097095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De-emphasize printer and string</a:t>
            </a:r>
          </a:p>
          <a:p>
            <a:pPr marL="171450" indent="-171450">
              <a:buFont typeface="Arial" panose="020B0604020202020204" pitchFamily="34" charset="0"/>
              <a:buChar char="•"/>
            </a:pPr>
            <a:r>
              <a:rPr lang="en-US" baseline="0" dirty="0"/>
              <a:t>Point out that default is host, so any data you leave alone ($</a:t>
            </a:r>
            <a:r>
              <a:rPr lang="en-US" baseline="0" dirty="0" err="1"/>
              <a:t>MyVar</a:t>
            </a:r>
            <a:r>
              <a:rPr lang="en-US" baseline="0" dirty="0"/>
              <a:t>) just gets dumped there. </a:t>
            </a:r>
          </a:p>
          <a:p>
            <a:pPr marL="171450" indent="-171450">
              <a:buFont typeface="Arial" panose="020B0604020202020204" pitchFamily="34" charset="0"/>
              <a:buChar char="•"/>
            </a:pPr>
            <a:r>
              <a:rPr lang="en-US" baseline="0" dirty="0"/>
              <a:t>I like to demo </a:t>
            </a:r>
            <a:r>
              <a:rPr lang="en-US" baseline="0" dirty="0" err="1"/>
              <a:t>gridview</a:t>
            </a:r>
            <a:r>
              <a:rPr lang="en-US" baseline="0" dirty="0"/>
              <a:t> </a:t>
            </a:r>
            <a:endParaRPr lang="en-US" dirty="0"/>
          </a:p>
        </p:txBody>
      </p:sp>
    </p:spTree>
    <p:extLst>
      <p:ext uri="{BB962C8B-B14F-4D97-AF65-F5344CB8AC3E}">
        <p14:creationId xmlns:p14="http://schemas.microsoft.com/office/powerpoint/2010/main" val="3064242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43824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AU" baseline="0" dirty="0"/>
              <a:t>Show FT vs. FL (I like to use the same get-process line from earlier)</a:t>
            </a:r>
          </a:p>
          <a:p>
            <a:pPr marL="628650" lvl="1" indent="-171450">
              <a:buFont typeface="Arial" panose="020B0604020202020204" pitchFamily="34" charset="0"/>
              <a:buChar char="•"/>
            </a:pPr>
            <a:r>
              <a:rPr lang="en-AU" baseline="0" dirty="0"/>
              <a:t>Show selecting different properties and –wrap</a:t>
            </a:r>
          </a:p>
          <a:p>
            <a:pPr marL="171450" lvl="0" indent="-171450">
              <a:buFont typeface="Arial" panose="020B0604020202020204" pitchFamily="34" charset="0"/>
              <a:buChar char="•"/>
            </a:pPr>
            <a:r>
              <a:rPr lang="en-AU" baseline="0" dirty="0"/>
              <a:t>Show format-wide (I like </a:t>
            </a:r>
            <a:r>
              <a:rPr lang="en-AU" baseline="0" dirty="0" err="1"/>
              <a:t>dir</a:t>
            </a:r>
            <a:r>
              <a:rPr lang="en-AU" baseline="0" dirty="0"/>
              <a:t> or get-alias)</a:t>
            </a:r>
          </a:p>
          <a:p>
            <a:pPr marL="171450" lvl="0" indent="-171450">
              <a:buFont typeface="Arial" panose="020B0604020202020204" pitchFamily="34" charset="0"/>
              <a:buChar char="•"/>
            </a:pPr>
            <a:r>
              <a:rPr lang="en-AU" baseline="0" dirty="0"/>
              <a:t>Export-csv and open in excel</a:t>
            </a:r>
          </a:p>
          <a:p>
            <a:pPr marL="171450" lvl="0" indent="-171450">
              <a:buFont typeface="Arial" panose="020B0604020202020204" pitchFamily="34" charset="0"/>
              <a:buChar char="•"/>
            </a:pPr>
            <a:r>
              <a:rPr lang="en-AU" baseline="0" dirty="0"/>
              <a:t>Import-Csv and pipe into select object</a:t>
            </a:r>
          </a:p>
          <a:p>
            <a:pPr marL="171450" lvl="0" indent="-171450">
              <a:buFont typeface="Arial" panose="020B0604020202020204" pitchFamily="34" charset="0"/>
              <a:buChar char="•"/>
            </a:pPr>
            <a:r>
              <a:rPr lang="en-AU" baseline="0" dirty="0"/>
              <a:t>Import-csv some custom data for select object</a:t>
            </a:r>
          </a:p>
          <a:p>
            <a:pPr marL="171450" lvl="0" indent="-171450">
              <a:buFont typeface="Arial" panose="020B0604020202020204" pitchFamily="34" charset="0"/>
              <a:buChar char="•"/>
            </a:pPr>
            <a:r>
              <a:rPr lang="en-AU" baseline="0" dirty="0"/>
              <a:t>Demo out-</a:t>
            </a:r>
            <a:r>
              <a:rPr lang="en-AU" baseline="0" dirty="0" err="1"/>
              <a:t>gridview</a:t>
            </a:r>
            <a:r>
              <a:rPr lang="en-AU" baseline="0" dirty="0"/>
              <a:t> with and without -</a:t>
            </a:r>
            <a:r>
              <a:rPr lang="en-AU" baseline="0" dirty="0" err="1"/>
              <a:t>passthrough</a:t>
            </a:r>
            <a:endParaRPr lang="en-AU" baseline="0" dirty="0"/>
          </a:p>
        </p:txBody>
      </p:sp>
      <p:sp>
        <p:nvSpPr>
          <p:cNvPr id="4" name="Footer Placeholder 3"/>
          <p:cNvSpPr>
            <a:spLocks noGrp="1"/>
          </p:cNvSpPr>
          <p:nvPr>
            <p:ph type="ftr" sz="quarter" idx="10"/>
          </p:nvPr>
        </p:nvSpPr>
        <p:spPr>
          <a:xfrm>
            <a:off x="0" y="8915400"/>
            <a:ext cx="4572000" cy="31403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068674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pPr rtl="0" fontAlgn="base"/>
            <a:r>
              <a:rPr lang="en-AU" sz="2400" baseline="0" dirty="0">
                <a:solidFill>
                  <a:schemeClr val="bg1"/>
                </a:solidFill>
                <a:latin typeface="Segoe UI Light" panose="020B0502040204020203" pitchFamily="34" charset="0"/>
                <a:cs typeface="Segoe UI Light" panose="020B0502040204020203" pitchFamily="34" charset="0"/>
              </a:rPr>
              <a:t>Instructor notes: Stress the point of this lab is to become comfortable with using the pipe and the out/export commands will be useful for data logging. </a:t>
            </a:r>
          </a:p>
          <a:p>
            <a:pPr rtl="0" fontAlgn="base"/>
            <a:endParaRPr lang="en-AU" sz="2400" baseline="0" dirty="0">
              <a:solidFill>
                <a:schemeClr val="bg1"/>
              </a:solidFill>
              <a:latin typeface="Segoe UI Light" panose="020B0502040204020203" pitchFamily="34" charset="0"/>
              <a:cs typeface="Segoe UI Light" panose="020B0502040204020203" pitchFamily="34" charset="0"/>
            </a:endParaRPr>
          </a:p>
          <a:p>
            <a:pPr rtl="0" fontAlgn="base"/>
            <a:r>
              <a:rPr lang="en-AU" sz="2400" baseline="0" dirty="0">
                <a:solidFill>
                  <a:schemeClr val="bg1"/>
                </a:solidFill>
                <a:latin typeface="Segoe UI Light" panose="020B0502040204020203" pitchFamily="34" charset="0"/>
                <a:cs typeface="Segoe UI Light" panose="020B0502040204020203" pitchFamily="34" charset="0"/>
              </a:rPr>
              <a:t>Lab: </a:t>
            </a:r>
          </a:p>
          <a:p>
            <a:pPr rtl="0" fontAlgn="base"/>
            <a:r>
              <a:rPr lang="en-AU" dirty="0">
                <a:cs typeface="Segoe UI Light" panose="020B0502040204020203" pitchFamily="34" charset="0"/>
              </a:rPr>
              <a:t>Start a process and then</a:t>
            </a:r>
            <a:r>
              <a:rPr lang="en-AU" baseline="0" dirty="0">
                <a:cs typeface="Segoe UI Light" panose="020B0502040204020203" pitchFamily="34" charset="0"/>
              </a:rPr>
              <a:t> grab a process and pipe it to stop process</a:t>
            </a:r>
          </a:p>
          <a:p>
            <a:pPr rtl="0" fontAlgn="base"/>
            <a:r>
              <a:rPr lang="en-AU" baseline="0" dirty="0">
                <a:cs typeface="Segoe UI Light" panose="020B0502040204020203" pitchFamily="34" charset="0"/>
              </a:rPr>
              <a:t>get-history 10 | invoke-history</a:t>
            </a:r>
          </a:p>
          <a:p>
            <a:pPr rtl="0" fontAlgn="base"/>
            <a:r>
              <a:rPr lang="en-AU" baseline="0" dirty="0">
                <a:cs typeface="Segoe UI Light" panose="020B0502040204020203" pitchFamily="34" charset="0"/>
              </a:rPr>
              <a:t>Cmdlet to Cmdlet Piping</a:t>
            </a:r>
            <a:endParaRPr lang="en-AU" dirty="0">
              <a:cs typeface="Segoe UI Light" panose="020B0502040204020203" pitchFamily="34" charset="0"/>
            </a:endParaRPr>
          </a:p>
          <a:p>
            <a:pPr rtl="0" fontAlgn="base"/>
            <a:r>
              <a:rPr lang="en-AU" dirty="0">
                <a:cs typeface="Segoe UI Light" panose="020B0502040204020203" pitchFamily="34" charset="0"/>
              </a:rPr>
              <a:t>Lesson</a:t>
            </a:r>
            <a:r>
              <a:rPr lang="en-AU" dirty="0">
                <a:solidFill>
                  <a:schemeClr val="bg1"/>
                </a:solidFill>
                <a:latin typeface="Segoe UI Light" panose="020B0502040204020203" pitchFamily="34" charset="0"/>
                <a:cs typeface="Segoe UI Light" panose="020B0502040204020203" pitchFamily="34" charset="0"/>
              </a:rPr>
              <a:t> 2: Pipeline Object Manipulation</a:t>
            </a:r>
          </a:p>
          <a:p>
            <a:pPr lvl="1" rtl="0" fontAlgn="base">
              <a:lnSpc>
                <a:spcPct val="100000"/>
              </a:lnSpc>
              <a:spcBef>
                <a:spcPts val="300"/>
              </a:spcBef>
            </a:pPr>
            <a:r>
              <a:rPr lang="en-AU" sz="2400" dirty="0"/>
              <a:t>Group Services by Status</a:t>
            </a:r>
          </a:p>
          <a:p>
            <a:pPr lvl="1" rtl="0" fontAlgn="base">
              <a:lnSpc>
                <a:spcPct val="100000"/>
              </a:lnSpc>
              <a:spcBef>
                <a:spcPts val="300"/>
              </a:spcBef>
            </a:pPr>
            <a:r>
              <a:rPr lang="en-AU" sz="2400" dirty="0"/>
              <a:t>Sort</a:t>
            </a:r>
            <a:r>
              <a:rPr lang="en-AU" sz="2400" baseline="0" dirty="0"/>
              <a:t> Files by Name, </a:t>
            </a:r>
            <a:r>
              <a:rPr lang="en-AU" sz="2400" baseline="0" dirty="0" err="1"/>
              <a:t>LastAccessTime</a:t>
            </a:r>
            <a:r>
              <a:rPr lang="en-AU" sz="2400" baseline="0" dirty="0"/>
              <a:t>, Length</a:t>
            </a:r>
          </a:p>
          <a:p>
            <a:pPr lvl="1" rtl="0" fontAlgn="base">
              <a:lnSpc>
                <a:spcPct val="100000"/>
              </a:lnSpc>
              <a:spcBef>
                <a:spcPts val="300"/>
              </a:spcBef>
            </a:pPr>
            <a:r>
              <a:rPr lang="en-AU" sz="2400" baseline="0" dirty="0"/>
              <a:t>Sum files in a directory using Measure Object</a:t>
            </a:r>
          </a:p>
          <a:p>
            <a:pPr lvl="1" rtl="0" fontAlgn="base">
              <a:lnSpc>
                <a:spcPct val="100000"/>
              </a:lnSpc>
              <a:spcBef>
                <a:spcPts val="300"/>
              </a:spcBef>
            </a:pPr>
            <a:r>
              <a:rPr lang="en-AU" sz="2400" baseline="0" dirty="0" err="1"/>
              <a:t>Adv</a:t>
            </a:r>
            <a:r>
              <a:rPr lang="en-AU" sz="2400" baseline="0" dirty="0"/>
              <a:t>: Grab Largest File and Look at All Properties</a:t>
            </a:r>
          </a:p>
          <a:p>
            <a:pPr lvl="1" rtl="0" fontAlgn="base">
              <a:lnSpc>
                <a:spcPct val="100000"/>
              </a:lnSpc>
              <a:spcBef>
                <a:spcPts val="300"/>
              </a:spcBef>
            </a:pPr>
            <a:r>
              <a:rPr lang="en-AU" sz="2400" dirty="0" err="1"/>
              <a:t>Adv</a:t>
            </a:r>
            <a:r>
              <a:rPr lang="en-AU" sz="2400" dirty="0"/>
              <a:t>: What is the Sum</a:t>
            </a:r>
            <a:r>
              <a:rPr lang="en-AU" sz="2400" baseline="0" dirty="0"/>
              <a:t> of </a:t>
            </a:r>
            <a:r>
              <a:rPr lang="en-AU" sz="2400" baseline="0" dirty="0" err="1"/>
              <a:t>dlls</a:t>
            </a:r>
            <a:r>
              <a:rPr lang="en-AU" sz="2400" baseline="0" dirty="0"/>
              <a:t> in System32 (</a:t>
            </a:r>
            <a:r>
              <a:rPr lang="en-AU" sz="2400" baseline="0" dirty="0" err="1"/>
              <a:t>filesize</a:t>
            </a:r>
            <a:r>
              <a:rPr lang="en-AU" sz="2400" baseline="0" dirty="0"/>
              <a:t>)</a:t>
            </a:r>
            <a:br>
              <a:rPr lang="en-AU" sz="2400" baseline="0" dirty="0"/>
            </a:br>
            <a:r>
              <a:rPr lang="en-AU" sz="2400" baseline="0" dirty="0" err="1"/>
              <a:t>Adv</a:t>
            </a:r>
            <a:r>
              <a:rPr lang="en-AU" sz="2400" baseline="0" dirty="0"/>
              <a:t>: What are the two ways to count the errors in the application log (Parameter | Measure-Object and Group)</a:t>
            </a:r>
          </a:p>
          <a:p>
            <a:pPr lvl="0" rtl="0" fontAlgn="base">
              <a:lnSpc>
                <a:spcPct val="100000"/>
              </a:lnSpc>
              <a:spcBef>
                <a:spcPts val="300"/>
              </a:spcBef>
            </a:pPr>
            <a:r>
              <a:rPr lang="en-AU" sz="2400" dirty="0"/>
              <a:t>Lesson</a:t>
            </a:r>
            <a:r>
              <a:rPr lang="en-AU" sz="2400" dirty="0">
                <a:solidFill>
                  <a:schemeClr val="bg1"/>
                </a:solidFill>
                <a:latin typeface="Segoe UI Light" panose="020B0502040204020203" pitchFamily="34" charset="0"/>
                <a:cs typeface="Segoe UI Light" panose="020B0502040204020203" pitchFamily="34" charset="0"/>
              </a:rPr>
              <a:t> 3: Pipeline Output</a:t>
            </a:r>
          </a:p>
          <a:p>
            <a:pPr marL="1004400" lvl="1" indent="-285750" rtl="0" fontAlgn="base">
              <a:spcBef>
                <a:spcPts val="300"/>
              </a:spcBef>
              <a:buFont typeface="Arial" panose="020B0604020202020204" pitchFamily="34" charset="0"/>
              <a:buChar char="•"/>
            </a:pPr>
            <a:r>
              <a:rPr lang="en-AU" sz="2400" dirty="0">
                <a:solidFill>
                  <a:schemeClr val="bg1"/>
                </a:solidFill>
                <a:latin typeface="Segoe UI Light" panose="020B0502040204020203" pitchFamily="34" charset="0"/>
                <a:cs typeface="Segoe UI Light" panose="020B0502040204020203" pitchFamily="34" charset="0"/>
              </a:rPr>
              <a:t>Export and Work with CSV and Sort,</a:t>
            </a:r>
            <a:r>
              <a:rPr lang="en-AU" sz="2400" baseline="0" dirty="0">
                <a:solidFill>
                  <a:schemeClr val="bg1"/>
                </a:solidFill>
                <a:latin typeface="Segoe UI Light" panose="020B0502040204020203" pitchFamily="34" charset="0"/>
                <a:cs typeface="Segoe UI Light" panose="020B0502040204020203" pitchFamily="34" charset="0"/>
              </a:rPr>
              <a:t> manipulate data.  </a:t>
            </a:r>
          </a:p>
          <a:p>
            <a:pPr marL="1004400" lvl="1" indent="-285750" rtl="0" fontAlgn="base">
              <a:spcBef>
                <a:spcPts val="300"/>
              </a:spcBef>
              <a:buFont typeface="Arial" panose="020B0604020202020204" pitchFamily="34" charset="0"/>
              <a:buChar char="•"/>
            </a:pPr>
            <a:r>
              <a:rPr lang="en-AU" sz="2400" baseline="0" dirty="0">
                <a:solidFill>
                  <a:schemeClr val="bg1"/>
                </a:solidFill>
                <a:latin typeface="Segoe UI Light" panose="020B0502040204020203" pitchFamily="34" charset="0"/>
                <a:cs typeface="Segoe UI Light" panose="020B0502040204020203" pitchFamily="34" charset="0"/>
              </a:rPr>
              <a:t>Create CSV and import csv and manipulate data</a:t>
            </a:r>
          </a:p>
          <a:p>
            <a:pPr marL="1004400" marR="0" lvl="1" indent="-285750" algn="l" defTabSz="457200" rtl="0" eaLnBrk="1" fontAlgn="base" latinLnBrk="0" hangingPunct="1">
              <a:lnSpc>
                <a:spcPct val="100000"/>
              </a:lnSpc>
              <a:spcBef>
                <a:spcPts val="300"/>
              </a:spcBef>
              <a:spcAft>
                <a:spcPts val="0"/>
              </a:spcAft>
              <a:buClrTx/>
              <a:buSzTx/>
              <a:buFont typeface="Arial" panose="020B0604020202020204" pitchFamily="34" charset="0"/>
              <a:buChar char="•"/>
              <a:tabLst/>
              <a:defRPr/>
            </a:pPr>
            <a:r>
              <a:rPr lang="en-AU" sz="2400" dirty="0">
                <a:solidFill>
                  <a:schemeClr val="bg1"/>
                </a:solidFill>
                <a:latin typeface="Segoe UI Light" panose="020B0502040204020203" pitchFamily="34" charset="0"/>
                <a:cs typeface="Segoe UI Light" panose="020B0502040204020203" pitchFamily="34" charset="0"/>
              </a:rPr>
              <a:t>Run</a:t>
            </a:r>
            <a:r>
              <a:rPr lang="en-AU" sz="2400" baseline="0" dirty="0">
                <a:solidFill>
                  <a:schemeClr val="bg1"/>
                </a:solidFill>
                <a:latin typeface="Segoe UI Light" panose="020B0502040204020203" pitchFamily="34" charset="0"/>
                <a:cs typeface="Segoe UI Light" panose="020B0502040204020203" pitchFamily="34" charset="0"/>
              </a:rPr>
              <a:t> Formatting Cmdlets on their CSV</a:t>
            </a:r>
          </a:p>
          <a:p>
            <a:pPr marL="1004400" lvl="1" indent="-285750" rtl="0" fontAlgn="base">
              <a:spcBef>
                <a:spcPts val="300"/>
              </a:spcBef>
              <a:buFont typeface="Arial" panose="020B0604020202020204" pitchFamily="34" charset="0"/>
              <a:buChar char="•"/>
            </a:pPr>
            <a:r>
              <a:rPr lang="en-AU" sz="2400" baseline="0" dirty="0">
                <a:solidFill>
                  <a:schemeClr val="bg1"/>
                </a:solidFill>
                <a:latin typeface="Segoe UI Light" panose="020B0502040204020203" pitchFamily="34" charset="0"/>
                <a:cs typeface="Segoe UI Light" panose="020B0502040204020203" pitchFamily="34" charset="0"/>
              </a:rPr>
              <a:t>Create File with Out-File</a:t>
            </a:r>
          </a:p>
          <a:p>
            <a:pPr marL="1004400" lvl="1" indent="-285750" rtl="0" fontAlgn="base">
              <a:spcBef>
                <a:spcPts val="300"/>
              </a:spcBef>
              <a:buFont typeface="Arial" panose="020B0604020202020204" pitchFamily="34" charset="0"/>
              <a:buChar char="•"/>
            </a:pPr>
            <a:r>
              <a:rPr lang="en-AU" sz="2400" baseline="0" dirty="0">
                <a:solidFill>
                  <a:schemeClr val="bg1"/>
                </a:solidFill>
                <a:latin typeface="Segoe UI Light" panose="020B0502040204020203" pitchFamily="34" charset="0"/>
                <a:cs typeface="Segoe UI Light" panose="020B0502040204020203" pitchFamily="34" charset="0"/>
              </a:rPr>
              <a:t>Stop Services/delete files/stop processes using Out-</a:t>
            </a:r>
            <a:r>
              <a:rPr lang="en-AU" sz="2400" baseline="0" dirty="0" err="1">
                <a:solidFill>
                  <a:schemeClr val="bg1"/>
                </a:solidFill>
                <a:latin typeface="Segoe UI Light" panose="020B0502040204020203" pitchFamily="34" charset="0"/>
                <a:cs typeface="Segoe UI Light" panose="020B0502040204020203" pitchFamily="34" charset="0"/>
              </a:rPr>
              <a:t>GridView</a:t>
            </a:r>
            <a:r>
              <a:rPr lang="en-AU" sz="2400" baseline="0" dirty="0">
                <a:solidFill>
                  <a:schemeClr val="bg1"/>
                </a:solidFill>
                <a:latin typeface="Segoe UI Light" panose="020B0502040204020203" pitchFamily="34" charset="0"/>
                <a:cs typeface="Segoe UI Light" panose="020B0502040204020203" pitchFamily="34" charset="0"/>
              </a:rPr>
              <a:t> –</a:t>
            </a:r>
            <a:r>
              <a:rPr lang="en-AU" sz="2400" baseline="0" dirty="0" err="1">
                <a:solidFill>
                  <a:schemeClr val="bg1"/>
                </a:solidFill>
                <a:latin typeface="Segoe UI Light" panose="020B0502040204020203" pitchFamily="34" charset="0"/>
                <a:cs typeface="Segoe UI Light" panose="020B0502040204020203" pitchFamily="34" charset="0"/>
              </a:rPr>
              <a:t>PassThru</a:t>
            </a:r>
            <a:r>
              <a:rPr lang="en-AU" sz="2400" baseline="0" dirty="0">
                <a:solidFill>
                  <a:schemeClr val="bg1"/>
                </a:solidFill>
                <a:latin typeface="Segoe UI Light" panose="020B0502040204020203" pitchFamily="34" charset="0"/>
                <a:cs typeface="Segoe UI Light" panose="020B0502040204020203" pitchFamily="34" charset="0"/>
              </a:rPr>
              <a:t> piped to another command.</a:t>
            </a:r>
            <a:endParaRPr lang="en-AU" sz="2400" dirty="0">
              <a:solidFill>
                <a:schemeClr val="bg1"/>
              </a:solidFill>
              <a:latin typeface="Segoe UI Light" panose="020B0502040204020203" pitchFamily="34" charset="0"/>
              <a:cs typeface="Segoe UI Light" panose="020B0502040204020203" pitchFamily="34" charset="0"/>
            </a:endParaRPr>
          </a:p>
          <a:p>
            <a:pPr marL="1004400" lvl="1" indent="-285750" rtl="0" fontAlgn="base">
              <a:spcBef>
                <a:spcPts val="300"/>
              </a:spcBef>
              <a:buFont typeface="Arial" panose="020B0604020202020204" pitchFamily="34" charset="0"/>
              <a:buChar char="•"/>
            </a:pPr>
            <a:r>
              <a:rPr lang="en-AU" sz="2400" dirty="0">
                <a:solidFill>
                  <a:schemeClr val="bg1"/>
                </a:solidFill>
                <a:latin typeface="Segoe UI Light" panose="020B0502040204020203" pitchFamily="34" charset="0"/>
                <a:cs typeface="Segoe UI Light" panose="020B0502040204020203" pitchFamily="34" charset="0"/>
              </a:rPr>
              <a:t>Export Cmdlets</a:t>
            </a:r>
          </a:p>
          <a:p>
            <a:pPr marL="1004400" lvl="1" indent="-285750" rtl="0" fontAlgn="base">
              <a:spcBef>
                <a:spcPts val="300"/>
              </a:spcBef>
              <a:buFont typeface="Arial" panose="020B0604020202020204" pitchFamily="34" charset="0"/>
              <a:buChar char="•"/>
            </a:pPr>
            <a:r>
              <a:rPr lang="en-US" sz="2400" dirty="0">
                <a:solidFill>
                  <a:schemeClr val="bg1"/>
                </a:solidFill>
                <a:latin typeface="Segoe UI Light" panose="020B0502040204020203" pitchFamily="34" charset="0"/>
                <a:cs typeface="Segoe UI Light" panose="020B0502040204020203" pitchFamily="34" charset="0"/>
              </a:rPr>
              <a:t>New-Item -</a:t>
            </a:r>
            <a:r>
              <a:rPr lang="en-US" sz="2400" dirty="0" err="1">
                <a:solidFill>
                  <a:schemeClr val="bg1"/>
                </a:solidFill>
                <a:latin typeface="Segoe UI Light" panose="020B0502040204020203" pitchFamily="34" charset="0"/>
                <a:cs typeface="Segoe UI Light" panose="020B0502040204020203" pitchFamily="34" charset="0"/>
              </a:rPr>
              <a:t>ItemType</a:t>
            </a:r>
            <a:r>
              <a:rPr lang="en-US" sz="2400" dirty="0">
                <a:solidFill>
                  <a:schemeClr val="bg1"/>
                </a:solidFill>
                <a:latin typeface="Segoe UI Light" panose="020B0502040204020203" pitchFamily="34" charset="0"/>
                <a:cs typeface="Segoe UI Light" panose="020B0502040204020203" pitchFamily="34" charset="0"/>
              </a:rPr>
              <a:t> File -Path .\file.txt | out-null (</a:t>
            </a:r>
            <a:r>
              <a:rPr lang="en-US" sz="2400" dirty="0" err="1">
                <a:solidFill>
                  <a:schemeClr val="bg1"/>
                </a:solidFill>
                <a:latin typeface="Segoe UI Light" panose="020B0502040204020203" pitchFamily="34" charset="0"/>
                <a:cs typeface="Segoe UI Light" panose="020B0502040204020203" pitchFamily="34" charset="0"/>
              </a:rPr>
              <a:t>mkdir</a:t>
            </a:r>
            <a:r>
              <a:rPr lang="en-US" sz="2400" dirty="0">
                <a:solidFill>
                  <a:schemeClr val="bg1"/>
                </a:solidFill>
                <a:latin typeface="Segoe UI Light" panose="020B0502040204020203" pitchFamily="34" charset="0"/>
                <a:cs typeface="Segoe UI Light" panose="020B0502040204020203" pitchFamily="34" charset="0"/>
              </a:rPr>
              <a:t> as well)</a:t>
            </a:r>
            <a:endParaRPr lang="en-AU" sz="2400" dirty="0">
              <a:solidFill>
                <a:schemeClr val="bg1"/>
              </a:solidFill>
              <a:latin typeface="Segoe UI Light" panose="020B0502040204020203" pitchFamily="34" charset="0"/>
              <a:cs typeface="Segoe UI Light" panose="020B0502040204020203" pitchFamily="34" charset="0"/>
            </a:endParaRPr>
          </a:p>
          <a:p>
            <a:pPr marL="1004400" lvl="1" indent="-285750" rtl="0" fontAlgn="base">
              <a:spcBef>
                <a:spcPts val="300"/>
              </a:spcBef>
              <a:buFont typeface="Arial" panose="020B0604020202020204" pitchFamily="34" charset="0"/>
              <a:buChar char="•"/>
            </a:pPr>
            <a:r>
              <a:rPr lang="en-AU" sz="2400" dirty="0">
                <a:solidFill>
                  <a:schemeClr val="bg1"/>
                </a:solidFill>
                <a:latin typeface="Segoe UI Light" panose="020B0502040204020203" pitchFamily="34" charset="0"/>
                <a:cs typeface="Segoe UI Light" panose="020B0502040204020203" pitchFamily="34" charset="0"/>
              </a:rPr>
              <a:t>Out Cmdlets</a:t>
            </a:r>
          </a:p>
          <a:p>
            <a:r>
              <a:rPr lang="en-AU" sz="2400" dirty="0" err="1">
                <a:solidFill>
                  <a:schemeClr val="bg1"/>
                </a:solidFill>
                <a:latin typeface="Segoe UI Light" panose="020B0502040204020203" pitchFamily="34" charset="0"/>
                <a:cs typeface="Segoe UI Light" panose="020B0502040204020203" pitchFamily="34" charset="0"/>
              </a:rPr>
              <a:t>Adv</a:t>
            </a:r>
            <a:r>
              <a:rPr lang="en-AU" sz="2400" dirty="0">
                <a:solidFill>
                  <a:schemeClr val="bg1"/>
                </a:solidFill>
                <a:latin typeface="Segoe UI Light" panose="020B0502040204020203" pitchFamily="34" charset="0"/>
                <a:cs typeface="Segoe UI Light" panose="020B0502040204020203" pitchFamily="34" charset="0"/>
              </a:rPr>
              <a:t>: </a:t>
            </a:r>
          </a:p>
          <a:p>
            <a:r>
              <a:rPr lang="en-AU" sz="2400" dirty="0">
                <a:solidFill>
                  <a:schemeClr val="bg1"/>
                </a:solidFill>
                <a:latin typeface="Segoe UI Light" panose="020B0502040204020203" pitchFamily="34" charset="0"/>
                <a:cs typeface="Segoe UI Light" panose="020B0502040204020203" pitchFamily="34" charset="0"/>
              </a:rPr>
              <a:t>	Find the 5</a:t>
            </a:r>
            <a:r>
              <a:rPr lang="en-AU" sz="2400" baseline="0" dirty="0">
                <a:solidFill>
                  <a:schemeClr val="bg1"/>
                </a:solidFill>
                <a:latin typeface="Segoe UI Light" panose="020B0502040204020203" pitchFamily="34" charset="0"/>
                <a:cs typeface="Segoe UI Light" panose="020B0502040204020203" pitchFamily="34" charset="0"/>
              </a:rPr>
              <a:t> largest files and export to CSV</a:t>
            </a:r>
            <a:endParaRPr lang="en-AU" sz="2400" dirty="0">
              <a:solidFill>
                <a:schemeClr val="bg1"/>
              </a:solidFill>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17</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6600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2542197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Tree>
    <p:extLst>
      <p:ext uri="{BB962C8B-B14F-4D97-AF65-F5344CB8AC3E}">
        <p14:creationId xmlns:p14="http://schemas.microsoft.com/office/powerpoint/2010/main" val="2575477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Use this to drive home what the pipe is doing, and that some actions can happen simultaneously </a:t>
            </a:r>
          </a:p>
        </p:txBody>
      </p:sp>
    </p:spTree>
    <p:extLst>
      <p:ext uri="{BB962C8B-B14F-4D97-AF65-F5344CB8AC3E}">
        <p14:creationId xmlns:p14="http://schemas.microsoft.com/office/powerpoint/2010/main" val="3698606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Mention all of these have a built in alias without the –Object </a:t>
            </a:r>
          </a:p>
          <a:p>
            <a:pPr marL="171450" indent="-171450">
              <a:buFont typeface="Arial" panose="020B0604020202020204" pitchFamily="34" charset="0"/>
              <a:buChar char="•"/>
            </a:pPr>
            <a:r>
              <a:rPr lang="en-US" dirty="0"/>
              <a:t>I like to mention select is useful for grabbing subsets </a:t>
            </a:r>
          </a:p>
        </p:txBody>
      </p:sp>
    </p:spTree>
    <p:extLst>
      <p:ext uri="{BB962C8B-B14F-4D97-AF65-F5344CB8AC3E}">
        <p14:creationId xmlns:p14="http://schemas.microsoft.com/office/powerpoint/2010/main" val="2334197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Use this to illustrate select is like doing dot notation to grab a property from an object</a:t>
            </a:r>
          </a:p>
        </p:txBody>
      </p:sp>
    </p:spTree>
    <p:extLst>
      <p:ext uri="{BB962C8B-B14F-4D97-AF65-F5344CB8AC3E}">
        <p14:creationId xmlns:p14="http://schemas.microsoft.com/office/powerpoint/2010/main" val="1087875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rtl="0" fontAlgn="ctr">
              <a:buFont typeface="Arial" panose="020B0604020202020204" pitchFamily="34" charset="0"/>
              <a:buNone/>
            </a:pPr>
            <a:r>
              <a:rPr lang="en-US" sz="1200" kern="1200" dirty="0">
                <a:solidFill>
                  <a:schemeClr val="tx1"/>
                </a:solidFill>
                <a:effectLst/>
                <a:latin typeface="+mn-lt"/>
                <a:ea typeface="+mn-ea"/>
                <a:cs typeface="+mn-cs"/>
              </a:rPr>
              <a:t>Demo points</a:t>
            </a:r>
          </a:p>
          <a:p>
            <a:pPr marL="171450" indent="-171450" rtl="0" fontAlgn="ctr">
              <a:buFont typeface="Arial" panose="020B0604020202020204" pitchFamily="34" charset="0"/>
              <a:buChar char="•"/>
            </a:pPr>
            <a:r>
              <a:rPr lang="en-US" sz="1200" kern="1200" dirty="0">
                <a:solidFill>
                  <a:schemeClr val="tx1"/>
                </a:solidFill>
                <a:effectLst/>
                <a:latin typeface="+mn-lt"/>
                <a:ea typeface="+mn-ea"/>
                <a:cs typeface="+mn-cs"/>
              </a:rPr>
              <a:t>Grab some data (get-process)</a:t>
            </a:r>
          </a:p>
          <a:p>
            <a:pPr marL="171450" indent="-171450" rtl="0" fontAlgn="ctr">
              <a:buFont typeface="Arial" panose="020B0604020202020204" pitchFamily="34" charset="0"/>
              <a:buChar char="•"/>
            </a:pPr>
            <a:r>
              <a:rPr lang="en-US" sz="1200" kern="1200" dirty="0">
                <a:solidFill>
                  <a:schemeClr val="tx1"/>
                </a:solidFill>
                <a:effectLst/>
                <a:latin typeface="+mn-lt"/>
                <a:ea typeface="+mn-ea"/>
                <a:cs typeface="+mn-cs"/>
              </a:rPr>
              <a:t>sort by a property THEN sort them in descending order (get-process | sort handles)</a:t>
            </a: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add select object to first grab some properties and then grab a subset with –first or –last  (get-process | sort handles –descending | select –first 5)</a:t>
            </a:r>
          </a:p>
          <a:p>
            <a:pPr marL="171450" indent="-171450" rtl="0" fontAlgn="ctr">
              <a:buFont typeface="Arial" panose="020B0604020202020204" pitchFamily="34" charset="0"/>
              <a:buChar char="•"/>
            </a:pPr>
            <a:r>
              <a:rPr lang="en-US" sz="1200" kern="1200" dirty="0">
                <a:solidFill>
                  <a:schemeClr val="tx1"/>
                </a:solidFill>
                <a:effectLst/>
                <a:latin typeface="+mn-lt"/>
                <a:ea typeface="+mn-ea"/>
                <a:cs typeface="+mn-cs"/>
              </a:rPr>
              <a:t>Group object (get-</a:t>
            </a:r>
            <a:r>
              <a:rPr lang="en-US" sz="1200" kern="1200" dirty="0" err="1">
                <a:solidFill>
                  <a:schemeClr val="tx1"/>
                </a:solidFill>
                <a:effectLst/>
                <a:latin typeface="+mn-lt"/>
                <a:ea typeface="+mn-ea"/>
                <a:cs typeface="+mn-cs"/>
              </a:rPr>
              <a:t>eventlog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logname</a:t>
            </a:r>
            <a:r>
              <a:rPr lang="en-US" sz="1200" kern="1200" dirty="0">
                <a:solidFill>
                  <a:schemeClr val="tx1"/>
                </a:solidFill>
                <a:effectLst/>
                <a:latin typeface="+mn-lt"/>
                <a:ea typeface="+mn-ea"/>
                <a:cs typeface="+mn-cs"/>
              </a:rPr>
              <a:t> application | group </a:t>
            </a:r>
            <a:r>
              <a:rPr lang="en-US" sz="1200" kern="1200" dirty="0" err="1">
                <a:solidFill>
                  <a:schemeClr val="tx1"/>
                </a:solidFill>
                <a:effectLst/>
                <a:latin typeface="+mn-lt"/>
                <a:ea typeface="+mn-ea"/>
                <a:cs typeface="+mn-cs"/>
              </a:rPr>
              <a:t>entrytype</a:t>
            </a:r>
            <a:r>
              <a:rPr lang="en-US" sz="1200" kern="1200" dirty="0">
                <a:solidFill>
                  <a:schemeClr val="tx1"/>
                </a:solidFill>
                <a:effectLst/>
                <a:latin typeface="+mn-lt"/>
                <a:ea typeface="+mn-ea"/>
                <a:cs typeface="+mn-cs"/>
              </a:rPr>
              <a:t>)</a:t>
            </a:r>
          </a:p>
          <a:p>
            <a:pPr marL="171450" indent="-171450" rtl="0" fontAlgn="ctr">
              <a:buFont typeface="Arial" panose="020B0604020202020204" pitchFamily="34" charset="0"/>
              <a:buChar char="•"/>
            </a:pPr>
            <a:r>
              <a:rPr lang="en-US" sz="1200" kern="1200" dirty="0">
                <a:solidFill>
                  <a:schemeClr val="tx1"/>
                </a:solidFill>
                <a:effectLst/>
                <a:latin typeface="+mn-lt"/>
                <a:ea typeface="+mn-ea"/>
                <a:cs typeface="+mn-cs"/>
              </a:rPr>
              <a:t>Measure </a:t>
            </a:r>
          </a:p>
          <a:p>
            <a:pPr marL="628650" lvl="1" indent="-171450" rtl="0" fontAlgn="ctr">
              <a:buFont typeface="Arial" panose="020B0604020202020204" pitchFamily="34" charset="0"/>
              <a:buChar char="•"/>
            </a:pPr>
            <a:r>
              <a:rPr lang="en-US" sz="1200" kern="1200" dirty="0">
                <a:solidFill>
                  <a:schemeClr val="tx1"/>
                </a:solidFill>
                <a:effectLst/>
                <a:latin typeface="+mn-lt"/>
                <a:ea typeface="+mn-ea"/>
                <a:cs typeface="+mn-cs"/>
              </a:rPr>
              <a:t>Dir | measure</a:t>
            </a:r>
          </a:p>
          <a:p>
            <a:pPr marL="628650" lvl="1" indent="-171450" rtl="0" fontAlgn="ctr">
              <a:buFont typeface="Arial" panose="020B0604020202020204" pitchFamily="34" charset="0"/>
              <a:buChar char="•"/>
            </a:pPr>
            <a:r>
              <a:rPr lang="en-US" sz="1200" kern="1200" dirty="0" err="1">
                <a:solidFill>
                  <a:schemeClr val="tx1"/>
                </a:solidFill>
                <a:effectLst/>
                <a:latin typeface="+mn-lt"/>
                <a:ea typeface="+mn-ea"/>
                <a:cs typeface="+mn-cs"/>
              </a:rPr>
              <a:t>dir</a:t>
            </a:r>
            <a:r>
              <a:rPr lang="en-US" sz="1200" kern="1200" dirty="0">
                <a:solidFill>
                  <a:schemeClr val="tx1"/>
                </a:solidFill>
                <a:effectLst/>
                <a:latin typeface="+mn-lt"/>
                <a:ea typeface="+mn-ea"/>
                <a:cs typeface="+mn-cs"/>
              </a:rPr>
              <a:t> | measure length</a:t>
            </a:r>
          </a:p>
          <a:p>
            <a:endParaRPr lang="en-AU" dirty="0"/>
          </a:p>
        </p:txBody>
      </p:sp>
      <p:sp>
        <p:nvSpPr>
          <p:cNvPr id="4" name="Footer Placeholder 3"/>
          <p:cNvSpPr>
            <a:spLocks noGrp="1"/>
          </p:cNvSpPr>
          <p:nvPr>
            <p:ph type="ftr" sz="quarter" idx="10"/>
          </p:nvPr>
        </p:nvSpPr>
        <p:spPr>
          <a:xfrm>
            <a:off x="0" y="8915400"/>
            <a:ext cx="4572000" cy="31403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659620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 usually downplay format-wide because it doesn’t get used too often</a:t>
            </a:r>
          </a:p>
          <a:p>
            <a:pPr marL="171450" indent="-171450">
              <a:buFont typeface="Arial" panose="020B0604020202020204" pitchFamily="34" charset="0"/>
              <a:buChar char="•"/>
            </a:pPr>
            <a:r>
              <a:rPr lang="en-US" dirty="0"/>
              <a:t>I’ll usually demo each of these here</a:t>
            </a:r>
          </a:p>
        </p:txBody>
      </p:sp>
    </p:spTree>
    <p:extLst>
      <p:ext uri="{BB962C8B-B14F-4D97-AF65-F5344CB8AC3E}">
        <p14:creationId xmlns:p14="http://schemas.microsoft.com/office/powerpoint/2010/main" val="2124496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is a great way to separate data collection scripts from data consumption scripts, or to consume the same data by multiple scripts. </a:t>
            </a:r>
          </a:p>
        </p:txBody>
      </p:sp>
    </p:spTree>
    <p:extLst>
      <p:ext uri="{BB962C8B-B14F-4D97-AF65-F5344CB8AC3E}">
        <p14:creationId xmlns:p14="http://schemas.microsoft.com/office/powerpoint/2010/main" val="1077173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Title">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949440" cy="2286000"/>
          </a:xfrm>
          <a:solidFill>
            <a:schemeClr val="accent1">
              <a:alpha val="90000"/>
            </a:schemeClr>
          </a:solidFill>
        </p:spPr>
        <p:txBody>
          <a:bodyPr lIns="91440" tIns="91440">
            <a:noAutofit/>
          </a:bodyPr>
          <a:lstStyle>
            <a:lvl1pPr>
              <a:lnSpc>
                <a:spcPct val="100000"/>
              </a:lnSpc>
              <a:defRPr sz="36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Course Title</a:t>
            </a:r>
          </a:p>
        </p:txBody>
      </p:sp>
    </p:spTree>
    <p:extLst>
      <p:ext uri="{BB962C8B-B14F-4D97-AF65-F5344CB8AC3E}">
        <p14:creationId xmlns:p14="http://schemas.microsoft.com/office/powerpoint/2010/main" val="3491107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9" name="Text Placeholder 18"/>
          <p:cNvSpPr>
            <a:spLocks noGrp="1"/>
          </p:cNvSpPr>
          <p:nvPr>
            <p:ph type="body" sz="quarter" idx="16" hasCustomPrompt="1"/>
          </p:nvPr>
        </p:nvSpPr>
        <p:spPr>
          <a:xfrm>
            <a:off x="0" y="3429000"/>
            <a:ext cx="3048000" cy="1143000"/>
          </a:xfrm>
          <a:prstGeom prst="rect">
            <a:avLst/>
          </a:prstGeom>
          <a:solidFill>
            <a:schemeClr val="bg2">
              <a:alpha val="90000"/>
            </a:schemeClr>
          </a:solidFill>
        </p:spPr>
        <p:txBody>
          <a:bodyPr vert="horz" lIns="91440" tIns="9144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0"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a:t>Click icon to add picture</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8"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3565382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chemeClr val="bg2"/>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chemeClr val="accent2">
              <a:alpha val="90000"/>
            </a:schemeClr>
          </a:solidFill>
        </p:spPr>
        <p:txBody>
          <a:bodyPr vert="horz" lIns="91440" tIns="91440">
            <a:normAutofit/>
          </a:bodyPr>
          <a:lstStyle>
            <a:lvl1pPr marL="0" indent="0">
              <a:lnSpc>
                <a:spcPct val="100000"/>
              </a:lnSpc>
              <a:buFontTx/>
              <a:buNone/>
              <a:defRPr sz="16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1"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5"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a:t>Click icon to add picture</a:t>
            </a:r>
          </a:p>
        </p:txBody>
      </p:sp>
      <p:sp>
        <p:nvSpPr>
          <p:cNvPr id="6"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987513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8" name="Text Placeholder 18"/>
          <p:cNvSpPr>
            <a:spLocks noGrp="1"/>
          </p:cNvSpPr>
          <p:nvPr>
            <p:ph type="body" sz="quarter" idx="16" hasCustomPrompt="1"/>
          </p:nvPr>
        </p:nvSpPr>
        <p:spPr>
          <a:xfrm>
            <a:off x="9144000" y="3429000"/>
            <a:ext cx="3048000" cy="1143000"/>
          </a:xfrm>
          <a:prstGeom prst="rect">
            <a:avLst/>
          </a:prstGeom>
          <a:solidFill>
            <a:schemeClr val="bg2">
              <a:alpha val="90000"/>
            </a:schemeClr>
          </a:solidFill>
        </p:spPr>
        <p:txBody>
          <a:bodyPr vert="horz" lIns="182880" tIns="13716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2" name="Text Placeholder 9"/>
          <p:cNvSpPr>
            <a:spLocks noGrp="1"/>
          </p:cNvSpPr>
          <p:nvPr>
            <p:ph type="body" sz="quarter" idx="13"/>
          </p:nvPr>
        </p:nvSpPr>
        <p:spPr>
          <a:xfrm>
            <a:off x="6096000" y="1143000"/>
            <a:ext cx="6096000" cy="2286000"/>
          </a:xfrm>
          <a:solidFill>
            <a:schemeClr val="accent1">
              <a:alpha val="90000"/>
            </a:schemeClr>
          </a:solidFill>
        </p:spPr>
        <p:txBody>
          <a:bodyPr lIns="182880" tIns="13716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6"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a:t>Click icon to add picture</a:t>
            </a:r>
          </a:p>
        </p:txBody>
      </p:sp>
      <p:sp>
        <p:nvSpPr>
          <p:cNvPr id="9"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1309074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3200" baseline="0">
                <a:solidFill>
                  <a:srgbClr val="3F3F3F"/>
                </a:solidFill>
                <a:latin typeface="Segoe UI Light" pitchFamily="34" charset="0"/>
              </a:defRPr>
            </a:lvl1pPr>
          </a:lstStyle>
          <a:p>
            <a:pPr lvl="0"/>
            <a:r>
              <a:rPr lang="en-US"/>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D908574B-BD8E-4D24-A484-8D4C62CB8CD9}" type="datetime1">
              <a:rPr lang="en-US" smtClean="0"/>
              <a:t>5/30/2017</a:t>
            </a:fld>
            <a:endParaRPr lang="en-US"/>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30308552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AADF777-B676-4859-B542-0DBD409D76D0}" type="datetime1">
              <a:rPr lang="en-US" smtClean="0"/>
              <a:t>5/30/2017</a:t>
            </a:fld>
            <a:endParaRPr lang="en-US"/>
          </a:p>
        </p:txBody>
      </p:sp>
      <p:sp>
        <p:nvSpPr>
          <p:cNvPr id="4"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mn-lt"/>
              </a:defRPr>
            </a:lvl1pPr>
          </a:lstStyle>
          <a:p>
            <a:pPr lvl="0"/>
            <a:r>
              <a:rPr lang="en-US"/>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1382175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a:normAutofit/>
          </a:bodyPr>
          <a:lstStyle>
            <a:lvl1pPr>
              <a:defRPr sz="2400">
                <a:solidFill>
                  <a:schemeClr val="tx1"/>
                </a:solidFill>
                <a:latin typeface="+mn-lt"/>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3">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chemeClr val="accent4">
              <a:alpha val="90000"/>
            </a:schemeClr>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4"/>
          <p:cNvSpPr>
            <a:spLocks noGrp="1"/>
          </p:cNvSpPr>
          <p:nvPr>
            <p:ph type="body" sz="quarter" idx="15"/>
          </p:nvPr>
        </p:nvSpPr>
        <p:spPr>
          <a:xfrm>
            <a:off x="9144000" y="3429000"/>
            <a:ext cx="3048000" cy="2286000"/>
          </a:xfrm>
          <a:solidFill>
            <a:schemeClr val="accent5">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BDAE467A-F0B2-463B-96EF-E9BC1634FD26}" type="datetime1">
              <a:rPr lang="en-US" smtClean="0"/>
              <a:t>5/30/2017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1105756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les with text">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2400">
                <a:solidFill>
                  <a:srgbClr val="000000"/>
                </a:solidFill>
              </a:defRPr>
            </a:lvl1pPr>
            <a:lvl2pPr>
              <a:defRPr sz="2400">
                <a:solidFill>
                  <a:srgbClr val="000000"/>
                </a:solidFill>
              </a:defRPr>
            </a:lvl2pPr>
            <a:lvl3pPr>
              <a:lnSpc>
                <a:spcPct val="100000"/>
              </a:lnSpc>
              <a:defRPr sz="2400">
                <a:solidFill>
                  <a:srgbClr val="000000"/>
                </a:solidFill>
              </a:defRPr>
            </a:lvl3pPr>
            <a:lvl4pPr>
              <a:defRPr sz="2400">
                <a:solidFill>
                  <a:srgbClr val="000000"/>
                </a:solidFill>
              </a:defRPr>
            </a:lvl4pPr>
            <a:lvl5pPr>
              <a:defRPr sz="2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3"/>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chemeClr val="accent4"/>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4"/>
          <p:cNvSpPr>
            <a:spLocks noGrp="1"/>
          </p:cNvSpPr>
          <p:nvPr>
            <p:ph type="body" sz="quarter" idx="15"/>
          </p:nvPr>
        </p:nvSpPr>
        <p:spPr>
          <a:xfrm>
            <a:off x="9144000" y="3429000"/>
            <a:ext cx="3048000" cy="2286000"/>
          </a:xfrm>
          <a:solidFill>
            <a:schemeClr val="accent5"/>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20C79A23-0161-4080-8271-52692CB4AA83}" type="datetime1">
              <a:rPr lang="en-US" smtClean="0"/>
              <a:t>5/30/2017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2042035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chemeClr val="accent1">
              <a:alpha val="90000"/>
            </a:schemeClr>
          </a:solidFill>
        </p:spPr>
        <p:txBody>
          <a:bodyPr>
            <a:normAutofit/>
          </a:bodyPr>
          <a:lstStyle>
            <a:lvl1pPr>
              <a:defRPr sz="2400">
                <a:solidFill>
                  <a:schemeClr val="tx1"/>
                </a:solidFill>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2">
              <a:alpha val="90000"/>
            </a:scheme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rgbClr val="0E715F">
              <a:alpha val="90000"/>
            </a:srgb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68600899-C4AC-42F7-8423-2D5C28C93DF3}" type="datetime1">
              <a:rPr lang="en-US" smtClean="0"/>
              <a:t>5/30/2017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2577036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C249DC41-4F99-4916-B3C7-B31B88F4A512}" type="datetime1">
              <a:rPr lang="en-US" smtClean="0"/>
              <a:t>5/30/2017</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600">
                <a:solidFill>
                  <a:srgbClr val="3F3F3F"/>
                </a:solidFill>
              </a:defRPr>
            </a:lvl1pPr>
            <a:lvl2pPr>
              <a:defRPr sz="1600">
                <a:solidFill>
                  <a:srgbClr val="3F3F3F"/>
                </a:solidFill>
              </a:defRPr>
            </a:lvl2pPr>
            <a:lvl3pPr>
              <a:defRPr sz="1600">
                <a:solidFill>
                  <a:srgbClr val="3F3F3F"/>
                </a:solidFill>
              </a:defRPr>
            </a:lvl3pPr>
            <a:lvl4pPr>
              <a:defRPr sz="1600">
                <a:solidFill>
                  <a:srgbClr val="3F3F3F"/>
                </a:solidFill>
              </a:defRPr>
            </a:lvl4pPr>
            <a:lvl5pPr>
              <a:defRPr sz="1600">
                <a:solidFill>
                  <a:srgbClr val="3F3F3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a:t>Click to edit slide title</a:t>
            </a:r>
          </a:p>
        </p:txBody>
      </p:sp>
      <p:sp>
        <p:nvSpPr>
          <p:cNvPr id="9" name="Text Placeholder 14"/>
          <p:cNvSpPr>
            <a:spLocks noGrp="1"/>
          </p:cNvSpPr>
          <p:nvPr>
            <p:ph type="body" sz="quarter" idx="12"/>
          </p:nvPr>
        </p:nvSpPr>
        <p:spPr>
          <a:xfrm>
            <a:off x="9144000" y="1143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p:cNvSpPr>
            <a:spLocks noGrp="1"/>
          </p:cNvSpPr>
          <p:nvPr>
            <p:ph type="body" sz="quarter" idx="16"/>
          </p:nvPr>
        </p:nvSpPr>
        <p:spPr>
          <a:xfrm>
            <a:off x="9144000" y="3429000"/>
            <a:ext cx="3048000" cy="2286000"/>
          </a:xfrm>
          <a:solidFill>
            <a:schemeClr val="accent2"/>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03444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solidFill>
                  <a:schemeClr val="tx1"/>
                </a:solidFill>
              </a:defRPr>
            </a:lvl1pPr>
          </a:lstStyle>
          <a:p>
            <a:r>
              <a:rPr lang="en-US"/>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fld id="{FD26C4C0-374C-488F-A5CD-E9843A3370B6}" type="datetime1">
              <a:rPr lang="en-US" smtClean="0"/>
              <a:t>5/30/2017</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chemeClr val="accent2"/>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8"/>
          <p:cNvSpPr>
            <a:spLocks noGrp="1"/>
          </p:cNvSpPr>
          <p:nvPr>
            <p:ph type="body" sz="quarter" idx="13"/>
          </p:nvPr>
        </p:nvSpPr>
        <p:spPr>
          <a:xfrm>
            <a:off x="9144000" y="3429000"/>
            <a:ext cx="3048000" cy="2286000"/>
          </a:xfrm>
          <a:solidFill>
            <a:schemeClr val="accent3"/>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p:cNvSpPr>
            <a:spLocks noGrp="1"/>
          </p:cNvSpPr>
          <p:nvPr>
            <p:ph type="body" sz="quarter" idx="14"/>
          </p:nvPr>
        </p:nvSpPr>
        <p:spPr>
          <a:xfrm>
            <a:off x="3048000" y="3429000"/>
            <a:ext cx="3048000" cy="2286000"/>
          </a:xfrm>
          <a:solidFill>
            <a:schemeClr val="bg2"/>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Picture Placeholder 22"/>
          <p:cNvSpPr>
            <a:spLocks noGrp="1"/>
          </p:cNvSpPr>
          <p:nvPr>
            <p:ph type="pic" sz="quarter" idx="15"/>
          </p:nvPr>
        </p:nvSpPr>
        <p:spPr>
          <a:xfrm>
            <a:off x="3048000" y="1143000"/>
            <a:ext cx="3048000" cy="2286000"/>
          </a:xfrm>
        </p:spPr>
        <p:txBody>
          <a:bodyPr/>
          <a:lstStyle/>
          <a:p>
            <a:r>
              <a:rPr lang="en-US"/>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a:t>Click icon to add picture</a:t>
            </a:r>
          </a:p>
        </p:txBody>
      </p:sp>
    </p:spTree>
    <p:extLst>
      <p:ext uri="{BB962C8B-B14F-4D97-AF65-F5344CB8AC3E}">
        <p14:creationId xmlns:p14="http://schemas.microsoft.com/office/powerpoint/2010/main" val="452068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pyright">
    <p:bg>
      <p:bgPr>
        <a:solidFill>
          <a:schemeClr val="tx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0" y="361950"/>
            <a:ext cx="11811000" cy="5962650"/>
          </a:xfrm>
          <a:prstGeom prst="rect">
            <a:avLst/>
          </a:prstGeom>
        </p:spPr>
        <p:txBody>
          <a:bodyPr vert="horz" lIns="91440" tIns="45720" rIns="91440" bIns="4572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chemeClr val="bg1"/>
                </a:solidFill>
              </a:rPr>
              <a:t>Conditions and Terms of Use</a:t>
            </a:r>
          </a:p>
          <a:p>
            <a:r>
              <a:rPr lang="en-US" sz="1500">
                <a:solidFill>
                  <a:schemeClr val="accent1"/>
                </a:solidFill>
              </a:rPr>
              <a:t>Microsoft Confidential</a:t>
            </a:r>
          </a:p>
          <a:p>
            <a:r>
              <a:rPr lang="en-US" sz="1800">
                <a:solidFill>
                  <a:schemeClr val="bg1"/>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chemeClr val="bg1"/>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chemeClr val="bg1"/>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chemeClr val="bg1"/>
              </a:solidFill>
            </a:endParaRPr>
          </a:p>
          <a:p>
            <a:r>
              <a:rPr lang="en-US" sz="2300" b="1">
                <a:solidFill>
                  <a:schemeClr val="bg1"/>
                </a:solidFill>
              </a:rPr>
              <a:t>Copyright and Trademarks </a:t>
            </a:r>
          </a:p>
          <a:p>
            <a:r>
              <a:rPr lang="en-US" sz="1500">
                <a:solidFill>
                  <a:schemeClr val="accent1"/>
                </a:solidFill>
              </a:rPr>
              <a:t>© 2013 Microsoft Corporation. All rights reserved.</a:t>
            </a:r>
          </a:p>
          <a:p>
            <a:r>
              <a:rPr lang="en-US" sz="1800">
                <a:solidFill>
                  <a:schemeClr val="bg1"/>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chemeClr val="bg1"/>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chemeClr val="bg1"/>
                </a:solidFill>
              </a:rPr>
              <a:t>For more information, see </a:t>
            </a:r>
            <a:r>
              <a:rPr lang="en-US" sz="1800" b="1">
                <a:solidFill>
                  <a:schemeClr val="bg1"/>
                </a:solidFill>
              </a:rPr>
              <a:t>Use of Microsoft Copyrighted Content </a:t>
            </a:r>
            <a:r>
              <a:rPr lang="en-US" sz="1800">
                <a:solidFill>
                  <a:schemeClr val="bg1"/>
                </a:solidFill>
              </a:rPr>
              <a:t>at</a:t>
            </a:r>
            <a:br>
              <a:rPr lang="en-US" sz="1800">
                <a:solidFill>
                  <a:schemeClr val="bg1"/>
                </a:solidFill>
              </a:rPr>
            </a:br>
            <a:r>
              <a:rPr lang="en-US" sz="1800">
                <a:solidFill>
                  <a:srgbClr val="FF0000"/>
                </a:solidFill>
                <a:hlinkClick r:id="rId2"/>
              </a:rPr>
              <a:t>http://www.microsoft.com/about/legal/permissions/</a:t>
            </a:r>
            <a:endParaRPr lang="en-US" sz="1800">
              <a:solidFill>
                <a:srgbClr val="FF0000"/>
              </a:solidFill>
            </a:endParaRPr>
          </a:p>
          <a:p>
            <a:r>
              <a:rPr lang="en-US" sz="1800">
                <a:solidFill>
                  <a:schemeClr val="bg1"/>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42152705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lvl1pPr>
          </a:lstStyle>
          <a:p>
            <a:r>
              <a:rPr lang="en-US"/>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0DD21043-FEDE-4717-B780-97664287E3CC}" type="datetime1">
              <a:rPr lang="en-US" smtClean="0"/>
              <a:t>5/30/2017</a:t>
            </a:fld>
            <a:endParaRPr lang="en-US"/>
          </a:p>
        </p:txBody>
      </p:sp>
      <p:sp>
        <p:nvSpPr>
          <p:cNvPr id="8"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9117069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211112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chemeClr val="bg2"/>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15792393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tx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a:t>Enter header here.</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11132D9B-560C-4C07-85DC-279AA097C091}" type="datetime1">
              <a:rPr lang="en-US" smtClean="0"/>
              <a:t>5/30/2017</a:t>
            </a:fld>
            <a:endParaRPr lang="en-US"/>
          </a:p>
        </p:txBody>
      </p:sp>
      <p:sp>
        <p:nvSpPr>
          <p:cNvPr id="5"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20363344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a:t>Enter header here.</a:t>
            </a:r>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4F553107-895A-4F40-B042-4524277A9301}" type="datetime1">
              <a:rPr lang="en-US" smtClean="0"/>
              <a:t>5/30/2017</a:t>
            </a:fld>
            <a:endParaRPr lang="en-US"/>
          </a:p>
        </p:txBody>
      </p:sp>
      <p:sp>
        <p:nvSpPr>
          <p:cNvPr id="8"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5497717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922147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a:t>Click icon to add picture</a:t>
            </a:r>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38737944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4"/>
          <p:cNvSpPr>
            <a:spLocks noGrp="1"/>
          </p:cNvSpPr>
          <p:nvPr>
            <p:ph type="pic" sz="quarter" idx="17"/>
          </p:nvPr>
        </p:nvSpPr>
        <p:spPr>
          <a:xfrm>
            <a:off x="10361083" y="3218"/>
            <a:ext cx="1828800" cy="504534"/>
          </a:xfrm>
        </p:spPr>
        <p:txBody>
          <a:bodyPr/>
          <a:lstStyle>
            <a:lvl1pPr>
              <a:defRPr>
                <a:solidFill>
                  <a:srgbClr val="000000"/>
                </a:solidFill>
              </a:defRPr>
            </a:lvl1pPr>
          </a:lstStyle>
          <a:p>
            <a:r>
              <a:rPr lang="en-US"/>
              <a:t>Click icon to add picture</a:t>
            </a:r>
          </a:p>
        </p:txBody>
      </p:sp>
      <p:sp>
        <p:nvSpPr>
          <p:cNvPr id="6" name="Picture Placeholder 4"/>
          <p:cNvSpPr>
            <a:spLocks noGrp="1"/>
          </p:cNvSpPr>
          <p:nvPr>
            <p:ph type="pic" sz="quarter" idx="18"/>
          </p:nvPr>
        </p:nvSpPr>
        <p:spPr>
          <a:xfrm>
            <a:off x="0" y="0"/>
            <a:ext cx="1524000" cy="1143000"/>
          </a:xfrm>
        </p:spPr>
        <p:txBody>
          <a:bodyPr/>
          <a:lstStyle>
            <a:lvl1pPr>
              <a:defRPr>
                <a:solidFill>
                  <a:srgbClr val="000000"/>
                </a:solidFill>
              </a:defRPr>
            </a:lvl1pPr>
          </a:lstStyle>
          <a:p>
            <a:r>
              <a:rPr lang="en-US"/>
              <a:t>Click icon to add picture</a:t>
            </a:r>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21386492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
        <p:nvSpPr>
          <p:cNvPr id="10"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a:t>Click icon to add picture</a:t>
            </a:r>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18392551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2400" baseline="0">
                <a:solidFill>
                  <a:schemeClr val="tx1"/>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Section Title</a:t>
            </a:r>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a:t>Enter header here.</a:t>
            </a:r>
          </a:p>
        </p:txBody>
      </p:sp>
    </p:spTree>
    <p:extLst>
      <p:ext uri="{BB962C8B-B14F-4D97-AF65-F5344CB8AC3E}">
        <p14:creationId xmlns:p14="http://schemas.microsoft.com/office/powerpoint/2010/main" val="2928707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a:t>Click to edit slide title</a:t>
            </a:r>
          </a:p>
        </p:txBody>
      </p:sp>
      <p:sp>
        <p:nvSpPr>
          <p:cNvPr id="14" name="Content Placeholder 13"/>
          <p:cNvSpPr>
            <a:spLocks noGrp="1"/>
          </p:cNvSpPr>
          <p:nvPr>
            <p:ph sz="quarter" idx="13" hasCustomPrompt="1"/>
          </p:nvPr>
        </p:nvSpPr>
        <p:spPr>
          <a:xfrm>
            <a:off x="406400" y="1143000"/>
            <a:ext cx="11176000" cy="4953000"/>
          </a:xfrm>
          <a:prstGeom prst="rect">
            <a:avLst/>
          </a:prstGeom>
        </p:spPr>
        <p:txBody>
          <a:bodyPr vert="horz" lIns="91440" tIns="45720">
            <a:normAutofit/>
          </a:bodyPr>
          <a:lstStyle>
            <a:lvl1pPr marL="0" indent="0">
              <a:lnSpc>
                <a:spcPct val="100000"/>
              </a:lnSpc>
              <a:spcBef>
                <a:spcPts val="300"/>
              </a:spcBef>
              <a:buFont typeface="Arial" panose="020B0604020202020204" pitchFamily="34" charset="0"/>
              <a:buNone/>
              <a:defRPr sz="2400" baseline="0">
                <a:solidFill>
                  <a:schemeClr val="bg1"/>
                </a:solidFill>
                <a:latin typeface="Segoe UI Light" pitchFamily="34" charset="0"/>
              </a:defRPr>
            </a:lvl1pPr>
            <a:lvl2pPr marL="457200" indent="0">
              <a:defRPr sz="2000">
                <a:solidFill>
                  <a:schemeClr val="bg1"/>
                </a:solidFill>
                <a:latin typeface="Segoe UI Light" panose="020B0502040204020203" pitchFamily="34" charset="0"/>
                <a:cs typeface="Segoe UI Light" panose="020B0502040204020203" pitchFamily="34" charset="0"/>
              </a:defRPr>
            </a:lvl2pPr>
            <a:lvl3pPr marL="914400" indent="0">
              <a:defRPr sz="1600">
                <a:solidFill>
                  <a:schemeClr val="bg1"/>
                </a:solidFill>
                <a:latin typeface="Segoe UI Light" panose="020B0502040204020203" pitchFamily="34" charset="0"/>
                <a:cs typeface="Segoe UI Light" panose="020B0502040204020203" pitchFamily="34" charset="0"/>
              </a:defRPr>
            </a:lvl3pPr>
            <a:lvl4pPr marL="1371600" indent="0">
              <a:defRPr>
                <a:solidFill>
                  <a:schemeClr val="bg1"/>
                </a:solidFill>
              </a:defRPr>
            </a:lvl4pPr>
            <a:lvl5pPr marL="1828800" indent="0">
              <a:defRPr>
                <a:solidFill>
                  <a:schemeClr val="bg1"/>
                </a:solidFill>
              </a:defRPr>
            </a:lvl5pPr>
            <a:lvl6pPr marL="2286000" indent="0">
              <a:defRPr sz="1600">
                <a:solidFill>
                  <a:schemeClr val="bg1"/>
                </a:solidFill>
              </a:defRPr>
            </a:lvl6pPr>
          </a:lstStyle>
          <a:p>
            <a:pPr lvl="2"/>
            <a:r>
              <a:rPr lang="en-US"/>
              <a:t>Click to edit slide content</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28348212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2.1 Topic Title_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222410"/>
            <a:ext cx="11379200" cy="920591"/>
          </a:xfrm>
        </p:spPr>
        <p:txBody>
          <a:bodyPr anchor="ctr" anchorCtr="0">
            <a:normAutofit/>
          </a:bodyPr>
          <a:lstStyle>
            <a:lvl1pPr>
              <a:defRPr sz="3200">
                <a:solidFill>
                  <a:schemeClr val="tx2"/>
                </a:solidFill>
              </a:defRPr>
            </a:lvl1pPr>
          </a:lstStyle>
          <a:p>
            <a:r>
              <a:rPr lang="en-US"/>
              <a:t>Click to edit Topic title</a:t>
            </a:r>
          </a:p>
        </p:txBody>
      </p:sp>
      <p:sp>
        <p:nvSpPr>
          <p:cNvPr id="3" name="Content Placeholder 2"/>
          <p:cNvSpPr>
            <a:spLocks noGrp="1"/>
          </p:cNvSpPr>
          <p:nvPr>
            <p:ph idx="1" hasCustomPrompt="1"/>
          </p:nvPr>
        </p:nvSpPr>
        <p:spPr>
          <a:xfrm>
            <a:off x="406400" y="1188720"/>
            <a:ext cx="113792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Topic text</a:t>
            </a:r>
          </a:p>
          <a:p>
            <a:pPr lvl="1"/>
            <a:r>
              <a:rPr lang="en-US"/>
              <a:t>Second level</a:t>
            </a:r>
          </a:p>
          <a:p>
            <a:pPr lvl="2"/>
            <a:r>
              <a:rPr lang="en-US"/>
              <a:t>Third level</a:t>
            </a:r>
          </a:p>
          <a:p>
            <a:pPr lvl="3"/>
            <a:r>
              <a:rPr lang="en-US"/>
              <a:t>Fourth level</a:t>
            </a:r>
          </a:p>
          <a:p>
            <a:pPr lvl="4"/>
            <a:r>
              <a:rPr lang="en-US"/>
              <a:t>Fifth level</a:t>
            </a:r>
          </a:p>
        </p:txBody>
      </p:sp>
      <p:sp>
        <p:nvSpPr>
          <p:cNvPr id="18"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s-ES"/>
              <a:t>Microsoft Confidential</a:t>
            </a:r>
          </a:p>
        </p:txBody>
      </p:sp>
      <p:sp>
        <p:nvSpPr>
          <p:cNvPr id="19"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s-ES"/>
          </a:p>
        </p:txBody>
      </p:sp>
      <p:sp>
        <p:nvSpPr>
          <p:cNvPr id="20"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510E5943-4D6A-45D5-9B7E-710A838926A9}" type="slidenum">
              <a:rPr lang="es-ES" smtClean="0"/>
              <a:t>‹#›</a:t>
            </a:fld>
            <a:endParaRPr lang="es-ES"/>
          </a:p>
        </p:txBody>
      </p:sp>
      <p:pic>
        <p:nvPicPr>
          <p:cNvPr id="12" name="Picture Placeholder 4" descr="MSFT_logo_rgb_C-Wht.pdf"/>
          <p:cNvPicPr>
            <a:picLocks noChangeAspect="1"/>
          </p:cNvPicPr>
          <p:nvPr/>
        </p:nvPicPr>
        <p:blipFill>
          <a:blip r:embed="rId4" cstate="hq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pic>
        <p:nvPicPr>
          <p:cNvPr id="13" name="Picture Placeholder 4" descr="MSFT_logo_rgb_C-Wht.pdf"/>
          <p:cNvPicPr>
            <a:picLocks noChangeAspect="1"/>
          </p:cNvPicPr>
          <p:nvPr/>
        </p:nvPicPr>
        <p:blipFill>
          <a:blip r:embed="rId4" cstate="hq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3811462478"/>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152400"/>
            <a:ext cx="11379200" cy="533400"/>
          </a:xfrm>
        </p:spPr>
        <p:txBody>
          <a:bodyPr>
            <a:noAutofit/>
          </a:bodyPr>
          <a:lstStyle>
            <a:lvl1pPr>
              <a:defRPr sz="3200">
                <a:solidFill>
                  <a:schemeClr val="tx2"/>
                </a:solidFill>
              </a:defRPr>
            </a:lvl1pPr>
          </a:lstStyle>
          <a:p>
            <a:r>
              <a:rPr lang="en-US"/>
              <a:t>Click to edit Topic title</a:t>
            </a:r>
          </a:p>
        </p:txBody>
      </p:sp>
      <p:sp>
        <p:nvSpPr>
          <p:cNvPr id="8" name="Text Placeholder 7"/>
          <p:cNvSpPr>
            <a:spLocks noGrp="1"/>
          </p:cNvSpPr>
          <p:nvPr>
            <p:ph type="body" sz="quarter" idx="13" hasCustomPrompt="1"/>
          </p:nvPr>
        </p:nvSpPr>
        <p:spPr>
          <a:xfrm>
            <a:off x="406400" y="1188720"/>
            <a:ext cx="11379200" cy="516636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Topic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9"/>
          <p:cNvSpPr>
            <a:spLocks noGrp="1"/>
          </p:cNvSpPr>
          <p:nvPr>
            <p:ph type="body" sz="quarter" idx="14" hasCustomPrompt="1"/>
          </p:nvPr>
        </p:nvSpPr>
        <p:spPr>
          <a:xfrm>
            <a:off x="609600" y="685800"/>
            <a:ext cx="11176000" cy="457200"/>
          </a:xfrm>
        </p:spPr>
        <p:txBody>
          <a:bodyPr>
            <a:noAutofit/>
          </a:bodyPr>
          <a:lstStyle>
            <a:lvl1pPr>
              <a:buFont typeface="Arial" pitchFamily="34" charset="0"/>
              <a:buNone/>
              <a:defRPr sz="2400" baseline="0">
                <a:solidFill>
                  <a:schemeClr val="bg2"/>
                </a:solidFill>
                <a:latin typeface="+mj-lt"/>
              </a:defRPr>
            </a:lvl1pPr>
          </a:lstStyle>
          <a:p>
            <a:pPr lvl="0"/>
            <a:r>
              <a:rPr lang="en-US"/>
              <a:t>Click to edit Topic Subtitle</a:t>
            </a:r>
          </a:p>
        </p:txBody>
      </p:sp>
      <p:sp>
        <p:nvSpPr>
          <p:cNvPr id="30"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31"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32"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a:solidFill>
                  <a:prstClr val="white"/>
                </a:solidFill>
              </a:rPr>
              <a:t>Microsoft Confidential</a:t>
            </a:r>
          </a:p>
        </p:txBody>
      </p:sp>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04330" y="6406934"/>
            <a:ext cx="2787673" cy="451067"/>
          </a:xfrm>
          <a:prstGeom prst="rect">
            <a:avLst/>
          </a:prstGeom>
        </p:spPr>
      </p:pic>
    </p:spTree>
    <p:extLst>
      <p:ext uri="{BB962C8B-B14F-4D97-AF65-F5344CB8AC3E}">
        <p14:creationId xmlns:p14="http://schemas.microsoft.com/office/powerpoint/2010/main" val="230919875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5AD2EFF-025A-454F-BC7B-860F0E27D9FC}" type="datetimeFigureOut">
              <a:rPr lang="en-US" smtClean="0">
                <a:solidFill>
                  <a:prstClr val="black">
                    <a:tint val="75000"/>
                  </a:prstClr>
                </a:solidFill>
              </a:rPr>
              <a:pPr/>
              <a:t>5/30/2017</a:t>
            </a:fld>
            <a:endParaRPr lang="en-US">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3DA3CD0-C74C-489E-9AA9-6909A03709E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749684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urse Title">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949440" cy="2286000"/>
          </a:xfrm>
          <a:solidFill>
            <a:schemeClr val="accent1">
              <a:alpha val="90000"/>
            </a:schemeClr>
          </a:solidFill>
        </p:spPr>
        <p:txBody>
          <a:bodyPr lIns="91440" tIns="91440">
            <a:noAutofit/>
          </a:bodyPr>
          <a:lstStyle>
            <a:lvl1pPr>
              <a:lnSpc>
                <a:spcPct val="100000"/>
              </a:lnSpc>
              <a:defRPr sz="36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Course Title</a:t>
            </a:r>
          </a:p>
        </p:txBody>
      </p:sp>
    </p:spTree>
    <p:extLst>
      <p:ext uri="{BB962C8B-B14F-4D97-AF65-F5344CB8AC3E}">
        <p14:creationId xmlns:p14="http://schemas.microsoft.com/office/powerpoint/2010/main" val="29098423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pyright">
    <p:bg>
      <p:bgPr>
        <a:solidFill>
          <a:schemeClr val="tx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0" y="361950"/>
            <a:ext cx="11811000" cy="5962650"/>
          </a:xfrm>
          <a:prstGeom prst="rect">
            <a:avLst/>
          </a:prstGeom>
        </p:spPr>
        <p:txBody>
          <a:bodyPr vert="horz" lIns="91440" tIns="45720" rIns="91440" bIns="4572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chemeClr val="bg1"/>
                </a:solidFill>
              </a:rPr>
              <a:t>Conditions and Terms of Use</a:t>
            </a:r>
          </a:p>
          <a:p>
            <a:r>
              <a:rPr lang="en-US" sz="1500">
                <a:solidFill>
                  <a:schemeClr val="accent1"/>
                </a:solidFill>
              </a:rPr>
              <a:t>Microsoft Confidential</a:t>
            </a:r>
          </a:p>
          <a:p>
            <a:r>
              <a:rPr lang="en-US" sz="1800">
                <a:solidFill>
                  <a:schemeClr val="bg1"/>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chemeClr val="bg1"/>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chemeClr val="bg1"/>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chemeClr val="bg1"/>
              </a:solidFill>
            </a:endParaRPr>
          </a:p>
          <a:p>
            <a:r>
              <a:rPr lang="en-US" sz="2300" b="1">
                <a:solidFill>
                  <a:schemeClr val="bg1"/>
                </a:solidFill>
              </a:rPr>
              <a:t>Copyright and Trademarks </a:t>
            </a:r>
          </a:p>
          <a:p>
            <a:r>
              <a:rPr lang="en-US" sz="1500">
                <a:solidFill>
                  <a:schemeClr val="accent1"/>
                </a:solidFill>
              </a:rPr>
              <a:t>© 2013 Microsoft Corporation. All rights reserved.</a:t>
            </a:r>
          </a:p>
          <a:p>
            <a:r>
              <a:rPr lang="en-US" sz="1800">
                <a:solidFill>
                  <a:schemeClr val="bg1"/>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chemeClr val="bg1"/>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chemeClr val="bg1"/>
                </a:solidFill>
              </a:rPr>
              <a:t>For more information, see </a:t>
            </a:r>
            <a:r>
              <a:rPr lang="en-US" sz="1800" b="1">
                <a:solidFill>
                  <a:schemeClr val="bg1"/>
                </a:solidFill>
              </a:rPr>
              <a:t>Use of Microsoft Copyrighted Content </a:t>
            </a:r>
            <a:r>
              <a:rPr lang="en-US" sz="1800">
                <a:solidFill>
                  <a:schemeClr val="bg1"/>
                </a:solidFill>
              </a:rPr>
              <a:t>at</a:t>
            </a:r>
            <a:br>
              <a:rPr lang="en-US" sz="1800">
                <a:solidFill>
                  <a:schemeClr val="bg1"/>
                </a:solidFill>
              </a:rPr>
            </a:br>
            <a:r>
              <a:rPr lang="en-US" sz="1800">
                <a:solidFill>
                  <a:srgbClr val="FF0000"/>
                </a:solidFill>
                <a:hlinkClick r:id="rId2"/>
              </a:rPr>
              <a:t>http://www.microsoft.com/about/legal/permissions/</a:t>
            </a:r>
            <a:endParaRPr lang="en-US" sz="1800">
              <a:solidFill>
                <a:srgbClr val="FF0000"/>
              </a:solidFill>
            </a:endParaRPr>
          </a:p>
          <a:p>
            <a:r>
              <a:rPr lang="en-US" sz="1800">
                <a:solidFill>
                  <a:schemeClr val="bg1"/>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1459475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a:t>Click to edit slide title</a:t>
            </a:r>
          </a:p>
        </p:txBody>
      </p:sp>
      <p:sp>
        <p:nvSpPr>
          <p:cNvPr id="14" name="Content Placeholder 13"/>
          <p:cNvSpPr>
            <a:spLocks noGrp="1"/>
          </p:cNvSpPr>
          <p:nvPr>
            <p:ph sz="quarter" idx="13" hasCustomPrompt="1"/>
          </p:nvPr>
        </p:nvSpPr>
        <p:spPr>
          <a:xfrm>
            <a:off x="406400" y="1143000"/>
            <a:ext cx="11176000" cy="4953000"/>
          </a:xfrm>
          <a:prstGeom prst="rect">
            <a:avLst/>
          </a:prstGeom>
        </p:spPr>
        <p:txBody>
          <a:bodyPr vert="horz" lIns="91440" tIns="45720">
            <a:normAutofit/>
          </a:bodyPr>
          <a:lstStyle>
            <a:lvl1pPr marL="0" indent="0">
              <a:lnSpc>
                <a:spcPct val="100000"/>
              </a:lnSpc>
              <a:spcBef>
                <a:spcPts val="300"/>
              </a:spcBef>
              <a:buFontTx/>
              <a:buNone/>
              <a:defRPr sz="2400" baseline="0">
                <a:solidFill>
                  <a:srgbClr val="3F3F3F"/>
                </a:solidFill>
                <a:latin typeface="Segoe UI Light" pitchFamily="34" charset="0"/>
              </a:defRPr>
            </a:lvl1pPr>
          </a:lstStyle>
          <a:p>
            <a:pPr lvl="0"/>
            <a:r>
              <a:rPr lang="en-US"/>
              <a:t>Click to edit slide content</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21727383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a:t>Notes Continued</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211256164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rIns="91440">
            <a:normAutofit/>
          </a:bodyPr>
          <a:lstStyle>
            <a:lvl1pPr>
              <a:defRPr sz="2800" baseline="0">
                <a:solidFill>
                  <a:schemeClr val="tx1"/>
                </a:solidFill>
                <a:latin typeface="Segoe UI Light" panose="020B0502040204020203" pitchFamily="34" charset="0"/>
              </a:defRPr>
            </a:lvl1pPr>
          </a:lstStyle>
          <a:p>
            <a:r>
              <a:rPr lang="en-US"/>
              <a:t>Module #: Module Title</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
        <p:nvSpPr>
          <p:cNvPr id="9" name="Text Placeholder 18"/>
          <p:cNvSpPr>
            <a:spLocks noGrp="1"/>
          </p:cNvSpPr>
          <p:nvPr>
            <p:ph type="body" sz="quarter" idx="16" hasCustomPrompt="1"/>
          </p:nvPr>
        </p:nvSpPr>
        <p:spPr>
          <a:xfrm>
            <a:off x="0" y="3200400"/>
            <a:ext cx="4572000" cy="704088"/>
          </a:xfrm>
          <a:prstGeom prst="rect">
            <a:avLst/>
          </a:prstGeom>
          <a:solidFill>
            <a:schemeClr val="bg2">
              <a:alpha val="90000"/>
            </a:schemeClr>
          </a:solidFill>
        </p:spPr>
        <p:txBody>
          <a:bodyPr vert="horz" lIns="91440" tIns="91440">
            <a:normAutofit/>
          </a:bodyPr>
          <a:lstStyle>
            <a:lvl1pPr marL="0" indent="0">
              <a:lnSpc>
                <a:spcPct val="100000"/>
              </a:lnSpc>
              <a:buFontTx/>
              <a:buNone/>
              <a:defRPr sz="20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Module Overview</a:t>
            </a:r>
          </a:p>
        </p:txBody>
      </p:sp>
    </p:spTree>
    <p:extLst>
      <p:ext uri="{BB962C8B-B14F-4D97-AF65-F5344CB8AC3E}">
        <p14:creationId xmlns:p14="http://schemas.microsoft.com/office/powerpoint/2010/main" val="35901851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esson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a:normAutofit/>
          </a:bodyPr>
          <a:lstStyle>
            <a:lvl1pPr>
              <a:defRPr sz="2400">
                <a:solidFill>
                  <a:schemeClr val="tx1"/>
                </a:solidFill>
                <a:latin typeface="Segoe UI Light" panose="020B0502040204020203" pitchFamily="34" charset="0"/>
              </a:defRPr>
            </a:lvl1pPr>
          </a:lstStyle>
          <a:p>
            <a:r>
              <a:rPr lang="en-US"/>
              <a:t>Module #: Module Title</a:t>
            </a:r>
          </a:p>
        </p:txBody>
      </p:sp>
      <p:sp>
        <p:nvSpPr>
          <p:cNvPr id="16" name="Text Placeholder 14"/>
          <p:cNvSpPr>
            <a:spLocks noGrp="1"/>
          </p:cNvSpPr>
          <p:nvPr>
            <p:ph type="body" sz="quarter" idx="12" hasCustomPrompt="1"/>
          </p:nvPr>
        </p:nvSpPr>
        <p:spPr>
          <a:xfrm>
            <a:off x="0" y="3200400"/>
            <a:ext cx="4572000" cy="1828800"/>
          </a:xfrm>
          <a:solidFill>
            <a:schemeClr val="bg2"/>
          </a:solidFill>
        </p:spPr>
        <p:txBody>
          <a:bodyPr>
            <a:normAutofit/>
          </a:bodyPr>
          <a:lstStyle>
            <a:lvl1pPr>
              <a:lnSpc>
                <a:spcPct val="100000"/>
              </a:lnSpc>
              <a:defRPr sz="2400" baseline="0">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Section #: Section Title</a:t>
            </a:r>
          </a:p>
        </p:txBody>
      </p:sp>
      <p:sp>
        <p:nvSpPr>
          <p:cNvPr id="18" name="Text Placeholder 14"/>
          <p:cNvSpPr>
            <a:spLocks noGrp="1"/>
          </p:cNvSpPr>
          <p:nvPr>
            <p:ph type="body" sz="quarter" idx="14" hasCustomPrompt="1"/>
          </p:nvPr>
        </p:nvSpPr>
        <p:spPr>
          <a:xfrm>
            <a:off x="4572000" y="3200400"/>
            <a:ext cx="4572000" cy="1828800"/>
          </a:xfrm>
          <a:solidFill>
            <a:schemeClr val="accent4"/>
          </a:solidFill>
        </p:spPr>
        <p:txBody>
          <a:bodyPr>
            <a:normAutofit/>
          </a:bodyPr>
          <a:lstStyle>
            <a:lvl1pPr>
              <a:lnSpc>
                <a:spcPct val="100000"/>
              </a:lnSpc>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Lesson: Lesson Title</a:t>
            </a:r>
          </a:p>
        </p:txBody>
      </p:sp>
      <p:sp>
        <p:nvSpPr>
          <p:cNvPr id="10"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1"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40462916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a:t>Add single point here</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2183818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a:t>Notes Continued</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42359856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Demonstration: Title of Demo</a:t>
            </a:r>
          </a:p>
        </p:txBody>
      </p:sp>
    </p:spTree>
    <p:extLst>
      <p:ext uri="{BB962C8B-B14F-4D97-AF65-F5344CB8AC3E}">
        <p14:creationId xmlns:p14="http://schemas.microsoft.com/office/powerpoint/2010/main" val="19275165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Lab: Title of Lab</a:t>
            </a:r>
          </a:p>
        </p:txBody>
      </p:sp>
    </p:spTree>
    <p:extLst>
      <p:ext uri="{BB962C8B-B14F-4D97-AF65-F5344CB8AC3E}">
        <p14:creationId xmlns:p14="http://schemas.microsoft.com/office/powerpoint/2010/main" val="144072047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9" name="Text Placeholder 18"/>
          <p:cNvSpPr>
            <a:spLocks noGrp="1"/>
          </p:cNvSpPr>
          <p:nvPr>
            <p:ph type="body" sz="quarter" idx="16" hasCustomPrompt="1"/>
          </p:nvPr>
        </p:nvSpPr>
        <p:spPr>
          <a:xfrm>
            <a:off x="0" y="3429000"/>
            <a:ext cx="3048000" cy="1143000"/>
          </a:xfrm>
          <a:prstGeom prst="rect">
            <a:avLst/>
          </a:prstGeom>
          <a:solidFill>
            <a:schemeClr val="bg2">
              <a:alpha val="90000"/>
            </a:schemeClr>
          </a:solidFill>
        </p:spPr>
        <p:txBody>
          <a:bodyPr vert="horz" lIns="91440" tIns="9144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0"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a:t>Click icon to add picture</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8"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21081964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chemeClr val="bg2"/>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chemeClr val="accent2">
              <a:alpha val="90000"/>
            </a:schemeClr>
          </a:solidFill>
        </p:spPr>
        <p:txBody>
          <a:bodyPr vert="horz" lIns="91440" tIns="91440">
            <a:normAutofit/>
          </a:bodyPr>
          <a:lstStyle>
            <a:lvl1pPr marL="0" indent="0">
              <a:lnSpc>
                <a:spcPct val="100000"/>
              </a:lnSpc>
              <a:buFontTx/>
              <a:buNone/>
              <a:defRPr sz="16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1"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5"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a:t>Click icon to add picture</a:t>
            </a:r>
          </a:p>
        </p:txBody>
      </p:sp>
      <p:sp>
        <p:nvSpPr>
          <p:cNvPr id="6"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4596071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8" name="Text Placeholder 18"/>
          <p:cNvSpPr>
            <a:spLocks noGrp="1"/>
          </p:cNvSpPr>
          <p:nvPr>
            <p:ph type="body" sz="quarter" idx="16" hasCustomPrompt="1"/>
          </p:nvPr>
        </p:nvSpPr>
        <p:spPr>
          <a:xfrm>
            <a:off x="9144000" y="3429000"/>
            <a:ext cx="3048000" cy="1143000"/>
          </a:xfrm>
          <a:prstGeom prst="rect">
            <a:avLst/>
          </a:prstGeom>
          <a:solidFill>
            <a:schemeClr val="bg2">
              <a:alpha val="90000"/>
            </a:schemeClr>
          </a:solidFill>
        </p:spPr>
        <p:txBody>
          <a:bodyPr vert="horz" lIns="182880" tIns="13716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2" name="Text Placeholder 9"/>
          <p:cNvSpPr>
            <a:spLocks noGrp="1"/>
          </p:cNvSpPr>
          <p:nvPr>
            <p:ph type="body" sz="quarter" idx="13"/>
          </p:nvPr>
        </p:nvSpPr>
        <p:spPr>
          <a:xfrm>
            <a:off x="6096000" y="1143000"/>
            <a:ext cx="6096000" cy="2286000"/>
          </a:xfrm>
          <a:solidFill>
            <a:schemeClr val="accent1">
              <a:alpha val="90000"/>
            </a:schemeClr>
          </a:solidFill>
        </p:spPr>
        <p:txBody>
          <a:bodyPr lIns="182880" tIns="13716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6"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a:t>Click icon to add picture</a:t>
            </a:r>
          </a:p>
        </p:txBody>
      </p:sp>
      <p:sp>
        <p:nvSpPr>
          <p:cNvPr id="9"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122252418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3200" baseline="0">
                <a:solidFill>
                  <a:srgbClr val="3F3F3F"/>
                </a:solidFill>
                <a:latin typeface="Segoe UI Light" pitchFamily="34" charset="0"/>
              </a:defRPr>
            </a:lvl1pPr>
          </a:lstStyle>
          <a:p>
            <a:pPr lvl="0"/>
            <a:r>
              <a:rPr lang="en-US"/>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D908574B-BD8E-4D24-A484-8D4C62CB8CD9}" type="datetime1">
              <a:rPr lang="en-US" smtClean="0"/>
              <a:t>5/30/2017</a:t>
            </a:fld>
            <a:endParaRPr lang="en-US"/>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11011939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AADF777-B676-4859-B542-0DBD409D76D0}" type="datetime1">
              <a:rPr lang="en-US" smtClean="0"/>
              <a:t>5/30/2017</a:t>
            </a:fld>
            <a:endParaRPr lang="en-US"/>
          </a:p>
        </p:txBody>
      </p:sp>
      <p:sp>
        <p:nvSpPr>
          <p:cNvPr id="4"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mn-lt"/>
              </a:defRPr>
            </a:lvl1pPr>
          </a:lstStyle>
          <a:p>
            <a:pPr lvl="0"/>
            <a:r>
              <a:rPr lang="en-US"/>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145567969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a:normAutofit/>
          </a:bodyPr>
          <a:lstStyle>
            <a:lvl1pPr>
              <a:defRPr sz="2400">
                <a:solidFill>
                  <a:schemeClr val="tx1"/>
                </a:solidFill>
                <a:latin typeface="+mn-lt"/>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3">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chemeClr val="accent4">
              <a:alpha val="90000"/>
            </a:schemeClr>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4"/>
          <p:cNvSpPr>
            <a:spLocks noGrp="1"/>
          </p:cNvSpPr>
          <p:nvPr>
            <p:ph type="body" sz="quarter" idx="15"/>
          </p:nvPr>
        </p:nvSpPr>
        <p:spPr>
          <a:xfrm>
            <a:off x="9144000" y="3429000"/>
            <a:ext cx="3048000" cy="2286000"/>
          </a:xfrm>
          <a:solidFill>
            <a:schemeClr val="accent5">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BDAE467A-F0B2-463B-96EF-E9BC1634FD26}" type="datetime1">
              <a:rPr lang="en-US" smtClean="0"/>
              <a:t>5/30/2017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21544362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les with text">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2400">
                <a:solidFill>
                  <a:srgbClr val="000000"/>
                </a:solidFill>
              </a:defRPr>
            </a:lvl1pPr>
            <a:lvl2pPr>
              <a:defRPr sz="2400">
                <a:solidFill>
                  <a:srgbClr val="000000"/>
                </a:solidFill>
              </a:defRPr>
            </a:lvl2pPr>
            <a:lvl3pPr>
              <a:lnSpc>
                <a:spcPct val="100000"/>
              </a:lnSpc>
              <a:defRPr sz="2400">
                <a:solidFill>
                  <a:srgbClr val="000000"/>
                </a:solidFill>
              </a:defRPr>
            </a:lvl3pPr>
            <a:lvl4pPr>
              <a:defRPr sz="2400">
                <a:solidFill>
                  <a:srgbClr val="000000"/>
                </a:solidFill>
              </a:defRPr>
            </a:lvl4pPr>
            <a:lvl5pPr>
              <a:defRPr sz="2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3"/>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chemeClr val="accent4"/>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4"/>
          <p:cNvSpPr>
            <a:spLocks noGrp="1"/>
          </p:cNvSpPr>
          <p:nvPr>
            <p:ph type="body" sz="quarter" idx="15"/>
          </p:nvPr>
        </p:nvSpPr>
        <p:spPr>
          <a:xfrm>
            <a:off x="9144000" y="3429000"/>
            <a:ext cx="3048000" cy="2286000"/>
          </a:xfrm>
          <a:solidFill>
            <a:schemeClr val="accent5"/>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20C79A23-0161-4080-8271-52692CB4AA83}" type="datetime1">
              <a:rPr lang="en-US" smtClean="0"/>
              <a:t>5/30/2017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125350022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chemeClr val="accent1">
              <a:alpha val="90000"/>
            </a:schemeClr>
          </a:solidFill>
        </p:spPr>
        <p:txBody>
          <a:bodyPr>
            <a:normAutofit/>
          </a:bodyPr>
          <a:lstStyle>
            <a:lvl1pPr>
              <a:defRPr sz="2400">
                <a:solidFill>
                  <a:schemeClr val="tx1"/>
                </a:solidFill>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2">
              <a:alpha val="90000"/>
            </a:scheme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rgbClr val="0E715F">
              <a:alpha val="90000"/>
            </a:srgb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68600899-C4AC-42F7-8423-2D5C28C93DF3}" type="datetime1">
              <a:rPr lang="en-US" smtClean="0"/>
              <a:t>5/30/2017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3202922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rIns="91440">
            <a:normAutofit/>
          </a:bodyPr>
          <a:lstStyle>
            <a:lvl1pPr>
              <a:defRPr sz="2800" baseline="0">
                <a:solidFill>
                  <a:schemeClr val="tx1"/>
                </a:solidFill>
                <a:latin typeface="Segoe UI Light" panose="020B0502040204020203" pitchFamily="34" charset="0"/>
              </a:defRPr>
            </a:lvl1pPr>
          </a:lstStyle>
          <a:p>
            <a:r>
              <a:rPr lang="en-US"/>
              <a:t>Module #: Module Title</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
        <p:nvSpPr>
          <p:cNvPr id="9" name="Text Placeholder 18"/>
          <p:cNvSpPr>
            <a:spLocks noGrp="1"/>
          </p:cNvSpPr>
          <p:nvPr>
            <p:ph type="body" sz="quarter" idx="16" hasCustomPrompt="1"/>
          </p:nvPr>
        </p:nvSpPr>
        <p:spPr>
          <a:xfrm>
            <a:off x="0" y="3200400"/>
            <a:ext cx="4572000" cy="704088"/>
          </a:xfrm>
          <a:prstGeom prst="rect">
            <a:avLst/>
          </a:prstGeom>
          <a:solidFill>
            <a:schemeClr val="bg2">
              <a:alpha val="90000"/>
            </a:schemeClr>
          </a:solidFill>
        </p:spPr>
        <p:txBody>
          <a:bodyPr vert="horz" lIns="91440" tIns="91440">
            <a:normAutofit/>
          </a:bodyPr>
          <a:lstStyle>
            <a:lvl1pPr marL="0" indent="0">
              <a:lnSpc>
                <a:spcPct val="100000"/>
              </a:lnSpc>
              <a:buFontTx/>
              <a:buNone/>
              <a:defRPr sz="20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Module Overview</a:t>
            </a:r>
          </a:p>
        </p:txBody>
      </p:sp>
    </p:spTree>
    <p:extLst>
      <p:ext uri="{BB962C8B-B14F-4D97-AF65-F5344CB8AC3E}">
        <p14:creationId xmlns:p14="http://schemas.microsoft.com/office/powerpoint/2010/main" val="8739729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C249DC41-4F99-4916-B3C7-B31B88F4A512}" type="datetime1">
              <a:rPr lang="en-US" smtClean="0"/>
              <a:t>5/30/2017</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600">
                <a:solidFill>
                  <a:srgbClr val="3F3F3F"/>
                </a:solidFill>
              </a:defRPr>
            </a:lvl1pPr>
            <a:lvl2pPr>
              <a:defRPr sz="1600">
                <a:solidFill>
                  <a:srgbClr val="3F3F3F"/>
                </a:solidFill>
              </a:defRPr>
            </a:lvl2pPr>
            <a:lvl3pPr>
              <a:defRPr sz="1600">
                <a:solidFill>
                  <a:srgbClr val="3F3F3F"/>
                </a:solidFill>
              </a:defRPr>
            </a:lvl3pPr>
            <a:lvl4pPr>
              <a:defRPr sz="1600">
                <a:solidFill>
                  <a:srgbClr val="3F3F3F"/>
                </a:solidFill>
              </a:defRPr>
            </a:lvl4pPr>
            <a:lvl5pPr>
              <a:defRPr sz="1600">
                <a:solidFill>
                  <a:srgbClr val="3F3F3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a:t>Click to edit slide title</a:t>
            </a:r>
          </a:p>
        </p:txBody>
      </p:sp>
      <p:sp>
        <p:nvSpPr>
          <p:cNvPr id="9" name="Text Placeholder 14"/>
          <p:cNvSpPr>
            <a:spLocks noGrp="1"/>
          </p:cNvSpPr>
          <p:nvPr>
            <p:ph type="body" sz="quarter" idx="12"/>
          </p:nvPr>
        </p:nvSpPr>
        <p:spPr>
          <a:xfrm>
            <a:off x="9144000" y="1143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p:cNvSpPr>
            <a:spLocks noGrp="1"/>
          </p:cNvSpPr>
          <p:nvPr>
            <p:ph type="body" sz="quarter" idx="16"/>
          </p:nvPr>
        </p:nvSpPr>
        <p:spPr>
          <a:xfrm>
            <a:off x="9144000" y="3429000"/>
            <a:ext cx="3048000" cy="2286000"/>
          </a:xfrm>
          <a:solidFill>
            <a:schemeClr val="accent2"/>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668744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solidFill>
                  <a:schemeClr val="tx1"/>
                </a:solidFill>
              </a:defRPr>
            </a:lvl1pPr>
          </a:lstStyle>
          <a:p>
            <a:r>
              <a:rPr lang="en-US"/>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fld id="{FD26C4C0-374C-488F-A5CD-E9843A3370B6}" type="datetime1">
              <a:rPr lang="en-US" smtClean="0"/>
              <a:t>5/30/2017</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chemeClr val="accent2"/>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8"/>
          <p:cNvSpPr>
            <a:spLocks noGrp="1"/>
          </p:cNvSpPr>
          <p:nvPr>
            <p:ph type="body" sz="quarter" idx="13"/>
          </p:nvPr>
        </p:nvSpPr>
        <p:spPr>
          <a:xfrm>
            <a:off x="9144000" y="3429000"/>
            <a:ext cx="3048000" cy="2286000"/>
          </a:xfrm>
          <a:solidFill>
            <a:schemeClr val="accent3"/>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p:cNvSpPr>
            <a:spLocks noGrp="1"/>
          </p:cNvSpPr>
          <p:nvPr>
            <p:ph type="body" sz="quarter" idx="14"/>
          </p:nvPr>
        </p:nvSpPr>
        <p:spPr>
          <a:xfrm>
            <a:off x="3048000" y="3429000"/>
            <a:ext cx="3048000" cy="2286000"/>
          </a:xfrm>
          <a:solidFill>
            <a:schemeClr val="bg2"/>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Picture Placeholder 22"/>
          <p:cNvSpPr>
            <a:spLocks noGrp="1"/>
          </p:cNvSpPr>
          <p:nvPr>
            <p:ph type="pic" sz="quarter" idx="15"/>
          </p:nvPr>
        </p:nvSpPr>
        <p:spPr>
          <a:xfrm>
            <a:off x="3048000" y="1143000"/>
            <a:ext cx="3048000" cy="2286000"/>
          </a:xfrm>
        </p:spPr>
        <p:txBody>
          <a:bodyPr/>
          <a:lstStyle/>
          <a:p>
            <a:r>
              <a:rPr lang="en-US"/>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a:t>Click icon to add picture</a:t>
            </a:r>
          </a:p>
        </p:txBody>
      </p:sp>
    </p:spTree>
    <p:extLst>
      <p:ext uri="{BB962C8B-B14F-4D97-AF65-F5344CB8AC3E}">
        <p14:creationId xmlns:p14="http://schemas.microsoft.com/office/powerpoint/2010/main" val="402291859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lvl1pPr>
          </a:lstStyle>
          <a:p>
            <a:r>
              <a:rPr lang="en-US"/>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0DD21043-FEDE-4717-B780-97664287E3CC}" type="datetime1">
              <a:rPr lang="en-US" smtClean="0"/>
              <a:t>5/30/2017</a:t>
            </a:fld>
            <a:endParaRPr lang="en-US"/>
          </a:p>
        </p:txBody>
      </p:sp>
      <p:sp>
        <p:nvSpPr>
          <p:cNvPr id="8"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17971845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153876908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chemeClr val="bg2"/>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239315240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tx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a:t>Enter header here.</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11132D9B-560C-4C07-85DC-279AA097C091}" type="datetime1">
              <a:rPr lang="en-US" smtClean="0"/>
              <a:t>5/30/2017</a:t>
            </a:fld>
            <a:endParaRPr lang="en-US"/>
          </a:p>
        </p:txBody>
      </p:sp>
      <p:sp>
        <p:nvSpPr>
          <p:cNvPr id="5"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408444544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a:t>Enter header here.</a:t>
            </a:r>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4F553107-895A-4F40-B042-4524277A9301}" type="datetime1">
              <a:rPr lang="en-US" smtClean="0"/>
              <a:t>5/30/2017</a:t>
            </a:fld>
            <a:endParaRPr lang="en-US"/>
          </a:p>
        </p:txBody>
      </p:sp>
      <p:sp>
        <p:nvSpPr>
          <p:cNvPr id="8"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126666317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60139747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a:t>Click icon to add picture</a:t>
            </a:r>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23409263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4"/>
          <p:cNvSpPr>
            <a:spLocks noGrp="1"/>
          </p:cNvSpPr>
          <p:nvPr>
            <p:ph type="pic" sz="quarter" idx="17"/>
          </p:nvPr>
        </p:nvSpPr>
        <p:spPr>
          <a:xfrm>
            <a:off x="10361083" y="3218"/>
            <a:ext cx="1828800" cy="504534"/>
          </a:xfrm>
        </p:spPr>
        <p:txBody>
          <a:bodyPr/>
          <a:lstStyle>
            <a:lvl1pPr>
              <a:defRPr>
                <a:solidFill>
                  <a:srgbClr val="000000"/>
                </a:solidFill>
              </a:defRPr>
            </a:lvl1pPr>
          </a:lstStyle>
          <a:p>
            <a:r>
              <a:rPr lang="en-US"/>
              <a:t>Click icon to add picture</a:t>
            </a:r>
          </a:p>
        </p:txBody>
      </p:sp>
      <p:sp>
        <p:nvSpPr>
          <p:cNvPr id="6" name="Picture Placeholder 4"/>
          <p:cNvSpPr>
            <a:spLocks noGrp="1"/>
          </p:cNvSpPr>
          <p:nvPr>
            <p:ph type="pic" sz="quarter" idx="18"/>
          </p:nvPr>
        </p:nvSpPr>
        <p:spPr>
          <a:xfrm>
            <a:off x="0" y="0"/>
            <a:ext cx="1524000" cy="1143000"/>
          </a:xfrm>
        </p:spPr>
        <p:txBody>
          <a:bodyPr/>
          <a:lstStyle>
            <a:lvl1pPr>
              <a:defRPr>
                <a:solidFill>
                  <a:srgbClr val="000000"/>
                </a:solidFill>
              </a:defRPr>
            </a:lvl1pPr>
          </a:lstStyle>
          <a:p>
            <a:r>
              <a:rPr lang="en-US"/>
              <a:t>Click icon to add picture</a:t>
            </a:r>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413462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sson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a:normAutofit/>
          </a:bodyPr>
          <a:lstStyle>
            <a:lvl1pPr>
              <a:defRPr sz="2400">
                <a:solidFill>
                  <a:schemeClr val="tx1"/>
                </a:solidFill>
                <a:latin typeface="Segoe UI Light" panose="020B0502040204020203" pitchFamily="34" charset="0"/>
              </a:defRPr>
            </a:lvl1pPr>
          </a:lstStyle>
          <a:p>
            <a:r>
              <a:rPr lang="en-US"/>
              <a:t>Module #: Module Title</a:t>
            </a:r>
          </a:p>
        </p:txBody>
      </p:sp>
      <p:sp>
        <p:nvSpPr>
          <p:cNvPr id="16" name="Text Placeholder 14"/>
          <p:cNvSpPr>
            <a:spLocks noGrp="1"/>
          </p:cNvSpPr>
          <p:nvPr>
            <p:ph type="body" sz="quarter" idx="12" hasCustomPrompt="1"/>
          </p:nvPr>
        </p:nvSpPr>
        <p:spPr>
          <a:xfrm>
            <a:off x="0" y="3200400"/>
            <a:ext cx="4572000" cy="1828800"/>
          </a:xfrm>
          <a:solidFill>
            <a:schemeClr val="bg2"/>
          </a:solidFill>
        </p:spPr>
        <p:txBody>
          <a:bodyPr>
            <a:normAutofit/>
          </a:bodyPr>
          <a:lstStyle>
            <a:lvl1pPr>
              <a:lnSpc>
                <a:spcPct val="100000"/>
              </a:lnSpc>
              <a:defRPr sz="2400" baseline="0">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Section #: Section Title</a:t>
            </a:r>
          </a:p>
        </p:txBody>
      </p:sp>
      <p:sp>
        <p:nvSpPr>
          <p:cNvPr id="18" name="Text Placeholder 14"/>
          <p:cNvSpPr>
            <a:spLocks noGrp="1"/>
          </p:cNvSpPr>
          <p:nvPr>
            <p:ph type="body" sz="quarter" idx="14" hasCustomPrompt="1"/>
          </p:nvPr>
        </p:nvSpPr>
        <p:spPr>
          <a:xfrm>
            <a:off x="4572000" y="3200400"/>
            <a:ext cx="4572000" cy="1828800"/>
          </a:xfrm>
          <a:solidFill>
            <a:schemeClr val="accent4"/>
          </a:solidFill>
        </p:spPr>
        <p:txBody>
          <a:bodyPr>
            <a:normAutofit/>
          </a:bodyPr>
          <a:lstStyle>
            <a:lvl1pPr>
              <a:lnSpc>
                <a:spcPct val="100000"/>
              </a:lnSpc>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Lesson: Lesson Title</a:t>
            </a:r>
          </a:p>
        </p:txBody>
      </p:sp>
      <p:sp>
        <p:nvSpPr>
          <p:cNvPr id="10"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1"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353574356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
        <p:nvSpPr>
          <p:cNvPr id="10"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a:t>Click icon to add picture</a:t>
            </a:r>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15301864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2400" baseline="0">
                <a:solidFill>
                  <a:schemeClr val="tx1"/>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Section Title</a:t>
            </a:r>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a:t>Enter header here.</a:t>
            </a:r>
          </a:p>
        </p:txBody>
      </p:sp>
    </p:spTree>
    <p:extLst>
      <p:ext uri="{BB962C8B-B14F-4D97-AF65-F5344CB8AC3E}">
        <p14:creationId xmlns:p14="http://schemas.microsoft.com/office/powerpoint/2010/main" val="197185890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2.1 Topic Title_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222410"/>
            <a:ext cx="11379200" cy="920591"/>
          </a:xfrm>
        </p:spPr>
        <p:txBody>
          <a:bodyPr anchor="ctr" anchorCtr="0">
            <a:normAutofit/>
          </a:bodyPr>
          <a:lstStyle>
            <a:lvl1pPr>
              <a:defRPr sz="3200">
                <a:solidFill>
                  <a:schemeClr val="tx2"/>
                </a:solidFill>
              </a:defRPr>
            </a:lvl1pPr>
          </a:lstStyle>
          <a:p>
            <a:r>
              <a:rPr lang="en-US"/>
              <a:t>Click to edit Topic title</a:t>
            </a:r>
          </a:p>
        </p:txBody>
      </p:sp>
      <p:sp>
        <p:nvSpPr>
          <p:cNvPr id="3" name="Content Placeholder 2"/>
          <p:cNvSpPr>
            <a:spLocks noGrp="1"/>
          </p:cNvSpPr>
          <p:nvPr>
            <p:ph idx="1" hasCustomPrompt="1"/>
          </p:nvPr>
        </p:nvSpPr>
        <p:spPr>
          <a:xfrm>
            <a:off x="406400" y="1188720"/>
            <a:ext cx="113792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Topic text</a:t>
            </a:r>
          </a:p>
          <a:p>
            <a:pPr lvl="1"/>
            <a:r>
              <a:rPr lang="en-US"/>
              <a:t>Second level</a:t>
            </a:r>
          </a:p>
          <a:p>
            <a:pPr lvl="2"/>
            <a:r>
              <a:rPr lang="en-US"/>
              <a:t>Third level</a:t>
            </a:r>
          </a:p>
          <a:p>
            <a:pPr lvl="3"/>
            <a:r>
              <a:rPr lang="en-US"/>
              <a:t>Fourth level</a:t>
            </a:r>
          </a:p>
          <a:p>
            <a:pPr lvl="4"/>
            <a:r>
              <a:rPr lang="en-US"/>
              <a:t>Fifth level</a:t>
            </a:r>
          </a:p>
        </p:txBody>
      </p:sp>
      <p:sp>
        <p:nvSpPr>
          <p:cNvPr id="18"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s-ES"/>
              <a:t>Microsoft Confidential</a:t>
            </a:r>
          </a:p>
        </p:txBody>
      </p:sp>
      <p:sp>
        <p:nvSpPr>
          <p:cNvPr id="19"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s-ES"/>
          </a:p>
        </p:txBody>
      </p:sp>
      <p:sp>
        <p:nvSpPr>
          <p:cNvPr id="20"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510E5943-4D6A-45D5-9B7E-710A838926A9}" type="slidenum">
              <a:rPr lang="es-ES" smtClean="0"/>
              <a:t>‹#›</a:t>
            </a:fld>
            <a:endParaRPr lang="es-ES"/>
          </a:p>
        </p:txBody>
      </p:sp>
      <p:pic>
        <p:nvPicPr>
          <p:cNvPr id="12" name="Picture Placeholder 4" descr="MSFT_logo_rgb_C-Wht.pdf"/>
          <p:cNvPicPr>
            <a:picLocks noChangeAspect="1"/>
          </p:cNvPicPr>
          <p:nvPr/>
        </p:nvPicPr>
        <p:blipFill>
          <a:blip r:embed="rId4" cstate="hq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pic>
        <p:nvPicPr>
          <p:cNvPr id="13" name="Picture Placeholder 4" descr="MSFT_logo_rgb_C-Wht.pdf"/>
          <p:cNvPicPr>
            <a:picLocks noChangeAspect="1"/>
          </p:cNvPicPr>
          <p:nvPr/>
        </p:nvPicPr>
        <p:blipFill>
          <a:blip r:embed="rId4" cstate="hq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1589440534"/>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152400"/>
            <a:ext cx="11379200" cy="533400"/>
          </a:xfrm>
        </p:spPr>
        <p:txBody>
          <a:bodyPr>
            <a:noAutofit/>
          </a:bodyPr>
          <a:lstStyle>
            <a:lvl1pPr>
              <a:defRPr sz="3200">
                <a:solidFill>
                  <a:schemeClr val="tx2"/>
                </a:solidFill>
              </a:defRPr>
            </a:lvl1pPr>
          </a:lstStyle>
          <a:p>
            <a:r>
              <a:rPr lang="en-US"/>
              <a:t>Click to edit Topic title</a:t>
            </a:r>
          </a:p>
        </p:txBody>
      </p:sp>
      <p:sp>
        <p:nvSpPr>
          <p:cNvPr id="8" name="Text Placeholder 7"/>
          <p:cNvSpPr>
            <a:spLocks noGrp="1"/>
          </p:cNvSpPr>
          <p:nvPr>
            <p:ph type="body" sz="quarter" idx="13" hasCustomPrompt="1"/>
          </p:nvPr>
        </p:nvSpPr>
        <p:spPr>
          <a:xfrm>
            <a:off x="406400" y="1188720"/>
            <a:ext cx="11379200" cy="516636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Topic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9"/>
          <p:cNvSpPr>
            <a:spLocks noGrp="1"/>
          </p:cNvSpPr>
          <p:nvPr>
            <p:ph type="body" sz="quarter" idx="14" hasCustomPrompt="1"/>
          </p:nvPr>
        </p:nvSpPr>
        <p:spPr>
          <a:xfrm>
            <a:off x="609600" y="685800"/>
            <a:ext cx="11176000" cy="457200"/>
          </a:xfrm>
        </p:spPr>
        <p:txBody>
          <a:bodyPr>
            <a:noAutofit/>
          </a:bodyPr>
          <a:lstStyle>
            <a:lvl1pPr>
              <a:buFont typeface="Arial" pitchFamily="34" charset="0"/>
              <a:buNone/>
              <a:defRPr sz="2400" baseline="0">
                <a:solidFill>
                  <a:schemeClr val="bg2"/>
                </a:solidFill>
                <a:latin typeface="+mj-lt"/>
              </a:defRPr>
            </a:lvl1pPr>
          </a:lstStyle>
          <a:p>
            <a:pPr lvl="0"/>
            <a:r>
              <a:rPr lang="en-US"/>
              <a:t>Click to edit Topic Subtitle</a:t>
            </a:r>
          </a:p>
        </p:txBody>
      </p:sp>
      <p:sp>
        <p:nvSpPr>
          <p:cNvPr id="30"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31"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32"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a:solidFill>
                  <a:prstClr val="white"/>
                </a:solidFill>
              </a:rPr>
              <a:t>Microsoft Confidential</a:t>
            </a:r>
          </a:p>
        </p:txBody>
      </p:sp>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04330" y="6406934"/>
            <a:ext cx="2787673" cy="451067"/>
          </a:xfrm>
          <a:prstGeom prst="rect">
            <a:avLst/>
          </a:prstGeom>
        </p:spPr>
      </p:pic>
    </p:spTree>
    <p:extLst>
      <p:ext uri="{BB962C8B-B14F-4D97-AF65-F5344CB8AC3E}">
        <p14:creationId xmlns:p14="http://schemas.microsoft.com/office/powerpoint/2010/main" val="363816859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a:t>Add single point here</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3902528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Demonstration: Title of Demo</a:t>
            </a:r>
          </a:p>
        </p:txBody>
      </p:sp>
    </p:spTree>
    <p:extLst>
      <p:ext uri="{BB962C8B-B14F-4D97-AF65-F5344CB8AC3E}">
        <p14:creationId xmlns:p14="http://schemas.microsoft.com/office/powerpoint/2010/main" val="941419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Lab: Title of Lab</a:t>
            </a:r>
          </a:p>
        </p:txBody>
      </p:sp>
    </p:spTree>
    <p:extLst>
      <p:ext uri="{BB962C8B-B14F-4D97-AF65-F5344CB8AC3E}">
        <p14:creationId xmlns:p14="http://schemas.microsoft.com/office/powerpoint/2010/main" val="923588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theme" Target="../theme/theme2.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182880" tIns="137160" rIns="91440" bIns="45720" rtlCol="0" anchor="t" anchorCtr="0">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182880" tIns="137160" rIns="91440" bIns="45720" rtlCol="0">
            <a:normAutofit/>
          </a:bodyPr>
          <a:lstStyle/>
          <a:p>
            <a:pPr lvl="0"/>
            <a:r>
              <a:rPr lang="en-US"/>
              <a:t>Click to edit Master text styles</a:t>
            </a:r>
          </a:p>
          <a:p>
            <a:pPr lvl="0"/>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tx1">
                    <a:tint val="75000"/>
                  </a:schemeClr>
                </a:solidFill>
                <a:latin typeface="+mn-lt"/>
                <a:cs typeface="Segoe Pro Light"/>
              </a:defRPr>
            </a:lvl1pPr>
          </a:lstStyle>
          <a:p>
            <a:fld id="{7C5D1354-5E17-4D0C-852B-FC3DB4EECC89}" type="datetime1">
              <a:rPr lang="en-US" smtClean="0"/>
              <a:t>5/30/2017</a:t>
            </a:fld>
            <a:endParaRPr lang="en-US"/>
          </a:p>
        </p:txBody>
      </p:sp>
      <p:sp>
        <p:nvSpPr>
          <p:cNvPr id="6"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tx1">
                    <a:tint val="75000"/>
                  </a:schemeClr>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29020797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hf hdr="0" ftr="0" dt="0"/>
  <p:txStyles>
    <p:titleStyle>
      <a:lvl1pPr eaLnBrk="1" hangingPunct="1">
        <a:defRPr sz="2000">
          <a:solidFill>
            <a:schemeClr val="tx1"/>
          </a:solidFill>
          <a:latin typeface="+mn-lt"/>
          <a:cs typeface="Segoe Pro Light"/>
        </a:defRPr>
      </a:lvl1pPr>
    </p:titleStyle>
    <p:bodyStyle>
      <a:lvl1pPr defTabSz="914400" eaLnBrk="1" hangingPunct="1">
        <a:lnSpc>
          <a:spcPct val="120000"/>
        </a:lnSpc>
        <a:tabLst/>
        <a:defRPr sz="1400">
          <a:solidFill>
            <a:srgbClr val="FFFFFF"/>
          </a:solidFill>
          <a:latin typeface="+mn-lt"/>
          <a:cs typeface="Segoe Pro Light"/>
        </a:defRPr>
      </a:lvl1pPr>
      <a:lvl2pPr eaLnBrk="1" hangingPunct="1">
        <a:lnSpc>
          <a:spcPct val="120000"/>
        </a:lnSpc>
        <a:defRPr sz="1400">
          <a:solidFill>
            <a:srgbClr val="FFFFFF"/>
          </a:solidFill>
          <a:latin typeface="+mn-lt"/>
          <a:cs typeface="Segoe Pro Light"/>
        </a:defRPr>
      </a:lvl2pPr>
      <a:lvl3pPr defTabSz="914400" eaLnBrk="1" hangingPunct="1">
        <a:lnSpc>
          <a:spcPct val="120000"/>
        </a:lnSpc>
        <a:tabLst/>
        <a:defRPr sz="1400">
          <a:solidFill>
            <a:srgbClr val="FFFFFF"/>
          </a:solidFill>
          <a:latin typeface="+mn-lt"/>
          <a:cs typeface="Segoe Pro Light"/>
        </a:defRPr>
      </a:lvl3pPr>
      <a:lvl4pPr defTabSz="914400" eaLnBrk="1" hangingPunct="1">
        <a:lnSpc>
          <a:spcPct val="120000"/>
        </a:lnSpc>
        <a:tabLst/>
        <a:defRPr sz="1400">
          <a:solidFill>
            <a:srgbClr val="FFFFFF"/>
          </a:solidFill>
          <a:latin typeface="+mn-lt"/>
          <a:cs typeface="Segoe Pro Light"/>
        </a:defRPr>
      </a:lvl4pPr>
      <a:lvl5pPr defTabSz="914400" eaLnBrk="1" hangingPunct="1">
        <a:lnSpc>
          <a:spcPct val="120000"/>
        </a:lnSpc>
        <a:tabLst/>
        <a:defRPr sz="1400">
          <a:solidFill>
            <a:srgbClr val="FFFFFF"/>
          </a:solidFill>
          <a:latin typeface="+mn-lt"/>
          <a:cs typeface="Segoe Pro Light"/>
        </a:defRPr>
      </a:lvl5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182880" tIns="137160" rIns="91440" bIns="45720" rtlCol="0" anchor="t" anchorCtr="0">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182880" tIns="13716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tx1">
                    <a:tint val="75000"/>
                  </a:schemeClr>
                </a:solidFill>
                <a:latin typeface="+mn-lt"/>
                <a:cs typeface="Segoe Pro Light"/>
              </a:defRPr>
            </a:lvl1pPr>
          </a:lstStyle>
          <a:p>
            <a:fld id="{7C5D1354-5E17-4D0C-852B-FC3DB4EECC89}" type="datetime1">
              <a:rPr lang="en-US" smtClean="0"/>
              <a:t>5/30/2017</a:t>
            </a:fld>
            <a:endParaRPr lang="en-US"/>
          </a:p>
        </p:txBody>
      </p:sp>
      <p:sp>
        <p:nvSpPr>
          <p:cNvPr id="6"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tx1">
                    <a:tint val="75000"/>
                  </a:schemeClr>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1198022782"/>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 id="2147483718" r:id="rId25"/>
    <p:sldLayoutId id="2147483719" r:id="rId26"/>
    <p:sldLayoutId id="2147483720" r:id="rId27"/>
    <p:sldLayoutId id="2147483721" r:id="rId28"/>
    <p:sldLayoutId id="2147483722" r:id="rId29"/>
    <p:sldLayoutId id="2147483723" r:id="rId30"/>
    <p:sldLayoutId id="2147483724" r:id="rId31"/>
  </p:sldLayoutIdLst>
  <p:hf hdr="0" ftr="0" dt="0"/>
  <p:txStyles>
    <p:titleStyle>
      <a:lvl1pPr eaLnBrk="1" hangingPunct="1">
        <a:defRPr sz="2000">
          <a:solidFill>
            <a:schemeClr val="tx1"/>
          </a:solidFill>
          <a:latin typeface="+mn-lt"/>
          <a:cs typeface="Segoe Pro Light"/>
        </a:defRPr>
      </a:lvl1pPr>
    </p:titleStyle>
    <p:bodyStyle>
      <a:lvl1pPr eaLnBrk="1" hangingPunct="1">
        <a:lnSpc>
          <a:spcPct val="120000"/>
        </a:lnSpc>
        <a:defRPr sz="1400">
          <a:solidFill>
            <a:srgbClr val="FFFFFF"/>
          </a:solidFill>
          <a:latin typeface="+mn-lt"/>
          <a:cs typeface="Segoe Pro Light"/>
        </a:defRPr>
      </a:lvl1pPr>
      <a:lvl2pPr eaLnBrk="1" hangingPunct="1">
        <a:lnSpc>
          <a:spcPct val="120000"/>
        </a:lnSpc>
        <a:defRPr sz="1400">
          <a:solidFill>
            <a:srgbClr val="FFFFFF"/>
          </a:solidFill>
          <a:latin typeface="+mn-lt"/>
          <a:cs typeface="Segoe Pro Light"/>
        </a:defRPr>
      </a:lvl2pPr>
      <a:lvl3pPr eaLnBrk="1" hangingPunct="1">
        <a:lnSpc>
          <a:spcPct val="120000"/>
        </a:lnSpc>
        <a:defRPr sz="1400">
          <a:solidFill>
            <a:srgbClr val="FFFFFF"/>
          </a:solidFill>
          <a:latin typeface="+mn-lt"/>
          <a:cs typeface="Segoe Pro Light"/>
        </a:defRPr>
      </a:lvl3pPr>
      <a:lvl4pPr eaLnBrk="1" hangingPunct="1">
        <a:lnSpc>
          <a:spcPct val="120000"/>
        </a:lnSpc>
        <a:defRPr sz="1400">
          <a:solidFill>
            <a:srgbClr val="FFFFFF"/>
          </a:solidFill>
          <a:latin typeface="+mn-lt"/>
          <a:cs typeface="Segoe Pro Light"/>
        </a:defRPr>
      </a:lvl4pPr>
      <a:lvl5pPr eaLnBrk="1" hangingPunct="1">
        <a:lnSpc>
          <a:spcPct val="120000"/>
        </a:lnSpc>
        <a:defRPr sz="1400">
          <a:solidFill>
            <a:srgbClr val="FFFFFF"/>
          </a:solidFill>
          <a:latin typeface="+mn-lt"/>
          <a:cs typeface="Segoe Pro Light"/>
        </a:defRPr>
      </a:lvl5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Agenda</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3" name="Right Arrow 2"/>
          <p:cNvSpPr/>
          <p:nvPr/>
        </p:nvSpPr>
        <p:spPr>
          <a:xfrm>
            <a:off x="2529146" y="2552296"/>
            <a:ext cx="652938" cy="401216"/>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graphicFrame>
        <p:nvGraphicFramePr>
          <p:cNvPr id="7" name="Table 6"/>
          <p:cNvGraphicFramePr>
            <a:graphicFrameLocks noGrp="1"/>
          </p:cNvGraphicFramePr>
          <p:nvPr>
            <p:extLst>
              <p:ext uri="{D42A27DB-BD31-4B8C-83A1-F6EECF244321}">
                <p14:modId xmlns:p14="http://schemas.microsoft.com/office/powerpoint/2010/main" val="1181747847"/>
              </p:ext>
            </p:extLst>
          </p:nvPr>
        </p:nvGraphicFramePr>
        <p:xfrm>
          <a:off x="3182084" y="1146048"/>
          <a:ext cx="5523032" cy="4572000"/>
        </p:xfrm>
        <a:graphic>
          <a:graphicData uri="http://schemas.openxmlformats.org/drawingml/2006/table">
            <a:tbl>
              <a:tblPr bandRow="1">
                <a:tableStyleId>{5C22544A-7EE6-4342-B048-85BDC9FD1C3A}</a:tableStyleId>
              </a:tblPr>
              <a:tblGrid>
                <a:gridCol w="5523032">
                  <a:extLst>
                    <a:ext uri="{9D8B030D-6E8A-4147-A177-3AD203B41FA5}">
                      <a16:colId xmlns:a16="http://schemas.microsoft.com/office/drawing/2014/main" val="1824579821"/>
                    </a:ext>
                  </a:extLst>
                </a:gridCol>
              </a:tblGrid>
              <a:tr h="454152">
                <a:tc>
                  <a:txBody>
                    <a:bodyPr/>
                    <a:lstStyle/>
                    <a:p>
                      <a:pPr rtl="0" fontAlgn="base"/>
                      <a:r>
                        <a:rPr lang="en-AU" sz="2400" b="0">
                          <a:solidFill>
                            <a:schemeClr val="bg1"/>
                          </a:solidFill>
                          <a:latin typeface="Segoe UI Light" panose="020B0502040204020203" pitchFamily="34" charset="0"/>
                          <a:cs typeface="Segoe UI Light" panose="020B0502040204020203" pitchFamily="34" charset="0"/>
                        </a:rPr>
                        <a:t>Module 1: Introduction</a:t>
                      </a:r>
                    </a:p>
                  </a:txBody>
                  <a:tcPr/>
                </a:tc>
                <a:extLst>
                  <a:ext uri="{0D108BD9-81ED-4DB2-BD59-A6C34878D82A}">
                    <a16:rowId xmlns:a16="http://schemas.microsoft.com/office/drawing/2014/main" val="3808726331"/>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2:</a:t>
                      </a:r>
                      <a:r>
                        <a:rPr lang="en-AU" sz="2400" baseline="0">
                          <a:solidFill>
                            <a:schemeClr val="bg1"/>
                          </a:solidFill>
                          <a:latin typeface="Segoe UI Light" panose="020B0502040204020203" pitchFamily="34" charset="0"/>
                          <a:cs typeface="Segoe UI Light" panose="020B0502040204020203" pitchFamily="34" charset="0"/>
                        </a:rPr>
                        <a:t> Commands</a:t>
                      </a:r>
                      <a:endParaRPr lang="en-AU" sz="240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000608062"/>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3: Data</a:t>
                      </a:r>
                      <a:r>
                        <a:rPr lang="en-AU" sz="2400" baseline="0">
                          <a:solidFill>
                            <a:schemeClr val="bg1"/>
                          </a:solidFill>
                          <a:latin typeface="Segoe UI Light" panose="020B0502040204020203" pitchFamily="34" charset="0"/>
                          <a:cs typeface="Segoe UI Light" panose="020B0502040204020203" pitchFamily="34" charset="0"/>
                        </a:rPr>
                        <a:t> And Streams</a:t>
                      </a:r>
                      <a:endParaRPr lang="en-AU" sz="240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267822664"/>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4: Pipeline</a:t>
                      </a:r>
                      <a:r>
                        <a:rPr lang="en-AU" sz="2400" baseline="0">
                          <a:solidFill>
                            <a:schemeClr val="bg1"/>
                          </a:solidFill>
                          <a:latin typeface="Segoe UI Light" panose="020B0502040204020203" pitchFamily="34" charset="0"/>
                          <a:cs typeface="Segoe UI Light" panose="020B0502040204020203" pitchFamily="34" charset="0"/>
                        </a:rPr>
                        <a:t> Introduction</a:t>
                      </a:r>
                      <a:endParaRPr lang="en-AU" sz="240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146780150"/>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5: Introduction To Data</a:t>
                      </a:r>
                      <a:r>
                        <a:rPr lang="en-AU" sz="2400" baseline="0">
                          <a:solidFill>
                            <a:schemeClr val="bg1"/>
                          </a:solidFill>
                          <a:latin typeface="Segoe UI Light" panose="020B0502040204020203" pitchFamily="34" charset="0"/>
                          <a:cs typeface="Segoe UI Light" panose="020B0502040204020203" pitchFamily="34" charset="0"/>
                        </a:rPr>
                        <a:t> Types</a:t>
                      </a:r>
                      <a:endParaRPr lang="en-AU" sz="240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354038506"/>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6: Advanced Pipeline Operations</a:t>
                      </a:r>
                    </a:p>
                  </a:txBody>
                  <a:tcPr/>
                </a:tc>
                <a:extLst>
                  <a:ext uri="{0D108BD9-81ED-4DB2-BD59-A6C34878D82A}">
                    <a16:rowId xmlns:a16="http://schemas.microsoft.com/office/drawing/2014/main" val="3075114456"/>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7: Modules Introduction</a:t>
                      </a:r>
                    </a:p>
                  </a:txBody>
                  <a:tcPr/>
                </a:tc>
                <a:extLst>
                  <a:ext uri="{0D108BD9-81ED-4DB2-BD59-A6C34878D82A}">
                    <a16:rowId xmlns:a16="http://schemas.microsoft.com/office/drawing/2014/main" val="3017881766"/>
                  </a:ext>
                </a:extLst>
              </a:tr>
              <a:tr h="454152">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AU" sz="2400">
                          <a:solidFill>
                            <a:schemeClr val="bg1"/>
                          </a:solidFill>
                          <a:latin typeface="Segoe UI Light" panose="020B0502040204020203" pitchFamily="34" charset="0"/>
                          <a:cs typeface="Segoe UI Light" panose="020B0502040204020203" pitchFamily="34" charset="0"/>
                        </a:rPr>
                        <a:t>Module 8: Advanced Data Types</a:t>
                      </a:r>
                    </a:p>
                  </a:txBody>
                  <a:tcPr/>
                </a:tc>
                <a:extLst>
                  <a:ext uri="{0D108BD9-81ED-4DB2-BD59-A6C34878D82A}">
                    <a16:rowId xmlns:a16="http://schemas.microsoft.com/office/drawing/2014/main" val="3435054500"/>
                  </a:ext>
                </a:extLst>
              </a:tr>
              <a:tr h="454152">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AU" sz="2400" dirty="0">
                          <a:solidFill>
                            <a:schemeClr val="bg1"/>
                          </a:solidFill>
                          <a:latin typeface="Segoe UI Light" panose="020B0502040204020203" pitchFamily="34" charset="0"/>
                          <a:cs typeface="Segoe UI Light" panose="020B0502040204020203" pitchFamily="34" charset="0"/>
                        </a:rPr>
                        <a:t>Module 9: Functions, Scripts &amp;</a:t>
                      </a:r>
                      <a:r>
                        <a:rPr lang="en-AU" sz="2400" baseline="0" dirty="0">
                          <a:solidFill>
                            <a:schemeClr val="bg1"/>
                          </a:solidFill>
                          <a:latin typeface="Segoe UI Light" panose="020B0502040204020203" pitchFamily="34" charset="0"/>
                          <a:cs typeface="Segoe UI Light" panose="020B0502040204020203" pitchFamily="34" charset="0"/>
                        </a:rPr>
                        <a:t> Scope</a:t>
                      </a:r>
                      <a:endParaRPr lang="en-AU" sz="2400" dirty="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805823771"/>
                  </a:ext>
                </a:extLst>
              </a:tr>
              <a:tr h="454152">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AU" sz="2400" dirty="0">
                          <a:solidFill>
                            <a:schemeClr val="bg1"/>
                          </a:solidFill>
                          <a:latin typeface="Segoe UI Light" panose="020B0502040204020203" pitchFamily="34" charset="0"/>
                          <a:cs typeface="Segoe UI Light" panose="020B0502040204020203" pitchFamily="34" charset="0"/>
                        </a:rPr>
                        <a:t>Module 10: Flow Control</a:t>
                      </a:r>
                    </a:p>
                  </a:txBody>
                  <a:tcPr/>
                </a:tc>
                <a:extLst>
                  <a:ext uri="{0D108BD9-81ED-4DB2-BD59-A6C34878D82A}">
                    <a16:rowId xmlns:a16="http://schemas.microsoft.com/office/drawing/2014/main" val="1792384244"/>
                  </a:ext>
                </a:extLst>
              </a:tr>
            </a:tbl>
          </a:graphicData>
        </a:graphic>
      </p:graphicFrame>
    </p:spTree>
    <p:extLst>
      <p:ext uri="{BB962C8B-B14F-4D97-AF65-F5344CB8AC3E}">
        <p14:creationId xmlns:p14="http://schemas.microsoft.com/office/powerpoint/2010/main" val="3189229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Import Cmdlets</a:t>
            </a:r>
          </a:p>
        </p:txBody>
      </p:sp>
      <p:sp>
        <p:nvSpPr>
          <p:cNvPr id="3" name="Content Placeholder 2"/>
          <p:cNvSpPr>
            <a:spLocks noGrp="1"/>
          </p:cNvSpPr>
          <p:nvPr>
            <p:ph sz="quarter" idx="13"/>
          </p:nvPr>
        </p:nvSpPr>
        <p:spPr>
          <a:xfrm>
            <a:off x="406400" y="1347109"/>
            <a:ext cx="11176000" cy="4953000"/>
          </a:xfrm>
        </p:spPr>
        <p:txBody>
          <a:bodyPr/>
          <a:lstStyle/>
          <a:p>
            <a:pPr marL="342900" indent="-342900">
              <a:buFont typeface="Arial" panose="020B0604020202020204" pitchFamily="34" charset="0"/>
              <a:buChar char="•"/>
            </a:pPr>
            <a:r>
              <a:rPr lang="en-US" dirty="0"/>
              <a:t>Imports structured data into Objects</a:t>
            </a:r>
          </a:p>
          <a:p>
            <a:pPr marL="342900" indent="-342900">
              <a:buFont typeface="Arial" panose="020B0604020202020204" pitchFamily="34" charset="0"/>
              <a:buChar char="•"/>
            </a:pPr>
            <a:r>
              <a:rPr lang="en-US" dirty="0"/>
              <a:t>You can s</a:t>
            </a:r>
            <a:r>
              <a:rPr lang="en-AU" dirty="0"/>
              <a:t>tore imported objects into a variable for dot-notation access</a:t>
            </a:r>
          </a:p>
          <a:p>
            <a:pPr marL="342900" indent="-342900">
              <a:buFont typeface="Arial" panose="020B0604020202020204" pitchFamily="34" charset="0"/>
              <a:buChar char="•"/>
            </a:pPr>
            <a:r>
              <a:rPr lang="en-AU" dirty="0"/>
              <a:t>You can pipe this data directly as well</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800" b="0" i="0" u="none" strike="noStrike" kern="1200" cap="none" spc="0" normalizeH="0" baseline="0" noProof="0">
              <a:ln>
                <a:noFill/>
              </a:ln>
              <a:solidFill>
                <a:srgbClr val="3F3F3F"/>
              </a:solidFill>
              <a:effectLst/>
              <a:uLnTx/>
              <a:uFillTx/>
              <a:latin typeface="Segoe UI"/>
              <a:ea typeface="+mn-ea"/>
            </a:endParaRPr>
          </a:p>
        </p:txBody>
      </p:sp>
      <p:graphicFrame>
        <p:nvGraphicFramePr>
          <p:cNvPr id="6" name="Table 5"/>
          <p:cNvGraphicFramePr>
            <a:graphicFrameLocks noGrp="1"/>
          </p:cNvGraphicFramePr>
          <p:nvPr>
            <p:extLst/>
          </p:nvPr>
        </p:nvGraphicFramePr>
        <p:xfrm>
          <a:off x="304800" y="2738448"/>
          <a:ext cx="11628895" cy="2098246"/>
        </p:xfrm>
        <a:graphic>
          <a:graphicData uri="http://schemas.openxmlformats.org/drawingml/2006/table">
            <a:tbl>
              <a:tblPr firstRow="1" bandRow="1">
                <a:tableStyleId>{5C22544A-7EE6-4342-B048-85BDC9FD1C3A}</a:tableStyleId>
              </a:tblPr>
              <a:tblGrid>
                <a:gridCol w="1933074">
                  <a:extLst>
                    <a:ext uri="{9D8B030D-6E8A-4147-A177-3AD203B41FA5}">
                      <a16:colId xmlns:a16="http://schemas.microsoft.com/office/drawing/2014/main" val="793964081"/>
                    </a:ext>
                  </a:extLst>
                </a:gridCol>
                <a:gridCol w="9695821">
                  <a:extLst>
                    <a:ext uri="{9D8B030D-6E8A-4147-A177-3AD203B41FA5}">
                      <a16:colId xmlns:a16="http://schemas.microsoft.com/office/drawing/2014/main" val="3905230895"/>
                    </a:ext>
                  </a:extLst>
                </a:gridCol>
              </a:tblGrid>
              <a:tr h="488760">
                <a:tc>
                  <a:txBody>
                    <a:bodyPr/>
                    <a:lstStyle/>
                    <a:p>
                      <a:r>
                        <a:rPr lang="en-AU" sz="2000" b="0">
                          <a:latin typeface="Segoe UI Light" panose="020B0502040204020203" pitchFamily="34" charset="0"/>
                          <a:cs typeface="Segoe UI Light" panose="020B0502040204020203" pitchFamily="34" charset="0"/>
                        </a:rPr>
                        <a:t>Name</a:t>
                      </a:r>
                    </a:p>
                  </a:txBody>
                  <a:tcPr/>
                </a:tc>
                <a:tc>
                  <a:txBody>
                    <a:bodyPr/>
                    <a:lstStyle/>
                    <a:p>
                      <a:r>
                        <a:rPr lang="en-AU" sz="2000" b="0">
                          <a:latin typeface="Segoe UI Light" panose="020B0502040204020203" pitchFamily="34" charset="0"/>
                          <a:cs typeface="Segoe UI Light" panose="020B0502040204020203" pitchFamily="34" charset="0"/>
                        </a:rPr>
                        <a:t>Example</a:t>
                      </a:r>
                    </a:p>
                  </a:txBody>
                  <a:tcPr/>
                </a:tc>
                <a:extLst>
                  <a:ext uri="{0D108BD9-81ED-4DB2-BD59-A6C34878D82A}">
                    <a16:rowId xmlns:a16="http://schemas.microsoft.com/office/drawing/2014/main" val="990436866"/>
                  </a:ext>
                </a:extLst>
              </a:tr>
              <a:tr h="814838">
                <a:tc>
                  <a:txBody>
                    <a:bodyPr/>
                    <a:lstStyle/>
                    <a:p>
                      <a:r>
                        <a:rPr lang="en-AU" sz="1800">
                          <a:latin typeface="Segoe UI Light" panose="020B0502040204020203" pitchFamily="34" charset="0"/>
                          <a:cs typeface="Segoe UI Light" panose="020B0502040204020203" pitchFamily="34" charset="0"/>
                        </a:rPr>
                        <a:t>Import-CSV</a:t>
                      </a:r>
                    </a:p>
                  </a:txBody>
                  <a:tcPr/>
                </a:tc>
                <a:tc>
                  <a:txBody>
                    <a:bodyPr/>
                    <a:lstStyle/>
                    <a:p>
                      <a:r>
                        <a:rPr lang="en-AU" sz="1600" dirty="0">
                          <a:solidFill>
                            <a:srgbClr val="F5F5F5"/>
                          </a:solidFill>
                          <a:latin typeface="Lucida Console" panose="020B0609040504020204" pitchFamily="49" charset="0"/>
                        </a:rPr>
                        <a:t>PS C:\&gt; </a:t>
                      </a:r>
                      <a:r>
                        <a:rPr lang="en-AU" sz="1600" dirty="0">
                          <a:solidFill>
                            <a:srgbClr val="FF0000"/>
                          </a:solidFill>
                          <a:latin typeface="Lucida Console" panose="020B0609040504020204" pitchFamily="49" charset="0"/>
                        </a:rPr>
                        <a:t>$CSV </a:t>
                      </a:r>
                      <a:r>
                        <a:rPr lang="en-AU" sz="1600" dirty="0">
                          <a:solidFill>
                            <a:srgbClr val="F5F5F5"/>
                          </a:solidFill>
                          <a:latin typeface="Lucida Console" panose="020B0609040504020204" pitchFamily="49" charset="0"/>
                        </a:rPr>
                        <a:t>= </a:t>
                      </a:r>
                      <a:r>
                        <a:rPr lang="en-AU" sz="1600" dirty="0">
                          <a:solidFill>
                            <a:srgbClr val="E0FFFF"/>
                          </a:solidFill>
                          <a:latin typeface="Lucida Console" panose="020B0609040504020204" pitchFamily="49" charset="0"/>
                        </a:rPr>
                        <a:t>Import</a:t>
                      </a:r>
                      <a:r>
                        <a:rPr lang="en-AU" sz="1600" baseline="0" dirty="0">
                          <a:solidFill>
                            <a:srgbClr val="E0FFFF"/>
                          </a:solidFill>
                          <a:latin typeface="Lucida Console" panose="020B0609040504020204" pitchFamily="49" charset="0"/>
                        </a:rPr>
                        <a:t>-CSV </a:t>
                      </a:r>
                      <a:r>
                        <a:rPr lang="en-AU" sz="1600" dirty="0">
                          <a:solidFill>
                            <a:srgbClr val="FFE4B5"/>
                          </a:solidFill>
                          <a:latin typeface="Lucida Console" panose="020B0609040504020204" pitchFamily="49" charset="0"/>
                          <a:ea typeface="+mn-ea"/>
                          <a:cs typeface="+mn-cs"/>
                        </a:rPr>
                        <a:t>–Path </a:t>
                      </a:r>
                      <a:r>
                        <a:rPr lang="en-AU" sz="1600" dirty="0">
                          <a:solidFill>
                            <a:srgbClr val="EE82EE"/>
                          </a:solidFill>
                          <a:latin typeface="Lucida Console" panose="020B0609040504020204" pitchFamily="49" charset="0"/>
                          <a:ea typeface="+mn-ea"/>
                          <a:cs typeface="+mn-cs"/>
                        </a:rPr>
                        <a:t>C:\temp\services.csv</a:t>
                      </a:r>
                    </a:p>
                    <a:p>
                      <a:r>
                        <a:rPr lang="en-AU" sz="1600" dirty="0">
                          <a:solidFill>
                            <a:srgbClr val="F5F5F5"/>
                          </a:solidFill>
                          <a:latin typeface="Lucida Console" panose="020B0609040504020204" pitchFamily="49" charset="0"/>
                          <a:ea typeface="+mn-ea"/>
                          <a:cs typeface="+mn-cs"/>
                        </a:rPr>
                        <a:t>PS C:\&gt; </a:t>
                      </a:r>
                      <a:r>
                        <a:rPr lang="en-AU" sz="1600" dirty="0">
                          <a:solidFill>
                            <a:srgbClr val="FF0000"/>
                          </a:solidFill>
                          <a:latin typeface="Lucida Console" panose="020B0609040504020204" pitchFamily="49" charset="0"/>
                          <a:ea typeface="+mn-ea"/>
                          <a:cs typeface="+mn-cs"/>
                        </a:rPr>
                        <a:t>$CSV </a:t>
                      </a:r>
                      <a:r>
                        <a:rPr lang="en-AU" sz="1600" dirty="0">
                          <a:solidFill>
                            <a:srgbClr val="F5F5F5"/>
                          </a:solidFill>
                          <a:latin typeface="Lucida Console" panose="020B0609040504020204" pitchFamily="49" charset="0"/>
                          <a:ea typeface="+mn-ea"/>
                          <a:cs typeface="+mn-cs"/>
                        </a:rPr>
                        <a:t>| Select-Object </a:t>
                      </a:r>
                      <a:r>
                        <a:rPr lang="en-AU" sz="1600" dirty="0">
                          <a:solidFill>
                            <a:srgbClr val="FFE4B5"/>
                          </a:solidFill>
                          <a:latin typeface="Lucida Console" panose="020B0609040504020204" pitchFamily="49" charset="0"/>
                          <a:ea typeface="+mn-ea"/>
                          <a:cs typeface="+mn-cs"/>
                        </a:rPr>
                        <a:t>–Property </a:t>
                      </a:r>
                      <a:r>
                        <a:rPr lang="en-AU" sz="1600" dirty="0" err="1">
                          <a:solidFill>
                            <a:srgbClr val="F5F5F5"/>
                          </a:solidFill>
                          <a:latin typeface="Lucida Console" panose="020B0609040504020204" pitchFamily="49" charset="0"/>
                          <a:ea typeface="+mn-ea"/>
                          <a:cs typeface="+mn-cs"/>
                        </a:rPr>
                        <a:t>DisplayName</a:t>
                      </a:r>
                      <a:r>
                        <a:rPr lang="en-AU" sz="1600" dirty="0">
                          <a:solidFill>
                            <a:srgbClr val="F5F5F5"/>
                          </a:solidFill>
                          <a:latin typeface="Lucida Console" panose="020B0609040504020204" pitchFamily="49" charset="0"/>
                          <a:ea typeface="+mn-ea"/>
                          <a:cs typeface="+mn-cs"/>
                        </a:rPr>
                        <a:t>, Name</a:t>
                      </a:r>
                    </a:p>
                  </a:txBody>
                  <a:tcPr>
                    <a:solidFill>
                      <a:srgbClr val="012456"/>
                    </a:solidFill>
                  </a:tcPr>
                </a:tc>
                <a:extLst>
                  <a:ext uri="{0D108BD9-81ED-4DB2-BD59-A6C34878D82A}">
                    <a16:rowId xmlns:a16="http://schemas.microsoft.com/office/drawing/2014/main" val="1067910448"/>
                  </a:ext>
                </a:extLst>
              </a:tr>
              <a:tr h="794648">
                <a:tc>
                  <a:txBody>
                    <a:bodyPr/>
                    <a:lstStyle/>
                    <a:p>
                      <a:r>
                        <a:rPr lang="en-AU" sz="1800">
                          <a:latin typeface="Segoe UI Light" panose="020B0502040204020203" pitchFamily="34" charset="0"/>
                          <a:cs typeface="Segoe UI Light" panose="020B0502040204020203" pitchFamily="34" charset="0"/>
                        </a:rPr>
                        <a:t>Import-</a:t>
                      </a:r>
                      <a:r>
                        <a:rPr lang="en-AU" sz="1800" err="1">
                          <a:latin typeface="Segoe UI Light" panose="020B0502040204020203" pitchFamily="34" charset="0"/>
                          <a:cs typeface="Segoe UI Light" panose="020B0502040204020203" pitchFamily="34" charset="0"/>
                        </a:rPr>
                        <a:t>CliXML</a:t>
                      </a:r>
                      <a:endParaRPr lang="en-AU" sz="1800">
                        <a:latin typeface="Segoe UI Light" panose="020B0502040204020203" pitchFamily="34" charset="0"/>
                        <a:cs typeface="Segoe UI Light" panose="020B0502040204020203" pitchFamily="34" charset="0"/>
                      </a:endParaRPr>
                    </a:p>
                  </a:txBody>
                  <a:tcPr/>
                </a:tc>
                <a:tc>
                  <a:txBody>
                    <a:bodyPr/>
                    <a:lstStyle/>
                    <a:p>
                      <a:r>
                        <a:rPr lang="en-AU" sz="1600" dirty="0">
                          <a:solidFill>
                            <a:srgbClr val="F5F5F5"/>
                          </a:solidFill>
                          <a:latin typeface="Lucida Console" panose="020B0609040504020204" pitchFamily="49" charset="0"/>
                        </a:rPr>
                        <a:t>PS C:\&gt; </a:t>
                      </a:r>
                      <a:r>
                        <a:rPr lang="en-AU" sz="1600" dirty="0">
                          <a:solidFill>
                            <a:srgbClr val="FF0000"/>
                          </a:solidFill>
                          <a:latin typeface="Lucida Console" panose="020B0609040504020204" pitchFamily="49" charset="0"/>
                        </a:rPr>
                        <a:t>$XML </a:t>
                      </a:r>
                      <a:r>
                        <a:rPr lang="en-AU" sz="1600" dirty="0">
                          <a:solidFill>
                            <a:srgbClr val="F5F5F5"/>
                          </a:solidFill>
                          <a:latin typeface="Lucida Console" panose="020B0609040504020204" pitchFamily="49" charset="0"/>
                        </a:rPr>
                        <a:t>=</a:t>
                      </a:r>
                      <a:r>
                        <a:rPr lang="en-AU" sz="1600" baseline="0" dirty="0">
                          <a:solidFill>
                            <a:srgbClr val="F5F5F5"/>
                          </a:solidFill>
                          <a:latin typeface="Lucida Console" panose="020B0609040504020204" pitchFamily="49" charset="0"/>
                        </a:rPr>
                        <a:t> </a:t>
                      </a:r>
                      <a:r>
                        <a:rPr lang="en-AU" sz="1600" dirty="0">
                          <a:solidFill>
                            <a:srgbClr val="E0FFFF"/>
                          </a:solidFill>
                          <a:latin typeface="Lucida Console" panose="020B0609040504020204" pitchFamily="49" charset="0"/>
                        </a:rPr>
                        <a:t>Import</a:t>
                      </a:r>
                      <a:r>
                        <a:rPr lang="en-AU" sz="1600" baseline="0" dirty="0">
                          <a:solidFill>
                            <a:srgbClr val="E0FFFF"/>
                          </a:solidFill>
                          <a:latin typeface="Lucida Console" panose="020B0609040504020204" pitchFamily="49" charset="0"/>
                        </a:rPr>
                        <a:t>-</a:t>
                      </a:r>
                      <a:r>
                        <a:rPr lang="en-AU" sz="1600" baseline="0" dirty="0" err="1">
                          <a:solidFill>
                            <a:srgbClr val="E0FFFF"/>
                          </a:solidFill>
                          <a:latin typeface="Lucida Console" panose="020B0609040504020204" pitchFamily="49" charset="0"/>
                        </a:rPr>
                        <a:t>CliXML</a:t>
                      </a:r>
                      <a:r>
                        <a:rPr lang="en-AU" sz="1600" baseline="0" dirty="0">
                          <a:solidFill>
                            <a:srgbClr val="E0FFFF"/>
                          </a:solidFill>
                          <a:latin typeface="Lucida Console" panose="020B0609040504020204" pitchFamily="49" charset="0"/>
                        </a:rPr>
                        <a:t> </a:t>
                      </a:r>
                      <a:r>
                        <a:rPr lang="en-AU" sz="1600" dirty="0">
                          <a:solidFill>
                            <a:srgbClr val="FFE4B5"/>
                          </a:solidFill>
                          <a:latin typeface="Lucida Console" panose="020B0609040504020204" pitchFamily="49" charset="0"/>
                          <a:ea typeface="+mn-ea"/>
                          <a:cs typeface="+mn-cs"/>
                        </a:rPr>
                        <a:t>–Path </a:t>
                      </a:r>
                      <a:r>
                        <a:rPr lang="en-AU" sz="1600" dirty="0">
                          <a:solidFill>
                            <a:srgbClr val="EE82EE"/>
                          </a:solidFill>
                          <a:latin typeface="Lucida Console" panose="020B0609040504020204" pitchFamily="49" charset="0"/>
                          <a:ea typeface="+mn-ea"/>
                          <a:cs typeface="+mn-cs"/>
                        </a:rPr>
                        <a:t>C:\temp\services.xml</a:t>
                      </a:r>
                    </a:p>
                    <a:p>
                      <a:r>
                        <a:rPr lang="en-AU" sz="1600" dirty="0">
                          <a:solidFill>
                            <a:srgbClr val="F5F5F5"/>
                          </a:solidFill>
                          <a:latin typeface="Lucida Console" panose="020B0609040504020204" pitchFamily="49" charset="0"/>
                          <a:ea typeface="+mn-ea"/>
                          <a:cs typeface="+mn-cs"/>
                        </a:rPr>
                        <a:t>PS C:\&gt; </a:t>
                      </a:r>
                      <a:r>
                        <a:rPr lang="en-AU" sz="1600" dirty="0">
                          <a:solidFill>
                            <a:srgbClr val="FF0000"/>
                          </a:solidFill>
                          <a:latin typeface="Lucida Console" panose="020B0609040504020204" pitchFamily="49" charset="0"/>
                          <a:ea typeface="+mn-ea"/>
                          <a:cs typeface="+mn-cs"/>
                        </a:rPr>
                        <a:t>$XML </a:t>
                      </a:r>
                      <a:r>
                        <a:rPr lang="en-AU" sz="1600" dirty="0">
                          <a:solidFill>
                            <a:srgbClr val="E0FFFF"/>
                          </a:solidFill>
                          <a:latin typeface="Lucida Console" panose="020B0609040504020204" pitchFamily="49" charset="0"/>
                          <a:ea typeface="+mn-ea"/>
                          <a:cs typeface="+mn-cs"/>
                        </a:rPr>
                        <a:t>| Select-Object </a:t>
                      </a:r>
                      <a:r>
                        <a:rPr lang="en-AU" sz="1600" dirty="0">
                          <a:solidFill>
                            <a:srgbClr val="FFE4B5"/>
                          </a:solidFill>
                          <a:latin typeface="Lucida Console" panose="020B0609040504020204" pitchFamily="49" charset="0"/>
                          <a:ea typeface="+mn-ea"/>
                          <a:cs typeface="+mn-cs"/>
                        </a:rPr>
                        <a:t>–Property </a:t>
                      </a:r>
                      <a:r>
                        <a:rPr lang="en-AU" sz="1600" dirty="0" err="1">
                          <a:solidFill>
                            <a:srgbClr val="E0FFFF"/>
                          </a:solidFill>
                          <a:latin typeface="Lucida Console" panose="020B0609040504020204" pitchFamily="49" charset="0"/>
                          <a:ea typeface="+mn-ea"/>
                          <a:cs typeface="+mn-cs"/>
                        </a:rPr>
                        <a:t>DisplayName</a:t>
                      </a:r>
                      <a:r>
                        <a:rPr lang="en-AU" sz="1600" dirty="0">
                          <a:solidFill>
                            <a:srgbClr val="E0FFFF"/>
                          </a:solidFill>
                          <a:latin typeface="Lucida Console" panose="020B0609040504020204" pitchFamily="49" charset="0"/>
                          <a:ea typeface="+mn-ea"/>
                          <a:cs typeface="+mn-cs"/>
                        </a:rPr>
                        <a:t>, Name</a:t>
                      </a:r>
                    </a:p>
                  </a:txBody>
                  <a:tcPr>
                    <a:solidFill>
                      <a:srgbClr val="012456"/>
                    </a:solidFill>
                  </a:tcPr>
                </a:tc>
                <a:extLst>
                  <a:ext uri="{0D108BD9-81ED-4DB2-BD59-A6C34878D82A}">
                    <a16:rowId xmlns:a16="http://schemas.microsoft.com/office/drawing/2014/main" val="1535108766"/>
                  </a:ext>
                </a:extLst>
              </a:tr>
            </a:tbl>
          </a:graphicData>
        </a:graphic>
      </p:graphicFrame>
    </p:spTree>
    <p:extLst>
      <p:ext uri="{BB962C8B-B14F-4D97-AF65-F5344CB8AC3E}">
        <p14:creationId xmlns:p14="http://schemas.microsoft.com/office/powerpoint/2010/main" val="2295409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CSV vs. </a:t>
            </a:r>
            <a:r>
              <a:rPr lang="en-US" dirty="0" err="1"/>
              <a:t>CliXML</a:t>
            </a:r>
            <a:endParaRPr lang="en-US" dirty="0"/>
          </a:p>
        </p:txBody>
      </p:sp>
      <p:sp>
        <p:nvSpPr>
          <p:cNvPr id="3" name="Content Placeholder 2"/>
          <p:cNvSpPr>
            <a:spLocks noGrp="1"/>
          </p:cNvSpPr>
          <p:nvPr>
            <p:ph sz="quarter" idx="13"/>
          </p:nvPr>
        </p:nvSpPr>
        <p:spPr/>
        <p:txBody>
          <a:bodyPr/>
          <a:lstStyle/>
          <a:p>
            <a:pPr marL="342900" indent="-342900">
              <a:buFont typeface="Arial" panose="020B0604020202020204" pitchFamily="34" charset="0"/>
              <a:buChar char="•"/>
            </a:pPr>
            <a:r>
              <a:rPr lang="en-US" dirty="0"/>
              <a:t>CSV is simple and easier to work with</a:t>
            </a:r>
          </a:p>
          <a:p>
            <a:pPr marL="342900" indent="-342900">
              <a:buFont typeface="Arial" panose="020B0604020202020204" pitchFamily="34" charset="0"/>
              <a:buChar char="•"/>
            </a:pPr>
            <a:r>
              <a:rPr lang="en-US" dirty="0"/>
              <a:t>Can export to be read/manipulated in Excel</a:t>
            </a:r>
          </a:p>
          <a:p>
            <a:pPr marL="342900" indent="-342900">
              <a:buFont typeface="Arial" panose="020B0604020202020204" pitchFamily="34" charset="0"/>
              <a:buChar char="•"/>
            </a:pPr>
            <a:r>
              <a:rPr lang="en-US" dirty="0"/>
              <a:t>You can create and import custom CSVs into objects</a:t>
            </a:r>
          </a:p>
        </p:txBody>
      </p:sp>
      <p:sp>
        <p:nvSpPr>
          <p:cNvPr id="4" name="Slide Number Placeholder 3"/>
          <p:cNvSpPr>
            <a:spLocks noGrp="1"/>
          </p:cNvSpPr>
          <p:nvPr>
            <p:ph type="sldNum" sz="quarter" idx="11"/>
          </p:nvPr>
        </p:nvSpPr>
        <p:spPr/>
        <p:txBody>
          <a:bodyPr/>
          <a:lstStyle/>
          <a:p>
            <a:fld id="{74A398B2-5A34-1A4A-811E-F4027282568C}" type="slidenum">
              <a:rPr lang="en-US" smtClean="0"/>
              <a:pPr/>
              <a:t>11</a:t>
            </a:fld>
            <a:endParaRPr lang="en-US"/>
          </a:p>
        </p:txBody>
      </p:sp>
      <p:sp>
        <p:nvSpPr>
          <p:cNvPr id="5" name="Rectangle 4"/>
          <p:cNvSpPr/>
          <p:nvPr/>
        </p:nvSpPr>
        <p:spPr>
          <a:xfrm>
            <a:off x="304800" y="2514611"/>
            <a:ext cx="9567338" cy="2554545"/>
          </a:xfrm>
          <a:prstGeom prst="rect">
            <a:avLst/>
          </a:prstGeom>
          <a:solidFill>
            <a:srgbClr val="012456"/>
          </a:solidFill>
        </p:spPr>
        <p:txBody>
          <a:bodyPr wrap="square">
            <a:spAutoFit/>
          </a:bodyPr>
          <a:lstStyle/>
          <a:p>
            <a:r>
              <a:rPr lang="en-US" sz="2000" dirty="0">
                <a:solidFill>
                  <a:srgbClr val="F5F5F5"/>
                </a:solidFill>
                <a:latin typeface="Lucida Console" panose="020B0609040504020204" pitchFamily="49" charset="0"/>
              </a:rPr>
              <a:t>PS C:\&gt; </a:t>
            </a:r>
            <a:r>
              <a:rPr lang="en-US" sz="2000" dirty="0">
                <a:solidFill>
                  <a:srgbClr val="E0FFFF"/>
                </a:solidFill>
                <a:latin typeface="Lucida Console" panose="020B0609040504020204" pitchFamily="49" charset="0"/>
              </a:rPr>
              <a:t>Import-Csv</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C:\usermailbox.csv</a:t>
            </a:r>
            <a:r>
              <a:rPr lang="en-US" sz="2000" dirty="0">
                <a:solidFill>
                  <a:srgbClr val="F5F5F5"/>
                </a:solidFill>
                <a:latin typeface="Lucida Console" panose="020B0609040504020204" pitchFamily="49" charset="0"/>
              </a:rPr>
              <a:t> </a:t>
            </a:r>
            <a:r>
              <a:rPr lang="en-US" sz="2000" dirty="0">
                <a:solidFill>
                  <a:srgbClr val="D3D3D3"/>
                </a:solidFill>
                <a:latin typeface="Lucida Console" panose="020B0609040504020204" pitchFamily="49" charset="0"/>
              </a:rPr>
              <a:t>|</a:t>
            </a:r>
            <a:r>
              <a:rPr lang="en-US" sz="2000" dirty="0">
                <a:solidFill>
                  <a:srgbClr val="F5F5F5"/>
                </a:solidFill>
                <a:latin typeface="Lucida Console" panose="020B0609040504020204" pitchFamily="49" charset="0"/>
              </a:rPr>
              <a:t> </a:t>
            </a:r>
            <a:r>
              <a:rPr lang="en-US" sz="2000" dirty="0">
                <a:solidFill>
                  <a:srgbClr val="E0FFFF"/>
                </a:solidFill>
                <a:latin typeface="Lucida Console" panose="020B0609040504020204" pitchFamily="49" charset="0"/>
              </a:rPr>
              <a:t>Select-Object</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mailbox </a:t>
            </a:r>
          </a:p>
          <a:p>
            <a:r>
              <a:rPr lang="en-US" sz="2000" dirty="0"/>
              <a:t> </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Mailbox                                                                                                                   </a:t>
            </a:r>
          </a:p>
          <a:p>
            <a:r>
              <a:rPr lang="en-US" sz="2000" dirty="0">
                <a:solidFill>
                  <a:srgbClr val="F5F5F5"/>
                </a:solidFill>
                <a:latin typeface="Lucida Console" panose="020B0609040504020204" pitchFamily="49" charset="0"/>
              </a:rPr>
              <a:t>-------                                                                                                                   </a:t>
            </a:r>
          </a:p>
          <a:p>
            <a:r>
              <a:rPr lang="en-US" sz="2000" dirty="0">
                <a:solidFill>
                  <a:srgbClr val="F5F5F5"/>
                </a:solidFill>
                <a:latin typeface="Lucida Console" panose="020B0609040504020204" pitchFamily="49" charset="0"/>
              </a:rPr>
              <a:t>administrator@contoso.com                                                                                                 </a:t>
            </a:r>
          </a:p>
          <a:p>
            <a:r>
              <a:rPr lang="en-US" sz="2000" dirty="0">
                <a:solidFill>
                  <a:srgbClr val="F5F5F5"/>
                </a:solidFill>
                <a:latin typeface="Lucida Console" panose="020B0609040504020204" pitchFamily="49" charset="0"/>
              </a:rPr>
              <a:t>dpark@contoso.com                                                                                                         </a:t>
            </a:r>
          </a:p>
          <a:p>
            <a:r>
              <a:rPr lang="en-US" sz="2000" dirty="0">
                <a:solidFill>
                  <a:srgbClr val="F5F5F5"/>
                </a:solidFill>
                <a:latin typeface="Lucida Console" panose="020B0609040504020204" pitchFamily="49" charset="0"/>
              </a:rPr>
              <a:t>kakers@contoso.com                                                                                                        </a:t>
            </a:r>
          </a:p>
          <a:p>
            <a:r>
              <a:rPr lang="en-US" sz="2000" dirty="0">
                <a:solidFill>
                  <a:srgbClr val="F5F5F5"/>
                </a:solidFill>
                <a:latin typeface="Lucida Console" panose="020B0609040504020204" pitchFamily="49" charset="0"/>
              </a:rPr>
              <a:t> </a:t>
            </a:r>
          </a:p>
        </p:txBody>
      </p:sp>
      <p:pic>
        <p:nvPicPr>
          <p:cNvPr id="6" name="Picture 5"/>
          <p:cNvPicPr>
            <a:picLocks noChangeAspect="1"/>
          </p:cNvPicPr>
          <p:nvPr/>
        </p:nvPicPr>
        <p:blipFill>
          <a:blip r:embed="rId3"/>
          <a:stretch>
            <a:fillRect/>
          </a:stretch>
        </p:blipFill>
        <p:spPr>
          <a:xfrm>
            <a:off x="4930775" y="4097617"/>
            <a:ext cx="6753225" cy="2343150"/>
          </a:xfrm>
          <a:prstGeom prst="rect">
            <a:avLst/>
          </a:prstGeom>
        </p:spPr>
      </p:pic>
    </p:spTree>
    <p:extLst>
      <p:ext uri="{BB962C8B-B14F-4D97-AF65-F5344CB8AC3E}">
        <p14:creationId xmlns:p14="http://schemas.microsoft.com/office/powerpoint/2010/main" val="3659866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a:t>
            </a:r>
            <a:r>
              <a:rPr lang="en-US" dirty="0" err="1"/>
              <a:t>CliXML</a:t>
            </a:r>
            <a:r>
              <a:rPr lang="en-US" dirty="0"/>
              <a:t>?</a:t>
            </a:r>
          </a:p>
        </p:txBody>
      </p:sp>
      <p:sp>
        <p:nvSpPr>
          <p:cNvPr id="3" name="Content Placeholder 2"/>
          <p:cNvSpPr>
            <a:spLocks noGrp="1"/>
          </p:cNvSpPr>
          <p:nvPr>
            <p:ph sz="quarter" idx="13"/>
          </p:nvPr>
        </p:nvSpPr>
        <p:spPr/>
        <p:txBody>
          <a:bodyPr/>
          <a:lstStyle/>
          <a:p>
            <a:pPr marL="342900" indent="-342900">
              <a:buFont typeface="Arial" panose="020B0604020202020204" pitchFamily="34" charset="0"/>
              <a:buChar char="•"/>
            </a:pPr>
            <a:r>
              <a:rPr lang="en-US" dirty="0"/>
              <a:t>XML is much better at representing hierarchical data (ex. Dependent services)</a:t>
            </a:r>
          </a:p>
        </p:txBody>
      </p:sp>
      <p:sp>
        <p:nvSpPr>
          <p:cNvPr id="4" name="Slide Number Placeholder 3"/>
          <p:cNvSpPr>
            <a:spLocks noGrp="1"/>
          </p:cNvSpPr>
          <p:nvPr>
            <p:ph type="sldNum" sz="quarter" idx="11"/>
          </p:nvPr>
        </p:nvSpPr>
        <p:spPr/>
        <p:txBody>
          <a:bodyPr/>
          <a:lstStyle/>
          <a:p>
            <a:fld id="{74A398B2-5A34-1A4A-811E-F4027282568C}" type="slidenum">
              <a:rPr lang="en-US" smtClean="0"/>
              <a:pPr/>
              <a:t>12</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0" y="1738859"/>
            <a:ext cx="6250426" cy="455557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3110" y="3619500"/>
            <a:ext cx="7439290" cy="1481323"/>
          </a:xfrm>
          <a:prstGeom prst="rect">
            <a:avLst/>
          </a:prstGeom>
        </p:spPr>
      </p:pic>
    </p:spTree>
    <p:extLst>
      <p:ext uri="{BB962C8B-B14F-4D97-AF65-F5344CB8AC3E}">
        <p14:creationId xmlns:p14="http://schemas.microsoft.com/office/powerpoint/2010/main" val="1617909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chemeClr val="accent1"/>
                </a:solidFill>
              </a:rPr>
              <a:t>Content Cmdlets</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800" b="0" i="0" u="none" strike="noStrike" kern="1200" cap="none" spc="0" normalizeH="0" baseline="0" noProof="0">
              <a:ln>
                <a:noFill/>
              </a:ln>
              <a:solidFill>
                <a:srgbClr val="3F3F3F"/>
              </a:solidFill>
              <a:effectLst/>
              <a:uLnTx/>
              <a:uFillTx/>
              <a:latin typeface="Segoe UI"/>
              <a:ea typeface="+mn-ea"/>
            </a:endParaRPr>
          </a:p>
        </p:txBody>
      </p:sp>
      <p:graphicFrame>
        <p:nvGraphicFramePr>
          <p:cNvPr id="3" name="Table 2"/>
          <p:cNvGraphicFramePr>
            <a:graphicFrameLocks noGrp="1"/>
          </p:cNvGraphicFramePr>
          <p:nvPr>
            <p:extLst/>
          </p:nvPr>
        </p:nvGraphicFramePr>
        <p:xfrm>
          <a:off x="191344" y="1340768"/>
          <a:ext cx="11643886" cy="4419600"/>
        </p:xfrm>
        <a:graphic>
          <a:graphicData uri="http://schemas.openxmlformats.org/drawingml/2006/table">
            <a:tbl>
              <a:tblPr firstRow="1" bandRow="1">
                <a:tableStyleId>{5C22544A-7EE6-4342-B048-85BDC9FD1C3A}</a:tableStyleId>
              </a:tblPr>
              <a:tblGrid>
                <a:gridCol w="1296144">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8907582">
                  <a:extLst>
                    <a:ext uri="{9D8B030D-6E8A-4147-A177-3AD203B41FA5}">
                      <a16:colId xmlns:a16="http://schemas.microsoft.com/office/drawing/2014/main" val="20002"/>
                    </a:ext>
                  </a:extLst>
                </a:gridCol>
              </a:tblGrid>
              <a:tr h="370840">
                <a:tc>
                  <a:txBody>
                    <a:bodyPr/>
                    <a:lstStyle/>
                    <a:p>
                      <a:r>
                        <a:rPr lang="en-AU" sz="2000" b="0" dirty="0">
                          <a:latin typeface="Segoe UI Light" panose="020B0502040204020203" pitchFamily="34" charset="0"/>
                          <a:cs typeface="Segoe UI Light" panose="020B0502040204020203" pitchFamily="34" charset="0"/>
                        </a:rPr>
                        <a:t>Name</a:t>
                      </a:r>
                    </a:p>
                  </a:txBody>
                  <a:tcPr/>
                </a:tc>
                <a:tc>
                  <a:txBody>
                    <a:bodyPr/>
                    <a:lstStyle/>
                    <a:p>
                      <a:r>
                        <a:rPr lang="en-AU" sz="2000" b="0" dirty="0">
                          <a:latin typeface="Segoe UI Light" panose="020B0502040204020203" pitchFamily="34" charset="0"/>
                          <a:cs typeface="Segoe UI Light" panose="020B0502040204020203" pitchFamily="34" charset="0"/>
                        </a:rPr>
                        <a:t>Description</a:t>
                      </a:r>
                    </a:p>
                  </a:txBody>
                  <a:tcPr/>
                </a:tc>
                <a:tc>
                  <a:txBody>
                    <a:bodyPr/>
                    <a:lstStyle/>
                    <a:p>
                      <a:r>
                        <a:rPr lang="en-AU" sz="2000" b="0" dirty="0">
                          <a:solidFill>
                            <a:schemeClr val="lt1"/>
                          </a:solidFill>
                          <a:latin typeface="Segoe UI Light" panose="020B0502040204020203" pitchFamily="34" charset="0"/>
                          <a:ea typeface="+mn-ea"/>
                          <a:cs typeface="Segoe UI Light" panose="020B0502040204020203" pitchFamily="34" charset="0"/>
                        </a:rPr>
                        <a:t>Example</a:t>
                      </a:r>
                    </a:p>
                  </a:txBody>
                  <a:tcPr>
                    <a:solidFill>
                      <a:schemeClr val="accent1"/>
                    </a:solidFill>
                  </a:tcPr>
                </a:tc>
                <a:extLst>
                  <a:ext uri="{0D108BD9-81ED-4DB2-BD59-A6C34878D82A}">
                    <a16:rowId xmlns:a16="http://schemas.microsoft.com/office/drawing/2014/main" val="10000"/>
                  </a:ext>
                </a:extLst>
              </a:tr>
              <a:tr h="370840">
                <a:tc>
                  <a:txBody>
                    <a:bodyPr/>
                    <a:lstStyle/>
                    <a:p>
                      <a:r>
                        <a:rPr lang="en-AU" sz="2000" dirty="0">
                          <a:latin typeface="Segoe UI Light" panose="020B0502040204020203" pitchFamily="34" charset="0"/>
                          <a:cs typeface="Segoe UI Light" panose="020B0502040204020203" pitchFamily="34" charset="0"/>
                        </a:rPr>
                        <a:t>Get-Content</a:t>
                      </a:r>
                    </a:p>
                  </a:txBody>
                  <a:tcPr/>
                </a:tc>
                <a:tc>
                  <a:txBody>
                    <a:bodyPr/>
                    <a:lstStyle/>
                    <a:p>
                      <a:r>
                        <a:rPr lang="en-AU" sz="2000" dirty="0">
                          <a:latin typeface="Segoe UI Light" panose="020B0502040204020203" pitchFamily="34" charset="0"/>
                          <a:cs typeface="Segoe UI Light" panose="020B0502040204020203" pitchFamily="34" charset="0"/>
                        </a:rPr>
                        <a:t>Retrieve item content</a:t>
                      </a:r>
                    </a:p>
                  </a:txBody>
                  <a:tcPr/>
                </a:tc>
                <a:tc>
                  <a:txBody>
                    <a:body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Get-Content</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C:\Logs\Log060912.txt</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a:t>
                      </a:r>
                      <a:r>
                        <a:rPr lang="en-AU" sz="2000" dirty="0" err="1">
                          <a:solidFill>
                            <a:srgbClr val="FFE4B5"/>
                          </a:solidFill>
                          <a:latin typeface="Lucida Console" panose="020B0609040504020204" pitchFamily="49" charset="0"/>
                        </a:rPr>
                        <a:t>TotalCount</a:t>
                      </a:r>
                      <a:r>
                        <a:rPr lang="en-AU" sz="2000" dirty="0">
                          <a:solidFill>
                            <a:srgbClr val="F5F5F5"/>
                          </a:solidFill>
                          <a:latin typeface="Lucida Console" panose="020B0609040504020204" pitchFamily="49" charset="0"/>
                        </a:rPr>
                        <a:t> </a:t>
                      </a:r>
                      <a:r>
                        <a:rPr lang="en-AU" sz="2000" dirty="0">
                          <a:solidFill>
                            <a:srgbClr val="FFE4C4"/>
                          </a:solidFill>
                          <a:latin typeface="Lucida Console" panose="020B0609040504020204" pitchFamily="49" charset="0"/>
                        </a:rPr>
                        <a:t>50</a:t>
                      </a:r>
                    </a:p>
                  </a:txBody>
                  <a:tcPr>
                    <a:solidFill>
                      <a:schemeClr val="bg2">
                        <a:lumMod val="90000"/>
                        <a:lumOff val="10000"/>
                      </a:schemeClr>
                    </a:solidFill>
                  </a:tcPr>
                </a:tc>
                <a:extLst>
                  <a:ext uri="{0D108BD9-81ED-4DB2-BD59-A6C34878D82A}">
                    <a16:rowId xmlns:a16="http://schemas.microsoft.com/office/drawing/2014/main" val="10001"/>
                  </a:ext>
                </a:extLst>
              </a:tr>
              <a:tr h="370840">
                <a:tc>
                  <a:txBody>
                    <a:bodyPr/>
                    <a:lstStyle/>
                    <a:p>
                      <a:r>
                        <a:rPr lang="en-AU" sz="2000" dirty="0">
                          <a:latin typeface="Segoe UI Light" panose="020B0502040204020203" pitchFamily="34" charset="0"/>
                          <a:cs typeface="Segoe UI Light" panose="020B0502040204020203" pitchFamily="34" charset="0"/>
                        </a:rPr>
                        <a:t>Add-Content</a:t>
                      </a:r>
                    </a:p>
                  </a:txBody>
                  <a:tcPr/>
                </a:tc>
                <a:tc>
                  <a:txBody>
                    <a:bodyPr/>
                    <a:lstStyle/>
                    <a:p>
                      <a:r>
                        <a:rPr lang="en-AU" sz="2000" dirty="0">
                          <a:latin typeface="Segoe UI Light" panose="020B0502040204020203" pitchFamily="34" charset="0"/>
                          <a:cs typeface="Segoe UI Light" panose="020B0502040204020203" pitchFamily="34" charset="0"/>
                        </a:rPr>
                        <a:t>Add content to item</a:t>
                      </a:r>
                    </a:p>
                  </a:txBody>
                  <a:tcPr/>
                </a:tc>
                <a:tc>
                  <a:txBody>
                    <a:body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Get-Content</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test.xml</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E0FFFF"/>
                          </a:solidFill>
                          <a:latin typeface="Lucida Console" panose="020B0609040504020204" pitchFamily="49" charset="0"/>
                        </a:rPr>
                        <a:t>Add-Content</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final.xml</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-Force</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-Encoding</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UTF8</a:t>
                      </a:r>
                    </a:p>
                  </a:txBody>
                  <a:tcPr>
                    <a:solidFill>
                      <a:schemeClr val="bg2">
                        <a:lumMod val="90000"/>
                        <a:lumOff val="10000"/>
                      </a:schemeClr>
                    </a:solidFill>
                  </a:tcPr>
                </a:tc>
                <a:extLst>
                  <a:ext uri="{0D108BD9-81ED-4DB2-BD59-A6C34878D82A}">
                    <a16:rowId xmlns:a16="http://schemas.microsoft.com/office/drawing/2014/main" val="10002"/>
                  </a:ext>
                </a:extLst>
              </a:tr>
              <a:tr h="370840">
                <a:tc>
                  <a:txBody>
                    <a:bodyPr/>
                    <a:lstStyle/>
                    <a:p>
                      <a:r>
                        <a:rPr lang="en-AU" sz="2000" dirty="0">
                          <a:latin typeface="Segoe UI Light" panose="020B0502040204020203" pitchFamily="34" charset="0"/>
                          <a:cs typeface="Segoe UI Light" panose="020B0502040204020203" pitchFamily="34" charset="0"/>
                        </a:rPr>
                        <a:t>Clear-Content</a:t>
                      </a:r>
                    </a:p>
                  </a:txBody>
                  <a:tcPr/>
                </a:tc>
                <a:tc>
                  <a:txBody>
                    <a:bodyPr/>
                    <a:lstStyle/>
                    <a:p>
                      <a:r>
                        <a:rPr lang="en-AU" sz="2000" dirty="0">
                          <a:latin typeface="Segoe UI Light" panose="020B0502040204020203" pitchFamily="34" charset="0"/>
                          <a:cs typeface="Segoe UI Light" panose="020B0502040204020203" pitchFamily="34" charset="0"/>
                        </a:rPr>
                        <a:t>Delete content from item</a:t>
                      </a:r>
                    </a:p>
                  </a:txBody>
                  <a:tcPr/>
                </a:tc>
                <a:tc>
                  <a:txBody>
                    <a:body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Clear-Content</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C:\Windows\Logs\bpa\Reports\*</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-Include</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2013*</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-Exclude</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2014*</a:t>
                      </a:r>
                    </a:p>
                  </a:txBody>
                  <a:tcPr>
                    <a:solidFill>
                      <a:schemeClr val="bg2">
                        <a:lumMod val="90000"/>
                        <a:lumOff val="10000"/>
                      </a:schemeClr>
                    </a:solidFill>
                  </a:tcPr>
                </a:tc>
                <a:extLst>
                  <a:ext uri="{0D108BD9-81ED-4DB2-BD59-A6C34878D82A}">
                    <a16:rowId xmlns:a16="http://schemas.microsoft.com/office/drawing/2014/main" val="10003"/>
                  </a:ext>
                </a:extLst>
              </a:tr>
              <a:tr h="370840">
                <a:tc>
                  <a:txBody>
                    <a:bodyPr/>
                    <a:lstStyle/>
                    <a:p>
                      <a:r>
                        <a:rPr lang="en-AU" sz="2000" dirty="0">
                          <a:latin typeface="Segoe UI Light" panose="020B0502040204020203" pitchFamily="34" charset="0"/>
                          <a:cs typeface="Segoe UI Light" panose="020B0502040204020203" pitchFamily="34" charset="0"/>
                        </a:rPr>
                        <a:t>Set-Content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dirty="0">
                          <a:latin typeface="Segoe UI Light" panose="020B0502040204020203" pitchFamily="34" charset="0"/>
                          <a:cs typeface="Segoe UI Light" panose="020B0502040204020203" pitchFamily="34" charset="0"/>
                        </a:rPr>
                        <a:t>Change item content</a:t>
                      </a:r>
                    </a:p>
                  </a:txBody>
                  <a:tcPr/>
                </a:tc>
                <a:tc>
                  <a:txBody>
                    <a:body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Get-Date</a:t>
                      </a:r>
                      <a:r>
                        <a:rPr lang="en-AU" sz="2000" dirty="0">
                          <a:solidFill>
                            <a:srgbClr val="F5F5F5"/>
                          </a:solidFill>
                          <a:latin typeface="Lucida Console" panose="020B0609040504020204" pitchFamily="49" charset="0"/>
                        </a:rPr>
                        <a:t> </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 </a:t>
                      </a:r>
                      <a:r>
                        <a:rPr lang="en-AU" sz="2000" dirty="0">
                          <a:solidFill>
                            <a:srgbClr val="E0FFFF"/>
                          </a:solidFill>
                          <a:latin typeface="Lucida Console" panose="020B0609040504020204" pitchFamily="49" charset="0"/>
                        </a:rPr>
                        <a:t>Set-Content</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C:\Output\date.csv</a:t>
                      </a:r>
                    </a:p>
                  </a:txBody>
                  <a:tcPr>
                    <a:solidFill>
                      <a:schemeClr val="bg2">
                        <a:lumMod val="90000"/>
                        <a:lumOff val="1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54016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20566"/>
            <a:ext cx="11277600" cy="685800"/>
          </a:xfrm>
        </p:spPr>
        <p:txBody>
          <a:bodyPr/>
          <a:lstStyle/>
          <a:p>
            <a:r>
              <a:rPr lang="en-AU"/>
              <a:t>Out Cmdlets</a:t>
            </a:r>
          </a:p>
        </p:txBody>
      </p:sp>
      <p:sp>
        <p:nvSpPr>
          <p:cNvPr id="3" name="Content Placeholder 2"/>
          <p:cNvSpPr>
            <a:spLocks noGrp="1"/>
          </p:cNvSpPr>
          <p:nvPr>
            <p:ph sz="quarter" idx="13"/>
          </p:nvPr>
        </p:nvSpPr>
        <p:spPr>
          <a:xfrm>
            <a:off x="406400" y="1223210"/>
            <a:ext cx="11176000" cy="4953000"/>
          </a:xfrm>
        </p:spPr>
        <p:txBody>
          <a:bodyPr>
            <a:normAutofit/>
          </a:bodyPr>
          <a:lstStyle/>
          <a:p>
            <a:r>
              <a:rPr lang="en-AU"/>
              <a:t>Sends command output to a specified device</a:t>
            </a:r>
          </a:p>
          <a:p>
            <a:endParaRPr lang="en-AU"/>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800" b="0" i="0" u="none" strike="noStrike" kern="1200" cap="none" spc="0" normalizeH="0" baseline="0" noProof="0">
              <a:ln>
                <a:noFill/>
              </a:ln>
              <a:solidFill>
                <a:srgbClr val="3F3F3F"/>
              </a:solidFill>
              <a:effectLst/>
              <a:uLnTx/>
              <a:uFillTx/>
              <a:latin typeface="Segoe UI"/>
              <a:ea typeface="+mn-ea"/>
            </a:endParaRPr>
          </a:p>
        </p:txBody>
      </p:sp>
      <p:graphicFrame>
        <p:nvGraphicFramePr>
          <p:cNvPr id="5" name="Table 4"/>
          <p:cNvGraphicFramePr>
            <a:graphicFrameLocks noGrp="1"/>
          </p:cNvGraphicFramePr>
          <p:nvPr>
            <p:extLst/>
          </p:nvPr>
        </p:nvGraphicFramePr>
        <p:xfrm>
          <a:off x="559034" y="1909354"/>
          <a:ext cx="10682610" cy="4389120"/>
        </p:xfrm>
        <a:graphic>
          <a:graphicData uri="http://schemas.openxmlformats.org/drawingml/2006/table">
            <a:tbl>
              <a:tblPr firstRow="1" bandRow="1">
                <a:tableStyleId>{5C22544A-7EE6-4342-B048-85BDC9FD1C3A}</a:tableStyleId>
              </a:tblPr>
              <a:tblGrid>
                <a:gridCol w="1771719">
                  <a:extLst>
                    <a:ext uri="{9D8B030D-6E8A-4147-A177-3AD203B41FA5}">
                      <a16:colId xmlns:a16="http://schemas.microsoft.com/office/drawing/2014/main" val="2560624589"/>
                    </a:ext>
                  </a:extLst>
                </a:gridCol>
                <a:gridCol w="8910891">
                  <a:extLst>
                    <a:ext uri="{9D8B030D-6E8A-4147-A177-3AD203B41FA5}">
                      <a16:colId xmlns:a16="http://schemas.microsoft.com/office/drawing/2014/main" val="3187332766"/>
                    </a:ext>
                  </a:extLst>
                </a:gridCol>
              </a:tblGrid>
              <a:tr h="370840">
                <a:tc>
                  <a:txBody>
                    <a:bodyPr/>
                    <a:lstStyle/>
                    <a:p>
                      <a:r>
                        <a:rPr lang="en-AU" sz="2000" b="0">
                          <a:solidFill>
                            <a:schemeClr val="tx1"/>
                          </a:solidFill>
                          <a:latin typeface="Segoe UI Light" panose="020B0502040204020203" pitchFamily="34" charset="0"/>
                          <a:cs typeface="Segoe UI Light" panose="020B0502040204020203" pitchFamily="34" charset="0"/>
                        </a:rPr>
                        <a:t>Name</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b="0">
                          <a:solidFill>
                            <a:schemeClr val="tx1"/>
                          </a:solidFill>
                          <a:latin typeface="Segoe UI Light" panose="020B0502040204020203" pitchFamily="34" charset="0"/>
                          <a:ea typeface="+mn-ea"/>
                          <a:cs typeface="Segoe UI Light" panose="020B0502040204020203" pitchFamily="34" charset="0"/>
                        </a:rPr>
                        <a:t>Description</a:t>
                      </a:r>
                    </a:p>
                  </a:txBody>
                  <a:tcPr/>
                </a:tc>
                <a:extLst>
                  <a:ext uri="{0D108BD9-81ED-4DB2-BD59-A6C34878D82A}">
                    <a16:rowId xmlns:a16="http://schemas.microsoft.com/office/drawing/2014/main" val="293336972"/>
                  </a:ext>
                </a:extLst>
              </a:tr>
              <a:tr h="370840">
                <a:tc>
                  <a:txBody>
                    <a:bodyPr/>
                    <a:lstStyle/>
                    <a:p>
                      <a:r>
                        <a:rPr lang="en-AU" sz="2000">
                          <a:latin typeface="Segoe UI Light" panose="020B0502040204020203" pitchFamily="34" charset="0"/>
                          <a:cs typeface="Segoe UI Light" panose="020B0502040204020203" pitchFamily="34" charset="0"/>
                        </a:rPr>
                        <a:t>Out-File</a:t>
                      </a:r>
                    </a:p>
                  </a:txBody>
                  <a:tcPr/>
                </a:tc>
                <a:tc>
                  <a:txBody>
                    <a:bodyPr/>
                    <a:lstStyle/>
                    <a:p>
                      <a:r>
                        <a:rPr lang="en-AU" sz="2000">
                          <a:latin typeface="Segoe UI Light" panose="020B0502040204020203" pitchFamily="34" charset="0"/>
                          <a:cs typeface="Segoe UI Light" panose="020B0502040204020203" pitchFamily="34" charset="0"/>
                        </a:rPr>
                        <a:t>Sends</a:t>
                      </a:r>
                      <a:r>
                        <a:rPr lang="en-AU" sz="2000" baseline="0">
                          <a:latin typeface="Segoe UI Light" panose="020B0502040204020203" pitchFamily="34" charset="0"/>
                          <a:cs typeface="Segoe UI Light" panose="020B0502040204020203" pitchFamily="34" charset="0"/>
                        </a:rPr>
                        <a:t> output to a file</a:t>
                      </a:r>
                    </a:p>
                    <a:p>
                      <a:r>
                        <a:rPr lang="en-AU" sz="2000" baseline="0">
                          <a:latin typeface="Segoe UI Light" panose="020B0502040204020203" pitchFamily="34" charset="0"/>
                          <a:cs typeface="Segoe UI Light" panose="020B0502040204020203" pitchFamily="34" charset="0"/>
                        </a:rPr>
                        <a:t>Append switch parameter</a:t>
                      </a:r>
                    </a:p>
                    <a:p>
                      <a:r>
                        <a:rPr lang="en-AU" sz="2000" baseline="0">
                          <a:latin typeface="Segoe UI Light" panose="020B0502040204020203" pitchFamily="34" charset="0"/>
                          <a:cs typeface="Segoe UI Light" panose="020B0502040204020203" pitchFamily="34" charset="0"/>
                        </a:rPr>
                        <a:t>Encoding parameter allows control of the character encoding</a:t>
                      </a:r>
                      <a:endParaRPr lang="en-AU" sz="200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733495802"/>
                  </a:ext>
                </a:extLst>
              </a:tr>
              <a:tr h="370840">
                <a:tc>
                  <a:txBody>
                    <a:bodyPr/>
                    <a:lstStyle/>
                    <a:p>
                      <a:r>
                        <a:rPr lang="en-AU" sz="2000">
                          <a:latin typeface="Segoe UI Light" panose="020B0502040204020203" pitchFamily="34" charset="0"/>
                          <a:cs typeface="Segoe UI Light" panose="020B0502040204020203" pitchFamily="34" charset="0"/>
                        </a:rPr>
                        <a:t>Out-</a:t>
                      </a:r>
                      <a:r>
                        <a:rPr lang="en-AU" sz="2000" err="1">
                          <a:latin typeface="Segoe UI Light" panose="020B0502040204020203" pitchFamily="34" charset="0"/>
                          <a:cs typeface="Segoe UI Light" panose="020B0502040204020203" pitchFamily="34" charset="0"/>
                        </a:rPr>
                        <a:t>GridView</a:t>
                      </a:r>
                      <a:endParaRPr lang="en-AU" sz="2000">
                        <a:latin typeface="Segoe UI Light" panose="020B0502040204020203" pitchFamily="34" charset="0"/>
                        <a:cs typeface="Segoe UI Light" panose="020B0502040204020203" pitchFamily="34" charset="0"/>
                      </a:endParaRPr>
                    </a:p>
                  </a:txBody>
                  <a:tcPr/>
                </a:tc>
                <a:tc>
                  <a:txBody>
                    <a:bodyPr/>
                    <a:lstStyle/>
                    <a:p>
                      <a:r>
                        <a:rPr lang="en-AU" sz="2000">
                          <a:latin typeface="Segoe UI Light" panose="020B0502040204020203" pitchFamily="34" charset="0"/>
                          <a:cs typeface="Segoe UI Light" panose="020B0502040204020203" pitchFamily="34" charset="0"/>
                        </a:rPr>
                        <a:t>Sends output to an interactive table in a separate GUI</a:t>
                      </a:r>
                    </a:p>
                  </a:txBody>
                  <a:tcPr/>
                </a:tc>
                <a:extLst>
                  <a:ext uri="{0D108BD9-81ED-4DB2-BD59-A6C34878D82A}">
                    <a16:rowId xmlns:a16="http://schemas.microsoft.com/office/drawing/2014/main" val="2241321841"/>
                  </a:ext>
                </a:extLst>
              </a:tr>
              <a:tr h="370840">
                <a:tc>
                  <a:txBody>
                    <a:bodyPr/>
                    <a:lstStyle/>
                    <a:p>
                      <a:r>
                        <a:rPr lang="en-AU" sz="2000">
                          <a:latin typeface="Segoe UI Light" panose="020B0502040204020203" pitchFamily="34" charset="0"/>
                          <a:cs typeface="Segoe UI Light" panose="020B0502040204020203" pitchFamily="34" charset="0"/>
                        </a:rPr>
                        <a:t>Out-Default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chemeClr val="dk1"/>
                          </a:solidFill>
                          <a:latin typeface="Segoe UI Light" panose="020B0502040204020203" pitchFamily="34" charset="0"/>
                          <a:ea typeface="+mn-ea"/>
                          <a:cs typeface="Segoe UI Light" panose="020B0502040204020203" pitchFamily="34" charset="0"/>
                        </a:rPr>
                        <a:t>Sends output to default formatter and to default output cmdlet (Out-Host)</a:t>
                      </a:r>
                    </a:p>
                  </a:txBody>
                  <a:tcPr/>
                </a:tc>
                <a:extLst>
                  <a:ext uri="{0D108BD9-81ED-4DB2-BD59-A6C34878D82A}">
                    <a16:rowId xmlns:a16="http://schemas.microsoft.com/office/drawing/2014/main" val="4210057732"/>
                  </a:ext>
                </a:extLst>
              </a:tr>
              <a:tr h="370840">
                <a:tc>
                  <a:txBody>
                    <a:bodyPr/>
                    <a:lstStyle/>
                    <a:p>
                      <a:r>
                        <a:rPr lang="en-AU" sz="2000">
                          <a:latin typeface="Segoe UI Light" panose="020B0502040204020203" pitchFamily="34" charset="0"/>
                          <a:cs typeface="Segoe UI Light" panose="020B0502040204020203" pitchFamily="34" charset="0"/>
                        </a:rPr>
                        <a:t>Out-Host</a:t>
                      </a:r>
                    </a:p>
                  </a:txBody>
                  <a:tcPr/>
                </a:tc>
                <a:tc>
                  <a:txBody>
                    <a:bodyPr/>
                    <a:lstStyle/>
                    <a:p>
                      <a:r>
                        <a:rPr lang="en-AU" sz="2000">
                          <a:latin typeface="Segoe UI Light" panose="020B0502040204020203" pitchFamily="34" charset="0"/>
                          <a:cs typeface="Segoe UI Light" panose="020B0502040204020203" pitchFamily="34" charset="0"/>
                        </a:rPr>
                        <a:t>Default</a:t>
                      </a:r>
                    </a:p>
                    <a:p>
                      <a:r>
                        <a:rPr lang="en-AU" sz="2000">
                          <a:latin typeface="Segoe UI Light" panose="020B0502040204020203" pitchFamily="34" charset="0"/>
                          <a:cs typeface="Segoe UI Light" panose="020B0502040204020203" pitchFamily="34" charset="0"/>
                        </a:rPr>
                        <a:t>Sends output to PowerShell host</a:t>
                      </a:r>
                    </a:p>
                    <a:p>
                      <a:r>
                        <a:rPr lang="en-AU" sz="2000">
                          <a:latin typeface="Segoe UI Light" panose="020B0502040204020203" pitchFamily="34" charset="0"/>
                          <a:cs typeface="Segoe UI Light" panose="020B0502040204020203" pitchFamily="34" charset="0"/>
                        </a:rPr>
                        <a:t>Paging</a:t>
                      </a:r>
                      <a:r>
                        <a:rPr lang="en-AU" sz="2000" baseline="0">
                          <a:latin typeface="Segoe UI Light" panose="020B0502040204020203" pitchFamily="34" charset="0"/>
                          <a:cs typeface="Segoe UI Light" panose="020B0502040204020203" pitchFamily="34" charset="0"/>
                        </a:rPr>
                        <a:t> switch parameter displays one page at a time</a:t>
                      </a:r>
                      <a:endParaRPr lang="en-AU" sz="200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2102218921"/>
                  </a:ext>
                </a:extLst>
              </a:tr>
              <a:tr h="370840">
                <a:tc>
                  <a:txBody>
                    <a:bodyPr/>
                    <a:lstStyle/>
                    <a:p>
                      <a:r>
                        <a:rPr lang="en-AU" sz="2000">
                          <a:latin typeface="Segoe UI Light" panose="020B0502040204020203" pitchFamily="34" charset="0"/>
                          <a:cs typeface="Segoe UI Light" panose="020B0502040204020203" pitchFamily="34" charset="0"/>
                        </a:rPr>
                        <a:t>Out-Null</a:t>
                      </a:r>
                    </a:p>
                  </a:txBody>
                  <a:tcPr/>
                </a:tc>
                <a:tc>
                  <a:txBody>
                    <a:bodyPr/>
                    <a:lstStyle/>
                    <a:p>
                      <a:r>
                        <a:rPr lang="en-AU" sz="2000">
                          <a:latin typeface="Segoe UI Light" panose="020B0502040204020203" pitchFamily="34" charset="0"/>
                          <a:cs typeface="Segoe UI Light" panose="020B0502040204020203" pitchFamily="34" charset="0"/>
                        </a:rPr>
                        <a:t>Deletes output instead of sending it down the pipeline</a:t>
                      </a:r>
                    </a:p>
                  </a:txBody>
                  <a:tcPr/>
                </a:tc>
                <a:extLst>
                  <a:ext uri="{0D108BD9-81ED-4DB2-BD59-A6C34878D82A}">
                    <a16:rowId xmlns:a16="http://schemas.microsoft.com/office/drawing/2014/main" val="305977184"/>
                  </a:ext>
                </a:extLst>
              </a:tr>
              <a:tr h="370840">
                <a:tc>
                  <a:txBody>
                    <a:bodyPr/>
                    <a:lstStyle/>
                    <a:p>
                      <a:r>
                        <a:rPr lang="en-AU" sz="2000">
                          <a:latin typeface="Segoe UI Light" panose="020B0502040204020203" pitchFamily="34" charset="0"/>
                          <a:cs typeface="Segoe UI Light" panose="020B0502040204020203" pitchFamily="34" charset="0"/>
                        </a:rPr>
                        <a:t>Out-Printer</a:t>
                      </a:r>
                    </a:p>
                  </a:txBody>
                  <a:tcPr/>
                </a:tc>
                <a:tc>
                  <a:txBody>
                    <a:bodyPr/>
                    <a:lstStyle/>
                    <a:p>
                      <a:r>
                        <a:rPr lang="en-AU" sz="2000">
                          <a:latin typeface="Segoe UI Light" panose="020B0502040204020203" pitchFamily="34" charset="0"/>
                          <a:cs typeface="Segoe UI Light" panose="020B0502040204020203" pitchFamily="34" charset="0"/>
                        </a:rPr>
                        <a:t>Sends output to a printer</a:t>
                      </a:r>
                    </a:p>
                  </a:txBody>
                  <a:tcPr/>
                </a:tc>
                <a:extLst>
                  <a:ext uri="{0D108BD9-81ED-4DB2-BD59-A6C34878D82A}">
                    <a16:rowId xmlns:a16="http://schemas.microsoft.com/office/drawing/2014/main" val="1559983819"/>
                  </a:ext>
                </a:extLst>
              </a:tr>
              <a:tr h="370840">
                <a:tc>
                  <a:txBody>
                    <a:bodyPr/>
                    <a:lstStyle/>
                    <a:p>
                      <a:r>
                        <a:rPr lang="en-AU" sz="2000">
                          <a:latin typeface="Segoe UI Light" panose="020B0502040204020203" pitchFamily="34" charset="0"/>
                          <a:cs typeface="Segoe UI Light" panose="020B0502040204020203" pitchFamily="34" charset="0"/>
                        </a:rPr>
                        <a:t>Out-String</a:t>
                      </a:r>
                    </a:p>
                  </a:txBody>
                  <a:tcPr/>
                </a:tc>
                <a:tc>
                  <a:txBody>
                    <a:bodyPr/>
                    <a:lstStyle/>
                    <a:p>
                      <a:r>
                        <a:rPr lang="en-AU" sz="2000">
                          <a:latin typeface="Segoe UI Light" panose="020B0502040204020203" pitchFamily="34" charset="0"/>
                          <a:cs typeface="Segoe UI Light" panose="020B0502040204020203" pitchFamily="34" charset="0"/>
                        </a:rPr>
                        <a:t>Sends objects to the host as a series of strings</a:t>
                      </a:r>
                    </a:p>
                  </a:txBody>
                  <a:tcPr/>
                </a:tc>
                <a:extLst>
                  <a:ext uri="{0D108BD9-81ED-4DB2-BD59-A6C34878D82A}">
                    <a16:rowId xmlns:a16="http://schemas.microsoft.com/office/drawing/2014/main" val="840442630"/>
                  </a:ext>
                </a:extLst>
              </a:tr>
            </a:tbl>
          </a:graphicData>
        </a:graphic>
      </p:graphicFrame>
    </p:spTree>
    <p:extLst>
      <p:ext uri="{BB962C8B-B14F-4D97-AF65-F5344CB8AC3E}">
        <p14:creationId xmlns:p14="http://schemas.microsoft.com/office/powerpoint/2010/main" val="3719593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143000"/>
            <a:ext cx="2135560" cy="1347952"/>
          </a:xfrm>
        </p:spPr>
        <p:txBody>
          <a:bodyPr/>
          <a:lstStyle/>
          <a:p>
            <a:r>
              <a:rPr lang="en-AU">
                <a:latin typeface="Segoe UI Light" panose="020B0502040204020203" pitchFamily="34" charset="0"/>
                <a:cs typeface="Segoe UI Light" panose="020B0502040204020203" pitchFamily="34" charset="0"/>
              </a:rPr>
              <a:t>Out-Gridview</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800" b="0" i="0" u="none" strike="noStrike" kern="1200" cap="none" spc="0" normalizeH="0" baseline="0" noProof="0">
              <a:ln>
                <a:noFill/>
              </a:ln>
              <a:solidFill>
                <a:srgbClr val="3F3F3F"/>
              </a:solidFill>
              <a:effectLst/>
              <a:uLnTx/>
              <a:uFillTx/>
              <a:latin typeface="Segoe UI"/>
              <a:ea typeface="+mn-ea"/>
            </a:endParaRPr>
          </a:p>
        </p:txBody>
      </p:sp>
      <p:graphicFrame>
        <p:nvGraphicFramePr>
          <p:cNvPr id="12" name="Table 11"/>
          <p:cNvGraphicFramePr>
            <a:graphicFrameLocks noGrp="1"/>
          </p:cNvGraphicFramePr>
          <p:nvPr>
            <p:extLst/>
          </p:nvPr>
        </p:nvGraphicFramePr>
        <p:xfrm>
          <a:off x="2351584" y="1052736"/>
          <a:ext cx="9151434" cy="469966"/>
        </p:xfrm>
        <a:graphic>
          <a:graphicData uri="http://schemas.openxmlformats.org/drawingml/2006/table">
            <a:tbl>
              <a:tblPr firstRow="1" bandRow="1"/>
              <a:tblGrid>
                <a:gridCol w="9151434">
                  <a:extLst>
                    <a:ext uri="{9D8B030D-6E8A-4147-A177-3AD203B41FA5}">
                      <a16:colId xmlns:a16="http://schemas.microsoft.com/office/drawing/2014/main" val="1398114106"/>
                    </a:ext>
                  </a:extLst>
                </a:gridCol>
              </a:tblGrid>
              <a:tr h="46996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r>
                        <a:rPr lang="en-AU" sz="2000">
                          <a:solidFill>
                            <a:srgbClr val="F5F5F5"/>
                          </a:solidFill>
                          <a:latin typeface="Lucida Console" panose="020B0609040504020204" pitchFamily="49" charset="0"/>
                        </a:rPr>
                        <a:t>PS C:\&gt; </a:t>
                      </a:r>
                      <a:r>
                        <a:rPr lang="en-AU" sz="2000">
                          <a:solidFill>
                            <a:srgbClr val="E0FFFF"/>
                          </a:solidFill>
                          <a:latin typeface="Lucida Console" panose="020B0609040504020204" pitchFamily="49" charset="0"/>
                        </a:rPr>
                        <a:t>Get-Process</a:t>
                      </a:r>
                      <a:r>
                        <a:rPr lang="en-AU" sz="2000">
                          <a:solidFill>
                            <a:srgbClr val="F5F5F5"/>
                          </a:solidFill>
                          <a:latin typeface="Lucida Console" panose="020B0609040504020204" pitchFamily="49" charset="0"/>
                        </a:rPr>
                        <a:t> </a:t>
                      </a:r>
                      <a:r>
                        <a:rPr lang="en-AU" sz="2000">
                          <a:solidFill>
                            <a:srgbClr val="D3D3D3"/>
                          </a:solidFill>
                          <a:latin typeface="Lucida Console" panose="020B0609040504020204" pitchFamily="49" charset="0"/>
                        </a:rPr>
                        <a:t>|</a:t>
                      </a:r>
                      <a:r>
                        <a:rPr lang="en-AU" sz="2000">
                          <a:solidFill>
                            <a:srgbClr val="F5F5F5"/>
                          </a:solidFill>
                          <a:latin typeface="Lucida Console" panose="020B0609040504020204" pitchFamily="49" charset="0"/>
                        </a:rPr>
                        <a:t> </a:t>
                      </a:r>
                      <a:r>
                        <a:rPr lang="en-AU" sz="2000">
                          <a:solidFill>
                            <a:srgbClr val="E0FFFF"/>
                          </a:solidFill>
                          <a:latin typeface="Lucida Console" panose="020B0609040504020204" pitchFamily="49" charset="0"/>
                        </a:rPr>
                        <a:t>Out-</a:t>
                      </a:r>
                      <a:r>
                        <a:rPr lang="en-AU" sz="2000" err="1">
                          <a:solidFill>
                            <a:srgbClr val="E0FFFF"/>
                          </a:solidFill>
                          <a:latin typeface="Lucida Console" panose="020B0609040504020204" pitchFamily="49" charset="0"/>
                        </a:rPr>
                        <a:t>GridView</a:t>
                      </a:r>
                      <a:endParaRPr lang="en-AU" sz="2000">
                        <a:solidFill>
                          <a:srgbClr val="FFE4B5"/>
                        </a:solidFill>
                        <a:latin typeface="Lucida Console" panose="020B0609040504020204" pitchFamily="49"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1825775682"/>
                  </a:ext>
                </a:extLst>
              </a:tr>
            </a:tbl>
          </a:graphicData>
        </a:graphic>
      </p:graphicFrame>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503712" y="1700808"/>
            <a:ext cx="6138328" cy="4689001"/>
          </a:xfrm>
          <a:prstGeom prst="rect">
            <a:avLst/>
          </a:prstGeom>
        </p:spPr>
      </p:pic>
    </p:spTree>
    <p:extLst>
      <p:ext uri="{BB962C8B-B14F-4D97-AF65-F5344CB8AC3E}">
        <p14:creationId xmlns:p14="http://schemas.microsoft.com/office/powerpoint/2010/main" val="1414539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Instructor Demonstration</a:t>
            </a:r>
          </a:p>
        </p:txBody>
      </p:sp>
      <p:sp>
        <p:nvSpPr>
          <p:cNvPr id="3" name="Text Placeholder 2"/>
          <p:cNvSpPr>
            <a:spLocks noGrp="1"/>
          </p:cNvSpPr>
          <p:nvPr>
            <p:ph sz="quarter" idx="13"/>
          </p:nvPr>
        </p:nvSpPr>
        <p:spPr>
          <a:xfrm>
            <a:off x="406400" y="1143000"/>
            <a:ext cx="8627241" cy="4953000"/>
          </a:xfrm>
        </p:spPr>
        <p:txBody>
          <a:bodyPr vert="horz" lIns="91440" tIns="45720" rIns="91440" bIns="45720" rtlCol="0" anchor="t">
            <a:normAutofit/>
          </a:bodyPr>
          <a:lstStyle/>
          <a:p>
            <a:r>
              <a:rPr lang="en-AU" sz="2600" dirty="0"/>
              <a:t>Objective: Learn about the Pipeline</a:t>
            </a:r>
          </a:p>
          <a:p>
            <a:endParaRPr lang="en-AU" sz="2600" dirty="0"/>
          </a:p>
          <a:p>
            <a:r>
              <a:rPr lang="en-AU" dirty="0"/>
              <a:t>Demo Content: Interactive Demo</a:t>
            </a:r>
          </a:p>
          <a:p>
            <a:endParaRPr lang="en-AU" dirty="0"/>
          </a:p>
          <a:p>
            <a:pPr marL="914400" indent="-914400"/>
            <a:r>
              <a:rPr lang="en-AU" dirty="0"/>
              <a:t>Instructions: Open the Demo code and follow along while the instructor demonstrates the concepts.  Do not feel that you have to keep up with the instructor, the code merely provided for review purposes. The concepts covered in the Demo code will also be re-visited in the “Fundamental Recap” during the Lab.  </a:t>
            </a:r>
          </a:p>
          <a:p>
            <a:endParaRPr lang="en-AU" dirty="0"/>
          </a:p>
          <a:p>
            <a:r>
              <a:rPr lang="en-AU" dirty="0"/>
              <a:t>To Open the Demo Run:</a:t>
            </a:r>
          </a:p>
          <a:p>
            <a:pPr lvl="1"/>
            <a:endParaRPr lang="en-AU" dirty="0"/>
          </a:p>
          <a:p>
            <a:endParaRPr lang="en-AU" dirty="0"/>
          </a:p>
          <a:p>
            <a:endParaRPr lang="en-AU" dirty="0"/>
          </a:p>
          <a:p>
            <a:endParaRPr lang="en-AU"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sp>
        <p:nvSpPr>
          <p:cNvPr id="4" name="Text Placeholder 3"/>
          <p:cNvSpPr>
            <a:spLocks noGrp="1"/>
          </p:cNvSpPr>
          <p:nvPr>
            <p:ph type="body" sz="quarter" idx="4294967295"/>
          </p:nvPr>
        </p:nvSpPr>
        <p:spPr>
          <a:xfrm>
            <a:off x="1016000" y="685800"/>
            <a:ext cx="11176000" cy="457200"/>
          </a:xfrm>
        </p:spPr>
        <p:txBody>
          <a:bodyPr/>
          <a:lstStyle/>
          <a:p>
            <a:r>
              <a:rPr lang="en-AU"/>
              <a:t>Statement Termination</a:t>
            </a:r>
          </a:p>
        </p:txBody>
      </p:sp>
      <p:sp>
        <p:nvSpPr>
          <p:cNvPr id="6" name="Footer Placeholder 5"/>
          <p:cNvSpPr>
            <a:spLocks noGrp="1"/>
          </p:cNvSpPr>
          <p:nvPr>
            <p:ph type="ftr" sz="quarter" idx="4294967295"/>
          </p:nvPr>
        </p:nvSpPr>
        <p:spPr>
          <a:xfrm>
            <a:off x="0" y="6477000"/>
            <a:ext cx="4876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Segoe UI"/>
                <a:ea typeface="+mn-ea"/>
                <a:cs typeface="+mn-cs"/>
              </a:rPr>
              <a:t>Microsoft Confidential</a:t>
            </a:r>
          </a:p>
        </p:txBody>
      </p:sp>
      <p:sp>
        <p:nvSpPr>
          <p:cNvPr id="9" name="TextBox 8"/>
          <p:cNvSpPr txBox="1"/>
          <p:nvPr/>
        </p:nvSpPr>
        <p:spPr>
          <a:xfrm>
            <a:off x="3797539" y="5540514"/>
            <a:ext cx="7888014" cy="369332"/>
          </a:xfrm>
          <a:prstGeom prst="rect">
            <a:avLst/>
          </a:prstGeom>
          <a:solidFill>
            <a:srgbClr val="01245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Start-</a:t>
            </a:r>
            <a:r>
              <a:rPr kumimoji="0" lang="en-US" sz="1800" b="0" i="0" u="none" strike="noStrike" kern="0" cap="none" spc="0" normalizeH="0" baseline="0" noProof="0" dirty="0" err="1">
                <a:ln>
                  <a:noFill/>
                </a:ln>
                <a:solidFill>
                  <a:srgbClr val="F5F5F5"/>
                </a:solidFill>
                <a:effectLst/>
                <a:uLnTx/>
                <a:uFillTx/>
                <a:latin typeface="Lucida Console" panose="020B0609040504020204" pitchFamily="49" charset="0"/>
                <a:ea typeface="+mn-ea"/>
                <a:cs typeface="+mn-cs"/>
              </a:rPr>
              <a:t>WPLUSLabs</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8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-Module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Module_04 </a:t>
            </a:r>
            <a:r>
              <a:rPr kumimoji="0" lang="en-US" sz="18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-Task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Demo_02</a:t>
            </a:r>
            <a:endParaRPr kumimoji="0" lang="en-AU"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endParaRPr>
          </a:p>
        </p:txBody>
      </p:sp>
      <p:pic>
        <p:nvPicPr>
          <p:cNvPr id="1026" name="Picture 2" descr="Image result for powershel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4682" y="-1308"/>
            <a:ext cx="1686006" cy="16764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0390688" y="529600"/>
            <a:ext cx="151228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srgbClr val="000000"/>
                </a:solidFill>
                <a:effectLst/>
                <a:uLnTx/>
                <a:uFillTx/>
                <a:latin typeface="Segoe UI Light" pitchFamily="34" charset="0"/>
                <a:ea typeface="+mn-ea"/>
                <a:cs typeface="Segoe Pro Light"/>
              </a:rPr>
              <a:t>DEMO</a:t>
            </a:r>
            <a:endParaRPr kumimoji="0" lang="en-US" sz="2400" b="1" i="0" u="none" strike="noStrike" kern="0" cap="none" spc="0" normalizeH="0" baseline="0" noProof="0">
              <a:ln>
                <a:noFill/>
              </a:ln>
              <a:solidFill>
                <a:srgbClr val="000000"/>
              </a:solidFill>
              <a:effectLst/>
              <a:uLnTx/>
              <a:uFillTx/>
              <a:latin typeface="Segoe UI Light" pitchFamily="34" charset="0"/>
              <a:ea typeface="+mn-ea"/>
              <a:cs typeface="Segoe Pro Light"/>
            </a:endParaRPr>
          </a:p>
        </p:txBody>
      </p:sp>
    </p:spTree>
    <p:extLst>
      <p:ext uri="{BB962C8B-B14F-4D97-AF65-F5344CB8AC3E}">
        <p14:creationId xmlns:p14="http://schemas.microsoft.com/office/powerpoint/2010/main" val="1430925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Module 4: Pipeline Introduction</a:t>
            </a:r>
          </a:p>
        </p:txBody>
      </p:sp>
      <p:sp>
        <p:nvSpPr>
          <p:cNvPr id="8" name="Text Placeholder 7"/>
          <p:cNvSpPr>
            <a:spLocks noGrp="1"/>
          </p:cNvSpPr>
          <p:nvPr>
            <p:ph type="body" sz="quarter" idx="16"/>
          </p:nvPr>
        </p:nvSpPr>
        <p:spPr/>
        <p:txBody>
          <a:bodyPr/>
          <a:lstStyle/>
          <a:p>
            <a:r>
              <a:rPr lang="en-US"/>
              <a:t>Lab</a:t>
            </a:r>
          </a:p>
        </p:txBody>
      </p:sp>
      <p:sp>
        <p:nvSpPr>
          <p:cNvPr id="2" name="Slide Number Placeholder 1"/>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5" name="Text Placeholder 2"/>
          <p:cNvSpPr txBox="1">
            <a:spLocks/>
          </p:cNvSpPr>
          <p:nvPr/>
        </p:nvSpPr>
        <p:spPr>
          <a:xfrm>
            <a:off x="4848226" y="1371600"/>
            <a:ext cx="5981700" cy="4953000"/>
          </a:xfrm>
          <a:prstGeom prst="rect">
            <a:avLst/>
          </a:prstGeom>
        </p:spPr>
        <p:txBody>
          <a:bodyPr vert="horz" lIns="91440" tIns="45720" rIns="91440" bIns="45720" rtlCol="0" anchor="t">
            <a:normAutofit/>
          </a:bodyPr>
          <a:lstStyle>
            <a:lvl1pPr defTabSz="914400" eaLnBrk="1" hangingPunct="1">
              <a:lnSpc>
                <a:spcPct val="120000"/>
              </a:lnSpc>
              <a:tabLst/>
              <a:defRPr sz="1400">
                <a:solidFill>
                  <a:srgbClr val="FFFFFF"/>
                </a:solidFill>
                <a:latin typeface="+mn-lt"/>
                <a:cs typeface="Segoe Pro Light"/>
              </a:defRPr>
            </a:lvl1pPr>
            <a:lvl2pPr eaLnBrk="1" hangingPunct="1">
              <a:lnSpc>
                <a:spcPct val="120000"/>
              </a:lnSpc>
              <a:defRPr sz="1400">
                <a:solidFill>
                  <a:srgbClr val="FFFFFF"/>
                </a:solidFill>
                <a:latin typeface="+mn-lt"/>
                <a:cs typeface="Segoe Pro Light"/>
              </a:defRPr>
            </a:lvl2pPr>
            <a:lvl3pPr defTabSz="914400" eaLnBrk="1" hangingPunct="1">
              <a:lnSpc>
                <a:spcPct val="120000"/>
              </a:lnSpc>
              <a:tabLst/>
              <a:defRPr sz="1400">
                <a:solidFill>
                  <a:srgbClr val="FFFFFF"/>
                </a:solidFill>
                <a:latin typeface="+mn-lt"/>
                <a:cs typeface="Segoe Pro Light"/>
              </a:defRPr>
            </a:lvl3pPr>
            <a:lvl4pPr defTabSz="914400" eaLnBrk="1" hangingPunct="1">
              <a:lnSpc>
                <a:spcPct val="120000"/>
              </a:lnSpc>
              <a:tabLst/>
              <a:defRPr sz="1400">
                <a:solidFill>
                  <a:srgbClr val="FFFFFF"/>
                </a:solidFill>
                <a:latin typeface="+mn-lt"/>
                <a:cs typeface="Segoe Pro Light"/>
              </a:defRPr>
            </a:lvl4pPr>
            <a:lvl5pPr defTabSz="914400" eaLnBrk="1" hangingPunct="1">
              <a:lnSpc>
                <a:spcPct val="120000"/>
              </a:lnSpc>
              <a:tabLst/>
              <a:defRPr sz="1400">
                <a:solidFill>
                  <a:srgbClr val="FFFFFF"/>
                </a:solidFill>
                <a:latin typeface="+mn-lt"/>
                <a:cs typeface="Segoe Pro Light"/>
              </a:defRPr>
            </a:lvl5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AU" sz="1400" b="0" i="0" u="none" strike="noStrike" kern="0" cap="none" spc="0" normalizeH="0" baseline="0" noProof="0" dirty="0">
                <a:ln>
                  <a:noFill/>
                </a:ln>
                <a:solidFill>
                  <a:srgbClr val="000000"/>
                </a:solidFill>
                <a:effectLst/>
                <a:uLnTx/>
                <a:uFillTx/>
                <a:latin typeface="Segoe UI"/>
                <a:ea typeface="+mn-ea"/>
              </a:rPr>
              <a:t>Lab Content: Interactive Demos/Labs</a:t>
            </a: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dirty="0">
              <a:ln>
                <a:noFill/>
              </a:ln>
              <a:solidFill>
                <a:srgbClr val="000000"/>
              </a:solidFill>
              <a:effectLst/>
              <a:uLnTx/>
              <a:uFillTx/>
              <a:latin typeface="Segoe UI"/>
              <a:ea typeface="+mn-ea"/>
            </a:endParaRPr>
          </a:p>
          <a:p>
            <a:pPr marL="914400" marR="0" lvl="0" indent="-914400" algn="l" defTabSz="914400" rtl="0" eaLnBrk="1" fontAlgn="auto" latinLnBrk="0" hangingPunct="1">
              <a:lnSpc>
                <a:spcPct val="120000"/>
              </a:lnSpc>
              <a:spcBef>
                <a:spcPts val="0"/>
              </a:spcBef>
              <a:spcAft>
                <a:spcPts val="0"/>
              </a:spcAft>
              <a:buClrTx/>
              <a:buSzTx/>
              <a:buFontTx/>
              <a:buNone/>
              <a:tabLst/>
              <a:defRPr/>
            </a:pPr>
            <a:r>
              <a:rPr kumimoji="0" lang="en-AU" sz="1400" b="0" i="0" u="none" strike="noStrike" kern="0" cap="none" spc="0" normalizeH="0" baseline="0" noProof="0" dirty="0">
                <a:ln>
                  <a:noFill/>
                </a:ln>
                <a:solidFill>
                  <a:srgbClr val="000000"/>
                </a:solidFill>
                <a:effectLst/>
                <a:uLnTx/>
                <a:uFillTx/>
                <a:latin typeface="Segoe UI"/>
                <a:ea typeface="+mn-ea"/>
              </a:rPr>
              <a:t>Instructions: Open the Lab code and perform the operations at your own pace.   Afterwards you may review the Demos again until the next block of instruction begins.</a:t>
            </a: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dirty="0">
              <a:ln>
                <a:noFill/>
              </a:ln>
              <a:solidFill>
                <a:srgbClr val="000000"/>
              </a:solidFill>
              <a:effectLst/>
              <a:uLnTx/>
              <a:uFillTx/>
              <a:latin typeface="Segoe UI"/>
              <a:ea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AU" sz="1400" b="0" i="0" u="none" strike="noStrike" kern="0" cap="none" spc="0" normalizeH="0" baseline="0" noProof="0" dirty="0">
                <a:ln>
                  <a:noFill/>
                </a:ln>
                <a:solidFill>
                  <a:srgbClr val="000000"/>
                </a:solidFill>
                <a:effectLst/>
                <a:uLnTx/>
                <a:uFillTx/>
                <a:latin typeface="Segoe UI"/>
                <a:ea typeface="+mn-ea"/>
              </a:rPr>
              <a:t>To Open the Lab Run:</a:t>
            </a:r>
          </a:p>
          <a:p>
            <a:pPr marL="0" marR="0" lvl="1"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dirty="0">
              <a:ln>
                <a:noFill/>
              </a:ln>
              <a:solidFill>
                <a:srgbClr val="000000"/>
              </a:solidFill>
              <a:effectLst/>
              <a:uLnTx/>
              <a:uFillTx/>
              <a:latin typeface="Segoe UI"/>
              <a:ea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dirty="0">
              <a:ln>
                <a:noFill/>
              </a:ln>
              <a:solidFill>
                <a:srgbClr val="000000"/>
              </a:solidFill>
              <a:effectLst/>
              <a:uLnTx/>
              <a:uFillTx/>
              <a:latin typeface="Segoe UI"/>
              <a:ea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dirty="0">
              <a:ln>
                <a:noFill/>
              </a:ln>
              <a:solidFill>
                <a:srgbClr val="000000"/>
              </a:solidFill>
              <a:effectLst/>
              <a:uLnTx/>
              <a:uFillTx/>
              <a:latin typeface="Segoe UI"/>
              <a:ea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dirty="0">
              <a:ln>
                <a:noFill/>
              </a:ln>
              <a:solidFill>
                <a:srgbClr val="000000"/>
              </a:solidFill>
              <a:effectLst/>
              <a:uLnTx/>
              <a:uFillTx/>
              <a:latin typeface="Segoe UI"/>
              <a:ea typeface="+mn-ea"/>
            </a:endParaRPr>
          </a:p>
        </p:txBody>
      </p:sp>
      <p:sp>
        <p:nvSpPr>
          <p:cNvPr id="6" name="TextBox 5"/>
          <p:cNvSpPr txBox="1"/>
          <p:nvPr/>
        </p:nvSpPr>
        <p:spPr>
          <a:xfrm>
            <a:off x="4848226" y="3509546"/>
            <a:ext cx="6953249" cy="338554"/>
          </a:xfrm>
          <a:prstGeom prst="rect">
            <a:avLst/>
          </a:prstGeom>
          <a:solidFill>
            <a:srgbClr val="01245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US" sz="16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Start-</a:t>
            </a:r>
            <a:r>
              <a:rPr kumimoji="0" lang="en-US" sz="1600" b="0" i="0" u="none" strike="noStrike" kern="0" cap="none" spc="0" normalizeH="0" baseline="0" noProof="0" dirty="0" err="1">
                <a:ln>
                  <a:noFill/>
                </a:ln>
                <a:solidFill>
                  <a:srgbClr val="F5F5F5"/>
                </a:solidFill>
                <a:effectLst/>
                <a:uLnTx/>
                <a:uFillTx/>
                <a:latin typeface="Lucida Console" panose="020B0609040504020204" pitchFamily="49" charset="0"/>
                <a:ea typeface="+mn-ea"/>
                <a:cs typeface="+mn-cs"/>
              </a:rPr>
              <a:t>WPLUSLabs</a:t>
            </a:r>
            <a:r>
              <a:rPr kumimoji="0" lang="en-US" sz="16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6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-Module </a:t>
            </a:r>
            <a:r>
              <a:rPr kumimoji="0" lang="en-US" sz="16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Module_01 </a:t>
            </a:r>
            <a:r>
              <a:rPr kumimoji="0" lang="en-US" sz="16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-Task </a:t>
            </a:r>
            <a:r>
              <a:rPr kumimoji="0" lang="en-US" sz="16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Lab_01</a:t>
            </a:r>
            <a:endParaRPr kumimoji="0" lang="en-AU" sz="16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endParaRPr>
          </a:p>
        </p:txBody>
      </p:sp>
    </p:spTree>
    <p:extLst>
      <p:ext uri="{BB962C8B-B14F-4D97-AF65-F5344CB8AC3E}">
        <p14:creationId xmlns:p14="http://schemas.microsoft.com/office/powerpoint/2010/main" val="3293357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Module 4: Pipeline Introduction</a:t>
            </a:r>
            <a:br>
              <a:rPr lang="en-AU"/>
            </a:br>
            <a:endParaRPr lang="en-AU"/>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3" name="Content Placeholder 2"/>
          <p:cNvSpPr>
            <a:spLocks noGrp="1"/>
          </p:cNvSpPr>
          <p:nvPr>
            <p:ph sz="quarter" idx="13"/>
          </p:nvPr>
        </p:nvSpPr>
        <p:spPr>
          <a:xfrm>
            <a:off x="406400" y="1330568"/>
            <a:ext cx="11176000" cy="4953000"/>
          </a:xfrm>
          <a:solidFill>
            <a:schemeClr val="tx1"/>
          </a:solidFill>
        </p:spPr>
        <p:txBody>
          <a:bodyPr numCol="2">
            <a:noAutofit/>
          </a:bodyPr>
          <a:lstStyle/>
          <a:p>
            <a:pPr rtl="0" fontAlgn="base"/>
            <a:r>
              <a:rPr lang="en-AU">
                <a:solidFill>
                  <a:schemeClr val="bg1"/>
                </a:solidFill>
                <a:cs typeface="Segoe UI Light" panose="020B0502040204020203" pitchFamily="34" charset="0"/>
              </a:rPr>
              <a:t>Lesson 1: </a:t>
            </a:r>
            <a:r>
              <a:rPr lang="en-AU">
                <a:cs typeface="Segoe UI Light" panose="020B0502040204020203" pitchFamily="34" charset="0"/>
              </a:rPr>
              <a:t>What is a pipeline?</a:t>
            </a:r>
          </a:p>
          <a:p>
            <a:pPr rtl="0" fontAlgn="base"/>
            <a:endParaRPr lang="en-AU">
              <a:cs typeface="Segoe UI Light" panose="020B0502040204020203" pitchFamily="34" charset="0"/>
            </a:endParaRPr>
          </a:p>
          <a:p>
            <a:pPr rtl="0" fontAlgn="base"/>
            <a:r>
              <a:rPr lang="en-AU">
                <a:cs typeface="Segoe UI Light" panose="020B0502040204020203" pitchFamily="34" charset="0"/>
              </a:rPr>
              <a:t>Lesson</a:t>
            </a:r>
            <a:r>
              <a:rPr lang="en-AU">
                <a:solidFill>
                  <a:schemeClr val="bg1"/>
                </a:solidFill>
                <a:latin typeface="Segoe UI Light" panose="020B0502040204020203" pitchFamily="34" charset="0"/>
                <a:cs typeface="Segoe UI Light" panose="020B0502040204020203" pitchFamily="34" charset="0"/>
              </a:rPr>
              <a:t> 2: Pipeline Object Manipulation</a:t>
            </a:r>
          </a:p>
          <a:p>
            <a:pPr lvl="1" rtl="0" fontAlgn="base">
              <a:lnSpc>
                <a:spcPct val="100000"/>
              </a:lnSpc>
              <a:spcBef>
                <a:spcPts val="300"/>
              </a:spcBef>
            </a:pPr>
            <a:endParaRPr lang="en-AU" sz="2400"/>
          </a:p>
          <a:p>
            <a:pPr marL="0" lvl="1" rtl="0" fontAlgn="base">
              <a:lnSpc>
                <a:spcPct val="100000"/>
              </a:lnSpc>
              <a:spcBef>
                <a:spcPts val="300"/>
              </a:spcBef>
            </a:pPr>
            <a:r>
              <a:rPr lang="en-AU" sz="2400"/>
              <a:t>Lesson</a:t>
            </a:r>
            <a:r>
              <a:rPr lang="en-AU" sz="2400">
                <a:solidFill>
                  <a:schemeClr val="bg1"/>
                </a:solidFill>
                <a:latin typeface="Segoe UI Light" panose="020B0502040204020203" pitchFamily="34" charset="0"/>
                <a:cs typeface="Segoe UI Light" panose="020B0502040204020203" pitchFamily="34" charset="0"/>
              </a:rPr>
              <a:t> 3: Pipeline Output</a:t>
            </a:r>
          </a:p>
          <a:p>
            <a:pPr marL="1004400" lvl="1" indent="-285750" rtl="0" fontAlgn="base">
              <a:spcBef>
                <a:spcPts val="300"/>
              </a:spcBef>
              <a:buFont typeface="Arial" panose="020B0604020202020204" pitchFamily="34" charset="0"/>
              <a:buChar char="•"/>
            </a:pPr>
            <a:r>
              <a:rPr lang="en-AU" sz="2400">
                <a:solidFill>
                  <a:schemeClr val="bg1"/>
                </a:solidFill>
                <a:latin typeface="Segoe UI Light" panose="020B0502040204020203" pitchFamily="34" charset="0"/>
                <a:cs typeface="Segoe UI Light" panose="020B0502040204020203" pitchFamily="34" charset="0"/>
              </a:rPr>
              <a:t>Format Cmdlets</a:t>
            </a:r>
          </a:p>
          <a:p>
            <a:pPr marL="1004400" lvl="1" indent="-285750" rtl="0" fontAlgn="base">
              <a:spcBef>
                <a:spcPts val="300"/>
              </a:spcBef>
              <a:buFont typeface="Arial" panose="020B0604020202020204" pitchFamily="34" charset="0"/>
              <a:buChar char="•"/>
            </a:pPr>
            <a:r>
              <a:rPr lang="en-AU" sz="2400">
                <a:solidFill>
                  <a:schemeClr val="bg1"/>
                </a:solidFill>
                <a:latin typeface="Segoe UI Light" panose="020B0502040204020203" pitchFamily="34" charset="0"/>
                <a:cs typeface="Segoe UI Light" panose="020B0502040204020203" pitchFamily="34" charset="0"/>
              </a:rPr>
              <a:t>Export </a:t>
            </a:r>
            <a:r>
              <a:rPr lang="en-AU" sz="2400" err="1">
                <a:solidFill>
                  <a:schemeClr val="bg1"/>
                </a:solidFill>
                <a:latin typeface="Segoe UI Light" panose="020B0502040204020203" pitchFamily="34" charset="0"/>
                <a:cs typeface="Segoe UI Light" panose="020B0502040204020203" pitchFamily="34" charset="0"/>
              </a:rPr>
              <a:t>Cmdlets</a:t>
            </a:r>
            <a:endParaRPr lang="en-AU" sz="2400">
              <a:solidFill>
                <a:schemeClr val="bg1"/>
              </a:solidFill>
              <a:latin typeface="Segoe UI Light" panose="020B0502040204020203" pitchFamily="34" charset="0"/>
              <a:cs typeface="Segoe UI Light" panose="020B0502040204020203" pitchFamily="34" charset="0"/>
            </a:endParaRPr>
          </a:p>
          <a:p>
            <a:pPr marL="1004400" lvl="1" indent="-285750" rtl="0" fontAlgn="base">
              <a:spcBef>
                <a:spcPts val="300"/>
              </a:spcBef>
              <a:buFont typeface="Arial" panose="020B0604020202020204" pitchFamily="34" charset="0"/>
              <a:buChar char="•"/>
            </a:pPr>
            <a:r>
              <a:rPr lang="en-AU" sz="2400">
                <a:solidFill>
                  <a:schemeClr val="bg1"/>
                </a:solidFill>
                <a:latin typeface="Segoe UI Light" panose="020B0502040204020203" pitchFamily="34" charset="0"/>
                <a:cs typeface="Segoe UI Light" panose="020B0502040204020203" pitchFamily="34" charset="0"/>
              </a:rPr>
              <a:t>Out </a:t>
            </a:r>
            <a:r>
              <a:rPr lang="en-AU" sz="2400" err="1">
                <a:solidFill>
                  <a:schemeClr val="bg1"/>
                </a:solidFill>
                <a:latin typeface="Segoe UI Light" panose="020B0502040204020203" pitchFamily="34" charset="0"/>
                <a:cs typeface="Segoe UI Light" panose="020B0502040204020203" pitchFamily="34" charset="0"/>
              </a:rPr>
              <a:t>Cmdlets</a:t>
            </a:r>
            <a:endParaRPr lang="en-AU" sz="2400">
              <a:solidFill>
                <a:schemeClr val="bg1"/>
              </a:solidFill>
              <a:latin typeface="Segoe UI Light" panose="020B0502040204020203" pitchFamily="34" charset="0"/>
              <a:cs typeface="Segoe UI Light" panose="020B0502040204020203" pitchFamily="34" charset="0"/>
            </a:endParaRPr>
          </a:p>
          <a:p>
            <a:pPr marL="644400" lvl="1" indent="-285750" rtl="0" fontAlgn="base">
              <a:spcBef>
                <a:spcPts val="300"/>
              </a:spcBef>
              <a:buFont typeface="Arial" panose="020B0604020202020204" pitchFamily="34" charset="0"/>
              <a:buChar char="•"/>
            </a:pPr>
            <a:endParaRPr lang="en-AU" sz="2400">
              <a:solidFill>
                <a:schemeClr val="bg1"/>
              </a:solidFill>
              <a:latin typeface="Segoe UI Light" panose="020B0502040204020203" pitchFamily="34" charset="0"/>
              <a:cs typeface="Segoe UI Light" panose="020B0502040204020203" pitchFamily="34" charset="0"/>
            </a:endParaRPr>
          </a:p>
          <a:p>
            <a:pPr marL="644400" lvl="1" indent="-285750" rtl="0" fontAlgn="base">
              <a:spcBef>
                <a:spcPts val="300"/>
              </a:spcBef>
              <a:buFont typeface="Arial" panose="020B0604020202020204" pitchFamily="34" charset="0"/>
              <a:buChar char="•"/>
            </a:pPr>
            <a:endParaRPr lang="en-AU" sz="2400">
              <a:solidFill>
                <a:schemeClr val="bg1"/>
              </a:solidFill>
              <a:latin typeface="Segoe UI Light" panose="020B0502040204020203" pitchFamily="34" charset="0"/>
              <a:cs typeface="Segoe UI Light" panose="020B0502040204020203" pitchFamily="34" charset="0"/>
            </a:endParaRPr>
          </a:p>
          <a:p>
            <a:pPr marL="644400" lvl="1" indent="-285750" rtl="0" fontAlgn="base">
              <a:spcBef>
                <a:spcPts val="300"/>
              </a:spcBef>
              <a:buFont typeface="Arial" panose="020B0604020202020204" pitchFamily="34" charset="0"/>
              <a:buChar char="•"/>
            </a:pPr>
            <a:endParaRPr lang="en-AU" sz="2400">
              <a:solidFill>
                <a:schemeClr val="bg1"/>
              </a:solidFill>
              <a:latin typeface="Segoe UI Light" panose="020B0502040204020203" pitchFamily="34" charset="0"/>
              <a:cs typeface="Segoe UI Light" panose="020B0502040204020203" pitchFamily="34" charset="0"/>
            </a:endParaRPr>
          </a:p>
          <a:p>
            <a:endParaRPr lang="en-AU"/>
          </a:p>
        </p:txBody>
      </p:sp>
    </p:spTree>
    <p:extLst>
      <p:ext uri="{BB962C8B-B14F-4D97-AF65-F5344CB8AC3E}">
        <p14:creationId xmlns:p14="http://schemas.microsoft.com/office/powerpoint/2010/main" val="422223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079470"/>
            <a:ext cx="10972800" cy="532453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latin typeface="Segoe UI Light" panose="020B0502040204020203" pitchFamily="34" charset="0"/>
                <a:cs typeface="Segoe UI Light" panose="020B0502040204020203" pitchFamily="34" charset="0"/>
              </a:rPr>
              <a:t>Series of commands connected by the pipeline character.</a:t>
            </a:r>
          </a:p>
          <a:p>
            <a:pPr marL="742950" lvl="1" indent="-285750">
              <a:buFont typeface="Arial" panose="020B0604020202020204" pitchFamily="34" charset="0"/>
              <a:buChar char="•"/>
            </a:pPr>
            <a:r>
              <a:rPr lang="en-US" dirty="0">
                <a:solidFill>
                  <a:schemeClr val="bg1"/>
                </a:solidFill>
                <a:latin typeface="Segoe UI Light" panose="020B0502040204020203" pitchFamily="34" charset="0"/>
                <a:cs typeface="Segoe UI Light" panose="020B0502040204020203" pitchFamily="34" charset="0"/>
              </a:rPr>
              <a:t>Broken vertical bar </a:t>
            </a:r>
          </a:p>
          <a:p>
            <a:pPr lvl="1"/>
            <a:endParaRPr lang="en-US" sz="2000" dirty="0">
              <a:solidFill>
                <a:schemeClr val="bg1"/>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sz="2000" dirty="0">
                <a:solidFill>
                  <a:schemeClr val="bg1"/>
                </a:solidFill>
                <a:latin typeface="Segoe UI Light" panose="020B0502040204020203" pitchFamily="34" charset="0"/>
                <a:cs typeface="Segoe UI Light" panose="020B0502040204020203" pitchFamily="34" charset="0"/>
              </a:rPr>
              <a:t>Passes OBJECT, not text, </a:t>
            </a:r>
            <a:r>
              <a:rPr lang="en-US" sz="2000" b="1" dirty="0">
                <a:solidFill>
                  <a:schemeClr val="bg1"/>
                </a:solidFill>
                <a:latin typeface="Segoe UI Light" panose="020B0502040204020203" pitchFamily="34" charset="0"/>
                <a:cs typeface="Segoe UI Light" panose="020B0502040204020203" pitchFamily="34" charset="0"/>
              </a:rPr>
              <a:t>Left</a:t>
            </a:r>
            <a:r>
              <a:rPr lang="en-US" sz="2000" dirty="0">
                <a:solidFill>
                  <a:schemeClr val="bg1"/>
                </a:solidFill>
                <a:latin typeface="Segoe UI Light" panose="020B0502040204020203" pitchFamily="34" charset="0"/>
                <a:cs typeface="Segoe UI Light" panose="020B0502040204020203" pitchFamily="34" charset="0"/>
              </a:rPr>
              <a:t> to </a:t>
            </a:r>
            <a:r>
              <a:rPr lang="en-US" sz="2000" b="1" dirty="0">
                <a:solidFill>
                  <a:schemeClr val="bg1"/>
                </a:solidFill>
                <a:latin typeface="Segoe UI Light" panose="020B0502040204020203" pitchFamily="34" charset="0"/>
                <a:cs typeface="Segoe UI Light" panose="020B0502040204020203" pitchFamily="34" charset="0"/>
              </a:rPr>
              <a:t>Right </a:t>
            </a:r>
            <a:r>
              <a:rPr lang="en-US" sz="2000" dirty="0">
                <a:solidFill>
                  <a:schemeClr val="bg1"/>
                </a:solidFill>
                <a:latin typeface="Segoe UI Light" panose="020B0502040204020203" pitchFamily="34" charset="0"/>
                <a:cs typeface="Segoe UI Light" panose="020B0502040204020203" pitchFamily="34" charset="0"/>
              </a:rPr>
              <a:t>starting with first command.</a:t>
            </a:r>
          </a:p>
          <a:p>
            <a:pPr marL="742950" lvl="1" indent="-285750">
              <a:buFont typeface="Arial" panose="020B0604020202020204" pitchFamily="34" charset="0"/>
              <a:buChar char="•"/>
            </a:pPr>
            <a:r>
              <a:rPr lang="en-US" dirty="0">
                <a:solidFill>
                  <a:schemeClr val="bg1"/>
                </a:solidFill>
                <a:latin typeface="Segoe UI Light" panose="020B0502040204020203" pitchFamily="34" charset="0"/>
                <a:cs typeface="Segoe UI Light" panose="020B0502040204020203" pitchFamily="34" charset="0"/>
              </a:rPr>
              <a:t>Each subsequent command takes its </a:t>
            </a:r>
            <a:r>
              <a:rPr lang="en-US" b="1" dirty="0">
                <a:solidFill>
                  <a:schemeClr val="bg1"/>
                </a:solidFill>
                <a:latin typeface="Segoe UI Light" panose="020B0502040204020203" pitchFamily="34" charset="0"/>
                <a:cs typeface="Segoe UI Light" panose="020B0502040204020203" pitchFamily="34" charset="0"/>
              </a:rPr>
              <a:t>Input</a:t>
            </a:r>
            <a:r>
              <a:rPr lang="en-US" dirty="0">
                <a:solidFill>
                  <a:schemeClr val="bg1"/>
                </a:solidFill>
                <a:latin typeface="Segoe UI Light" panose="020B0502040204020203" pitchFamily="34" charset="0"/>
                <a:cs typeface="Segoe UI Light" panose="020B0502040204020203" pitchFamily="34" charset="0"/>
              </a:rPr>
              <a:t> from the previous command’s </a:t>
            </a:r>
            <a:r>
              <a:rPr lang="en-US" b="1" dirty="0">
                <a:solidFill>
                  <a:schemeClr val="bg1"/>
                </a:solidFill>
                <a:latin typeface="Segoe UI Light" panose="020B0502040204020203" pitchFamily="34" charset="0"/>
                <a:cs typeface="Segoe UI Light" panose="020B0502040204020203" pitchFamily="34" charset="0"/>
              </a:rPr>
              <a:t>Output</a:t>
            </a:r>
            <a:r>
              <a:rPr lang="en-US" dirty="0">
                <a:solidFill>
                  <a:schemeClr val="bg1"/>
                </a:solidFill>
                <a:latin typeface="Segoe UI Light" panose="020B0502040204020203" pitchFamily="34" charset="0"/>
                <a:cs typeface="Segoe UI Light" panose="020B0502040204020203" pitchFamily="34" charset="0"/>
              </a:rPr>
              <a:t>, until no more commands remain.</a:t>
            </a:r>
          </a:p>
          <a:p>
            <a:pPr lvl="1"/>
            <a:endParaRPr lang="en-US" sz="2000" dirty="0">
              <a:solidFill>
                <a:schemeClr val="bg1"/>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sz="2000" dirty="0">
                <a:solidFill>
                  <a:schemeClr val="bg1"/>
                </a:solidFill>
                <a:latin typeface="Segoe UI Light" panose="020B0502040204020203" pitchFamily="34" charset="0"/>
                <a:cs typeface="Segoe UI Light" panose="020B0502040204020203" pitchFamily="34" charset="0"/>
              </a:rPr>
              <a:t>Allows Filtering, Formatting and Outputting</a:t>
            </a:r>
          </a:p>
          <a:p>
            <a:pPr marL="285750" indent="-285750">
              <a:buFont typeface="Arial" panose="020B0604020202020204" pitchFamily="34" charset="0"/>
              <a:buChar char="•"/>
            </a:pPr>
            <a:endParaRPr lang="en-US" sz="2000" dirty="0">
              <a:solidFill>
                <a:schemeClr val="bg1"/>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sz="2000" dirty="0">
                <a:solidFill>
                  <a:schemeClr val="bg1"/>
                </a:solidFill>
                <a:latin typeface="Segoe UI Light" panose="020B0502040204020203" pitchFamily="34" charset="0"/>
                <a:cs typeface="Segoe UI Light" panose="020B0502040204020203" pitchFamily="34" charset="0"/>
              </a:rPr>
              <a:t>Cmdlets are designed to be in a pipeline</a:t>
            </a:r>
          </a:p>
          <a:p>
            <a:pPr marL="742950" lvl="1" indent="-285750">
              <a:buFont typeface="Arial" panose="020B0604020202020204" pitchFamily="34" charset="0"/>
              <a:buChar char="•"/>
            </a:pPr>
            <a:r>
              <a:rPr lang="en-US" dirty="0">
                <a:solidFill>
                  <a:schemeClr val="bg1"/>
                </a:solidFill>
                <a:latin typeface="Segoe UI Light" panose="020B0502040204020203" pitchFamily="34" charset="0"/>
                <a:cs typeface="Segoe UI Light" panose="020B0502040204020203" pitchFamily="34" charset="0"/>
              </a:rPr>
              <a:t>E.g. </a:t>
            </a:r>
            <a:r>
              <a:rPr lang="en-US" b="1" dirty="0">
                <a:solidFill>
                  <a:schemeClr val="bg1"/>
                </a:solidFill>
                <a:latin typeface="Segoe UI Light" panose="020B0502040204020203" pitchFamily="34" charset="0"/>
                <a:cs typeface="Segoe UI Light" panose="020B0502040204020203" pitchFamily="34" charset="0"/>
              </a:rPr>
              <a:t>(Get-Service | Stop-Service) </a:t>
            </a:r>
          </a:p>
          <a:p>
            <a:pPr marL="742950" lvl="1" indent="-285750">
              <a:buFont typeface="Arial" panose="020B0604020202020204" pitchFamily="34" charset="0"/>
              <a:buChar char="•"/>
            </a:pPr>
            <a:endParaRPr lang="en-US" sz="2000" b="1" dirty="0">
              <a:solidFill>
                <a:schemeClr val="bg1"/>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sz="2000" dirty="0">
                <a:solidFill>
                  <a:schemeClr val="bg1"/>
                </a:solidFill>
                <a:latin typeface="Segoe UI Light" panose="020B0502040204020203" pitchFamily="34" charset="0"/>
                <a:cs typeface="Segoe UI Light" panose="020B0502040204020203" pitchFamily="34" charset="0"/>
              </a:rPr>
              <a:t>Pipeline statements typically start with a “Get” command which introduces the objects to be used throughout the statement.</a:t>
            </a:r>
          </a:p>
          <a:p>
            <a:endParaRPr lang="en-US" sz="2000" dirty="0">
              <a:solidFill>
                <a:schemeClr val="bg1"/>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sz="2000" dirty="0">
                <a:solidFill>
                  <a:schemeClr val="bg1"/>
                </a:solidFill>
                <a:latin typeface="Segoe UI Light" panose="020B0502040204020203" pitchFamily="34" charset="0"/>
                <a:cs typeface="Segoe UI Light" panose="020B0502040204020203" pitchFamily="34" charset="0"/>
              </a:rPr>
              <a:t>Increases performance of operations by allowing simultaneous execution of each portion of pipeline statement.</a:t>
            </a:r>
          </a:p>
        </p:txBody>
      </p:sp>
      <p:sp>
        <p:nvSpPr>
          <p:cNvPr id="9" name="Title 8"/>
          <p:cNvSpPr>
            <a:spLocks noGrp="1"/>
          </p:cNvSpPr>
          <p:nvPr>
            <p:ph type="title"/>
          </p:nvPr>
        </p:nvSpPr>
        <p:spPr/>
        <p:txBody>
          <a:bodyPr/>
          <a:lstStyle/>
          <a:p>
            <a:r>
              <a:rPr lang="en-AU" dirty="0"/>
              <a:t>What is a Pipeline?</a:t>
            </a:r>
          </a:p>
        </p:txBody>
      </p:sp>
      <p:sp>
        <p:nvSpPr>
          <p:cNvPr id="8" name="Slide Number Placeholder 7"/>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graphicFrame>
        <p:nvGraphicFramePr>
          <p:cNvPr id="20" name="Table 19"/>
          <p:cNvGraphicFramePr>
            <a:graphicFrameLocks noGrp="1"/>
          </p:cNvGraphicFramePr>
          <p:nvPr>
            <p:extLst>
              <p:ext uri="{D42A27DB-BD31-4B8C-83A1-F6EECF244321}">
                <p14:modId xmlns:p14="http://schemas.microsoft.com/office/powerpoint/2010/main" val="1691422356"/>
              </p:ext>
            </p:extLst>
          </p:nvPr>
        </p:nvGraphicFramePr>
        <p:xfrm>
          <a:off x="3130046" y="1410469"/>
          <a:ext cx="333000" cy="365760"/>
        </p:xfrm>
        <a:graphic>
          <a:graphicData uri="http://schemas.openxmlformats.org/drawingml/2006/table">
            <a:tbl>
              <a:tblPr firstRow="1" bandRow="1">
                <a:tableStyleId>{5C22544A-7EE6-4342-B048-85BDC9FD1C3A}</a:tableStyleId>
              </a:tblPr>
              <a:tblGrid>
                <a:gridCol w="333000">
                  <a:extLst>
                    <a:ext uri="{9D8B030D-6E8A-4147-A177-3AD203B41FA5}">
                      <a16:colId xmlns:a16="http://schemas.microsoft.com/office/drawing/2014/main" val="20000"/>
                    </a:ext>
                  </a:extLst>
                </a:gridCol>
              </a:tblGrid>
              <a:tr h="355993">
                <a:tc>
                  <a:txBody>
                    <a:bodyPr/>
                    <a:lstStyle/>
                    <a:p>
                      <a:r>
                        <a:rPr lang="en-AU" sz="1800" b="0" dirty="0">
                          <a:solidFill>
                            <a:srgbClr val="F5F5F5"/>
                          </a:solidFill>
                          <a:latin typeface="Lucida Console" panose="020B0609040504020204" pitchFamily="49" charset="0"/>
                        </a:rPr>
                        <a:t>|</a:t>
                      </a:r>
                    </a:p>
                  </a:txBody>
                  <a:tcPr>
                    <a:solidFill>
                      <a:schemeClr val="bg2">
                        <a:lumMod val="90000"/>
                        <a:lumOff val="1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69919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triped Right Arrow 25"/>
          <p:cNvSpPr/>
          <p:nvPr/>
        </p:nvSpPr>
        <p:spPr>
          <a:xfrm>
            <a:off x="6104041" y="3494373"/>
            <a:ext cx="978568" cy="998363"/>
          </a:xfrm>
          <a:prstGeom prst="stripedRightArrow">
            <a:avLst>
              <a:gd name="adj1" fmla="val 66797"/>
              <a:gd name="adj2" fmla="val 36802"/>
            </a:avLst>
          </a:prstGeom>
          <a:gradFill>
            <a:gsLst>
              <a:gs pos="0">
                <a:schemeClr val="accent1">
                  <a:tint val="100000"/>
                  <a:shade val="100000"/>
                  <a:satMod val="130000"/>
                  <a:alpha val="2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9" name="Title 8"/>
          <p:cNvSpPr>
            <a:spLocks noGrp="1"/>
          </p:cNvSpPr>
          <p:nvPr>
            <p:ph type="title"/>
          </p:nvPr>
        </p:nvSpPr>
        <p:spPr/>
        <p:txBody>
          <a:bodyPr/>
          <a:lstStyle/>
          <a:p>
            <a:r>
              <a:rPr lang="en-AU" dirty="0"/>
              <a:t>Using the Pipeline</a:t>
            </a:r>
          </a:p>
        </p:txBody>
      </p:sp>
      <p:sp>
        <p:nvSpPr>
          <p:cNvPr id="10" name="Content Placeholder 9"/>
          <p:cNvSpPr>
            <a:spLocks noGrp="1"/>
          </p:cNvSpPr>
          <p:nvPr>
            <p:ph sz="quarter" idx="13"/>
          </p:nvPr>
        </p:nvSpPr>
        <p:spPr>
          <a:xfrm>
            <a:off x="304800" y="1184642"/>
            <a:ext cx="11176000" cy="4856748"/>
          </a:xfrm>
        </p:spPr>
        <p:txBody>
          <a:bodyPr>
            <a:normAutofit/>
          </a:bodyPr>
          <a:lstStyle/>
          <a:p>
            <a:pPr marL="285750" indent="-285750">
              <a:buFont typeface="Arial" panose="020B0604020202020204" pitchFamily="34" charset="0"/>
              <a:buChar char="•"/>
            </a:pPr>
            <a:r>
              <a:rPr lang="en-US" sz="2000" dirty="0"/>
              <a:t>Sends output from one command as input to another command</a:t>
            </a:r>
          </a:p>
          <a:p>
            <a:pPr marL="285750" indent="-285750">
              <a:buFont typeface="Arial" panose="020B0604020202020204" pitchFamily="34" charset="0"/>
              <a:buChar char="•"/>
            </a:pPr>
            <a:r>
              <a:rPr lang="en-US" sz="2000" dirty="0"/>
              <a:t>Pipeline statements typically start with a “Get” command which introduces the objects to be used throughout the statement.</a:t>
            </a:r>
          </a:p>
          <a:p>
            <a:pPr marL="285750" indent="-285750">
              <a:buFont typeface="Arial" panose="020B0604020202020204" pitchFamily="34" charset="0"/>
              <a:buChar char="•"/>
            </a:pPr>
            <a:r>
              <a:rPr lang="en-US" sz="2000" dirty="0"/>
              <a:t>Increases performance of operations by allowing simultaneous execution of each portion of pipeline statement.</a:t>
            </a:r>
          </a:p>
        </p:txBody>
      </p:sp>
      <p:sp>
        <p:nvSpPr>
          <p:cNvPr id="8" name="Slide Number Placeholder 7"/>
          <p:cNvSpPr>
            <a:spLocks noGrp="1"/>
          </p:cNvSpPr>
          <p:nvPr>
            <p:ph type="sldNum" sz="quarter" idx="11"/>
          </p:nvPr>
        </p:nvSpPr>
        <p:spPr>
          <a:xfrm>
            <a:off x="9354008" y="6492876"/>
            <a:ext cx="28448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6" name="Rectangle 5"/>
          <p:cNvSpPr/>
          <p:nvPr/>
        </p:nvSpPr>
        <p:spPr>
          <a:xfrm>
            <a:off x="469648" y="2925827"/>
            <a:ext cx="9004866" cy="400110"/>
          </a:xfrm>
          <a:prstGeom prst="rect">
            <a:avLst/>
          </a:prstGeom>
          <a:solidFill>
            <a:schemeClr val="bg2">
              <a:lumMod val="90000"/>
              <a:lumOff val="10000"/>
            </a:schemeClr>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US" sz="2000" b="0" i="0" u="none" strike="noStrike" kern="1200" cap="none" spc="0" normalizeH="0" baseline="0" noProof="0" dirty="0">
                <a:ln>
                  <a:noFill/>
                </a:ln>
                <a:solidFill>
                  <a:prstClr val="white"/>
                </a:solidFill>
                <a:effectLst/>
                <a:uLnTx/>
                <a:uFillTx/>
                <a:latin typeface="Segoe UI"/>
                <a:ea typeface="+mn-ea"/>
                <a:cs typeface="+mn-cs"/>
              </a:rPr>
              <a:t> </a:t>
            </a:r>
            <a:r>
              <a:rPr kumimoji="0" lang="en-US" sz="2000" b="0" i="0" u="none" strike="noStrike" kern="1200" cap="none" spc="0" normalizeH="0" baseline="0" noProof="0" dirty="0">
                <a:ln>
                  <a:noFill/>
                </a:ln>
                <a:solidFill>
                  <a:srgbClr val="E0FFFF"/>
                </a:solidFill>
                <a:effectLst/>
                <a:uLnTx/>
                <a:uFillTx/>
                <a:latin typeface="Lucida Console" panose="020B0609040504020204" pitchFamily="49" charset="0"/>
                <a:ea typeface="+mn-ea"/>
                <a:cs typeface="+mn-cs"/>
              </a:rPr>
              <a:t>Get-Service</a:t>
            </a:r>
            <a:r>
              <a:rPr kumimoji="0" lang="en-US" sz="20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rPr>
              <a:t>-Name</a:t>
            </a:r>
            <a:r>
              <a:rPr kumimoji="0" lang="en-US" sz="20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dirty="0">
                <a:ln>
                  <a:noFill/>
                </a:ln>
                <a:solidFill>
                  <a:srgbClr val="EE82EE"/>
                </a:solidFill>
                <a:effectLst/>
                <a:uLnTx/>
                <a:uFillTx/>
                <a:latin typeface="Lucida Console" panose="020B0609040504020204" pitchFamily="49" charset="0"/>
                <a:ea typeface="+mn-ea"/>
                <a:cs typeface="+mn-cs"/>
              </a:rPr>
              <a:t>Schedule </a:t>
            </a:r>
            <a:r>
              <a:rPr kumimoji="0" lang="en-US" sz="2000"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dirty="0">
                <a:ln>
                  <a:noFill/>
                </a:ln>
                <a:solidFill>
                  <a:srgbClr val="EE82EE"/>
                </a:solidFill>
                <a:effectLst/>
                <a:uLnTx/>
                <a:uFillTx/>
                <a:latin typeface="Lucida Console" panose="020B0609040504020204" pitchFamily="49" charset="0"/>
                <a:ea typeface="+mn-ea"/>
                <a:cs typeface="+mn-cs"/>
              </a:rPr>
              <a:t>BITS</a:t>
            </a:r>
            <a:r>
              <a:rPr kumimoji="0" lang="en-US" sz="20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US" sz="20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dirty="0">
                <a:ln>
                  <a:noFill/>
                </a:ln>
                <a:solidFill>
                  <a:srgbClr val="E0FFFF"/>
                </a:solidFill>
                <a:effectLst/>
                <a:uLnTx/>
                <a:uFillTx/>
                <a:latin typeface="Lucida Console" panose="020B0609040504020204" pitchFamily="49" charset="0"/>
                <a:ea typeface="+mn-ea"/>
                <a:cs typeface="+mn-cs"/>
              </a:rPr>
              <a:t>Start-Service </a:t>
            </a:r>
          </a:p>
        </p:txBody>
      </p:sp>
      <p:sp>
        <p:nvSpPr>
          <p:cNvPr id="15" name="Rectangle 14"/>
          <p:cNvSpPr/>
          <p:nvPr/>
        </p:nvSpPr>
        <p:spPr>
          <a:xfrm>
            <a:off x="1720151" y="3522525"/>
            <a:ext cx="4184773" cy="400110"/>
          </a:xfrm>
          <a:prstGeom prst="rect">
            <a:avLst/>
          </a:prstGeom>
          <a:solidFill>
            <a:schemeClr val="bg2">
              <a:lumMod val="90000"/>
              <a:lumOff val="10000"/>
            </a:schemeClr>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E0FFFF"/>
                </a:solidFill>
                <a:effectLst/>
                <a:uLnTx/>
                <a:uFillTx/>
                <a:latin typeface="Lucida Console" panose="020B0609040504020204" pitchFamily="49" charset="0"/>
                <a:ea typeface="+mn-ea"/>
                <a:cs typeface="+mn-cs"/>
              </a:rPr>
              <a:t>Get-Service </a:t>
            </a:r>
            <a:r>
              <a:rPr kumimoji="0" lang="en-US" sz="2000" b="0" i="0" u="none" strike="noStrike" kern="1200" cap="none" spc="0" normalizeH="0" baseline="0" noProof="0">
                <a:ln>
                  <a:noFill/>
                </a:ln>
                <a:solidFill>
                  <a:srgbClr val="FFE4B5"/>
                </a:solidFill>
                <a:effectLst/>
                <a:uLnTx/>
                <a:uFillTx/>
                <a:latin typeface="Lucida Console" panose="020B0609040504020204" pitchFamily="49" charset="0"/>
                <a:ea typeface="+mn-ea"/>
                <a:cs typeface="+mn-cs"/>
              </a:rPr>
              <a:t>-Name</a:t>
            </a:r>
            <a:r>
              <a:rPr kumimoji="0" lang="en-US" sz="20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a:ln>
                  <a:noFill/>
                </a:ln>
                <a:solidFill>
                  <a:srgbClr val="EE82EE"/>
                </a:solidFill>
                <a:effectLst/>
                <a:uLnTx/>
                <a:uFillTx/>
                <a:latin typeface="Lucida Console" panose="020B0609040504020204" pitchFamily="49" charset="0"/>
                <a:ea typeface="+mn-ea"/>
                <a:cs typeface="+mn-cs"/>
              </a:rPr>
              <a:t>Schedule</a:t>
            </a:r>
          </a:p>
        </p:txBody>
      </p:sp>
      <p:sp>
        <p:nvSpPr>
          <p:cNvPr id="16" name="Rectangle 15"/>
          <p:cNvSpPr/>
          <p:nvPr/>
        </p:nvSpPr>
        <p:spPr>
          <a:xfrm>
            <a:off x="1720150" y="4070365"/>
            <a:ext cx="4179457" cy="400110"/>
          </a:xfrm>
          <a:prstGeom prst="rect">
            <a:avLst/>
          </a:prstGeom>
          <a:solidFill>
            <a:schemeClr val="bg2">
              <a:lumMod val="90000"/>
              <a:lumOff val="10000"/>
            </a:schemeClr>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E0FFFF"/>
                </a:solidFill>
                <a:effectLst/>
                <a:uLnTx/>
                <a:uFillTx/>
                <a:latin typeface="Lucida Console" panose="020B0609040504020204" pitchFamily="49" charset="0"/>
                <a:ea typeface="+mn-ea"/>
                <a:cs typeface="+mn-cs"/>
              </a:rPr>
              <a:t>Get-Service </a:t>
            </a:r>
            <a:r>
              <a:rPr kumimoji="0" lang="en-US" sz="2000" b="0" i="0" u="none" strike="noStrike" kern="1200" cap="none" spc="0" normalizeH="0" baseline="0" noProof="0">
                <a:ln>
                  <a:noFill/>
                </a:ln>
                <a:solidFill>
                  <a:srgbClr val="FFE4B5"/>
                </a:solidFill>
                <a:effectLst/>
                <a:uLnTx/>
                <a:uFillTx/>
                <a:latin typeface="Lucida Console" panose="020B0609040504020204" pitchFamily="49" charset="0"/>
                <a:ea typeface="+mn-ea"/>
                <a:cs typeface="+mn-cs"/>
              </a:rPr>
              <a:t>-Name</a:t>
            </a:r>
            <a:r>
              <a:rPr kumimoji="0" lang="en-US" sz="20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a:ln>
                  <a:noFill/>
                </a:ln>
                <a:solidFill>
                  <a:srgbClr val="EE82EE"/>
                </a:solidFill>
                <a:effectLst/>
                <a:uLnTx/>
                <a:uFillTx/>
                <a:latin typeface="Lucida Console" panose="020B0609040504020204" pitchFamily="49" charset="0"/>
                <a:ea typeface="+mn-ea"/>
                <a:cs typeface="+mn-cs"/>
              </a:rPr>
              <a:t>BITS</a:t>
            </a:r>
          </a:p>
        </p:txBody>
      </p:sp>
      <p:sp>
        <p:nvSpPr>
          <p:cNvPr id="17" name="Rectangle 16"/>
          <p:cNvSpPr/>
          <p:nvPr/>
        </p:nvSpPr>
        <p:spPr>
          <a:xfrm>
            <a:off x="7253671" y="3515145"/>
            <a:ext cx="4457676" cy="400110"/>
          </a:xfrm>
          <a:prstGeom prst="rect">
            <a:avLst/>
          </a:prstGeom>
          <a:solidFill>
            <a:schemeClr val="bg2">
              <a:lumMod val="90000"/>
              <a:lumOff val="10000"/>
            </a:schemeClr>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E0FFFF"/>
                </a:solidFill>
                <a:effectLst/>
                <a:uLnTx/>
                <a:uFillTx/>
                <a:latin typeface="Lucida Console" panose="020B0609040504020204" pitchFamily="49" charset="0"/>
                <a:ea typeface="+mn-ea"/>
                <a:cs typeface="+mn-cs"/>
              </a:rPr>
              <a:t>Start-Service </a:t>
            </a:r>
            <a:r>
              <a:rPr kumimoji="0" lang="en-US" sz="2000" b="0" i="0" u="none" strike="noStrike" kern="1200" cap="none" spc="0" normalizeH="0" baseline="0" noProof="0">
                <a:ln>
                  <a:noFill/>
                </a:ln>
                <a:solidFill>
                  <a:srgbClr val="FFE4B5"/>
                </a:solidFill>
                <a:effectLst/>
                <a:uLnTx/>
                <a:uFillTx/>
                <a:latin typeface="Lucida Console" panose="020B0609040504020204" pitchFamily="49" charset="0"/>
                <a:ea typeface="+mn-ea"/>
                <a:cs typeface="+mn-cs"/>
              </a:rPr>
              <a:t>-Name</a:t>
            </a:r>
            <a:r>
              <a:rPr kumimoji="0" lang="en-US" sz="20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a:ln>
                  <a:noFill/>
                </a:ln>
                <a:solidFill>
                  <a:srgbClr val="EE82EE"/>
                </a:solidFill>
                <a:effectLst/>
                <a:uLnTx/>
                <a:uFillTx/>
                <a:latin typeface="Lucida Console" panose="020B0609040504020204" pitchFamily="49" charset="0"/>
                <a:ea typeface="+mn-ea"/>
                <a:cs typeface="+mn-cs"/>
              </a:rPr>
              <a:t>Schedule</a:t>
            </a:r>
          </a:p>
        </p:txBody>
      </p:sp>
      <p:sp>
        <p:nvSpPr>
          <p:cNvPr id="18" name="Rectangle 17"/>
          <p:cNvSpPr/>
          <p:nvPr/>
        </p:nvSpPr>
        <p:spPr>
          <a:xfrm>
            <a:off x="7253225" y="4054608"/>
            <a:ext cx="4457676" cy="400110"/>
          </a:xfrm>
          <a:prstGeom prst="rect">
            <a:avLst/>
          </a:prstGeom>
          <a:solidFill>
            <a:schemeClr val="bg2">
              <a:lumMod val="90000"/>
              <a:lumOff val="10000"/>
            </a:schemeClr>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E0FFFF"/>
                </a:solidFill>
                <a:effectLst/>
                <a:uLnTx/>
                <a:uFillTx/>
                <a:latin typeface="Lucida Console" panose="020B0609040504020204" pitchFamily="49" charset="0"/>
                <a:ea typeface="+mn-ea"/>
                <a:cs typeface="+mn-cs"/>
              </a:rPr>
              <a:t>Start-Service </a:t>
            </a:r>
            <a:r>
              <a:rPr kumimoji="0" lang="en-US" sz="2000" b="0" i="0" u="none" strike="noStrike" kern="1200" cap="none" spc="0" normalizeH="0" baseline="0" noProof="0">
                <a:ln>
                  <a:noFill/>
                </a:ln>
                <a:solidFill>
                  <a:srgbClr val="FFE4B5"/>
                </a:solidFill>
                <a:effectLst/>
                <a:uLnTx/>
                <a:uFillTx/>
                <a:latin typeface="Lucida Console" panose="020B0609040504020204" pitchFamily="49" charset="0"/>
                <a:ea typeface="+mn-ea"/>
                <a:cs typeface="+mn-cs"/>
              </a:rPr>
              <a:t>-Name</a:t>
            </a:r>
            <a:r>
              <a:rPr kumimoji="0" lang="en-US" sz="20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a:ln>
                  <a:noFill/>
                </a:ln>
                <a:solidFill>
                  <a:srgbClr val="EE82EE"/>
                </a:solidFill>
                <a:effectLst/>
                <a:uLnTx/>
                <a:uFillTx/>
                <a:latin typeface="Lucida Console" panose="020B0609040504020204" pitchFamily="49" charset="0"/>
                <a:ea typeface="+mn-ea"/>
                <a:cs typeface="+mn-cs"/>
              </a:rPr>
              <a:t>BITS</a:t>
            </a:r>
          </a:p>
        </p:txBody>
      </p:sp>
      <p:sp>
        <p:nvSpPr>
          <p:cNvPr id="2" name="Bent-Up Arrow 1"/>
          <p:cNvSpPr/>
          <p:nvPr/>
        </p:nvSpPr>
        <p:spPr>
          <a:xfrm rot="5400000">
            <a:off x="722518" y="3426131"/>
            <a:ext cx="725139" cy="917928"/>
          </a:xfrm>
          <a:prstGeom prst="bentUpArrow">
            <a:avLst>
              <a:gd name="adj1" fmla="val 25000"/>
              <a:gd name="adj2" fmla="val 36730"/>
              <a:gd name="adj3" fmla="val 49927"/>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5" name="Oval 4"/>
          <p:cNvSpPr/>
          <p:nvPr/>
        </p:nvSpPr>
        <p:spPr>
          <a:xfrm>
            <a:off x="1583442" y="3387554"/>
            <a:ext cx="258034" cy="255182"/>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1</a:t>
            </a:r>
          </a:p>
        </p:txBody>
      </p:sp>
      <p:sp>
        <p:nvSpPr>
          <p:cNvPr id="19" name="Oval 18"/>
          <p:cNvSpPr/>
          <p:nvPr/>
        </p:nvSpPr>
        <p:spPr>
          <a:xfrm>
            <a:off x="7095064" y="3375792"/>
            <a:ext cx="258034" cy="255182"/>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2</a:t>
            </a:r>
          </a:p>
        </p:txBody>
      </p:sp>
      <p:sp>
        <p:nvSpPr>
          <p:cNvPr id="20" name="Oval 19"/>
          <p:cNvSpPr/>
          <p:nvPr/>
        </p:nvSpPr>
        <p:spPr>
          <a:xfrm>
            <a:off x="1584578" y="3991632"/>
            <a:ext cx="258034" cy="255182"/>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2</a:t>
            </a:r>
          </a:p>
        </p:txBody>
      </p:sp>
      <p:sp>
        <p:nvSpPr>
          <p:cNvPr id="21" name="Oval 20"/>
          <p:cNvSpPr/>
          <p:nvPr/>
        </p:nvSpPr>
        <p:spPr>
          <a:xfrm>
            <a:off x="7124208" y="3971554"/>
            <a:ext cx="258034" cy="255182"/>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3</a:t>
            </a:r>
          </a:p>
        </p:txBody>
      </p:sp>
      <p:graphicFrame>
        <p:nvGraphicFramePr>
          <p:cNvPr id="27" name="Table 26"/>
          <p:cNvGraphicFramePr>
            <a:graphicFrameLocks noGrp="1"/>
          </p:cNvGraphicFramePr>
          <p:nvPr>
            <p:extLst>
              <p:ext uri="{D42A27DB-BD31-4B8C-83A1-F6EECF244321}">
                <p14:modId xmlns:p14="http://schemas.microsoft.com/office/powerpoint/2010/main" val="1449980865"/>
              </p:ext>
            </p:extLst>
          </p:nvPr>
        </p:nvGraphicFramePr>
        <p:xfrm>
          <a:off x="3148376" y="4602448"/>
          <a:ext cx="6889897" cy="1632984"/>
        </p:xfrm>
        <a:graphic>
          <a:graphicData uri="http://schemas.openxmlformats.org/drawingml/2006/table">
            <a:tbl>
              <a:tblPr firstRow="1" bandRow="1">
                <a:tableStyleId>{5C22544A-7EE6-4342-B048-85BDC9FD1C3A}</a:tableStyleId>
              </a:tblPr>
              <a:tblGrid>
                <a:gridCol w="3806455">
                  <a:extLst>
                    <a:ext uri="{9D8B030D-6E8A-4147-A177-3AD203B41FA5}">
                      <a16:colId xmlns:a16="http://schemas.microsoft.com/office/drawing/2014/main" val="3102178922"/>
                    </a:ext>
                  </a:extLst>
                </a:gridCol>
                <a:gridCol w="3083442">
                  <a:extLst>
                    <a:ext uri="{9D8B030D-6E8A-4147-A177-3AD203B41FA5}">
                      <a16:colId xmlns:a16="http://schemas.microsoft.com/office/drawing/2014/main" val="1743404106"/>
                    </a:ext>
                  </a:extLst>
                </a:gridCol>
              </a:tblGrid>
              <a:tr h="402783">
                <a:tc gridSpan="2">
                  <a:txBody>
                    <a:bodyPr/>
                    <a:lstStyle/>
                    <a:p>
                      <a:pPr algn="ctr"/>
                      <a:r>
                        <a:rPr lang="en-AU" sz="2000" b="0">
                          <a:latin typeface="Segoe UI Light" panose="020B0502040204020203" pitchFamily="34" charset="0"/>
                          <a:cs typeface="Segoe UI Light" panose="020B0502040204020203" pitchFamily="34" charset="0"/>
                        </a:rPr>
                        <a:t>Order</a:t>
                      </a:r>
                      <a:r>
                        <a:rPr lang="en-AU" sz="2000" b="0" baseline="0">
                          <a:latin typeface="Segoe UI Light" panose="020B0502040204020203" pitchFamily="34" charset="0"/>
                          <a:cs typeface="Segoe UI Light" panose="020B0502040204020203" pitchFamily="34" charset="0"/>
                        </a:rPr>
                        <a:t> of Operations</a:t>
                      </a:r>
                      <a:endParaRPr lang="en-AU" sz="2000" b="0">
                        <a:latin typeface="Segoe UI Light" panose="020B0502040204020203" pitchFamily="34" charset="0"/>
                        <a:cs typeface="Segoe UI Light" panose="020B0502040204020203" pitchFamily="34" charset="0"/>
                      </a:endParaRPr>
                    </a:p>
                  </a:txBody>
                  <a:tcPr/>
                </a:tc>
                <a:tc hMerge="1">
                  <a:txBody>
                    <a:bodyPr/>
                    <a:lstStyle/>
                    <a:p>
                      <a:endParaRPr lang="en-AU" sz="2400" b="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56716487"/>
                  </a:ext>
                </a:extLst>
              </a:tr>
              <a:tr h="384122">
                <a:tc gridSpan="2">
                  <a:txBody>
                    <a:bodyPr/>
                    <a:lstStyle/>
                    <a:p>
                      <a:pPr algn="ctr"/>
                      <a:r>
                        <a:rPr lang="en-AU" sz="2000">
                          <a:latin typeface="Segoe UI Light" panose="020B0502040204020203" pitchFamily="34" charset="0"/>
                          <a:cs typeface="Segoe UI Light" panose="020B0502040204020203" pitchFamily="34" charset="0"/>
                        </a:rPr>
                        <a:t>1. Get-Service –Name</a:t>
                      </a:r>
                      <a:r>
                        <a:rPr lang="en-AU" sz="2000" baseline="0">
                          <a:latin typeface="Segoe UI Light" panose="020B0502040204020203" pitchFamily="34" charset="0"/>
                          <a:cs typeface="Segoe UI Light" panose="020B0502040204020203" pitchFamily="34" charset="0"/>
                        </a:rPr>
                        <a:t> Schedule</a:t>
                      </a:r>
                      <a:endParaRPr lang="en-AU" sz="2000">
                        <a:latin typeface="Segoe UI Light" panose="020B0502040204020203" pitchFamily="34" charset="0"/>
                        <a:cs typeface="Segoe UI Light" panose="020B0502040204020203" pitchFamily="34" charset="0"/>
                      </a:endParaRPr>
                    </a:p>
                  </a:txBody>
                  <a:tcPr/>
                </a:tc>
                <a:tc hMerge="1">
                  <a:txBody>
                    <a:bodyPr/>
                    <a:lstStyle/>
                    <a:p>
                      <a:endParaRPr lang="en-AU" sz="240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2121795295"/>
                  </a:ext>
                </a:extLst>
              </a:tr>
              <a:tr h="384122">
                <a:tc>
                  <a:txBody>
                    <a:bodyPr/>
                    <a:lstStyle/>
                    <a:p>
                      <a:r>
                        <a:rPr lang="en-AU" sz="2000">
                          <a:latin typeface="Segoe UI Light" panose="020B0502040204020203" pitchFamily="34" charset="0"/>
                          <a:cs typeface="Segoe UI Light" panose="020B0502040204020203" pitchFamily="34" charset="0"/>
                        </a:rPr>
                        <a:t>2. Start-Service –Name Schedule</a:t>
                      </a:r>
                    </a:p>
                  </a:txBody>
                  <a:tcPr/>
                </a:tc>
                <a:tc>
                  <a:txBody>
                    <a:bodyPr/>
                    <a:lstStyle/>
                    <a:p>
                      <a:r>
                        <a:rPr lang="en-AU" sz="2000">
                          <a:latin typeface="Segoe UI Light" panose="020B0502040204020203" pitchFamily="34" charset="0"/>
                          <a:cs typeface="Segoe UI Light" panose="020B0502040204020203" pitchFamily="34" charset="0"/>
                        </a:rPr>
                        <a:t>2. Get-Service –Name Bits</a:t>
                      </a:r>
                    </a:p>
                  </a:txBody>
                  <a:tcPr/>
                </a:tc>
                <a:extLst>
                  <a:ext uri="{0D108BD9-81ED-4DB2-BD59-A6C34878D82A}">
                    <a16:rowId xmlns:a16="http://schemas.microsoft.com/office/drawing/2014/main" val="1629647483"/>
                  </a:ext>
                </a:extLst>
              </a:tr>
              <a:tr h="437721">
                <a:tc gridSpan="2">
                  <a:txBody>
                    <a:bodyPr/>
                    <a:lstStyle/>
                    <a:p>
                      <a:pPr algn="ctr"/>
                      <a:r>
                        <a:rPr lang="en-AU" sz="2000" dirty="0">
                          <a:latin typeface="Segoe UI Light" panose="020B0502040204020203" pitchFamily="34" charset="0"/>
                          <a:cs typeface="Segoe UI Light" panose="020B0502040204020203" pitchFamily="34" charset="0"/>
                        </a:rPr>
                        <a:t>3.</a:t>
                      </a:r>
                      <a:r>
                        <a:rPr lang="en-AU" sz="2000" baseline="0" dirty="0">
                          <a:latin typeface="Segoe UI Light" panose="020B0502040204020203" pitchFamily="34" charset="0"/>
                          <a:cs typeface="Segoe UI Light" panose="020B0502040204020203" pitchFamily="34" charset="0"/>
                        </a:rPr>
                        <a:t> Start-Service –Name </a:t>
                      </a:r>
                      <a:r>
                        <a:rPr lang="en-AU" sz="2000" b="0" baseline="0" dirty="0">
                          <a:latin typeface="Segoe UI Light" panose="020B0502040204020203" pitchFamily="34" charset="0"/>
                          <a:cs typeface="Segoe UI Light" panose="020B0502040204020203" pitchFamily="34" charset="0"/>
                        </a:rPr>
                        <a:t>Bits</a:t>
                      </a:r>
                      <a:endParaRPr lang="en-AU" sz="2000" dirty="0">
                        <a:latin typeface="Segoe UI Light" panose="020B0502040204020203" pitchFamily="34" charset="0"/>
                        <a:cs typeface="Segoe UI Light" panose="020B0502040204020203" pitchFamily="34" charset="0"/>
                      </a:endParaRPr>
                    </a:p>
                  </a:txBody>
                  <a:tcPr/>
                </a:tc>
                <a:tc hMerge="1">
                  <a:txBody>
                    <a:bodyPr/>
                    <a:lstStyle/>
                    <a:p>
                      <a:endParaRPr lang="en-AU" sz="200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239044751"/>
                  </a:ext>
                </a:extLst>
              </a:tr>
            </a:tbl>
          </a:graphicData>
        </a:graphic>
      </p:graphicFrame>
      <p:sp>
        <p:nvSpPr>
          <p:cNvPr id="34" name="TextBox 33"/>
          <p:cNvSpPr txBox="1"/>
          <p:nvPr/>
        </p:nvSpPr>
        <p:spPr>
          <a:xfrm>
            <a:off x="886375" y="5441949"/>
            <a:ext cx="2421038"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a:ln>
                  <a:noFill/>
                </a:ln>
                <a:solidFill>
                  <a:srgbClr val="000000"/>
                </a:solidFill>
                <a:effectLst/>
                <a:uLnTx/>
                <a:uFillTx/>
                <a:latin typeface="Segoe UI"/>
                <a:ea typeface="+mn-ea"/>
                <a:cs typeface="+mn-cs"/>
              </a:rPr>
              <a:t>(Happens Simultaneously)</a:t>
            </a:r>
          </a:p>
        </p:txBody>
      </p:sp>
    </p:spTree>
    <p:extLst>
      <p:ext uri="{BB962C8B-B14F-4D97-AF65-F5344CB8AC3E}">
        <p14:creationId xmlns:p14="http://schemas.microsoft.com/office/powerpoint/2010/main" val="190786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2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childTnLst>
                                </p:cTn>
                              </p:par>
                              <p:par>
                                <p:cTn id="16" presetID="26" presetClass="emph" presetSubtype="0" fill="hold" grpId="1" nodeType="withEffect">
                                  <p:stCondLst>
                                    <p:cond delay="0"/>
                                  </p:stCondLst>
                                  <p:childTnLst>
                                    <p:animEffect transition="out" filter="fade">
                                      <p:cBhvr>
                                        <p:cTn id="17" dur="500" tmFilter="0, 0; .2, .5; .8, .5; 1, 0"/>
                                        <p:tgtEl>
                                          <p:spTgt spid="26"/>
                                        </p:tgtEl>
                                      </p:cBhvr>
                                    </p:animEffect>
                                    <p:animScale>
                                      <p:cBhvr>
                                        <p:cTn id="18" dur="250" autoRev="1" fill="hold"/>
                                        <p:tgtEl>
                                          <p:spTgt spid="26"/>
                                        </p:tgtEl>
                                      </p:cBhvr>
                                      <p:by x="105000" y="105000"/>
                                    </p:animScale>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22" presetClass="entr" presetSubtype="8"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par>
                                <p:cTn id="26" presetID="22" presetClass="entr" presetSubtype="8"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26" presetClass="emph" presetSubtype="0" fill="hold" grpId="2" nodeType="withEffect">
                                  <p:stCondLst>
                                    <p:cond delay="0"/>
                                  </p:stCondLst>
                                  <p:childTnLst>
                                    <p:animEffect transition="out" filter="fade">
                                      <p:cBhvr>
                                        <p:cTn id="34" dur="500" tmFilter="0, 0; .2, .5; .8, .5; 1, 0"/>
                                        <p:tgtEl>
                                          <p:spTgt spid="26"/>
                                        </p:tgtEl>
                                      </p:cBhvr>
                                    </p:animEffect>
                                    <p:animScale>
                                      <p:cBhvr>
                                        <p:cTn id="35" dur="250" autoRev="1" fill="hold"/>
                                        <p:tgtEl>
                                          <p:spTgt spid="26"/>
                                        </p:tgtEl>
                                      </p:cBhvr>
                                      <p:by x="105000" y="105000"/>
                                    </p:animScale>
                                  </p:childTnLst>
                                </p:cTn>
                              </p:par>
                              <p:par>
                                <p:cTn id="36" presetID="22" presetClass="entr" presetSubtype="8"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P spid="15" grpId="0" animBg="1"/>
      <p:bldP spid="16" grpId="0" animBg="1"/>
      <p:bldP spid="17" grpId="0" animBg="1"/>
      <p:bldP spid="18" grpId="0" animBg="1"/>
      <p:bldP spid="2" grpId="0" animBg="1"/>
      <p:bldP spid="5" grpId="0" animBg="1"/>
      <p:bldP spid="19" grpId="0" animBg="1"/>
      <p:bldP spid="20" grpId="0" animBg="1"/>
      <p:bldP spid="21" grpId="0" animBg="1"/>
      <p:bldP spid="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Object Cmdlets</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800" b="0" i="0" u="none" strike="noStrike" kern="1200" cap="none" spc="0" normalizeH="0" baseline="0" noProof="0">
              <a:ln>
                <a:noFill/>
              </a:ln>
              <a:solidFill>
                <a:srgbClr val="3F3F3F"/>
              </a:solidFill>
              <a:effectLst/>
              <a:uLnTx/>
              <a:uFillTx/>
              <a:latin typeface="Segoe UI"/>
              <a:ea typeface="+mn-ea"/>
            </a:endParaRPr>
          </a:p>
        </p:txBody>
      </p:sp>
      <p:graphicFrame>
        <p:nvGraphicFramePr>
          <p:cNvPr id="5" name="Table 4"/>
          <p:cNvGraphicFramePr>
            <a:graphicFrameLocks noGrp="1"/>
          </p:cNvGraphicFramePr>
          <p:nvPr>
            <p:extLst/>
          </p:nvPr>
        </p:nvGraphicFramePr>
        <p:xfrm>
          <a:off x="493930" y="1772816"/>
          <a:ext cx="11318542" cy="3108960"/>
        </p:xfrm>
        <a:graphic>
          <a:graphicData uri="http://schemas.openxmlformats.org/drawingml/2006/table">
            <a:tbl>
              <a:tblPr firstRow="1" bandRow="1">
                <a:tableStyleId>{5C22544A-7EE6-4342-B048-85BDC9FD1C3A}</a:tableStyleId>
              </a:tblPr>
              <a:tblGrid>
                <a:gridCol w="2430780">
                  <a:extLst>
                    <a:ext uri="{9D8B030D-6E8A-4147-A177-3AD203B41FA5}">
                      <a16:colId xmlns:a16="http://schemas.microsoft.com/office/drawing/2014/main" val="3102178922"/>
                    </a:ext>
                  </a:extLst>
                </a:gridCol>
                <a:gridCol w="8887762">
                  <a:extLst>
                    <a:ext uri="{9D8B030D-6E8A-4147-A177-3AD203B41FA5}">
                      <a16:colId xmlns:a16="http://schemas.microsoft.com/office/drawing/2014/main" val="1743404106"/>
                    </a:ext>
                  </a:extLst>
                </a:gridCol>
              </a:tblGrid>
              <a:tr h="370840">
                <a:tc>
                  <a:txBody>
                    <a:bodyPr/>
                    <a:lstStyle/>
                    <a:p>
                      <a:r>
                        <a:rPr lang="en-AU" sz="2400" b="0">
                          <a:latin typeface="Segoe UI Light" panose="020B0502040204020203" pitchFamily="34" charset="0"/>
                          <a:cs typeface="Segoe UI Light" panose="020B0502040204020203" pitchFamily="34" charset="0"/>
                        </a:rPr>
                        <a:t>Name</a:t>
                      </a:r>
                    </a:p>
                  </a:txBody>
                  <a:tcPr/>
                </a:tc>
                <a:tc>
                  <a:txBody>
                    <a:bodyPr/>
                    <a:lstStyle/>
                    <a:p>
                      <a:r>
                        <a:rPr lang="en-AU" sz="2400" b="0">
                          <a:latin typeface="Segoe UI Light" panose="020B0502040204020203" pitchFamily="34" charset="0"/>
                          <a:cs typeface="Segoe UI Light" panose="020B0502040204020203" pitchFamily="34" charset="0"/>
                        </a:rPr>
                        <a:t>Description</a:t>
                      </a:r>
                    </a:p>
                  </a:txBody>
                  <a:tcPr/>
                </a:tc>
                <a:extLst>
                  <a:ext uri="{0D108BD9-81ED-4DB2-BD59-A6C34878D82A}">
                    <a16:rowId xmlns:a16="http://schemas.microsoft.com/office/drawing/2014/main" val="156716487"/>
                  </a:ext>
                </a:extLst>
              </a:tr>
              <a:tr h="370840">
                <a:tc>
                  <a:txBody>
                    <a:bodyPr/>
                    <a:lstStyle/>
                    <a:p>
                      <a:r>
                        <a:rPr lang="en-AU" sz="2400">
                          <a:latin typeface="Segoe UI Light" panose="020B0502040204020203" pitchFamily="34" charset="0"/>
                          <a:cs typeface="Segoe UI Light" panose="020B0502040204020203" pitchFamily="34" charset="0"/>
                        </a:rPr>
                        <a:t>Sort-Object</a:t>
                      </a:r>
                    </a:p>
                  </a:txBody>
                  <a:tcPr/>
                </a:tc>
                <a:tc>
                  <a:txBody>
                    <a:bodyPr/>
                    <a:lstStyle/>
                    <a:p>
                      <a:r>
                        <a:rPr lang="en-AU" sz="2400">
                          <a:latin typeface="Segoe UI Light" panose="020B0502040204020203" pitchFamily="34" charset="0"/>
                          <a:cs typeface="Segoe UI Light" panose="020B0502040204020203" pitchFamily="34" charset="0"/>
                        </a:rPr>
                        <a:t>Sorts objects by property values</a:t>
                      </a:r>
                    </a:p>
                  </a:txBody>
                  <a:tcPr/>
                </a:tc>
                <a:extLst>
                  <a:ext uri="{0D108BD9-81ED-4DB2-BD59-A6C34878D82A}">
                    <a16:rowId xmlns:a16="http://schemas.microsoft.com/office/drawing/2014/main" val="2121795295"/>
                  </a:ext>
                </a:extLst>
              </a:tr>
              <a:tr h="370840">
                <a:tc>
                  <a:txBody>
                    <a:bodyPr/>
                    <a:lstStyle/>
                    <a:p>
                      <a:r>
                        <a:rPr lang="en-AU" sz="2400">
                          <a:latin typeface="Segoe UI Light" panose="020B0502040204020203" pitchFamily="34" charset="0"/>
                          <a:cs typeface="Segoe UI Light" panose="020B0502040204020203" pitchFamily="34" charset="0"/>
                        </a:rPr>
                        <a:t>Select-Object</a:t>
                      </a:r>
                    </a:p>
                  </a:txBody>
                  <a:tcPr/>
                </a:tc>
                <a:tc>
                  <a:txBody>
                    <a:bodyPr/>
                    <a:lstStyle/>
                    <a:p>
                      <a:r>
                        <a:rPr lang="en-AU" sz="2400">
                          <a:latin typeface="Segoe UI Light" panose="020B0502040204020203" pitchFamily="34" charset="0"/>
                          <a:cs typeface="Segoe UI Light" panose="020B0502040204020203" pitchFamily="34" charset="0"/>
                        </a:rPr>
                        <a:t>Selects object properties</a:t>
                      </a:r>
                    </a:p>
                  </a:txBody>
                  <a:tcPr/>
                </a:tc>
                <a:extLst>
                  <a:ext uri="{0D108BD9-81ED-4DB2-BD59-A6C34878D82A}">
                    <a16:rowId xmlns:a16="http://schemas.microsoft.com/office/drawing/2014/main" val="1629647483"/>
                  </a:ext>
                </a:extLst>
              </a:tr>
              <a:tr h="370840">
                <a:tc>
                  <a:txBody>
                    <a:bodyPr/>
                    <a:lstStyle/>
                    <a:p>
                      <a:r>
                        <a:rPr lang="en-AU" sz="2400">
                          <a:latin typeface="Segoe UI Light" panose="020B0502040204020203" pitchFamily="34" charset="0"/>
                          <a:cs typeface="Segoe UI Light" panose="020B0502040204020203" pitchFamily="34" charset="0"/>
                        </a:rPr>
                        <a:t>Group-Object</a:t>
                      </a:r>
                    </a:p>
                  </a:txBody>
                  <a:tcPr/>
                </a:tc>
                <a:tc>
                  <a:txBody>
                    <a:bodyPr/>
                    <a:lstStyle/>
                    <a:p>
                      <a:r>
                        <a:rPr lang="en-AU" sz="2400">
                          <a:latin typeface="Segoe UI Light" panose="020B0502040204020203" pitchFamily="34" charset="0"/>
                          <a:cs typeface="Segoe UI Light" panose="020B0502040204020203" pitchFamily="34" charset="0"/>
                        </a:rPr>
                        <a:t>Groups objects that contain the same value for specified properties</a:t>
                      </a:r>
                    </a:p>
                  </a:txBody>
                  <a:tcPr/>
                </a:tc>
                <a:extLst>
                  <a:ext uri="{0D108BD9-81ED-4DB2-BD59-A6C34878D82A}">
                    <a16:rowId xmlns:a16="http://schemas.microsoft.com/office/drawing/2014/main" val="1239044751"/>
                  </a:ext>
                </a:extLst>
              </a:tr>
              <a:tr h="370840">
                <a:tc>
                  <a:txBody>
                    <a:bodyPr/>
                    <a:lstStyle/>
                    <a:p>
                      <a:r>
                        <a:rPr lang="en-AU" sz="2400">
                          <a:latin typeface="Segoe UI Light" panose="020B0502040204020203" pitchFamily="34" charset="0"/>
                          <a:cs typeface="Segoe UI Light" panose="020B0502040204020203" pitchFamily="34" charset="0"/>
                        </a:rPr>
                        <a:t>Measure-Object</a:t>
                      </a:r>
                    </a:p>
                  </a:txBody>
                  <a:tcPr/>
                </a:tc>
                <a:tc>
                  <a:txBody>
                    <a:bodyPr/>
                    <a:lstStyle/>
                    <a:p>
                      <a:r>
                        <a:rPr lang="en-AU" sz="2400">
                          <a:latin typeface="Segoe UI Light" panose="020B0502040204020203" pitchFamily="34" charset="0"/>
                          <a:cs typeface="Segoe UI Light" panose="020B0502040204020203" pitchFamily="34" charset="0"/>
                        </a:rPr>
                        <a:t>Calculates numeric properties of objects, and the characters, words, and lines in string objects, such as text files</a:t>
                      </a:r>
                    </a:p>
                  </a:txBody>
                  <a:tcPr/>
                </a:tc>
                <a:extLst>
                  <a:ext uri="{0D108BD9-81ED-4DB2-BD59-A6C34878D82A}">
                    <a16:rowId xmlns:a16="http://schemas.microsoft.com/office/drawing/2014/main" val="1609833306"/>
                  </a:ext>
                </a:extLst>
              </a:tr>
              <a:tr h="370840">
                <a:tc>
                  <a:txBody>
                    <a:bodyPr/>
                    <a:lstStyle/>
                    <a:p>
                      <a:r>
                        <a:rPr lang="en-AU" sz="2400">
                          <a:latin typeface="Segoe UI Light" panose="020B0502040204020203" pitchFamily="34" charset="0"/>
                          <a:cs typeface="Segoe UI Light" panose="020B0502040204020203" pitchFamily="34" charset="0"/>
                        </a:rPr>
                        <a:t>Compare-Object</a:t>
                      </a:r>
                    </a:p>
                  </a:txBody>
                  <a:tcPr/>
                </a:tc>
                <a:tc>
                  <a:txBody>
                    <a:bodyPr/>
                    <a:lstStyle/>
                    <a:p>
                      <a:r>
                        <a:rPr lang="en-AU" sz="2400">
                          <a:latin typeface="Segoe UI Light" panose="020B0502040204020203" pitchFamily="34" charset="0"/>
                          <a:cs typeface="Segoe UI Light" panose="020B0502040204020203" pitchFamily="34" charset="0"/>
                        </a:rPr>
                        <a:t>Compares two sets of objects</a:t>
                      </a:r>
                    </a:p>
                  </a:txBody>
                  <a:tcPr/>
                </a:tc>
                <a:extLst>
                  <a:ext uri="{0D108BD9-81ED-4DB2-BD59-A6C34878D82A}">
                    <a16:rowId xmlns:a16="http://schemas.microsoft.com/office/drawing/2014/main" val="1215671645"/>
                  </a:ext>
                </a:extLst>
              </a:tr>
            </a:tbl>
          </a:graphicData>
        </a:graphic>
      </p:graphicFrame>
    </p:spTree>
    <p:extLst>
      <p:ext uri="{BB962C8B-B14F-4D97-AF65-F5344CB8AC3E}">
        <p14:creationId xmlns:p14="http://schemas.microsoft.com/office/powerpoint/2010/main" val="2080831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AU"/>
              <a:t>Select-Object Example</a:t>
            </a:r>
          </a:p>
        </p:txBody>
      </p:sp>
      <p:sp>
        <p:nvSpPr>
          <p:cNvPr id="10" name="Content Placeholder 9"/>
          <p:cNvSpPr>
            <a:spLocks noGrp="1"/>
          </p:cNvSpPr>
          <p:nvPr>
            <p:ph sz="quarter" idx="13"/>
          </p:nvPr>
        </p:nvSpPr>
        <p:spPr>
          <a:xfrm>
            <a:off x="92709" y="1930236"/>
            <a:ext cx="6347002" cy="4562640"/>
          </a:xfrm>
        </p:spPr>
        <p:txBody>
          <a:bodyPr>
            <a:normAutofit/>
          </a:bodyPr>
          <a:lstStyle/>
          <a:p>
            <a:pPr marL="342900" indent="-342900">
              <a:buSzPct val="100000"/>
              <a:buFont typeface="Arial" panose="020B0604020202020204" pitchFamily="34" charset="0"/>
              <a:buChar char="•"/>
            </a:pPr>
            <a:r>
              <a:rPr lang="en-GB" sz="2000" dirty="0">
                <a:cs typeface="Segoe UI Light" panose="020B0502040204020203" pitchFamily="34" charset="0"/>
              </a:rPr>
              <a:t>Select-Object takes any type of object as input.</a:t>
            </a:r>
          </a:p>
          <a:p>
            <a:pPr marL="342900" indent="-342900">
              <a:buSzPct val="100000"/>
              <a:buFont typeface="Arial" panose="020B0604020202020204" pitchFamily="34" charset="0"/>
              <a:buChar char="•"/>
            </a:pPr>
            <a:r>
              <a:rPr lang="en-GB" sz="2000" dirty="0">
                <a:cs typeface="Segoe UI Light" panose="020B0502040204020203" pitchFamily="34" charset="0"/>
              </a:rPr>
              <a:t>Alias: Select</a:t>
            </a:r>
            <a:endParaRPr lang="en-AU" sz="2000" dirty="0"/>
          </a:p>
          <a:p>
            <a:pPr marL="342900" indent="-342900">
              <a:buSzPct val="100000"/>
              <a:buFont typeface="Arial" panose="020B0604020202020204" pitchFamily="34" charset="0"/>
              <a:buChar char="•"/>
            </a:pPr>
            <a:r>
              <a:rPr lang="en-AU" sz="2000" dirty="0"/>
              <a:t>“Selects” the values for specified properties.</a:t>
            </a:r>
          </a:p>
          <a:p>
            <a:pPr marL="800100" lvl="1" indent="-342900">
              <a:buSzPct val="100000"/>
              <a:buFont typeface="Arial" panose="020B0604020202020204" pitchFamily="34" charset="0"/>
              <a:buChar char="•"/>
            </a:pPr>
            <a:r>
              <a:rPr lang="en-GB" sz="1800" dirty="0">
                <a:cs typeface="Segoe UI Light" panose="020B0502040204020203" pitchFamily="34" charset="0"/>
              </a:rPr>
              <a:t>Simulates using “Dot-Notation” for specified properties on all objects in the pipeline.</a:t>
            </a:r>
          </a:p>
          <a:p>
            <a:pPr marL="342900" indent="-342900">
              <a:buSzPct val="100000"/>
              <a:buFont typeface="Arial" panose="020B0604020202020204" pitchFamily="34" charset="0"/>
              <a:buChar char="•"/>
            </a:pPr>
            <a:r>
              <a:rPr lang="en-GB" sz="2000" dirty="0">
                <a:cs typeface="Segoe UI Light" panose="020B0502040204020203" pitchFamily="34" charset="0"/>
              </a:rPr>
              <a:t>Select-Object takes a </a:t>
            </a:r>
            <a:r>
              <a:rPr lang="en-GB" sz="2000" b="1" dirty="0">
                <a:cs typeface="Segoe UI Light" panose="020B0502040204020203" pitchFamily="34" charset="0"/>
              </a:rPr>
              <a:t>–Property</a:t>
            </a:r>
            <a:r>
              <a:rPr lang="en-GB" sz="2000" dirty="0">
                <a:cs typeface="Segoe UI Light" panose="020B0502040204020203" pitchFamily="34" charset="0"/>
              </a:rPr>
              <a:t> parameter that accepts wildcards.</a:t>
            </a:r>
          </a:p>
          <a:p>
            <a:pPr marL="800100" lvl="1" indent="-342900">
              <a:buSzPct val="100000"/>
              <a:buFont typeface="Arial" panose="020B0604020202020204" pitchFamily="34" charset="0"/>
              <a:buChar char="•"/>
            </a:pPr>
            <a:r>
              <a:rPr lang="en-GB" sz="1800" dirty="0"/>
              <a:t>Select * allows viewing of all properties of piped objects.</a:t>
            </a:r>
          </a:p>
          <a:p>
            <a:pPr marL="800100" lvl="1" indent="-342900">
              <a:buSzPct val="100000"/>
              <a:buFont typeface="Arial" panose="020B0604020202020204" pitchFamily="34" charset="0"/>
              <a:buChar char="•"/>
            </a:pPr>
            <a:r>
              <a:rPr lang="en-GB" sz="1800" dirty="0"/>
              <a:t>The </a:t>
            </a:r>
            <a:r>
              <a:rPr lang="en-GB" sz="1800" b="1" dirty="0"/>
              <a:t>-Property </a:t>
            </a:r>
            <a:r>
              <a:rPr lang="en-GB" sz="1800" dirty="0"/>
              <a:t>parameter is positional so its name can be omitted.</a:t>
            </a:r>
            <a:endParaRPr lang="en-GB" sz="1800" b="1" dirty="0"/>
          </a:p>
          <a:p>
            <a:pPr marL="342900" indent="-342900">
              <a:buSzPct val="100000"/>
              <a:buFont typeface="Arial" panose="020B0604020202020204" pitchFamily="34" charset="0"/>
              <a:buChar char="•"/>
            </a:pPr>
            <a:endParaRPr lang="en-GB" sz="1600" dirty="0">
              <a:cs typeface="Segoe UI Light" panose="020B0502040204020203" pitchFamily="34" charset="0"/>
            </a:endParaRPr>
          </a:p>
          <a:p>
            <a:pPr marL="342900" indent="-342900">
              <a:buSzPct val="100000"/>
              <a:buFont typeface="Arial" panose="020B0604020202020204" pitchFamily="34" charset="0"/>
              <a:buChar char="•"/>
            </a:pPr>
            <a:endParaRPr lang="en-GB" sz="1600" dirty="0">
              <a:cs typeface="Segoe UI Light" panose="020B0502040204020203" pitchFamily="34" charset="0"/>
            </a:endParaRPr>
          </a:p>
          <a:p>
            <a:pPr>
              <a:buSzPct val="100000"/>
            </a:pPr>
            <a:endParaRPr lang="en-GB" sz="1600" dirty="0">
              <a:cs typeface="Segoe UI Light" panose="020B0502040204020203" pitchFamily="34" charset="0"/>
            </a:endParaRPr>
          </a:p>
          <a:p>
            <a:pPr>
              <a:buSzPct val="100000"/>
            </a:pPr>
            <a:endParaRPr lang="en-GB" sz="1600" dirty="0">
              <a:cs typeface="Segoe UI Light" panose="020B0502040204020203" pitchFamily="34" charset="0"/>
            </a:endParaRPr>
          </a:p>
        </p:txBody>
      </p:sp>
      <p:sp>
        <p:nvSpPr>
          <p:cNvPr id="8" name="Slide Number Placeholder 7"/>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6" name="Rectangle 5"/>
          <p:cNvSpPr/>
          <p:nvPr/>
        </p:nvSpPr>
        <p:spPr>
          <a:xfrm>
            <a:off x="92709" y="1477652"/>
            <a:ext cx="11111662" cy="338554"/>
          </a:xfrm>
          <a:prstGeom prst="rect">
            <a:avLst/>
          </a:prstGeom>
          <a:solidFill>
            <a:schemeClr val="bg2">
              <a:lumMod val="90000"/>
              <a:lumOff val="10000"/>
            </a:schemeClr>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US" sz="1600" b="0" i="0" u="none" strike="noStrike" kern="1200" cap="none" spc="0" normalizeH="0" baseline="0" noProof="0" dirty="0">
                <a:ln>
                  <a:noFill/>
                </a:ln>
                <a:solidFill>
                  <a:prstClr val="white"/>
                </a:solidFill>
                <a:effectLst/>
                <a:uLnTx/>
                <a:uFillTx/>
                <a:latin typeface="Segoe UI"/>
                <a:ea typeface="+mn-ea"/>
                <a:cs typeface="+mn-cs"/>
              </a:rPr>
              <a:t> </a:t>
            </a:r>
            <a:r>
              <a:rPr kumimoji="0" lang="en-US" sz="1600" b="0" i="0" u="none" strike="noStrike" kern="1200" cap="none" spc="0" normalizeH="0" baseline="0" noProof="0" dirty="0">
                <a:ln>
                  <a:noFill/>
                </a:ln>
                <a:solidFill>
                  <a:srgbClr val="E0FFFF"/>
                </a:solidFill>
                <a:effectLst/>
                <a:uLnTx/>
                <a:uFillTx/>
                <a:latin typeface="Lucida Console" panose="020B0609040504020204" pitchFamily="49" charset="0"/>
                <a:ea typeface="+mn-ea"/>
                <a:cs typeface="+mn-cs"/>
              </a:rPr>
              <a:t>Get-Service</a:t>
            </a:r>
            <a:r>
              <a:rPr kumimoji="0" lang="en-US"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600"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rPr>
              <a:t>-Name</a:t>
            </a:r>
            <a:r>
              <a:rPr kumimoji="0" lang="en-US"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600" b="0" i="0" u="none" strike="noStrike" kern="1200" cap="none" spc="0" normalizeH="0" baseline="0" noProof="0" dirty="0">
                <a:ln>
                  <a:noFill/>
                </a:ln>
                <a:solidFill>
                  <a:srgbClr val="EE82EE"/>
                </a:solidFill>
                <a:effectLst/>
                <a:uLnTx/>
                <a:uFillTx/>
                <a:latin typeface="Lucida Console" panose="020B0609040504020204" pitchFamily="49" charset="0"/>
                <a:ea typeface="+mn-ea"/>
                <a:cs typeface="+mn-cs"/>
              </a:rPr>
              <a:t>Schedule </a:t>
            </a:r>
            <a:r>
              <a:rPr kumimoji="0" lang="en-US" sz="1600"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 </a:t>
            </a:r>
            <a:r>
              <a:rPr kumimoji="0" lang="en-US" sz="1600" b="0" i="0" u="none" strike="noStrike" kern="1200" cap="none" spc="0" normalizeH="0" baseline="0" noProof="0" dirty="0">
                <a:ln>
                  <a:noFill/>
                </a:ln>
                <a:solidFill>
                  <a:srgbClr val="EE82EE"/>
                </a:solidFill>
                <a:effectLst/>
                <a:uLnTx/>
                <a:uFillTx/>
                <a:latin typeface="Lucida Console" panose="020B0609040504020204" pitchFamily="49" charset="0"/>
                <a:ea typeface="+mn-ea"/>
                <a:cs typeface="+mn-cs"/>
              </a:rPr>
              <a:t>BITS</a:t>
            </a:r>
            <a:r>
              <a:rPr kumimoji="0" lang="en-US"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600" b="0" i="0" u="none" strike="noStrike" kern="1200" cap="none" spc="0" normalizeH="0" baseline="0" noProof="0" dirty="0">
                <a:ln>
                  <a:noFill/>
                </a:ln>
                <a:solidFill>
                  <a:srgbClr val="D3D3D3"/>
                </a:solidFill>
                <a:effectLst/>
                <a:uLnTx/>
                <a:uFillTx/>
                <a:latin typeface="Lucida Console" panose="020B0609040504020204" pitchFamily="49" charset="0"/>
                <a:ea typeface="+mn-ea"/>
                <a:cs typeface="+mn-cs"/>
              </a:rPr>
              <a:t>|</a:t>
            </a:r>
            <a:r>
              <a:rPr kumimoji="0" lang="en-US"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600" b="0" i="0" u="none" strike="noStrike" kern="1200" cap="none" spc="0" normalizeH="0" baseline="0" noProof="0" dirty="0">
                <a:ln>
                  <a:noFill/>
                </a:ln>
                <a:solidFill>
                  <a:srgbClr val="E0FFFF"/>
                </a:solidFill>
                <a:effectLst/>
                <a:uLnTx/>
                <a:uFillTx/>
                <a:latin typeface="Lucida Console" panose="020B0609040504020204" pitchFamily="49" charset="0"/>
                <a:ea typeface="+mn-ea"/>
                <a:cs typeface="+mn-cs"/>
              </a:rPr>
              <a:t>Select-Object </a:t>
            </a:r>
            <a:r>
              <a:rPr kumimoji="0" lang="en-US" sz="1600"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rPr>
              <a:t>-Property</a:t>
            </a:r>
            <a:r>
              <a:rPr kumimoji="0" lang="en-US" sz="1600" b="0" i="0" u="none" strike="noStrike" kern="1200" cap="none" spc="0" normalizeH="0" baseline="0" noProof="0" dirty="0">
                <a:ln>
                  <a:noFill/>
                </a:ln>
                <a:solidFill>
                  <a:srgbClr val="E0FFFF"/>
                </a:solidFill>
                <a:effectLst/>
                <a:uLnTx/>
                <a:uFillTx/>
                <a:latin typeface="Lucida Console" panose="020B0609040504020204" pitchFamily="49" charset="0"/>
                <a:ea typeface="+mn-ea"/>
                <a:cs typeface="+mn-cs"/>
              </a:rPr>
              <a:t> </a:t>
            </a:r>
            <a:r>
              <a:rPr kumimoji="0" lang="en-US" sz="1600" b="0" i="0" u="none" strike="noStrike" kern="1200" cap="none" spc="0" normalizeH="0" baseline="0" noProof="0" dirty="0" err="1">
                <a:ln>
                  <a:noFill/>
                </a:ln>
                <a:solidFill>
                  <a:srgbClr val="EE82EE"/>
                </a:solidFill>
                <a:effectLst/>
                <a:uLnTx/>
                <a:uFillTx/>
                <a:latin typeface="Lucida Console" panose="020B0609040504020204" pitchFamily="49" charset="0"/>
                <a:ea typeface="+mn-ea"/>
                <a:cs typeface="+mn-cs"/>
              </a:rPr>
              <a:t>DisplayName</a:t>
            </a:r>
            <a:r>
              <a:rPr lang="en-US" sz="1600" dirty="0">
                <a:solidFill>
                  <a:srgbClr val="EE82EE"/>
                </a:solidFill>
                <a:latin typeface="Lucida Console" panose="020B0609040504020204" pitchFamily="49" charset="0"/>
              </a:rPr>
              <a:t>, Status</a:t>
            </a:r>
          </a:p>
        </p:txBody>
      </p:sp>
      <p:sp>
        <p:nvSpPr>
          <p:cNvPr id="17" name="Rectangle 16"/>
          <p:cNvSpPr/>
          <p:nvPr/>
        </p:nvSpPr>
        <p:spPr>
          <a:xfrm>
            <a:off x="6707289" y="2068145"/>
            <a:ext cx="5233403" cy="338554"/>
          </a:xfrm>
          <a:prstGeom prst="rect">
            <a:avLst/>
          </a:prstGeom>
          <a:solidFill>
            <a:schemeClr val="bg2">
              <a:lumMod val="90000"/>
              <a:lumOff val="10000"/>
            </a:schemeClr>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0FFFF"/>
                </a:solidFill>
                <a:effectLst/>
                <a:uLnTx/>
                <a:uFillTx/>
                <a:latin typeface="Lucida Console" panose="020B0609040504020204" pitchFamily="49" charset="0"/>
                <a:ea typeface="+mn-ea"/>
                <a:cs typeface="+mn-cs"/>
              </a:rPr>
              <a:t>(Get-Service </a:t>
            </a:r>
            <a:r>
              <a:rPr kumimoji="0" lang="en-US" sz="1600"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rPr>
              <a:t>-Name</a:t>
            </a:r>
            <a:r>
              <a:rPr kumimoji="0" lang="en-US"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600" b="0" i="0" u="none" strike="noStrike" kern="1200" cap="none" spc="0" normalizeH="0" baseline="0" noProof="0" dirty="0">
                <a:ln>
                  <a:noFill/>
                </a:ln>
                <a:solidFill>
                  <a:srgbClr val="EE82EE"/>
                </a:solidFill>
                <a:effectLst/>
                <a:uLnTx/>
                <a:uFillTx/>
                <a:latin typeface="Lucida Console" panose="020B0609040504020204" pitchFamily="49" charset="0"/>
                <a:ea typeface="+mn-ea"/>
                <a:cs typeface="+mn-cs"/>
              </a:rPr>
              <a:t>Schedule</a:t>
            </a:r>
            <a:r>
              <a:rPr kumimoji="0" lang="en-US" sz="1600" b="0" i="0" u="none" strike="noStrike" kern="1200" cap="none" spc="0" normalizeH="0" baseline="0" noProof="0" dirty="0">
                <a:ln>
                  <a:noFill/>
                </a:ln>
                <a:solidFill>
                  <a:prstClr val="white"/>
                </a:solidFill>
                <a:effectLst/>
                <a:uLnTx/>
                <a:uFillTx/>
                <a:latin typeface="Lucida Console" panose="020B0609040504020204" pitchFamily="49" charset="0"/>
                <a:ea typeface="+mn-ea"/>
                <a:cs typeface="+mn-cs"/>
              </a:rPr>
              <a:t>).</a:t>
            </a:r>
            <a:r>
              <a:rPr kumimoji="0" lang="en-US" sz="1600" b="0" i="0" u="none" strike="noStrike" kern="1200" cap="none" spc="0" normalizeH="0" baseline="0" noProof="0" dirty="0" err="1">
                <a:ln>
                  <a:noFill/>
                </a:ln>
                <a:solidFill>
                  <a:prstClr val="white"/>
                </a:solidFill>
                <a:effectLst/>
                <a:uLnTx/>
                <a:uFillTx/>
                <a:latin typeface="Lucida Console" panose="020B0609040504020204" pitchFamily="49" charset="0"/>
                <a:ea typeface="+mn-ea"/>
                <a:cs typeface="+mn-cs"/>
              </a:rPr>
              <a:t>DisplayName</a:t>
            </a:r>
            <a:endParaRPr kumimoji="0" lang="en-US" sz="1600" b="0" i="0" u="none" strike="noStrike" kern="1200" cap="none" spc="0" normalizeH="0" baseline="0" noProof="0" dirty="0">
              <a:ln>
                <a:noFill/>
              </a:ln>
              <a:solidFill>
                <a:prstClr val="white"/>
              </a:solidFill>
              <a:effectLst/>
              <a:uLnTx/>
              <a:uFillTx/>
              <a:latin typeface="Lucida Console" panose="020B0609040504020204" pitchFamily="49" charset="0"/>
              <a:ea typeface="+mn-ea"/>
              <a:cs typeface="+mn-cs"/>
            </a:endParaRPr>
          </a:p>
        </p:txBody>
      </p:sp>
      <p:sp>
        <p:nvSpPr>
          <p:cNvPr id="18" name="Rectangle 17"/>
          <p:cNvSpPr/>
          <p:nvPr/>
        </p:nvSpPr>
        <p:spPr>
          <a:xfrm>
            <a:off x="6707289" y="2909360"/>
            <a:ext cx="5230316" cy="338554"/>
          </a:xfrm>
          <a:prstGeom prst="rect">
            <a:avLst/>
          </a:prstGeom>
          <a:solidFill>
            <a:schemeClr val="bg2">
              <a:lumMod val="90000"/>
              <a:lumOff val="10000"/>
            </a:schemeClr>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0FFFF"/>
                </a:solidFill>
                <a:effectLst/>
                <a:uLnTx/>
                <a:uFillTx/>
                <a:latin typeface="Lucida Console" panose="020B0609040504020204" pitchFamily="49" charset="0"/>
                <a:ea typeface="+mn-ea"/>
                <a:cs typeface="+mn-cs"/>
              </a:rPr>
              <a:t>(Get-Service </a:t>
            </a:r>
            <a:r>
              <a:rPr kumimoji="0" lang="en-US" sz="1600"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rPr>
              <a:t>-Name</a:t>
            </a:r>
            <a:r>
              <a:rPr kumimoji="0" lang="en-US"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600" b="0" i="0" u="none" strike="noStrike" kern="1200" cap="none" spc="0" normalizeH="0" baseline="0" noProof="0" dirty="0">
                <a:ln>
                  <a:noFill/>
                </a:ln>
                <a:solidFill>
                  <a:srgbClr val="EE82EE"/>
                </a:solidFill>
                <a:effectLst/>
                <a:uLnTx/>
                <a:uFillTx/>
                <a:latin typeface="Lucida Console" panose="020B0609040504020204" pitchFamily="49" charset="0"/>
                <a:ea typeface="+mn-ea"/>
                <a:cs typeface="+mn-cs"/>
              </a:rPr>
              <a:t>BITS</a:t>
            </a:r>
            <a:r>
              <a:rPr kumimoji="0" lang="en-US" sz="1600" b="0" i="0" u="none" strike="noStrike" kern="1200" cap="none" spc="0" normalizeH="0" baseline="0" noProof="0" dirty="0">
                <a:ln>
                  <a:noFill/>
                </a:ln>
                <a:solidFill>
                  <a:prstClr val="white"/>
                </a:solidFill>
                <a:effectLst/>
                <a:uLnTx/>
                <a:uFillTx/>
                <a:latin typeface="Lucida Console" panose="020B0609040504020204" pitchFamily="49" charset="0"/>
                <a:ea typeface="+mn-ea"/>
                <a:cs typeface="+mn-cs"/>
              </a:rPr>
              <a:t>).</a:t>
            </a:r>
            <a:r>
              <a:rPr kumimoji="0" lang="en-US" sz="1600" b="0" i="0" u="none" strike="noStrike" kern="1200" cap="none" spc="0" normalizeH="0" baseline="0" noProof="0" dirty="0" err="1">
                <a:ln>
                  <a:noFill/>
                </a:ln>
                <a:solidFill>
                  <a:prstClr val="white"/>
                </a:solidFill>
                <a:effectLst/>
                <a:uLnTx/>
                <a:uFillTx/>
                <a:latin typeface="Lucida Console" panose="020B0609040504020204" pitchFamily="49" charset="0"/>
                <a:ea typeface="+mn-ea"/>
                <a:cs typeface="+mn-cs"/>
              </a:rPr>
              <a:t>DisplayName</a:t>
            </a:r>
            <a:endParaRPr kumimoji="0" lang="en-US" sz="1600" b="0" i="0" u="none" strike="noStrike" kern="1200" cap="none" spc="0" normalizeH="0" baseline="0" noProof="0" dirty="0">
              <a:ln>
                <a:noFill/>
              </a:ln>
              <a:solidFill>
                <a:prstClr val="white"/>
              </a:solidFill>
              <a:effectLst/>
              <a:uLnTx/>
              <a:uFillTx/>
              <a:latin typeface="Lucida Console" panose="020B0609040504020204" pitchFamily="49" charset="0"/>
              <a:ea typeface="+mn-ea"/>
              <a:cs typeface="+mn-cs"/>
            </a:endParaRPr>
          </a:p>
        </p:txBody>
      </p:sp>
      <p:sp>
        <p:nvSpPr>
          <p:cNvPr id="2" name="Bent-Up Arrow 1"/>
          <p:cNvSpPr/>
          <p:nvPr/>
        </p:nvSpPr>
        <p:spPr>
          <a:xfrm rot="5400000">
            <a:off x="5904367" y="2258190"/>
            <a:ext cx="1124537" cy="468630"/>
          </a:xfrm>
          <a:prstGeom prst="bentUpArrow">
            <a:avLst>
              <a:gd name="adj1" fmla="val 25000"/>
              <a:gd name="adj2" fmla="val 36730"/>
              <a:gd name="adj3" fmla="val 49927"/>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3" name="Rectangle 2"/>
          <p:cNvSpPr/>
          <p:nvPr/>
        </p:nvSpPr>
        <p:spPr>
          <a:xfrm>
            <a:off x="7180733" y="4044308"/>
            <a:ext cx="4801717" cy="830997"/>
          </a:xfrm>
          <a:prstGeom prst="rect">
            <a:avLst/>
          </a:prstGeom>
          <a:solidFill>
            <a:srgbClr val="00317B"/>
          </a:solidFill>
        </p:spPr>
        <p:txBody>
          <a:bodyPr wrap="square">
            <a:spAutoFit/>
          </a:bodyPr>
          <a:lstStyle/>
          <a:p>
            <a:pPr lvl="0" defTabSz="457200">
              <a:defRPr/>
            </a:pPr>
            <a:r>
              <a:rPr lang="en-US" sz="1200" dirty="0" err="1">
                <a:solidFill>
                  <a:srgbClr val="F5F5F5"/>
                </a:solidFill>
                <a:latin typeface="Lucida Console" panose="020B0609040504020204" pitchFamily="49" charset="0"/>
              </a:rPr>
              <a:t>DisplayName</a:t>
            </a:r>
            <a:r>
              <a:rPr lang="en-US" sz="1200" dirty="0">
                <a:solidFill>
                  <a:srgbClr val="F5F5F5"/>
                </a:solidFill>
                <a:latin typeface="Lucida Console" panose="020B0609040504020204" pitchFamily="49" charset="0"/>
              </a:rPr>
              <a:t>                              Status</a:t>
            </a:r>
          </a:p>
          <a:p>
            <a:pPr lvl="0" defTabSz="457200">
              <a:defRPr/>
            </a:pPr>
            <a:r>
              <a:rPr lang="en-US" sz="1200" dirty="0">
                <a:solidFill>
                  <a:srgbClr val="F5F5F5"/>
                </a:solidFill>
                <a:latin typeface="Lucida Console" panose="020B0609040504020204" pitchFamily="49" charset="0"/>
              </a:rPr>
              <a:t>-----------                              ------</a:t>
            </a:r>
          </a:p>
          <a:p>
            <a:pPr lvl="0" defTabSz="457200">
              <a:defRPr/>
            </a:pPr>
            <a:r>
              <a:rPr lang="en-US" sz="1200" dirty="0">
                <a:solidFill>
                  <a:srgbClr val="F5F5F5"/>
                </a:solidFill>
                <a:latin typeface="Lucida Console" panose="020B0609040504020204" pitchFamily="49" charset="0"/>
              </a:rPr>
              <a:t>Background Intelligent Transfer Service Stopped</a:t>
            </a:r>
          </a:p>
          <a:p>
            <a:pPr lvl="0" defTabSz="457200">
              <a:defRPr/>
            </a:pPr>
            <a:r>
              <a:rPr lang="en-US" sz="1200" dirty="0">
                <a:solidFill>
                  <a:srgbClr val="F5F5F5"/>
                </a:solidFill>
                <a:latin typeface="Lucida Console" panose="020B0609040504020204" pitchFamily="49" charset="0"/>
              </a:rPr>
              <a:t>Task Scheduler                          Running</a:t>
            </a:r>
            <a:endParaRPr kumimoji="0" lang="en-US" sz="1200" b="0" i="0" u="none" strike="noStrike" kern="1200" cap="none" spc="0" normalizeH="0" baseline="0" noProof="0" dirty="0">
              <a:ln>
                <a:noFill/>
              </a:ln>
              <a:solidFill>
                <a:srgbClr val="F5F5F5"/>
              </a:solidFill>
              <a:effectLst/>
              <a:uLnTx/>
              <a:uFillTx/>
              <a:latin typeface="Lucida Console" panose="020B0609040504020204" pitchFamily="49" charset="0"/>
            </a:endParaRPr>
          </a:p>
        </p:txBody>
      </p:sp>
      <p:sp>
        <p:nvSpPr>
          <p:cNvPr id="23" name="Bent-Up Arrow 1"/>
          <p:cNvSpPr/>
          <p:nvPr/>
        </p:nvSpPr>
        <p:spPr>
          <a:xfrm rot="5400000">
            <a:off x="6427476" y="3984161"/>
            <a:ext cx="993726" cy="462292"/>
          </a:xfrm>
          <a:prstGeom prst="bentUpArrow">
            <a:avLst>
              <a:gd name="adj1" fmla="val 25000"/>
              <a:gd name="adj2" fmla="val 36730"/>
              <a:gd name="adj3" fmla="val 25202"/>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4" name="TextBox 23"/>
          <p:cNvSpPr txBox="1"/>
          <p:nvPr/>
        </p:nvSpPr>
        <p:spPr>
          <a:xfrm>
            <a:off x="8430919" y="3690885"/>
            <a:ext cx="2301343"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egoe UI"/>
                <a:ea typeface="+mn-ea"/>
                <a:cs typeface="+mn-cs"/>
              </a:rPr>
              <a:t>OUTPUT</a:t>
            </a:r>
          </a:p>
        </p:txBody>
      </p:sp>
      <p:sp>
        <p:nvSpPr>
          <p:cNvPr id="25" name="Rectangle 24"/>
          <p:cNvSpPr/>
          <p:nvPr/>
        </p:nvSpPr>
        <p:spPr>
          <a:xfrm>
            <a:off x="6707289" y="2478568"/>
            <a:ext cx="5233403" cy="338554"/>
          </a:xfrm>
          <a:prstGeom prst="rect">
            <a:avLst/>
          </a:prstGeom>
          <a:solidFill>
            <a:schemeClr val="bg2">
              <a:lumMod val="90000"/>
              <a:lumOff val="10000"/>
            </a:schemeClr>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0FFFF"/>
                </a:solidFill>
                <a:effectLst/>
                <a:uLnTx/>
                <a:uFillTx/>
                <a:latin typeface="Lucida Console" panose="020B0609040504020204" pitchFamily="49" charset="0"/>
                <a:ea typeface="+mn-ea"/>
                <a:cs typeface="+mn-cs"/>
              </a:rPr>
              <a:t>(Get-Service </a:t>
            </a:r>
            <a:r>
              <a:rPr kumimoji="0" lang="en-US" sz="1600"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rPr>
              <a:t>-Name</a:t>
            </a:r>
            <a:r>
              <a:rPr kumimoji="0" lang="en-US"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600" b="0" i="0" u="none" strike="noStrike" kern="1200" cap="none" spc="0" normalizeH="0" baseline="0" noProof="0" dirty="0">
                <a:ln>
                  <a:noFill/>
                </a:ln>
                <a:solidFill>
                  <a:srgbClr val="EE82EE"/>
                </a:solidFill>
                <a:effectLst/>
                <a:uLnTx/>
                <a:uFillTx/>
                <a:latin typeface="Lucida Console" panose="020B0609040504020204" pitchFamily="49" charset="0"/>
                <a:ea typeface="+mn-ea"/>
                <a:cs typeface="+mn-cs"/>
              </a:rPr>
              <a:t>Schedule</a:t>
            </a:r>
            <a:r>
              <a:rPr kumimoji="0" lang="en-US" sz="1600" b="0" i="0" u="none" strike="noStrike" kern="1200" cap="none" spc="0" normalizeH="0" baseline="0" noProof="0" dirty="0">
                <a:ln>
                  <a:noFill/>
                </a:ln>
                <a:solidFill>
                  <a:prstClr val="white"/>
                </a:solidFill>
                <a:effectLst/>
                <a:uLnTx/>
                <a:uFillTx/>
                <a:latin typeface="Lucida Console" panose="020B0609040504020204" pitchFamily="49" charset="0"/>
                <a:ea typeface="+mn-ea"/>
                <a:cs typeface="+mn-cs"/>
              </a:rPr>
              <a:t>).Status</a:t>
            </a:r>
          </a:p>
        </p:txBody>
      </p:sp>
      <p:sp>
        <p:nvSpPr>
          <p:cNvPr id="28" name="Rectangle 27"/>
          <p:cNvSpPr/>
          <p:nvPr/>
        </p:nvSpPr>
        <p:spPr>
          <a:xfrm>
            <a:off x="6707289" y="3303809"/>
            <a:ext cx="5230316" cy="338554"/>
          </a:xfrm>
          <a:prstGeom prst="rect">
            <a:avLst/>
          </a:prstGeom>
          <a:solidFill>
            <a:schemeClr val="bg2">
              <a:lumMod val="90000"/>
              <a:lumOff val="10000"/>
            </a:schemeClr>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0FFFF"/>
                </a:solidFill>
                <a:effectLst/>
                <a:uLnTx/>
                <a:uFillTx/>
                <a:latin typeface="Lucida Console" panose="020B0609040504020204" pitchFamily="49" charset="0"/>
                <a:ea typeface="+mn-ea"/>
                <a:cs typeface="+mn-cs"/>
              </a:rPr>
              <a:t>(Get-Service </a:t>
            </a:r>
            <a:r>
              <a:rPr kumimoji="0" lang="en-US" sz="1600" b="0" i="0" u="none" strike="noStrike" kern="1200" cap="none" spc="0" normalizeH="0" baseline="0" noProof="0" dirty="0">
                <a:ln>
                  <a:noFill/>
                </a:ln>
                <a:solidFill>
                  <a:srgbClr val="FFE4B5"/>
                </a:solidFill>
                <a:effectLst/>
                <a:uLnTx/>
                <a:uFillTx/>
                <a:latin typeface="Lucida Console" panose="020B0609040504020204" pitchFamily="49" charset="0"/>
                <a:ea typeface="+mn-ea"/>
                <a:cs typeface="+mn-cs"/>
              </a:rPr>
              <a:t>-Name</a:t>
            </a:r>
            <a:r>
              <a:rPr kumimoji="0" lang="en-US" sz="1600" b="0" i="0" u="none" strike="noStrike" kern="120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600" b="0" i="0" u="none" strike="noStrike" kern="1200" cap="none" spc="0" normalizeH="0" baseline="0" noProof="0" dirty="0">
                <a:ln>
                  <a:noFill/>
                </a:ln>
                <a:solidFill>
                  <a:srgbClr val="EE82EE"/>
                </a:solidFill>
                <a:effectLst/>
                <a:uLnTx/>
                <a:uFillTx/>
                <a:latin typeface="Lucida Console" panose="020B0609040504020204" pitchFamily="49" charset="0"/>
                <a:ea typeface="+mn-ea"/>
                <a:cs typeface="+mn-cs"/>
              </a:rPr>
              <a:t>BITS</a:t>
            </a:r>
            <a:r>
              <a:rPr kumimoji="0" lang="en-US" sz="1600" b="0" i="0" u="none" strike="noStrike" kern="1200" cap="none" spc="0" normalizeH="0" baseline="0" noProof="0" dirty="0">
                <a:ln>
                  <a:noFill/>
                </a:ln>
                <a:solidFill>
                  <a:prstClr val="white"/>
                </a:solidFill>
                <a:effectLst/>
                <a:uLnTx/>
                <a:uFillTx/>
                <a:latin typeface="Lucida Console" panose="020B0609040504020204" pitchFamily="49" charset="0"/>
                <a:ea typeface="+mn-ea"/>
                <a:cs typeface="+mn-cs"/>
              </a:rPr>
              <a:t>).Status</a:t>
            </a:r>
          </a:p>
        </p:txBody>
      </p:sp>
    </p:spTree>
    <p:extLst>
      <p:ext uri="{BB962C8B-B14F-4D97-AF65-F5344CB8AC3E}">
        <p14:creationId xmlns:p14="http://schemas.microsoft.com/office/powerpoint/2010/main" val="255857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animEffect transition="in" filter="wipe(left)">
                                      <p:cBhvr>
                                        <p:cTn id="9" dur="500"/>
                                        <p:tgtEl>
                                          <p:spTgt spid="17"/>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left)">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 grpId="0" animBg="1"/>
      <p:bldP spid="3" grpId="0" animBg="1"/>
      <p:bldP spid="23" grpId="0" animBg="1"/>
      <p:bldP spid="24" grpId="0"/>
      <p:bldP spid="25" grpId="0" animBg="1"/>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Instructor Demonstration</a:t>
            </a:r>
          </a:p>
        </p:txBody>
      </p:sp>
      <p:sp>
        <p:nvSpPr>
          <p:cNvPr id="3" name="Text Placeholder 2"/>
          <p:cNvSpPr>
            <a:spLocks noGrp="1"/>
          </p:cNvSpPr>
          <p:nvPr>
            <p:ph sz="quarter" idx="13"/>
          </p:nvPr>
        </p:nvSpPr>
        <p:spPr>
          <a:xfrm>
            <a:off x="406400" y="1143000"/>
            <a:ext cx="8627241" cy="4953000"/>
          </a:xfrm>
        </p:spPr>
        <p:txBody>
          <a:bodyPr vert="horz" lIns="91440" tIns="45720" rIns="91440" bIns="45720" rtlCol="0" anchor="t">
            <a:normAutofit/>
          </a:bodyPr>
          <a:lstStyle/>
          <a:p>
            <a:r>
              <a:rPr lang="en-AU" sz="2600" dirty="0"/>
              <a:t>Objective: Learn about Formatting and CSVs</a:t>
            </a:r>
          </a:p>
          <a:p>
            <a:endParaRPr lang="en-AU" sz="2600" dirty="0"/>
          </a:p>
          <a:p>
            <a:r>
              <a:rPr lang="en-AU" dirty="0"/>
              <a:t>Demo Content: Interactive Demo</a:t>
            </a:r>
          </a:p>
          <a:p>
            <a:endParaRPr lang="en-AU" dirty="0"/>
          </a:p>
          <a:p>
            <a:pPr marL="914400" indent="-914400"/>
            <a:r>
              <a:rPr lang="en-AU" dirty="0"/>
              <a:t>Instructions: Open the Demo code and follow along while the instructor demonstrates the concepts.  Do not feel that you have to keep up with the instructor, the code merely provided for review purposes. The concepts covered in the Demo code will also be re-visited in the “Fundamental Recap” during the Lab.  </a:t>
            </a:r>
          </a:p>
          <a:p>
            <a:endParaRPr lang="en-AU" dirty="0"/>
          </a:p>
          <a:p>
            <a:r>
              <a:rPr lang="en-AU" dirty="0"/>
              <a:t>To Open the Demo Run:</a:t>
            </a:r>
          </a:p>
          <a:p>
            <a:pPr lvl="1"/>
            <a:endParaRPr lang="en-AU" dirty="0"/>
          </a:p>
          <a:p>
            <a:endParaRPr lang="en-AU" dirty="0"/>
          </a:p>
          <a:p>
            <a:endParaRPr lang="en-AU" dirty="0"/>
          </a:p>
          <a:p>
            <a:endParaRPr lang="en-AU"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sp>
        <p:nvSpPr>
          <p:cNvPr id="4" name="Text Placeholder 3"/>
          <p:cNvSpPr>
            <a:spLocks noGrp="1"/>
          </p:cNvSpPr>
          <p:nvPr>
            <p:ph type="body" sz="quarter" idx="4294967295"/>
          </p:nvPr>
        </p:nvSpPr>
        <p:spPr>
          <a:xfrm>
            <a:off x="1016000" y="685800"/>
            <a:ext cx="11176000" cy="457200"/>
          </a:xfrm>
        </p:spPr>
        <p:txBody>
          <a:bodyPr/>
          <a:lstStyle/>
          <a:p>
            <a:r>
              <a:rPr lang="en-AU"/>
              <a:t>Statement Termination</a:t>
            </a:r>
          </a:p>
        </p:txBody>
      </p:sp>
      <p:sp>
        <p:nvSpPr>
          <p:cNvPr id="6" name="Footer Placeholder 5"/>
          <p:cNvSpPr>
            <a:spLocks noGrp="1"/>
          </p:cNvSpPr>
          <p:nvPr>
            <p:ph type="ftr" sz="quarter" idx="4294967295"/>
          </p:nvPr>
        </p:nvSpPr>
        <p:spPr>
          <a:xfrm>
            <a:off x="0" y="6477000"/>
            <a:ext cx="4876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Segoe UI"/>
                <a:ea typeface="+mn-ea"/>
                <a:cs typeface="+mn-cs"/>
              </a:rPr>
              <a:t>Microsoft Confidential</a:t>
            </a:r>
          </a:p>
        </p:txBody>
      </p:sp>
      <p:sp>
        <p:nvSpPr>
          <p:cNvPr id="9" name="TextBox 8"/>
          <p:cNvSpPr txBox="1"/>
          <p:nvPr/>
        </p:nvSpPr>
        <p:spPr>
          <a:xfrm>
            <a:off x="3797539" y="5540514"/>
            <a:ext cx="7888014" cy="369332"/>
          </a:xfrm>
          <a:prstGeom prst="rect">
            <a:avLst/>
          </a:prstGeom>
          <a:solidFill>
            <a:srgbClr val="01245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Start-</a:t>
            </a:r>
            <a:r>
              <a:rPr kumimoji="0" lang="en-US" sz="1800" b="0" i="0" u="none" strike="noStrike" kern="0" cap="none" spc="0" normalizeH="0" baseline="0" noProof="0" dirty="0" err="1">
                <a:ln>
                  <a:noFill/>
                </a:ln>
                <a:solidFill>
                  <a:srgbClr val="F5F5F5"/>
                </a:solidFill>
                <a:effectLst/>
                <a:uLnTx/>
                <a:uFillTx/>
                <a:latin typeface="Lucida Console" panose="020B0609040504020204" pitchFamily="49" charset="0"/>
                <a:ea typeface="+mn-ea"/>
                <a:cs typeface="+mn-cs"/>
              </a:rPr>
              <a:t>WPLUSLabs</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8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-Module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Module_04 </a:t>
            </a:r>
            <a:r>
              <a:rPr kumimoji="0" lang="en-US" sz="18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-Task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Demo_01</a:t>
            </a:r>
            <a:endParaRPr kumimoji="0" lang="en-AU"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endParaRPr>
          </a:p>
        </p:txBody>
      </p:sp>
      <p:pic>
        <p:nvPicPr>
          <p:cNvPr id="1026" name="Picture 2" descr="Image result for powershel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4682" y="-1308"/>
            <a:ext cx="1686006" cy="16764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0390688" y="529600"/>
            <a:ext cx="151228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srgbClr val="000000"/>
                </a:solidFill>
                <a:effectLst/>
                <a:uLnTx/>
                <a:uFillTx/>
                <a:latin typeface="Segoe UI Light" pitchFamily="34" charset="0"/>
                <a:ea typeface="+mn-ea"/>
                <a:cs typeface="Segoe Pro Light"/>
              </a:rPr>
              <a:t>DEMO</a:t>
            </a:r>
            <a:endParaRPr kumimoji="0" lang="en-US" sz="2400" b="1" i="0" u="none" strike="noStrike" kern="0" cap="none" spc="0" normalizeH="0" baseline="0" noProof="0">
              <a:ln>
                <a:noFill/>
              </a:ln>
              <a:solidFill>
                <a:srgbClr val="000000"/>
              </a:solidFill>
              <a:effectLst/>
              <a:uLnTx/>
              <a:uFillTx/>
              <a:latin typeface="Segoe UI Light" pitchFamily="34" charset="0"/>
              <a:ea typeface="+mn-ea"/>
              <a:cs typeface="Segoe Pro Light"/>
            </a:endParaRPr>
          </a:p>
        </p:txBody>
      </p:sp>
    </p:spTree>
    <p:extLst>
      <p:ext uri="{BB962C8B-B14F-4D97-AF65-F5344CB8AC3E}">
        <p14:creationId xmlns:p14="http://schemas.microsoft.com/office/powerpoint/2010/main" val="2197580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Format </a:t>
            </a:r>
            <a:r>
              <a:rPr lang="en-AU" err="1"/>
              <a:t>Cmdlets</a:t>
            </a:r>
            <a:endParaRPr lang="en-AU"/>
          </a:p>
        </p:txBody>
      </p:sp>
      <p:sp>
        <p:nvSpPr>
          <p:cNvPr id="3" name="Content Placeholder 2"/>
          <p:cNvSpPr>
            <a:spLocks noGrp="1"/>
          </p:cNvSpPr>
          <p:nvPr>
            <p:ph sz="quarter" idx="13"/>
          </p:nvPr>
        </p:nvSpPr>
        <p:spPr/>
        <p:txBody>
          <a:bodyPr/>
          <a:lstStyle/>
          <a:p>
            <a:pPr marL="342900" indent="-342900">
              <a:buFont typeface="Arial" panose="020B0604020202020204" pitchFamily="34" charset="0"/>
              <a:buChar char="•"/>
            </a:pPr>
            <a:r>
              <a:rPr lang="en-AU" dirty="0"/>
              <a:t>Convert pipeline objects into formatted output, typically for human consumption</a:t>
            </a:r>
          </a:p>
          <a:p>
            <a:pPr marL="342900" indent="-342900">
              <a:buFont typeface="Arial" panose="020B0604020202020204" pitchFamily="34" charset="0"/>
              <a:buChar char="•"/>
            </a:pPr>
            <a:r>
              <a:rPr lang="en-AU" dirty="0"/>
              <a:t>Should be last Cmdlet on the pipeline (only followed by Out-* Cmdlets)</a:t>
            </a:r>
          </a:p>
          <a:p>
            <a:endParaRPr lang="en-AU" dirty="0"/>
          </a:p>
          <a:p>
            <a:endParaRPr lang="en-AU" dirty="0"/>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800" b="0" i="0" u="none" strike="noStrike" kern="1200" cap="none" spc="0" normalizeH="0" baseline="0" noProof="0">
              <a:ln>
                <a:noFill/>
              </a:ln>
              <a:solidFill>
                <a:srgbClr val="3F3F3F"/>
              </a:solidFill>
              <a:effectLst/>
              <a:uLnTx/>
              <a:uFillTx/>
              <a:latin typeface="Segoe UI"/>
              <a:ea typeface="+mn-ea"/>
            </a:endParaRPr>
          </a:p>
        </p:txBody>
      </p:sp>
      <p:graphicFrame>
        <p:nvGraphicFramePr>
          <p:cNvPr id="7" name="Table 6"/>
          <p:cNvGraphicFramePr>
            <a:graphicFrameLocks noGrp="1"/>
          </p:cNvGraphicFramePr>
          <p:nvPr>
            <p:extLst/>
          </p:nvPr>
        </p:nvGraphicFramePr>
        <p:xfrm>
          <a:off x="572632" y="2434363"/>
          <a:ext cx="10843536" cy="2614750"/>
        </p:xfrm>
        <a:graphic>
          <a:graphicData uri="http://schemas.openxmlformats.org/drawingml/2006/table">
            <a:tbl>
              <a:tblPr firstRow="1" bandRow="1">
                <a:tableStyleId>{5C22544A-7EE6-4342-B048-85BDC9FD1C3A}</a:tableStyleId>
              </a:tblPr>
              <a:tblGrid>
                <a:gridCol w="1738446">
                  <a:extLst>
                    <a:ext uri="{9D8B030D-6E8A-4147-A177-3AD203B41FA5}">
                      <a16:colId xmlns:a16="http://schemas.microsoft.com/office/drawing/2014/main" val="793964081"/>
                    </a:ext>
                  </a:extLst>
                </a:gridCol>
                <a:gridCol w="9105090">
                  <a:extLst>
                    <a:ext uri="{9D8B030D-6E8A-4147-A177-3AD203B41FA5}">
                      <a16:colId xmlns:a16="http://schemas.microsoft.com/office/drawing/2014/main" val="3905230895"/>
                    </a:ext>
                  </a:extLst>
                </a:gridCol>
              </a:tblGrid>
              <a:tr h="650757">
                <a:tc>
                  <a:txBody>
                    <a:bodyPr/>
                    <a:lstStyle/>
                    <a:p>
                      <a:r>
                        <a:rPr lang="en-AU" sz="2000" b="0">
                          <a:latin typeface="Segoe UI Light" panose="020B0502040204020203" pitchFamily="34" charset="0"/>
                          <a:cs typeface="Segoe UI Light" panose="020B0502040204020203" pitchFamily="34" charset="0"/>
                        </a:rPr>
                        <a:t>Name</a:t>
                      </a:r>
                    </a:p>
                  </a:txBody>
                  <a:tcPr/>
                </a:tc>
                <a:tc>
                  <a:txBody>
                    <a:bodyPr/>
                    <a:lstStyle/>
                    <a:p>
                      <a:r>
                        <a:rPr lang="en-AU" sz="2000" b="0">
                          <a:latin typeface="Segoe UI Light" panose="020B0502040204020203" pitchFamily="34" charset="0"/>
                          <a:cs typeface="Segoe UI Light" panose="020B0502040204020203" pitchFamily="34" charset="0"/>
                        </a:rPr>
                        <a:t>Example</a:t>
                      </a:r>
                    </a:p>
                  </a:txBody>
                  <a:tcPr/>
                </a:tc>
                <a:extLst>
                  <a:ext uri="{0D108BD9-81ED-4DB2-BD59-A6C34878D82A}">
                    <a16:rowId xmlns:a16="http://schemas.microsoft.com/office/drawing/2014/main" val="990436866"/>
                  </a:ext>
                </a:extLst>
              </a:tr>
              <a:tr h="650757">
                <a:tc>
                  <a:txBody>
                    <a:bodyPr/>
                    <a:lstStyle/>
                    <a:p>
                      <a:r>
                        <a:rPr lang="en-AU" sz="2000">
                          <a:latin typeface="Segoe UI Light" panose="020B0502040204020203" pitchFamily="34" charset="0"/>
                          <a:cs typeface="Segoe UI Light" panose="020B0502040204020203" pitchFamily="34" charset="0"/>
                        </a:rPr>
                        <a:t>Format-List</a:t>
                      </a:r>
                    </a:p>
                  </a:txBody>
                  <a:tcPr/>
                </a:tc>
                <a:tc>
                  <a:txBody>
                    <a:bodyPr/>
                    <a:lstStyle/>
                    <a:p>
                      <a:r>
                        <a:rPr lang="en-AU" sz="2000">
                          <a:solidFill>
                            <a:srgbClr val="F5F5F5"/>
                          </a:solidFill>
                          <a:latin typeface="Lucida Console" panose="020B0609040504020204" pitchFamily="49" charset="0"/>
                        </a:rPr>
                        <a:t>PS C:\&gt; Get-Process</a:t>
                      </a:r>
                      <a:r>
                        <a:rPr lang="en-AU" sz="2000" baseline="0">
                          <a:solidFill>
                            <a:srgbClr val="F5F5F5"/>
                          </a:solidFill>
                          <a:latin typeface="Lucida Console" panose="020B0609040504020204" pitchFamily="49" charset="0"/>
                        </a:rPr>
                        <a:t> | </a:t>
                      </a:r>
                      <a:r>
                        <a:rPr lang="en-AU" sz="2000">
                          <a:solidFill>
                            <a:srgbClr val="E0FFFF"/>
                          </a:solidFill>
                          <a:latin typeface="Lucida Console" panose="020B0609040504020204" pitchFamily="49" charset="0"/>
                        </a:rPr>
                        <a:t>Format-List </a:t>
                      </a:r>
                      <a:r>
                        <a:rPr lang="en-AU" sz="2000">
                          <a:solidFill>
                            <a:srgbClr val="FFE4B5"/>
                          </a:solidFill>
                          <a:latin typeface="Lucida Console" panose="020B0609040504020204" pitchFamily="49" charset="0"/>
                          <a:ea typeface="+mn-ea"/>
                          <a:cs typeface="+mn-cs"/>
                        </a:rPr>
                        <a:t>-Property </a:t>
                      </a:r>
                      <a:r>
                        <a:rPr lang="en-AU" sz="2000">
                          <a:solidFill>
                            <a:srgbClr val="EE82EE"/>
                          </a:solidFill>
                          <a:latin typeface="Lucida Console" panose="020B0609040504020204" pitchFamily="49" charset="0"/>
                          <a:ea typeface="+mn-ea"/>
                          <a:cs typeface="+mn-cs"/>
                        </a:rPr>
                        <a:t>*</a:t>
                      </a:r>
                    </a:p>
                  </a:txBody>
                  <a:tcPr>
                    <a:solidFill>
                      <a:srgbClr val="012456"/>
                    </a:solidFill>
                  </a:tcPr>
                </a:tc>
                <a:extLst>
                  <a:ext uri="{0D108BD9-81ED-4DB2-BD59-A6C34878D82A}">
                    <a16:rowId xmlns:a16="http://schemas.microsoft.com/office/drawing/2014/main" val="1067910448"/>
                  </a:ext>
                </a:extLst>
              </a:tr>
              <a:tr h="650757">
                <a:tc>
                  <a:txBody>
                    <a:bodyPr/>
                    <a:lstStyle/>
                    <a:p>
                      <a:r>
                        <a:rPr lang="en-AU" sz="2000">
                          <a:latin typeface="Segoe UI Light" panose="020B0502040204020203" pitchFamily="34" charset="0"/>
                          <a:cs typeface="Segoe UI Light" panose="020B0502040204020203" pitchFamily="34" charset="0"/>
                        </a:rPr>
                        <a:t>Format-Table</a:t>
                      </a:r>
                    </a:p>
                  </a:txBody>
                  <a:tcPr/>
                </a:tc>
                <a:tc>
                  <a:txBody>
                    <a:bodyPr/>
                    <a:lstStyle/>
                    <a:p>
                      <a:r>
                        <a:rPr lang="en-AU" sz="2000">
                          <a:solidFill>
                            <a:srgbClr val="F5F5F5"/>
                          </a:solidFill>
                          <a:latin typeface="Lucida Console" panose="020B0609040504020204" pitchFamily="49" charset="0"/>
                        </a:rPr>
                        <a:t>PS C:\&gt; </a:t>
                      </a:r>
                      <a:r>
                        <a:rPr lang="en-AU" sz="2000">
                          <a:solidFill>
                            <a:srgbClr val="E0FFFF"/>
                          </a:solidFill>
                          <a:latin typeface="Lucida Console" panose="020B0609040504020204" pitchFamily="49" charset="0"/>
                        </a:rPr>
                        <a:t>Get-Service | Get-Member | Format-Table </a:t>
                      </a:r>
                      <a:r>
                        <a:rPr lang="en-AU" sz="2000">
                          <a:solidFill>
                            <a:srgbClr val="FFE4B5"/>
                          </a:solidFill>
                          <a:latin typeface="Lucida Console" panose="020B0609040504020204" pitchFamily="49" charset="0"/>
                          <a:ea typeface="+mn-ea"/>
                          <a:cs typeface="+mn-cs"/>
                        </a:rPr>
                        <a:t>-Wrap</a:t>
                      </a:r>
                      <a:endParaRPr lang="en-AU" sz="2000">
                        <a:solidFill>
                          <a:srgbClr val="EE82EE"/>
                        </a:solidFill>
                        <a:latin typeface="Lucida Console" panose="020B0609040504020204" pitchFamily="49" charset="0"/>
                        <a:ea typeface="+mn-ea"/>
                        <a:cs typeface="+mn-cs"/>
                      </a:endParaRPr>
                    </a:p>
                  </a:txBody>
                  <a:tcPr>
                    <a:solidFill>
                      <a:srgbClr val="012456"/>
                    </a:solidFill>
                  </a:tcPr>
                </a:tc>
                <a:extLst>
                  <a:ext uri="{0D108BD9-81ED-4DB2-BD59-A6C34878D82A}">
                    <a16:rowId xmlns:a16="http://schemas.microsoft.com/office/drawing/2014/main" val="1535108766"/>
                  </a:ext>
                </a:extLst>
              </a:tr>
              <a:tr h="662479">
                <a:tc>
                  <a:txBody>
                    <a:bodyPr/>
                    <a:lstStyle/>
                    <a:p>
                      <a:r>
                        <a:rPr lang="en-AU" sz="2000">
                          <a:latin typeface="Segoe UI Light" panose="020B0502040204020203" pitchFamily="34" charset="0"/>
                          <a:cs typeface="Segoe UI Light" panose="020B0502040204020203" pitchFamily="34" charset="0"/>
                        </a:rPr>
                        <a:t>Format-Wide</a:t>
                      </a:r>
                    </a:p>
                  </a:txBody>
                  <a:tcPr/>
                </a:tc>
                <a:tc>
                  <a:txBody>
                    <a:bodyPr/>
                    <a:lstStyle/>
                    <a:p>
                      <a:r>
                        <a:rPr lang="en-AU" sz="2000">
                          <a:solidFill>
                            <a:srgbClr val="F5F5F5"/>
                          </a:solidFill>
                          <a:latin typeface="Lucida Console" panose="020B0609040504020204" pitchFamily="49" charset="0"/>
                        </a:rPr>
                        <a:t>PS C:\&gt; </a:t>
                      </a:r>
                      <a:r>
                        <a:rPr lang="en-AU" sz="2000">
                          <a:solidFill>
                            <a:srgbClr val="E0FFFF"/>
                          </a:solidFill>
                          <a:latin typeface="Lucida Console" panose="020B0609040504020204" pitchFamily="49" charset="0"/>
                        </a:rPr>
                        <a:t>Get-ChildItem |</a:t>
                      </a:r>
                      <a:r>
                        <a:rPr lang="en-AU" sz="2000" baseline="0">
                          <a:solidFill>
                            <a:srgbClr val="E0FFFF"/>
                          </a:solidFill>
                          <a:latin typeface="Lucida Console" panose="020B0609040504020204" pitchFamily="49" charset="0"/>
                        </a:rPr>
                        <a:t> Format-Wide </a:t>
                      </a:r>
                      <a:r>
                        <a:rPr lang="en-AU" sz="2000">
                          <a:solidFill>
                            <a:srgbClr val="FFE4B5"/>
                          </a:solidFill>
                          <a:latin typeface="Lucida Console" panose="020B0609040504020204" pitchFamily="49" charset="0"/>
                          <a:ea typeface="+mn-ea"/>
                          <a:cs typeface="+mn-cs"/>
                        </a:rPr>
                        <a:t>–Column </a:t>
                      </a:r>
                      <a:r>
                        <a:rPr lang="en-AU" sz="2000">
                          <a:solidFill>
                            <a:srgbClr val="EE82EE"/>
                          </a:solidFill>
                          <a:latin typeface="Lucida Console" panose="020B0609040504020204" pitchFamily="49" charset="0"/>
                          <a:ea typeface="+mn-ea"/>
                          <a:cs typeface="+mn-cs"/>
                        </a:rPr>
                        <a:t>3</a:t>
                      </a:r>
                    </a:p>
                  </a:txBody>
                  <a:tcPr>
                    <a:solidFill>
                      <a:srgbClr val="012456"/>
                    </a:solidFill>
                  </a:tcPr>
                </a:tc>
                <a:extLst>
                  <a:ext uri="{0D108BD9-81ED-4DB2-BD59-A6C34878D82A}">
                    <a16:rowId xmlns:a16="http://schemas.microsoft.com/office/drawing/2014/main" val="1106179794"/>
                  </a:ext>
                </a:extLst>
              </a:tr>
            </a:tbl>
          </a:graphicData>
        </a:graphic>
      </p:graphicFrame>
    </p:spTree>
    <p:extLst>
      <p:ext uri="{BB962C8B-B14F-4D97-AF65-F5344CB8AC3E}">
        <p14:creationId xmlns:p14="http://schemas.microsoft.com/office/powerpoint/2010/main" val="3576019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Export </a:t>
            </a:r>
            <a:r>
              <a:rPr lang="en-AU" err="1"/>
              <a:t>Cmdlets</a:t>
            </a:r>
            <a:endParaRPr lang="en-AU"/>
          </a:p>
        </p:txBody>
      </p:sp>
      <p:sp>
        <p:nvSpPr>
          <p:cNvPr id="3" name="Content Placeholder 2"/>
          <p:cNvSpPr>
            <a:spLocks noGrp="1"/>
          </p:cNvSpPr>
          <p:nvPr>
            <p:ph sz="quarter" idx="13"/>
          </p:nvPr>
        </p:nvSpPr>
        <p:spPr>
          <a:xfrm>
            <a:off x="406400" y="1347109"/>
            <a:ext cx="11176000" cy="4953000"/>
          </a:xfrm>
        </p:spPr>
        <p:txBody>
          <a:bodyPr/>
          <a:lstStyle/>
          <a:p>
            <a:pPr marL="342900" indent="-342900">
              <a:buFont typeface="Arial" panose="020B0604020202020204" pitchFamily="34" charset="0"/>
              <a:buChar char="•"/>
            </a:pPr>
            <a:r>
              <a:rPr lang="en-AU" dirty="0"/>
              <a:t>Export pipeline objects to text file</a:t>
            </a:r>
          </a:p>
          <a:p>
            <a:pPr marL="342900" indent="-342900">
              <a:buFont typeface="Arial" panose="020B0604020202020204" pitchFamily="34" charset="0"/>
              <a:buChar char="•"/>
            </a:pPr>
            <a:r>
              <a:rPr lang="en-US" dirty="0"/>
              <a:t>Provides structured information, unlike out-file, which can be imported later</a:t>
            </a:r>
          </a:p>
          <a:p>
            <a:pPr marL="342900" indent="-342900">
              <a:buFont typeface="Arial" panose="020B0604020202020204" pitchFamily="34" charset="0"/>
              <a:buChar char="•"/>
            </a:pPr>
            <a:r>
              <a:rPr lang="en-AU" dirty="0"/>
              <a:t>Should be last cmdlet on the pipeline</a:t>
            </a:r>
          </a:p>
          <a:p>
            <a:endParaRPr lang="en-AU" dirty="0"/>
          </a:p>
          <a:p>
            <a:endParaRPr lang="en-AU" dirty="0"/>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800" b="0" i="0" u="none" strike="noStrike" kern="1200" cap="none" spc="0" normalizeH="0" baseline="0" noProof="0">
              <a:ln>
                <a:noFill/>
              </a:ln>
              <a:solidFill>
                <a:srgbClr val="3F3F3F"/>
              </a:solidFill>
              <a:effectLst/>
              <a:uLnTx/>
              <a:uFillTx/>
              <a:latin typeface="Segoe UI"/>
              <a:ea typeface="+mn-ea"/>
            </a:endParaRPr>
          </a:p>
        </p:txBody>
      </p:sp>
      <p:graphicFrame>
        <p:nvGraphicFramePr>
          <p:cNvPr id="6" name="Table 5"/>
          <p:cNvGraphicFramePr>
            <a:graphicFrameLocks noGrp="1"/>
          </p:cNvGraphicFramePr>
          <p:nvPr>
            <p:extLst/>
          </p:nvPr>
        </p:nvGraphicFramePr>
        <p:xfrm>
          <a:off x="304800" y="2738448"/>
          <a:ext cx="11628895" cy="1663070"/>
        </p:xfrm>
        <a:graphic>
          <a:graphicData uri="http://schemas.openxmlformats.org/drawingml/2006/table">
            <a:tbl>
              <a:tblPr firstRow="1" bandRow="1">
                <a:tableStyleId>{5C22544A-7EE6-4342-B048-85BDC9FD1C3A}</a:tableStyleId>
              </a:tblPr>
              <a:tblGrid>
                <a:gridCol w="1554997">
                  <a:extLst>
                    <a:ext uri="{9D8B030D-6E8A-4147-A177-3AD203B41FA5}">
                      <a16:colId xmlns:a16="http://schemas.microsoft.com/office/drawing/2014/main" val="793964081"/>
                    </a:ext>
                  </a:extLst>
                </a:gridCol>
                <a:gridCol w="10073898">
                  <a:extLst>
                    <a:ext uri="{9D8B030D-6E8A-4147-A177-3AD203B41FA5}">
                      <a16:colId xmlns:a16="http://schemas.microsoft.com/office/drawing/2014/main" val="3905230895"/>
                    </a:ext>
                  </a:extLst>
                </a:gridCol>
              </a:tblGrid>
              <a:tr h="547615">
                <a:tc>
                  <a:txBody>
                    <a:bodyPr/>
                    <a:lstStyle/>
                    <a:p>
                      <a:r>
                        <a:rPr lang="en-AU" sz="2000" b="0">
                          <a:latin typeface="Segoe UI Light" panose="020B0502040204020203" pitchFamily="34" charset="0"/>
                          <a:cs typeface="Segoe UI Light" panose="020B0502040204020203" pitchFamily="34" charset="0"/>
                        </a:rPr>
                        <a:t>Name</a:t>
                      </a:r>
                    </a:p>
                  </a:txBody>
                  <a:tcPr/>
                </a:tc>
                <a:tc>
                  <a:txBody>
                    <a:bodyPr/>
                    <a:lstStyle/>
                    <a:p>
                      <a:r>
                        <a:rPr lang="en-AU" sz="2000" b="0">
                          <a:latin typeface="Segoe UI Light" panose="020B0502040204020203" pitchFamily="34" charset="0"/>
                          <a:cs typeface="Segoe UI Light" panose="020B0502040204020203" pitchFamily="34" charset="0"/>
                        </a:rPr>
                        <a:t>Example</a:t>
                      </a:r>
                    </a:p>
                  </a:txBody>
                  <a:tcPr/>
                </a:tc>
                <a:extLst>
                  <a:ext uri="{0D108BD9-81ED-4DB2-BD59-A6C34878D82A}">
                    <a16:rowId xmlns:a16="http://schemas.microsoft.com/office/drawing/2014/main" val="990436866"/>
                  </a:ext>
                </a:extLst>
              </a:tr>
              <a:tr h="567840">
                <a:tc>
                  <a:txBody>
                    <a:bodyPr/>
                    <a:lstStyle/>
                    <a:p>
                      <a:r>
                        <a:rPr lang="en-AU" sz="1800">
                          <a:latin typeface="Segoe UI Light" panose="020B0502040204020203" pitchFamily="34" charset="0"/>
                          <a:cs typeface="Segoe UI Light" panose="020B0502040204020203" pitchFamily="34" charset="0"/>
                        </a:rPr>
                        <a:t>Export-CSV</a:t>
                      </a:r>
                    </a:p>
                  </a:txBody>
                  <a:tcPr/>
                </a:tc>
                <a:tc>
                  <a:txBody>
                    <a:bodyPr/>
                    <a:lstStyle/>
                    <a:p>
                      <a:r>
                        <a:rPr lang="en-AU" sz="1600">
                          <a:solidFill>
                            <a:srgbClr val="F5F5F5"/>
                          </a:solidFill>
                          <a:latin typeface="Lucida Console" panose="020B0609040504020204" pitchFamily="49" charset="0"/>
                        </a:rPr>
                        <a:t>PS C:\&gt; </a:t>
                      </a:r>
                      <a:r>
                        <a:rPr lang="en-AU" sz="1600">
                          <a:solidFill>
                            <a:srgbClr val="E0FFFF"/>
                          </a:solidFill>
                          <a:latin typeface="Lucida Console" panose="020B0609040504020204" pitchFamily="49" charset="0"/>
                        </a:rPr>
                        <a:t>Get-Services</a:t>
                      </a:r>
                      <a:r>
                        <a:rPr lang="en-AU" sz="1600" baseline="0">
                          <a:solidFill>
                            <a:srgbClr val="E0FFFF"/>
                          </a:solidFill>
                          <a:latin typeface="Lucida Console" panose="020B0609040504020204" pitchFamily="49" charset="0"/>
                        </a:rPr>
                        <a:t> | Export-CSV </a:t>
                      </a:r>
                      <a:r>
                        <a:rPr lang="en-AU" sz="1600">
                          <a:solidFill>
                            <a:srgbClr val="FFE4B5"/>
                          </a:solidFill>
                          <a:latin typeface="Lucida Console" panose="020B0609040504020204" pitchFamily="49" charset="0"/>
                          <a:ea typeface="+mn-ea"/>
                          <a:cs typeface="+mn-cs"/>
                        </a:rPr>
                        <a:t>–Path </a:t>
                      </a:r>
                      <a:r>
                        <a:rPr lang="en-AU" sz="1600">
                          <a:solidFill>
                            <a:srgbClr val="EE82EE"/>
                          </a:solidFill>
                          <a:latin typeface="Lucida Console" panose="020B0609040504020204" pitchFamily="49" charset="0"/>
                          <a:ea typeface="+mn-ea"/>
                          <a:cs typeface="+mn-cs"/>
                        </a:rPr>
                        <a:t>C:\temp\services.csv </a:t>
                      </a:r>
                      <a:r>
                        <a:rPr lang="en-AU" sz="1600">
                          <a:solidFill>
                            <a:srgbClr val="FFE4B5"/>
                          </a:solidFill>
                          <a:latin typeface="Lucida Console" panose="020B0609040504020204" pitchFamily="49" charset="0"/>
                          <a:ea typeface="+mn-ea"/>
                          <a:cs typeface="+mn-cs"/>
                        </a:rPr>
                        <a:t>-NoTypeInformation</a:t>
                      </a:r>
                      <a:endParaRPr lang="en-AU" sz="2000">
                        <a:solidFill>
                          <a:srgbClr val="FFE4B5"/>
                        </a:solidFill>
                        <a:latin typeface="Lucida Console" panose="020B0609040504020204" pitchFamily="49" charset="0"/>
                        <a:ea typeface="+mn-ea"/>
                        <a:cs typeface="+mn-cs"/>
                      </a:endParaRPr>
                    </a:p>
                  </a:txBody>
                  <a:tcPr>
                    <a:solidFill>
                      <a:srgbClr val="012456"/>
                    </a:solidFill>
                  </a:tcPr>
                </a:tc>
                <a:extLst>
                  <a:ext uri="{0D108BD9-81ED-4DB2-BD59-A6C34878D82A}">
                    <a16:rowId xmlns:a16="http://schemas.microsoft.com/office/drawing/2014/main" val="1067910448"/>
                  </a:ext>
                </a:extLst>
              </a:tr>
              <a:tr h="547615">
                <a:tc>
                  <a:txBody>
                    <a:bodyPr/>
                    <a:lstStyle/>
                    <a:p>
                      <a:r>
                        <a:rPr lang="en-AU" sz="1800">
                          <a:latin typeface="Segoe UI Light" panose="020B0502040204020203" pitchFamily="34" charset="0"/>
                          <a:cs typeface="Segoe UI Light" panose="020B0502040204020203" pitchFamily="34" charset="0"/>
                        </a:rPr>
                        <a:t>Export-</a:t>
                      </a:r>
                      <a:r>
                        <a:rPr lang="en-AU" sz="1800" err="1">
                          <a:latin typeface="Segoe UI Light" panose="020B0502040204020203" pitchFamily="34" charset="0"/>
                          <a:cs typeface="Segoe UI Light" panose="020B0502040204020203" pitchFamily="34" charset="0"/>
                        </a:rPr>
                        <a:t>CliXML</a:t>
                      </a:r>
                      <a:endParaRPr lang="en-AU" sz="1800">
                        <a:latin typeface="Segoe UI Light" panose="020B0502040204020203" pitchFamily="34" charset="0"/>
                        <a:cs typeface="Segoe UI Light" panose="020B0502040204020203" pitchFamily="34" charset="0"/>
                      </a:endParaRPr>
                    </a:p>
                  </a:txBody>
                  <a:tcPr/>
                </a:tc>
                <a:tc>
                  <a:txBody>
                    <a:bodyPr/>
                    <a:lstStyle/>
                    <a:p>
                      <a:r>
                        <a:rPr lang="en-AU" sz="1600">
                          <a:solidFill>
                            <a:srgbClr val="F5F5F5"/>
                          </a:solidFill>
                          <a:latin typeface="Lucida Console" panose="020B0609040504020204" pitchFamily="49" charset="0"/>
                        </a:rPr>
                        <a:t>PS C:\&gt; </a:t>
                      </a:r>
                      <a:r>
                        <a:rPr lang="en-AU" sz="1600">
                          <a:solidFill>
                            <a:srgbClr val="E0FFFF"/>
                          </a:solidFill>
                          <a:latin typeface="Lucida Console" panose="020B0609040504020204" pitchFamily="49" charset="0"/>
                        </a:rPr>
                        <a:t>Get-Process</a:t>
                      </a:r>
                      <a:r>
                        <a:rPr lang="en-AU" sz="1600" baseline="0">
                          <a:solidFill>
                            <a:srgbClr val="E0FFFF"/>
                          </a:solidFill>
                          <a:latin typeface="Lucida Console" panose="020B0609040504020204" pitchFamily="49" charset="0"/>
                        </a:rPr>
                        <a:t> | Export-</a:t>
                      </a:r>
                      <a:r>
                        <a:rPr lang="en-AU" sz="1600" baseline="0" err="1">
                          <a:solidFill>
                            <a:srgbClr val="E0FFFF"/>
                          </a:solidFill>
                          <a:latin typeface="Lucida Console" panose="020B0609040504020204" pitchFamily="49" charset="0"/>
                        </a:rPr>
                        <a:t>CliXML</a:t>
                      </a:r>
                      <a:r>
                        <a:rPr lang="en-AU" sz="1600" baseline="0">
                          <a:solidFill>
                            <a:srgbClr val="E0FFFF"/>
                          </a:solidFill>
                          <a:latin typeface="Lucida Console" panose="020B0609040504020204" pitchFamily="49" charset="0"/>
                        </a:rPr>
                        <a:t> </a:t>
                      </a:r>
                      <a:r>
                        <a:rPr lang="en-AU" sz="1600">
                          <a:solidFill>
                            <a:srgbClr val="FFE4B5"/>
                          </a:solidFill>
                          <a:latin typeface="Lucida Console" panose="020B0609040504020204" pitchFamily="49" charset="0"/>
                          <a:ea typeface="+mn-ea"/>
                          <a:cs typeface="+mn-cs"/>
                        </a:rPr>
                        <a:t>–Path </a:t>
                      </a:r>
                      <a:r>
                        <a:rPr lang="en-AU" sz="1600">
                          <a:solidFill>
                            <a:srgbClr val="EE82EE"/>
                          </a:solidFill>
                          <a:latin typeface="Lucida Console" panose="020B0609040504020204" pitchFamily="49" charset="0"/>
                          <a:ea typeface="+mn-ea"/>
                          <a:cs typeface="+mn-cs"/>
                        </a:rPr>
                        <a:t>C:\temp\services.xml</a:t>
                      </a:r>
                      <a:endParaRPr lang="en-AU" sz="2000">
                        <a:solidFill>
                          <a:srgbClr val="FFE4B5"/>
                        </a:solidFill>
                        <a:latin typeface="Lucida Console" panose="020B0609040504020204" pitchFamily="49" charset="0"/>
                        <a:ea typeface="+mn-ea"/>
                        <a:cs typeface="+mn-cs"/>
                      </a:endParaRPr>
                    </a:p>
                  </a:txBody>
                  <a:tcPr>
                    <a:solidFill>
                      <a:srgbClr val="012456"/>
                    </a:solidFill>
                  </a:tcPr>
                </a:tc>
                <a:extLst>
                  <a:ext uri="{0D108BD9-81ED-4DB2-BD59-A6C34878D82A}">
                    <a16:rowId xmlns:a16="http://schemas.microsoft.com/office/drawing/2014/main" val="1535108766"/>
                  </a:ext>
                </a:extLst>
              </a:tr>
            </a:tbl>
          </a:graphicData>
        </a:graphic>
      </p:graphicFrame>
    </p:spTree>
    <p:extLst>
      <p:ext uri="{BB962C8B-B14F-4D97-AF65-F5344CB8AC3E}">
        <p14:creationId xmlns:p14="http://schemas.microsoft.com/office/powerpoint/2010/main" val="368875999"/>
      </p:ext>
    </p:extLst>
  </p:cSld>
  <p:clrMapOvr>
    <a:masterClrMapping/>
  </p:clrMapOvr>
</p:sld>
</file>

<file path=ppt/theme/theme1.xml><?xml version="1.0" encoding="utf-8"?>
<a:theme xmlns:a="http://schemas.openxmlformats.org/drawingml/2006/main" name="Services4x3">
  <a:themeElements>
    <a:clrScheme name="Custom 1">
      <a:dk1>
        <a:srgbClr val="000000"/>
      </a:dk1>
      <a:lt1>
        <a:sysClr val="window" lastClr="FFFFFF"/>
      </a:lt1>
      <a:dk2>
        <a:srgbClr val="002050"/>
      </a:dk2>
      <a:lt2>
        <a:srgbClr val="FFFFFF"/>
      </a:lt2>
      <a:accent1>
        <a:srgbClr val="0A5BBA"/>
      </a:accent1>
      <a:accent2>
        <a:srgbClr val="15AEEF"/>
      </a:accent2>
      <a:accent3>
        <a:srgbClr val="0E715F"/>
      </a:accent3>
      <a:accent4>
        <a:srgbClr val="129038"/>
      </a:accent4>
      <a:accent5>
        <a:srgbClr val="0C6126"/>
      </a:accent5>
      <a:accent6>
        <a:srgbClr val="6EB005"/>
      </a:accent6>
      <a:hlink>
        <a:srgbClr val="540F67"/>
      </a:hlink>
      <a:folHlink>
        <a:srgbClr val="883884"/>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SD_Presentation_Template_Technology-Lesson_Title_v1.0.potx" id="{9074C402-B2F0-447C-BE82-85AB75729F29}" vid="{ED5C61D2-6D68-4DF8-B70E-825527447F29}"/>
    </a:ext>
  </a:extLst>
</a:theme>
</file>

<file path=ppt/theme/theme2.xml><?xml version="1.0" encoding="utf-8"?>
<a:theme xmlns:a="http://schemas.openxmlformats.org/drawingml/2006/main" name="1_Services4x3">
  <a:themeElements>
    <a:clrScheme name="Custom 1">
      <a:dk1>
        <a:srgbClr val="000000"/>
      </a:dk1>
      <a:lt1>
        <a:sysClr val="window" lastClr="FFFFFF"/>
      </a:lt1>
      <a:dk2>
        <a:srgbClr val="002050"/>
      </a:dk2>
      <a:lt2>
        <a:srgbClr val="FFFFFF"/>
      </a:lt2>
      <a:accent1>
        <a:srgbClr val="0A5BBA"/>
      </a:accent1>
      <a:accent2>
        <a:srgbClr val="15AEEF"/>
      </a:accent2>
      <a:accent3>
        <a:srgbClr val="0E715F"/>
      </a:accent3>
      <a:accent4>
        <a:srgbClr val="129038"/>
      </a:accent4>
      <a:accent5>
        <a:srgbClr val="0C6126"/>
      </a:accent5>
      <a:accent6>
        <a:srgbClr val="6EB005"/>
      </a:accent6>
      <a:hlink>
        <a:srgbClr val="540F67"/>
      </a:hlink>
      <a:folHlink>
        <a:srgbClr val="883884"/>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SD_Presentation_Template_Technology-Lesson_Title_v1.0.potx" id="{9074C402-B2F0-447C-BE82-85AB75729F29}" vid="{ED5C61D2-6D68-4DF8-B70E-825527447F2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4DE3E8BEF2E4E881CAEEABE421CEE" ma:contentTypeVersion="8" ma:contentTypeDescription="Create a new document." ma:contentTypeScope="" ma:versionID="baf05cccf29378aa88bb8789a5b8e396">
  <xsd:schema xmlns:xsd="http://www.w3.org/2001/XMLSchema" xmlns:xs="http://www.w3.org/2001/XMLSchema" xmlns:p="http://schemas.microsoft.com/office/2006/metadata/properties" xmlns:ns1="http://schemas.microsoft.com/sharepoint/v3" xmlns:ns2="230e9df3-be65-4c73-a93b-d1236ebd677e" xmlns:ns3="7ed30aa2-a9a3-48dd-93de-4f2bc034e61b" xmlns:ns4="59de8348-5be6-4db7-9dc7-92aa9cc3a18f" targetNamespace="http://schemas.microsoft.com/office/2006/metadata/properties" ma:root="true" ma:fieldsID="808daea09e4dbaa5f71bd5fc4a8d1f8d" ns1:_="" ns2:_="" ns3:_="" ns4:_="">
    <xsd:import namespace="http://schemas.microsoft.com/sharepoint/v3"/>
    <xsd:import namespace="230e9df3-be65-4c73-a93b-d1236ebd677e"/>
    <xsd:import namespace="7ed30aa2-a9a3-48dd-93de-4f2bc034e61b"/>
    <xsd:import namespace="59de8348-5be6-4db7-9dc7-92aa9cc3a18f"/>
    <xsd:element name="properties">
      <xsd:complexType>
        <xsd:sequence>
          <xsd:element name="documentManagement">
            <xsd:complexType>
              <xsd:all>
                <xsd:element ref="ns2:_dlc_DocId" minOccurs="0"/>
                <xsd:element ref="ns2:_dlc_DocIdUrl" minOccurs="0"/>
                <xsd:element ref="ns2:_dlc_DocIdPersistId"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description="" ma:hidden="true" ma:internalName="_ip_UnifiedCompliancePolicyProperties">
      <xsd:simpleType>
        <xsd:restriction base="dms:Note"/>
      </xsd:simpleType>
    </xsd:element>
    <xsd:element name="_ip_UnifiedCompliancePolicyUIAction" ma:index="16"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ed30aa2-a9a3-48dd-93de-4f2bc034e61b"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LastSharedByUser" ma:index="13" nillable="true" ma:displayName="Last Shared By User" ma:description="" ma:internalName="LastSharedByUser" ma:readOnly="true">
      <xsd:simpleType>
        <xsd:restriction base="dms:Note">
          <xsd:maxLength value="255"/>
        </xsd:restriction>
      </xsd:simpleType>
    </xsd:element>
    <xsd:element name="LastSharedByTime" ma:index="1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59de8348-5be6-4db7-9dc7-92aa9cc3a18f" elementFormDefault="qualified">
    <xsd:import namespace="http://schemas.microsoft.com/office/2006/documentManagement/types"/>
    <xsd:import namespace="http://schemas.microsoft.com/office/infopath/2007/PartnerControls"/>
    <xsd:element name="MediaServiceMetadata" ma:index="17" nillable="true" ma:displayName="MediaServiceMetadata" ma:description="" ma:hidden="true" ma:internalName="MediaServiceMetadata" ma:readOnly="true">
      <xsd:simpleType>
        <xsd:restriction base="dms:Note"/>
      </xsd:simpleType>
    </xsd:element>
    <xsd:element name="MediaServiceFastMetadata" ma:index="18"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ip_UnifiedCompliancePolicyProperties xmlns="http://schemas.microsoft.com/sharepoint/v3" xsi:nil="true"/>
    <_dlc_DocId xmlns="230e9df3-be65-4c73-a93b-d1236ebd677e">CPS089-628834383-4508</_dlc_DocId>
    <_ip_UnifiedCompliancePolicyUIAction xmlns="http://schemas.microsoft.com/sharepoint/v3" xsi:nil="true"/>
    <_dlc_DocIdUrl xmlns="230e9df3-be65-4c73-a93b-d1236ebd677e">
      <Url>https://microsoft.sharepoint.com/teams/CampusProjectSites089/hahzsakosd/ipdev/_layouts/15/DocIdRedir.aspx?ID=CPS089-628834383-4508</Url>
      <Description>CPS089-628834383-4508</Description>
    </_dlc_DocIdUrl>
  </documentManagement>
</p:properties>
</file>

<file path=customXml/itemProps1.xml><?xml version="1.0" encoding="utf-8"?>
<ds:datastoreItem xmlns:ds="http://schemas.openxmlformats.org/officeDocument/2006/customXml" ds:itemID="{30C02100-92B9-4073-821B-2D96C1982C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7ed30aa2-a9a3-48dd-93de-4f2bc034e61b"/>
    <ds:schemaRef ds:uri="59de8348-5be6-4db7-9dc7-92aa9cc3a1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6C08C14-EAC7-466C-A997-00491EE67639}">
  <ds:schemaRefs>
    <ds:schemaRef ds:uri="http://schemas.microsoft.com/sharepoint/events"/>
  </ds:schemaRefs>
</ds:datastoreItem>
</file>

<file path=customXml/itemProps3.xml><?xml version="1.0" encoding="utf-8"?>
<ds:datastoreItem xmlns:ds="http://schemas.openxmlformats.org/officeDocument/2006/customXml" ds:itemID="{510D7D32-3F5C-4865-A4BE-CFDF2EB77864}">
  <ds:schemaRefs>
    <ds:schemaRef ds:uri="http://schemas.microsoft.com/sharepoint/v3/contenttype/forms"/>
  </ds:schemaRefs>
</ds:datastoreItem>
</file>

<file path=customXml/itemProps4.xml><?xml version="1.0" encoding="utf-8"?>
<ds:datastoreItem xmlns:ds="http://schemas.openxmlformats.org/officeDocument/2006/customXml" ds:itemID="{3DE91621-97DE-4CEC-B453-60F5B131DD5E}">
  <ds:schemaRefs>
    <ds:schemaRef ds:uri="7ed30aa2-a9a3-48dd-93de-4f2bc034e61b"/>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purl.org/dc/terms/"/>
    <ds:schemaRef ds:uri="230e9df3-be65-4c73-a93b-d1236ebd677e"/>
    <ds:schemaRef ds:uri="59de8348-5be6-4db7-9dc7-92aa9cc3a18f"/>
    <ds:schemaRef ds:uri="http://schemas.microsoft.com/office/2006/documentManagement/types"/>
    <ds:schemaRef ds:uri="http://schemas.microsoft.com/sharepoint/v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515</TotalTime>
  <Words>1785</Words>
  <Application>Microsoft Office PowerPoint</Application>
  <PresentationFormat>Widescreen</PresentationFormat>
  <Paragraphs>297</Paragraphs>
  <Slides>17</Slides>
  <Notes>17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17</vt:i4>
      </vt:variant>
    </vt:vector>
  </HeadingPairs>
  <TitlesOfParts>
    <vt:vector size="28" baseType="lpstr">
      <vt:lpstr>Arial</vt:lpstr>
      <vt:lpstr>Calibri</vt:lpstr>
      <vt:lpstr>Calibri Light</vt:lpstr>
      <vt:lpstr>Lucida Console</vt:lpstr>
      <vt:lpstr>Segoe Pro Light</vt:lpstr>
      <vt:lpstr>Segoe Pro Semibold</vt:lpstr>
      <vt:lpstr>Segoe UI</vt:lpstr>
      <vt:lpstr>Segoe UI Light</vt:lpstr>
      <vt:lpstr>Segoe UI Semibold</vt:lpstr>
      <vt:lpstr>Services4x3</vt:lpstr>
      <vt:lpstr>1_Services4x3</vt:lpstr>
      <vt:lpstr>Agenda</vt:lpstr>
      <vt:lpstr>Module 4: Pipeline Introduction </vt:lpstr>
      <vt:lpstr>What is a Pipeline?</vt:lpstr>
      <vt:lpstr>Using the Pipeline</vt:lpstr>
      <vt:lpstr>Object Cmdlets</vt:lpstr>
      <vt:lpstr>Select-Object Example</vt:lpstr>
      <vt:lpstr>Instructor Demonstration</vt:lpstr>
      <vt:lpstr>Format Cmdlets</vt:lpstr>
      <vt:lpstr>Export Cmdlets</vt:lpstr>
      <vt:lpstr>Import Cmdlets</vt:lpstr>
      <vt:lpstr>CSV vs. CliXML</vt:lpstr>
      <vt:lpstr>When to use CliXML?</vt:lpstr>
      <vt:lpstr>Content Cmdlets</vt:lpstr>
      <vt:lpstr>Out Cmdlets</vt:lpstr>
      <vt:lpstr>Out-Gridview</vt:lpstr>
      <vt:lpstr>Instructor Demonstration</vt:lpstr>
      <vt:lpstr>Module 4: Pipeline Introduction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Bobby Reed</dc:creator>
  <cp:lastModifiedBy>Kory Thacher</cp:lastModifiedBy>
  <cp:revision>22</cp:revision>
  <dcterms:created xsi:type="dcterms:W3CDTF">2017-03-17T10:30:38Z</dcterms:created>
  <dcterms:modified xsi:type="dcterms:W3CDTF">2017-05-30T21:47:52Z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0x0101003914DE3E8BEF2E4E881CAEEABE421CEE</vt:lpwstr>
  </property>
  <property fmtid="{D5CDD505-2E9C-101B-9397-08002B2CF9AE}" pid="3" name="_dlc_DocIdItemGuid">
    <vt:lpwstr>652a627a-fd6f-4052-960a-3e10aec78336</vt:lpwstr>
  </property>
</Properties>
</file>