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3" r:id="rId6"/>
  </p:sldMasterIdLst>
  <p:notesMasterIdLst>
    <p:notesMasterId r:id="rId36"/>
  </p:notesMasterIdLst>
  <p:sldIdLst>
    <p:sldId id="278" r:id="rId7"/>
    <p:sldId id="257" r:id="rId8"/>
    <p:sldId id="289" r:id="rId9"/>
    <p:sldId id="290" r:id="rId10"/>
    <p:sldId id="291" r:id="rId11"/>
    <p:sldId id="259" r:id="rId12"/>
    <p:sldId id="260" r:id="rId13"/>
    <p:sldId id="261" r:id="rId14"/>
    <p:sldId id="287" r:id="rId15"/>
    <p:sldId id="288" r:id="rId16"/>
    <p:sldId id="264" r:id="rId17"/>
    <p:sldId id="262" r:id="rId18"/>
    <p:sldId id="263" r:id="rId19"/>
    <p:sldId id="265" r:id="rId20"/>
    <p:sldId id="266" r:id="rId21"/>
    <p:sldId id="282" r:id="rId22"/>
    <p:sldId id="283" r:id="rId23"/>
    <p:sldId id="284" r:id="rId24"/>
    <p:sldId id="285" r:id="rId25"/>
    <p:sldId id="267" r:id="rId26"/>
    <p:sldId id="268" r:id="rId27"/>
    <p:sldId id="269" r:id="rId28"/>
    <p:sldId id="270" r:id="rId29"/>
    <p:sldId id="271" r:id="rId30"/>
    <p:sldId id="273" r:id="rId31"/>
    <p:sldId id="272" r:id="rId32"/>
    <p:sldId id="274" r:id="rId33"/>
    <p:sldId id="275"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5 - Introduction To Data Types" id="{77AACA94-BAAA-43A6-9972-F6AA0712E4E0}">
          <p14:sldIdLst>
            <p14:sldId id="278"/>
            <p14:sldId id="257"/>
            <p14:sldId id="289"/>
            <p14:sldId id="290"/>
            <p14:sldId id="291"/>
            <p14:sldId id="259"/>
            <p14:sldId id="260"/>
            <p14:sldId id="261"/>
            <p14:sldId id="287"/>
            <p14:sldId id="288"/>
            <p14:sldId id="264"/>
            <p14:sldId id="262"/>
            <p14:sldId id="263"/>
            <p14:sldId id="265"/>
            <p14:sldId id="266"/>
            <p14:sldId id="282"/>
            <p14:sldId id="283"/>
            <p14:sldId id="284"/>
            <p14:sldId id="285"/>
            <p14:sldId id="267"/>
            <p14:sldId id="268"/>
            <p14:sldId id="269"/>
            <p14:sldId id="270"/>
            <p14:sldId id="271"/>
            <p14:sldId id="273"/>
            <p14:sldId id="272"/>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2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6" autoAdjust="0"/>
    <p:restoredTop sz="77207" autoAdjust="0"/>
  </p:normalViewPr>
  <p:slideViewPr>
    <p:cSldViewPr snapToGrid="0">
      <p:cViewPr varScale="1">
        <p:scale>
          <a:sx n="101" d="100"/>
          <a:sy n="101"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9B263-F7F4-418C-BA5A-A096AEC9A324}" type="doc">
      <dgm:prSet loTypeId="urn:microsoft.com/office/officeart/2005/8/layout/orgChart1" loCatId="hierarchy" qsTypeId="urn:microsoft.com/office/officeart/2005/8/quickstyle/simple1" qsCatId="simple" csTypeId="urn:microsoft.com/office/officeart/2005/8/colors/accent1_3" csCatId="accent1" phldr="1"/>
      <dgm:spPr/>
      <dgm:t>
        <a:bodyPr/>
        <a:lstStyle/>
        <a:p>
          <a:endParaRPr lang="en-AU"/>
        </a:p>
      </dgm:t>
    </dgm:pt>
    <dgm:pt modelId="{EF75B483-15A5-44DB-95CE-1F27F3D4D6F6}">
      <dgm:prSet phldrT="[Text]" custT="1"/>
      <dgm:spPr>
        <a:solidFill>
          <a:schemeClr val="accent1">
            <a:lumMod val="50000"/>
            <a:alpha val="63000"/>
          </a:schemeClr>
        </a:solidFill>
      </dgm:spPr>
      <dgm:t>
        <a:bodyPr/>
        <a:lstStyle/>
        <a:p>
          <a:pPr algn="ctr"/>
          <a:endParaRPr lang="en-AU" sz="1800" u="sng" dirty="0">
            <a:latin typeface="Segoe UI Light" panose="020B0502040204020203" pitchFamily="34" charset="0"/>
            <a:cs typeface="Segoe UI Light" panose="020B0502040204020203" pitchFamily="34" charset="0"/>
          </a:endParaRPr>
        </a:p>
      </dgm:t>
    </dgm:pt>
    <dgm:pt modelId="{C2D86255-4668-4D1D-818A-AA04277764F7}" type="parTrans" cxnId="{4DA97F67-6CD8-49C1-A096-A831184200E6}">
      <dgm:prSet/>
      <dgm:spPr/>
      <dgm:t>
        <a:bodyPr/>
        <a:lstStyle/>
        <a:p>
          <a:endParaRPr lang="en-AU">
            <a:latin typeface="Segoe UI Light" panose="020B0502040204020203" pitchFamily="34" charset="0"/>
            <a:cs typeface="Segoe UI Light" panose="020B0502040204020203" pitchFamily="34" charset="0"/>
          </a:endParaRPr>
        </a:p>
      </dgm:t>
    </dgm:pt>
    <dgm:pt modelId="{20E402AA-9575-4A68-BFA8-F809F2967712}" type="sibTrans" cxnId="{4DA97F67-6CD8-49C1-A096-A831184200E6}">
      <dgm:prSet/>
      <dgm:spPr/>
      <dgm:t>
        <a:bodyPr/>
        <a:lstStyle/>
        <a:p>
          <a:endParaRPr lang="en-AU">
            <a:latin typeface="Segoe UI Light" panose="020B0502040204020203" pitchFamily="34" charset="0"/>
            <a:cs typeface="Segoe UI Light" panose="020B0502040204020203" pitchFamily="34" charset="0"/>
          </a:endParaRPr>
        </a:p>
      </dgm:t>
    </dgm:pt>
    <dgm:pt modelId="{CA2A4730-39FD-42DB-B7A8-155D9F0EB14D}">
      <dgm:prSet phldrT="[Text]" custT="1"/>
      <dgm:spPr/>
      <dgm:t>
        <a:bodyPr/>
        <a:lstStyle/>
        <a:p>
          <a:r>
            <a:rPr lang="en-AU" sz="1200" b="1" u="none" dirty="0">
              <a:latin typeface="Segoe UI Light" panose="020B0502040204020203" pitchFamily="34" charset="0"/>
              <a:cs typeface="Segoe UI Light" panose="020B0502040204020203" pitchFamily="34" charset="0"/>
            </a:rPr>
            <a:t>INSTANCE01</a:t>
          </a:r>
        </a:p>
      </dgm:t>
    </dgm:pt>
    <dgm:pt modelId="{142B5E4F-8467-42E0-89CE-1071BE71BB33}" type="parTrans" cxnId="{01F60BC8-F294-4BA1-9C5B-BDB3E0AF0369}">
      <dgm:prSet/>
      <dgm:spPr/>
      <dgm:t>
        <a:bodyPr/>
        <a:lstStyle/>
        <a:p>
          <a:endParaRPr lang="en-AU">
            <a:latin typeface="Segoe UI Light" panose="020B0502040204020203" pitchFamily="34" charset="0"/>
            <a:cs typeface="Segoe UI Light" panose="020B0502040204020203" pitchFamily="34" charset="0"/>
          </a:endParaRPr>
        </a:p>
      </dgm:t>
    </dgm:pt>
    <dgm:pt modelId="{A70CA3B8-9140-4CB9-8270-14257A299882}" type="sibTrans" cxnId="{01F60BC8-F294-4BA1-9C5B-BDB3E0AF0369}">
      <dgm:prSet/>
      <dgm:spPr/>
      <dgm:t>
        <a:bodyPr/>
        <a:lstStyle/>
        <a:p>
          <a:endParaRPr lang="en-AU">
            <a:latin typeface="Segoe UI Light" panose="020B0502040204020203" pitchFamily="34" charset="0"/>
            <a:cs typeface="Segoe UI Light" panose="020B0502040204020203" pitchFamily="34" charset="0"/>
          </a:endParaRPr>
        </a:p>
      </dgm:t>
    </dgm:pt>
    <dgm:pt modelId="{30C311B1-C6C4-473C-870D-47B2E116BA21}">
      <dgm:prSet phldrT="[Text]" custT="1"/>
      <dgm:spPr/>
      <dgm:t>
        <a:bodyPr/>
        <a:lstStyle/>
        <a:p>
          <a:r>
            <a:rPr lang="en-AU" sz="1200" b="1" u="none" dirty="0">
              <a:latin typeface="Segoe UI Light" panose="020B0502040204020203" pitchFamily="34" charset="0"/>
              <a:cs typeface="Segoe UI Light" panose="020B0502040204020203" pitchFamily="34" charset="0"/>
            </a:rPr>
            <a:t>INSTANCE02</a:t>
          </a:r>
          <a:endParaRPr lang="en-AU" sz="1200" b="1" dirty="0">
            <a:latin typeface="Segoe UI Light" panose="020B0502040204020203" pitchFamily="34" charset="0"/>
            <a:cs typeface="Segoe UI Light" panose="020B0502040204020203" pitchFamily="34" charset="0"/>
          </a:endParaRPr>
        </a:p>
      </dgm:t>
    </dgm:pt>
    <dgm:pt modelId="{62351CF6-1F4A-4DA3-96A6-36D2D0032BB8}" type="parTrans" cxnId="{893CB180-7843-4036-A119-CEE093F52275}">
      <dgm:prSet/>
      <dgm:spPr/>
      <dgm:t>
        <a:bodyPr/>
        <a:lstStyle/>
        <a:p>
          <a:endParaRPr lang="en-AU">
            <a:latin typeface="Segoe UI Light" panose="020B0502040204020203" pitchFamily="34" charset="0"/>
            <a:cs typeface="Segoe UI Light" panose="020B0502040204020203" pitchFamily="34" charset="0"/>
          </a:endParaRPr>
        </a:p>
      </dgm:t>
    </dgm:pt>
    <dgm:pt modelId="{BA10AF91-BE8E-4A99-B85C-85B13C920818}" type="sibTrans" cxnId="{893CB180-7843-4036-A119-CEE093F52275}">
      <dgm:prSet/>
      <dgm:spPr/>
      <dgm:t>
        <a:bodyPr/>
        <a:lstStyle/>
        <a:p>
          <a:endParaRPr lang="en-AU">
            <a:latin typeface="Segoe UI Light" panose="020B0502040204020203" pitchFamily="34" charset="0"/>
            <a:cs typeface="Segoe UI Light" panose="020B0502040204020203" pitchFamily="34" charset="0"/>
          </a:endParaRPr>
        </a:p>
      </dgm:t>
    </dgm:pt>
    <dgm:pt modelId="{6D52F3BC-7B2E-42A3-A824-AA54A70EB150}" type="pres">
      <dgm:prSet presAssocID="{6699B263-F7F4-418C-BA5A-A096AEC9A324}" presName="hierChild1" presStyleCnt="0">
        <dgm:presLayoutVars>
          <dgm:orgChart val="1"/>
          <dgm:chPref val="1"/>
          <dgm:dir/>
          <dgm:animOne val="branch"/>
          <dgm:animLvl val="lvl"/>
          <dgm:resizeHandles/>
        </dgm:presLayoutVars>
      </dgm:prSet>
      <dgm:spPr/>
    </dgm:pt>
    <dgm:pt modelId="{9ADCDE94-103B-4186-8B74-122084FC977E}" type="pres">
      <dgm:prSet presAssocID="{EF75B483-15A5-44DB-95CE-1F27F3D4D6F6}" presName="hierRoot1" presStyleCnt="0">
        <dgm:presLayoutVars>
          <dgm:hierBranch val="init"/>
        </dgm:presLayoutVars>
      </dgm:prSet>
      <dgm:spPr/>
    </dgm:pt>
    <dgm:pt modelId="{BF61BFD9-5B64-4E0D-A0ED-B5F9E441AD3B}" type="pres">
      <dgm:prSet presAssocID="{EF75B483-15A5-44DB-95CE-1F27F3D4D6F6}" presName="rootComposite1" presStyleCnt="0"/>
      <dgm:spPr/>
    </dgm:pt>
    <dgm:pt modelId="{2B646462-5D90-412D-89AA-5DA28C46DF39}" type="pres">
      <dgm:prSet presAssocID="{EF75B483-15A5-44DB-95CE-1F27F3D4D6F6}" presName="rootText1" presStyleLbl="node0" presStyleIdx="0" presStyleCnt="1" custScaleX="25301" custScaleY="30755" custLinFactNeighborX="-3771">
        <dgm:presLayoutVars>
          <dgm:chPref val="3"/>
        </dgm:presLayoutVars>
      </dgm:prSet>
      <dgm:spPr/>
    </dgm:pt>
    <dgm:pt modelId="{46812E59-B888-492E-9C38-FECC1265F27F}" type="pres">
      <dgm:prSet presAssocID="{EF75B483-15A5-44DB-95CE-1F27F3D4D6F6}" presName="rootConnector1" presStyleLbl="node1" presStyleIdx="0" presStyleCnt="0"/>
      <dgm:spPr/>
    </dgm:pt>
    <dgm:pt modelId="{4E928509-0CFD-4F22-B5CB-5F19414B16E6}" type="pres">
      <dgm:prSet presAssocID="{EF75B483-15A5-44DB-95CE-1F27F3D4D6F6}" presName="hierChild2" presStyleCnt="0"/>
      <dgm:spPr/>
    </dgm:pt>
    <dgm:pt modelId="{C4A8901D-2AC3-4690-9951-2C4E4340AEC6}" type="pres">
      <dgm:prSet presAssocID="{142B5E4F-8467-42E0-89CE-1071BE71BB33}" presName="Name37" presStyleLbl="parChTrans1D2" presStyleIdx="0" presStyleCnt="2"/>
      <dgm:spPr/>
    </dgm:pt>
    <dgm:pt modelId="{7369A313-6E3B-441E-ACD2-77AA94465888}" type="pres">
      <dgm:prSet presAssocID="{CA2A4730-39FD-42DB-B7A8-155D9F0EB14D}" presName="hierRoot2" presStyleCnt="0">
        <dgm:presLayoutVars>
          <dgm:hierBranch val="init"/>
        </dgm:presLayoutVars>
      </dgm:prSet>
      <dgm:spPr/>
    </dgm:pt>
    <dgm:pt modelId="{EF546B05-D525-418E-B794-E30D673F700F}" type="pres">
      <dgm:prSet presAssocID="{CA2A4730-39FD-42DB-B7A8-155D9F0EB14D}" presName="rootComposite" presStyleCnt="0"/>
      <dgm:spPr/>
    </dgm:pt>
    <dgm:pt modelId="{919C3996-88F3-4BC1-9A1A-C6113CBD1E02}" type="pres">
      <dgm:prSet presAssocID="{CA2A4730-39FD-42DB-B7A8-155D9F0EB14D}" presName="rootText" presStyleLbl="node2" presStyleIdx="0" presStyleCnt="2" custScaleX="28961" custScaleY="26135" custLinFactNeighborX="565" custLinFactNeighborY="-3498">
        <dgm:presLayoutVars>
          <dgm:chPref val="3"/>
        </dgm:presLayoutVars>
      </dgm:prSet>
      <dgm:spPr/>
    </dgm:pt>
    <dgm:pt modelId="{ECCD0679-4CA7-4219-8BD7-85C582B7E551}" type="pres">
      <dgm:prSet presAssocID="{CA2A4730-39FD-42DB-B7A8-155D9F0EB14D}" presName="rootConnector" presStyleLbl="node2" presStyleIdx="0" presStyleCnt="2"/>
      <dgm:spPr/>
    </dgm:pt>
    <dgm:pt modelId="{F658EF18-83E3-42A8-91A2-51139AB61131}" type="pres">
      <dgm:prSet presAssocID="{CA2A4730-39FD-42DB-B7A8-155D9F0EB14D}" presName="hierChild4" presStyleCnt="0"/>
      <dgm:spPr/>
    </dgm:pt>
    <dgm:pt modelId="{D377BEAC-A9D2-4153-A570-F9A6EB7DB651}" type="pres">
      <dgm:prSet presAssocID="{CA2A4730-39FD-42DB-B7A8-155D9F0EB14D}" presName="hierChild5" presStyleCnt="0"/>
      <dgm:spPr/>
    </dgm:pt>
    <dgm:pt modelId="{837CC424-AF8F-4197-A46B-BBD0994E58AC}" type="pres">
      <dgm:prSet presAssocID="{62351CF6-1F4A-4DA3-96A6-36D2D0032BB8}" presName="Name37" presStyleLbl="parChTrans1D2" presStyleIdx="1" presStyleCnt="2"/>
      <dgm:spPr/>
    </dgm:pt>
    <dgm:pt modelId="{86277E8E-43C2-4D50-BC57-8DFC9245B326}" type="pres">
      <dgm:prSet presAssocID="{30C311B1-C6C4-473C-870D-47B2E116BA21}" presName="hierRoot2" presStyleCnt="0">
        <dgm:presLayoutVars>
          <dgm:hierBranch val="init"/>
        </dgm:presLayoutVars>
      </dgm:prSet>
      <dgm:spPr/>
    </dgm:pt>
    <dgm:pt modelId="{273613E7-1FC3-4B52-AC5B-CEDEE09E1579}" type="pres">
      <dgm:prSet presAssocID="{30C311B1-C6C4-473C-870D-47B2E116BA21}" presName="rootComposite" presStyleCnt="0"/>
      <dgm:spPr/>
    </dgm:pt>
    <dgm:pt modelId="{3F67E47A-A2B3-4CA4-88AF-4B85A41404B2}" type="pres">
      <dgm:prSet presAssocID="{30C311B1-C6C4-473C-870D-47B2E116BA21}" presName="rootText" presStyleLbl="node2" presStyleIdx="1" presStyleCnt="2" custScaleX="32589" custScaleY="26735" custLinFactNeighborY="-3522">
        <dgm:presLayoutVars>
          <dgm:chPref val="3"/>
        </dgm:presLayoutVars>
      </dgm:prSet>
      <dgm:spPr/>
    </dgm:pt>
    <dgm:pt modelId="{0AA59FE2-6EB2-4ECE-8893-B592F90C0C53}" type="pres">
      <dgm:prSet presAssocID="{30C311B1-C6C4-473C-870D-47B2E116BA21}" presName="rootConnector" presStyleLbl="node2" presStyleIdx="1" presStyleCnt="2"/>
      <dgm:spPr/>
    </dgm:pt>
    <dgm:pt modelId="{9CDED4C0-19A9-4973-883B-C96C3F905F9E}" type="pres">
      <dgm:prSet presAssocID="{30C311B1-C6C4-473C-870D-47B2E116BA21}" presName="hierChild4" presStyleCnt="0"/>
      <dgm:spPr/>
    </dgm:pt>
    <dgm:pt modelId="{86A0DB0B-DB9C-4C25-B782-C2BF268AB39C}" type="pres">
      <dgm:prSet presAssocID="{30C311B1-C6C4-473C-870D-47B2E116BA21}" presName="hierChild5" presStyleCnt="0"/>
      <dgm:spPr/>
    </dgm:pt>
    <dgm:pt modelId="{B54966DD-AA1D-4E14-BFCC-E0918908C571}" type="pres">
      <dgm:prSet presAssocID="{EF75B483-15A5-44DB-95CE-1F27F3D4D6F6}" presName="hierChild3" presStyleCnt="0"/>
      <dgm:spPr/>
    </dgm:pt>
  </dgm:ptLst>
  <dgm:cxnLst>
    <dgm:cxn modelId="{37BFC01D-B691-4E1C-BFA7-BE1AFADF8C8A}" type="presOf" srcId="{CA2A4730-39FD-42DB-B7A8-155D9F0EB14D}" destId="{919C3996-88F3-4BC1-9A1A-C6113CBD1E02}" srcOrd="0" destOrd="0" presId="urn:microsoft.com/office/officeart/2005/8/layout/orgChart1"/>
    <dgm:cxn modelId="{D0252B2F-F9D2-4D47-AEBD-549829B651DF}" type="presOf" srcId="{CA2A4730-39FD-42DB-B7A8-155D9F0EB14D}" destId="{ECCD0679-4CA7-4219-8BD7-85C582B7E551}" srcOrd="1" destOrd="0" presId="urn:microsoft.com/office/officeart/2005/8/layout/orgChart1"/>
    <dgm:cxn modelId="{4DA97F67-6CD8-49C1-A096-A831184200E6}" srcId="{6699B263-F7F4-418C-BA5A-A096AEC9A324}" destId="{EF75B483-15A5-44DB-95CE-1F27F3D4D6F6}" srcOrd="0" destOrd="0" parTransId="{C2D86255-4668-4D1D-818A-AA04277764F7}" sibTransId="{20E402AA-9575-4A68-BFA8-F809F2967712}"/>
    <dgm:cxn modelId="{D9DC4953-80AF-4A98-84B7-ED6C056C51F5}" type="presOf" srcId="{30C311B1-C6C4-473C-870D-47B2E116BA21}" destId="{0AA59FE2-6EB2-4ECE-8893-B592F90C0C53}" srcOrd="1" destOrd="0" presId="urn:microsoft.com/office/officeart/2005/8/layout/orgChart1"/>
    <dgm:cxn modelId="{893CB180-7843-4036-A119-CEE093F52275}" srcId="{EF75B483-15A5-44DB-95CE-1F27F3D4D6F6}" destId="{30C311B1-C6C4-473C-870D-47B2E116BA21}" srcOrd="1" destOrd="0" parTransId="{62351CF6-1F4A-4DA3-96A6-36D2D0032BB8}" sibTransId="{BA10AF91-BE8E-4A99-B85C-85B13C920818}"/>
    <dgm:cxn modelId="{CFCE1189-3040-4E52-96BE-736D81C12844}" type="presOf" srcId="{62351CF6-1F4A-4DA3-96A6-36D2D0032BB8}" destId="{837CC424-AF8F-4197-A46B-BBD0994E58AC}" srcOrd="0" destOrd="0" presId="urn:microsoft.com/office/officeart/2005/8/layout/orgChart1"/>
    <dgm:cxn modelId="{3DC9138C-B310-43C7-991F-B85B5366BB71}" type="presOf" srcId="{EF75B483-15A5-44DB-95CE-1F27F3D4D6F6}" destId="{46812E59-B888-492E-9C38-FECC1265F27F}" srcOrd="1" destOrd="0" presId="urn:microsoft.com/office/officeart/2005/8/layout/orgChart1"/>
    <dgm:cxn modelId="{01F60BC8-F294-4BA1-9C5B-BDB3E0AF0369}" srcId="{EF75B483-15A5-44DB-95CE-1F27F3D4D6F6}" destId="{CA2A4730-39FD-42DB-B7A8-155D9F0EB14D}" srcOrd="0" destOrd="0" parTransId="{142B5E4F-8467-42E0-89CE-1071BE71BB33}" sibTransId="{A70CA3B8-9140-4CB9-8270-14257A299882}"/>
    <dgm:cxn modelId="{82718DD0-0C83-4745-A5EE-4CF714C20E96}" type="presOf" srcId="{EF75B483-15A5-44DB-95CE-1F27F3D4D6F6}" destId="{2B646462-5D90-412D-89AA-5DA28C46DF39}" srcOrd="0" destOrd="0" presId="urn:microsoft.com/office/officeart/2005/8/layout/orgChart1"/>
    <dgm:cxn modelId="{1858DCD0-DB8D-49EE-A7CF-3F53F6C926E3}" type="presOf" srcId="{30C311B1-C6C4-473C-870D-47B2E116BA21}" destId="{3F67E47A-A2B3-4CA4-88AF-4B85A41404B2}" srcOrd="0" destOrd="0" presId="urn:microsoft.com/office/officeart/2005/8/layout/orgChart1"/>
    <dgm:cxn modelId="{27D793E0-3F4F-4832-BE95-27144299EBE6}" type="presOf" srcId="{6699B263-F7F4-418C-BA5A-A096AEC9A324}" destId="{6D52F3BC-7B2E-42A3-A824-AA54A70EB150}" srcOrd="0" destOrd="0" presId="urn:microsoft.com/office/officeart/2005/8/layout/orgChart1"/>
    <dgm:cxn modelId="{470AFBF0-A7C3-469F-A202-4FE0CA819376}" type="presOf" srcId="{142B5E4F-8467-42E0-89CE-1071BE71BB33}" destId="{C4A8901D-2AC3-4690-9951-2C4E4340AEC6}" srcOrd="0" destOrd="0" presId="urn:microsoft.com/office/officeart/2005/8/layout/orgChart1"/>
    <dgm:cxn modelId="{37C5D821-1124-414B-BD65-AC5AB24BC085}" type="presParOf" srcId="{6D52F3BC-7B2E-42A3-A824-AA54A70EB150}" destId="{9ADCDE94-103B-4186-8B74-122084FC977E}" srcOrd="0" destOrd="0" presId="urn:microsoft.com/office/officeart/2005/8/layout/orgChart1"/>
    <dgm:cxn modelId="{2BCB918C-8C16-45B9-9613-C9864E6078DF}" type="presParOf" srcId="{9ADCDE94-103B-4186-8B74-122084FC977E}" destId="{BF61BFD9-5B64-4E0D-A0ED-B5F9E441AD3B}" srcOrd="0" destOrd="0" presId="urn:microsoft.com/office/officeart/2005/8/layout/orgChart1"/>
    <dgm:cxn modelId="{BED6B437-A078-4D19-86EE-C1C5F4B5F9D5}" type="presParOf" srcId="{BF61BFD9-5B64-4E0D-A0ED-B5F9E441AD3B}" destId="{2B646462-5D90-412D-89AA-5DA28C46DF39}" srcOrd="0" destOrd="0" presId="urn:microsoft.com/office/officeart/2005/8/layout/orgChart1"/>
    <dgm:cxn modelId="{09BBB3C1-A7E0-4114-8E69-D35FB3FD7A5E}" type="presParOf" srcId="{BF61BFD9-5B64-4E0D-A0ED-B5F9E441AD3B}" destId="{46812E59-B888-492E-9C38-FECC1265F27F}" srcOrd="1" destOrd="0" presId="urn:microsoft.com/office/officeart/2005/8/layout/orgChart1"/>
    <dgm:cxn modelId="{BD4820E1-1ED0-4F48-B3BF-B6A180A6D545}" type="presParOf" srcId="{9ADCDE94-103B-4186-8B74-122084FC977E}" destId="{4E928509-0CFD-4F22-B5CB-5F19414B16E6}" srcOrd="1" destOrd="0" presId="urn:microsoft.com/office/officeart/2005/8/layout/orgChart1"/>
    <dgm:cxn modelId="{E8872832-699E-447E-887E-E5A9495F1C92}" type="presParOf" srcId="{4E928509-0CFD-4F22-B5CB-5F19414B16E6}" destId="{C4A8901D-2AC3-4690-9951-2C4E4340AEC6}" srcOrd="0" destOrd="0" presId="urn:microsoft.com/office/officeart/2005/8/layout/orgChart1"/>
    <dgm:cxn modelId="{6E422E94-F7EA-49E8-B630-4413E8747DD3}" type="presParOf" srcId="{4E928509-0CFD-4F22-B5CB-5F19414B16E6}" destId="{7369A313-6E3B-441E-ACD2-77AA94465888}" srcOrd="1" destOrd="0" presId="urn:microsoft.com/office/officeart/2005/8/layout/orgChart1"/>
    <dgm:cxn modelId="{12BAE74D-4D3A-4524-96A0-C143F41431E6}" type="presParOf" srcId="{7369A313-6E3B-441E-ACD2-77AA94465888}" destId="{EF546B05-D525-418E-B794-E30D673F700F}" srcOrd="0" destOrd="0" presId="urn:microsoft.com/office/officeart/2005/8/layout/orgChart1"/>
    <dgm:cxn modelId="{D6DE9573-850B-43A5-AD48-4B020E3D5924}" type="presParOf" srcId="{EF546B05-D525-418E-B794-E30D673F700F}" destId="{919C3996-88F3-4BC1-9A1A-C6113CBD1E02}" srcOrd="0" destOrd="0" presId="urn:microsoft.com/office/officeart/2005/8/layout/orgChart1"/>
    <dgm:cxn modelId="{CA69AFCD-7083-4203-BC6F-AB0DBC30339F}" type="presParOf" srcId="{EF546B05-D525-418E-B794-E30D673F700F}" destId="{ECCD0679-4CA7-4219-8BD7-85C582B7E551}" srcOrd="1" destOrd="0" presId="urn:microsoft.com/office/officeart/2005/8/layout/orgChart1"/>
    <dgm:cxn modelId="{27B38078-BA4E-42F9-B66A-5984B0455167}" type="presParOf" srcId="{7369A313-6E3B-441E-ACD2-77AA94465888}" destId="{F658EF18-83E3-42A8-91A2-51139AB61131}" srcOrd="1" destOrd="0" presId="urn:microsoft.com/office/officeart/2005/8/layout/orgChart1"/>
    <dgm:cxn modelId="{817B8C85-4629-4DFB-84C8-78A6BE72C5B5}" type="presParOf" srcId="{7369A313-6E3B-441E-ACD2-77AA94465888}" destId="{D377BEAC-A9D2-4153-A570-F9A6EB7DB651}" srcOrd="2" destOrd="0" presId="urn:microsoft.com/office/officeart/2005/8/layout/orgChart1"/>
    <dgm:cxn modelId="{E74D93B9-4716-4E36-913D-6AC4A0157FE0}" type="presParOf" srcId="{4E928509-0CFD-4F22-B5CB-5F19414B16E6}" destId="{837CC424-AF8F-4197-A46B-BBD0994E58AC}" srcOrd="2" destOrd="0" presId="urn:microsoft.com/office/officeart/2005/8/layout/orgChart1"/>
    <dgm:cxn modelId="{D612188F-62E9-4A07-B233-136B10BDFA5F}" type="presParOf" srcId="{4E928509-0CFD-4F22-B5CB-5F19414B16E6}" destId="{86277E8E-43C2-4D50-BC57-8DFC9245B326}" srcOrd="3" destOrd="0" presId="urn:microsoft.com/office/officeart/2005/8/layout/orgChart1"/>
    <dgm:cxn modelId="{F8AE8DAA-CAB0-4B0D-B367-4E8D08B92846}" type="presParOf" srcId="{86277E8E-43C2-4D50-BC57-8DFC9245B326}" destId="{273613E7-1FC3-4B52-AC5B-CEDEE09E1579}" srcOrd="0" destOrd="0" presId="urn:microsoft.com/office/officeart/2005/8/layout/orgChart1"/>
    <dgm:cxn modelId="{1F42DE46-47F4-47C5-A6F7-3C7EA1C38A99}" type="presParOf" srcId="{273613E7-1FC3-4B52-AC5B-CEDEE09E1579}" destId="{3F67E47A-A2B3-4CA4-88AF-4B85A41404B2}" srcOrd="0" destOrd="0" presId="urn:microsoft.com/office/officeart/2005/8/layout/orgChart1"/>
    <dgm:cxn modelId="{315E8309-043E-4906-B449-60F2D343B30D}" type="presParOf" srcId="{273613E7-1FC3-4B52-AC5B-CEDEE09E1579}" destId="{0AA59FE2-6EB2-4ECE-8893-B592F90C0C53}" srcOrd="1" destOrd="0" presId="urn:microsoft.com/office/officeart/2005/8/layout/orgChart1"/>
    <dgm:cxn modelId="{B830F76A-23C4-47B0-BF76-3FD5C6BF4A06}" type="presParOf" srcId="{86277E8E-43C2-4D50-BC57-8DFC9245B326}" destId="{9CDED4C0-19A9-4973-883B-C96C3F905F9E}" srcOrd="1" destOrd="0" presId="urn:microsoft.com/office/officeart/2005/8/layout/orgChart1"/>
    <dgm:cxn modelId="{D19CB2E6-8EA1-4789-B1F9-E9128A3F7CC6}" type="presParOf" srcId="{86277E8E-43C2-4D50-BC57-8DFC9245B326}" destId="{86A0DB0B-DB9C-4C25-B782-C2BF268AB39C}" srcOrd="2" destOrd="0" presId="urn:microsoft.com/office/officeart/2005/8/layout/orgChart1"/>
    <dgm:cxn modelId="{62CEC124-0CEE-4E67-909A-95B6B37A0D5A}" type="presParOf" srcId="{9ADCDE94-103B-4186-8B74-122084FC977E}" destId="{B54966DD-AA1D-4E14-BFCC-E0918908C57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CC424-AF8F-4197-A46B-BBD0994E58AC}">
      <dsp:nvSpPr>
        <dsp:cNvPr id="0" name=""/>
        <dsp:cNvSpPr/>
      </dsp:nvSpPr>
      <dsp:spPr>
        <a:xfrm>
          <a:off x="5195481" y="1840077"/>
          <a:ext cx="3436156" cy="2299296"/>
        </a:xfrm>
        <a:custGeom>
          <a:avLst/>
          <a:gdLst/>
          <a:ahLst/>
          <a:cxnLst/>
          <a:rect l="0" t="0" r="0" b="0"/>
          <a:pathLst>
            <a:path>
              <a:moveTo>
                <a:pt x="0" y="0"/>
              </a:moveTo>
              <a:lnTo>
                <a:pt x="0" y="1044417"/>
              </a:lnTo>
              <a:lnTo>
                <a:pt x="3436156" y="1044417"/>
              </a:lnTo>
              <a:lnTo>
                <a:pt x="3436156" y="2299296"/>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8901D-2AC3-4690-9951-2C4E4340AEC6}">
      <dsp:nvSpPr>
        <dsp:cNvPr id="0" name=""/>
        <dsp:cNvSpPr/>
      </dsp:nvSpPr>
      <dsp:spPr>
        <a:xfrm>
          <a:off x="2511414" y="1840077"/>
          <a:ext cx="2684066" cy="2300730"/>
        </a:xfrm>
        <a:custGeom>
          <a:avLst/>
          <a:gdLst/>
          <a:ahLst/>
          <a:cxnLst/>
          <a:rect l="0" t="0" r="0" b="0"/>
          <a:pathLst>
            <a:path>
              <a:moveTo>
                <a:pt x="2684066" y="0"/>
              </a:moveTo>
              <a:lnTo>
                <a:pt x="2684066" y="1045851"/>
              </a:lnTo>
              <a:lnTo>
                <a:pt x="0" y="1045851"/>
              </a:lnTo>
              <a:lnTo>
                <a:pt x="0" y="2300730"/>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646462-5D90-412D-89AA-5DA28C46DF39}">
      <dsp:nvSpPr>
        <dsp:cNvPr id="0" name=""/>
        <dsp:cNvSpPr/>
      </dsp:nvSpPr>
      <dsp:spPr>
        <a:xfrm>
          <a:off x="3683591" y="2277"/>
          <a:ext cx="3023779" cy="1837799"/>
        </a:xfrm>
        <a:prstGeom prst="rect">
          <a:avLst/>
        </a:prstGeom>
        <a:solidFill>
          <a:schemeClr val="accent1">
            <a:lumMod val="50000"/>
            <a:alpha val="63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AU" sz="1800" u="sng" kern="1200" dirty="0">
            <a:latin typeface="Segoe UI Light" panose="020B0502040204020203" pitchFamily="34" charset="0"/>
            <a:cs typeface="Segoe UI Light" panose="020B0502040204020203" pitchFamily="34" charset="0"/>
          </a:endParaRPr>
        </a:p>
      </dsp:txBody>
      <dsp:txXfrm>
        <a:off x="3683591" y="2277"/>
        <a:ext cx="3023779" cy="1837799"/>
      </dsp:txXfrm>
    </dsp:sp>
    <dsp:sp modelId="{919C3996-88F3-4BC1-9A1A-C6113CBD1E02}">
      <dsp:nvSpPr>
        <dsp:cNvPr id="0" name=""/>
        <dsp:cNvSpPr/>
      </dsp:nvSpPr>
      <dsp:spPr>
        <a:xfrm>
          <a:off x="780817" y="4140808"/>
          <a:ext cx="3461194" cy="1561726"/>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AU" sz="1200" b="1" u="none" kern="1200" dirty="0">
              <a:latin typeface="Segoe UI Light" panose="020B0502040204020203" pitchFamily="34" charset="0"/>
              <a:cs typeface="Segoe UI Light" panose="020B0502040204020203" pitchFamily="34" charset="0"/>
            </a:rPr>
            <a:t>INSTANCE01</a:t>
          </a:r>
        </a:p>
      </dsp:txBody>
      <dsp:txXfrm>
        <a:off x="780817" y="4140808"/>
        <a:ext cx="3461194" cy="1561726"/>
      </dsp:txXfrm>
    </dsp:sp>
    <dsp:sp modelId="{3F67E47A-A2B3-4CA4-88AF-4B85A41404B2}">
      <dsp:nvSpPr>
        <dsp:cNvPr id="0" name=""/>
        <dsp:cNvSpPr/>
      </dsp:nvSpPr>
      <dsp:spPr>
        <a:xfrm>
          <a:off x="6684245" y="4139374"/>
          <a:ext cx="3894785" cy="1597580"/>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AU" sz="1200" b="1" u="none" kern="1200" dirty="0">
              <a:latin typeface="Segoe UI Light" panose="020B0502040204020203" pitchFamily="34" charset="0"/>
              <a:cs typeface="Segoe UI Light" panose="020B0502040204020203" pitchFamily="34" charset="0"/>
            </a:rPr>
            <a:t>INSTANCE02</a:t>
          </a:r>
          <a:endParaRPr lang="en-AU" sz="1200" b="1" kern="1200" dirty="0">
            <a:latin typeface="Segoe UI Light" panose="020B0502040204020203" pitchFamily="34" charset="0"/>
            <a:cs typeface="Segoe UI Light" panose="020B0502040204020203" pitchFamily="34" charset="0"/>
          </a:endParaRPr>
        </a:p>
      </dsp:txBody>
      <dsp:txXfrm>
        <a:off x="6684245" y="4139374"/>
        <a:ext cx="3894785" cy="15975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90995-14DF-4C1A-97C3-2E90A2E123E0}" type="datetimeFigureOut">
              <a:rPr lang="en-US" smtClean="0"/>
              <a:t>5/30/2017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BCF23-CBDE-4D65-8F1B-75E4899EEAF4}" type="slidenum">
              <a:rPr lang="en-US" smtClean="0"/>
              <a:t>‹#›</a:t>
            </a:fld>
            <a:endParaRPr lang="en-US"/>
          </a:p>
        </p:txBody>
      </p:sp>
    </p:spTree>
    <p:extLst>
      <p:ext uri="{BB962C8B-B14F-4D97-AF65-F5344CB8AC3E}">
        <p14:creationId xmlns:p14="http://schemas.microsoft.com/office/powerpoint/2010/main" val="2704807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9764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were looking at a file, the TYPE would just outline the PROPERTIES and METHODS that are available</a:t>
            </a:r>
          </a:p>
          <a:p>
            <a:pPr marL="171450" indent="-171450">
              <a:buFont typeface="Arial" panose="020B0604020202020204" pitchFamily="34" charset="0"/>
              <a:buChar char="•"/>
            </a:pPr>
            <a:r>
              <a:rPr lang="en-US" dirty="0"/>
              <a:t>Each INSTANCE (file) will have different values</a:t>
            </a:r>
          </a:p>
          <a:p>
            <a:pPr marL="171450" indent="-171450">
              <a:buFont typeface="Arial" panose="020B0604020202020204" pitchFamily="34" charset="0"/>
              <a:buChar char="•"/>
            </a:pPr>
            <a:r>
              <a:rPr lang="en-US" dirty="0"/>
              <a:t>This is what enables automation, by abstracting data into standard types we can examine and work with in loops. </a:t>
            </a:r>
          </a:p>
        </p:txBody>
      </p:sp>
    </p:spTree>
    <p:extLst>
      <p:ext uri="{BB962C8B-B14F-4D97-AF65-F5344CB8AC3E}">
        <p14:creationId xmlns:p14="http://schemas.microsoft.com/office/powerpoint/2010/main" val="291603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Mention</a:t>
            </a:r>
            <a:r>
              <a:rPr lang="en-US" b="0" baseline="0" dirty="0"/>
              <a:t> that there are loads of other types, but these are just the most common ones they will see</a:t>
            </a:r>
          </a:p>
          <a:p>
            <a:pPr marL="628650" lvl="1" indent="-171450">
              <a:buFont typeface="Arial" panose="020B0604020202020204" pitchFamily="34" charset="0"/>
              <a:buChar char="•"/>
            </a:pPr>
            <a:r>
              <a:rPr lang="en-US" b="0" baseline="0" dirty="0"/>
              <a:t> over 1100 other </a:t>
            </a:r>
            <a:r>
              <a:rPr lang="en-US" b="0" baseline="0" dirty="0" err="1"/>
              <a:t>.Net</a:t>
            </a:r>
            <a:r>
              <a:rPr lang="en-US" b="0" baseline="0" dirty="0"/>
              <a:t> types OOB and 350+ COM Objects depending on the applications you have installed.</a:t>
            </a:r>
          </a:p>
          <a:p>
            <a:pPr marL="171450" lvl="0" indent="-171450">
              <a:buFont typeface="Arial" panose="020B0604020202020204" pitchFamily="34" charset="0"/>
              <a:buChar char="•"/>
            </a:pPr>
            <a:r>
              <a:rPr lang="en-US" b="0" baseline="0" dirty="0"/>
              <a:t>If it exists in something like .NET and they know about data structures (lists, stacks, queues, </a:t>
            </a:r>
            <a:r>
              <a:rPr lang="en-US" b="0" baseline="0" dirty="0" err="1"/>
              <a:t>etc</a:t>
            </a:r>
            <a:r>
              <a:rPr lang="en-US" b="0" baseline="0" dirty="0"/>
              <a:t>) they can access them, but its just not as pretty or convenient as the more common types</a:t>
            </a:r>
            <a:endParaRPr lang="en-US" b="0" dirty="0"/>
          </a:p>
        </p:txBody>
      </p:sp>
    </p:spTree>
    <p:extLst>
      <p:ext uri="{BB962C8B-B14F-4D97-AF65-F5344CB8AC3E}">
        <p14:creationId xmlns:p14="http://schemas.microsoft.com/office/powerpoint/2010/main" val="835112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Stress they don’t need to worry about data types all the time, </a:t>
            </a:r>
            <a:r>
              <a:rPr lang="en-US" dirty="0" err="1"/>
              <a:t>powershell</a:t>
            </a:r>
            <a:r>
              <a:rPr lang="en-US" dirty="0"/>
              <a:t> handles it in the background just when you give it values</a:t>
            </a:r>
          </a:p>
        </p:txBody>
      </p:sp>
      <p:sp>
        <p:nvSpPr>
          <p:cNvPr id="4" name="Slide Number Placeholder 3"/>
          <p:cNvSpPr>
            <a:spLocks noGrp="1"/>
          </p:cNvSpPr>
          <p:nvPr>
            <p:ph type="sldNum" sz="quarter" idx="10"/>
          </p:nvPr>
        </p:nvSpPr>
        <p:spPr/>
        <p:txBody>
          <a:bodyPr/>
          <a:lstStyle/>
          <a:p>
            <a:fld id="{28ABCF23-CBDE-4D65-8F1B-75E4899EEAF4}" type="slidenum">
              <a:rPr lang="en-US" smtClean="0"/>
              <a:t>12</a:t>
            </a:fld>
            <a:endParaRPr lang="en-US"/>
          </a:p>
        </p:txBody>
      </p:sp>
    </p:spTree>
    <p:extLst>
      <p:ext uri="{BB962C8B-B14F-4D97-AF65-F5344CB8AC3E}">
        <p14:creationId xmlns:p14="http://schemas.microsoft.com/office/powerpoint/2010/main" val="822785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a:t>Demonstrate</a:t>
            </a:r>
            <a:r>
              <a:rPr lang="en-AU" baseline="0"/>
              <a:t> Get-Member. Also show how FT –Wrap can show more content.  Show how you can do Get-Member | Get-Member. Demonstrate common object types, Help Content, Command Syntax content, Services, Processes, Files.  Show how you can see type name at top of get-member or with </a:t>
            </a:r>
            <a:r>
              <a:rPr lang="en-AU" baseline="0" err="1"/>
              <a:t>GetType</a:t>
            </a:r>
            <a:r>
              <a:rPr lang="en-AU" baseline="0"/>
              <a:t>().</a:t>
            </a:r>
            <a:r>
              <a:rPr lang="en-AU" baseline="0" err="1"/>
              <a:t>FullName</a:t>
            </a:r>
            <a:endParaRPr lang="en-AU" baseline="0"/>
          </a:p>
          <a:p>
            <a:endParaRPr lang="en-AU" baseline="0"/>
          </a:p>
          <a:p>
            <a:r>
              <a:rPr lang="en-AU" baseline="0"/>
              <a:t>Show Dynamic Typing of a growing number into 64 bit integer.</a:t>
            </a:r>
            <a:endParaRPr lang="en-AU"/>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8443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6684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4687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206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957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2400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846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590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171450" indent="-171450">
              <a:buFont typeface="Arial" panose="020B0604020202020204" pitchFamily="34" charset="0"/>
              <a:buChar char="•"/>
            </a:pPr>
            <a:r>
              <a:rPr lang="en-AU" dirty="0"/>
              <a:t>Because it is windows processing this stuff, these symbols are case sensitive</a:t>
            </a:r>
          </a:p>
          <a:p>
            <a:endParaRPr lang="en-AU" dirty="0"/>
          </a:p>
          <a:p>
            <a:endParaRPr lang="en-AU" dirty="0"/>
          </a:p>
          <a:p>
            <a:r>
              <a:rPr lang="en-AU" dirty="0"/>
              <a:t>help </a:t>
            </a:r>
            <a:r>
              <a:rPr lang="en-AU" dirty="0" err="1"/>
              <a:t>about_Special_Characters</a:t>
            </a:r>
            <a:endParaRPr lang="en-AU" dirty="0"/>
          </a:p>
          <a:p>
            <a:endParaRPr lang="en-AU" dirty="0"/>
          </a:p>
          <a:p>
            <a:r>
              <a:rPr lang="en-AU" dirty="0"/>
              <a:t> </a:t>
            </a:r>
            <a:r>
              <a:rPr lang="en-AU" sz="1200" kern="1200" dirty="0">
                <a:solidFill>
                  <a:schemeClr val="tx1"/>
                </a:solidFill>
                <a:latin typeface="Segoe UI Light"/>
                <a:ea typeface="+mn-ea"/>
                <a:cs typeface="+mn-cs"/>
              </a:rPr>
              <a:t>NULL (`0)</a:t>
            </a:r>
          </a:p>
          <a:p>
            <a:r>
              <a:rPr lang="en-AU" sz="1200" kern="1200" dirty="0">
                <a:solidFill>
                  <a:schemeClr val="tx1"/>
                </a:solidFill>
                <a:latin typeface="Segoe UI Light"/>
                <a:ea typeface="+mn-ea"/>
                <a:cs typeface="+mn-cs"/>
              </a:rPr>
              <a:t>    Windows PowerShell recognizes a null special character (`0) and represents</a:t>
            </a:r>
          </a:p>
          <a:p>
            <a:r>
              <a:rPr lang="en-AU" sz="1200" kern="1200" dirty="0">
                <a:solidFill>
                  <a:schemeClr val="tx1"/>
                </a:solidFill>
                <a:latin typeface="Segoe UI Light"/>
                <a:ea typeface="+mn-ea"/>
                <a:cs typeface="+mn-cs"/>
              </a:rPr>
              <a:t>    it with a character code of 0. It appears as an empty space in the </a:t>
            </a:r>
          </a:p>
          <a:p>
            <a:r>
              <a:rPr lang="en-AU" sz="1200" kern="1200" dirty="0">
                <a:solidFill>
                  <a:schemeClr val="tx1"/>
                </a:solidFill>
                <a:latin typeface="Segoe UI Light"/>
                <a:ea typeface="+mn-ea"/>
                <a:cs typeface="+mn-cs"/>
              </a:rPr>
              <a:t>    Windows PowerShell output. This allows you to use Windows PowerShell to </a:t>
            </a:r>
          </a:p>
          <a:p>
            <a:r>
              <a:rPr lang="en-AU" sz="1200" kern="1200" dirty="0">
                <a:solidFill>
                  <a:schemeClr val="tx1"/>
                </a:solidFill>
                <a:latin typeface="Segoe UI Light"/>
                <a:ea typeface="+mn-ea"/>
                <a:cs typeface="+mn-cs"/>
              </a:rPr>
              <a:t>    read and process text files that use null characters, such as string </a:t>
            </a:r>
          </a:p>
          <a:p>
            <a:r>
              <a:rPr lang="en-AU" sz="1200" kern="1200" dirty="0">
                <a:solidFill>
                  <a:schemeClr val="tx1"/>
                </a:solidFill>
                <a:latin typeface="Segoe UI Light"/>
                <a:ea typeface="+mn-ea"/>
                <a:cs typeface="+mn-cs"/>
              </a:rPr>
              <a:t>    termination or record termination indicators. The null special character</a:t>
            </a:r>
          </a:p>
          <a:p>
            <a:r>
              <a:rPr lang="en-AU" sz="1200" kern="1200" dirty="0">
                <a:solidFill>
                  <a:schemeClr val="tx1"/>
                </a:solidFill>
                <a:latin typeface="Segoe UI Light"/>
                <a:ea typeface="+mn-ea"/>
                <a:cs typeface="+mn-cs"/>
              </a:rPr>
              <a:t>    is not equivalent to the $null variable, which stores a value of NULL.</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ALERT (`a)</a:t>
            </a:r>
          </a:p>
          <a:p>
            <a:r>
              <a:rPr lang="en-AU" sz="1200" kern="1200" dirty="0">
                <a:solidFill>
                  <a:schemeClr val="tx1"/>
                </a:solidFill>
                <a:latin typeface="Segoe UI Light"/>
                <a:ea typeface="+mn-ea"/>
                <a:cs typeface="+mn-cs"/>
              </a:rPr>
              <a:t>    The alert (`a) character sends a beep signal to the computer's speaker.</a:t>
            </a:r>
          </a:p>
          <a:p>
            <a:r>
              <a:rPr lang="en-AU" sz="1200" kern="1200" dirty="0">
                <a:solidFill>
                  <a:schemeClr val="tx1"/>
                </a:solidFill>
                <a:latin typeface="Segoe UI Light"/>
                <a:ea typeface="+mn-ea"/>
                <a:cs typeface="+mn-cs"/>
              </a:rPr>
              <a:t>    You can use this to warn a user about an impending action. The following</a:t>
            </a:r>
          </a:p>
          <a:p>
            <a:r>
              <a:rPr lang="en-AU" sz="1200" kern="1200" dirty="0">
                <a:solidFill>
                  <a:schemeClr val="tx1"/>
                </a:solidFill>
                <a:latin typeface="Segoe UI Light"/>
                <a:ea typeface="+mn-ea"/>
                <a:cs typeface="+mn-cs"/>
              </a:rPr>
              <a:t>    command sends two beep signals to the local computer's speaker:</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a:t>
            </a:r>
            <a:r>
              <a:rPr lang="en-AU" sz="1200" kern="1200" dirty="0" err="1">
                <a:solidFill>
                  <a:schemeClr val="tx1"/>
                </a:solidFill>
                <a:latin typeface="Segoe UI Light"/>
                <a:ea typeface="+mn-ea"/>
                <a:cs typeface="+mn-cs"/>
              </a:rPr>
              <a:t>i</a:t>
            </a:r>
            <a:r>
              <a:rPr lang="en-AU" sz="1200" kern="1200" dirty="0">
                <a:solidFill>
                  <a:schemeClr val="tx1"/>
                </a:solidFill>
                <a:latin typeface="Segoe UI Light"/>
                <a:ea typeface="+mn-ea"/>
                <a:cs typeface="+mn-cs"/>
              </a:rPr>
              <a:t> = 0; $</a:t>
            </a:r>
            <a:r>
              <a:rPr lang="en-AU" sz="1200" kern="1200" dirty="0" err="1">
                <a:solidFill>
                  <a:schemeClr val="tx1"/>
                </a:solidFill>
                <a:latin typeface="Segoe UI Light"/>
                <a:ea typeface="+mn-ea"/>
                <a:cs typeface="+mn-cs"/>
              </a:rPr>
              <a:t>i</a:t>
            </a:r>
            <a:r>
              <a:rPr lang="en-AU" sz="1200" kern="1200" dirty="0">
                <a:solidFill>
                  <a:schemeClr val="tx1"/>
                </a:solidFill>
                <a:latin typeface="Segoe UI Light"/>
                <a:ea typeface="+mn-ea"/>
                <a:cs typeface="+mn-cs"/>
              </a:rPr>
              <a:t> -le 1; $</a:t>
            </a:r>
            <a:r>
              <a:rPr lang="en-AU" sz="1200" kern="1200" dirty="0" err="1">
                <a:solidFill>
                  <a:schemeClr val="tx1"/>
                </a:solidFill>
                <a:latin typeface="Segoe UI Light"/>
                <a:ea typeface="+mn-ea"/>
                <a:cs typeface="+mn-cs"/>
              </a:rPr>
              <a:t>i</a:t>
            </a:r>
            <a:r>
              <a:rPr lang="en-AU" sz="1200" kern="1200" dirty="0">
                <a:solidFill>
                  <a:schemeClr val="tx1"/>
                </a:solidFill>
                <a:latin typeface="Segoe UI Light"/>
                <a:ea typeface="+mn-ea"/>
                <a:cs typeface="+mn-cs"/>
              </a:rPr>
              <a:t>++){"`a"}</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BACKSPACE (`b)</a:t>
            </a:r>
          </a:p>
          <a:p>
            <a:r>
              <a:rPr lang="en-AU" sz="1200" kern="1200" dirty="0">
                <a:solidFill>
                  <a:schemeClr val="tx1"/>
                </a:solidFill>
                <a:latin typeface="Segoe UI Light"/>
                <a:ea typeface="+mn-ea"/>
                <a:cs typeface="+mn-cs"/>
              </a:rPr>
              <a:t>    The backspace character (`b) moves the cursor back one character, but it </a:t>
            </a:r>
          </a:p>
          <a:p>
            <a:r>
              <a:rPr lang="en-AU" sz="1200" kern="1200" dirty="0">
                <a:solidFill>
                  <a:schemeClr val="tx1"/>
                </a:solidFill>
                <a:latin typeface="Segoe UI Light"/>
                <a:ea typeface="+mn-ea"/>
                <a:cs typeface="+mn-cs"/>
              </a:rPr>
              <a:t>    does not delete any characters. The following command writes the word </a:t>
            </a:r>
          </a:p>
          <a:p>
            <a:r>
              <a:rPr lang="en-AU" sz="1200" kern="1200" dirty="0">
                <a:solidFill>
                  <a:schemeClr val="tx1"/>
                </a:solidFill>
                <a:latin typeface="Segoe UI Light"/>
                <a:ea typeface="+mn-ea"/>
                <a:cs typeface="+mn-cs"/>
              </a:rPr>
              <a:t>    "backup", moves the cursor back twice, and then writes the word "out" </a:t>
            </a:r>
          </a:p>
          <a:p>
            <a:r>
              <a:rPr lang="en-AU" sz="1200" kern="1200" dirty="0">
                <a:solidFill>
                  <a:schemeClr val="tx1"/>
                </a:solidFill>
                <a:latin typeface="Segoe UI Light"/>
                <a:ea typeface="+mn-ea"/>
                <a:cs typeface="+mn-cs"/>
              </a:rPr>
              <a:t>    (preceded by a space and starting at the new position):</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a:t>
            </a:r>
            <a:r>
              <a:rPr lang="en-AU" sz="1200" kern="1200" dirty="0" err="1">
                <a:solidFill>
                  <a:schemeClr val="tx1"/>
                </a:solidFill>
                <a:latin typeface="Segoe UI Light"/>
                <a:ea typeface="+mn-ea"/>
                <a:cs typeface="+mn-cs"/>
              </a:rPr>
              <a:t>backup`b`b</a:t>
            </a:r>
            <a:r>
              <a:rPr lang="en-AU" sz="1200" kern="1200" dirty="0">
                <a:solidFill>
                  <a:schemeClr val="tx1"/>
                </a:solidFill>
                <a:latin typeface="Segoe UI Light"/>
                <a:ea typeface="+mn-ea"/>
                <a:cs typeface="+mn-cs"/>
              </a:rPr>
              <a:t> out"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output from this command is as follows: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back out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FORM FEED (`f)</a:t>
            </a:r>
          </a:p>
          <a:p>
            <a:r>
              <a:rPr lang="en-AU" sz="1200" kern="1200" dirty="0">
                <a:solidFill>
                  <a:schemeClr val="tx1"/>
                </a:solidFill>
                <a:latin typeface="Segoe UI Light"/>
                <a:ea typeface="+mn-ea"/>
                <a:cs typeface="+mn-cs"/>
              </a:rPr>
              <a:t>   The form feed character (`f) is a print instruction that ejects the</a:t>
            </a:r>
          </a:p>
          <a:p>
            <a:r>
              <a:rPr lang="en-AU" sz="1200" kern="1200" dirty="0">
                <a:solidFill>
                  <a:schemeClr val="tx1"/>
                </a:solidFill>
                <a:latin typeface="Segoe UI Light"/>
                <a:ea typeface="+mn-ea"/>
                <a:cs typeface="+mn-cs"/>
              </a:rPr>
              <a:t>   current page and continues printing on the next page. This character</a:t>
            </a:r>
          </a:p>
          <a:p>
            <a:r>
              <a:rPr lang="en-AU" sz="1200" kern="1200" dirty="0">
                <a:solidFill>
                  <a:schemeClr val="tx1"/>
                </a:solidFill>
                <a:latin typeface="Segoe UI Light"/>
                <a:ea typeface="+mn-ea"/>
                <a:cs typeface="+mn-cs"/>
              </a:rPr>
              <a:t>   affects printed documents only; it does not affect screen output.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NEW LINE (`n)</a:t>
            </a:r>
          </a:p>
          <a:p>
            <a:r>
              <a:rPr lang="en-AU" sz="1200" kern="1200" dirty="0">
                <a:solidFill>
                  <a:schemeClr val="tx1"/>
                </a:solidFill>
                <a:latin typeface="Segoe UI Light"/>
                <a:ea typeface="+mn-ea"/>
                <a:cs typeface="+mn-cs"/>
              </a:rPr>
              <a:t>    The new line character (`n) inserts a line break immediately after the </a:t>
            </a:r>
          </a:p>
          <a:p>
            <a:r>
              <a:rPr lang="en-AU" sz="1200" kern="1200" dirty="0">
                <a:solidFill>
                  <a:schemeClr val="tx1"/>
                </a:solidFill>
                <a:latin typeface="Segoe UI Light"/>
                <a:ea typeface="+mn-ea"/>
                <a:cs typeface="+mn-cs"/>
              </a:rPr>
              <a:t>    character.</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The following example shows how to use the new line character in a </a:t>
            </a:r>
          </a:p>
          <a:p>
            <a:r>
              <a:rPr lang="en-AU" sz="1200" kern="1200" dirty="0">
                <a:solidFill>
                  <a:schemeClr val="tx1"/>
                </a:solidFill>
                <a:latin typeface="Segoe UI Light"/>
                <a:ea typeface="+mn-ea"/>
                <a:cs typeface="+mn-cs"/>
              </a:rPr>
              <a:t>    Write-Host command: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"There are two line </a:t>
            </a:r>
            <a:r>
              <a:rPr lang="en-AU" sz="1200" kern="1200" dirty="0" err="1">
                <a:solidFill>
                  <a:schemeClr val="tx1"/>
                </a:solidFill>
                <a:latin typeface="Segoe UI Light"/>
                <a:ea typeface="+mn-ea"/>
                <a:cs typeface="+mn-cs"/>
              </a:rPr>
              <a:t>breaks`n`nhere</a:t>
            </a:r>
            <a:r>
              <a:rPr lang="en-AU" sz="1200" kern="1200" dirty="0">
                <a:solidFill>
                  <a:schemeClr val="tx1"/>
                </a:solidFill>
                <a:latin typeface="Segoe UI Light"/>
                <a:ea typeface="+mn-ea"/>
                <a:cs typeface="+mn-cs"/>
              </a:rPr>
              <a:t>."</a:t>
            </a:r>
          </a:p>
          <a:p>
            <a:r>
              <a:rPr lang="en-AU" sz="1200" kern="1200" dirty="0">
                <a:solidFill>
                  <a:schemeClr val="tx1"/>
                </a:solidFill>
                <a:latin typeface="Segoe UI Light"/>
                <a:ea typeface="+mn-ea"/>
                <a:cs typeface="+mn-cs"/>
              </a:rPr>
              <a:t>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output from this command is as follows: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There are two line breaks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here.</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CARRIAGE RETURN (`r)</a:t>
            </a:r>
          </a:p>
          <a:p>
            <a:r>
              <a:rPr lang="en-AU" sz="1200" kern="1200" dirty="0">
                <a:solidFill>
                  <a:schemeClr val="tx1"/>
                </a:solidFill>
                <a:latin typeface="Segoe UI Light"/>
                <a:ea typeface="+mn-ea"/>
                <a:cs typeface="+mn-cs"/>
              </a:rPr>
              <a:t>    The carriage return character (`r) eliminates the entire line prior </a:t>
            </a:r>
          </a:p>
          <a:p>
            <a:r>
              <a:rPr lang="en-AU" sz="1200" kern="1200" dirty="0">
                <a:solidFill>
                  <a:schemeClr val="tx1"/>
                </a:solidFill>
                <a:latin typeface="Segoe UI Light"/>
                <a:ea typeface="+mn-ea"/>
                <a:cs typeface="+mn-cs"/>
              </a:rPr>
              <a:t>    to the `r character, as though the prior text were on a different line.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For example:</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Write-Host "Let's not </a:t>
            </a:r>
            <a:r>
              <a:rPr lang="en-AU" sz="1200" kern="1200" dirty="0" err="1">
                <a:solidFill>
                  <a:schemeClr val="tx1"/>
                </a:solidFill>
                <a:latin typeface="Segoe UI Light"/>
                <a:ea typeface="+mn-ea"/>
                <a:cs typeface="+mn-cs"/>
              </a:rPr>
              <a:t>move`rDelete</a:t>
            </a:r>
            <a:r>
              <a:rPr lang="en-AU" sz="1200" kern="1200" dirty="0">
                <a:solidFill>
                  <a:schemeClr val="tx1"/>
                </a:solidFill>
                <a:latin typeface="Segoe UI Light"/>
                <a:ea typeface="+mn-ea"/>
                <a:cs typeface="+mn-cs"/>
              </a:rPr>
              <a:t> everything before this point."</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output from this command is: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Delete everything before this point.</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HORIZONTAL TAB (`t)</a:t>
            </a:r>
          </a:p>
          <a:p>
            <a:r>
              <a:rPr lang="en-AU" sz="1200" kern="1200" dirty="0">
                <a:solidFill>
                  <a:schemeClr val="tx1"/>
                </a:solidFill>
                <a:latin typeface="Segoe UI Light"/>
                <a:ea typeface="+mn-ea"/>
                <a:cs typeface="+mn-cs"/>
              </a:rPr>
              <a:t>    The horizontal tab character (`t) advances to the next tab stop and </a:t>
            </a:r>
          </a:p>
          <a:p>
            <a:r>
              <a:rPr lang="en-AU" sz="1200" kern="1200" dirty="0">
                <a:solidFill>
                  <a:schemeClr val="tx1"/>
                </a:solidFill>
                <a:latin typeface="Segoe UI Light"/>
                <a:ea typeface="+mn-ea"/>
                <a:cs typeface="+mn-cs"/>
              </a:rPr>
              <a:t>    continues writing at that point. By default, the Windows PowerShell</a:t>
            </a:r>
          </a:p>
          <a:p>
            <a:r>
              <a:rPr lang="en-AU" sz="1200" kern="1200" dirty="0">
                <a:solidFill>
                  <a:schemeClr val="tx1"/>
                </a:solidFill>
                <a:latin typeface="Segoe UI Light"/>
                <a:ea typeface="+mn-ea"/>
                <a:cs typeface="+mn-cs"/>
              </a:rPr>
              <a:t>    console has a tab stop at every eighth space. </a:t>
            </a:r>
          </a:p>
          <a:p>
            <a:r>
              <a:rPr lang="en-AU" sz="1200" kern="1200" dirty="0">
                <a:solidFill>
                  <a:schemeClr val="tx1"/>
                </a:solidFill>
                <a:latin typeface="Segoe UI Light"/>
                <a:ea typeface="+mn-ea"/>
                <a:cs typeface="+mn-cs"/>
              </a:rPr>
              <a:t>   </a:t>
            </a:r>
          </a:p>
          <a:p>
            <a:r>
              <a:rPr lang="en-AU" sz="1200" kern="1200" dirty="0">
                <a:solidFill>
                  <a:schemeClr val="tx1"/>
                </a:solidFill>
                <a:latin typeface="Segoe UI Light"/>
                <a:ea typeface="+mn-ea"/>
                <a:cs typeface="+mn-cs"/>
              </a:rPr>
              <a:t>    For example, the following command inserts two tabs between each</a:t>
            </a:r>
          </a:p>
          <a:p>
            <a:r>
              <a:rPr lang="en-AU" sz="1200" kern="1200" dirty="0">
                <a:solidFill>
                  <a:schemeClr val="tx1"/>
                </a:solidFill>
                <a:latin typeface="Segoe UI Light"/>
                <a:ea typeface="+mn-ea"/>
                <a:cs typeface="+mn-cs"/>
              </a:rPr>
              <a:t>    column. </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"Column1`t`tColumn2`t`tColumn3"</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The output from this command is:</a:t>
            </a:r>
          </a:p>
          <a:p>
            <a:endParaRPr lang="en-AU" sz="1200" kern="1200" dirty="0">
              <a:solidFill>
                <a:schemeClr val="tx1"/>
              </a:solidFill>
              <a:latin typeface="Segoe UI Light"/>
              <a:ea typeface="+mn-ea"/>
              <a:cs typeface="+mn-cs"/>
            </a:endParaRPr>
          </a:p>
          <a:p>
            <a:r>
              <a:rPr lang="en-AU" sz="1200" kern="1200" dirty="0">
                <a:solidFill>
                  <a:schemeClr val="tx1"/>
                </a:solidFill>
                <a:latin typeface="Segoe UI Light"/>
                <a:ea typeface="+mn-ea"/>
                <a:cs typeface="+mn-cs"/>
              </a:rPr>
              <a:t>        Column1         Column2         Column3</a:t>
            </a:r>
          </a:p>
          <a:p>
            <a:endParaRPr lang="en-AU" sz="1200" kern="1200" dirty="0">
              <a:solidFill>
                <a:schemeClr val="tx1"/>
              </a:solidFill>
              <a:latin typeface="Segoe UI Light"/>
              <a:ea typeface="+mn-ea"/>
              <a:cs typeface="+mn-cs"/>
            </a:endParaRPr>
          </a:p>
          <a:p>
            <a:endParaRPr lang="en-AU"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VERTICAL TAB (`v)</a:t>
            </a:r>
          </a:p>
          <a:p>
            <a:r>
              <a:rPr lang="en-US" sz="1200" kern="1200" dirty="0">
                <a:solidFill>
                  <a:schemeClr val="tx1"/>
                </a:solidFill>
                <a:latin typeface="Segoe UI Light"/>
                <a:ea typeface="+mn-ea"/>
                <a:cs typeface="+mn-cs"/>
              </a:rPr>
              <a:t>    The horizontal tab character (`t) advances to the next vertical tab stop</a:t>
            </a:r>
          </a:p>
          <a:p>
            <a:r>
              <a:rPr lang="en-US" sz="1200" kern="1200" dirty="0">
                <a:solidFill>
                  <a:schemeClr val="tx1"/>
                </a:solidFill>
                <a:latin typeface="Segoe UI Light"/>
                <a:ea typeface="+mn-ea"/>
                <a:cs typeface="+mn-cs"/>
              </a:rPr>
              <a:t>    and writes all subsequent output beginning at that point. This character</a:t>
            </a:r>
          </a:p>
          <a:p>
            <a:r>
              <a:rPr lang="en-US" sz="1200" kern="1200" dirty="0">
                <a:solidFill>
                  <a:schemeClr val="tx1"/>
                </a:solidFill>
                <a:latin typeface="Segoe UI Light"/>
                <a:ea typeface="+mn-ea"/>
                <a:cs typeface="+mn-cs"/>
              </a:rPr>
              <a:t>    affects printed documents only. It does not affect screen output.</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STOP PARSING  (--%)</a:t>
            </a:r>
          </a:p>
          <a:p>
            <a:r>
              <a:rPr lang="en-US" sz="1200" kern="1200" dirty="0">
                <a:solidFill>
                  <a:schemeClr val="tx1"/>
                </a:solidFill>
                <a:latin typeface="Segoe UI Light"/>
                <a:ea typeface="+mn-ea"/>
                <a:cs typeface="+mn-cs"/>
              </a:rPr>
              <a:t>    The stop-parsing symbol (--%) prevents Windows PowerShell from</a:t>
            </a:r>
          </a:p>
          <a:p>
            <a:r>
              <a:rPr lang="en-US" sz="1200" kern="1200" dirty="0">
                <a:solidFill>
                  <a:schemeClr val="tx1"/>
                </a:solidFill>
                <a:latin typeface="Segoe UI Light"/>
                <a:ea typeface="+mn-ea"/>
                <a:cs typeface="+mn-cs"/>
              </a:rPr>
              <a:t>    interpreting arguments in program calls as Windows PowerShell</a:t>
            </a:r>
          </a:p>
          <a:p>
            <a:r>
              <a:rPr lang="en-US" sz="1200" kern="1200" dirty="0">
                <a:solidFill>
                  <a:schemeClr val="tx1"/>
                </a:solidFill>
                <a:latin typeface="Segoe UI Light"/>
                <a:ea typeface="+mn-ea"/>
                <a:cs typeface="+mn-cs"/>
              </a:rPr>
              <a:t>    commands and expressions.</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Place the stop-parsing symbol after the program name and before</a:t>
            </a:r>
          </a:p>
          <a:p>
            <a:r>
              <a:rPr lang="en-US" sz="1200" kern="1200" dirty="0">
                <a:solidFill>
                  <a:schemeClr val="tx1"/>
                </a:solidFill>
                <a:latin typeface="Segoe UI Light"/>
                <a:ea typeface="+mn-ea"/>
                <a:cs typeface="+mn-cs"/>
              </a:rPr>
              <a:t>    program arguments that might cause errors.</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For example, the following </a:t>
            </a:r>
            <a:r>
              <a:rPr lang="en-US" sz="1200" kern="1200" dirty="0" err="1">
                <a:solidFill>
                  <a:schemeClr val="tx1"/>
                </a:solidFill>
                <a:latin typeface="Segoe UI Light"/>
                <a:ea typeface="+mn-ea"/>
                <a:cs typeface="+mn-cs"/>
              </a:rPr>
              <a:t>Icacls</a:t>
            </a:r>
            <a:r>
              <a:rPr lang="en-US" sz="1200" kern="1200" dirty="0">
                <a:solidFill>
                  <a:schemeClr val="tx1"/>
                </a:solidFill>
                <a:latin typeface="Segoe UI Light"/>
                <a:ea typeface="+mn-ea"/>
                <a:cs typeface="+mn-cs"/>
              </a:rPr>
              <a:t> command uses the stop-parsing</a:t>
            </a:r>
          </a:p>
          <a:p>
            <a:r>
              <a:rPr lang="en-US" sz="1200" kern="1200" dirty="0">
                <a:solidFill>
                  <a:schemeClr val="tx1"/>
                </a:solidFill>
                <a:latin typeface="Segoe UI Light"/>
                <a:ea typeface="+mn-ea"/>
                <a:cs typeface="+mn-cs"/>
              </a:rPr>
              <a:t>    symbol.</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icacls</a:t>
            </a:r>
            <a:r>
              <a:rPr lang="en-US" sz="1200" kern="1200" dirty="0">
                <a:solidFill>
                  <a:schemeClr val="tx1"/>
                </a:solidFill>
                <a:latin typeface="Segoe UI Light"/>
                <a:ea typeface="+mn-ea"/>
                <a:cs typeface="+mn-cs"/>
              </a:rPr>
              <a:t> X:\VMS --% /grant Dom\</a:t>
            </a:r>
            <a:r>
              <a:rPr lang="en-US" sz="1200" kern="1200" dirty="0" err="1">
                <a:solidFill>
                  <a:schemeClr val="tx1"/>
                </a:solidFill>
                <a:latin typeface="Segoe UI Light"/>
                <a:ea typeface="+mn-ea"/>
                <a:cs typeface="+mn-cs"/>
              </a:rPr>
              <a:t>HVAdmin</a:t>
            </a:r>
            <a:r>
              <a:rPr lang="en-US" sz="1200" kern="1200" dirty="0">
                <a:solidFill>
                  <a:schemeClr val="tx1"/>
                </a:solidFill>
                <a:latin typeface="Segoe UI Light"/>
                <a:ea typeface="+mn-ea"/>
                <a:cs typeface="+mn-cs"/>
              </a:rPr>
              <a:t>:(CI)(OI)F</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Windows PowerShell sends the following command to </a:t>
            </a:r>
            <a:r>
              <a:rPr lang="en-US" sz="1200" kern="1200" dirty="0" err="1">
                <a:solidFill>
                  <a:schemeClr val="tx1"/>
                </a:solidFill>
                <a:latin typeface="Segoe UI Light"/>
                <a:ea typeface="+mn-ea"/>
                <a:cs typeface="+mn-cs"/>
              </a:rPr>
              <a:t>Icacls</a:t>
            </a:r>
            <a:r>
              <a:rPr lang="en-US" sz="1200" kern="1200" dirty="0">
                <a:solidFill>
                  <a:schemeClr val="tx1"/>
                </a:solidFill>
                <a:latin typeface="Segoe UI Light"/>
                <a:ea typeface="+mn-ea"/>
                <a:cs typeface="+mn-cs"/>
              </a:rPr>
              <a:t>.</a:t>
            </a:r>
          </a:p>
          <a:p>
            <a:r>
              <a:rPr lang="en-US" sz="1200" kern="1200" dirty="0">
                <a:solidFill>
                  <a:schemeClr val="tx1"/>
                </a:solidFill>
                <a:latin typeface="Segoe UI Light"/>
                <a:ea typeface="+mn-ea"/>
                <a:cs typeface="+mn-cs"/>
              </a:rPr>
              <a:t>        X:\VMS /grant Dom\</a:t>
            </a:r>
            <a:r>
              <a:rPr lang="en-US" sz="1200" kern="1200" dirty="0" err="1">
                <a:solidFill>
                  <a:schemeClr val="tx1"/>
                </a:solidFill>
                <a:latin typeface="Segoe UI Light"/>
                <a:ea typeface="+mn-ea"/>
                <a:cs typeface="+mn-cs"/>
              </a:rPr>
              <a:t>HVAdmin</a:t>
            </a:r>
            <a:r>
              <a:rPr lang="en-US" sz="1200" kern="1200" dirty="0">
                <a:solidFill>
                  <a:schemeClr val="tx1"/>
                </a:solidFill>
                <a:latin typeface="Segoe UI Light"/>
                <a:ea typeface="+mn-ea"/>
                <a:cs typeface="+mn-cs"/>
              </a:rPr>
              <a:t>:(CI)(OI)F</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For more information about the stop-parsing symbol, see</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about_Parsing</a:t>
            </a:r>
            <a:r>
              <a:rPr lang="en-US" sz="1200" kern="1200" dirty="0">
                <a:solidFill>
                  <a:schemeClr val="tx1"/>
                </a:solidFill>
                <a:latin typeface="Segoe UI Light"/>
                <a:ea typeface="+mn-ea"/>
                <a:cs typeface="+mn-cs"/>
              </a:rPr>
              <a:t>.</a:t>
            </a:r>
          </a:p>
          <a:p>
            <a:endParaRPr lang="en-US" sz="1200" kern="1200" dirty="0">
              <a:solidFill>
                <a:schemeClr val="tx1"/>
              </a:solidFill>
              <a:latin typeface="Segoe UI Light"/>
              <a:ea typeface="+mn-ea"/>
              <a:cs typeface="+mn-cs"/>
            </a:endParaRP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KEYWORDS</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about_Punctuation</a:t>
            </a:r>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about_Symbols</a:t>
            </a:r>
            <a:endParaRPr lang="en-US" sz="1200" kern="1200" dirty="0">
              <a:solidFill>
                <a:schemeClr val="tx1"/>
              </a:solidFill>
              <a:latin typeface="Segoe UI Light"/>
              <a:ea typeface="+mn-ea"/>
              <a:cs typeface="+mn-cs"/>
            </a:endParaRP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SEE ALSO</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about_Quoting_Rules</a:t>
            </a:r>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about_Escape_Characters</a:t>
            </a:r>
            <a:endParaRPr lang="en-AU" dirty="0"/>
          </a:p>
        </p:txBody>
      </p:sp>
    </p:spTree>
    <p:extLst>
      <p:ext uri="{BB962C8B-B14F-4D97-AF65-F5344CB8AC3E}">
        <p14:creationId xmlns:p14="http://schemas.microsoft.com/office/powerpoint/2010/main" val="1659445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a:t>Demonstrate</a:t>
            </a:r>
            <a:r>
              <a:rPr lang="en-AU" baseline="0"/>
              <a:t> literal vs expandable strings.  </a:t>
            </a:r>
            <a:r>
              <a:rPr lang="en-AU" baseline="0" dirty="0"/>
              <a:t>Show subexpression works for Dot notation and for other operations “2 + 2= $(2+2)”.  Show backtick operations.</a:t>
            </a:r>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315247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Explain modulus a bit (useful for stuff like detecting even/odd numbers)</a:t>
            </a:r>
          </a:p>
          <a:p>
            <a:pPr marL="171450" indent="-171450">
              <a:buFont typeface="Arial" panose="020B0604020202020204" pitchFamily="34" charset="0"/>
              <a:buChar char="•"/>
            </a:pPr>
            <a:r>
              <a:rPr lang="en-US" dirty="0"/>
              <a:t>Point out addition and multiplication with strings</a:t>
            </a:r>
          </a:p>
        </p:txBody>
      </p:sp>
    </p:spTree>
    <p:extLst>
      <p:ext uri="{BB962C8B-B14F-4D97-AF65-F5344CB8AC3E}">
        <p14:creationId xmlns:p14="http://schemas.microsoft.com/office/powerpoint/2010/main" val="3495848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sued for dividing byte values, like file sized into denominations we use. </a:t>
            </a:r>
          </a:p>
        </p:txBody>
      </p:sp>
    </p:spTree>
    <p:extLst>
      <p:ext uri="{BB962C8B-B14F-4D97-AF65-F5344CB8AC3E}">
        <p14:creationId xmlns:p14="http://schemas.microsoft.com/office/powerpoint/2010/main" val="1155930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Demoing these is nice, and also explaining that they are just short cuts to help with automation (seen later)</a:t>
            </a:r>
          </a:p>
        </p:txBody>
      </p:sp>
    </p:spTree>
    <p:extLst>
      <p:ext uri="{BB962C8B-B14F-4D97-AF65-F5344CB8AC3E}">
        <p14:creationId xmlns:p14="http://schemas.microsoft.com/office/powerpoint/2010/main" val="728999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24074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 case: [Math]::Round(34242 / 1kb)</a:t>
            </a:r>
          </a:p>
          <a:p>
            <a:endParaRPr lang="en-US" dirty="0"/>
          </a:p>
          <a:p>
            <a:r>
              <a:rPr lang="en-US" dirty="0"/>
              <a:t>Another example:</a:t>
            </a:r>
          </a:p>
          <a:p>
            <a:r>
              <a:rPr lang="en-US" dirty="0"/>
              <a:t>#Create an array</a:t>
            </a:r>
          </a:p>
          <a:p>
            <a:r>
              <a:rPr lang="en-US" dirty="0"/>
              <a:t>$</a:t>
            </a:r>
            <a:r>
              <a:rPr lang="en-US" dirty="0" err="1"/>
              <a:t>arr</a:t>
            </a:r>
            <a:r>
              <a:rPr lang="en-US" dirty="0"/>
              <a:t> = 3,4,1,9,0 </a:t>
            </a:r>
          </a:p>
          <a:p>
            <a:r>
              <a:rPr lang="en-US" dirty="0"/>
              <a:t>[array]::Sort($</a:t>
            </a:r>
            <a:r>
              <a:rPr lang="en-US" dirty="0" err="1"/>
              <a:t>arr</a:t>
            </a:r>
            <a:r>
              <a:rPr lang="en-US" dirty="0"/>
              <a:t>)</a:t>
            </a:r>
          </a:p>
          <a:p>
            <a:r>
              <a:rPr lang="en-US" dirty="0"/>
              <a:t>$</a:t>
            </a:r>
            <a:r>
              <a:rPr lang="en-US" dirty="0" err="1"/>
              <a:t>arr</a:t>
            </a:r>
            <a:r>
              <a:rPr lang="en-US" dirty="0"/>
              <a:t>    #Shows that the contents of $</a:t>
            </a:r>
            <a:r>
              <a:rPr lang="en-US" dirty="0" err="1"/>
              <a:t>arr</a:t>
            </a:r>
            <a:r>
              <a:rPr lang="en-US" dirty="0"/>
              <a:t> is now sorted</a:t>
            </a:r>
          </a:p>
          <a:p>
            <a:endParaRPr lang="en-US" dirty="0"/>
          </a:p>
        </p:txBody>
      </p:sp>
    </p:spTree>
    <p:extLst>
      <p:ext uri="{BB962C8B-B14F-4D97-AF65-F5344CB8AC3E}">
        <p14:creationId xmlns:p14="http://schemas.microsoft.com/office/powerpoint/2010/main" val="1406287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a:t>Demonstrate Weakly/Strongly typed variables. </a:t>
            </a:r>
            <a:r>
              <a:rPr lang="en-AU" baseline="0" dirty="0"/>
              <a:t> Arithmetic operations and assignment as well. Also demonstrate static members with math class or </a:t>
            </a:r>
            <a:r>
              <a:rPr lang="en-AU" baseline="0" dirty="0" err="1"/>
              <a:t>datetime</a:t>
            </a:r>
            <a:r>
              <a:rPr lang="en-AU" baseline="0" dirty="0"/>
              <a:t> class.</a:t>
            </a:r>
          </a:p>
          <a:p>
            <a:r>
              <a:rPr lang="en-AU" dirty="0"/>
              <a:t>NEM : Mentioned an example for static method in previous slide</a:t>
            </a:r>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974583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AU" sz="2400" dirty="0">
                <a:solidFill>
                  <a:schemeClr val="bg1"/>
                </a:solidFill>
                <a:latin typeface="Segoe UI Light" panose="020B0502040204020203" pitchFamily="34" charset="0"/>
                <a:cs typeface="Segoe UI Light" panose="020B0502040204020203" pitchFamily="34" charset="0"/>
              </a:rPr>
              <a:t>Fundamental</a:t>
            </a:r>
            <a:r>
              <a:rPr lang="en-AU" sz="2400" baseline="0" dirty="0">
                <a:solidFill>
                  <a:schemeClr val="bg1"/>
                </a:solidFill>
                <a:latin typeface="Segoe UI Light" panose="020B0502040204020203" pitchFamily="34" charset="0"/>
                <a:cs typeface="Segoe UI Light" panose="020B0502040204020203" pitchFamily="34" charset="0"/>
              </a:rPr>
              <a:t> Recap (From Demo Content):</a:t>
            </a:r>
          </a:p>
          <a:p>
            <a:r>
              <a:rPr lang="en-AU" sz="2400" baseline="0" dirty="0">
                <a:solidFill>
                  <a:schemeClr val="bg1"/>
                </a:solidFill>
                <a:latin typeface="Segoe UI Light" panose="020B0502040204020203" pitchFamily="34" charset="0"/>
                <a:cs typeface="Segoe UI Light" panose="020B0502040204020203" pitchFamily="34" charset="0"/>
              </a:rPr>
              <a:t>Lab:</a:t>
            </a:r>
            <a:endParaRPr lang="en-AU" sz="2400" dirty="0">
              <a:solidFill>
                <a:schemeClr val="bg1"/>
              </a:solidFill>
              <a:latin typeface="Segoe UI Light" panose="020B0502040204020203" pitchFamily="34" charset="0"/>
              <a:cs typeface="Segoe UI Light" panose="020B0502040204020203" pitchFamily="34" charset="0"/>
            </a:endParaRPr>
          </a:p>
          <a:p>
            <a:pPr rtl="0" fontAlgn="base"/>
            <a:r>
              <a:rPr lang="en-AU" dirty="0">
                <a:solidFill>
                  <a:schemeClr val="bg1"/>
                </a:solidFill>
                <a:cs typeface="Segoe UI Light" panose="020B0502040204020203" pitchFamily="34" charset="0"/>
              </a:rPr>
              <a:t>Lesson 1: Exploring Objects</a:t>
            </a:r>
          </a:p>
          <a:p>
            <a:pPr marL="800100" lvl="1" indent="-342900" rtl="0" fontAlgn="base">
              <a:buFont typeface="Arial" panose="020B0604020202020204" pitchFamily="34" charset="0"/>
              <a:buChar char="•"/>
            </a:pPr>
            <a:r>
              <a:rPr lang="en-AU" dirty="0"/>
              <a:t>Methods &amp; Types</a:t>
            </a:r>
          </a:p>
          <a:p>
            <a:pPr marL="800100" lvl="1" indent="-342900" rtl="0" fontAlgn="base">
              <a:buFont typeface="Arial" panose="020B0604020202020204" pitchFamily="34" charset="0"/>
              <a:buChar char="•"/>
            </a:pPr>
            <a:r>
              <a:rPr lang="en-AU" dirty="0"/>
              <a:t>Utilize Methods on Objects e.g.</a:t>
            </a:r>
            <a:r>
              <a:rPr lang="en-AU" baseline="0" dirty="0"/>
              <a:t> .Kill .</a:t>
            </a:r>
            <a:r>
              <a:rPr lang="en-AU" baseline="0" dirty="0" err="1"/>
              <a:t>StopService</a:t>
            </a:r>
            <a:r>
              <a:rPr lang="en-AU" baseline="0" dirty="0"/>
              <a:t> .</a:t>
            </a:r>
            <a:r>
              <a:rPr lang="en-AU" baseline="0" dirty="0" err="1"/>
              <a:t>CopyItem</a:t>
            </a:r>
            <a:r>
              <a:rPr lang="en-AU" baseline="0" dirty="0"/>
              <a:t> etc.</a:t>
            </a:r>
            <a:endParaRPr lang="en-AU" dirty="0"/>
          </a:p>
          <a:p>
            <a:pPr marL="800100" lvl="1" indent="-342900" rtl="0" fontAlgn="base">
              <a:buFont typeface="Arial" panose="020B0604020202020204" pitchFamily="34" charset="0"/>
              <a:buChar char="•"/>
            </a:pPr>
            <a:r>
              <a:rPr lang="en-AU" dirty="0"/>
              <a:t>Get-Member</a:t>
            </a:r>
          </a:p>
          <a:p>
            <a:pPr marL="800100" lvl="1" indent="-342900" rtl="0" fontAlgn="base">
              <a:buFont typeface="Arial" panose="020B0604020202020204" pitchFamily="34" charset="0"/>
              <a:buChar char="•"/>
            </a:pPr>
            <a:endParaRPr lang="en-AU" dirty="0"/>
          </a:p>
          <a:p>
            <a:pPr rtl="0" fontAlgn="base"/>
            <a:r>
              <a:rPr lang="en-AU" dirty="0"/>
              <a:t>Lesson 2: Common </a:t>
            </a:r>
            <a:r>
              <a:rPr lang="en-AU" dirty="0" err="1"/>
              <a:t>DataTypes</a:t>
            </a:r>
            <a:endParaRPr lang="en-AU" dirty="0"/>
          </a:p>
          <a:p>
            <a:pPr marL="800100" lvl="1" indent="-342900" rtl="0" fontAlgn="base">
              <a:buFont typeface="Arial" panose="020B0604020202020204" pitchFamily="34" charset="0"/>
              <a:buChar char="•"/>
            </a:pPr>
            <a:r>
              <a:rPr lang="en-AU" dirty="0"/>
              <a:t>Simple </a:t>
            </a:r>
            <a:r>
              <a:rPr lang="en-AU" dirty="0" err="1"/>
              <a:t>DataTypes</a:t>
            </a:r>
            <a:endParaRPr lang="en-AU" dirty="0"/>
          </a:p>
          <a:p>
            <a:pPr marL="800100" lvl="1" indent="-342900" rtl="0" fontAlgn="base">
              <a:buFont typeface="Arial" panose="020B0604020202020204" pitchFamily="34" charset="0"/>
              <a:buChar char="•"/>
            </a:pPr>
            <a:r>
              <a:rPr lang="en-AU" dirty="0"/>
              <a:t>Strings </a:t>
            </a:r>
          </a:p>
          <a:p>
            <a:pPr marL="800100" lvl="1" indent="-342900" rtl="0" fontAlgn="base">
              <a:buFont typeface="Arial" panose="020B0604020202020204" pitchFamily="34" charset="0"/>
              <a:buChar char="•"/>
            </a:pPr>
            <a:r>
              <a:rPr lang="en-AU" dirty="0"/>
              <a:t>“Variety Is the Spice of </a:t>
            </a:r>
            <a:r>
              <a:rPr lang="en-AU" dirty="0" err="1"/>
              <a:t>Life”.Replace</a:t>
            </a:r>
            <a:r>
              <a:rPr lang="en-AU" dirty="0"/>
              <a:t>(“Variety”, “Bourbon”)</a:t>
            </a:r>
          </a:p>
          <a:p>
            <a:pPr marL="800100" lvl="1" indent="-342900" rtl="0" fontAlgn="base">
              <a:buFont typeface="Arial" panose="020B0604020202020204" pitchFamily="34" charset="0"/>
              <a:buChar char="•"/>
            </a:pPr>
            <a:r>
              <a:rPr lang="en-AU" dirty="0"/>
              <a:t>String Method</a:t>
            </a:r>
            <a:r>
              <a:rPr lang="en-AU" baseline="0" dirty="0"/>
              <a:t> manipulation examples</a:t>
            </a:r>
            <a:endParaRPr lang="en-AU" dirty="0"/>
          </a:p>
          <a:p>
            <a:pPr marL="800100" lvl="1" indent="-342900" rtl="0" fontAlgn="base">
              <a:buFont typeface="Arial" panose="020B0604020202020204" pitchFamily="34" charset="0"/>
              <a:buChar char="•"/>
            </a:pPr>
            <a:r>
              <a:rPr lang="en-AU" dirty="0"/>
              <a:t>Arithmetic &amp; Assignment Operators</a:t>
            </a:r>
          </a:p>
          <a:p>
            <a:pPr marL="800100" lvl="1" indent="-342900" rtl="0" fontAlgn="base">
              <a:buFont typeface="Arial" panose="020B0604020202020204" pitchFamily="34" charset="0"/>
              <a:buChar char="•"/>
            </a:pPr>
            <a:r>
              <a:rPr lang="en-AU" dirty="0"/>
              <a:t>Subtract</a:t>
            </a:r>
            <a:r>
              <a:rPr lang="en-AU" baseline="0" dirty="0"/>
              <a:t> </a:t>
            </a:r>
            <a:r>
              <a:rPr lang="en-AU" baseline="0" dirty="0" err="1"/>
              <a:t>DateTimes</a:t>
            </a:r>
            <a:r>
              <a:rPr lang="en-AU" baseline="0" dirty="0"/>
              <a:t> on Files or </a:t>
            </a:r>
            <a:r>
              <a:rPr lang="en-AU" baseline="0" dirty="0" err="1"/>
              <a:t>EventLog</a:t>
            </a:r>
            <a:r>
              <a:rPr lang="en-AU" baseline="0" dirty="0"/>
              <a:t> Entries</a:t>
            </a:r>
            <a:endParaRPr lang="en-AU" dirty="0"/>
          </a:p>
          <a:p>
            <a:pPr rtl="0" fontAlgn="base"/>
            <a:r>
              <a:rPr lang="en-AU" dirty="0" err="1"/>
              <a:t>Adv</a:t>
            </a:r>
            <a:r>
              <a:rPr lang="en-AU" dirty="0"/>
              <a:t>: Transform</a:t>
            </a:r>
            <a:r>
              <a:rPr lang="en-AU" baseline="0" dirty="0"/>
              <a:t> a given string into a specified string using String Methods</a:t>
            </a:r>
          </a:p>
          <a:p>
            <a:pPr rtl="0" fontAlgn="base"/>
            <a:r>
              <a:rPr lang="en-AU" baseline="0" dirty="0" err="1"/>
              <a:t>Adv</a:t>
            </a:r>
            <a:r>
              <a:rPr lang="en-AU" baseline="0" dirty="0"/>
              <a:t>: Display History Entry </a:t>
            </a:r>
            <a:r>
              <a:rPr lang="en-AU" baseline="0" dirty="0" err="1"/>
              <a:t>Commandline</a:t>
            </a:r>
            <a:r>
              <a:rPr lang="en-AU" baseline="0" dirty="0"/>
              <a:t> and Seconds it took to run using 1 line of code.</a:t>
            </a:r>
          </a:p>
          <a:p>
            <a:pPr rtl="0" fontAlgn="base"/>
            <a:r>
              <a:rPr lang="en-US" dirty="0"/>
              <a:t>"$((history 34).</a:t>
            </a:r>
            <a:r>
              <a:rPr lang="en-US" dirty="0" err="1"/>
              <a:t>CommandLine</a:t>
            </a:r>
            <a:r>
              <a:rPr lang="en-US" dirty="0"/>
              <a:t>) took $(((history 34).</a:t>
            </a:r>
            <a:r>
              <a:rPr lang="en-US" dirty="0" err="1"/>
              <a:t>EndExecutionTime</a:t>
            </a:r>
            <a:r>
              <a:rPr lang="en-US" dirty="0"/>
              <a:t> - (history 34).</a:t>
            </a:r>
            <a:r>
              <a:rPr lang="en-US" dirty="0" err="1"/>
              <a:t>StartExecutionTime</a:t>
            </a:r>
            <a:r>
              <a:rPr lang="en-US" dirty="0"/>
              <a:t>).Seconds) to run"</a:t>
            </a:r>
            <a:endParaRPr lang="en-AU" dirty="0"/>
          </a:p>
          <a:p>
            <a:pPr rtl="0" fontAlgn="base"/>
            <a:r>
              <a:rPr lang="en-AU" dirty="0"/>
              <a:t>Lesson 3:  Additional Type Information</a:t>
            </a:r>
          </a:p>
          <a:p>
            <a:pPr marL="800100" lvl="1" indent="-342900" algn="l" rtl="0" fontAlgn="base">
              <a:buFont typeface="Arial" panose="020B0604020202020204" pitchFamily="34" charset="0"/>
              <a:buChar char="•"/>
            </a:pPr>
            <a:r>
              <a:rPr lang="en-AU" dirty="0"/>
              <a:t>Dynamic variable typing</a:t>
            </a:r>
          </a:p>
          <a:p>
            <a:pPr marL="800100" lvl="1" indent="-342900" algn="l" rtl="0" fontAlgn="base">
              <a:buFont typeface="Arial" panose="020B0604020202020204" pitchFamily="34" charset="0"/>
              <a:buChar char="•"/>
            </a:pPr>
            <a:r>
              <a:rPr lang="en-AU" dirty="0"/>
              <a:t>Static members</a:t>
            </a:r>
          </a:p>
          <a:p>
            <a:endParaRPr lang="en-AU" sz="2400" dirty="0">
              <a:solidFill>
                <a:schemeClr val="bg1"/>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9566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sz="1200" kern="1200" dirty="0">
                <a:solidFill>
                  <a:schemeClr val="tx1"/>
                </a:solidFill>
                <a:effectLst/>
                <a:latin typeface="Arial" charset="0"/>
                <a:ea typeface="+mn-ea"/>
                <a:cs typeface="+mn-cs"/>
              </a:rPr>
              <a:t>Note: stress vocab</a:t>
            </a:r>
            <a:r>
              <a:rPr lang="en-GB" sz="1200" kern="1200" baseline="0" dirty="0">
                <a:solidFill>
                  <a:schemeClr val="tx1"/>
                </a:solidFill>
                <a:effectLst/>
                <a:latin typeface="Arial" charset="0"/>
                <a:ea typeface="+mn-ea"/>
                <a:cs typeface="+mn-cs"/>
              </a:rPr>
              <a:t> words</a:t>
            </a:r>
            <a:endParaRPr lang="en-GB" sz="1200" kern="1200" dirty="0">
              <a:solidFill>
                <a:schemeClr val="tx1"/>
              </a:solidFill>
              <a:effectLst/>
              <a:latin typeface="Arial" charset="0"/>
              <a:ea typeface="+mn-ea"/>
              <a:cs typeface="+mn-cs"/>
            </a:endParaRPr>
          </a:p>
          <a:p>
            <a:pPr marL="171450" indent="-171450">
              <a:buFont typeface="Arial" panose="020B0604020202020204" pitchFamily="34" charset="0"/>
              <a:buChar char="•"/>
            </a:pPr>
            <a:endParaRPr lang="en-GB" sz="1200" kern="1200" dirty="0">
              <a:solidFill>
                <a:schemeClr val="tx1"/>
              </a:solidFill>
              <a:effectLst/>
              <a:latin typeface="Arial" charset="0"/>
              <a:ea typeface="+mn-ea"/>
              <a:cs typeface="+mn-cs"/>
            </a:endParaRPr>
          </a:p>
          <a:p>
            <a:pPr marL="171450" indent="-171450">
              <a:buFont typeface="Arial" panose="020B0604020202020204" pitchFamily="34" charset="0"/>
              <a:buChar char="•"/>
            </a:pPr>
            <a:r>
              <a:rPr lang="en-GB" sz="1200" kern="1200" dirty="0">
                <a:solidFill>
                  <a:schemeClr val="tx1"/>
                </a:solidFill>
                <a:effectLst/>
                <a:latin typeface="Arial" charset="0"/>
                <a:ea typeface="+mn-ea"/>
                <a:cs typeface="+mn-cs"/>
              </a:rPr>
              <a:t>To really understand PowerShell you need to understand objects: In PowerShell pretty much everything is an object</a:t>
            </a:r>
          </a:p>
          <a:p>
            <a:pPr marL="171450" indent="-171450">
              <a:buFont typeface="Arial" panose="020B0604020202020204" pitchFamily="34" charset="0"/>
              <a:buChar char="•"/>
            </a:pPr>
            <a:r>
              <a:rPr lang="en-GB" sz="1200" kern="1200" dirty="0">
                <a:solidFill>
                  <a:schemeClr val="tx1"/>
                </a:solidFill>
                <a:effectLst/>
                <a:latin typeface="Arial" charset="0"/>
                <a:ea typeface="+mn-ea"/>
                <a:cs typeface="+mn-cs"/>
              </a:rPr>
              <a:t>We learned earlier that our data (objects) is loaded full of useful information called properties</a:t>
            </a:r>
          </a:p>
          <a:p>
            <a:pPr marL="171450" indent="-171450">
              <a:buFont typeface="Arial" panose="020B0604020202020204" pitchFamily="34" charset="0"/>
              <a:buChar char="•"/>
            </a:pPr>
            <a:r>
              <a:rPr lang="en-GB" sz="1200" kern="1200" dirty="0">
                <a:solidFill>
                  <a:schemeClr val="tx1"/>
                </a:solidFill>
                <a:effectLst/>
                <a:latin typeface="Arial" charset="0"/>
                <a:ea typeface="+mn-ea"/>
                <a:cs typeface="+mn-cs"/>
              </a:rPr>
              <a:t>How would you model a TV? What kind of properties (information) does it have?</a:t>
            </a:r>
          </a:p>
          <a:p>
            <a:pPr marL="171450" indent="-171450">
              <a:buFont typeface="Arial" panose="020B0604020202020204" pitchFamily="34" charset="0"/>
              <a:buChar char="•"/>
            </a:pPr>
            <a:endParaRPr lang="en-GB" sz="1200" kern="1200" dirty="0">
              <a:solidFill>
                <a:schemeClr val="tx1"/>
              </a:solidFill>
              <a:effectLst/>
              <a:latin typeface="Arial"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a:solidFill>
                  <a:schemeClr val="tx1"/>
                </a:solidFill>
                <a:effectLst/>
                <a:latin typeface="Arial" charset="0"/>
                <a:ea typeface="+mn-ea"/>
                <a:cs typeface="+mn-cs"/>
              </a:rPr>
              <a:t>Objects in PowerShell also have actions, we call these methods. </a:t>
            </a:r>
            <a:endParaRPr lang="en-GB" sz="1200" kern="1200" dirty="0">
              <a:solidFill>
                <a:schemeClr val="tx1"/>
              </a:solidFill>
              <a:effectLst/>
              <a:latin typeface="Arial" charset="0"/>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effectLst/>
                <a:latin typeface="Arial" charset="0"/>
                <a:ea typeface="+mn-ea"/>
                <a:cs typeface="+mn-cs"/>
              </a:rPr>
              <a:t>Like pressing buttons on a</a:t>
            </a:r>
            <a:r>
              <a:rPr lang="en-GB" sz="1200" kern="1200" baseline="0" dirty="0">
                <a:solidFill>
                  <a:schemeClr val="tx1"/>
                </a:solidFill>
                <a:effectLst/>
                <a:latin typeface="Arial" charset="0"/>
                <a:ea typeface="+mn-ea"/>
                <a:cs typeface="+mn-cs"/>
              </a:rPr>
              <a:t> remote, or the TV itself. </a:t>
            </a:r>
          </a:p>
          <a:p>
            <a:pPr marL="628650" lvl="1" indent="-171450">
              <a:buFont typeface="Arial" panose="020B0604020202020204" pitchFamily="34" charset="0"/>
              <a:buChar char="•"/>
            </a:pPr>
            <a:r>
              <a:rPr lang="en-GB" sz="1200" kern="1200" dirty="0">
                <a:solidFill>
                  <a:schemeClr val="tx1"/>
                </a:solidFill>
                <a:effectLst/>
                <a:latin typeface="Arial" charset="0"/>
                <a:ea typeface="+mn-ea"/>
                <a:cs typeface="+mn-cs"/>
              </a:rPr>
              <a:t>What kind of actions can a TV take? </a:t>
            </a:r>
          </a:p>
          <a:p>
            <a:pPr marL="628650" lvl="1" indent="-171450">
              <a:buFont typeface="Arial" panose="020B0604020202020204" pitchFamily="34" charset="0"/>
              <a:buChar char="•"/>
            </a:pPr>
            <a:endParaRPr lang="en-GB" sz="1200" kern="1200" dirty="0">
              <a:solidFill>
                <a:schemeClr val="tx1"/>
              </a:solidFill>
              <a:effectLst/>
              <a:latin typeface="Arial" charset="0"/>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Arial" charset="0"/>
                <a:ea typeface="+mn-ea"/>
                <a:cs typeface="+mn-cs"/>
              </a:rPr>
              <a:t>Sometimes these actions might need data.</a:t>
            </a:r>
            <a:r>
              <a:rPr lang="en-GB" sz="1200" kern="1200" baseline="0" dirty="0">
                <a:solidFill>
                  <a:schemeClr val="tx1"/>
                </a:solidFill>
                <a:effectLst/>
                <a:latin typeface="Arial" charset="0"/>
                <a:ea typeface="+mn-ea"/>
                <a:cs typeface="+mn-cs"/>
              </a:rPr>
              <a:t> For example, if we wanted to change to a specific channel we might have to pass in the channel number.</a:t>
            </a:r>
            <a:endParaRPr lang="en-GB" sz="120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93687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TYPE (TV) would outline the PROPERTIES and METHODS that are available</a:t>
            </a:r>
          </a:p>
          <a:p>
            <a:pPr marL="171450" indent="-171450">
              <a:buFont typeface="Arial" panose="020B0604020202020204" pitchFamily="34" charset="0"/>
              <a:buChar char="•"/>
            </a:pPr>
            <a:r>
              <a:rPr lang="en-US" dirty="0"/>
              <a:t>Each INSTANCE (specific TVs) will have different values</a:t>
            </a:r>
          </a:p>
          <a:p>
            <a:pPr marL="171450" indent="-171450">
              <a:buFont typeface="Arial" panose="020B0604020202020204" pitchFamily="34" charset="0"/>
              <a:buChar char="•"/>
            </a:pPr>
            <a:r>
              <a:rPr lang="en-US" dirty="0"/>
              <a:t>This is what enables automation, by abstracting data into standard types we can examine and work with in loops. </a:t>
            </a:r>
          </a:p>
        </p:txBody>
      </p:sp>
    </p:spTree>
    <p:extLst>
      <p:ext uri="{BB962C8B-B14F-4D97-AF65-F5344CB8AC3E}">
        <p14:creationId xmlns:p14="http://schemas.microsoft.com/office/powerpoint/2010/main" val="752899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a:solidFill>
                  <a:schemeClr val="tx1"/>
                </a:solidFill>
                <a:effectLst/>
                <a:latin typeface="Arial" charset="0"/>
                <a:ea typeface="+mn-ea"/>
                <a:cs typeface="+mn-cs"/>
              </a:rPr>
              <a:t>We can use PowerShell</a:t>
            </a:r>
            <a:r>
              <a:rPr lang="en-GB" sz="1200" kern="1200" baseline="0" dirty="0">
                <a:solidFill>
                  <a:schemeClr val="tx1"/>
                </a:solidFill>
                <a:effectLst/>
                <a:latin typeface="Arial" charset="0"/>
                <a:ea typeface="+mn-ea"/>
                <a:cs typeface="+mn-cs"/>
              </a:rPr>
              <a:t> to look at these TYPES</a:t>
            </a:r>
            <a:endParaRPr lang="en-GB" sz="1200" kern="1200" dirty="0">
              <a:solidFill>
                <a:schemeClr val="tx1"/>
              </a:solidFill>
              <a:effectLst/>
              <a:latin typeface="Arial" charset="0"/>
              <a:ea typeface="+mn-ea"/>
              <a:cs typeface="+mn-cs"/>
            </a:endParaRPr>
          </a:p>
          <a:p>
            <a:pPr marL="171450" lvl="0" indent="-171450">
              <a:buFont typeface="Arial" panose="020B0604020202020204" pitchFamily="34" charset="0"/>
              <a:buChar char="•"/>
            </a:pPr>
            <a:r>
              <a:rPr lang="en-GB" sz="1200" kern="1200" dirty="0">
                <a:solidFill>
                  <a:schemeClr val="tx1"/>
                </a:solidFill>
                <a:effectLst/>
                <a:latin typeface="Arial" charset="0"/>
                <a:ea typeface="+mn-ea"/>
                <a:cs typeface="+mn-cs"/>
              </a:rPr>
              <a:t>We access methods</a:t>
            </a:r>
            <a:r>
              <a:rPr lang="en-GB" sz="1200" kern="1200" baseline="0" dirty="0">
                <a:solidFill>
                  <a:schemeClr val="tx1"/>
                </a:solidFill>
                <a:effectLst/>
                <a:latin typeface="Arial" charset="0"/>
                <a:ea typeface="+mn-ea"/>
                <a:cs typeface="+mn-cs"/>
              </a:rPr>
              <a:t> the same way as properties, with dot notation, but they have parenthesis as part of the name</a:t>
            </a:r>
          </a:p>
          <a:p>
            <a:pPr marL="171450" lvl="0" indent="-171450">
              <a:buFont typeface="Arial" panose="020B0604020202020204" pitchFamily="34" charset="0"/>
              <a:buChar char="•"/>
            </a:pPr>
            <a:r>
              <a:rPr lang="en-GB" sz="1200" kern="1200" dirty="0" err="1">
                <a:solidFill>
                  <a:schemeClr val="tx1"/>
                </a:solidFill>
                <a:effectLst/>
                <a:latin typeface="Arial" charset="0"/>
                <a:ea typeface="+mn-ea"/>
                <a:cs typeface="+mn-cs"/>
              </a:rPr>
              <a:t>Powershell</a:t>
            </a:r>
            <a:r>
              <a:rPr lang="en-GB" sz="1200" kern="1200" dirty="0">
                <a:solidFill>
                  <a:schemeClr val="tx1"/>
                </a:solidFill>
                <a:effectLst/>
                <a:latin typeface="Arial" charset="0"/>
                <a:ea typeface="+mn-ea"/>
                <a:cs typeface="+mn-cs"/>
              </a:rPr>
              <a:t> objects have these things too. For example we can tell a Service to stop, start, etc. </a:t>
            </a:r>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83585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Stress the importance of the vocab words</a:t>
            </a:r>
          </a:p>
          <a:p>
            <a:pPr marL="171450" indent="-171450">
              <a:buFont typeface="Arial" panose="020B0604020202020204" pitchFamily="34" charset="0"/>
              <a:buChar char="•"/>
            </a:pPr>
            <a:r>
              <a:rPr lang="en-US" dirty="0"/>
              <a:t>These words are used in all object oriented programming so to find answers to questions you will have a much higher success rate searching on the correct words.</a:t>
            </a:r>
          </a:p>
        </p:txBody>
      </p:sp>
    </p:spTree>
    <p:extLst>
      <p:ext uri="{BB962C8B-B14F-4D97-AF65-F5344CB8AC3E}">
        <p14:creationId xmlns:p14="http://schemas.microsoft.com/office/powerpoint/2010/main" val="1462616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592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3096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we were looking at a file, the TYPE would just outline the PROPERTIES and METHODS that are available</a:t>
            </a:r>
          </a:p>
          <a:p>
            <a:pPr marL="171450" indent="-171450">
              <a:buFont typeface="Arial" panose="020B0604020202020204" pitchFamily="34" charset="0"/>
              <a:buChar char="•"/>
            </a:pPr>
            <a:r>
              <a:rPr lang="en-US" dirty="0"/>
              <a:t>Each INSTANCE (file) will have different values</a:t>
            </a:r>
          </a:p>
          <a:p>
            <a:pPr marL="171450" indent="-171450">
              <a:buFont typeface="Arial" panose="020B0604020202020204" pitchFamily="34" charset="0"/>
              <a:buChar char="•"/>
            </a:pPr>
            <a:r>
              <a:rPr lang="en-US" dirty="0"/>
              <a:t>This is what enables automation, by abstracting data into standard types we can examine and work with in loops. </a:t>
            </a:r>
          </a:p>
        </p:txBody>
      </p:sp>
    </p:spTree>
    <p:extLst>
      <p:ext uri="{BB962C8B-B14F-4D97-AF65-F5344CB8AC3E}">
        <p14:creationId xmlns:p14="http://schemas.microsoft.com/office/powerpoint/2010/main" val="80344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3005051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60466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369418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019920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5/30/2017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182217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5/30/2017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69921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5/30/2017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9052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5/30/2017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537537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5/30/2017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425418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5/30/2017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617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5/30/2017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39758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931290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5/30/2017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670386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26852962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364533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5/30/2017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281660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5/30/2017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377855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583167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497215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806060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475247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205481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630293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2428432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57316437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5/30/2017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75839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6841621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chemeClr val="bg1"/>
                </a:solidFill>
              </a:rPr>
              <a:t>Conditions and Terms of Use</a:t>
            </a:r>
          </a:p>
          <a:p>
            <a:r>
              <a:rPr lang="en-US" sz="1500" dirty="0">
                <a:solidFill>
                  <a:schemeClr val="accent1"/>
                </a:solidFill>
              </a:rPr>
              <a:t>Microsoft Confidential</a:t>
            </a:r>
          </a:p>
          <a:p>
            <a:r>
              <a:rPr lang="en-US" sz="1800" dirty="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chemeClr val="bg1"/>
              </a:solidFill>
            </a:endParaRPr>
          </a:p>
          <a:p>
            <a:r>
              <a:rPr lang="en-US" sz="2300" b="1" dirty="0">
                <a:solidFill>
                  <a:schemeClr val="bg1"/>
                </a:solidFill>
              </a:rPr>
              <a:t>Copyright and Trademarks </a:t>
            </a:r>
          </a:p>
          <a:p>
            <a:r>
              <a:rPr lang="en-US" sz="1500" dirty="0">
                <a:solidFill>
                  <a:schemeClr val="accent1"/>
                </a:solidFill>
              </a:rPr>
              <a:t>© 2013 Microsoft Corporation. All rights reserved.</a:t>
            </a:r>
          </a:p>
          <a:p>
            <a:r>
              <a:rPr lang="en-US" sz="1800" dirty="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chemeClr val="bg1"/>
                </a:solidFill>
              </a:rPr>
              <a:t>For more information, see </a:t>
            </a:r>
            <a:r>
              <a:rPr lang="en-US" sz="1800" b="1" dirty="0">
                <a:solidFill>
                  <a:schemeClr val="bg1"/>
                </a:solidFill>
              </a:rPr>
              <a:t>Use of Microsoft Copyrighted Content </a:t>
            </a:r>
            <a:r>
              <a:rPr lang="en-US" sz="1800" dirty="0">
                <a:solidFill>
                  <a:schemeClr val="bg1"/>
                </a:solidFill>
              </a:rPr>
              <a:t>at</a:t>
            </a:r>
            <a:br>
              <a:rPr lang="en-US" sz="1800" dirty="0">
                <a:solidFill>
                  <a:schemeClr val="bg1"/>
                </a:solidFill>
              </a:rPr>
            </a:br>
            <a:r>
              <a:rPr lang="en-US" sz="1800" dirty="0">
                <a:solidFill>
                  <a:srgbClr val="FF0000"/>
                </a:solidFill>
                <a:hlinkClick r:id="rId2"/>
              </a:rPr>
              <a:t>http://www.microsoft.com/about/legal/permissions/</a:t>
            </a:r>
            <a:endParaRPr lang="en-US" sz="1800" dirty="0">
              <a:solidFill>
                <a:srgbClr val="FF0000"/>
              </a:solidFill>
            </a:endParaRPr>
          </a:p>
          <a:p>
            <a:r>
              <a:rPr lang="en-US" sz="1800" dirty="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8608335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400" baseline="0">
                <a:solidFill>
                  <a:srgbClr val="3F3F3F"/>
                </a:solidFill>
                <a:latin typeface="Segoe UI Light" pitchFamily="34" charset="0"/>
              </a:defRPr>
            </a:lvl1pPr>
          </a:lstStyle>
          <a:p>
            <a:pPr lvl="0"/>
            <a:r>
              <a:rPr lang="en-US" dirty="0"/>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831001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4018863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dirty="0"/>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40496216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5012541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01452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9373606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25362034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9052464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1507353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24607185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Tree>
    <p:extLst>
      <p:ext uri="{BB962C8B-B14F-4D97-AF65-F5344CB8AC3E}">
        <p14:creationId xmlns:p14="http://schemas.microsoft.com/office/powerpoint/2010/main" val="684161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5/30/2017</a:t>
            </a:fld>
            <a:endParaRPr lang="en-US" dirty="0"/>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7376967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5/30/2017</a:t>
            </a:fld>
            <a:endParaRPr lang="en-US" dirty="0"/>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74622629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5/30/2017</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6329692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5/30/2017</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31575556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5/30/2017</a:t>
            </a:fld>
            <a:endParaRPr lang="en-US" dirty="0"/>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169735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33975719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5/30/2017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0302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5/30/2017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16320270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5/30/2017</a:t>
            </a:fld>
            <a:endParaRPr lang="en-US" dirty="0"/>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dirty="0"/>
              <a:t>Microsoft Confidential</a:t>
            </a:r>
          </a:p>
        </p:txBody>
      </p:sp>
    </p:spTree>
    <p:extLst>
      <p:ext uri="{BB962C8B-B14F-4D97-AF65-F5344CB8AC3E}">
        <p14:creationId xmlns:p14="http://schemas.microsoft.com/office/powerpoint/2010/main" val="410950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22475612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26148994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5/30/2017</a:t>
            </a:fld>
            <a:endParaRPr lang="en-US" dirty="0"/>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25701969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5/30/2017</a:t>
            </a:fld>
            <a:endParaRPr lang="en-US" dirty="0"/>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42745031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7749378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42812496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endParaRPr lang="en-US" dirty="0"/>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65305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8466667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endParaRPr lang="en-US" dirty="0"/>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60865671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4989047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dirty="0"/>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295215542"/>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dirty="0"/>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Topic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dirty="0"/>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dirty="0">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dirty="0">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dirty="0">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14498372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75452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65225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126434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5/30/2017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021601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5/30/2017</a:t>
            </a:fld>
            <a:endParaRPr lang="en-US" dirty="0"/>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dirty="0"/>
          </a:p>
        </p:txBody>
      </p:sp>
    </p:spTree>
    <p:extLst>
      <p:ext uri="{BB962C8B-B14F-4D97-AF65-F5344CB8AC3E}">
        <p14:creationId xmlns:p14="http://schemas.microsoft.com/office/powerpoint/2010/main" val="2718400525"/>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Lst>
  <p:hf hdr="0" ftr="0" dt="0"/>
  <p:txStyles>
    <p:titleStyle>
      <a:lvl1pPr eaLnBrk="1" hangingPunct="1">
        <a:defRPr sz="2000">
          <a:solidFill>
            <a:schemeClr val="tx1"/>
          </a:solidFill>
          <a:latin typeface="+mn-lt"/>
          <a:cs typeface="Segoe Pro Light"/>
        </a:defRPr>
      </a:lvl1pPr>
    </p:titleStyle>
    <p:body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Right Arrow 2"/>
          <p:cNvSpPr/>
          <p:nvPr/>
        </p:nvSpPr>
        <p:spPr>
          <a:xfrm>
            <a:off x="2529146" y="3003400"/>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401778573"/>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dirty="0">
                          <a:solidFill>
                            <a:schemeClr val="bg1"/>
                          </a:solidFill>
                          <a:latin typeface="Segoe UI Light" panose="020B0502040204020203" pitchFamily="34" charset="0"/>
                          <a:cs typeface="Segoe UI Light" panose="020B0502040204020203" pitchFamily="34" charset="0"/>
                        </a:rPr>
                        <a:t>Module 2:</a:t>
                      </a:r>
                      <a:r>
                        <a:rPr lang="en-AU" sz="2400" baseline="0" dirty="0">
                          <a:solidFill>
                            <a:schemeClr val="bg1"/>
                          </a:solidFill>
                          <a:latin typeface="Segoe UI Light" panose="020B0502040204020203" pitchFamily="34" charset="0"/>
                          <a:cs typeface="Segoe UI Light" panose="020B0502040204020203" pitchFamily="34" charset="0"/>
                        </a:rPr>
                        <a:t> Commands</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9: Functions, Scripts &amp;</a:t>
                      </a:r>
                      <a:r>
                        <a:rPr lang="en-AU" sz="2400" baseline="0" dirty="0">
                          <a:solidFill>
                            <a:schemeClr val="bg1"/>
                          </a:solidFill>
                          <a:latin typeface="Segoe UI Light" panose="020B0502040204020203" pitchFamily="34" charset="0"/>
                          <a:cs typeface="Segoe UI Light" panose="020B0502040204020203" pitchFamily="34" charset="0"/>
                        </a:rPr>
                        <a:t> Scope</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Tree>
    <p:extLst>
      <p:ext uri="{BB962C8B-B14F-4D97-AF65-F5344CB8AC3E}">
        <p14:creationId xmlns:p14="http://schemas.microsoft.com/office/powerpoint/2010/main" val="318922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59649" y="4949012"/>
            <a:ext cx="10783747" cy="1785104"/>
          </a:xfrm>
          <a:prstGeom prst="rect">
            <a:avLst/>
          </a:prstGeom>
          <a:solidFill>
            <a:srgbClr val="012456"/>
          </a:solidFill>
        </p:spPr>
        <p:txBody>
          <a:bodyPr wrap="square">
            <a:spAutoFit/>
          </a:bodyPr>
          <a:lstStyle/>
          <a:p>
            <a:r>
              <a:rPr lang="en-US" sz="1600" dirty="0">
                <a:solidFill>
                  <a:srgbClr val="F5F5F5"/>
                </a:solidFill>
                <a:latin typeface="Lucida Console" panose="020B0609040504020204" pitchFamily="49" charset="0"/>
              </a:rPr>
              <a:t>PS C:\&gt; </a:t>
            </a:r>
            <a:r>
              <a:rPr lang="en-US" sz="1600" dirty="0">
                <a:solidFill>
                  <a:srgbClr val="FF0000"/>
                </a:solidFill>
                <a:latin typeface="Lucida Console" panose="020B0609040504020204" pitchFamily="49" charset="0"/>
              </a:rPr>
              <a:t>$file </a:t>
            </a:r>
            <a:r>
              <a:rPr lang="en-US" sz="1600" dirty="0">
                <a:solidFill>
                  <a:srgbClr val="F5F5F5"/>
                </a:solidFill>
                <a:latin typeface="Lucida Console" panose="020B0609040504020204" pitchFamily="49" charset="0"/>
              </a:rPr>
              <a:t>= </a:t>
            </a:r>
            <a:r>
              <a:rPr lang="en-AU" sz="1600" dirty="0">
                <a:latin typeface="Lucida Console" panose="020B0609040504020204" pitchFamily="49" charset="0"/>
              </a:rPr>
              <a:t>Get-Item</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C:\Windows\notepad.exe</a:t>
            </a:r>
          </a:p>
          <a:p>
            <a:r>
              <a:rPr lang="en-US" sz="1600" dirty="0">
                <a:solidFill>
                  <a:srgbClr val="F5F5F5"/>
                </a:solidFill>
                <a:latin typeface="Lucida Console" panose="020B0609040504020204" pitchFamily="49" charset="0"/>
              </a:rPr>
              <a:t>PS C:\&gt; </a:t>
            </a:r>
            <a:r>
              <a:rPr lang="en-US" sz="1600" dirty="0">
                <a:solidFill>
                  <a:srgbClr val="FF0000"/>
                </a:solidFill>
                <a:latin typeface="Lucida Console" panose="020B0609040504020204" pitchFamily="49" charset="0"/>
              </a:rPr>
              <a:t>$</a:t>
            </a:r>
            <a:r>
              <a:rPr lang="en-US" sz="1600" dirty="0" err="1">
                <a:solidFill>
                  <a:srgbClr val="FF0000"/>
                </a:solidFill>
                <a:latin typeface="Lucida Console" panose="020B0609040504020204" pitchFamily="49" charset="0"/>
              </a:rPr>
              <a:t>file</a:t>
            </a:r>
            <a:r>
              <a:rPr lang="en-US" sz="1600" dirty="0" err="1">
                <a:latin typeface="Lucida Console" panose="020B0609040504020204" pitchFamily="49" charset="0"/>
              </a:rPr>
              <a:t>.CopyTo</a:t>
            </a:r>
            <a:r>
              <a:rPr lang="en-US" sz="1600" dirty="0">
                <a:latin typeface="Lucida Console" panose="020B0609040504020204" pitchFamily="49" charset="0"/>
              </a:rPr>
              <a:t>(</a:t>
            </a:r>
            <a:r>
              <a:rPr lang="en-US" sz="1600" dirty="0">
                <a:solidFill>
                  <a:srgbClr val="EE82EE"/>
                </a:solidFill>
                <a:latin typeface="Lucida Console" panose="020B0609040504020204" pitchFamily="49" charset="0"/>
              </a:rPr>
              <a:t>“C:\Temp\notepad.exe”</a:t>
            </a:r>
            <a:r>
              <a:rPr lang="en-US" sz="1600" dirty="0">
                <a:latin typeface="Lucida Console" panose="020B0609040504020204" pitchFamily="49" charset="0"/>
              </a:rPr>
              <a:t>,</a:t>
            </a:r>
            <a:r>
              <a:rPr lang="en-US" sz="1600" dirty="0">
                <a:solidFill>
                  <a:srgbClr val="EE82EE"/>
                </a:solidFill>
                <a:latin typeface="Lucida Console" panose="020B0609040504020204" pitchFamily="49" charset="0"/>
              </a:rPr>
              <a:t> </a:t>
            </a:r>
            <a:r>
              <a:rPr lang="en-US" sz="1600" dirty="0">
                <a:solidFill>
                  <a:srgbClr val="FF0000"/>
                </a:solidFill>
                <a:latin typeface="Lucida Console" panose="020B0609040504020204" pitchFamily="49" charset="0"/>
              </a:rPr>
              <a:t>$True</a:t>
            </a:r>
            <a:r>
              <a:rPr lang="en-US" sz="1600" dirty="0">
                <a:latin typeface="Lucida Console" panose="020B0609040504020204" pitchFamily="49" charset="0"/>
              </a:rPr>
              <a:t>)</a:t>
            </a:r>
          </a:p>
          <a:p>
            <a:endParaRPr lang="en-US" sz="1600" dirty="0">
              <a:latin typeface="Lucida Console" panose="020B0609040504020204" pitchFamily="49" charset="0"/>
            </a:endParaRPr>
          </a:p>
          <a:p>
            <a:r>
              <a:rPr lang="en-US" sz="1600" dirty="0"/>
              <a:t> </a:t>
            </a:r>
            <a:r>
              <a:rPr lang="en-US" sz="1600" dirty="0">
                <a:solidFill>
                  <a:srgbClr val="F5F5F5"/>
                </a:solidFill>
                <a:latin typeface="Lucida Console" panose="020B0609040504020204" pitchFamily="49" charset="0"/>
              </a:rPr>
              <a:t>Mode                </a:t>
            </a:r>
            <a:r>
              <a:rPr lang="en-US" sz="1600" dirty="0" err="1">
                <a:solidFill>
                  <a:srgbClr val="F5F5F5"/>
                </a:solidFill>
                <a:latin typeface="Lucida Console" panose="020B0609040504020204" pitchFamily="49" charset="0"/>
              </a:rPr>
              <a:t>LastWriteTime</a:t>
            </a:r>
            <a:r>
              <a:rPr lang="en-US" sz="1600" dirty="0">
                <a:solidFill>
                  <a:srgbClr val="F5F5F5"/>
                </a:solidFill>
                <a:latin typeface="Lucida Console" panose="020B0609040504020204" pitchFamily="49" charset="0"/>
              </a:rPr>
              <a:t>         Length Name                                                                                                                                                                                                                               </a:t>
            </a:r>
          </a:p>
          <a:p>
            <a:r>
              <a:rPr lang="en-US" sz="1600" dirty="0">
                <a:solidFill>
                  <a:srgbClr val="F5F5F5"/>
                </a:solidFill>
                <a:latin typeface="Lucida Console" panose="020B0609040504020204" pitchFamily="49" charset="0"/>
              </a:rPr>
              <a:t>----                -------------         ------ ----                                                                                                                                                                                                                               </a:t>
            </a:r>
          </a:p>
          <a:p>
            <a:r>
              <a:rPr lang="pt-BR" sz="1600" dirty="0">
                <a:solidFill>
                  <a:srgbClr val="F5F5F5"/>
                </a:solidFill>
                <a:latin typeface="Lucida Console" panose="020B0609040504020204" pitchFamily="49" charset="0"/>
              </a:rPr>
              <a:t>-a----        7/16/2016   7:43 AM         243200 notepad.exe </a:t>
            </a:r>
          </a:p>
          <a:p>
            <a:endParaRPr lang="en-US" sz="1400" dirty="0">
              <a:latin typeface="Lucida Console" panose="020B0609040504020204" pitchFamily="49" charset="0"/>
            </a:endParaRPr>
          </a:p>
        </p:txBody>
      </p:sp>
      <p:sp>
        <p:nvSpPr>
          <p:cNvPr id="8" name="Title 7"/>
          <p:cNvSpPr>
            <a:spLocks noGrp="1"/>
          </p:cNvSpPr>
          <p:nvPr>
            <p:ph type="title"/>
          </p:nvPr>
        </p:nvSpPr>
        <p:spPr>
          <a:xfrm>
            <a:off x="0" y="447072"/>
            <a:ext cx="2257425" cy="1277556"/>
          </a:xfrm>
        </p:spPr>
        <p:txBody>
          <a:bodyPr>
            <a:normAutofit fontScale="90000"/>
          </a:bodyPr>
          <a:lstStyle/>
          <a:p>
            <a:r>
              <a:rPr lang="en-AU" dirty="0">
                <a:latin typeface="Segoe UI Light" panose="020B0502040204020203" pitchFamily="34" charset="0"/>
                <a:cs typeface="Segoe UI Light" panose="020B0502040204020203" pitchFamily="34" charset="0"/>
              </a:rPr>
              <a:t>Understanding</a:t>
            </a:r>
            <a:br>
              <a:rPr lang="en-AU" dirty="0">
                <a:latin typeface="Segoe UI Light" panose="020B0502040204020203" pitchFamily="34" charset="0"/>
                <a:cs typeface="Segoe UI Light" panose="020B0502040204020203" pitchFamily="34" charset="0"/>
              </a:rPr>
            </a:br>
            <a:r>
              <a:rPr lang="en-AU" dirty="0">
                <a:latin typeface="Segoe UI Light" panose="020B0502040204020203" pitchFamily="34" charset="0"/>
                <a:cs typeface="Segoe UI Light" panose="020B0502040204020203" pitchFamily="34" charset="0"/>
              </a:rPr>
              <a:t>Get-Member</a:t>
            </a:r>
            <a:br>
              <a:rPr lang="en-AU" dirty="0">
                <a:latin typeface="Segoe UI Light" panose="020B0502040204020203" pitchFamily="34" charset="0"/>
                <a:cs typeface="Segoe UI Light" panose="020B0502040204020203" pitchFamily="34" charset="0"/>
              </a:rPr>
            </a:br>
            <a:r>
              <a:rPr lang="en-AU" dirty="0">
                <a:latin typeface="Segoe UI Light" panose="020B0502040204020203" pitchFamily="34" charset="0"/>
                <a:cs typeface="Segoe UI Light" panose="020B0502040204020203" pitchFamily="34" charset="0"/>
              </a:rPr>
              <a:t>Definitions</a:t>
            </a:r>
          </a:p>
        </p:txBody>
      </p:sp>
      <p:sp>
        <p:nvSpPr>
          <p:cNvPr id="4" name="Slide Number Placeholder 3"/>
          <p:cNvSpPr>
            <a:spLocks noGrp="1"/>
          </p:cNvSpPr>
          <p:nvPr>
            <p:ph type="sldNum" sz="quarter" idx="11"/>
          </p:nvPr>
        </p:nvSpPr>
        <p:spPr>
          <a:xfrm>
            <a:off x="8989225" y="4905904"/>
            <a:ext cx="28448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6" name="Rectangle 5"/>
          <p:cNvSpPr/>
          <p:nvPr/>
        </p:nvSpPr>
        <p:spPr>
          <a:xfrm>
            <a:off x="559649" y="1735884"/>
            <a:ext cx="11502649" cy="2062103"/>
          </a:xfrm>
          <a:prstGeom prst="rect">
            <a:avLst/>
          </a:prstGeom>
          <a:solidFill>
            <a:srgbClr val="012456"/>
          </a:solidFill>
        </p:spPr>
        <p:txBody>
          <a:bodyPr wrap="square">
            <a:spAutoFit/>
          </a:bodyPr>
          <a:lstStyle/>
          <a:p>
            <a:r>
              <a:rPr lang="en-US" sz="1600" dirty="0">
                <a:solidFill>
                  <a:srgbClr val="F5F5F5"/>
                </a:solidFill>
                <a:latin typeface="Lucida Console" panose="020B0609040504020204" pitchFamily="49" charset="0"/>
              </a:rPr>
              <a:t>PS C:\&gt; </a:t>
            </a:r>
            <a:r>
              <a:rPr lang="en-AU" sz="1600" dirty="0">
                <a:latin typeface="Lucida Console" panose="020B0609040504020204" pitchFamily="49" charset="0"/>
              </a:rPr>
              <a:t>Get-Item</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C:\Windows\notepad.exe </a:t>
            </a:r>
            <a:r>
              <a:rPr lang="en-US" sz="1600" dirty="0">
                <a:solidFill>
                  <a:srgbClr val="F5F5F5"/>
                </a:solidFill>
                <a:latin typeface="Lucida Console" panose="020B0609040504020204" pitchFamily="49" charset="0"/>
              </a:rPr>
              <a:t>| Get-Member </a:t>
            </a:r>
            <a:r>
              <a:rPr lang="en-US" sz="1600" dirty="0">
                <a:solidFill>
                  <a:srgbClr val="FFE4C4"/>
                </a:solidFill>
                <a:latin typeface="Lucida Console" panose="020B0609040504020204" pitchFamily="49" charset="0"/>
                <a:ea typeface=""/>
                <a:cs typeface=""/>
              </a:rPr>
              <a:t>–Name</a:t>
            </a:r>
            <a:r>
              <a:rPr lang="en-US" sz="1600" dirty="0">
                <a:solidFill>
                  <a:srgbClr val="F5F5F5"/>
                </a:solidFill>
                <a:latin typeface="Lucida Console" panose="020B0609040504020204" pitchFamily="49" charset="0"/>
              </a:rPr>
              <a:t> </a:t>
            </a:r>
            <a:r>
              <a:rPr lang="en-US" sz="1600" dirty="0" err="1">
                <a:solidFill>
                  <a:srgbClr val="EE82EE"/>
                </a:solidFill>
                <a:latin typeface="Lucida Console" panose="020B0609040504020204" pitchFamily="49" charset="0"/>
              </a:rPr>
              <a:t>CopyTo</a:t>
            </a:r>
            <a:endParaRPr lang="en-US" sz="1600" dirty="0">
              <a:solidFill>
                <a:srgbClr val="EE82EE"/>
              </a:solidFill>
              <a:latin typeface="Lucida Console" panose="020B0609040504020204" pitchFamily="49" charset="0"/>
            </a:endParaRPr>
          </a:p>
          <a:p>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TypeName</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System.IO.FileInfo</a:t>
            </a:r>
            <a:endParaRPr lang="en-US" sz="1600" dirty="0">
              <a:solidFill>
                <a:srgbClr val="F5F5F5"/>
              </a:solidFill>
              <a:latin typeface="Lucida Console" panose="020B0609040504020204" pitchFamily="49" charset="0"/>
            </a:endParaRPr>
          </a:p>
          <a:p>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Name         </a:t>
            </a:r>
            <a:r>
              <a:rPr lang="en-US" sz="1600" dirty="0" err="1">
                <a:solidFill>
                  <a:srgbClr val="F5F5F5"/>
                </a:solidFill>
                <a:latin typeface="Lucida Console" panose="020B0609040504020204" pitchFamily="49" charset="0"/>
              </a:rPr>
              <a:t>MemberType</a:t>
            </a:r>
            <a:r>
              <a:rPr lang="en-US" sz="1600" dirty="0">
                <a:solidFill>
                  <a:srgbClr val="F5F5F5"/>
                </a:solidFill>
                <a:latin typeface="Lucida Console" panose="020B0609040504020204" pitchFamily="49" charset="0"/>
              </a:rPr>
              <a:t>       Definition</a:t>
            </a:r>
          </a:p>
          <a:p>
            <a:r>
              <a:rPr lang="en-US" sz="1600" dirty="0">
                <a:solidFill>
                  <a:srgbClr val="F5F5F5"/>
                </a:solidFill>
                <a:latin typeface="Lucida Console" panose="020B0609040504020204" pitchFamily="49" charset="0"/>
              </a:rPr>
              <a:t>----         ----------       ----------</a:t>
            </a:r>
          </a:p>
          <a:p>
            <a:pPr marL="3714750" indent="-3714750"/>
            <a:r>
              <a:rPr lang="en-US" sz="1600" dirty="0" err="1">
                <a:solidFill>
                  <a:srgbClr val="F5F5F5"/>
                </a:solidFill>
                <a:latin typeface="Lucida Console" panose="020B0609040504020204" pitchFamily="49" charset="0"/>
              </a:rPr>
              <a:t>CopyTo</a:t>
            </a:r>
            <a:r>
              <a:rPr lang="en-US" sz="1600" dirty="0">
                <a:solidFill>
                  <a:srgbClr val="F5F5F5"/>
                </a:solidFill>
                <a:latin typeface="Lucida Console" panose="020B0609040504020204" pitchFamily="49" charset="0"/>
              </a:rPr>
              <a:t>       Method           </a:t>
            </a:r>
            <a:r>
              <a:rPr lang="en-US" sz="1600" dirty="0" err="1">
                <a:solidFill>
                  <a:srgbClr val="F5F5F5"/>
                </a:solidFill>
                <a:latin typeface="Lucida Console" panose="020B0609040504020204" pitchFamily="49" charset="0"/>
              </a:rPr>
              <a:t>System.IO.FileInfo</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CopyTo</a:t>
            </a:r>
            <a:r>
              <a:rPr lang="en-US" sz="1600" dirty="0">
                <a:solidFill>
                  <a:srgbClr val="F5F5F5"/>
                </a:solidFill>
                <a:latin typeface="Lucida Console" panose="020B0609040504020204" pitchFamily="49" charset="0"/>
              </a:rPr>
              <a:t>(string </a:t>
            </a:r>
            <a:r>
              <a:rPr lang="en-US" sz="1600" dirty="0" err="1">
                <a:solidFill>
                  <a:srgbClr val="F5F5F5"/>
                </a:solidFill>
                <a:latin typeface="Lucida Console" panose="020B0609040504020204" pitchFamily="49" charset="0"/>
              </a:rPr>
              <a:t>destFileName</a:t>
            </a:r>
            <a:r>
              <a:rPr lang="en-US" sz="1600" dirty="0">
                <a:solidFill>
                  <a:srgbClr val="F5F5F5"/>
                </a:solidFill>
                <a:latin typeface="Lucida Console" panose="020B0609040504020204" pitchFamily="49" charset="0"/>
              </a:rPr>
              <a:t>),    </a:t>
            </a:r>
          </a:p>
          <a:p>
            <a:pPr marL="3714750" indent="-3714750"/>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System.IO.FileInfo</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CopyTo</a:t>
            </a:r>
            <a:r>
              <a:rPr lang="en-US" sz="1600" dirty="0">
                <a:solidFill>
                  <a:srgbClr val="F5F5F5"/>
                </a:solidFill>
                <a:latin typeface="Lucida Console" panose="020B0609040504020204" pitchFamily="49" charset="0"/>
              </a:rPr>
              <a:t>(string </a:t>
            </a:r>
            <a:r>
              <a:rPr lang="en-US" sz="1600" dirty="0" err="1">
                <a:solidFill>
                  <a:srgbClr val="F5F5F5"/>
                </a:solidFill>
                <a:latin typeface="Lucida Console" panose="020B0609040504020204" pitchFamily="49" charset="0"/>
              </a:rPr>
              <a:t>destFileName</a:t>
            </a:r>
            <a:r>
              <a:rPr lang="en-US" sz="1600" dirty="0">
                <a:solidFill>
                  <a:srgbClr val="F5F5F5"/>
                </a:solidFill>
                <a:latin typeface="Lucida Console" panose="020B0609040504020204" pitchFamily="49" charset="0"/>
              </a:rPr>
              <a:t>, bool overwrite)</a:t>
            </a:r>
          </a:p>
        </p:txBody>
      </p:sp>
      <p:sp>
        <p:nvSpPr>
          <p:cNvPr id="15" name="TextBox 14"/>
          <p:cNvSpPr txBox="1"/>
          <p:nvPr/>
        </p:nvSpPr>
        <p:spPr>
          <a:xfrm>
            <a:off x="4653501" y="1212625"/>
            <a:ext cx="4987911" cy="461665"/>
          </a:xfrm>
          <a:prstGeom prst="rect">
            <a:avLst/>
          </a:prstGeom>
          <a:noFill/>
        </p:spPr>
        <p:txBody>
          <a:bodyPr wrap="square" rtlCol="0">
            <a:spAutoFit/>
          </a:bodyPr>
          <a:lstStyle/>
          <a:p>
            <a:r>
              <a:rPr lang="en-US" sz="2400" b="1" u="sng" dirty="0">
                <a:solidFill>
                  <a:schemeClr val="bg1"/>
                </a:solidFill>
              </a:rPr>
              <a:t>Method Definition</a:t>
            </a:r>
          </a:p>
        </p:txBody>
      </p:sp>
      <p:sp>
        <p:nvSpPr>
          <p:cNvPr id="10" name="Callout: Double Bent Line 9"/>
          <p:cNvSpPr/>
          <p:nvPr/>
        </p:nvSpPr>
        <p:spPr>
          <a:xfrm>
            <a:off x="792313" y="3812340"/>
            <a:ext cx="2384385" cy="451741"/>
          </a:xfrm>
          <a:prstGeom prst="borderCallout3">
            <a:avLst>
              <a:gd name="adj1" fmla="val -75142"/>
              <a:gd name="adj2" fmla="val 143861"/>
              <a:gd name="adj3" fmla="val 18750"/>
              <a:gd name="adj4" fmla="val 103236"/>
              <a:gd name="adj5" fmla="val 112811"/>
              <a:gd name="adj6" fmla="val 103236"/>
              <a:gd name="adj7" fmla="val 112963"/>
              <a:gd name="adj8" fmla="val 89725"/>
            </a:avLst>
          </a:prstGeom>
          <a:solidFill>
            <a:schemeClr val="accent2">
              <a:lumMod val="60000"/>
              <a:lumOff val="40000"/>
            </a:schemeClr>
          </a:solidFill>
          <a:ln w="22225"/>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Two Parameter </a:t>
            </a:r>
            <a:r>
              <a:rPr lang="en-US" sz="1600" u="sng" dirty="0"/>
              <a:t>Sets</a:t>
            </a:r>
            <a:r>
              <a:rPr lang="en-US" sz="1600" dirty="0"/>
              <a:t> </a:t>
            </a:r>
          </a:p>
        </p:txBody>
      </p:sp>
      <p:sp>
        <p:nvSpPr>
          <p:cNvPr id="17" name="Callout: Double Bent Line 16"/>
          <p:cNvSpPr/>
          <p:nvPr/>
        </p:nvSpPr>
        <p:spPr>
          <a:xfrm>
            <a:off x="7869676" y="4080553"/>
            <a:ext cx="3086137" cy="767302"/>
          </a:xfrm>
          <a:prstGeom prst="borderCallout3">
            <a:avLst>
              <a:gd name="adj1" fmla="val -46467"/>
              <a:gd name="adj2" fmla="val 67250"/>
              <a:gd name="adj3" fmla="val -11997"/>
              <a:gd name="adj4" fmla="val 103236"/>
              <a:gd name="adj5" fmla="val 112811"/>
              <a:gd name="adj6" fmla="val 103236"/>
              <a:gd name="adj7" fmla="val 112963"/>
              <a:gd name="adj8" fmla="val 89725"/>
            </a:avLst>
          </a:prstGeom>
          <a:solidFill>
            <a:schemeClr val="accent2">
              <a:lumMod val="60000"/>
              <a:lumOff val="40000"/>
            </a:schemeClr>
          </a:solidFill>
          <a:ln w="22225"/>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This Parameter Set takes TWO arguments separated by a comma.</a:t>
            </a:r>
          </a:p>
        </p:txBody>
      </p:sp>
      <p:sp>
        <p:nvSpPr>
          <p:cNvPr id="18" name="Callout: Double Bent Line 17"/>
          <p:cNvSpPr/>
          <p:nvPr/>
        </p:nvSpPr>
        <p:spPr>
          <a:xfrm>
            <a:off x="4114799" y="3974769"/>
            <a:ext cx="3032658" cy="873474"/>
          </a:xfrm>
          <a:prstGeom prst="borderCallout3">
            <a:avLst>
              <a:gd name="adj1" fmla="val -10404"/>
              <a:gd name="adj2" fmla="val 92634"/>
              <a:gd name="adj3" fmla="val -10700"/>
              <a:gd name="adj4" fmla="val 103236"/>
              <a:gd name="adj5" fmla="val 112811"/>
              <a:gd name="adj6" fmla="val 103236"/>
              <a:gd name="adj7" fmla="val 239324"/>
              <a:gd name="adj8" fmla="val 110411"/>
            </a:avLst>
          </a:prstGeom>
          <a:solidFill>
            <a:schemeClr val="accent2">
              <a:lumMod val="60000"/>
              <a:lumOff val="40000"/>
            </a:schemeClr>
          </a:solidFill>
          <a:ln w="22225"/>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This Method RETURNS a </a:t>
            </a:r>
            <a:r>
              <a:rPr lang="en-US" sz="1600" dirty="0" err="1"/>
              <a:t>System.IO.File</a:t>
            </a:r>
            <a:r>
              <a:rPr lang="en-US" sz="1600" dirty="0"/>
              <a:t> info, which is the newly copied file.</a:t>
            </a:r>
          </a:p>
        </p:txBody>
      </p:sp>
      <p:cxnSp>
        <p:nvCxnSpPr>
          <p:cNvPr id="3" name="Straight Connector 2"/>
          <p:cNvCxnSpPr/>
          <p:nvPr/>
        </p:nvCxnSpPr>
        <p:spPr>
          <a:xfrm>
            <a:off x="3739533" y="3899144"/>
            <a:ext cx="1" cy="8619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flipV="1">
            <a:off x="3739533" y="4761058"/>
            <a:ext cx="307731" cy="541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3739533" y="3678304"/>
            <a:ext cx="404448" cy="22084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033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Common Data Types</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1" name="Table 10"/>
          <p:cNvGraphicFramePr>
            <a:graphicFrameLocks noGrp="1"/>
          </p:cNvGraphicFramePr>
          <p:nvPr>
            <p:extLst>
              <p:ext uri="{D42A27DB-BD31-4B8C-83A1-F6EECF244321}">
                <p14:modId xmlns:p14="http://schemas.microsoft.com/office/powerpoint/2010/main" val="1433228135"/>
              </p:ext>
            </p:extLst>
          </p:nvPr>
        </p:nvGraphicFramePr>
        <p:xfrm>
          <a:off x="575924" y="1274384"/>
          <a:ext cx="11126080" cy="4754880"/>
        </p:xfrm>
        <a:graphic>
          <a:graphicData uri="http://schemas.openxmlformats.org/drawingml/2006/table">
            <a:tbl>
              <a:tblPr firstRow="1" bandRow="1">
                <a:tableStyleId>{5C22544A-7EE6-4342-B048-85BDC9FD1C3A}</a:tableStyleId>
              </a:tblPr>
              <a:tblGrid>
                <a:gridCol w="1567754">
                  <a:extLst>
                    <a:ext uri="{9D8B030D-6E8A-4147-A177-3AD203B41FA5}">
                      <a16:colId xmlns:a16="http://schemas.microsoft.com/office/drawing/2014/main" val="1314716096"/>
                    </a:ext>
                  </a:extLst>
                </a:gridCol>
                <a:gridCol w="3435319">
                  <a:extLst>
                    <a:ext uri="{9D8B030D-6E8A-4147-A177-3AD203B41FA5}">
                      <a16:colId xmlns:a16="http://schemas.microsoft.com/office/drawing/2014/main" val="2188776661"/>
                    </a:ext>
                  </a:extLst>
                </a:gridCol>
                <a:gridCol w="6123007">
                  <a:extLst>
                    <a:ext uri="{9D8B030D-6E8A-4147-A177-3AD203B41FA5}">
                      <a16:colId xmlns:a16="http://schemas.microsoft.com/office/drawing/2014/main" val="1292352295"/>
                    </a:ext>
                  </a:extLst>
                </a:gridCol>
              </a:tblGrid>
              <a:tr h="370840">
                <a:tc>
                  <a:txBody>
                    <a:bodyPr/>
                    <a:lstStyle/>
                    <a:p>
                      <a:r>
                        <a:rPr lang="en-AU" sz="2000" b="0" i="0">
                          <a:latin typeface="Segoe UI Light" panose="020B0502040204020203" pitchFamily="34" charset="0"/>
                          <a:cs typeface="Segoe UI Light" panose="020B0502040204020203" pitchFamily="34" charset="0"/>
                        </a:rPr>
                        <a:t>Alias</a:t>
                      </a:r>
                    </a:p>
                  </a:txBody>
                  <a:tcPr/>
                </a:tc>
                <a:tc>
                  <a:txBody>
                    <a:bodyPr/>
                    <a:lstStyle/>
                    <a:p>
                      <a:r>
                        <a:rPr lang="en-AU" sz="2000" b="0" i="0">
                          <a:latin typeface="Segoe UI Light" panose="020B0502040204020203" pitchFamily="34" charset="0"/>
                          <a:cs typeface="Segoe UI Light" panose="020B0502040204020203" pitchFamily="34" charset="0"/>
                        </a:rPr>
                        <a:t>Full Name</a:t>
                      </a:r>
                    </a:p>
                  </a:txBody>
                  <a:tcPr/>
                </a:tc>
                <a:tc>
                  <a:txBody>
                    <a:bodyPr/>
                    <a:lstStyle/>
                    <a:p>
                      <a:r>
                        <a:rPr lang="en-AU" sz="2000" b="0" i="0">
                          <a:latin typeface="Segoe UI Light" panose="020B0502040204020203" pitchFamily="34" charset="0"/>
                          <a:cs typeface="Segoe UI Light" panose="020B0502040204020203" pitchFamily="34" charset="0"/>
                        </a:rPr>
                        <a:t>Description</a:t>
                      </a:r>
                    </a:p>
                  </a:txBody>
                  <a:tcPr/>
                </a:tc>
                <a:extLst>
                  <a:ext uri="{0D108BD9-81ED-4DB2-BD59-A6C34878D82A}">
                    <a16:rowId xmlns:a16="http://schemas.microsoft.com/office/drawing/2014/main" val="3198520751"/>
                  </a:ext>
                </a:extLst>
              </a:tr>
              <a:tr h="370840">
                <a:tc>
                  <a:txBody>
                    <a:bodyPr/>
                    <a:lstStyle/>
                    <a:p>
                      <a:r>
                        <a:rPr lang="en-AU" sz="2000">
                          <a:latin typeface="Segoe UI Light" panose="020B0502040204020203" pitchFamily="34" charset="0"/>
                          <a:cs typeface="Segoe UI Light" panose="020B0502040204020203" pitchFamily="34" charset="0"/>
                        </a:rPr>
                        <a:t>Object</a:t>
                      </a:r>
                    </a:p>
                  </a:txBody>
                  <a:tcPr/>
                </a:tc>
                <a:tc>
                  <a:txBody>
                    <a:bodyPr/>
                    <a:lstStyle/>
                    <a:p>
                      <a:r>
                        <a:rPr lang="en-AU" sz="2000" dirty="0" err="1">
                          <a:latin typeface="Segoe UI Light" panose="020B0502040204020203" pitchFamily="34" charset="0"/>
                          <a:cs typeface="Segoe UI Light" panose="020B0502040204020203" pitchFamily="34" charset="0"/>
                        </a:rPr>
                        <a:t>System.Object</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a:latin typeface="Segoe UI Light" panose="020B0502040204020203" pitchFamily="34" charset="0"/>
                          <a:cs typeface="Segoe UI Light" panose="020B0502040204020203" pitchFamily="34" charset="0"/>
                        </a:rPr>
                        <a:t>Every type in PowerShell is derived from object</a:t>
                      </a:r>
                    </a:p>
                  </a:txBody>
                  <a:tcPr/>
                </a:tc>
                <a:extLst>
                  <a:ext uri="{0D108BD9-81ED-4DB2-BD59-A6C34878D82A}">
                    <a16:rowId xmlns:a16="http://schemas.microsoft.com/office/drawing/2014/main" val="471295098"/>
                  </a:ext>
                </a:extLst>
              </a:tr>
              <a:tr h="370840">
                <a:tc>
                  <a:txBody>
                    <a:bodyPr/>
                    <a:lstStyle/>
                    <a:p>
                      <a:r>
                        <a:rPr lang="en-AU" sz="2000">
                          <a:latin typeface="Segoe UI Light" panose="020B0502040204020203" pitchFamily="34" charset="0"/>
                          <a:cs typeface="Segoe UI Light" panose="020B0502040204020203" pitchFamily="34" charset="0"/>
                        </a:rPr>
                        <a:t>Boolean</a:t>
                      </a:r>
                    </a:p>
                  </a:txBody>
                  <a:tcPr/>
                </a:tc>
                <a:tc>
                  <a:txBody>
                    <a:bodyPr/>
                    <a:lstStyle/>
                    <a:p>
                      <a:r>
                        <a:rPr lang="en-AU" sz="2000" err="1">
                          <a:latin typeface="Segoe UI Light" panose="020B0502040204020203" pitchFamily="34" charset="0"/>
                          <a:cs typeface="Segoe UI Light" panose="020B0502040204020203" pitchFamily="34" charset="0"/>
                        </a:rPr>
                        <a:t>System.Boolean</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latin typeface="Segoe UI Light" panose="020B0502040204020203" pitchFamily="34" charset="0"/>
                          <a:cs typeface="Segoe UI Light" panose="020B0502040204020203" pitchFamily="34" charset="0"/>
                        </a:rPr>
                        <a:t>$true and $false</a:t>
                      </a:r>
                    </a:p>
                  </a:txBody>
                  <a:tcPr/>
                </a:tc>
                <a:extLst>
                  <a:ext uri="{0D108BD9-81ED-4DB2-BD59-A6C34878D82A}">
                    <a16:rowId xmlns:a16="http://schemas.microsoft.com/office/drawing/2014/main" val="3695108648"/>
                  </a:ext>
                </a:extLst>
              </a:tr>
              <a:tr h="370840">
                <a:tc>
                  <a:txBody>
                    <a:bodyPr/>
                    <a:lstStyle/>
                    <a:p>
                      <a:r>
                        <a:rPr lang="en-AU" sz="2000">
                          <a:latin typeface="Segoe UI Light" panose="020B0502040204020203" pitchFamily="34" charset="0"/>
                          <a:cs typeface="Segoe UI Light" panose="020B0502040204020203" pitchFamily="34" charset="0"/>
                        </a:rPr>
                        <a:t>Char</a:t>
                      </a:r>
                    </a:p>
                  </a:txBody>
                  <a:tcPr/>
                </a:tc>
                <a:tc>
                  <a:txBody>
                    <a:bodyPr/>
                    <a:lstStyle/>
                    <a:p>
                      <a:r>
                        <a:rPr lang="en-AU" sz="2000" err="1">
                          <a:latin typeface="Segoe UI Light" panose="020B0502040204020203" pitchFamily="34" charset="0"/>
                          <a:cs typeface="Segoe UI Light" panose="020B0502040204020203" pitchFamily="34" charset="0"/>
                        </a:rPr>
                        <a:t>System.Char</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latin typeface="Segoe UI Light" panose="020B0502040204020203" pitchFamily="34" charset="0"/>
                          <a:cs typeface="Segoe UI Light" panose="020B0502040204020203" pitchFamily="34" charset="0"/>
                        </a:rPr>
                        <a:t>Stores UTF-16-encoded 16-bit Unicode code point</a:t>
                      </a:r>
                    </a:p>
                  </a:txBody>
                  <a:tcPr/>
                </a:tc>
                <a:extLst>
                  <a:ext uri="{0D108BD9-81ED-4DB2-BD59-A6C34878D82A}">
                    <a16:rowId xmlns:a16="http://schemas.microsoft.com/office/drawing/2014/main" val="3122929929"/>
                  </a:ext>
                </a:extLst>
              </a:tr>
              <a:tr h="370840">
                <a:tc>
                  <a:txBody>
                    <a:bodyPr/>
                    <a:lstStyle/>
                    <a:p>
                      <a:r>
                        <a:rPr lang="en-AU" sz="2000" err="1">
                          <a:latin typeface="Segoe UI Light" panose="020B0502040204020203" pitchFamily="34" charset="0"/>
                          <a:cs typeface="Segoe UI Light" panose="020B0502040204020203" pitchFamily="34" charset="0"/>
                        </a:rPr>
                        <a:t>Int</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dirty="0">
                          <a:latin typeface="Segoe UI Light" panose="020B0502040204020203" pitchFamily="34" charset="0"/>
                          <a:cs typeface="Segoe UI Light" panose="020B0502040204020203" pitchFamily="34" charset="0"/>
                        </a:rPr>
                        <a:t>System.Int32</a:t>
                      </a:r>
                    </a:p>
                  </a:txBody>
                  <a:tcPr/>
                </a:tc>
                <a:tc>
                  <a:txBody>
                    <a:bodyPr/>
                    <a:lstStyle/>
                    <a:p>
                      <a:r>
                        <a:rPr lang="en-AU" sz="2000" dirty="0">
                          <a:latin typeface="Segoe UI Light" panose="020B0502040204020203" pitchFamily="34" charset="0"/>
                          <a:cs typeface="Segoe UI Light" panose="020B0502040204020203" pitchFamily="34" charset="0"/>
                        </a:rPr>
                        <a:t>-2147483648 to 2147483647</a:t>
                      </a:r>
                    </a:p>
                  </a:txBody>
                  <a:tcPr/>
                </a:tc>
                <a:extLst>
                  <a:ext uri="{0D108BD9-81ED-4DB2-BD59-A6C34878D82A}">
                    <a16:rowId xmlns:a16="http://schemas.microsoft.com/office/drawing/2014/main" val="1033042630"/>
                  </a:ext>
                </a:extLst>
              </a:tr>
              <a:tr h="370840">
                <a:tc>
                  <a:txBody>
                    <a:bodyPr/>
                    <a:lstStyle/>
                    <a:p>
                      <a:r>
                        <a:rPr lang="en-AU" sz="2000">
                          <a:latin typeface="Segoe UI Light" panose="020B0502040204020203" pitchFamily="34" charset="0"/>
                          <a:cs typeface="Segoe UI Light" panose="020B0502040204020203" pitchFamily="34" charset="0"/>
                        </a:rPr>
                        <a:t>Long</a:t>
                      </a:r>
                    </a:p>
                  </a:txBody>
                  <a:tcPr/>
                </a:tc>
                <a:tc>
                  <a:txBody>
                    <a:bodyPr/>
                    <a:lstStyle/>
                    <a:p>
                      <a:r>
                        <a:rPr lang="en-AU" sz="2000" dirty="0">
                          <a:latin typeface="Segoe UI Light" panose="020B0502040204020203" pitchFamily="34" charset="0"/>
                          <a:cs typeface="Segoe UI Light" panose="020B0502040204020203" pitchFamily="34" charset="0"/>
                        </a:rPr>
                        <a:t>System.Int64</a:t>
                      </a:r>
                    </a:p>
                  </a:txBody>
                  <a:tcPr/>
                </a:tc>
                <a:tc>
                  <a:txBody>
                    <a:bodyPr/>
                    <a:lstStyle/>
                    <a:p>
                      <a:r>
                        <a:rPr lang="en-AU" sz="2000" dirty="0">
                          <a:latin typeface="Segoe UI Light" panose="020B0502040204020203" pitchFamily="34" charset="0"/>
                          <a:cs typeface="Segoe UI Light" panose="020B0502040204020203" pitchFamily="34" charset="0"/>
                        </a:rPr>
                        <a:t>-9223372036854775808 to 9223372036854775807</a:t>
                      </a:r>
                    </a:p>
                  </a:txBody>
                  <a:tcPr/>
                </a:tc>
                <a:extLst>
                  <a:ext uri="{0D108BD9-81ED-4DB2-BD59-A6C34878D82A}">
                    <a16:rowId xmlns:a16="http://schemas.microsoft.com/office/drawing/2014/main" val="3064332944"/>
                  </a:ext>
                </a:extLst>
              </a:tr>
              <a:tr h="370840">
                <a:tc>
                  <a:txBody>
                    <a:bodyPr/>
                    <a:lstStyle/>
                    <a:p>
                      <a:r>
                        <a:rPr lang="en-AU" sz="2000" dirty="0">
                          <a:latin typeface="Segoe UI Light" panose="020B0502040204020203" pitchFamily="34" charset="0"/>
                          <a:cs typeface="Segoe UI Light" panose="020B0502040204020203" pitchFamily="34" charset="0"/>
                        </a:rPr>
                        <a:t>Double</a:t>
                      </a:r>
                    </a:p>
                  </a:txBody>
                  <a:tcPr/>
                </a:tc>
                <a:tc>
                  <a:txBody>
                    <a:bodyPr/>
                    <a:lstStyle/>
                    <a:p>
                      <a:r>
                        <a:rPr lang="en-AU" sz="2000" err="1">
                          <a:latin typeface="Segoe UI Light" panose="020B0502040204020203" pitchFamily="34" charset="0"/>
                          <a:cs typeface="Segoe UI Light" panose="020B0502040204020203" pitchFamily="34" charset="0"/>
                        </a:rPr>
                        <a:t>System.Double</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dirty="0">
                          <a:latin typeface="Segoe UI Light" panose="020B0502040204020203" pitchFamily="34" charset="0"/>
                          <a:cs typeface="Segoe UI Light" panose="020B0502040204020203" pitchFamily="34" charset="0"/>
                        </a:rPr>
                        <a:t>Double-precision floating-point number</a:t>
                      </a:r>
                    </a:p>
                  </a:txBody>
                  <a:tcPr/>
                </a:tc>
                <a:extLst>
                  <a:ext uri="{0D108BD9-81ED-4DB2-BD59-A6C34878D82A}">
                    <a16:rowId xmlns:a16="http://schemas.microsoft.com/office/drawing/2014/main" val="269205557"/>
                  </a:ext>
                </a:extLst>
              </a:tr>
              <a:tr h="370840">
                <a:tc>
                  <a:txBody>
                    <a:bodyPr/>
                    <a:lstStyle/>
                    <a:p>
                      <a:r>
                        <a:rPr lang="en-AU" sz="2000" dirty="0">
                          <a:latin typeface="Segoe UI Light" panose="020B0502040204020203" pitchFamily="34" charset="0"/>
                          <a:cs typeface="Segoe UI Light" panose="020B0502040204020203" pitchFamily="34" charset="0"/>
                        </a:rPr>
                        <a:t>String</a:t>
                      </a:r>
                    </a:p>
                  </a:txBody>
                  <a:tcPr/>
                </a:tc>
                <a:tc>
                  <a:txBody>
                    <a:bodyPr/>
                    <a:lstStyle/>
                    <a:p>
                      <a:r>
                        <a:rPr lang="en-AU" sz="2000" dirty="0" err="1">
                          <a:latin typeface="Segoe UI Light" panose="020B0502040204020203" pitchFamily="34" charset="0"/>
                          <a:cs typeface="Segoe UI Light" panose="020B0502040204020203" pitchFamily="34" charset="0"/>
                        </a:rPr>
                        <a:t>System.String</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latin typeface="Segoe UI Light" panose="020B0502040204020203" pitchFamily="34" charset="0"/>
                          <a:cs typeface="Segoe UI Light" panose="020B0502040204020203" pitchFamily="34" charset="0"/>
                        </a:rPr>
                        <a:t>Defines</a:t>
                      </a:r>
                      <a:r>
                        <a:rPr lang="en-AU" sz="2000" baseline="0" dirty="0">
                          <a:latin typeface="Segoe UI Light" panose="020B0502040204020203" pitchFamily="34" charset="0"/>
                          <a:cs typeface="Segoe UI Light" panose="020B0502040204020203" pitchFamily="34" charset="0"/>
                        </a:rPr>
                        <a:t> a sequence of characters</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984013861"/>
                  </a:ext>
                </a:extLst>
              </a:tr>
              <a:tr h="370840">
                <a:tc>
                  <a:txBody>
                    <a:bodyPr/>
                    <a:lstStyle/>
                    <a:p>
                      <a:r>
                        <a:rPr lang="en-AU" sz="2000" dirty="0">
                          <a:latin typeface="Segoe UI Light" panose="020B0502040204020203" pitchFamily="34" charset="0"/>
                          <a:cs typeface="Segoe UI Light" panose="020B0502040204020203" pitchFamily="34" charset="0"/>
                        </a:rPr>
                        <a:t>Array</a:t>
                      </a:r>
                    </a:p>
                  </a:txBody>
                  <a:tcPr/>
                </a:tc>
                <a:tc>
                  <a:txBody>
                    <a:bodyPr/>
                    <a:lstStyle/>
                    <a:p>
                      <a:r>
                        <a:rPr lang="en-AU" sz="2000" err="1">
                          <a:latin typeface="Segoe UI Light" panose="020B0502040204020203" pitchFamily="34" charset="0"/>
                          <a:cs typeface="Segoe UI Light" panose="020B0502040204020203" pitchFamily="34" charset="0"/>
                        </a:rPr>
                        <a:t>System.Array</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latin typeface="Segoe UI Light" panose="020B0502040204020203" pitchFamily="34" charset="0"/>
                          <a:cs typeface="Segoe UI Light" panose="020B0502040204020203" pitchFamily="34" charset="0"/>
                        </a:rPr>
                        <a:t>One or more dimensions with 0 or more elements</a:t>
                      </a:r>
                    </a:p>
                  </a:txBody>
                  <a:tcPr/>
                </a:tc>
                <a:extLst>
                  <a:ext uri="{0D108BD9-81ED-4DB2-BD59-A6C34878D82A}">
                    <a16:rowId xmlns:a16="http://schemas.microsoft.com/office/drawing/2014/main" val="1207134243"/>
                  </a:ext>
                </a:extLst>
              </a:tr>
              <a:tr h="370840">
                <a:tc>
                  <a:txBody>
                    <a:bodyPr/>
                    <a:lstStyle/>
                    <a:p>
                      <a:r>
                        <a:rPr lang="en-AU" sz="2000" dirty="0" err="1">
                          <a:latin typeface="Segoe UI Light" panose="020B0502040204020203" pitchFamily="34" charset="0"/>
                          <a:cs typeface="Segoe UI Light" panose="020B0502040204020203" pitchFamily="34" charset="0"/>
                        </a:rPr>
                        <a:t>DateTime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err="1">
                          <a:latin typeface="Segoe UI Light" panose="020B0502040204020203" pitchFamily="34" charset="0"/>
                          <a:cs typeface="Segoe UI Light" panose="020B0502040204020203" pitchFamily="34" charset="0"/>
                        </a:rPr>
                        <a:t>System.DateTime</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dirty="0">
                          <a:latin typeface="Segoe UI Light" panose="020B0502040204020203" pitchFamily="34" charset="0"/>
                          <a:cs typeface="Segoe UI Light" panose="020B0502040204020203" pitchFamily="34" charset="0"/>
                        </a:rPr>
                        <a:t>Stores date</a:t>
                      </a:r>
                      <a:r>
                        <a:rPr lang="en-AU" sz="2000" baseline="0" dirty="0">
                          <a:latin typeface="Segoe UI Light" panose="020B0502040204020203" pitchFamily="34" charset="0"/>
                          <a:cs typeface="Segoe UI Light" panose="020B0502040204020203" pitchFamily="34" charset="0"/>
                        </a:rPr>
                        <a:t> and time values</a:t>
                      </a:r>
                      <a:endParaRPr lang="en-AU" sz="20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064941930"/>
                  </a:ext>
                </a:extLst>
              </a:tr>
              <a:tr h="370840">
                <a:tc>
                  <a:txBody>
                    <a:bodyPr/>
                    <a:lstStyle/>
                    <a:p>
                      <a:r>
                        <a:rPr lang="en-AU" sz="2000" dirty="0">
                          <a:latin typeface="Segoe UI Light" panose="020B0502040204020203" pitchFamily="34" charset="0"/>
                          <a:cs typeface="Segoe UI Light" panose="020B0502040204020203" pitchFamily="34" charset="0"/>
                        </a:rPr>
                        <a:t>Void</a:t>
                      </a:r>
                    </a:p>
                  </a:txBody>
                  <a:tcPr/>
                </a:tc>
                <a:tc>
                  <a:txBody>
                    <a:bodyPr/>
                    <a:lstStyle/>
                    <a:p>
                      <a:r>
                        <a:rPr lang="en-AU" sz="2000" dirty="0" err="1">
                          <a:latin typeface="Segoe UI Light" panose="020B0502040204020203" pitchFamily="34" charset="0"/>
                          <a:cs typeface="Segoe UI Light" panose="020B0502040204020203" pitchFamily="34" charset="0"/>
                        </a:rPr>
                        <a:t>System.Void</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latin typeface="Segoe UI Light" panose="020B0502040204020203" pitchFamily="34" charset="0"/>
                          <a:cs typeface="Segoe UI Light" panose="020B0502040204020203" pitchFamily="34" charset="0"/>
                        </a:rPr>
                        <a:t>Nothing</a:t>
                      </a:r>
                    </a:p>
                  </a:txBody>
                  <a:tcPr/>
                </a:tc>
                <a:extLst>
                  <a:ext uri="{0D108BD9-81ED-4DB2-BD59-A6C34878D82A}">
                    <a16:rowId xmlns:a16="http://schemas.microsoft.com/office/drawing/2014/main" val="405618891"/>
                  </a:ext>
                </a:extLst>
              </a:tr>
              <a:tr h="370840">
                <a:tc>
                  <a:txBody>
                    <a:bodyPr/>
                    <a:lstStyle/>
                    <a:p>
                      <a:r>
                        <a:rPr lang="en-AU" sz="2000" dirty="0" err="1">
                          <a:latin typeface="Segoe UI Light" panose="020B0502040204020203" pitchFamily="34" charset="0"/>
                          <a:cs typeface="Segoe UI Light" panose="020B0502040204020203" pitchFamily="34" charset="0"/>
                        </a:rPr>
                        <a:t>Hashtable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err="1">
                          <a:latin typeface="Segoe UI Light" panose="020B0502040204020203" pitchFamily="34" charset="0"/>
                          <a:cs typeface="Segoe UI Light" panose="020B0502040204020203" pitchFamily="34" charset="0"/>
                        </a:rPr>
                        <a:t>System.Collections.Hashtable</a:t>
                      </a:r>
                      <a:endParaRPr lang="en-AU" sz="2000" dirty="0">
                        <a:latin typeface="Segoe UI Light" panose="020B0502040204020203" pitchFamily="34" charset="0"/>
                        <a:cs typeface="Segoe UI Light" panose="020B0502040204020203" pitchFamily="34" charset="0"/>
                      </a:endParaRPr>
                    </a:p>
                  </a:txBody>
                  <a:tcPr/>
                </a:tc>
                <a:tc>
                  <a:txBody>
                    <a:bodyPr/>
                    <a:lstStyle/>
                    <a:p>
                      <a:r>
                        <a:rPr lang="en-AU" sz="2000" dirty="0">
                          <a:latin typeface="Segoe UI Light" panose="020B0502040204020203" pitchFamily="34" charset="0"/>
                          <a:cs typeface="Segoe UI Light" panose="020B0502040204020203" pitchFamily="34" charset="0"/>
                        </a:rPr>
                        <a:t>Another kind of collection we learn about later</a:t>
                      </a:r>
                    </a:p>
                  </a:txBody>
                  <a:tcPr/>
                </a:tc>
                <a:extLst>
                  <a:ext uri="{0D108BD9-81ED-4DB2-BD59-A6C34878D82A}">
                    <a16:rowId xmlns:a16="http://schemas.microsoft.com/office/drawing/2014/main" val="2533927415"/>
                  </a:ext>
                </a:extLst>
              </a:tr>
            </a:tbl>
          </a:graphicData>
        </a:graphic>
      </p:graphicFrame>
    </p:spTree>
    <p:extLst>
      <p:ext uri="{BB962C8B-B14F-4D97-AF65-F5344CB8AC3E}">
        <p14:creationId xmlns:p14="http://schemas.microsoft.com/office/powerpoint/2010/main" val="3243492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object type am I using?</a:t>
            </a:r>
          </a:p>
        </p:txBody>
      </p:sp>
      <p:sp>
        <p:nvSpPr>
          <p:cNvPr id="3" name="Content Placeholder 2"/>
          <p:cNvSpPr>
            <a:spLocks noGrp="1"/>
          </p:cNvSpPr>
          <p:nvPr>
            <p:ph sz="quarter" idx="13"/>
          </p:nvPr>
        </p:nvSpPr>
        <p:spPr/>
        <p:txBody>
          <a:bodyPr/>
          <a:lstStyle/>
          <a:p>
            <a:r>
              <a:rPr lang="en-US"/>
              <a:t>PowerShell typically picks object type</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6" name="Table 5"/>
          <p:cNvGraphicFramePr>
            <a:graphicFrameLocks noGrp="1"/>
          </p:cNvGraphicFramePr>
          <p:nvPr>
            <p:extLst>
              <p:ext uri="{D42A27DB-BD31-4B8C-83A1-F6EECF244321}">
                <p14:modId xmlns:p14="http://schemas.microsoft.com/office/powerpoint/2010/main" val="805226198"/>
              </p:ext>
            </p:extLst>
          </p:nvPr>
        </p:nvGraphicFramePr>
        <p:xfrm>
          <a:off x="1894620" y="2411104"/>
          <a:ext cx="8612505" cy="2682240"/>
        </p:xfrm>
        <a:graphic>
          <a:graphicData uri="http://schemas.openxmlformats.org/drawingml/2006/table">
            <a:tbl>
              <a:tblPr firstRow="1" bandRow="1"/>
              <a:tblGrid>
                <a:gridCol w="8612505">
                  <a:extLst>
                    <a:ext uri="{9D8B030D-6E8A-4147-A177-3AD203B41FA5}">
                      <a16:colId xmlns:a16="http://schemas.microsoft.com/office/drawing/2014/main" val="902025776"/>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a:solidFill>
                            <a:schemeClr val="bg1"/>
                          </a:solidFill>
                          <a:latin typeface="Segoe UI Light" panose="020B0502040204020203" pitchFamily="34" charset="0"/>
                          <a:cs typeface="Segoe UI Light" panose="020B0502040204020203" pitchFamily="34" charset="0"/>
                        </a:rPr>
                        <a:t>Examples of PowerShell choosing</a:t>
                      </a:r>
                      <a:r>
                        <a:rPr lang="en-AU" sz="2000" b="0" baseline="0">
                          <a:solidFill>
                            <a:schemeClr val="bg1"/>
                          </a:solidFill>
                          <a:latin typeface="Segoe UI Light" panose="020B0502040204020203" pitchFamily="34" charset="0"/>
                          <a:cs typeface="Segoe UI Light" panose="020B0502040204020203" pitchFamily="34" charset="0"/>
                        </a:rPr>
                        <a:t> appropriate Type</a:t>
                      </a:r>
                      <a:endParaRPr lang="en-AU" sz="2000" b="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7829940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1800" dirty="0">
                          <a:solidFill>
                            <a:srgbClr val="F5F5F5"/>
                          </a:solidFill>
                          <a:latin typeface="Lucida Console" panose="020B0609040504020204" pitchFamily="49" charset="0"/>
                        </a:rPr>
                        <a:t>PS C:\&gt; (</a:t>
                      </a:r>
                      <a:r>
                        <a:rPr lang="en-US" sz="1800" dirty="0">
                          <a:solidFill>
                            <a:srgbClr val="FFE4C4"/>
                          </a:solidFill>
                          <a:latin typeface="Lucida Console" panose="020B0609040504020204" pitchFamily="49" charset="0"/>
                        </a:rPr>
                        <a:t>1024</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FullName</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System.Int32 </a:t>
                      </a:r>
                      <a:endParaRPr lang="en-AU" sz="1800" dirty="0">
                        <a:solidFill>
                          <a:srgbClr val="EE82EE"/>
                        </a:solidFill>
                        <a:latin typeface="Lucida Console" panose="020B0609040504020204" pitchFamily="49" charset="0"/>
                      </a:endParaRPr>
                    </a:p>
                    <a:p>
                      <a:endParaRPr lang="en-AU" sz="1800" dirty="0">
                        <a:solidFill>
                          <a:srgbClr val="EE82EE"/>
                        </a:solidFill>
                        <a:latin typeface="Lucida Console" panose="020B0609040504020204" pitchFamily="49" charset="0"/>
                      </a:endParaRPr>
                    </a:p>
                    <a:p>
                      <a:r>
                        <a:rPr lang="en-US" sz="1800" dirty="0">
                          <a:solidFill>
                            <a:srgbClr val="F5F5F5"/>
                          </a:solidFill>
                          <a:latin typeface="Lucida Console" panose="020B0609040504020204" pitchFamily="49" charset="0"/>
                        </a:rPr>
                        <a:t>PS C:\&gt; (</a:t>
                      </a:r>
                      <a:r>
                        <a:rPr lang="en-US" sz="1800" dirty="0">
                          <a:solidFill>
                            <a:srgbClr val="FFE4C4"/>
                          </a:solidFill>
                          <a:latin typeface="Lucida Console" panose="020B0609040504020204" pitchFamily="49" charset="0"/>
                        </a:rPr>
                        <a:t>1.6</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FullName</a:t>
                      </a:r>
                      <a:endParaRPr lang="en-US" sz="1800" dirty="0">
                        <a:solidFill>
                          <a:srgbClr val="F5F5F5"/>
                        </a:solidFill>
                        <a:latin typeface="Lucida Console" panose="020B0609040504020204" pitchFamily="49" charset="0"/>
                      </a:endParaRPr>
                    </a:p>
                    <a:p>
                      <a:r>
                        <a:rPr lang="en-US" sz="1800" dirty="0" err="1">
                          <a:solidFill>
                            <a:srgbClr val="F5F5F5"/>
                          </a:solidFill>
                          <a:latin typeface="Lucida Console" panose="020B0609040504020204" pitchFamily="49" charset="0"/>
                        </a:rPr>
                        <a:t>System.Double</a:t>
                      </a:r>
                      <a:r>
                        <a:rPr lang="en-US" sz="1800" dirty="0">
                          <a:solidFill>
                            <a:srgbClr val="F5F5F5"/>
                          </a:solidFill>
                          <a:latin typeface="Lucida Console" panose="020B0609040504020204" pitchFamily="49" charset="0"/>
                        </a:rPr>
                        <a:t> </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PS C:\&gt; (</a:t>
                      </a:r>
                      <a:r>
                        <a:rPr lang="en-US" sz="1800" dirty="0">
                          <a:solidFill>
                            <a:srgbClr val="FFE4C4"/>
                          </a:solidFill>
                          <a:latin typeface="Lucida Console" panose="020B0609040504020204" pitchFamily="49" charset="0"/>
                        </a:rPr>
                        <a:t>1tb</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FullName</a:t>
                      </a:r>
                      <a:r>
                        <a:rPr lang="en-US" sz="1800" dirty="0">
                          <a:solidFill>
                            <a:srgbClr val="F5F5F5"/>
                          </a:solidFill>
                          <a:latin typeface="Lucida Console" panose="020B0609040504020204" pitchFamily="49" charset="0"/>
                        </a:rPr>
                        <a:t> </a:t>
                      </a:r>
                    </a:p>
                    <a:p>
                      <a:r>
                        <a:rPr lang="en-US" sz="1800" dirty="0">
                          <a:solidFill>
                            <a:srgbClr val="F5F5F5"/>
                          </a:solidFill>
                          <a:latin typeface="Lucida Console" panose="020B0609040504020204" pitchFamily="49" charset="0"/>
                        </a:rPr>
                        <a:t>System.Int64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669670692"/>
                  </a:ext>
                </a:extLst>
              </a:tr>
            </a:tbl>
          </a:graphicData>
        </a:graphic>
      </p:graphicFrame>
    </p:spTree>
    <p:extLst>
      <p:ext uri="{BB962C8B-B14F-4D97-AF65-F5344CB8AC3E}">
        <p14:creationId xmlns:p14="http://schemas.microsoft.com/office/powerpoint/2010/main" val="2941799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Object Members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Module_05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Demo_01</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332967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String Expansion</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623392" y="1412776"/>
            <a:ext cx="11161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prstClr val="white"/>
                </a:solidFill>
                <a:effectLst/>
                <a:uLnTx/>
                <a:uFillTx/>
                <a:latin typeface="Segoe UI"/>
                <a:ea typeface="+mn-ea"/>
                <a:cs typeface="+mn-cs"/>
              </a:rPr>
              <a:t>User Defines</a:t>
            </a:r>
          </a:p>
        </p:txBody>
      </p:sp>
      <p:sp>
        <p:nvSpPr>
          <p:cNvPr id="3" name="Content Placeholder 2"/>
          <p:cNvSpPr>
            <a:spLocks noGrp="1"/>
          </p:cNvSpPr>
          <p:nvPr>
            <p:ph sz="quarter" idx="13"/>
          </p:nvPr>
        </p:nvSpPr>
        <p:spPr>
          <a:xfrm>
            <a:off x="512277" y="1149478"/>
            <a:ext cx="11519301" cy="3123538"/>
          </a:xfrm>
        </p:spPr>
        <p:txBody>
          <a:bodyPr>
            <a:noAutofit/>
          </a:bodyPr>
          <a:lstStyle/>
          <a:p>
            <a:pPr marL="457200" indent="-457200">
              <a:buFont typeface="Arial" panose="020B0604020202020204" pitchFamily="34" charset="0"/>
              <a:buChar char="•"/>
            </a:pPr>
            <a:r>
              <a:rPr lang="en-AU" sz="2000" dirty="0"/>
              <a:t>When used with Double Quotes (“”), strings will auto-expand the values of any variables within them.</a:t>
            </a:r>
          </a:p>
          <a:p>
            <a:pPr marL="914400" lvl="1" indent="-457200">
              <a:buFont typeface="Arial" panose="020B0604020202020204" pitchFamily="34" charset="0"/>
              <a:buChar char="•"/>
            </a:pPr>
            <a:r>
              <a:rPr lang="en-AU" sz="1800" dirty="0"/>
              <a:t>This is done because the Dollar Sign ($) is a special character that forces different interpretation of the characters following it.</a:t>
            </a:r>
          </a:p>
          <a:p>
            <a:pPr marL="457200" indent="-457200">
              <a:buFont typeface="Arial" panose="020B0604020202020204" pitchFamily="34" charset="0"/>
              <a:buChar char="•"/>
            </a:pPr>
            <a:endParaRPr lang="en-AU" sz="2000" dirty="0"/>
          </a:p>
          <a:p>
            <a:pPr marL="457200" indent="-457200">
              <a:buFont typeface="Arial" panose="020B0604020202020204" pitchFamily="34" charset="0"/>
              <a:buChar char="•"/>
            </a:pPr>
            <a:endParaRPr lang="en-AU" sz="2000" dirty="0"/>
          </a:p>
          <a:p>
            <a:pPr marL="457200" indent="-457200">
              <a:buFont typeface="Arial" panose="020B0604020202020204" pitchFamily="34" charset="0"/>
              <a:buChar char="•"/>
            </a:pPr>
            <a:endParaRPr lang="en-AU" sz="2000" dirty="0"/>
          </a:p>
          <a:p>
            <a:endParaRPr lang="en-AU" sz="2000" dirty="0"/>
          </a:p>
          <a:p>
            <a:endParaRPr lang="en-AU" sz="2000" dirty="0"/>
          </a:p>
          <a:p>
            <a:pPr marL="457200" indent="-457200">
              <a:buFont typeface="Arial" panose="020B0604020202020204" pitchFamily="34" charset="0"/>
              <a:buChar char="•"/>
            </a:pPr>
            <a:r>
              <a:rPr lang="en-AU" sz="2000" dirty="0"/>
              <a:t>Single Quoted Strings (‘’) are called </a:t>
            </a:r>
            <a:r>
              <a:rPr lang="en-AU" sz="2000" b="1" dirty="0"/>
              <a:t>Literal Strings </a:t>
            </a:r>
            <a:r>
              <a:rPr lang="en-AU" sz="2000" dirty="0"/>
              <a:t>because all special characters, including the Dollar Sign ($) are ignored, and thus variables are not expanded. (i.e. My String should </a:t>
            </a:r>
            <a:r>
              <a:rPr lang="en-AU" sz="2000" b="1" dirty="0"/>
              <a:t>Literally</a:t>
            </a:r>
            <a:r>
              <a:rPr lang="en-AU" sz="2000" dirty="0"/>
              <a:t> be …)</a:t>
            </a:r>
            <a:endParaRPr lang="en-AU" sz="2000" b="1" dirty="0"/>
          </a:p>
          <a:p>
            <a:pPr marL="457200" indent="-457200">
              <a:buFont typeface="Arial" panose="020B0604020202020204" pitchFamily="34" charset="0"/>
              <a:buChar char="•"/>
            </a:pPr>
            <a:endParaRPr lang="en-AU" dirty="0"/>
          </a:p>
        </p:txBody>
      </p:sp>
      <p:sp>
        <p:nvSpPr>
          <p:cNvPr id="7" name="Rectangle 6"/>
          <p:cNvSpPr/>
          <p:nvPr/>
        </p:nvSpPr>
        <p:spPr>
          <a:xfrm>
            <a:off x="1555972" y="2307262"/>
            <a:ext cx="6096000" cy="1200329"/>
          </a:xfrm>
          <a:prstGeom prst="rect">
            <a:avLst/>
          </a:prstGeom>
          <a:solidFill>
            <a:srgbClr val="00317B"/>
          </a:solidFill>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“Expanded String”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$b</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“Working with an </a:t>
            </a:r>
            <a:r>
              <a:rPr kumimoji="0" lang="en-AU"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a:t>
            </a:r>
            <a:r>
              <a:rPr lang="en-AU" dirty="0">
                <a:solidFill>
                  <a:srgbClr val="DB7093"/>
                </a:solidFill>
                <a:latin typeface="Lucida Console" panose="020B0609040504020204" pitchFamily="49" charset="0"/>
              </a:rPr>
              <a:t>”</a:t>
            </a:r>
            <a:endParaRPr kumimoji="0" lang="en-AU"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$b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Working with an Expanded String</a:t>
            </a:r>
          </a:p>
        </p:txBody>
      </p:sp>
      <p:sp>
        <p:nvSpPr>
          <p:cNvPr id="8" name="Rectangle 7"/>
          <p:cNvSpPr/>
          <p:nvPr/>
        </p:nvSpPr>
        <p:spPr>
          <a:xfrm>
            <a:off x="1555972" y="4798170"/>
            <a:ext cx="6096000" cy="1200329"/>
          </a:xfrm>
          <a:prstGeom prst="rect">
            <a:avLst/>
          </a:prstGeom>
          <a:solidFill>
            <a:srgbClr val="00317B"/>
          </a:solidFill>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lang="en-AU" dirty="0">
                <a:solidFill>
                  <a:srgbClr val="DB7093"/>
                </a:solidFill>
                <a:latin typeface="Lucida Console" panose="020B0609040504020204" pitchFamily="49" charset="0"/>
              </a:rPr>
              <a:t>‘</a:t>
            </a:r>
            <a:r>
              <a:rPr kumimoji="0" lang="en-AU"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Literal String’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$b</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‘Working with a $a’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$b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Working with a $a</a:t>
            </a:r>
          </a:p>
        </p:txBody>
      </p:sp>
      <p:sp>
        <p:nvSpPr>
          <p:cNvPr id="5" name="Callout: Bent Line 4"/>
          <p:cNvSpPr/>
          <p:nvPr/>
        </p:nvSpPr>
        <p:spPr>
          <a:xfrm>
            <a:off x="7622992" y="4584048"/>
            <a:ext cx="3462031" cy="798898"/>
          </a:xfrm>
          <a:prstGeom prst="borderCallout2">
            <a:avLst>
              <a:gd name="adj1" fmla="val 18750"/>
              <a:gd name="adj2" fmla="val -8333"/>
              <a:gd name="adj3" fmla="val 18750"/>
              <a:gd name="adj4" fmla="val -16667"/>
              <a:gd name="adj5" fmla="val 62391"/>
              <a:gd name="adj6" fmla="val -47010"/>
            </a:avLst>
          </a:prstGeom>
          <a:solidFill>
            <a:schemeClr val="tx1"/>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The Colorization is a tip-off as well. Note that the variable is not colorized meaning the entire string is being taken Literally.</a:t>
            </a:r>
          </a:p>
        </p:txBody>
      </p:sp>
    </p:spTree>
    <p:extLst>
      <p:ext uri="{BB962C8B-B14F-4D97-AF65-F5344CB8AC3E}">
        <p14:creationId xmlns:p14="http://schemas.microsoft.com/office/powerpoint/2010/main" val="22292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Sub-Expression</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Content Placeholder 2"/>
          <p:cNvSpPr>
            <a:spLocks noGrp="1"/>
          </p:cNvSpPr>
          <p:nvPr>
            <p:ph sz="quarter" idx="13"/>
          </p:nvPr>
        </p:nvSpPr>
        <p:spPr>
          <a:xfrm>
            <a:off x="486125" y="1128928"/>
            <a:ext cx="11176000" cy="3123538"/>
          </a:xfrm>
        </p:spPr>
        <p:txBody>
          <a:bodyPr>
            <a:noAutofit/>
          </a:bodyPr>
          <a:lstStyle/>
          <a:p>
            <a:pPr marL="457200" indent="-457200">
              <a:buFont typeface="Arial" panose="020B0604020202020204" pitchFamily="34" charset="0"/>
              <a:buChar char="•"/>
            </a:pPr>
            <a:r>
              <a:rPr lang="en-AU" sz="2000" dirty="0"/>
              <a:t>Within an expandable string, it might be necessary to display the results of an operation or a property of an object.</a:t>
            </a:r>
          </a:p>
          <a:p>
            <a:pPr marL="457200" indent="-457200">
              <a:buFont typeface="Arial" panose="020B0604020202020204" pitchFamily="34" charset="0"/>
              <a:buChar char="•"/>
            </a:pPr>
            <a:r>
              <a:rPr lang="en-AU" sz="2000" dirty="0"/>
              <a:t>Utilizing the special attributes of the Dollar Sign ($) followed by enclosing parenthesis, we can surround certain statements to make sure they are processed correctly.</a:t>
            </a:r>
          </a:p>
          <a:p>
            <a:pPr marL="457200" indent="-457200">
              <a:buFont typeface="Arial" panose="020B0604020202020204" pitchFamily="34" charset="0"/>
              <a:buChar char="•"/>
            </a:pPr>
            <a:r>
              <a:rPr lang="en-AU" sz="2000" dirty="0"/>
              <a:t>This is called </a:t>
            </a:r>
            <a:r>
              <a:rPr lang="en-AU" sz="2000" b="1" dirty="0"/>
              <a:t>Expression Mode</a:t>
            </a:r>
          </a:p>
        </p:txBody>
      </p:sp>
      <p:sp>
        <p:nvSpPr>
          <p:cNvPr id="8" name="Rectangle 7"/>
          <p:cNvSpPr/>
          <p:nvPr/>
        </p:nvSpPr>
        <p:spPr>
          <a:xfrm>
            <a:off x="486125" y="2933877"/>
            <a:ext cx="10236417" cy="3539430"/>
          </a:xfrm>
          <a:prstGeom prst="rect">
            <a:avLst/>
          </a:prstGeom>
          <a:solidFill>
            <a:srgbClr val="00317B"/>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0C6126">
                    <a:lumMod val="60000"/>
                    <a:lumOff val="40000"/>
                  </a:srgbClr>
                </a:solidFill>
                <a:effectLst/>
                <a:uLnTx/>
                <a:uFillTx/>
                <a:latin typeface="Lucida Console" panose="020B0609040504020204" pitchFamily="49" charset="0"/>
                <a:ea typeface="+mn-ea"/>
                <a:cs typeface="+mn-cs"/>
              </a:rPr>
              <a:t># WRONG WAY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Get-Service </a:t>
            </a:r>
            <a:r>
              <a:rPr kumimoji="0" lang="en-US" sz="1600"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-Name</a:t>
            </a:r>
            <a:r>
              <a:rPr kumimoji="0" lang="en-AU"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BITS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$b</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err="1">
                <a:ln>
                  <a:noFill/>
                </a:ln>
                <a:solidFill>
                  <a:srgbClr val="FF4500"/>
                </a:solidFill>
                <a:effectLst/>
                <a:uLnTx/>
                <a:uFillTx/>
                <a:latin typeface="Lucida Console" panose="020B0609040504020204" pitchFamily="49" charset="0"/>
                <a:ea typeface="+mn-ea"/>
                <a:cs typeface="+mn-cs"/>
              </a:rPr>
              <a:t>a</a:t>
            </a:r>
            <a:r>
              <a:rPr kumimoji="0" lang="en-AU" sz="1600" b="0" i="0" u="none" strike="noStrike" kern="1200" cap="none" spc="0" normalizeH="0" baseline="0" noProof="0" dirty="0" err="1">
                <a:ln>
                  <a:noFill/>
                </a:ln>
                <a:solidFill>
                  <a:srgbClr val="DB7093"/>
                </a:solidFill>
                <a:effectLst/>
                <a:uLnTx/>
                <a:uFillTx/>
                <a:latin typeface="Lucida Console" panose="020B0609040504020204" pitchFamily="49" charset="0"/>
                <a:ea typeface="+mn-ea"/>
                <a:cs typeface="+mn-cs"/>
              </a:rPr>
              <a:t>.Name</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 is </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err="1">
                <a:ln>
                  <a:noFill/>
                </a:ln>
                <a:solidFill>
                  <a:srgbClr val="FF4500"/>
                </a:solidFill>
                <a:effectLst/>
                <a:uLnTx/>
                <a:uFillTx/>
                <a:latin typeface="Lucida Console" panose="020B0609040504020204" pitchFamily="49" charset="0"/>
                <a:ea typeface="+mn-ea"/>
                <a:cs typeface="+mn-cs"/>
              </a:rPr>
              <a:t>a</a:t>
            </a:r>
            <a:r>
              <a:rPr kumimoji="0" lang="en-AU" sz="1600" b="0" i="0" u="none" strike="noStrike" kern="1200" cap="none" spc="0" normalizeH="0" baseline="0" noProof="0" dirty="0" err="1">
                <a:ln>
                  <a:noFill/>
                </a:ln>
                <a:solidFill>
                  <a:srgbClr val="DB7093"/>
                </a:solidFill>
                <a:effectLst/>
                <a:uLnTx/>
                <a:uFillTx/>
                <a:latin typeface="Lucida Console" panose="020B0609040504020204" pitchFamily="49" charset="0"/>
                <a:ea typeface="+mn-ea"/>
                <a:cs typeface="+mn-cs"/>
              </a:rPr>
              <a:t>.Status</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System.ServiceProcess.ServiceController.name is </a:t>
            </a:r>
            <a:r>
              <a:rPr kumimoji="0" lang="en-AU" sz="1600" b="0" i="0" u="none" strike="noStrike" kern="1200" cap="none" spc="0" normalizeH="0" baseline="0" noProof="0" dirty="0" err="1">
                <a:ln>
                  <a:noFill/>
                </a:ln>
                <a:solidFill>
                  <a:srgbClr val="F5F5F5"/>
                </a:solidFill>
                <a:effectLst/>
                <a:uLnTx/>
                <a:uFillTx/>
                <a:latin typeface="Lucida Console" panose="020B0609040504020204" pitchFamily="49" charset="0"/>
                <a:ea typeface="+mn-ea"/>
                <a:cs typeface="+mn-cs"/>
              </a:rPr>
              <a:t>System.ServiceProcess.ServiceController.status</a:t>
            </a:r>
            <a:endPar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0C6126">
                    <a:lumMod val="60000"/>
                    <a:lumOff val="40000"/>
                  </a:srgbClr>
                </a:solidFill>
                <a:effectLst/>
                <a:uLnTx/>
                <a:uFillTx/>
                <a:latin typeface="Lucida Console" panose="020B0609040504020204" pitchFamily="49" charset="0"/>
                <a:ea typeface="+mn-ea"/>
                <a:cs typeface="+mn-cs"/>
              </a:rPr>
              <a:t># RIGHT WAY using </a:t>
            </a:r>
            <a:r>
              <a:rPr kumimoji="0" lang="en-AU" sz="1600" b="0" i="0" u="none" strike="noStrike" kern="1200" cap="none" spc="0" normalizeH="0" baseline="0" noProof="0" dirty="0" err="1">
                <a:ln>
                  <a:noFill/>
                </a:ln>
                <a:solidFill>
                  <a:srgbClr val="0C6126">
                    <a:lumMod val="60000"/>
                    <a:lumOff val="40000"/>
                  </a:srgbClr>
                </a:solidFill>
                <a:effectLst/>
                <a:uLnTx/>
                <a:uFillTx/>
                <a:latin typeface="Lucida Console" panose="020B0609040504020204" pitchFamily="49" charset="0"/>
                <a:ea typeface="+mn-ea"/>
                <a:cs typeface="+mn-cs"/>
              </a:rPr>
              <a:t>SubExpression</a:t>
            </a:r>
            <a:endParaRPr kumimoji="0" lang="en-AU" sz="1600" b="0" i="0" u="none" strike="noStrike" kern="1200" cap="none" spc="0" normalizeH="0" baseline="0" noProof="0" dirty="0">
              <a:ln>
                <a:noFill/>
              </a:ln>
              <a:solidFill>
                <a:srgbClr val="0C6126">
                  <a:lumMod val="60000"/>
                  <a:lumOff val="40000"/>
                </a:srgbClr>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Get-Service </a:t>
            </a:r>
            <a:r>
              <a:rPr kumimoji="0" lang="en-US" sz="1600" b="0" i="0" u="none" strike="noStrike" kern="1200" cap="none" spc="0" normalizeH="0" baseline="0" noProof="0" dirty="0">
                <a:ln>
                  <a:noFill/>
                </a:ln>
                <a:solidFill>
                  <a:srgbClr val="FFE4C4"/>
                </a:solidFill>
                <a:effectLst/>
                <a:uLnTx/>
                <a:uFillTx/>
                <a:latin typeface="Lucida Console" panose="020B0609040504020204" pitchFamily="49" charset="0"/>
                <a:ea typeface="+mn-ea"/>
                <a:cs typeface="+mn-cs"/>
              </a:rPr>
              <a:t>-Name</a:t>
            </a:r>
            <a:r>
              <a:rPr kumimoji="0" lang="en-AU"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BITS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$b</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err="1">
                <a:ln>
                  <a:noFill/>
                </a:ln>
                <a:solidFill>
                  <a:srgbClr val="FF4500"/>
                </a:solidFill>
                <a:effectLst/>
                <a:uLnTx/>
                <a:uFillTx/>
                <a:latin typeface="Lucida Console" panose="020B0609040504020204" pitchFamily="49" charset="0"/>
                <a:ea typeface="+mn-ea"/>
                <a:cs typeface="+mn-cs"/>
              </a:rPr>
              <a:t>a</a:t>
            </a:r>
            <a:r>
              <a:rPr kumimoji="0" lang="en-AU" sz="1600" b="0" i="0" u="none" strike="noStrike" kern="1200" cap="none" spc="0" normalizeH="0" baseline="0" noProof="0" dirty="0" err="1">
                <a:ln>
                  <a:noFill/>
                </a:ln>
                <a:solidFill>
                  <a:prstClr val="white"/>
                </a:solidFill>
                <a:effectLst/>
                <a:uLnTx/>
                <a:uFillTx/>
                <a:latin typeface="Lucida Console" panose="020B0609040504020204" pitchFamily="49" charset="0"/>
                <a:ea typeface="+mn-ea"/>
                <a:cs typeface="+mn-cs"/>
              </a:rPr>
              <a:t>.Name</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 is </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err="1">
                <a:ln>
                  <a:noFill/>
                </a:ln>
                <a:solidFill>
                  <a:srgbClr val="FF4500"/>
                </a:solidFill>
                <a:effectLst/>
                <a:uLnTx/>
                <a:uFillTx/>
                <a:latin typeface="Lucida Console" panose="020B0609040504020204" pitchFamily="49" charset="0"/>
                <a:ea typeface="+mn-ea"/>
                <a:cs typeface="+mn-cs"/>
              </a:rPr>
              <a:t>a</a:t>
            </a:r>
            <a:r>
              <a:rPr kumimoji="0" lang="en-AU" sz="1600" b="0" i="0" u="none" strike="noStrike" kern="1200" cap="none" spc="0" normalizeH="0" baseline="0" noProof="0" dirty="0" err="1">
                <a:ln>
                  <a:noFill/>
                </a:ln>
                <a:solidFill>
                  <a:prstClr val="white"/>
                </a:solidFill>
                <a:effectLst/>
                <a:uLnTx/>
                <a:uFillTx/>
                <a:latin typeface="Lucida Console" panose="020B0609040504020204" pitchFamily="49" charset="0"/>
                <a:ea typeface="+mn-ea"/>
                <a:cs typeface="+mn-cs"/>
              </a:rPr>
              <a:t>.Status</a:t>
            </a:r>
            <a:r>
              <a:rPr kumimoji="0" lang="en-AU"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BITS is Running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0C6126">
                    <a:lumMod val="40000"/>
                    <a:lumOff val="60000"/>
                  </a:srgbClr>
                </a:solidFill>
                <a:effectLst/>
                <a:uLnTx/>
                <a:uFillTx/>
                <a:latin typeface="Lucida Console" panose="020B0609040504020204" pitchFamily="49" charset="0"/>
                <a:ea typeface="+mn-ea"/>
                <a:cs typeface="+mn-cs"/>
              </a:rPr>
              <a:t># This can also be used on any operation that you want to run in a string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Your Lucky Number is </a:t>
            </a:r>
            <a:r>
              <a:rPr kumimoji="0" lang="en-US"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$(Get-Random)</a:t>
            </a:r>
            <a:r>
              <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rPr>
              <a:t>” </a:t>
            </a:r>
            <a:r>
              <a:rPr kumimoji="0" lang="en-AU" sz="1600" b="0" i="0" u="none" strike="noStrike" kern="1200" cap="none" spc="0" normalizeH="0" baseline="0" noProof="0" dirty="0">
                <a:ln>
                  <a:noFill/>
                </a:ln>
                <a:solidFill>
                  <a:srgbClr val="54C659"/>
                </a:solidFill>
                <a:effectLst/>
                <a:uLnTx/>
                <a:uFillTx/>
                <a:latin typeface="Lucida Console" panose="020B0609040504020204" pitchFamily="49" charset="0"/>
                <a:ea typeface="+mn-ea"/>
                <a:cs typeface="+mn-cs"/>
              </a:rPr>
              <a:t># Get-Random gives you a random number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AU" sz="16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$a</a:t>
            </a:r>
            <a:endParaRPr kumimoji="0" lang="en-AU" sz="1600" b="0" i="0" u="none" strike="noStrike" kern="1200" cap="none" spc="0" normalizeH="0" baseline="0" noProof="0" dirty="0">
              <a:ln>
                <a:noFill/>
              </a:ln>
              <a:solidFill>
                <a:srgbClr val="DB7093"/>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Your Lucky Number is 1023023027</a:t>
            </a:r>
            <a:endParaRPr kumimoji="0" lang="en-US" sz="1600" b="0" i="0" u="none" strike="noStrike" kern="1200" cap="none" spc="0" normalizeH="0" baseline="0" noProof="0" dirty="0">
              <a:ln>
                <a:noFill/>
              </a:ln>
              <a:solidFill>
                <a:srgbClr val="0C6126">
                  <a:lumMod val="40000"/>
                  <a:lumOff val="60000"/>
                </a:srgbClr>
              </a:solidFill>
              <a:effectLst/>
              <a:uLnTx/>
              <a:uFillTx/>
              <a:latin typeface="Lucida Console" panose="020B0609040504020204" pitchFamily="49" charset="0"/>
              <a:ea typeface="+mn-ea"/>
              <a:cs typeface="+mn-cs"/>
            </a:endParaRPr>
          </a:p>
        </p:txBody>
      </p:sp>
      <p:sp>
        <p:nvSpPr>
          <p:cNvPr id="9" name="Callout: Bent Line 8"/>
          <p:cNvSpPr/>
          <p:nvPr/>
        </p:nvSpPr>
        <p:spPr>
          <a:xfrm>
            <a:off x="7314377" y="2904960"/>
            <a:ext cx="3462031" cy="798898"/>
          </a:xfrm>
          <a:prstGeom prst="borderCallout2">
            <a:avLst>
              <a:gd name="adj1" fmla="val 18750"/>
              <a:gd name="adj2" fmla="val -8333"/>
              <a:gd name="adj3" fmla="val 18750"/>
              <a:gd name="adj4" fmla="val -16667"/>
              <a:gd name="adj5" fmla="val 79522"/>
              <a:gd name="adj6" fmla="val -70798"/>
            </a:avLst>
          </a:prstGeom>
          <a:solidFill>
            <a:schemeClr val="tx1"/>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mn-cs"/>
              </a:rPr>
              <a:t>Note the colorization. PowerShell is not processing the properties as part of the Expansion.</a:t>
            </a:r>
          </a:p>
        </p:txBody>
      </p:sp>
      <p:sp>
        <p:nvSpPr>
          <p:cNvPr id="10" name="Callout: Bent Line 9"/>
          <p:cNvSpPr/>
          <p:nvPr/>
        </p:nvSpPr>
        <p:spPr>
          <a:xfrm>
            <a:off x="8729969" y="4430276"/>
            <a:ext cx="3462031" cy="713886"/>
          </a:xfrm>
          <a:prstGeom prst="borderCallout2">
            <a:avLst>
              <a:gd name="adj1" fmla="val 18750"/>
              <a:gd name="adj2" fmla="val -8333"/>
              <a:gd name="adj3" fmla="val 18750"/>
              <a:gd name="adj4" fmla="val -16667"/>
              <a:gd name="adj5" fmla="val -40356"/>
              <a:gd name="adj6" fmla="val -71114"/>
            </a:avLst>
          </a:prstGeom>
          <a:solidFill>
            <a:schemeClr val="tx1"/>
          </a:solidFill>
          <a:ln w="2857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Segoe UI"/>
                <a:ea typeface="+mn-ea"/>
                <a:cs typeface="+mn-cs"/>
              </a:rPr>
              <a:t>When a variable is expanded, the </a:t>
            </a:r>
            <a:r>
              <a:rPr kumimoji="0" lang="en-US" sz="1400" b="0" i="0" u="none" strike="noStrike" kern="1200" cap="none" spc="0" normalizeH="0" baseline="0" noProof="0" err="1">
                <a:ln>
                  <a:noFill/>
                </a:ln>
                <a:solidFill>
                  <a:srgbClr val="000000"/>
                </a:solidFill>
                <a:effectLst/>
                <a:uLnTx/>
                <a:uFillTx/>
                <a:latin typeface="Segoe UI"/>
                <a:ea typeface="+mn-ea"/>
                <a:cs typeface="+mn-cs"/>
              </a:rPr>
              <a:t>ToString</a:t>
            </a:r>
            <a:r>
              <a:rPr kumimoji="0" lang="en-US" sz="1400" b="0" i="0" u="none" strike="noStrike" kern="1200" cap="none" spc="0" normalizeH="0" baseline="0" noProof="0">
                <a:ln>
                  <a:noFill/>
                </a:ln>
                <a:solidFill>
                  <a:srgbClr val="000000"/>
                </a:solidFill>
                <a:effectLst/>
                <a:uLnTx/>
                <a:uFillTx/>
                <a:latin typeface="Segoe UI"/>
                <a:ea typeface="+mn-ea"/>
                <a:cs typeface="+mn-cs"/>
              </a:rPr>
              <a:t> method is called. Most objects default for </a:t>
            </a:r>
            <a:r>
              <a:rPr kumimoji="0" lang="en-US" sz="1400" b="0" i="0" u="none" strike="noStrike" kern="1200" cap="none" spc="0" normalizeH="0" baseline="0" noProof="0" err="1">
                <a:ln>
                  <a:noFill/>
                </a:ln>
                <a:solidFill>
                  <a:srgbClr val="000000"/>
                </a:solidFill>
                <a:effectLst/>
                <a:uLnTx/>
                <a:uFillTx/>
                <a:latin typeface="Segoe UI"/>
                <a:ea typeface="+mn-ea"/>
                <a:cs typeface="+mn-cs"/>
              </a:rPr>
              <a:t>ToString</a:t>
            </a:r>
            <a:r>
              <a:rPr kumimoji="0" lang="en-US" sz="1400" b="0" i="0" u="none" strike="noStrike" kern="1200" cap="none" spc="0" normalizeH="0" baseline="0" noProof="0">
                <a:ln>
                  <a:noFill/>
                </a:ln>
                <a:solidFill>
                  <a:srgbClr val="000000"/>
                </a:solidFill>
                <a:effectLst/>
                <a:uLnTx/>
                <a:uFillTx/>
                <a:latin typeface="Segoe UI"/>
                <a:ea typeface="+mn-ea"/>
                <a:cs typeface="+mn-cs"/>
              </a:rPr>
              <a:t> is to display their Type Name.</a:t>
            </a:r>
          </a:p>
        </p:txBody>
      </p:sp>
    </p:spTree>
    <p:extLst>
      <p:ext uri="{BB962C8B-B14F-4D97-AF65-F5344CB8AC3E}">
        <p14:creationId xmlns:p14="http://schemas.microsoft.com/office/powerpoint/2010/main" val="363267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Parsing Modes</a:t>
            </a:r>
            <a:endParaRPr lang="en-US" dirty="0">
              <a:solidFill>
                <a:schemeClr val="accent1"/>
              </a:solidFill>
            </a:endParaRP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623392" y="1412776"/>
            <a:ext cx="11161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Segoe UI"/>
                <a:ea typeface="+mn-ea"/>
                <a:cs typeface="+mn-cs"/>
              </a:rPr>
              <a:t>User Defines</a:t>
            </a:r>
          </a:p>
        </p:txBody>
      </p:sp>
      <p:sp>
        <p:nvSpPr>
          <p:cNvPr id="3" name="Content Placeholder 2"/>
          <p:cNvSpPr>
            <a:spLocks noGrp="1"/>
          </p:cNvSpPr>
          <p:nvPr>
            <p:ph sz="quarter" idx="13"/>
          </p:nvPr>
        </p:nvSpPr>
        <p:spPr/>
        <p:txBody>
          <a:bodyPr>
            <a:normAutofit/>
          </a:bodyPr>
          <a:lstStyle/>
          <a:p>
            <a:pPr marL="457200" indent="-457200" rtl="0" fontAlgn="ctr">
              <a:buFont typeface="Arial" panose="020B0604020202020204" pitchFamily="34" charset="0"/>
              <a:buChar char="•"/>
            </a:pPr>
            <a:r>
              <a:rPr lang="en-AU" sz="3200" dirty="0"/>
              <a:t>PowerShell parser divides command into “tokens“</a:t>
            </a:r>
          </a:p>
          <a:p>
            <a:pPr marL="457200" indent="-457200" rtl="0" fontAlgn="ctr">
              <a:buFont typeface="Arial" panose="020B0604020202020204" pitchFamily="34" charset="0"/>
              <a:buChar char="•"/>
            </a:pPr>
            <a:r>
              <a:rPr lang="en-AU" sz="3200" dirty="0"/>
              <a:t>Parser is in either EXPRESSION or ARGUMENT mode depending on the “token”</a:t>
            </a:r>
          </a:p>
        </p:txBody>
      </p:sp>
    </p:spTree>
    <p:extLst>
      <p:ext uri="{BB962C8B-B14F-4D97-AF65-F5344CB8AC3E}">
        <p14:creationId xmlns:p14="http://schemas.microsoft.com/office/powerpoint/2010/main" val="1566528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Expression Mode</a:t>
            </a:r>
            <a:endParaRPr lang="en-US" dirty="0">
              <a:solidFill>
                <a:schemeClr val="accent1"/>
              </a:solidFill>
            </a:endParaRP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623392" y="1412776"/>
            <a:ext cx="11161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Segoe UI"/>
                <a:ea typeface="+mn-ea"/>
                <a:cs typeface="+mn-cs"/>
              </a:rPr>
              <a:t>User Defines</a:t>
            </a:r>
          </a:p>
        </p:txBody>
      </p:sp>
      <p:sp>
        <p:nvSpPr>
          <p:cNvPr id="3" name="Content Placeholder 2"/>
          <p:cNvSpPr>
            <a:spLocks noGrp="1"/>
          </p:cNvSpPr>
          <p:nvPr>
            <p:ph sz="quarter" idx="13"/>
          </p:nvPr>
        </p:nvSpPr>
        <p:spPr/>
        <p:txBody>
          <a:bodyPr>
            <a:normAutofit/>
          </a:bodyPr>
          <a:lstStyle/>
          <a:p>
            <a:pPr marL="457200" indent="-457200" rtl="0" fontAlgn="ctr">
              <a:buFont typeface="Arial" panose="020B0604020202020204" pitchFamily="34" charset="0"/>
              <a:buChar char="•"/>
            </a:pPr>
            <a:r>
              <a:rPr lang="en-AU" sz="3200" dirty="0"/>
              <a:t>Character string values must be contained in quotation marks</a:t>
            </a:r>
          </a:p>
          <a:p>
            <a:pPr marL="457200" indent="-457200" rtl="0" fontAlgn="ctr">
              <a:buFont typeface="Arial" panose="020B0604020202020204" pitchFamily="34" charset="0"/>
              <a:buChar char="•"/>
            </a:pPr>
            <a:r>
              <a:rPr lang="en-AU" sz="3200" dirty="0"/>
              <a:t>Numbers not enclosed in quotation marks are treated as numerical values</a:t>
            </a:r>
          </a:p>
        </p:txBody>
      </p:sp>
    </p:spTree>
    <p:extLst>
      <p:ext uri="{BB962C8B-B14F-4D97-AF65-F5344CB8AC3E}">
        <p14:creationId xmlns:p14="http://schemas.microsoft.com/office/powerpoint/2010/main" val="4184369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Argument Mode</a:t>
            </a:r>
            <a:endParaRPr lang="en-US" dirty="0">
              <a:solidFill>
                <a:schemeClr val="accent1"/>
              </a:solidFill>
            </a:endParaRP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623392" y="1412776"/>
            <a:ext cx="11161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Segoe UI"/>
                <a:ea typeface="+mn-ea"/>
                <a:cs typeface="+mn-cs"/>
              </a:rPr>
              <a:t>User Defines</a:t>
            </a:r>
          </a:p>
        </p:txBody>
      </p:sp>
      <p:sp>
        <p:nvSpPr>
          <p:cNvPr id="3" name="Content Placeholder 2"/>
          <p:cNvSpPr>
            <a:spLocks noGrp="1"/>
          </p:cNvSpPr>
          <p:nvPr>
            <p:ph sz="quarter" idx="13"/>
          </p:nvPr>
        </p:nvSpPr>
        <p:spPr/>
        <p:txBody>
          <a:bodyPr>
            <a:normAutofit/>
          </a:bodyPr>
          <a:lstStyle/>
          <a:p>
            <a:pPr marL="457200" indent="-457200" rtl="0" fontAlgn="ctr">
              <a:buFont typeface="Arial" panose="020B0604020202020204" pitchFamily="34" charset="0"/>
              <a:buChar char="•"/>
            </a:pPr>
            <a:r>
              <a:rPr lang="en-AU" sz="3200" dirty="0"/>
              <a:t>Each value is treated as an expandable string unless it begins with: </a:t>
            </a:r>
          </a:p>
          <a:p>
            <a:pPr marL="817200" indent="-457200" rtl="0" fontAlgn="ctr">
              <a:buFont typeface="Courier New" panose="02070309020205020404" pitchFamily="49" charset="0"/>
              <a:buChar char="o"/>
            </a:pPr>
            <a:r>
              <a:rPr lang="en-AU" sz="3200" dirty="0"/>
              <a:t>$ </a:t>
            </a:r>
          </a:p>
          <a:p>
            <a:pPr marL="817200" indent="-457200" rtl="0" fontAlgn="ctr">
              <a:buFont typeface="Courier New" panose="02070309020205020404" pitchFamily="49" charset="0"/>
              <a:buChar char="o"/>
            </a:pPr>
            <a:r>
              <a:rPr lang="en-AU" sz="3200" dirty="0"/>
              <a:t>@ </a:t>
            </a:r>
          </a:p>
          <a:p>
            <a:pPr marL="817200" indent="-457200" rtl="0" fontAlgn="ctr">
              <a:buFont typeface="Courier New" panose="02070309020205020404" pitchFamily="49" charset="0"/>
              <a:buChar char="o"/>
            </a:pPr>
            <a:r>
              <a:rPr lang="en-AU" sz="3200" dirty="0"/>
              <a:t>Single quotation mark ' </a:t>
            </a:r>
          </a:p>
          <a:p>
            <a:pPr marL="817200" indent="-457200" rtl="0" fontAlgn="ctr">
              <a:buFont typeface="Courier New" panose="02070309020205020404" pitchFamily="49" charset="0"/>
              <a:buChar char="o"/>
            </a:pPr>
            <a:r>
              <a:rPr lang="en-AU" sz="3200" dirty="0"/>
              <a:t>Opening parenthesis (</a:t>
            </a:r>
          </a:p>
        </p:txBody>
      </p:sp>
    </p:spTree>
    <p:extLst>
      <p:ext uri="{BB962C8B-B14F-4D97-AF65-F5344CB8AC3E}">
        <p14:creationId xmlns:p14="http://schemas.microsoft.com/office/powerpoint/2010/main" val="94708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Parsing Mode Examples</a:t>
            </a:r>
            <a:endParaRPr lang="en-US" dirty="0">
              <a:solidFill>
                <a:schemeClr val="accent1"/>
              </a:solidFill>
            </a:endParaRP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2" name="TextBox 1"/>
          <p:cNvSpPr txBox="1"/>
          <p:nvPr/>
        </p:nvSpPr>
        <p:spPr>
          <a:xfrm>
            <a:off x="623392" y="1412776"/>
            <a:ext cx="11161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prstClr val="white"/>
                </a:solidFill>
                <a:effectLst/>
                <a:uLnTx/>
                <a:uFillTx/>
                <a:latin typeface="Segoe UI"/>
                <a:ea typeface="+mn-ea"/>
                <a:cs typeface="+mn-cs"/>
              </a:rPr>
              <a:t>User Defines</a:t>
            </a:r>
          </a:p>
        </p:txBody>
      </p:sp>
      <p:graphicFrame>
        <p:nvGraphicFramePr>
          <p:cNvPr id="7" name="Table 6"/>
          <p:cNvGraphicFramePr>
            <a:graphicFrameLocks noGrp="1"/>
          </p:cNvGraphicFramePr>
          <p:nvPr>
            <p:extLst/>
          </p:nvPr>
        </p:nvGraphicFramePr>
        <p:xfrm>
          <a:off x="479376" y="1403237"/>
          <a:ext cx="10573596" cy="3108960"/>
        </p:xfrm>
        <a:graphic>
          <a:graphicData uri="http://schemas.openxmlformats.org/drawingml/2006/table">
            <a:tbl>
              <a:tblPr firstRow="1" bandRow="1">
                <a:tableStyleId>{5C22544A-7EE6-4342-B048-85BDC9FD1C3A}</a:tableStyleId>
              </a:tblPr>
              <a:tblGrid>
                <a:gridCol w="5154930">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AU" sz="2400" b="0" dirty="0">
                          <a:latin typeface="Segoe UI Light" panose="020B0502040204020203" pitchFamily="34" charset="0"/>
                          <a:cs typeface="Segoe UI Light" panose="020B0502040204020203" pitchFamily="34" charset="0"/>
                        </a:rPr>
                        <a:t>Example</a:t>
                      </a:r>
                    </a:p>
                  </a:txBody>
                  <a:tcPr/>
                </a:tc>
                <a:tc>
                  <a:txBody>
                    <a:bodyPr/>
                    <a:lstStyle/>
                    <a:p>
                      <a:r>
                        <a:rPr lang="en-AU" sz="2400" b="0" dirty="0">
                          <a:latin typeface="Segoe UI Light" panose="020B0502040204020203" pitchFamily="34" charset="0"/>
                          <a:cs typeface="Segoe UI Light" panose="020B0502040204020203" pitchFamily="34" charset="0"/>
                        </a:rPr>
                        <a:t>Mode</a:t>
                      </a:r>
                    </a:p>
                  </a:txBody>
                  <a:tcPr/>
                </a:tc>
                <a:tc>
                  <a:txBody>
                    <a:bodyPr/>
                    <a:lstStyle/>
                    <a:p>
                      <a:r>
                        <a:rPr lang="en-AU" sz="2400" b="0" dirty="0">
                          <a:latin typeface="Segoe UI Light" panose="020B0502040204020203" pitchFamily="34" charset="0"/>
                          <a:cs typeface="Segoe UI Light" panose="020B0502040204020203" pitchFamily="34" charset="0"/>
                        </a:rPr>
                        <a:t>Result</a:t>
                      </a:r>
                    </a:p>
                  </a:txBody>
                  <a:tcPr/>
                </a:tc>
                <a:extLst>
                  <a:ext uri="{0D108BD9-81ED-4DB2-BD59-A6C34878D82A}">
                    <a16:rowId xmlns:a16="http://schemas.microsoft.com/office/drawing/2014/main" val="10000"/>
                  </a:ext>
                </a:extLst>
              </a:tr>
              <a:tr h="370840">
                <a:tc>
                  <a:txBody>
                    <a:bodyPr/>
                    <a:lstStyle/>
                    <a:p>
                      <a:r>
                        <a:rPr lang="en-AU" sz="2400" dirty="0">
                          <a:solidFill>
                            <a:srgbClr val="F5F5F5"/>
                          </a:solidFill>
                          <a:latin typeface="Lucida Console" panose="020B0609040504020204" pitchFamily="49" charset="0"/>
                        </a:rPr>
                        <a:t>PS C:\&gt; </a:t>
                      </a:r>
                      <a:r>
                        <a:rPr lang="en-AU" sz="2400" dirty="0">
                          <a:solidFill>
                            <a:srgbClr val="FFE4C4"/>
                          </a:solidFill>
                          <a:latin typeface="Lucida Console" panose="020B0609040504020204" pitchFamily="49" charset="0"/>
                        </a:rPr>
                        <a:t>2</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2</a:t>
                      </a:r>
                    </a:p>
                  </a:txBody>
                  <a:tcPr>
                    <a:solidFill>
                      <a:schemeClr val="bg2">
                        <a:lumMod val="90000"/>
                        <a:lumOff val="10000"/>
                      </a:schemeClr>
                    </a:solidFill>
                  </a:tcPr>
                </a:tc>
                <a:tc>
                  <a:txBody>
                    <a:bodyPr/>
                    <a:lstStyle/>
                    <a:p>
                      <a:r>
                        <a:rPr lang="en-AU" sz="2400" dirty="0">
                          <a:latin typeface="Segoe UI Light" panose="020B0502040204020203" pitchFamily="34" charset="0"/>
                          <a:cs typeface="Segoe UI Light" panose="020B0502040204020203" pitchFamily="34" charset="0"/>
                        </a:rPr>
                        <a:t>Expression</a:t>
                      </a:r>
                    </a:p>
                  </a:txBody>
                  <a:tcPr/>
                </a:tc>
                <a:tc>
                  <a:txBody>
                    <a:bodyPr/>
                    <a:lstStyle/>
                    <a:p>
                      <a:r>
                        <a:rPr lang="en-AU" sz="2400" dirty="0">
                          <a:solidFill>
                            <a:srgbClr val="F5F5F5"/>
                          </a:solidFill>
                          <a:latin typeface="Lucida Console" panose="020B0609040504020204" pitchFamily="49" charset="0"/>
                        </a:rPr>
                        <a:t>4</a:t>
                      </a:r>
                    </a:p>
                  </a:txBody>
                  <a:tcPr>
                    <a:solidFill>
                      <a:schemeClr val="bg2">
                        <a:lumMod val="90000"/>
                        <a:lumOff val="10000"/>
                      </a:schemeClr>
                    </a:solidFill>
                  </a:tcPr>
                </a:tc>
                <a:extLst>
                  <a:ext uri="{0D108BD9-81ED-4DB2-BD59-A6C34878D82A}">
                    <a16:rowId xmlns:a16="http://schemas.microsoft.com/office/drawing/2014/main" val="10001"/>
                  </a:ext>
                </a:extLst>
              </a:tr>
              <a:tr h="370840">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Write-Output</a:t>
                      </a:r>
                      <a:r>
                        <a:rPr lang="en-AU" sz="2400" dirty="0">
                          <a:solidFill>
                            <a:srgbClr val="F5F5F5"/>
                          </a:solidFill>
                          <a:latin typeface="Lucida Console" panose="020B0609040504020204" pitchFamily="49" charset="0"/>
                        </a:rPr>
                        <a:t> </a:t>
                      </a:r>
                      <a:r>
                        <a:rPr lang="en-AU" sz="2400" dirty="0">
                          <a:solidFill>
                            <a:srgbClr val="EE82EE"/>
                          </a:solidFill>
                          <a:latin typeface="Lucida Console" panose="020B0609040504020204" pitchFamily="49" charset="0"/>
                        </a:rPr>
                        <a:t>2+2</a:t>
                      </a:r>
                    </a:p>
                  </a:txBody>
                  <a:tcPr>
                    <a:solidFill>
                      <a:schemeClr val="bg2">
                        <a:lumMod val="90000"/>
                        <a:lumOff val="10000"/>
                      </a:schemeClr>
                    </a:solidFill>
                  </a:tcPr>
                </a:tc>
                <a:tc>
                  <a:txBody>
                    <a:bodyPr/>
                    <a:lstStyle/>
                    <a:p>
                      <a:r>
                        <a:rPr lang="en-AU" sz="2400" dirty="0">
                          <a:latin typeface="Segoe UI Light" panose="020B0502040204020203" pitchFamily="34" charset="0"/>
                          <a:cs typeface="Segoe UI Light" panose="020B0502040204020203" pitchFamily="34" charset="0"/>
                        </a:rPr>
                        <a:t>Argument</a:t>
                      </a:r>
                    </a:p>
                  </a:txBody>
                  <a:tcPr/>
                </a:tc>
                <a:tc>
                  <a:txBody>
                    <a:bodyPr/>
                    <a:lstStyle/>
                    <a:p>
                      <a:r>
                        <a:rPr lang="en-AU" sz="2400" dirty="0">
                          <a:solidFill>
                            <a:srgbClr val="F5F5F5"/>
                          </a:solidFill>
                          <a:latin typeface="Lucida Console" panose="020B0609040504020204" pitchFamily="49" charset="0"/>
                        </a:rPr>
                        <a:t>2+2</a:t>
                      </a:r>
                    </a:p>
                  </a:txBody>
                  <a:tcPr>
                    <a:solidFill>
                      <a:schemeClr val="bg2">
                        <a:lumMod val="90000"/>
                        <a:lumOff val="10000"/>
                      </a:schemeClr>
                    </a:solidFill>
                  </a:tcPr>
                </a:tc>
                <a:extLst>
                  <a:ext uri="{0D108BD9-81ED-4DB2-BD59-A6C34878D82A}">
                    <a16:rowId xmlns:a16="http://schemas.microsoft.com/office/drawing/2014/main" val="10002"/>
                  </a:ext>
                </a:extLst>
              </a:tr>
              <a:tr h="370840">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Write-Output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2</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2</a:t>
                      </a:r>
                      <a:r>
                        <a:rPr lang="en-AU" sz="2400" dirty="0">
                          <a:solidFill>
                            <a:srgbClr val="F5F5F5"/>
                          </a:solidFill>
                          <a:latin typeface="Lucida Console" panose="020B0609040504020204" pitchFamily="49" charset="0"/>
                        </a:rPr>
                        <a:t>)</a:t>
                      </a:r>
                    </a:p>
                  </a:txBody>
                  <a:tcPr>
                    <a:solidFill>
                      <a:schemeClr val="bg2">
                        <a:lumMod val="90000"/>
                        <a:lumOff val="10000"/>
                      </a:schemeClr>
                    </a:solidFill>
                  </a:tcPr>
                </a:tc>
                <a:tc>
                  <a:txBody>
                    <a:bodyPr/>
                    <a:lstStyle/>
                    <a:p>
                      <a:r>
                        <a:rPr lang="en-AU" sz="2400" dirty="0">
                          <a:latin typeface="Segoe UI Light" panose="020B0502040204020203" pitchFamily="34" charset="0"/>
                          <a:cs typeface="Segoe UI Light" panose="020B0502040204020203" pitchFamily="34" charset="0"/>
                        </a:rPr>
                        <a:t>Expression</a:t>
                      </a:r>
                    </a:p>
                  </a:txBody>
                  <a:tcPr/>
                </a:tc>
                <a:tc>
                  <a:txBody>
                    <a:bodyPr/>
                    <a:lstStyle/>
                    <a:p>
                      <a:r>
                        <a:rPr lang="en-AU" sz="2400" dirty="0">
                          <a:solidFill>
                            <a:srgbClr val="F5F5F5"/>
                          </a:solidFill>
                          <a:latin typeface="Lucida Console" panose="020B0609040504020204" pitchFamily="49" charset="0"/>
                        </a:rPr>
                        <a:t>4</a:t>
                      </a:r>
                    </a:p>
                  </a:txBody>
                  <a:tcPr>
                    <a:solidFill>
                      <a:schemeClr val="bg2">
                        <a:lumMod val="90000"/>
                        <a:lumOff val="10000"/>
                      </a:schemeClr>
                    </a:solidFill>
                  </a:tcPr>
                </a:tc>
                <a:extLst>
                  <a:ext uri="{0D108BD9-81ED-4DB2-BD59-A6C34878D82A}">
                    <a16:rowId xmlns:a16="http://schemas.microsoft.com/office/drawing/2014/main" val="10003"/>
                  </a:ext>
                </a:extLst>
              </a:tr>
              <a:tr h="370840">
                <a:tc>
                  <a:txBody>
                    <a:bodyPr/>
                    <a:lstStyle/>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FFE4C4"/>
                          </a:solidFill>
                          <a:latin typeface="Lucida Console" panose="020B0609040504020204" pitchFamily="49" charset="0"/>
                        </a:rPr>
                        <a:t>2</a:t>
                      </a:r>
                      <a:r>
                        <a:rPr lang="en-AU" sz="2400" dirty="0">
                          <a:solidFill>
                            <a:srgbClr val="D3D3D3"/>
                          </a:solidFill>
                          <a:latin typeface="Lucida Console" panose="020B0609040504020204" pitchFamily="49" charset="0"/>
                        </a:rPr>
                        <a:t>+</a:t>
                      </a:r>
                      <a:r>
                        <a:rPr lang="en-AU" sz="2400" dirty="0">
                          <a:solidFill>
                            <a:srgbClr val="FFE4C4"/>
                          </a:solidFill>
                          <a:latin typeface="Lucida Console" panose="020B0609040504020204" pitchFamily="49" charset="0"/>
                        </a:rPr>
                        <a:t>2</a:t>
                      </a:r>
                    </a:p>
                    <a:p>
                      <a:r>
                        <a:rPr lang="en-AU" sz="2400" dirty="0">
                          <a:solidFill>
                            <a:srgbClr val="F5F5F5"/>
                          </a:solidFill>
                          <a:latin typeface="Lucida Console" panose="020B0609040504020204" pitchFamily="49" charset="0"/>
                        </a:rPr>
                        <a:t>PS C:\&gt; </a:t>
                      </a:r>
                      <a:r>
                        <a:rPr lang="en-AU" sz="2400" dirty="0">
                          <a:solidFill>
                            <a:srgbClr val="FF4500"/>
                          </a:solidFill>
                          <a:latin typeface="Lucida Console" panose="020B0609040504020204" pitchFamily="49" charset="0"/>
                        </a:rPr>
                        <a:t>$a</a:t>
                      </a:r>
                    </a:p>
                  </a:txBody>
                  <a:tcPr>
                    <a:solidFill>
                      <a:schemeClr val="bg2">
                        <a:lumMod val="90000"/>
                        <a:lumOff val="10000"/>
                      </a:schemeClr>
                    </a:solidFill>
                  </a:tcPr>
                </a:tc>
                <a:tc>
                  <a:txBody>
                    <a:bodyPr/>
                    <a:lstStyle/>
                    <a:p>
                      <a:r>
                        <a:rPr lang="en-AU" sz="2400" dirty="0">
                          <a:latin typeface="Segoe UI Light" panose="020B0502040204020203" pitchFamily="34" charset="0"/>
                          <a:cs typeface="Segoe UI Light" panose="020B0502040204020203" pitchFamily="34" charset="0"/>
                        </a:rPr>
                        <a:t>Expression</a:t>
                      </a:r>
                    </a:p>
                  </a:txBody>
                  <a:tcPr/>
                </a:tc>
                <a:tc>
                  <a:txBody>
                    <a:bodyPr/>
                    <a:lstStyle/>
                    <a:p>
                      <a:r>
                        <a:rPr lang="en-AU" sz="2400" dirty="0">
                          <a:solidFill>
                            <a:srgbClr val="F5F5F5"/>
                          </a:solidFill>
                          <a:latin typeface="Lucida Console" panose="020B0609040504020204" pitchFamily="49" charset="0"/>
                        </a:rPr>
                        <a:t>4</a:t>
                      </a:r>
                    </a:p>
                  </a:txBody>
                  <a:tcPr>
                    <a:solidFill>
                      <a:schemeClr val="bg2">
                        <a:lumMod val="90000"/>
                        <a:lumOff val="10000"/>
                      </a:schemeClr>
                    </a:solidFill>
                  </a:tcPr>
                </a:tc>
                <a:extLst>
                  <a:ext uri="{0D108BD9-81ED-4DB2-BD59-A6C34878D82A}">
                    <a16:rowId xmlns:a16="http://schemas.microsoft.com/office/drawing/2014/main" val="10004"/>
                  </a:ext>
                </a:extLst>
              </a:tr>
              <a:tr h="370840">
                <a:tc>
                  <a:txBody>
                    <a:bodyPr/>
                    <a:lstStyle/>
                    <a:p>
                      <a:r>
                        <a:rPr lang="en-AU" sz="2400" dirty="0">
                          <a:solidFill>
                            <a:srgbClr val="F5F5F5"/>
                          </a:solidFill>
                          <a:latin typeface="Lucida Console" panose="020B0609040504020204" pitchFamily="49" charset="0"/>
                        </a:rPr>
                        <a:t>PS C:\&gt; </a:t>
                      </a:r>
                      <a:r>
                        <a:rPr lang="en-AU" sz="2400" dirty="0">
                          <a:solidFill>
                            <a:srgbClr val="E0FFFF"/>
                          </a:solidFill>
                          <a:latin typeface="Lucida Console" panose="020B0609040504020204" pitchFamily="49" charset="0"/>
                        </a:rPr>
                        <a:t>Write-Output</a:t>
                      </a:r>
                      <a:r>
                        <a:rPr lang="en-AU" sz="2400" dirty="0">
                          <a:solidFill>
                            <a:srgbClr val="F5F5F5"/>
                          </a:solidFill>
                          <a:latin typeface="Lucida Console" panose="020B0609040504020204" pitchFamily="49" charset="0"/>
                        </a:rPr>
                        <a:t> </a:t>
                      </a:r>
                      <a:r>
                        <a:rPr lang="en-AU" sz="2400" dirty="0">
                          <a:solidFill>
                            <a:srgbClr val="FF4500"/>
                          </a:solidFill>
                          <a:latin typeface="Lucida Console" panose="020B0609040504020204" pitchFamily="49" charset="0"/>
                        </a:rPr>
                        <a:t>$a</a:t>
                      </a:r>
                    </a:p>
                  </a:txBody>
                  <a:tcPr>
                    <a:solidFill>
                      <a:schemeClr val="bg2">
                        <a:lumMod val="90000"/>
                        <a:lumOff val="10000"/>
                      </a:schemeClr>
                    </a:solidFill>
                  </a:tcPr>
                </a:tc>
                <a:tc>
                  <a:txBody>
                    <a:bodyPr/>
                    <a:lstStyle/>
                    <a:p>
                      <a:r>
                        <a:rPr lang="en-AU" sz="2400" dirty="0">
                          <a:latin typeface="Segoe UI Light" panose="020B0502040204020203" pitchFamily="34" charset="0"/>
                          <a:cs typeface="Segoe UI Light" panose="020B0502040204020203" pitchFamily="34" charset="0"/>
                        </a:rPr>
                        <a:t>Expression</a:t>
                      </a:r>
                    </a:p>
                  </a:txBody>
                  <a:tcPr/>
                </a:tc>
                <a:tc>
                  <a:txBody>
                    <a:bodyPr/>
                    <a:lstStyle/>
                    <a:p>
                      <a:r>
                        <a:rPr lang="en-AU" sz="2400" dirty="0">
                          <a:solidFill>
                            <a:srgbClr val="F5F5F5"/>
                          </a:solidFill>
                          <a:latin typeface="Lucida Console" panose="020B0609040504020204" pitchFamily="49" charset="0"/>
                        </a:rPr>
                        <a:t>4</a:t>
                      </a:r>
                    </a:p>
                  </a:txBody>
                  <a:tcPr>
                    <a:solidFill>
                      <a:schemeClr val="bg2">
                        <a:lumMod val="90000"/>
                        <a:lumOff val="1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6734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5: Introduction to Data Types</a:t>
            </a:r>
            <a:br>
              <a:rPr lang="en-AU"/>
            </a:br>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Content Placeholder 2"/>
          <p:cNvSpPr>
            <a:spLocks noGrp="1"/>
          </p:cNvSpPr>
          <p:nvPr>
            <p:ph sz="quarter" idx="13"/>
          </p:nvPr>
        </p:nvSpPr>
        <p:spPr>
          <a:xfrm>
            <a:off x="406399" y="1363724"/>
            <a:ext cx="11570607" cy="5129152"/>
          </a:xfrm>
          <a:solidFill>
            <a:schemeClr val="tx1"/>
          </a:solidFill>
        </p:spPr>
        <p:txBody>
          <a:bodyPr numCol="2">
            <a:noAutofit/>
          </a:bodyPr>
          <a:lstStyle/>
          <a:p>
            <a:pPr rtl="0" fontAlgn="base"/>
            <a:r>
              <a:rPr lang="en-AU" dirty="0">
                <a:solidFill>
                  <a:schemeClr val="bg1"/>
                </a:solidFill>
                <a:cs typeface="Segoe UI Light" panose="020B0502040204020203" pitchFamily="34" charset="0"/>
              </a:rPr>
              <a:t>Lesson 1: Exploring Objects</a:t>
            </a:r>
          </a:p>
          <a:p>
            <a:pPr marL="800100" lvl="1" indent="-342900" rtl="0" fontAlgn="base">
              <a:buFont typeface="Arial" panose="020B0604020202020204" pitchFamily="34" charset="0"/>
              <a:buChar char="•"/>
            </a:pPr>
            <a:r>
              <a:rPr lang="en-AU" dirty="0"/>
              <a:t>Methods &amp; Types</a:t>
            </a:r>
          </a:p>
          <a:p>
            <a:pPr marL="800100" lvl="1" indent="-342900" rtl="0" fontAlgn="base">
              <a:buFont typeface="Arial" panose="020B0604020202020204" pitchFamily="34" charset="0"/>
              <a:buChar char="•"/>
            </a:pPr>
            <a:r>
              <a:rPr lang="en-AU" dirty="0"/>
              <a:t>Get-member</a:t>
            </a:r>
          </a:p>
          <a:p>
            <a:pPr marL="800100" lvl="1" indent="-342900" rtl="0" fontAlgn="base">
              <a:buFont typeface="Arial" panose="020B0604020202020204" pitchFamily="34" charset="0"/>
              <a:buChar char="•"/>
            </a:pPr>
            <a:endParaRPr lang="en-AU" dirty="0"/>
          </a:p>
          <a:p>
            <a:pPr rtl="0" fontAlgn="base"/>
            <a:r>
              <a:rPr lang="en-AU" dirty="0"/>
              <a:t>Lesson 2: Common Datatypes</a:t>
            </a:r>
          </a:p>
          <a:p>
            <a:pPr marL="800100" lvl="1" indent="-342900" rtl="0" fontAlgn="base">
              <a:buFont typeface="Arial" panose="020B0604020202020204" pitchFamily="34" charset="0"/>
              <a:buChar char="•"/>
            </a:pPr>
            <a:r>
              <a:rPr lang="en-AU" dirty="0"/>
              <a:t>Strings</a:t>
            </a:r>
          </a:p>
          <a:p>
            <a:pPr marL="800100" lvl="1" indent="-342900" rtl="0" fontAlgn="base">
              <a:buFont typeface="Arial" panose="020B0604020202020204" pitchFamily="34" charset="0"/>
              <a:buChar char="•"/>
            </a:pPr>
            <a:r>
              <a:rPr lang="en-AU" dirty="0"/>
              <a:t>Escape Character</a:t>
            </a:r>
          </a:p>
          <a:p>
            <a:pPr marL="800100" lvl="1" indent="-342900" rtl="0" fontAlgn="base">
              <a:buFont typeface="Arial" panose="020B0604020202020204" pitchFamily="34" charset="0"/>
              <a:buChar char="•"/>
            </a:pPr>
            <a:endParaRPr lang="en-AU" dirty="0"/>
          </a:p>
          <a:p>
            <a:pPr rtl="0" fontAlgn="base"/>
            <a:r>
              <a:rPr lang="en-AU" dirty="0"/>
              <a:t>Lesson 3:  Additional Type Information</a:t>
            </a:r>
          </a:p>
          <a:p>
            <a:pPr marL="800100" lvl="1" indent="-342900" algn="l" rtl="0" fontAlgn="base">
              <a:buFont typeface="Arial" panose="020B0604020202020204" pitchFamily="34" charset="0"/>
              <a:buChar char="•"/>
            </a:pPr>
            <a:r>
              <a:rPr lang="en-AU" dirty="0"/>
              <a:t>Arithmetic &amp; Assignment Operators</a:t>
            </a:r>
          </a:p>
          <a:p>
            <a:pPr marL="800100" lvl="1" indent="-342900" algn="l" rtl="0" fontAlgn="base">
              <a:buFont typeface="Arial" panose="020B0604020202020204" pitchFamily="34" charset="0"/>
              <a:buChar char="•"/>
            </a:pPr>
            <a:r>
              <a:rPr lang="en-AU" dirty="0"/>
              <a:t>Type Casting</a:t>
            </a:r>
          </a:p>
          <a:p>
            <a:pPr marL="800100" lvl="1" indent="-342900" algn="l" rtl="0" fontAlgn="base">
              <a:buFont typeface="Arial" panose="020B0604020202020204" pitchFamily="34" charset="0"/>
              <a:buChar char="•"/>
            </a:pPr>
            <a:r>
              <a:rPr lang="en-AU" dirty="0"/>
              <a:t>Strong Variable Typing</a:t>
            </a:r>
          </a:p>
          <a:p>
            <a:pPr marL="800100" lvl="1" indent="-342900" algn="l" rtl="0" fontAlgn="base">
              <a:buFont typeface="Arial" panose="020B0604020202020204" pitchFamily="34" charset="0"/>
              <a:buChar char="•"/>
            </a:pPr>
            <a:r>
              <a:rPr lang="en-AU" dirty="0"/>
              <a:t>Static Members</a:t>
            </a:r>
          </a:p>
          <a:p>
            <a:pPr rtl="0" fontAlgn="base"/>
            <a:endParaRPr lang="en-AU" dirty="0"/>
          </a:p>
          <a:p>
            <a:pPr rtl="0" fontAlgn="base"/>
            <a:endParaRPr lang="en-AU" dirty="0"/>
          </a:p>
        </p:txBody>
      </p:sp>
    </p:spTree>
    <p:extLst>
      <p:ext uri="{BB962C8B-B14F-4D97-AF65-F5344CB8AC3E}">
        <p14:creationId xmlns:p14="http://schemas.microsoft.com/office/powerpoint/2010/main" val="3949808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Escape Character</a:t>
            </a:r>
          </a:p>
        </p:txBody>
      </p:sp>
      <p:graphicFrame>
        <p:nvGraphicFramePr>
          <p:cNvPr id="5" name="Table 4"/>
          <p:cNvGraphicFramePr>
            <a:graphicFrameLocks noGrp="1"/>
          </p:cNvGraphicFramePr>
          <p:nvPr>
            <p:extLst>
              <p:ext uri="{D42A27DB-BD31-4B8C-83A1-F6EECF244321}">
                <p14:modId xmlns:p14="http://schemas.microsoft.com/office/powerpoint/2010/main" val="1019410079"/>
              </p:ext>
            </p:extLst>
          </p:nvPr>
        </p:nvGraphicFramePr>
        <p:xfrm>
          <a:off x="7475034" y="2818508"/>
          <a:ext cx="4258311" cy="3566160"/>
        </p:xfrm>
        <a:graphic>
          <a:graphicData uri="http://schemas.openxmlformats.org/drawingml/2006/table">
            <a:tbl>
              <a:tblPr firstRow="1" bandRow="1">
                <a:tableStyleId>{5C22544A-7EE6-4342-B048-85BDC9FD1C3A}</a:tableStyleId>
              </a:tblPr>
              <a:tblGrid>
                <a:gridCol w="1721168">
                  <a:extLst>
                    <a:ext uri="{9D8B030D-6E8A-4147-A177-3AD203B41FA5}">
                      <a16:colId xmlns:a16="http://schemas.microsoft.com/office/drawing/2014/main" val="3977198700"/>
                    </a:ext>
                  </a:extLst>
                </a:gridCol>
                <a:gridCol w="2537143">
                  <a:extLst>
                    <a:ext uri="{9D8B030D-6E8A-4147-A177-3AD203B41FA5}">
                      <a16:colId xmlns:a16="http://schemas.microsoft.com/office/drawing/2014/main" val="509067569"/>
                    </a:ext>
                  </a:extLst>
                </a:gridCol>
              </a:tblGrid>
              <a:tr h="370840">
                <a:tc>
                  <a:txBody>
                    <a:bodyPr/>
                    <a:lstStyle/>
                    <a:p>
                      <a:r>
                        <a:rPr lang="en-AU" sz="2000" b="0">
                          <a:latin typeface="Segoe UI Light" panose="020B0502040204020203" pitchFamily="34" charset="0"/>
                          <a:cs typeface="Segoe UI Light" panose="020B0502040204020203" pitchFamily="34" charset="0"/>
                        </a:rPr>
                        <a:t>Character</a:t>
                      </a:r>
                    </a:p>
                  </a:txBody>
                  <a:tcPr/>
                </a:tc>
                <a:tc>
                  <a:txBody>
                    <a:bodyPr/>
                    <a:lstStyle/>
                    <a:p>
                      <a:r>
                        <a:rPr lang="en-AU" sz="2000" b="0">
                          <a:latin typeface="Segoe UI Light" panose="020B0502040204020203" pitchFamily="34" charset="0"/>
                          <a:cs typeface="Segoe UI Light" panose="020B0502040204020203" pitchFamily="34" charset="0"/>
                        </a:rPr>
                        <a:t>Description</a:t>
                      </a:r>
                    </a:p>
                  </a:txBody>
                  <a:tcPr/>
                </a:tc>
                <a:extLst>
                  <a:ext uri="{0D108BD9-81ED-4DB2-BD59-A6C34878D82A}">
                    <a16:rowId xmlns:a16="http://schemas.microsoft.com/office/drawing/2014/main" val="4063388602"/>
                  </a:ext>
                </a:extLst>
              </a:tr>
              <a:tr h="370840">
                <a:tc>
                  <a:txBody>
                    <a:bodyPr/>
                    <a:lstStyle/>
                    <a:p>
                      <a:r>
                        <a:rPr lang="en-AU" sz="2000">
                          <a:latin typeface="Segoe UI Light" panose="020B0502040204020203" pitchFamily="34" charset="0"/>
                          <a:cs typeface="Segoe UI Light" panose="020B0502040204020203" pitchFamily="34" charset="0"/>
                        </a:rPr>
                        <a:t> `0</a:t>
                      </a:r>
                    </a:p>
                  </a:txBody>
                  <a:tcPr/>
                </a:tc>
                <a:tc>
                  <a:txBody>
                    <a:bodyPr/>
                    <a:lstStyle/>
                    <a:p>
                      <a:r>
                        <a:rPr lang="en-AU" sz="2000">
                          <a:latin typeface="Segoe UI Light" panose="020B0502040204020203" pitchFamily="34" charset="0"/>
                          <a:cs typeface="Segoe UI Light" panose="020B0502040204020203" pitchFamily="34" charset="0"/>
                        </a:rPr>
                        <a:t>Null</a:t>
                      </a:r>
                    </a:p>
                  </a:txBody>
                  <a:tcPr/>
                </a:tc>
                <a:extLst>
                  <a:ext uri="{0D108BD9-81ED-4DB2-BD59-A6C34878D82A}">
                    <a16:rowId xmlns:a16="http://schemas.microsoft.com/office/drawing/2014/main" val="408479629"/>
                  </a:ext>
                </a:extLst>
              </a:tr>
              <a:tr h="370840">
                <a:tc>
                  <a:txBody>
                    <a:bodyPr/>
                    <a:lstStyle/>
                    <a:p>
                      <a:r>
                        <a:rPr lang="en-AU" sz="2000">
                          <a:latin typeface="Segoe UI Light" panose="020B0502040204020203" pitchFamily="34" charset="0"/>
                          <a:cs typeface="Segoe UI Light" panose="020B0502040204020203" pitchFamily="34" charset="0"/>
                        </a:rPr>
                        <a:t> `a</a:t>
                      </a:r>
                    </a:p>
                  </a:txBody>
                  <a:tcPr/>
                </a:tc>
                <a:tc>
                  <a:txBody>
                    <a:bodyPr/>
                    <a:lstStyle/>
                    <a:p>
                      <a:r>
                        <a:rPr lang="en-AU" sz="2000" dirty="0">
                          <a:latin typeface="Segoe UI Light" panose="020B0502040204020203" pitchFamily="34" charset="0"/>
                          <a:cs typeface="Segoe UI Light" panose="020B0502040204020203" pitchFamily="34" charset="0"/>
                        </a:rPr>
                        <a:t>Alert</a:t>
                      </a:r>
                    </a:p>
                  </a:txBody>
                  <a:tcPr/>
                </a:tc>
                <a:extLst>
                  <a:ext uri="{0D108BD9-81ED-4DB2-BD59-A6C34878D82A}">
                    <a16:rowId xmlns:a16="http://schemas.microsoft.com/office/drawing/2014/main" val="476665150"/>
                  </a:ext>
                </a:extLst>
              </a:tr>
              <a:tr h="370840">
                <a:tc>
                  <a:txBody>
                    <a:bodyPr/>
                    <a:lstStyle/>
                    <a:p>
                      <a:r>
                        <a:rPr lang="en-AU" sz="2000">
                          <a:latin typeface="Segoe UI Light" panose="020B0502040204020203" pitchFamily="34" charset="0"/>
                          <a:cs typeface="Segoe UI Light" panose="020B0502040204020203" pitchFamily="34" charset="0"/>
                        </a:rPr>
                        <a:t> `b</a:t>
                      </a:r>
                    </a:p>
                  </a:txBody>
                  <a:tcPr/>
                </a:tc>
                <a:tc>
                  <a:txBody>
                    <a:bodyPr/>
                    <a:lstStyle/>
                    <a:p>
                      <a:r>
                        <a:rPr lang="en-AU" sz="2000">
                          <a:latin typeface="Segoe UI Light" panose="020B0502040204020203" pitchFamily="34" charset="0"/>
                          <a:cs typeface="Segoe UI Light" panose="020B0502040204020203" pitchFamily="34" charset="0"/>
                        </a:rPr>
                        <a:t>Backspace</a:t>
                      </a:r>
                    </a:p>
                  </a:txBody>
                  <a:tcPr/>
                </a:tc>
                <a:extLst>
                  <a:ext uri="{0D108BD9-81ED-4DB2-BD59-A6C34878D82A}">
                    <a16:rowId xmlns:a16="http://schemas.microsoft.com/office/drawing/2014/main" val="1803922229"/>
                  </a:ext>
                </a:extLst>
              </a:tr>
              <a:tr h="370840">
                <a:tc>
                  <a:txBody>
                    <a:bodyPr/>
                    <a:lstStyle/>
                    <a:p>
                      <a:r>
                        <a:rPr lang="en-AU" sz="2000" dirty="0">
                          <a:latin typeface="Segoe UI Light" panose="020B0502040204020203" pitchFamily="34" charset="0"/>
                          <a:cs typeface="Segoe UI Light" panose="020B0502040204020203" pitchFamily="34" charset="0"/>
                        </a:rPr>
                        <a:t> `f</a:t>
                      </a:r>
                    </a:p>
                  </a:txBody>
                  <a:tcPr/>
                </a:tc>
                <a:tc>
                  <a:txBody>
                    <a:bodyPr/>
                    <a:lstStyle/>
                    <a:p>
                      <a:r>
                        <a:rPr lang="en-AU" sz="2000">
                          <a:latin typeface="Segoe UI Light" panose="020B0502040204020203" pitchFamily="34" charset="0"/>
                          <a:cs typeface="Segoe UI Light" panose="020B0502040204020203" pitchFamily="34" charset="0"/>
                        </a:rPr>
                        <a:t>Form feed</a:t>
                      </a:r>
                    </a:p>
                  </a:txBody>
                  <a:tcPr/>
                </a:tc>
                <a:extLst>
                  <a:ext uri="{0D108BD9-81ED-4DB2-BD59-A6C34878D82A}">
                    <a16:rowId xmlns:a16="http://schemas.microsoft.com/office/drawing/2014/main" val="3884565785"/>
                  </a:ext>
                </a:extLst>
              </a:tr>
              <a:tr h="370840">
                <a:tc>
                  <a:txBody>
                    <a:bodyPr/>
                    <a:lstStyle/>
                    <a:p>
                      <a:r>
                        <a:rPr lang="en-AU" sz="2000">
                          <a:latin typeface="Segoe UI Light" panose="020B0502040204020203" pitchFamily="34" charset="0"/>
                          <a:cs typeface="Segoe UI Light" panose="020B0502040204020203" pitchFamily="34" charset="0"/>
                        </a:rPr>
                        <a:t> `n</a:t>
                      </a:r>
                    </a:p>
                  </a:txBody>
                  <a:tcPr/>
                </a:tc>
                <a:tc>
                  <a:txBody>
                    <a:bodyPr/>
                    <a:lstStyle/>
                    <a:p>
                      <a:r>
                        <a:rPr lang="en-AU" sz="2000">
                          <a:latin typeface="Segoe UI Light" panose="020B0502040204020203" pitchFamily="34" charset="0"/>
                          <a:cs typeface="Segoe UI Light" panose="020B0502040204020203" pitchFamily="34" charset="0"/>
                        </a:rPr>
                        <a:t>New line</a:t>
                      </a:r>
                    </a:p>
                  </a:txBody>
                  <a:tcPr/>
                </a:tc>
                <a:extLst>
                  <a:ext uri="{0D108BD9-81ED-4DB2-BD59-A6C34878D82A}">
                    <a16:rowId xmlns:a16="http://schemas.microsoft.com/office/drawing/2014/main" val="976367239"/>
                  </a:ext>
                </a:extLst>
              </a:tr>
              <a:tr h="370840">
                <a:tc>
                  <a:txBody>
                    <a:bodyPr/>
                    <a:lstStyle/>
                    <a:p>
                      <a:r>
                        <a:rPr lang="en-AU" sz="2000">
                          <a:latin typeface="Segoe UI Light" panose="020B0502040204020203" pitchFamily="34" charset="0"/>
                          <a:cs typeface="Segoe UI Light" panose="020B0502040204020203" pitchFamily="34" charset="0"/>
                        </a:rPr>
                        <a:t> `r</a:t>
                      </a:r>
                    </a:p>
                  </a:txBody>
                  <a:tcPr/>
                </a:tc>
                <a:tc>
                  <a:txBody>
                    <a:bodyPr/>
                    <a:lstStyle/>
                    <a:p>
                      <a:r>
                        <a:rPr lang="en-AU" sz="2000">
                          <a:latin typeface="Segoe UI Light" panose="020B0502040204020203" pitchFamily="34" charset="0"/>
                          <a:cs typeface="Segoe UI Light" panose="020B0502040204020203" pitchFamily="34" charset="0"/>
                        </a:rPr>
                        <a:t>Carriage return</a:t>
                      </a:r>
                    </a:p>
                  </a:txBody>
                  <a:tcPr/>
                </a:tc>
                <a:extLst>
                  <a:ext uri="{0D108BD9-81ED-4DB2-BD59-A6C34878D82A}">
                    <a16:rowId xmlns:a16="http://schemas.microsoft.com/office/drawing/2014/main" val="2850697169"/>
                  </a:ext>
                </a:extLst>
              </a:tr>
              <a:tr h="370840">
                <a:tc>
                  <a:txBody>
                    <a:bodyPr/>
                    <a:lstStyle/>
                    <a:p>
                      <a:r>
                        <a:rPr lang="en-AU" sz="2000">
                          <a:latin typeface="Segoe UI Light" panose="020B0502040204020203" pitchFamily="34" charset="0"/>
                          <a:cs typeface="Segoe UI Light" panose="020B0502040204020203" pitchFamily="34" charset="0"/>
                        </a:rPr>
                        <a:t> `t</a:t>
                      </a:r>
                    </a:p>
                  </a:txBody>
                  <a:tcPr/>
                </a:tc>
                <a:tc>
                  <a:txBody>
                    <a:bodyPr/>
                    <a:lstStyle/>
                    <a:p>
                      <a:r>
                        <a:rPr lang="en-AU" sz="2000">
                          <a:latin typeface="Segoe UI Light" panose="020B0502040204020203" pitchFamily="34" charset="0"/>
                          <a:cs typeface="Segoe UI Light" panose="020B0502040204020203" pitchFamily="34" charset="0"/>
                        </a:rPr>
                        <a:t>Horizontal tab</a:t>
                      </a:r>
                    </a:p>
                  </a:txBody>
                  <a:tcPr/>
                </a:tc>
                <a:extLst>
                  <a:ext uri="{0D108BD9-81ED-4DB2-BD59-A6C34878D82A}">
                    <a16:rowId xmlns:a16="http://schemas.microsoft.com/office/drawing/2014/main" val="209235946"/>
                  </a:ext>
                </a:extLst>
              </a:tr>
              <a:tr h="370840">
                <a:tc>
                  <a:txBody>
                    <a:bodyPr/>
                    <a:lstStyle/>
                    <a:p>
                      <a:r>
                        <a:rPr lang="en-AU" sz="2000">
                          <a:latin typeface="Segoe UI Light" panose="020B0502040204020203" pitchFamily="34" charset="0"/>
                          <a:cs typeface="Segoe UI Light" panose="020B0502040204020203" pitchFamily="34" charset="0"/>
                        </a:rPr>
                        <a:t> `v</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latin typeface="Segoe UI Light" panose="020B0502040204020203" pitchFamily="34" charset="0"/>
                          <a:cs typeface="Segoe UI Light" panose="020B0502040204020203" pitchFamily="34" charset="0"/>
                        </a:rPr>
                        <a:t>Vertical tab</a:t>
                      </a:r>
                    </a:p>
                  </a:txBody>
                  <a:tcPr/>
                </a:tc>
                <a:extLst>
                  <a:ext uri="{0D108BD9-81ED-4DB2-BD59-A6C34878D82A}">
                    <a16:rowId xmlns:a16="http://schemas.microsoft.com/office/drawing/2014/main" val="1085590499"/>
                  </a:ext>
                </a:extLst>
              </a:tr>
            </a:tbl>
          </a:graphicData>
        </a:graphic>
      </p:graphicFrame>
      <p:sp>
        <p:nvSpPr>
          <p:cNvPr id="6" name="Rectangle 5"/>
          <p:cNvSpPr/>
          <p:nvPr/>
        </p:nvSpPr>
        <p:spPr>
          <a:xfrm>
            <a:off x="8142090" y="2295288"/>
            <a:ext cx="2924198"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800" b="1"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Escape Sequences</a:t>
            </a:r>
          </a:p>
        </p:txBody>
      </p:sp>
      <p:sp>
        <p:nvSpPr>
          <p:cNvPr id="2" name="TextBox 1"/>
          <p:cNvSpPr txBox="1"/>
          <p:nvPr/>
        </p:nvSpPr>
        <p:spPr>
          <a:xfrm>
            <a:off x="304800" y="1129040"/>
            <a:ext cx="6867525" cy="1908215"/>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rgbClr val="000000"/>
                </a:solidFill>
                <a:latin typeface="Segoe UI Light" panose="020B0502040204020203" pitchFamily="34" charset="0"/>
                <a:cs typeface="Segoe UI Light" panose="020B0502040204020203" pitchFamily="34" charset="0"/>
              </a:rPr>
              <a:t>The </a:t>
            </a:r>
            <a:r>
              <a:rPr lang="en-AU" sz="2000" b="1" dirty="0">
                <a:solidFill>
                  <a:srgbClr val="000000"/>
                </a:solidFill>
                <a:latin typeface="Segoe UI Light" panose="020B0502040204020203" pitchFamily="34" charset="0"/>
                <a:cs typeface="Segoe UI Light" panose="020B0502040204020203" pitchFamily="34" charset="0"/>
              </a:rPr>
              <a:t>Escape Character</a:t>
            </a:r>
            <a:r>
              <a:rPr lang="en-AU" sz="2000" dirty="0">
                <a:solidFill>
                  <a:srgbClr val="000000"/>
                </a:solidFill>
                <a:latin typeface="Segoe UI Light" panose="020B0502040204020203" pitchFamily="34" charset="0"/>
                <a:cs typeface="Segoe UI Light" panose="020B0502040204020203" pitchFamily="34" charset="0"/>
              </a:rPr>
              <a:t> ` (</a:t>
            </a:r>
            <a:r>
              <a:rPr lang="en-AU" sz="2000" b="1" dirty="0">
                <a:solidFill>
                  <a:srgbClr val="000000"/>
                </a:solidFill>
                <a:latin typeface="Segoe UI Light" panose="020B0502040204020203" pitchFamily="34" charset="0"/>
                <a:cs typeface="Segoe UI Light" panose="020B0502040204020203" pitchFamily="34" charset="0"/>
              </a:rPr>
              <a:t>backtick</a:t>
            </a:r>
            <a:r>
              <a:rPr lang="en-AU" sz="2000" dirty="0">
                <a:solidFill>
                  <a:srgbClr val="000000"/>
                </a:solidFill>
                <a:latin typeface="Segoe UI Light" panose="020B0502040204020203" pitchFamily="34" charset="0"/>
                <a:cs typeface="Segoe UI Light" panose="020B0502040204020203" pitchFamily="34" charset="0"/>
              </a:rPr>
              <a:t> or grave accent), removes the character proceeding it from normal parsing. </a:t>
            </a:r>
          </a:p>
          <a:p>
            <a:pPr marL="285750" indent="-285750">
              <a:buFont typeface="Arial" panose="020B0604020202020204" pitchFamily="34" charset="0"/>
              <a:buChar char="•"/>
            </a:pPr>
            <a:r>
              <a:rPr lang="en-AU" sz="2000" dirty="0">
                <a:solidFill>
                  <a:srgbClr val="000000"/>
                </a:solidFill>
                <a:latin typeface="Segoe UI Light" panose="020B0502040204020203" pitchFamily="34" charset="0"/>
                <a:cs typeface="Segoe UI Light" panose="020B0502040204020203" pitchFamily="34" charset="0"/>
              </a:rPr>
              <a:t>If the character is in the accompanying list of </a:t>
            </a:r>
            <a:r>
              <a:rPr lang="en-AU" sz="2000" b="1" dirty="0">
                <a:solidFill>
                  <a:srgbClr val="000000"/>
                </a:solidFill>
                <a:latin typeface="Segoe UI Light" panose="020B0502040204020203" pitchFamily="34" charset="0"/>
                <a:cs typeface="Segoe UI Light" panose="020B0502040204020203" pitchFamily="34" charset="0"/>
              </a:rPr>
              <a:t>Escape Sequences</a:t>
            </a:r>
            <a:r>
              <a:rPr lang="en-AU" sz="2000" dirty="0">
                <a:solidFill>
                  <a:srgbClr val="000000"/>
                </a:solidFill>
                <a:latin typeface="Segoe UI Light" panose="020B0502040204020203" pitchFamily="34" charset="0"/>
                <a:cs typeface="Segoe UI Light" panose="020B0502040204020203" pitchFamily="34" charset="0"/>
              </a:rPr>
              <a:t>, the character is replaced by the appropriate sequence.</a:t>
            </a:r>
          </a:p>
          <a:p>
            <a:endParaRPr lang="en-AU" dirty="0">
              <a:solidFill>
                <a:srgbClr val="000000"/>
              </a:solidFill>
              <a:latin typeface="Segoe UI Light" panose="020B0502040204020203" pitchFamily="34" charset="0"/>
              <a:cs typeface="Segoe UI Light" panose="020B0502040204020203" pitchFamily="34" charset="0"/>
            </a:endParaRPr>
          </a:p>
        </p:txBody>
      </p:sp>
      <p:sp>
        <p:nvSpPr>
          <p:cNvPr id="9" name="Rectangle 8"/>
          <p:cNvSpPr/>
          <p:nvPr/>
        </p:nvSpPr>
        <p:spPr>
          <a:xfrm>
            <a:off x="607509" y="2818508"/>
            <a:ext cx="5142283" cy="923330"/>
          </a:xfrm>
          <a:prstGeom prst="rect">
            <a:avLst/>
          </a:prstGeom>
          <a:solidFill>
            <a:srgbClr val="00317B"/>
          </a:solidFill>
        </p:spPr>
        <p:txBody>
          <a:bodyPr wrap="square">
            <a:spAutoFit/>
          </a:bodyPr>
          <a:lstStyle/>
          <a:p>
            <a:pPr>
              <a:defRPr/>
            </a:pPr>
            <a:r>
              <a:rPr lang="en-AU" dirty="0">
                <a:solidFill>
                  <a:srgbClr val="F5F5F5"/>
                </a:solidFill>
                <a:latin typeface="Lucida Console" panose="020B0609040504020204" pitchFamily="49" charset="0"/>
              </a:rPr>
              <a:t>PS C:\&gt; </a:t>
            </a:r>
            <a:r>
              <a:rPr lang="en-AU" dirty="0">
                <a:solidFill>
                  <a:srgbClr val="FF4500"/>
                </a:solidFill>
                <a:latin typeface="Lucida Console" panose="020B0609040504020204" pitchFamily="49" charset="0"/>
              </a:rPr>
              <a:t>$a</a:t>
            </a:r>
            <a:r>
              <a:rPr lang="en-AU" dirty="0">
                <a:solidFill>
                  <a:srgbClr val="F5F5F5"/>
                </a:solidFill>
                <a:latin typeface="Lucida Console" panose="020B0609040504020204" pitchFamily="49" charset="0"/>
              </a:rPr>
              <a:t> </a:t>
            </a:r>
            <a:r>
              <a:rPr lang="en-AU" dirty="0">
                <a:solidFill>
                  <a:srgbClr val="D3D3D3"/>
                </a:solidFill>
                <a:latin typeface="Lucida Console" panose="020B0609040504020204" pitchFamily="49" charset="0"/>
              </a:rPr>
              <a:t>=</a:t>
            </a:r>
            <a:r>
              <a:rPr lang="en-AU" dirty="0">
                <a:solidFill>
                  <a:srgbClr val="F5F5F5"/>
                </a:solidFill>
                <a:latin typeface="Lucida Console" panose="020B0609040504020204" pitchFamily="49" charset="0"/>
              </a:rPr>
              <a:t> </a:t>
            </a:r>
            <a:r>
              <a:rPr lang="en-AU" dirty="0">
                <a:solidFill>
                  <a:srgbClr val="FFE4C4"/>
                </a:solidFill>
                <a:latin typeface="Lucida Console" panose="020B0609040504020204" pitchFamily="49" charset="0"/>
              </a:rPr>
              <a:t>7</a:t>
            </a:r>
          </a:p>
          <a:p>
            <a:r>
              <a:rPr lang="en-AU" dirty="0">
                <a:solidFill>
                  <a:srgbClr val="F5F5F5"/>
                </a:solidFill>
                <a:latin typeface="Lucida Console" panose="020B0609040504020204" pitchFamily="49" charset="0"/>
              </a:rPr>
              <a:t>PS C:\&gt; </a:t>
            </a:r>
            <a:r>
              <a:rPr lang="en-AU" dirty="0">
                <a:solidFill>
                  <a:srgbClr val="E0FFFF"/>
                </a:solidFill>
                <a:latin typeface="Lucida Console" panose="020B0609040504020204" pitchFamily="49" charset="0"/>
              </a:rPr>
              <a:t>Write-Host</a:t>
            </a:r>
            <a:r>
              <a:rPr lang="en-AU" dirty="0">
                <a:solidFill>
                  <a:srgbClr val="F5F5F5"/>
                </a:solidFill>
                <a:latin typeface="Lucida Console" panose="020B0609040504020204" pitchFamily="49" charset="0"/>
              </a:rPr>
              <a:t> </a:t>
            </a:r>
            <a:r>
              <a:rPr lang="en-AU" dirty="0">
                <a:solidFill>
                  <a:srgbClr val="DB7093"/>
                </a:solidFill>
                <a:latin typeface="Lucida Console" panose="020B0609040504020204" pitchFamily="49" charset="0"/>
              </a:rPr>
              <a:t>"`$a is </a:t>
            </a:r>
            <a:r>
              <a:rPr lang="en-AU" dirty="0">
                <a:solidFill>
                  <a:srgbClr val="FF4500"/>
                </a:solidFill>
                <a:latin typeface="Lucida Console" panose="020B0609040504020204" pitchFamily="49" charset="0"/>
              </a:rPr>
              <a:t>$a</a:t>
            </a:r>
            <a:r>
              <a:rPr lang="en-AU" dirty="0">
                <a:solidFill>
                  <a:srgbClr val="DB7093"/>
                </a:solidFill>
                <a:latin typeface="Lucida Console" panose="020B0609040504020204" pitchFamily="49" charset="0"/>
              </a:rPr>
              <a:t>"</a:t>
            </a:r>
          </a:p>
          <a:p>
            <a:r>
              <a:rPr lang="en-AU" dirty="0">
                <a:solidFill>
                  <a:srgbClr val="F5F5F5"/>
                </a:solidFill>
                <a:latin typeface="Lucida Console" panose="020B0609040504020204" pitchFamily="49" charset="0"/>
              </a:rPr>
              <a:t>$a is 7</a:t>
            </a:r>
          </a:p>
        </p:txBody>
      </p:sp>
      <p:sp>
        <p:nvSpPr>
          <p:cNvPr id="4" name="Callout: Bent Line with Accent Bar 3"/>
          <p:cNvSpPr/>
          <p:nvPr/>
        </p:nvSpPr>
        <p:spPr>
          <a:xfrm>
            <a:off x="8058150" y="990600"/>
            <a:ext cx="3524250" cy="1272957"/>
          </a:xfrm>
          <a:prstGeom prst="accentCallout2">
            <a:avLst>
              <a:gd name="adj1" fmla="val 89073"/>
              <a:gd name="adj2" fmla="val -7625"/>
              <a:gd name="adj3" fmla="val 122377"/>
              <a:gd name="adj4" fmla="val -20374"/>
              <a:gd name="adj5" fmla="val 165782"/>
              <a:gd name="adj6" fmla="val -126032"/>
            </a:avLst>
          </a:prstGeom>
          <a:solidFill>
            <a:schemeClr val="tx1">
              <a:lumMod val="85000"/>
            </a:schemeClr>
          </a:solidFill>
          <a:ln w="25400">
            <a:solidFill>
              <a:schemeClr val="bg2"/>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a:solidFill>
                  <a:schemeClr val="bg1"/>
                </a:solidFill>
              </a:rPr>
              <a:t>The backtick (`) stops the normal parsing of the dollar Sign ($) which prevents the variable from being expanded.</a:t>
            </a:r>
          </a:p>
        </p:txBody>
      </p:sp>
      <p:sp>
        <p:nvSpPr>
          <p:cNvPr id="10" name="Rectangle 9"/>
          <p:cNvSpPr/>
          <p:nvPr/>
        </p:nvSpPr>
        <p:spPr>
          <a:xfrm>
            <a:off x="607509" y="3862924"/>
            <a:ext cx="5142283" cy="1477328"/>
          </a:xfrm>
          <a:prstGeom prst="rect">
            <a:avLst/>
          </a:prstGeom>
          <a:solidFill>
            <a:srgbClr val="00317B"/>
          </a:solidFill>
        </p:spPr>
        <p:txBody>
          <a:bodyPr wrap="square">
            <a:spAutoFit/>
          </a:bodyPr>
          <a:lstStyle/>
          <a:p>
            <a:r>
              <a:rPr lang="en-AU" dirty="0">
                <a:solidFill>
                  <a:srgbClr val="F5F5F5"/>
                </a:solidFill>
                <a:latin typeface="Lucida Console" panose="020B0609040504020204" pitchFamily="49" charset="0"/>
              </a:rPr>
              <a:t>PS C:\&gt; </a:t>
            </a:r>
            <a:r>
              <a:rPr lang="en-AU" dirty="0">
                <a:solidFill>
                  <a:srgbClr val="E0FFFF"/>
                </a:solidFill>
                <a:latin typeface="Lucida Console" panose="020B0609040504020204" pitchFamily="49" charset="0"/>
              </a:rPr>
              <a:t>Write-Host</a:t>
            </a:r>
            <a:r>
              <a:rPr lang="en-AU" dirty="0">
                <a:solidFill>
                  <a:srgbClr val="F5F5F5"/>
                </a:solidFill>
                <a:latin typeface="Lucida Console" panose="020B0609040504020204" pitchFamily="49" charset="0"/>
              </a:rPr>
              <a:t> </a:t>
            </a:r>
            <a:r>
              <a:rPr lang="en-AU" dirty="0">
                <a:solidFill>
                  <a:srgbClr val="DB7093"/>
                </a:solidFill>
                <a:latin typeface="Lucida Console" panose="020B0609040504020204" pitchFamily="49" charset="0"/>
              </a:rPr>
              <a:t>"There are two line </a:t>
            </a:r>
            <a:r>
              <a:rPr lang="en-AU" dirty="0" err="1">
                <a:solidFill>
                  <a:srgbClr val="DB7093"/>
                </a:solidFill>
                <a:latin typeface="Lucida Console" panose="020B0609040504020204" pitchFamily="49" charset="0"/>
              </a:rPr>
              <a:t>breaks`n`nhere</a:t>
            </a:r>
            <a:r>
              <a:rPr lang="en-AU" dirty="0">
                <a:solidFill>
                  <a:srgbClr val="DB7093"/>
                </a:solidFill>
                <a:latin typeface="Lucida Console" panose="020B0609040504020204" pitchFamily="49" charset="0"/>
              </a:rPr>
              <a:t>. "</a:t>
            </a:r>
          </a:p>
          <a:p>
            <a:r>
              <a:rPr lang="en-AU" dirty="0">
                <a:solidFill>
                  <a:srgbClr val="F5F5F5"/>
                </a:solidFill>
                <a:latin typeface="Lucida Console" panose="020B0609040504020204" pitchFamily="49" charset="0"/>
              </a:rPr>
              <a:t>There are two line breaks</a:t>
            </a:r>
          </a:p>
          <a:p>
            <a:endParaRPr lang="en-AU" dirty="0">
              <a:solidFill>
                <a:srgbClr val="F5F5F5"/>
              </a:solidFill>
              <a:latin typeface="Lucida Console" panose="020B0609040504020204" pitchFamily="49" charset="0"/>
            </a:endParaRPr>
          </a:p>
          <a:p>
            <a:r>
              <a:rPr lang="en-AU" dirty="0">
                <a:solidFill>
                  <a:srgbClr val="F5F5F5"/>
                </a:solidFill>
                <a:latin typeface="Lucida Console" panose="020B0609040504020204" pitchFamily="49" charset="0"/>
              </a:rPr>
              <a:t>here.</a:t>
            </a:r>
          </a:p>
        </p:txBody>
      </p:sp>
      <p:pic>
        <p:nvPicPr>
          <p:cNvPr id="11" name="Picture 10"/>
          <p:cNvPicPr>
            <a:picLocks noChangeAspect="1"/>
          </p:cNvPicPr>
          <p:nvPr/>
        </p:nvPicPr>
        <p:blipFill>
          <a:blip r:embed="rId3"/>
          <a:stretch>
            <a:fillRect/>
          </a:stretch>
        </p:blipFill>
        <p:spPr>
          <a:xfrm>
            <a:off x="304800" y="5431306"/>
            <a:ext cx="5204158" cy="1047817"/>
          </a:xfrm>
          <a:prstGeom prst="rect">
            <a:avLst/>
          </a:prstGeom>
        </p:spPr>
      </p:pic>
    </p:spTree>
    <p:extLst>
      <p:ext uri="{BB962C8B-B14F-4D97-AF65-F5344CB8AC3E}">
        <p14:creationId xmlns:p14="http://schemas.microsoft.com/office/powerpoint/2010/main" val="191261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Strings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Module_05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Demo_02</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3860133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Arithmetic Operators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2" name="Table 1"/>
          <p:cNvGraphicFramePr>
            <a:graphicFrameLocks noGrp="1"/>
          </p:cNvGraphicFramePr>
          <p:nvPr>
            <p:extLst/>
          </p:nvPr>
        </p:nvGraphicFramePr>
        <p:xfrm>
          <a:off x="479502" y="1385944"/>
          <a:ext cx="11240549" cy="3383280"/>
        </p:xfrm>
        <a:graphic>
          <a:graphicData uri="http://schemas.openxmlformats.org/drawingml/2006/table">
            <a:tbl>
              <a:tblPr firstRow="1" bandRow="1">
                <a:tableStyleId>{5C22544A-7EE6-4342-B048-85BDC9FD1C3A}</a:tableStyleId>
              </a:tblPr>
              <a:tblGrid>
                <a:gridCol w="1241143">
                  <a:extLst>
                    <a:ext uri="{9D8B030D-6E8A-4147-A177-3AD203B41FA5}">
                      <a16:colId xmlns:a16="http://schemas.microsoft.com/office/drawing/2014/main" val="550905099"/>
                    </a:ext>
                  </a:extLst>
                </a:gridCol>
                <a:gridCol w="5840361">
                  <a:extLst>
                    <a:ext uri="{9D8B030D-6E8A-4147-A177-3AD203B41FA5}">
                      <a16:colId xmlns:a16="http://schemas.microsoft.com/office/drawing/2014/main" val="4061552969"/>
                    </a:ext>
                  </a:extLst>
                </a:gridCol>
                <a:gridCol w="2517059">
                  <a:extLst>
                    <a:ext uri="{9D8B030D-6E8A-4147-A177-3AD203B41FA5}">
                      <a16:colId xmlns:a16="http://schemas.microsoft.com/office/drawing/2014/main" val="2004643911"/>
                    </a:ext>
                  </a:extLst>
                </a:gridCol>
                <a:gridCol w="1641986">
                  <a:extLst>
                    <a:ext uri="{9D8B030D-6E8A-4147-A177-3AD203B41FA5}">
                      <a16:colId xmlns:a16="http://schemas.microsoft.com/office/drawing/2014/main" val="1586183166"/>
                    </a:ext>
                  </a:extLst>
                </a:gridCol>
              </a:tblGrid>
              <a:tr h="370840">
                <a:tc>
                  <a:txBody>
                    <a:bodyPr/>
                    <a:lstStyle/>
                    <a:p>
                      <a:r>
                        <a:rPr lang="en-AU" sz="2000" b="0">
                          <a:latin typeface="Segoe UI Light" panose="020B0502040204020203" pitchFamily="34" charset="0"/>
                          <a:cs typeface="Segoe UI Light" panose="020B0502040204020203" pitchFamily="34" charset="0"/>
                        </a:rPr>
                        <a:t>Operator</a:t>
                      </a:r>
                    </a:p>
                  </a:txBody>
                  <a:tcPr/>
                </a:tc>
                <a:tc>
                  <a:txBody>
                    <a:bodyPr/>
                    <a:lstStyle/>
                    <a:p>
                      <a:r>
                        <a:rPr lang="en-AU" sz="2000" b="0">
                          <a:latin typeface="Segoe UI Light" panose="020B0502040204020203" pitchFamily="34" charset="0"/>
                          <a:cs typeface="Segoe UI Light" panose="020B0502040204020203" pitchFamily="34" charset="0"/>
                        </a:rPr>
                        <a:t>Description</a:t>
                      </a:r>
                    </a:p>
                  </a:txBody>
                  <a:tcPr/>
                </a:tc>
                <a:tc>
                  <a:txBody>
                    <a:bodyPr/>
                    <a:lstStyle/>
                    <a:p>
                      <a:r>
                        <a:rPr lang="en-AU" sz="2000" b="0">
                          <a:latin typeface="Segoe UI Light" panose="020B0502040204020203" pitchFamily="34" charset="0"/>
                          <a:cs typeface="Segoe UI Light" panose="020B0502040204020203" pitchFamily="34" charset="0"/>
                        </a:rPr>
                        <a:t>Example(s)</a:t>
                      </a:r>
                    </a:p>
                  </a:txBody>
                  <a:tcPr/>
                </a:tc>
                <a:tc>
                  <a:txBody>
                    <a:bodyPr/>
                    <a:lstStyle/>
                    <a:p>
                      <a:r>
                        <a:rPr lang="en-AU" sz="2000" b="0">
                          <a:latin typeface="Segoe UI Light" panose="020B0502040204020203" pitchFamily="34" charset="0"/>
                          <a:cs typeface="Segoe UI Light" panose="020B0502040204020203" pitchFamily="34" charset="0"/>
                        </a:rPr>
                        <a:t>Result(s)</a:t>
                      </a:r>
                    </a:p>
                  </a:txBody>
                  <a:tcPr/>
                </a:tc>
                <a:extLst>
                  <a:ext uri="{0D108BD9-81ED-4DB2-BD59-A6C34878D82A}">
                    <a16:rowId xmlns:a16="http://schemas.microsoft.com/office/drawing/2014/main" val="2959909455"/>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Adds integers;</a:t>
                      </a:r>
                      <a:r>
                        <a:rPr lang="en-AU" sz="2000" baseline="0">
                          <a:latin typeface="Segoe UI Light" panose="020B0502040204020203" pitchFamily="34" charset="0"/>
                          <a:cs typeface="Segoe UI Light" panose="020B0502040204020203" pitchFamily="34" charset="0"/>
                        </a:rPr>
                        <a:t> concatenates strings, arrays, and hash tables</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solidFill>
                            <a:srgbClr val="FFE4C4"/>
                          </a:solidFill>
                          <a:latin typeface="Lucida Console" panose="020B0609040504020204" pitchFamily="49" charset="0"/>
                        </a:rPr>
                        <a:t>6 </a:t>
                      </a:r>
                      <a:r>
                        <a:rPr lang="en-AU" sz="2000">
                          <a:solidFill>
                            <a:srgbClr val="D3D3D3"/>
                          </a:solidFill>
                          <a:latin typeface="Lucida Console" panose="020B0609040504020204" pitchFamily="49" charset="0"/>
                        </a:rPr>
                        <a:t>+ </a:t>
                      </a:r>
                      <a:r>
                        <a:rPr lang="en-AU" sz="2000">
                          <a:solidFill>
                            <a:srgbClr val="FFE4C4"/>
                          </a:solidFill>
                          <a:latin typeface="Lucida Console" panose="020B0609040504020204" pitchFamily="49" charset="0"/>
                        </a:rPr>
                        <a:t>2</a:t>
                      </a:r>
                    </a:p>
                    <a:p>
                      <a:r>
                        <a:rPr lang="en-AU" sz="2000">
                          <a:solidFill>
                            <a:srgbClr val="DB7093"/>
                          </a:solidFill>
                          <a:latin typeface="Lucida Console" panose="020B0609040504020204" pitchFamily="49" charset="0"/>
                        </a:rPr>
                        <a:t>"file"</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DB7093"/>
                          </a:solidFill>
                          <a:latin typeface="Lucida Console" panose="020B0609040504020204" pitchFamily="49" charset="0"/>
                        </a:rPr>
                        <a:t>"name"</a:t>
                      </a:r>
                    </a:p>
                  </a:txBody>
                  <a:tcPr>
                    <a:solidFill>
                      <a:srgbClr val="012456"/>
                    </a:solidFill>
                  </a:tcPr>
                </a:tc>
                <a:tc>
                  <a:txBody>
                    <a:bodyPr/>
                    <a:lstStyle/>
                    <a:p>
                      <a:r>
                        <a:rPr lang="en-US" sz="2000">
                          <a:solidFill>
                            <a:srgbClr val="F5F5F5"/>
                          </a:solidFill>
                          <a:latin typeface="Lucida Console" panose="020B0609040504020204" pitchFamily="49" charset="0"/>
                        </a:rPr>
                        <a:t>8 </a:t>
                      </a:r>
                    </a:p>
                    <a:p>
                      <a:r>
                        <a:rPr lang="en-US" sz="2000">
                          <a:solidFill>
                            <a:srgbClr val="F5F5F5"/>
                          </a:solidFill>
                          <a:latin typeface="Lucida Console" panose="020B0609040504020204" pitchFamily="49" charset="0"/>
                        </a:rPr>
                        <a:t>filename</a:t>
                      </a:r>
                      <a:endParaRPr lang="en-AU" sz="2000">
                        <a:solidFill>
                          <a:srgbClr val="DB7093"/>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765159091"/>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Subtracts values</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FE4C4"/>
                          </a:solidFill>
                          <a:latin typeface="Lucida Console" panose="020B0609040504020204" pitchFamily="49" charset="0"/>
                        </a:rPr>
                        <a:t>6 </a:t>
                      </a:r>
                      <a:r>
                        <a:rPr lang="en-AU" sz="2000">
                          <a:solidFill>
                            <a:srgbClr val="D3D3D3"/>
                          </a:solidFill>
                          <a:latin typeface="Lucida Console" panose="020B0609040504020204" pitchFamily="49" charset="0"/>
                        </a:rPr>
                        <a:t>- </a:t>
                      </a:r>
                      <a:r>
                        <a:rPr lang="en-AU" sz="2000">
                          <a:solidFill>
                            <a:srgbClr val="FFE4C4"/>
                          </a:solidFill>
                          <a:latin typeface="Lucida Console" panose="020B0609040504020204" pitchFamily="49" charset="0"/>
                        </a:rPr>
                        <a:t>2</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a:solidFill>
                            <a:srgbClr val="F5F5F5"/>
                          </a:solidFill>
                          <a:latin typeface="Lucida Console" panose="020B0609040504020204" pitchFamily="49" charset="0"/>
                        </a:rPr>
                        <a:t>4</a:t>
                      </a:r>
                    </a:p>
                  </a:txBody>
                  <a:tcPr>
                    <a:solidFill>
                      <a:srgbClr val="012456"/>
                    </a:solidFill>
                  </a:tcPr>
                </a:tc>
                <a:extLst>
                  <a:ext uri="{0D108BD9-81ED-4DB2-BD59-A6C34878D82A}">
                    <a16:rowId xmlns:a16="http://schemas.microsoft.com/office/drawing/2014/main" val="1946121891"/>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Indicates negative</a:t>
                      </a:r>
                      <a:r>
                        <a:rPr lang="en-AU" sz="2000" baseline="0">
                          <a:latin typeface="Segoe UI Light" panose="020B0502040204020203" pitchFamily="34" charset="0"/>
                          <a:cs typeface="Segoe UI Light" panose="020B0502040204020203" pitchFamily="34" charset="0"/>
                        </a:rPr>
                        <a:t> value</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solidFill>
                            <a:srgbClr val="FFE4C4"/>
                          </a:solidFill>
                          <a:latin typeface="Lucida Console" panose="020B0609040504020204" pitchFamily="49" charset="0"/>
                        </a:rPr>
                        <a:t>-6 </a:t>
                      </a:r>
                      <a:r>
                        <a:rPr lang="en-AU" sz="2000">
                          <a:solidFill>
                            <a:srgbClr val="D3D3D3"/>
                          </a:solidFill>
                          <a:latin typeface="Lucida Console" panose="020B0609040504020204" pitchFamily="49" charset="0"/>
                        </a:rPr>
                        <a:t>+ </a:t>
                      </a:r>
                      <a:r>
                        <a:rPr lang="en-AU" sz="2000">
                          <a:solidFill>
                            <a:srgbClr val="FFE4C4"/>
                          </a:solidFill>
                          <a:latin typeface="Lucida Console" panose="020B0609040504020204" pitchFamily="49" charset="0"/>
                        </a:rPr>
                        <a:t>2</a:t>
                      </a:r>
                    </a:p>
                  </a:txBody>
                  <a:tcPr>
                    <a:solidFill>
                      <a:srgbClr val="012456"/>
                    </a:solidFill>
                  </a:tcPr>
                </a:tc>
                <a:tc>
                  <a:txBody>
                    <a:bodyPr/>
                    <a:lstStyle/>
                    <a:p>
                      <a:r>
                        <a:rPr lang="en-US" sz="2000">
                          <a:solidFill>
                            <a:srgbClr val="F5F5F5"/>
                          </a:solidFill>
                          <a:latin typeface="Lucida Console" panose="020B0609040504020204" pitchFamily="49" charset="0"/>
                        </a:rPr>
                        <a:t>-4</a:t>
                      </a:r>
                    </a:p>
                  </a:txBody>
                  <a:tcPr>
                    <a:solidFill>
                      <a:srgbClr val="012456"/>
                    </a:solidFill>
                  </a:tcPr>
                </a:tc>
                <a:extLst>
                  <a:ext uri="{0D108BD9-81ED-4DB2-BD59-A6C34878D82A}">
                    <a16:rowId xmlns:a16="http://schemas.microsoft.com/office/drawing/2014/main" val="456273164"/>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Multiplies</a:t>
                      </a:r>
                      <a:r>
                        <a:rPr lang="en-AU" sz="2000" baseline="0">
                          <a:latin typeface="Segoe UI Light" panose="020B0502040204020203" pitchFamily="34" charset="0"/>
                          <a:cs typeface="Segoe UI Light" panose="020B0502040204020203" pitchFamily="34" charset="0"/>
                        </a:rPr>
                        <a:t> integers; copies strings and arrays</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solidFill>
                            <a:srgbClr val="FFE4C4"/>
                          </a:solidFill>
                          <a:latin typeface="Lucida Console" panose="020B0609040504020204" pitchFamily="49" charset="0"/>
                        </a:rPr>
                        <a:t>6 </a:t>
                      </a:r>
                      <a:r>
                        <a:rPr lang="en-AU" sz="2000">
                          <a:solidFill>
                            <a:srgbClr val="D3D3D3"/>
                          </a:solidFill>
                          <a:latin typeface="Lucida Console" panose="020B0609040504020204" pitchFamily="49" charset="0"/>
                        </a:rPr>
                        <a:t>* </a:t>
                      </a:r>
                      <a:r>
                        <a:rPr lang="en-AU" sz="2000">
                          <a:solidFill>
                            <a:srgbClr val="FFE4C4"/>
                          </a:solidFill>
                          <a:latin typeface="Lucida Console" panose="020B0609040504020204" pitchFamily="49" charset="0"/>
                        </a:rPr>
                        <a:t>2</a:t>
                      </a:r>
                    </a:p>
                    <a:p>
                      <a:r>
                        <a:rPr lang="en-AU" sz="2000">
                          <a:solidFill>
                            <a:srgbClr val="DB7093"/>
                          </a:solidFill>
                          <a:latin typeface="Lucida Console" panose="020B0609040504020204" pitchFamily="49" charset="0"/>
                        </a:rPr>
                        <a:t>"ABC"</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FFE4C4"/>
                          </a:solidFill>
                          <a:latin typeface="Lucida Console" panose="020B0609040504020204" pitchFamily="49" charset="0"/>
                        </a:rPr>
                        <a:t>3</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a:solidFill>
                            <a:srgbClr val="F5F5F5"/>
                          </a:solidFill>
                          <a:latin typeface="Lucida Console" panose="020B0609040504020204" pitchFamily="49" charset="0"/>
                        </a:rPr>
                        <a:t>12</a:t>
                      </a:r>
                    </a:p>
                    <a:p>
                      <a:pPr marL="0" marR="0" indent="0" defTabSz="914400" eaLnBrk="1" fontAlgn="auto" latinLnBrk="0" hangingPunct="1">
                        <a:lnSpc>
                          <a:spcPct val="100000"/>
                        </a:lnSpc>
                        <a:spcBef>
                          <a:spcPts val="0"/>
                        </a:spcBef>
                        <a:spcAft>
                          <a:spcPts val="0"/>
                        </a:spcAft>
                        <a:buClrTx/>
                        <a:buSzTx/>
                        <a:buFontTx/>
                        <a:buNone/>
                        <a:tabLst/>
                        <a:defRPr/>
                      </a:pPr>
                      <a:r>
                        <a:rPr lang="en-US" sz="2000">
                          <a:solidFill>
                            <a:srgbClr val="F5F5F5"/>
                          </a:solidFill>
                          <a:latin typeface="Lucida Console" panose="020B0609040504020204" pitchFamily="49" charset="0"/>
                        </a:rPr>
                        <a:t>ABCABCABC</a:t>
                      </a:r>
                    </a:p>
                  </a:txBody>
                  <a:tcPr>
                    <a:solidFill>
                      <a:srgbClr val="012456"/>
                    </a:solidFill>
                  </a:tcPr>
                </a:tc>
                <a:extLst>
                  <a:ext uri="{0D108BD9-81ED-4DB2-BD59-A6C34878D82A}">
                    <a16:rowId xmlns:a16="http://schemas.microsoft.com/office/drawing/2014/main" val="10946449"/>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Divides values</a:t>
                      </a:r>
                    </a:p>
                  </a:txBody>
                  <a:tcPr/>
                </a:tc>
                <a:tc>
                  <a:txBody>
                    <a:bodyPr/>
                    <a:lstStyle/>
                    <a:p>
                      <a:r>
                        <a:rPr lang="en-AU" sz="2000">
                          <a:solidFill>
                            <a:srgbClr val="FFE4C4"/>
                          </a:solidFill>
                          <a:latin typeface="Lucida Console" panose="020B0609040504020204" pitchFamily="49" charset="0"/>
                        </a:rPr>
                        <a:t>6</a:t>
                      </a:r>
                      <a:r>
                        <a:rPr lang="en-AU" sz="2000">
                          <a:solidFill>
                            <a:srgbClr val="D3D3D3"/>
                          </a:solidFill>
                          <a:latin typeface="Lucida Console" panose="020B0609040504020204" pitchFamily="49" charset="0"/>
                        </a:rPr>
                        <a:t>/</a:t>
                      </a:r>
                      <a:r>
                        <a:rPr lang="en-AU" sz="2000">
                          <a:solidFill>
                            <a:srgbClr val="FFE4C4"/>
                          </a:solidFill>
                          <a:latin typeface="Lucida Console" panose="020B0609040504020204" pitchFamily="49" charset="0"/>
                        </a:rPr>
                        <a:t>2</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a:solidFill>
                            <a:srgbClr val="F5F5F5"/>
                          </a:solidFill>
                          <a:latin typeface="Lucida Console" panose="020B0609040504020204" pitchFamily="49" charset="0"/>
                        </a:rPr>
                        <a:t>3</a:t>
                      </a:r>
                    </a:p>
                  </a:txBody>
                  <a:tcPr>
                    <a:solidFill>
                      <a:srgbClr val="012456"/>
                    </a:solidFill>
                  </a:tcPr>
                </a:tc>
                <a:extLst>
                  <a:ext uri="{0D108BD9-81ED-4DB2-BD59-A6C34878D82A}">
                    <a16:rowId xmlns:a16="http://schemas.microsoft.com/office/drawing/2014/main" val="2153469602"/>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Returns remainder of division</a:t>
                      </a:r>
                      <a:r>
                        <a:rPr lang="en-AU" sz="2000" baseline="0">
                          <a:latin typeface="Segoe UI Light" panose="020B0502040204020203" pitchFamily="34" charset="0"/>
                          <a:cs typeface="Segoe UI Light" panose="020B0502040204020203" pitchFamily="34" charset="0"/>
                        </a:rPr>
                        <a:t> (modulus)</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solidFill>
                            <a:srgbClr val="FFE4C4"/>
                          </a:solidFill>
                          <a:latin typeface="Lucida Console" panose="020B0609040504020204" pitchFamily="49" charset="0"/>
                        </a:rPr>
                        <a:t>7</a:t>
                      </a:r>
                      <a:r>
                        <a:rPr lang="en-AU" sz="2000">
                          <a:solidFill>
                            <a:srgbClr val="D3D3D3"/>
                          </a:solidFill>
                          <a:latin typeface="Lucida Console" panose="020B0609040504020204" pitchFamily="49" charset="0"/>
                        </a:rPr>
                        <a:t>%</a:t>
                      </a:r>
                      <a:r>
                        <a:rPr lang="en-AU" sz="2000">
                          <a:solidFill>
                            <a:srgbClr val="FFE4C4"/>
                          </a:solidFill>
                          <a:latin typeface="Lucida Console" panose="020B0609040504020204" pitchFamily="49" charset="0"/>
                        </a:rPr>
                        <a:t>2</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a:solidFill>
                            <a:srgbClr val="F5F5F5"/>
                          </a:solidFill>
                          <a:latin typeface="Lucida Console" panose="020B0609040504020204" pitchFamily="49" charset="0"/>
                        </a:rPr>
                        <a:t>1</a:t>
                      </a:r>
                    </a:p>
                  </a:txBody>
                  <a:tcPr>
                    <a:solidFill>
                      <a:srgbClr val="012456"/>
                    </a:solidFill>
                  </a:tcPr>
                </a:tc>
                <a:extLst>
                  <a:ext uri="{0D108BD9-81ED-4DB2-BD59-A6C34878D82A}">
                    <a16:rowId xmlns:a16="http://schemas.microsoft.com/office/drawing/2014/main" val="1398663099"/>
                  </a:ext>
                </a:extLst>
              </a:tr>
            </a:tbl>
          </a:graphicData>
        </a:graphic>
      </p:graphicFrame>
    </p:spTree>
    <p:extLst>
      <p:ext uri="{BB962C8B-B14F-4D97-AF65-F5344CB8AC3E}">
        <p14:creationId xmlns:p14="http://schemas.microsoft.com/office/powerpoint/2010/main" val="30530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Numeric Byte Multipliers</a:t>
            </a:r>
          </a:p>
        </p:txBody>
      </p:sp>
      <p:sp>
        <p:nvSpPr>
          <p:cNvPr id="11" name="Content Placeholder 10"/>
          <p:cNvSpPr>
            <a:spLocks noGrp="1"/>
          </p:cNvSpPr>
          <p:nvPr>
            <p:ph sz="quarter" idx="13"/>
          </p:nvPr>
        </p:nvSpPr>
        <p:spPr>
          <a:xfrm>
            <a:off x="406400" y="1143000"/>
            <a:ext cx="11176000" cy="1421904"/>
          </a:xfrm>
        </p:spPr>
        <p:txBody>
          <a:bodyPr/>
          <a:lstStyle/>
          <a:p>
            <a:pPr marL="342900" indent="-342900">
              <a:buFont typeface="Arial" panose="020B0604020202020204" pitchFamily="34" charset="0"/>
              <a:buChar char="•"/>
            </a:pPr>
            <a:r>
              <a:rPr lang="en-AU"/>
              <a:t>Convenient byte multiples</a:t>
            </a:r>
          </a:p>
          <a:p>
            <a:pPr marL="342900" indent="-342900">
              <a:buFont typeface="Arial" panose="020B0604020202020204" pitchFamily="34" charset="0"/>
              <a:buChar char="•"/>
            </a:pPr>
            <a:r>
              <a:rPr lang="en-AU"/>
              <a:t>Commonly-used powers of 2</a:t>
            </a:r>
          </a:p>
          <a:p>
            <a:pPr marL="342900" indent="-342900">
              <a:buFont typeface="Arial" panose="020B0604020202020204" pitchFamily="34" charset="0"/>
              <a:buChar char="•"/>
            </a:pPr>
            <a:r>
              <a:rPr lang="en-AU"/>
              <a:t>Case-insensitive</a:t>
            </a:r>
          </a:p>
          <a:p>
            <a:pPr marL="342900" indent="-342900">
              <a:buFont typeface="Arial" panose="020B0604020202020204" pitchFamily="34" charset="0"/>
              <a:buChar char="•"/>
            </a:pPr>
            <a:endParaRPr lang="en-AU"/>
          </a:p>
          <a:p>
            <a:endParaRPr lang="en-AU"/>
          </a:p>
        </p:txBody>
      </p:sp>
      <p:sp>
        <p:nvSpPr>
          <p:cNvPr id="8" name="Slide Number Placeholder 7"/>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12" name="Table 11"/>
          <p:cNvGraphicFramePr>
            <a:graphicFrameLocks noGrp="1"/>
          </p:cNvGraphicFramePr>
          <p:nvPr>
            <p:extLst/>
          </p:nvPr>
        </p:nvGraphicFramePr>
        <p:xfrm>
          <a:off x="507951" y="2492896"/>
          <a:ext cx="10186988" cy="3909060"/>
        </p:xfrm>
        <a:graphic>
          <a:graphicData uri="http://schemas.openxmlformats.org/drawingml/2006/table">
            <a:tbl>
              <a:tblPr firstRow="1" firstCol="1" bandRow="1">
                <a:tableStyleId>{5C22544A-7EE6-4342-B048-85BDC9FD1C3A}</a:tableStyleId>
              </a:tblPr>
              <a:tblGrid>
                <a:gridCol w="1381125">
                  <a:extLst>
                    <a:ext uri="{9D8B030D-6E8A-4147-A177-3AD203B41FA5}">
                      <a16:colId xmlns:a16="http://schemas.microsoft.com/office/drawing/2014/main" val="3376641264"/>
                    </a:ext>
                  </a:extLst>
                </a:gridCol>
                <a:gridCol w="4778375">
                  <a:extLst>
                    <a:ext uri="{9D8B030D-6E8A-4147-A177-3AD203B41FA5}">
                      <a16:colId xmlns:a16="http://schemas.microsoft.com/office/drawing/2014/main" val="1453859483"/>
                    </a:ext>
                  </a:extLst>
                </a:gridCol>
                <a:gridCol w="4027488">
                  <a:extLst>
                    <a:ext uri="{9D8B030D-6E8A-4147-A177-3AD203B41FA5}">
                      <a16:colId xmlns:a16="http://schemas.microsoft.com/office/drawing/2014/main" val="3566989266"/>
                    </a:ext>
                  </a:extLst>
                </a:gridCol>
              </a:tblGrid>
              <a:tr h="0">
                <a:tc>
                  <a:txBody>
                    <a:bodyPr/>
                    <a:lstStyle/>
                    <a:p>
                      <a:pPr algn="ctr">
                        <a:spcAft>
                          <a:spcPts val="600"/>
                        </a:spcAft>
                      </a:pPr>
                      <a:r>
                        <a:rPr lang="en-US" sz="2000" b="0">
                          <a:effectLst/>
                          <a:latin typeface="Segoe UI Light" panose="020B0502040204020203" pitchFamily="34" charset="0"/>
                          <a:cs typeface="Segoe UI Light" panose="020B0502040204020203" pitchFamily="34" charset="0"/>
                        </a:rPr>
                        <a:t>Multiplier</a:t>
                      </a:r>
                      <a:endParaRPr lang="en-AU" sz="2000" b="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lgn="ctr">
                        <a:spcAft>
                          <a:spcPts val="600"/>
                        </a:spcAft>
                      </a:pPr>
                      <a:r>
                        <a:rPr lang="en-US" sz="2000" b="0">
                          <a:effectLst/>
                          <a:latin typeface="Segoe UI Light" panose="020B0502040204020203" pitchFamily="34" charset="0"/>
                          <a:cs typeface="Segoe UI Light" panose="020B0502040204020203" pitchFamily="34" charset="0"/>
                        </a:rPr>
                        <a:t>Meaning</a:t>
                      </a:r>
                      <a:endParaRPr lang="en-AU" sz="2000" b="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lgn="ctr">
                        <a:spcAft>
                          <a:spcPts val="600"/>
                        </a:spcAft>
                      </a:pPr>
                      <a:r>
                        <a:rPr lang="en-US" sz="2000" b="0">
                          <a:effectLst/>
                          <a:latin typeface="Segoe UI Light" panose="020B0502040204020203" pitchFamily="34" charset="0"/>
                          <a:cs typeface="Segoe UI Light" panose="020B0502040204020203" pitchFamily="34" charset="0"/>
                        </a:rPr>
                        <a:t>Example</a:t>
                      </a:r>
                      <a:endParaRPr lang="en-AU" sz="2000" b="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extLst>
                  <a:ext uri="{0D108BD9-81ED-4DB2-BD59-A6C34878D82A}">
                    <a16:rowId xmlns:a16="http://schemas.microsoft.com/office/drawing/2014/main" val="4209033468"/>
                  </a:ext>
                </a:extLst>
              </a:tr>
              <a:tr h="0">
                <a:tc>
                  <a:txBody>
                    <a:bodyPr/>
                    <a:lstStyle/>
                    <a:p>
                      <a:pPr algn="ctr">
                        <a:spcAft>
                          <a:spcPts val="600"/>
                        </a:spcAft>
                      </a:pPr>
                      <a:r>
                        <a:rPr lang="en-US" sz="2000" b="0">
                          <a:effectLst/>
                          <a:latin typeface="Segoe UI Light" panose="020B0502040204020203" pitchFamily="34" charset="0"/>
                          <a:cs typeface="Segoe UI Light" panose="020B0502040204020203" pitchFamily="34" charset="0"/>
                        </a:rPr>
                        <a:t>kb</a:t>
                      </a:r>
                      <a:endParaRPr lang="en-AU" sz="2000" b="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US" sz="2000">
                          <a:effectLst/>
                          <a:latin typeface="Segoe UI Light" panose="020B0502040204020203" pitchFamily="34" charset="0"/>
                          <a:cs typeface="Segoe UI Light" panose="020B0502040204020203" pitchFamily="34" charset="0"/>
                        </a:rPr>
                        <a:t>kilobyte (n *</a:t>
                      </a:r>
                      <a:r>
                        <a:rPr lang="en-US" sz="2000" baseline="0">
                          <a:effectLst/>
                          <a:latin typeface="Segoe UI Light" panose="020B0502040204020203" pitchFamily="34" charset="0"/>
                          <a:cs typeface="Segoe UI Light" panose="020B0502040204020203" pitchFamily="34" charset="0"/>
                        </a:rPr>
                        <a:t> </a:t>
                      </a:r>
                      <a:r>
                        <a:rPr lang="en-US" sz="2000">
                          <a:effectLst/>
                          <a:latin typeface="Segoe UI Light" panose="020B0502040204020203" pitchFamily="34" charset="0"/>
                          <a:cs typeface="Segoe UI Light" panose="020B0502040204020203" pitchFamily="34" charset="0"/>
                        </a:rPr>
                        <a:t>1024)</a:t>
                      </a:r>
                      <a:endParaRPr lang="en-AU" sz="200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r>
                        <a:rPr lang="en-AU" sz="2000">
                          <a:solidFill>
                            <a:srgbClr val="F5F5F5"/>
                          </a:solidFill>
                          <a:latin typeface="Lucida Console" panose="020B0609040504020204" pitchFamily="49" charset="0"/>
                        </a:rPr>
                        <a:t>PS C:\&gt; </a:t>
                      </a:r>
                      <a:r>
                        <a:rPr lang="en-AU" sz="2000">
                          <a:solidFill>
                            <a:srgbClr val="FFE4C4"/>
                          </a:solidFill>
                          <a:latin typeface="Lucida Console" panose="020B0609040504020204" pitchFamily="49" charset="0"/>
                        </a:rPr>
                        <a:t>2kb </a:t>
                      </a:r>
                    </a:p>
                    <a:p>
                      <a:r>
                        <a:rPr lang="en-AU" sz="2000">
                          <a:solidFill>
                            <a:srgbClr val="F5F5F5"/>
                          </a:solidFill>
                          <a:latin typeface="Lucida Console" panose="020B0609040504020204" pitchFamily="49" charset="0"/>
                        </a:rPr>
                        <a:t>2048</a:t>
                      </a:r>
                    </a:p>
                  </a:txBody>
                  <a:tcPr marL="73025" marR="73025" marT="27305" marB="27305">
                    <a:solidFill>
                      <a:srgbClr val="012456"/>
                    </a:solidFill>
                  </a:tcPr>
                </a:tc>
                <a:extLst>
                  <a:ext uri="{0D108BD9-81ED-4DB2-BD59-A6C34878D82A}">
                    <a16:rowId xmlns:a16="http://schemas.microsoft.com/office/drawing/2014/main" val="2190560888"/>
                  </a:ext>
                </a:extLst>
              </a:tr>
              <a:tr h="0">
                <a:tc>
                  <a:txBody>
                    <a:bodyPr/>
                    <a:lstStyle/>
                    <a:p>
                      <a:pPr algn="ctr">
                        <a:spcAft>
                          <a:spcPts val="600"/>
                        </a:spcAft>
                      </a:pPr>
                      <a:r>
                        <a:rPr lang="en-US" sz="2000" b="0" err="1">
                          <a:effectLst/>
                          <a:latin typeface="Segoe UI Light" panose="020B0502040204020203" pitchFamily="34" charset="0"/>
                          <a:cs typeface="Segoe UI Light" panose="020B0502040204020203" pitchFamily="34" charset="0"/>
                        </a:rPr>
                        <a:t>mb</a:t>
                      </a:r>
                      <a:endParaRPr lang="en-AU" sz="2000" b="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US" sz="2000">
                          <a:effectLst/>
                          <a:latin typeface="Segoe UI Light" panose="020B0502040204020203" pitchFamily="34" charset="0"/>
                          <a:cs typeface="Segoe UI Light" panose="020B0502040204020203" pitchFamily="34" charset="0"/>
                        </a:rPr>
                        <a:t>megabyte (n * 1024 x 1024)</a:t>
                      </a:r>
                      <a:endParaRPr lang="en-AU" sz="200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r>
                        <a:rPr lang="en-AU" sz="2000">
                          <a:solidFill>
                            <a:srgbClr val="F5F5F5"/>
                          </a:solidFill>
                          <a:latin typeface="Lucida Console" panose="020B0609040504020204" pitchFamily="49" charset="0"/>
                        </a:rPr>
                        <a:t>PS C:\&gt; </a:t>
                      </a:r>
                      <a:r>
                        <a:rPr lang="en-AU" sz="2000">
                          <a:solidFill>
                            <a:srgbClr val="FFE4C4"/>
                          </a:solidFill>
                          <a:latin typeface="Lucida Console" panose="020B0609040504020204" pitchFamily="49" charset="0"/>
                        </a:rPr>
                        <a:t>100mb </a:t>
                      </a:r>
                    </a:p>
                    <a:p>
                      <a:r>
                        <a:rPr lang="en-AU" sz="2000">
                          <a:solidFill>
                            <a:srgbClr val="F5F5F5"/>
                          </a:solidFill>
                          <a:latin typeface="Lucida Console" panose="020B0609040504020204" pitchFamily="49" charset="0"/>
                        </a:rPr>
                        <a:t>104857600</a:t>
                      </a:r>
                    </a:p>
                  </a:txBody>
                  <a:tcPr marL="73025" marR="73025" marT="27305" marB="27305">
                    <a:solidFill>
                      <a:srgbClr val="012456"/>
                    </a:solidFill>
                  </a:tcPr>
                </a:tc>
                <a:extLst>
                  <a:ext uri="{0D108BD9-81ED-4DB2-BD59-A6C34878D82A}">
                    <a16:rowId xmlns:a16="http://schemas.microsoft.com/office/drawing/2014/main" val="2817814860"/>
                  </a:ext>
                </a:extLst>
              </a:tr>
              <a:tr h="0">
                <a:tc>
                  <a:txBody>
                    <a:bodyPr/>
                    <a:lstStyle/>
                    <a:p>
                      <a:pPr algn="ctr">
                        <a:spcAft>
                          <a:spcPts val="600"/>
                        </a:spcAft>
                      </a:pPr>
                      <a:r>
                        <a:rPr lang="en-US" sz="2000" b="0" err="1">
                          <a:effectLst/>
                          <a:latin typeface="Segoe UI Light" panose="020B0502040204020203" pitchFamily="34" charset="0"/>
                          <a:cs typeface="Segoe UI Light" panose="020B0502040204020203" pitchFamily="34" charset="0"/>
                        </a:rPr>
                        <a:t>gb</a:t>
                      </a:r>
                      <a:endParaRPr lang="en-AU" sz="2000" b="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US" sz="2000">
                          <a:effectLst/>
                          <a:latin typeface="Segoe UI Light" panose="020B0502040204020203" pitchFamily="34" charset="0"/>
                          <a:cs typeface="Segoe UI Light" panose="020B0502040204020203" pitchFamily="34" charset="0"/>
                        </a:rPr>
                        <a:t>gigabyte (n * 1024 x 1024 x 1024)</a:t>
                      </a:r>
                      <a:endParaRPr lang="en-AU" sz="200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AU" sz="2000">
                          <a:solidFill>
                            <a:srgbClr val="F5F5F5"/>
                          </a:solidFill>
                          <a:latin typeface="Lucida Console" panose="020B0609040504020204" pitchFamily="49" charset="0"/>
                        </a:rPr>
                        <a:t>PS C:\&gt; </a:t>
                      </a:r>
                      <a:r>
                        <a:rPr lang="en-AU" sz="2000">
                          <a:solidFill>
                            <a:srgbClr val="FFE4C4"/>
                          </a:solidFill>
                          <a:latin typeface="Lucida Console" panose="020B0609040504020204" pitchFamily="49" charset="0"/>
                        </a:rPr>
                        <a:t>1.5gb</a:t>
                      </a:r>
                    </a:p>
                    <a:p>
                      <a:r>
                        <a:rPr lang="en-AU" sz="2000">
                          <a:solidFill>
                            <a:srgbClr val="F5F5F5"/>
                          </a:solidFill>
                          <a:latin typeface="Lucida Console" panose="020B0609040504020204" pitchFamily="49" charset="0"/>
                        </a:rPr>
                        <a:t>1610612736</a:t>
                      </a:r>
                    </a:p>
                  </a:txBody>
                  <a:tcPr marL="73025" marR="73025" marT="27305" marB="27305">
                    <a:solidFill>
                      <a:srgbClr val="012456"/>
                    </a:solidFill>
                  </a:tcPr>
                </a:tc>
                <a:extLst>
                  <a:ext uri="{0D108BD9-81ED-4DB2-BD59-A6C34878D82A}">
                    <a16:rowId xmlns:a16="http://schemas.microsoft.com/office/drawing/2014/main" val="3346578567"/>
                  </a:ext>
                </a:extLst>
              </a:tr>
              <a:tr h="0">
                <a:tc>
                  <a:txBody>
                    <a:bodyPr/>
                    <a:lstStyle/>
                    <a:p>
                      <a:pPr algn="ctr">
                        <a:spcAft>
                          <a:spcPts val="600"/>
                        </a:spcAft>
                      </a:pPr>
                      <a:r>
                        <a:rPr lang="en-US" sz="2000" b="0" err="1">
                          <a:effectLst/>
                          <a:latin typeface="Segoe UI Light" panose="020B0502040204020203" pitchFamily="34" charset="0"/>
                          <a:cs typeface="Segoe UI Light" panose="020B0502040204020203" pitchFamily="34" charset="0"/>
                        </a:rPr>
                        <a:t>tb</a:t>
                      </a:r>
                      <a:endParaRPr lang="en-AU" sz="2000" b="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US" sz="2000">
                          <a:effectLst/>
                          <a:latin typeface="Segoe UI Light" panose="020B0502040204020203" pitchFamily="34" charset="0"/>
                          <a:cs typeface="Segoe UI Light" panose="020B0502040204020203" pitchFamily="34" charset="0"/>
                        </a:rPr>
                        <a:t>terabyte (n * 1024 x 1024 x 1024 x 1024)</a:t>
                      </a:r>
                      <a:endParaRPr lang="en-AU" sz="200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AU" sz="2000">
                          <a:solidFill>
                            <a:srgbClr val="F5F5F5"/>
                          </a:solidFill>
                          <a:latin typeface="Lucida Console" panose="020B0609040504020204" pitchFamily="49" charset="0"/>
                        </a:rPr>
                        <a:t>PS C:\&gt; </a:t>
                      </a:r>
                      <a:r>
                        <a:rPr lang="en-AU" sz="2000">
                          <a:solidFill>
                            <a:srgbClr val="FFE4C4"/>
                          </a:solidFill>
                          <a:latin typeface="Lucida Console" panose="020B0609040504020204" pitchFamily="49" charset="0"/>
                        </a:rPr>
                        <a:t>1tb</a:t>
                      </a:r>
                    </a:p>
                    <a:p>
                      <a:r>
                        <a:rPr lang="en-AU" sz="2000">
                          <a:solidFill>
                            <a:srgbClr val="F5F5F5"/>
                          </a:solidFill>
                          <a:latin typeface="Lucida Console" panose="020B0609040504020204" pitchFamily="49" charset="0"/>
                        </a:rPr>
                        <a:t>1099511627776</a:t>
                      </a:r>
                    </a:p>
                  </a:txBody>
                  <a:tcPr marL="73025" marR="73025" marT="27305" marB="27305">
                    <a:solidFill>
                      <a:srgbClr val="012456"/>
                    </a:solidFill>
                  </a:tcPr>
                </a:tc>
                <a:extLst>
                  <a:ext uri="{0D108BD9-81ED-4DB2-BD59-A6C34878D82A}">
                    <a16:rowId xmlns:a16="http://schemas.microsoft.com/office/drawing/2014/main" val="945315875"/>
                  </a:ext>
                </a:extLst>
              </a:tr>
              <a:tr h="0">
                <a:tc>
                  <a:txBody>
                    <a:bodyPr/>
                    <a:lstStyle/>
                    <a:p>
                      <a:pPr algn="ctr">
                        <a:spcAft>
                          <a:spcPts val="600"/>
                        </a:spcAft>
                      </a:pPr>
                      <a:r>
                        <a:rPr lang="en-US" sz="2000" b="0" err="1">
                          <a:effectLst/>
                          <a:latin typeface="Segoe UI Light" panose="020B0502040204020203" pitchFamily="34" charset="0"/>
                          <a:cs typeface="Segoe UI Light" panose="020B0502040204020203" pitchFamily="34" charset="0"/>
                        </a:rPr>
                        <a:t>pb</a:t>
                      </a:r>
                      <a:endParaRPr lang="en-AU" sz="2000" b="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US" sz="2000">
                          <a:effectLst/>
                          <a:latin typeface="Segoe UI Light" panose="020B0502040204020203" pitchFamily="34" charset="0"/>
                          <a:cs typeface="Segoe UI Light" panose="020B0502040204020203" pitchFamily="34" charset="0"/>
                        </a:rPr>
                        <a:t>petabyte (n * 1024 x 1024 x 1024 x 1024 x 1024)</a:t>
                      </a:r>
                      <a:endParaRPr lang="en-AU" sz="2000">
                        <a:effectLst/>
                        <a:latin typeface="Segoe UI Light" panose="020B0502040204020203" pitchFamily="34" charset="0"/>
                        <a:ea typeface="Times New Roman" panose="02020603050405020304" pitchFamily="18" charset="0"/>
                        <a:cs typeface="Segoe UI Light" panose="020B0502040204020203" pitchFamily="34" charset="0"/>
                      </a:endParaRPr>
                    </a:p>
                  </a:txBody>
                  <a:tcPr marL="73025" marR="73025" marT="27305" marB="27305"/>
                </a:tc>
                <a:tc>
                  <a:txBody>
                    <a:bodyPr/>
                    <a:lstStyle/>
                    <a:p>
                      <a:pPr>
                        <a:spcAft>
                          <a:spcPts val="600"/>
                        </a:spcAft>
                      </a:pPr>
                      <a:r>
                        <a:rPr lang="en-AU" sz="2000">
                          <a:solidFill>
                            <a:srgbClr val="F5F5F5"/>
                          </a:solidFill>
                          <a:latin typeface="Lucida Console" panose="020B0609040504020204" pitchFamily="49" charset="0"/>
                        </a:rPr>
                        <a:t>PS C:\&gt; </a:t>
                      </a:r>
                      <a:r>
                        <a:rPr lang="en-AU" sz="2000">
                          <a:solidFill>
                            <a:srgbClr val="FFE4C4"/>
                          </a:solidFill>
                          <a:latin typeface="Lucida Console" panose="020B0609040504020204" pitchFamily="49" charset="0"/>
                        </a:rPr>
                        <a:t>1pb</a:t>
                      </a:r>
                    </a:p>
                    <a:p>
                      <a:r>
                        <a:rPr lang="en-AU" sz="2000">
                          <a:solidFill>
                            <a:srgbClr val="F5F5F5"/>
                          </a:solidFill>
                          <a:latin typeface="Lucida Console" panose="020B0609040504020204" pitchFamily="49" charset="0"/>
                        </a:rPr>
                        <a:t>1125899906842624</a:t>
                      </a:r>
                    </a:p>
                  </a:txBody>
                  <a:tcPr marL="73025" marR="73025" marT="27305" marB="27305">
                    <a:solidFill>
                      <a:srgbClr val="012456"/>
                    </a:solidFill>
                  </a:tcPr>
                </a:tc>
                <a:extLst>
                  <a:ext uri="{0D108BD9-81ED-4DB2-BD59-A6C34878D82A}">
                    <a16:rowId xmlns:a16="http://schemas.microsoft.com/office/drawing/2014/main" val="3210008409"/>
                  </a:ext>
                </a:extLst>
              </a:tr>
            </a:tbl>
          </a:graphicData>
        </a:graphic>
      </p:graphicFrame>
    </p:spTree>
    <p:extLst>
      <p:ext uri="{BB962C8B-B14F-4D97-AF65-F5344CB8AC3E}">
        <p14:creationId xmlns:p14="http://schemas.microsoft.com/office/powerpoint/2010/main" val="237645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Assignment Operators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2" name="Table 1"/>
          <p:cNvGraphicFramePr>
            <a:graphicFrameLocks noGrp="1"/>
          </p:cNvGraphicFramePr>
          <p:nvPr>
            <p:extLst/>
          </p:nvPr>
        </p:nvGraphicFramePr>
        <p:xfrm>
          <a:off x="650825" y="1654802"/>
          <a:ext cx="10976395" cy="3566160"/>
        </p:xfrm>
        <a:graphic>
          <a:graphicData uri="http://schemas.openxmlformats.org/drawingml/2006/table">
            <a:tbl>
              <a:tblPr firstRow="1" bandRow="1">
                <a:tableStyleId>{5C22544A-7EE6-4342-B048-85BDC9FD1C3A}</a:tableStyleId>
              </a:tblPr>
              <a:tblGrid>
                <a:gridCol w="1230630">
                  <a:extLst>
                    <a:ext uri="{9D8B030D-6E8A-4147-A177-3AD203B41FA5}">
                      <a16:colId xmlns:a16="http://schemas.microsoft.com/office/drawing/2014/main" val="2863026151"/>
                    </a:ext>
                  </a:extLst>
                </a:gridCol>
                <a:gridCol w="6503265">
                  <a:extLst>
                    <a:ext uri="{9D8B030D-6E8A-4147-A177-3AD203B41FA5}">
                      <a16:colId xmlns:a16="http://schemas.microsoft.com/office/drawing/2014/main" val="3992478195"/>
                    </a:ext>
                  </a:extLst>
                </a:gridCol>
                <a:gridCol w="3242500">
                  <a:extLst>
                    <a:ext uri="{9D8B030D-6E8A-4147-A177-3AD203B41FA5}">
                      <a16:colId xmlns:a16="http://schemas.microsoft.com/office/drawing/2014/main" val="1910948420"/>
                    </a:ext>
                  </a:extLst>
                </a:gridCol>
              </a:tblGrid>
              <a:tr h="370840">
                <a:tc>
                  <a:txBody>
                    <a:bodyPr/>
                    <a:lstStyle/>
                    <a:p>
                      <a:r>
                        <a:rPr lang="en-AU" sz="2000" b="0">
                          <a:latin typeface="Segoe UI Light" panose="020B0502040204020203" pitchFamily="34" charset="0"/>
                          <a:cs typeface="Segoe UI Light" panose="020B0502040204020203" pitchFamily="34" charset="0"/>
                        </a:rPr>
                        <a:t>Operator</a:t>
                      </a:r>
                    </a:p>
                  </a:txBody>
                  <a:tcPr/>
                </a:tc>
                <a:tc>
                  <a:txBody>
                    <a:bodyPr/>
                    <a:lstStyle/>
                    <a:p>
                      <a:r>
                        <a:rPr lang="en-AU" sz="2000" b="0">
                          <a:latin typeface="Segoe UI Light" panose="020B0502040204020203" pitchFamily="34" charset="0"/>
                          <a:cs typeface="Segoe UI Light" panose="020B0502040204020203" pitchFamily="34" charset="0"/>
                        </a:rPr>
                        <a:t>Description</a:t>
                      </a:r>
                    </a:p>
                  </a:txBody>
                  <a:tcPr/>
                </a:tc>
                <a:tc>
                  <a:txBody>
                    <a:bodyPr/>
                    <a:lstStyle/>
                    <a:p>
                      <a:r>
                        <a:rPr lang="en-AU" sz="2000" b="0">
                          <a:latin typeface="Segoe UI Light" panose="020B0502040204020203" pitchFamily="34" charset="0"/>
                          <a:cs typeface="Segoe UI Light" panose="020B0502040204020203" pitchFamily="34" charset="0"/>
                        </a:rPr>
                        <a:t>Example(s)</a:t>
                      </a:r>
                    </a:p>
                  </a:txBody>
                  <a:tcPr/>
                </a:tc>
                <a:extLst>
                  <a:ext uri="{0D108BD9-81ED-4DB2-BD59-A6C34878D82A}">
                    <a16:rowId xmlns:a16="http://schemas.microsoft.com/office/drawing/2014/main" val="3563403731"/>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Sets variable</a:t>
                      </a:r>
                    </a:p>
                  </a:txBody>
                  <a:tcPr/>
                </a:tc>
                <a:tc>
                  <a:txBody>
                    <a:bodyPr/>
                    <a:lstStyle/>
                    <a:p>
                      <a:r>
                        <a:rPr lang="en-AU" sz="2000">
                          <a:solidFill>
                            <a:srgbClr val="FF4500"/>
                          </a:solidFill>
                          <a:latin typeface="Lucida Console" panose="020B0609040504020204" pitchFamily="49" charset="0"/>
                        </a:rPr>
                        <a:t>$integer</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FFE4C4"/>
                          </a:solidFill>
                          <a:latin typeface="Lucida Console" panose="020B0609040504020204" pitchFamily="49" charset="0"/>
                        </a:rPr>
                        <a:t>100</a:t>
                      </a:r>
                    </a:p>
                  </a:txBody>
                  <a:tcPr>
                    <a:solidFill>
                      <a:srgbClr val="012456"/>
                    </a:solidFill>
                  </a:tcPr>
                </a:tc>
                <a:extLst>
                  <a:ext uri="{0D108BD9-81ED-4DB2-BD59-A6C34878D82A}">
                    <a16:rowId xmlns:a16="http://schemas.microsoft.com/office/drawing/2014/main" val="4043040503"/>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Increases variable</a:t>
                      </a:r>
                    </a:p>
                  </a:txBody>
                  <a:tcPr/>
                </a:tc>
                <a:tc>
                  <a:txBody>
                    <a:bodyPr/>
                    <a:lstStyle/>
                    <a:p>
                      <a:r>
                        <a:rPr lang="en-AU" sz="2000">
                          <a:solidFill>
                            <a:srgbClr val="FF4500"/>
                          </a:solidFill>
                          <a:latin typeface="Lucida Console" panose="020B0609040504020204" pitchFamily="49" charset="0"/>
                        </a:rPr>
                        <a:t>$integer</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FFE4C4"/>
                          </a:solidFill>
                          <a:latin typeface="Lucida Console" panose="020B0609040504020204" pitchFamily="49" charset="0"/>
                        </a:rPr>
                        <a:t>1</a:t>
                      </a:r>
                    </a:p>
                  </a:txBody>
                  <a:tcPr>
                    <a:solidFill>
                      <a:srgbClr val="012456"/>
                    </a:solidFill>
                  </a:tcPr>
                </a:tc>
                <a:extLst>
                  <a:ext uri="{0D108BD9-81ED-4DB2-BD59-A6C34878D82A}">
                    <a16:rowId xmlns:a16="http://schemas.microsoft.com/office/drawing/2014/main" val="966784176"/>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Decreases variable</a:t>
                      </a:r>
                    </a:p>
                  </a:txBody>
                  <a:tcPr/>
                </a:tc>
                <a:tc>
                  <a:txBody>
                    <a:bodyPr/>
                    <a:lstStyle/>
                    <a:p>
                      <a:r>
                        <a:rPr lang="en-AU" sz="2000">
                          <a:solidFill>
                            <a:srgbClr val="FF4500"/>
                          </a:solidFill>
                          <a:latin typeface="Lucida Console" panose="020B0609040504020204" pitchFamily="49" charset="0"/>
                        </a:rPr>
                        <a:t>$integer</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FFE4C4"/>
                          </a:solidFill>
                          <a:latin typeface="Lucida Console" panose="020B0609040504020204" pitchFamily="49" charset="0"/>
                        </a:rPr>
                        <a:t>1</a:t>
                      </a:r>
                    </a:p>
                  </a:txBody>
                  <a:tcPr>
                    <a:solidFill>
                      <a:srgbClr val="012456"/>
                    </a:solidFill>
                  </a:tcPr>
                </a:tc>
                <a:extLst>
                  <a:ext uri="{0D108BD9-81ED-4DB2-BD59-A6C34878D82A}">
                    <a16:rowId xmlns:a16="http://schemas.microsoft.com/office/drawing/2014/main" val="746818322"/>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Multiplies variable</a:t>
                      </a:r>
                    </a:p>
                  </a:txBody>
                  <a:tcPr/>
                </a:tc>
                <a:tc>
                  <a:txBody>
                    <a:bodyPr/>
                    <a:lstStyle/>
                    <a:p>
                      <a:r>
                        <a:rPr lang="en-AU" sz="2000">
                          <a:solidFill>
                            <a:srgbClr val="FF4500"/>
                          </a:solidFill>
                          <a:latin typeface="Lucida Console" panose="020B0609040504020204" pitchFamily="49" charset="0"/>
                        </a:rPr>
                        <a:t>$integer</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FFE4C4"/>
                          </a:solidFill>
                          <a:latin typeface="Lucida Console" panose="020B0609040504020204" pitchFamily="49" charset="0"/>
                        </a:rPr>
                        <a:t>2</a:t>
                      </a:r>
                    </a:p>
                  </a:txBody>
                  <a:tcPr>
                    <a:solidFill>
                      <a:srgbClr val="012456"/>
                    </a:solidFill>
                  </a:tcPr>
                </a:tc>
                <a:extLst>
                  <a:ext uri="{0D108BD9-81ED-4DB2-BD59-A6C34878D82A}">
                    <a16:rowId xmlns:a16="http://schemas.microsoft.com/office/drawing/2014/main" val="3482166623"/>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Divides variable</a:t>
                      </a:r>
                    </a:p>
                  </a:txBody>
                  <a:tcPr/>
                </a:tc>
                <a:tc>
                  <a:txBody>
                    <a:bodyPr/>
                    <a:lstStyle/>
                    <a:p>
                      <a:r>
                        <a:rPr lang="en-AU" sz="2000">
                          <a:solidFill>
                            <a:srgbClr val="FF4500"/>
                          </a:solidFill>
                          <a:latin typeface="Lucida Console" panose="020B0609040504020204" pitchFamily="49" charset="0"/>
                        </a:rPr>
                        <a:t>$integer</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FFE4C4"/>
                          </a:solidFill>
                          <a:latin typeface="Lucida Console" panose="020B0609040504020204" pitchFamily="49" charset="0"/>
                        </a:rPr>
                        <a:t>2</a:t>
                      </a:r>
                    </a:p>
                  </a:txBody>
                  <a:tcPr>
                    <a:solidFill>
                      <a:srgbClr val="012456"/>
                    </a:solidFill>
                  </a:tcPr>
                </a:tc>
                <a:extLst>
                  <a:ext uri="{0D108BD9-81ED-4DB2-BD59-A6C34878D82A}">
                    <a16:rowId xmlns:a16="http://schemas.microsoft.com/office/drawing/2014/main" val="3768130375"/>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Divides variable and assigns remainder to variable</a:t>
                      </a:r>
                    </a:p>
                  </a:txBody>
                  <a:tcPr/>
                </a:tc>
                <a:tc>
                  <a:txBody>
                    <a:bodyPr/>
                    <a:lstStyle/>
                    <a:p>
                      <a:r>
                        <a:rPr lang="en-AU" sz="2000">
                          <a:solidFill>
                            <a:srgbClr val="FF4500"/>
                          </a:solidFill>
                          <a:latin typeface="Lucida Console" panose="020B0609040504020204" pitchFamily="49" charset="0"/>
                        </a:rPr>
                        <a:t>$integer</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FFE4C4"/>
                          </a:solidFill>
                          <a:latin typeface="Lucida Console" panose="020B0609040504020204" pitchFamily="49" charset="0"/>
                        </a:rPr>
                        <a:t>3</a:t>
                      </a:r>
                    </a:p>
                  </a:txBody>
                  <a:tcPr>
                    <a:solidFill>
                      <a:srgbClr val="012456"/>
                    </a:solidFill>
                  </a:tcPr>
                </a:tc>
                <a:extLst>
                  <a:ext uri="{0D108BD9-81ED-4DB2-BD59-A6C34878D82A}">
                    <a16:rowId xmlns:a16="http://schemas.microsoft.com/office/drawing/2014/main" val="1645559009"/>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Unary Operator.</a:t>
                      </a:r>
                      <a:r>
                        <a:rPr lang="en-AU" sz="2000" baseline="0">
                          <a:latin typeface="Segoe UI Light" panose="020B0502040204020203" pitchFamily="34" charset="0"/>
                          <a:cs typeface="Segoe UI Light" panose="020B0502040204020203" pitchFamily="34" charset="0"/>
                        </a:rPr>
                        <a:t> </a:t>
                      </a:r>
                      <a:r>
                        <a:rPr lang="en-AU" sz="2000">
                          <a:latin typeface="Segoe UI Light" panose="020B0502040204020203" pitchFamily="34" charset="0"/>
                          <a:cs typeface="Segoe UI Light" panose="020B0502040204020203" pitchFamily="34" charset="0"/>
                        </a:rPr>
                        <a:t>Increases variable by 1</a:t>
                      </a:r>
                    </a:p>
                  </a:txBody>
                  <a:tcPr/>
                </a:tc>
                <a:tc>
                  <a:txBody>
                    <a:bodyPr/>
                    <a:lstStyle/>
                    <a:p>
                      <a:r>
                        <a:rPr lang="en-AU" sz="2000">
                          <a:solidFill>
                            <a:srgbClr val="FF4500"/>
                          </a:solidFill>
                          <a:latin typeface="Lucida Console" panose="020B0609040504020204" pitchFamily="49" charset="0"/>
                        </a:rPr>
                        <a:t>$integer</a:t>
                      </a:r>
                      <a:r>
                        <a:rPr lang="en-AU" sz="2000">
                          <a:solidFill>
                            <a:srgbClr val="D3D3D3"/>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3633143146"/>
                  </a:ext>
                </a:extLst>
              </a:tr>
              <a:tr h="370840">
                <a:tc>
                  <a:txBody>
                    <a:bodyPr/>
                    <a:lstStyle/>
                    <a:p>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Unary Operator.</a:t>
                      </a:r>
                      <a:r>
                        <a:rPr lang="en-AU" sz="2000" baseline="0">
                          <a:latin typeface="Segoe UI Light" panose="020B0502040204020203" pitchFamily="34" charset="0"/>
                          <a:cs typeface="Segoe UI Light" panose="020B0502040204020203" pitchFamily="34" charset="0"/>
                        </a:rPr>
                        <a:t> </a:t>
                      </a:r>
                      <a:r>
                        <a:rPr lang="en-AU" sz="2000">
                          <a:latin typeface="Segoe UI Light" panose="020B0502040204020203" pitchFamily="34" charset="0"/>
                          <a:cs typeface="Segoe UI Light" panose="020B0502040204020203" pitchFamily="34" charset="0"/>
                        </a:rPr>
                        <a:t>Decreases variable by 1</a:t>
                      </a:r>
                    </a:p>
                  </a:txBody>
                  <a:tcPr/>
                </a:tc>
                <a:tc>
                  <a:txBody>
                    <a:bodyPr/>
                    <a:lstStyle/>
                    <a:p>
                      <a:r>
                        <a:rPr lang="en-AU" sz="2000">
                          <a:solidFill>
                            <a:srgbClr val="FF4500"/>
                          </a:solidFill>
                          <a:latin typeface="Lucida Console" panose="020B0609040504020204" pitchFamily="49" charset="0"/>
                        </a:rPr>
                        <a:t>$integer</a:t>
                      </a:r>
                      <a:r>
                        <a:rPr lang="en-AU" sz="2000">
                          <a:solidFill>
                            <a:srgbClr val="D3D3D3"/>
                          </a:solidFill>
                          <a:latin typeface="Lucida Console" panose="020B0609040504020204" pitchFamily="49" charset="0"/>
                        </a:rPr>
                        <a:t>--</a:t>
                      </a:r>
                    </a:p>
                  </a:txBody>
                  <a:tcPr>
                    <a:solidFill>
                      <a:srgbClr val="012456"/>
                    </a:solidFill>
                  </a:tcPr>
                </a:tc>
                <a:extLst>
                  <a:ext uri="{0D108BD9-81ED-4DB2-BD59-A6C34878D82A}">
                    <a16:rowId xmlns:a16="http://schemas.microsoft.com/office/drawing/2014/main" val="4218877392"/>
                  </a:ext>
                </a:extLst>
              </a:tr>
            </a:tbl>
          </a:graphicData>
        </a:graphic>
      </p:graphicFrame>
      <p:sp>
        <p:nvSpPr>
          <p:cNvPr id="3" name="Rectangle 2"/>
          <p:cNvSpPr/>
          <p:nvPr/>
        </p:nvSpPr>
        <p:spPr>
          <a:xfrm>
            <a:off x="5830530" y="5434576"/>
            <a:ext cx="3726425" cy="973394"/>
          </a:xfrm>
          <a:prstGeom prst="rect">
            <a:avLst/>
          </a:prstGeom>
          <a:solidFill>
            <a:srgbClr val="01245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F4500"/>
                </a:solidFill>
                <a:effectLst/>
                <a:uLnTx/>
                <a:uFillTx/>
                <a:latin typeface="Lucida Console" panose="020B0609040504020204" pitchFamily="49" charset="0"/>
                <a:ea typeface="+mn-ea"/>
                <a:cs typeface="+mn-cs"/>
              </a:rPr>
              <a:t>$integer</a:t>
            </a: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0" cap="none" spc="0" normalizeH="0" baseline="0" noProof="0">
                <a:ln>
                  <a:noFill/>
                </a:ln>
                <a:solidFill>
                  <a:srgbClr val="FF4500"/>
                </a:solidFill>
                <a:effectLst/>
                <a:uLnTx/>
                <a:uFillTx/>
                <a:latin typeface="Lucida Console" panose="020B0609040504020204" pitchFamily="49" charset="0"/>
                <a:ea typeface="+mn-ea"/>
                <a:cs typeface="+mn-cs"/>
              </a:rPr>
              <a:t>$integer</a:t>
            </a: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0" cap="none" spc="0" normalizeH="0" baseline="0" noProof="0">
                <a:ln>
                  <a:noFill/>
                </a:ln>
                <a:solidFill>
                  <a:srgbClr val="D3D3D3"/>
                </a:solidFill>
                <a:effectLst/>
                <a:uLnTx/>
                <a:uFillTx/>
                <a:latin typeface="Lucida Console" panose="020B0609040504020204" pitchFamily="49" charset="0"/>
                <a:ea typeface="+mn-ea"/>
                <a:cs typeface="+mn-cs"/>
              </a:rPr>
              <a:t>+ </a:t>
            </a:r>
            <a:r>
              <a:rPr kumimoji="0" lang="en-AU" sz="1800" b="0" i="0" u="none" strike="noStrike" kern="0" cap="none" spc="0" normalizeH="0" baseline="0" noProof="0">
                <a:ln>
                  <a:noFill/>
                </a:ln>
                <a:solidFill>
                  <a:srgbClr val="FFE4C4"/>
                </a:solidFill>
                <a:effectLst/>
                <a:uLnTx/>
                <a:uFillTx/>
                <a:latin typeface="Lucida Console" panose="020B060904050402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F4500"/>
                </a:solidFill>
                <a:effectLst/>
                <a:uLnTx/>
                <a:uFillTx/>
                <a:latin typeface="Lucida Console" panose="020B0609040504020204" pitchFamily="49" charset="0"/>
                <a:ea typeface="+mn-ea"/>
                <a:cs typeface="+mn-cs"/>
              </a:rPr>
              <a:t>$integer</a:t>
            </a: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AU" sz="1800" b="0" i="0" u="none" strike="noStrike" kern="0" cap="none" spc="0" normalizeH="0" baseline="0" noProof="0">
                <a:ln>
                  <a:noFill/>
                </a:ln>
                <a:solidFill>
                  <a:srgbClr val="FFE4C4"/>
                </a:solidFill>
                <a:effectLst/>
                <a:uLnTx/>
                <a:uFillTx/>
                <a:latin typeface="Lucida Console" panose="020B0609040504020204" pitchFamily="49" charset="0"/>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F4500"/>
                </a:solidFill>
                <a:effectLst/>
                <a:uLnTx/>
                <a:uFillTx/>
                <a:latin typeface="Lucida Console" panose="020B0609040504020204" pitchFamily="49" charset="0"/>
                <a:ea typeface="+mn-ea"/>
                <a:cs typeface="+mn-cs"/>
              </a:rPr>
              <a:t>$integer</a:t>
            </a:r>
            <a:r>
              <a:rPr kumimoji="0" lang="en-AU" sz="1800" b="0" i="0" u="none" strike="noStrike" kern="0" cap="none" spc="0" normalizeH="0" baseline="0" noProof="0">
                <a:ln>
                  <a:noFill/>
                </a:ln>
                <a:solidFill>
                  <a:srgbClr val="D3D3D3"/>
                </a:solidFill>
                <a:effectLst/>
                <a:uLnTx/>
                <a:uFillTx/>
                <a:latin typeface="Lucida Console" panose="020B0609040504020204" pitchFamily="49" charset="0"/>
                <a:ea typeface="+mn-ea"/>
                <a:cs typeface="+mn-cs"/>
              </a:rPr>
              <a:t>++</a:t>
            </a:r>
          </a:p>
        </p:txBody>
      </p:sp>
      <p:sp>
        <p:nvSpPr>
          <p:cNvPr id="7" name="Rectangular Callout 6"/>
          <p:cNvSpPr/>
          <p:nvPr/>
        </p:nvSpPr>
        <p:spPr>
          <a:xfrm>
            <a:off x="2389239" y="5821336"/>
            <a:ext cx="2477730" cy="425556"/>
          </a:xfrm>
          <a:prstGeom prst="wedgeRectCallout">
            <a:avLst>
              <a:gd name="adj1" fmla="val 86942"/>
              <a:gd name="adj2" fmla="val -30660"/>
            </a:avLst>
          </a:prstGeom>
          <a:solidFill>
            <a:schemeClr val="bg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ysClr val="windowText" lastClr="000000"/>
                </a:solidFill>
                <a:effectLst/>
                <a:uLnTx/>
                <a:uFillTx/>
                <a:latin typeface="Segoe UI"/>
                <a:ea typeface="+mn-ea"/>
                <a:cs typeface="+mn-cs"/>
              </a:rPr>
              <a:t>All produce same result</a:t>
            </a:r>
          </a:p>
        </p:txBody>
      </p:sp>
    </p:spTree>
    <p:extLst>
      <p:ext uri="{BB962C8B-B14F-4D97-AF65-F5344CB8AC3E}">
        <p14:creationId xmlns:p14="http://schemas.microsoft.com/office/powerpoint/2010/main" val="3806560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Casting</a:t>
            </a:r>
          </a:p>
        </p:txBody>
      </p:sp>
      <p:sp>
        <p:nvSpPr>
          <p:cNvPr id="3" name="Content Placeholder 2"/>
          <p:cNvSpPr>
            <a:spLocks noGrp="1"/>
          </p:cNvSpPr>
          <p:nvPr>
            <p:ph sz="quarter" idx="13"/>
          </p:nvPr>
        </p:nvSpPr>
        <p:spPr/>
        <p:txBody>
          <a:bodyPr/>
          <a:lstStyle/>
          <a:p>
            <a:pPr marL="342900" indent="-342900">
              <a:buFont typeface="Arial" panose="020B0604020202020204" pitchFamily="34" charset="0"/>
              <a:buChar char="•"/>
            </a:pPr>
            <a:r>
              <a:rPr lang="en-US"/>
              <a:t>You can control object types</a:t>
            </a:r>
          </a:p>
          <a:p>
            <a:pPr marL="342900" indent="-342900">
              <a:buFont typeface="Arial" panose="020B0604020202020204" pitchFamily="34" charset="0"/>
              <a:buChar char="•"/>
            </a:pPr>
            <a:r>
              <a:rPr lang="en-US"/>
              <a:t>[ Square Brackets ] in front of an object will force that type</a:t>
            </a:r>
          </a:p>
          <a:p>
            <a:pPr marL="342900" indent="-342900">
              <a:buFont typeface="Arial" panose="020B0604020202020204" pitchFamily="34" charset="0"/>
              <a:buChar char="•"/>
            </a:pPr>
            <a:r>
              <a:rPr lang="en-US"/>
              <a:t>In the brackets use any valid object type name</a:t>
            </a:r>
          </a:p>
          <a:p>
            <a:pPr marL="342900" indent="-342900">
              <a:buFont typeface="Arial" panose="020B0604020202020204" pitchFamily="34" charset="0"/>
              <a:buChar char="•"/>
            </a:pPr>
            <a:r>
              <a:rPr lang="en-US"/>
              <a:t>Some common types have simpler type alias’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6" name="Table 5"/>
          <p:cNvGraphicFramePr>
            <a:graphicFrameLocks noGrp="1"/>
          </p:cNvGraphicFramePr>
          <p:nvPr>
            <p:extLst/>
          </p:nvPr>
        </p:nvGraphicFramePr>
        <p:xfrm>
          <a:off x="899652" y="2993923"/>
          <a:ext cx="10515599" cy="3350762"/>
        </p:xfrm>
        <a:graphic>
          <a:graphicData uri="http://schemas.openxmlformats.org/drawingml/2006/table">
            <a:tbl>
              <a:tblPr firstRow="1" bandRow="1"/>
              <a:tblGrid>
                <a:gridCol w="10515599">
                  <a:extLst>
                    <a:ext uri="{9D8B030D-6E8A-4147-A177-3AD203B41FA5}">
                      <a16:colId xmlns:a16="http://schemas.microsoft.com/office/drawing/2014/main" val="3589278406"/>
                    </a:ext>
                  </a:extLst>
                </a:gridCol>
              </a:tblGrid>
              <a:tr h="443159">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a:solidFill>
                            <a:schemeClr val="bg1"/>
                          </a:solidFill>
                          <a:latin typeface="Segoe UI Light" panose="020B0502040204020203" pitchFamily="34" charset="0"/>
                          <a:cs typeface="Segoe UI Light" panose="020B0502040204020203" pitchFamily="34" charset="0"/>
                        </a:rPr>
                        <a:t>Examples</a:t>
                      </a:r>
                      <a:r>
                        <a:rPr lang="en-AU" sz="2400" b="0" baseline="0">
                          <a:solidFill>
                            <a:schemeClr val="bg1"/>
                          </a:solidFill>
                          <a:latin typeface="Segoe UI Light" panose="020B0502040204020203" pitchFamily="34" charset="0"/>
                          <a:cs typeface="Segoe UI Light" panose="020B0502040204020203" pitchFamily="34" charset="0"/>
                        </a:rPr>
                        <a:t> of Type Casting</a:t>
                      </a:r>
                      <a:endParaRPr lang="en-AU" sz="2400" b="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26555361"/>
                  </a:ext>
                </a:extLst>
              </a:tr>
              <a:tr h="2893562">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000" dirty="0">
                          <a:solidFill>
                            <a:srgbClr val="F5F5F5"/>
                          </a:solidFill>
                          <a:latin typeface="Lucida Console" panose="020B0609040504020204" pitchFamily="49" charset="0"/>
                        </a:rPr>
                        <a:t>PS C:\&gt;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system.int32</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1.6</a:t>
                      </a:r>
                    </a:p>
                    <a:p>
                      <a:pPr marL="0" marR="0" indent="0" defTabSz="91440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Segoe UI"/>
                          <a:ea typeface=""/>
                          <a:cs typeface=""/>
                        </a:rPr>
                        <a:t>2 </a:t>
                      </a:r>
                    </a:p>
                    <a:p>
                      <a:pPr marL="0" marR="0" indent="0" defTabSz="914400" eaLnBrk="1" fontAlgn="auto" latinLnBrk="0" hangingPunct="1">
                        <a:lnSpc>
                          <a:spcPct val="100000"/>
                        </a:lnSpc>
                        <a:spcBef>
                          <a:spcPts val="0"/>
                        </a:spcBef>
                        <a:spcAft>
                          <a:spcPts val="0"/>
                        </a:spcAft>
                        <a:buClrTx/>
                        <a:buSzTx/>
                        <a:buFontTx/>
                        <a:buNone/>
                        <a:tabLst/>
                        <a:defRPr/>
                      </a:pPr>
                      <a:endParaRPr lang="en-US" sz="2000" dirty="0">
                        <a:solidFill>
                          <a:schemeClr val="tx1"/>
                        </a:solidFill>
                        <a:latin typeface="Segoe UI"/>
                        <a:ea typeface=""/>
                        <a:cs typeface=""/>
                      </a:endParaRPr>
                    </a:p>
                    <a:p>
                      <a:r>
                        <a:rPr lang="en-US" sz="2000" dirty="0">
                          <a:solidFill>
                            <a:srgbClr val="F5F5F5"/>
                          </a:solidFill>
                          <a:latin typeface="Lucida Console" panose="020B0609040504020204" pitchFamily="49" charset="0"/>
                        </a:rPr>
                        <a:t>PS C:\&gt;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MyNumber</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int</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"000123" </a:t>
                      </a:r>
                    </a:p>
                    <a:p>
                      <a:r>
                        <a:rPr lang="en-US" sz="2000" dirty="0">
                          <a:solidFill>
                            <a:srgbClr val="F5F5F5"/>
                          </a:solidFill>
                          <a:latin typeface="Lucida Console" panose="020B0609040504020204" pitchFamily="49" charset="0"/>
                        </a:rPr>
                        <a:t>PS C:\&gt;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MyNumber</a:t>
                      </a:r>
                      <a:r>
                        <a:rPr lang="en-US" sz="2000" dirty="0">
                          <a:solidFill>
                            <a:srgbClr val="FF4500"/>
                          </a:solidFill>
                          <a:latin typeface="Lucida Console" panose="020B0609040504020204" pitchFamily="49" charset="0"/>
                        </a:rPr>
                        <a:t> </a:t>
                      </a:r>
                    </a:p>
                    <a:p>
                      <a:r>
                        <a:rPr lang="en-US" sz="2000" dirty="0">
                          <a:solidFill>
                            <a:srgbClr val="F5F5F5"/>
                          </a:solidFill>
                          <a:latin typeface="Lucida Console" panose="020B0609040504020204" pitchFamily="49" charset="0"/>
                        </a:rPr>
                        <a:t>123 </a:t>
                      </a:r>
                    </a:p>
                    <a:p>
                      <a:endParaRPr lang="en-US" sz="2000" dirty="0">
                        <a:solidFill>
                          <a:srgbClr val="FFE4C4"/>
                        </a:solidFill>
                        <a:latin typeface="Lucida Console" panose="020B0609040504020204" pitchFamily="49" charset="0"/>
                      </a:endParaRPr>
                    </a:p>
                    <a:p>
                      <a:r>
                        <a:rPr lang="en-US" sz="2000" dirty="0">
                          <a:solidFill>
                            <a:srgbClr val="F5F5F5"/>
                          </a:solidFill>
                          <a:latin typeface="Lucida Console" panose="020B0609040504020204" pitchFamily="49" charset="0"/>
                        </a:rPr>
                        <a:t>PS C:\&gt;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MyNumber</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GetType</a:t>
                      </a:r>
                      <a:r>
                        <a:rPr lang="en-US" sz="2000" dirty="0">
                          <a:solidFill>
                            <a:srgbClr val="F5F5F5"/>
                          </a:solidFill>
                          <a:latin typeface="Lucida Console" panose="020B0609040504020204" pitchFamily="49" charset="0"/>
                        </a:rPr>
                        <a:t>()</a:t>
                      </a:r>
                      <a:r>
                        <a:rPr lang="en-US" sz="2000" dirty="0">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FullName</a:t>
                      </a:r>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System.Int32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297524100"/>
                  </a:ext>
                </a:extLst>
              </a:tr>
            </a:tbl>
          </a:graphicData>
        </a:graphic>
      </p:graphicFrame>
    </p:spTree>
    <p:extLst>
      <p:ext uri="{BB962C8B-B14F-4D97-AF65-F5344CB8AC3E}">
        <p14:creationId xmlns:p14="http://schemas.microsoft.com/office/powerpoint/2010/main" val="416845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Variables can be Strongly Typed</a:t>
            </a:r>
          </a:p>
        </p:txBody>
      </p:sp>
      <p:sp>
        <p:nvSpPr>
          <p:cNvPr id="3" name="Content Placeholder 2"/>
          <p:cNvSpPr>
            <a:spLocks noGrp="1"/>
          </p:cNvSpPr>
          <p:nvPr>
            <p:ph sz="quarter" idx="13"/>
          </p:nvPr>
        </p:nvSpPr>
        <p:spPr/>
        <p:txBody>
          <a:bodyPr/>
          <a:lstStyle/>
          <a:p>
            <a:pPr marL="342900" indent="-342900">
              <a:buFont typeface="Arial" panose="020B0604020202020204" pitchFamily="34" charset="0"/>
              <a:buChar char="•"/>
            </a:pPr>
            <a:r>
              <a:rPr lang="en-US" dirty="0"/>
              <a:t>Variables are weakly typed by default</a:t>
            </a:r>
          </a:p>
          <a:p>
            <a:pPr marL="342900" indent="-342900">
              <a:buFont typeface="Arial" panose="020B0604020202020204" pitchFamily="34" charset="0"/>
              <a:buChar char="•"/>
            </a:pPr>
            <a:r>
              <a:rPr lang="en-US" dirty="0"/>
              <a:t>Type cast the variable name during creation to strongly type</a:t>
            </a:r>
          </a:p>
          <a:p>
            <a:pPr marL="342900" indent="-342900">
              <a:buFont typeface="Arial" panose="020B0604020202020204" pitchFamily="34" charset="0"/>
              <a:buChar char="•"/>
            </a:pPr>
            <a:r>
              <a:rPr lang="en-US" dirty="0"/>
              <a:t>Variable will only hold that type of object</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3603966164"/>
              </p:ext>
            </p:extLst>
          </p:nvPr>
        </p:nvGraphicFramePr>
        <p:xfrm>
          <a:off x="619432" y="2656419"/>
          <a:ext cx="5250426" cy="3169920"/>
        </p:xfrm>
        <a:graphic>
          <a:graphicData uri="http://schemas.openxmlformats.org/drawingml/2006/table">
            <a:tbl>
              <a:tblPr firstRow="1" bandRow="1"/>
              <a:tblGrid>
                <a:gridCol w="5250426">
                  <a:extLst>
                    <a:ext uri="{9D8B030D-6E8A-4147-A177-3AD203B41FA5}">
                      <a16:colId xmlns:a16="http://schemas.microsoft.com/office/drawing/2014/main" val="2923880538"/>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800" b="0">
                          <a:solidFill>
                            <a:schemeClr val="bg1"/>
                          </a:solidFill>
                          <a:latin typeface="Segoe UI Light" panose="020B0502040204020203" pitchFamily="34" charset="0"/>
                          <a:cs typeface="Segoe UI Light" panose="020B0502040204020203" pitchFamily="34" charset="0"/>
                        </a:rPr>
                        <a:t>Weakly</a:t>
                      </a:r>
                      <a:r>
                        <a:rPr lang="en-AU" sz="2800" b="0" baseline="0">
                          <a:solidFill>
                            <a:schemeClr val="bg1"/>
                          </a:solidFill>
                          <a:latin typeface="Segoe UI Light" panose="020B0502040204020203" pitchFamily="34" charset="0"/>
                          <a:cs typeface="Segoe UI Light" panose="020B0502040204020203" pitchFamily="34" charset="0"/>
                        </a:rPr>
                        <a:t> Typed Variable</a:t>
                      </a:r>
                      <a:endParaRPr lang="en-AU" sz="2800" b="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16092917"/>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FFE4C4"/>
                          </a:solidFill>
                          <a:latin typeface="Lucida Console" panose="020B0609040504020204" pitchFamily="49" charset="0"/>
                        </a:rPr>
                        <a:t>1.3</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1.3</a:t>
                      </a:r>
                    </a:p>
                    <a:p>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r>
                        <a:rPr lang="en-US" sz="2400" dirty="0">
                          <a:solidFill>
                            <a:prstClr val="black"/>
                          </a:solidFill>
                          <a:latin typeface="Lucida Console" panose="020B0609040504020204" pitchFamily="49" charset="0"/>
                        </a:rPr>
                        <a:t> </a:t>
                      </a:r>
                      <a:r>
                        <a:rPr lang="en-US" sz="2400" dirty="0">
                          <a:solidFill>
                            <a:srgbClr val="D3D3D3"/>
                          </a:solidFill>
                          <a:latin typeface="Lucida Console" panose="020B0609040504020204" pitchFamily="49" charset="0"/>
                        </a:rPr>
                        <a:t>=</a:t>
                      </a:r>
                      <a:r>
                        <a:rPr lang="en-US" sz="2400" dirty="0">
                          <a:solidFill>
                            <a:prstClr val="black"/>
                          </a:solidFill>
                          <a:latin typeface="Lucida Console" panose="020B0609040504020204" pitchFamily="49" charset="0"/>
                        </a:rPr>
                        <a:t> </a:t>
                      </a:r>
                      <a:r>
                        <a:rPr lang="en-US" sz="2400" dirty="0">
                          <a:solidFill>
                            <a:srgbClr val="DB7093"/>
                          </a:solidFill>
                          <a:latin typeface="Lucida Console" panose="020B0609040504020204" pitchFamily="49" charset="0"/>
                        </a:rPr>
                        <a:t>“Fred”</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PS C:\&gt; </a:t>
                      </a:r>
                      <a:r>
                        <a:rPr lang="en-US" sz="2400" dirty="0">
                          <a:solidFill>
                            <a:srgbClr val="FF4500"/>
                          </a:solidFill>
                          <a:latin typeface="Lucida Console" panose="020B0609040504020204" pitchFamily="49" charset="0"/>
                        </a:rPr>
                        <a:t>$var1</a:t>
                      </a:r>
                      <a:endParaRPr lang="en-US" sz="2400" dirty="0">
                        <a:solidFill>
                          <a:srgbClr val="F5F5F5"/>
                        </a:solidFill>
                        <a:latin typeface="Lucida Console" panose="020B0609040504020204" pitchFamily="49" charset="0"/>
                      </a:endParaRPr>
                    </a:p>
                    <a:p>
                      <a:r>
                        <a:rPr lang="en-US" sz="2400" dirty="0">
                          <a:solidFill>
                            <a:srgbClr val="F5F5F5"/>
                          </a:solidFill>
                          <a:latin typeface="Lucida Console" panose="020B0609040504020204" pitchFamily="49" charset="0"/>
                        </a:rPr>
                        <a:t>Fred</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591598744"/>
                  </a:ext>
                </a:extLst>
              </a:tr>
            </a:tbl>
          </a:graphicData>
        </a:graphic>
      </p:graphicFrame>
      <p:graphicFrame>
        <p:nvGraphicFramePr>
          <p:cNvPr id="6" name="Table 5"/>
          <p:cNvGraphicFramePr>
            <a:graphicFrameLocks noGrp="1"/>
          </p:cNvGraphicFramePr>
          <p:nvPr>
            <p:extLst/>
          </p:nvPr>
        </p:nvGraphicFramePr>
        <p:xfrm>
          <a:off x="6530529" y="2656419"/>
          <a:ext cx="5051871" cy="3169920"/>
        </p:xfrm>
        <a:graphic>
          <a:graphicData uri="http://schemas.openxmlformats.org/drawingml/2006/table">
            <a:tbl>
              <a:tblPr firstRow="1" bandRow="1"/>
              <a:tblGrid>
                <a:gridCol w="5051871">
                  <a:extLst>
                    <a:ext uri="{9D8B030D-6E8A-4147-A177-3AD203B41FA5}">
                      <a16:colId xmlns:a16="http://schemas.microsoft.com/office/drawing/2014/main" val="804100620"/>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800" b="0">
                          <a:solidFill>
                            <a:schemeClr val="bg1"/>
                          </a:solidFill>
                          <a:latin typeface="Segoe UI Light" panose="020B0502040204020203" pitchFamily="34" charset="0"/>
                          <a:cs typeface="Segoe UI Light" panose="020B0502040204020203" pitchFamily="34" charset="0"/>
                        </a:rPr>
                        <a:t>Strongly</a:t>
                      </a:r>
                      <a:r>
                        <a:rPr lang="en-AU" sz="2800" b="0" baseline="0">
                          <a:solidFill>
                            <a:schemeClr val="bg1"/>
                          </a:solidFill>
                          <a:latin typeface="Segoe UI Light" panose="020B0502040204020203" pitchFamily="34" charset="0"/>
                          <a:cs typeface="Segoe UI Light" panose="020B0502040204020203" pitchFamily="34" charset="0"/>
                        </a:rPr>
                        <a:t> Typed Variable</a:t>
                      </a:r>
                      <a:endParaRPr lang="en-AU" sz="2800" b="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9107261"/>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2400">
                          <a:solidFill>
                            <a:srgbClr val="F5F5F5"/>
                          </a:solidFill>
                          <a:latin typeface="Lucida Console" panose="020B0609040504020204" pitchFamily="49" charset="0"/>
                        </a:rPr>
                        <a:t>PS C:\&gt; </a:t>
                      </a:r>
                      <a:r>
                        <a:rPr lang="en-US" sz="2400">
                          <a:solidFill>
                            <a:srgbClr val="D3D3D3"/>
                          </a:solidFill>
                          <a:latin typeface="Lucida Console" panose="020B0609040504020204" pitchFamily="49" charset="0"/>
                        </a:rPr>
                        <a:t>[</a:t>
                      </a:r>
                      <a:r>
                        <a:rPr lang="en-US" sz="2400" err="1">
                          <a:solidFill>
                            <a:srgbClr val="8FBC8F"/>
                          </a:solidFill>
                          <a:latin typeface="Lucida Console" panose="020B0609040504020204" pitchFamily="49" charset="0"/>
                        </a:rPr>
                        <a:t>int</a:t>
                      </a:r>
                      <a:r>
                        <a:rPr lang="en-US" sz="2400">
                          <a:solidFill>
                            <a:srgbClr val="D3D3D3"/>
                          </a:solidFill>
                          <a:latin typeface="Lucida Console" panose="020B0609040504020204" pitchFamily="49" charset="0"/>
                        </a:rPr>
                        <a:t>]</a:t>
                      </a:r>
                      <a:r>
                        <a:rPr lang="en-US" sz="2400">
                          <a:solidFill>
                            <a:srgbClr val="FF4500"/>
                          </a:solidFill>
                          <a:latin typeface="Lucida Console" panose="020B0609040504020204" pitchFamily="49" charset="0"/>
                        </a:rPr>
                        <a:t>$var1</a:t>
                      </a:r>
                      <a:r>
                        <a:rPr lang="en-US" sz="2400">
                          <a:solidFill>
                            <a:prstClr val="black"/>
                          </a:solidFill>
                          <a:latin typeface="Lucida Console" panose="020B0609040504020204" pitchFamily="49" charset="0"/>
                        </a:rPr>
                        <a:t> </a:t>
                      </a:r>
                      <a:r>
                        <a:rPr lang="en-US" sz="2400">
                          <a:solidFill>
                            <a:srgbClr val="D3D3D3"/>
                          </a:solidFill>
                          <a:latin typeface="Lucida Console" panose="020B0609040504020204" pitchFamily="49" charset="0"/>
                        </a:rPr>
                        <a:t>=</a:t>
                      </a:r>
                      <a:r>
                        <a:rPr lang="en-US" sz="2400">
                          <a:solidFill>
                            <a:prstClr val="black"/>
                          </a:solidFill>
                          <a:latin typeface="Lucida Console" panose="020B0609040504020204" pitchFamily="49" charset="0"/>
                        </a:rPr>
                        <a:t> </a:t>
                      </a:r>
                      <a:r>
                        <a:rPr lang="en-US" sz="2400">
                          <a:solidFill>
                            <a:srgbClr val="FFE4C4"/>
                          </a:solidFill>
                          <a:latin typeface="Lucida Console" panose="020B0609040504020204" pitchFamily="49" charset="0"/>
                        </a:rPr>
                        <a:t>1.3</a:t>
                      </a:r>
                      <a:endParaRPr lang="en-US" sz="2400">
                        <a:solidFill>
                          <a:srgbClr val="F5F5F5"/>
                        </a:solidFill>
                        <a:latin typeface="Lucida Console" panose="020B0609040504020204" pitchFamily="49" charset="0"/>
                      </a:endParaRPr>
                    </a:p>
                    <a:p>
                      <a:r>
                        <a:rPr lang="en-US" sz="2400">
                          <a:solidFill>
                            <a:srgbClr val="F5F5F5"/>
                          </a:solidFill>
                          <a:latin typeface="Lucida Console" panose="020B0609040504020204" pitchFamily="49" charset="0"/>
                        </a:rPr>
                        <a:t>PS C:\&gt; </a:t>
                      </a:r>
                      <a:r>
                        <a:rPr lang="en-US" sz="2400">
                          <a:solidFill>
                            <a:srgbClr val="FF4500"/>
                          </a:solidFill>
                          <a:latin typeface="Lucida Console" panose="020B0609040504020204" pitchFamily="49" charset="0"/>
                        </a:rPr>
                        <a:t>$var1</a:t>
                      </a:r>
                      <a:endParaRPr lang="en-US" sz="2400">
                        <a:solidFill>
                          <a:srgbClr val="F5F5F5"/>
                        </a:solidFill>
                        <a:latin typeface="Lucida Console" panose="020B0609040504020204" pitchFamily="49" charset="0"/>
                      </a:endParaRPr>
                    </a:p>
                    <a:p>
                      <a:r>
                        <a:rPr lang="en-US" sz="2400">
                          <a:solidFill>
                            <a:srgbClr val="F5F5F5"/>
                          </a:solidFill>
                          <a:latin typeface="Lucida Console" panose="020B0609040504020204" pitchFamily="49" charset="0"/>
                        </a:rPr>
                        <a:t>1</a:t>
                      </a:r>
                    </a:p>
                    <a:p>
                      <a:endParaRPr lang="en-US" sz="2400">
                        <a:solidFill>
                          <a:srgbClr val="F5F5F5"/>
                        </a:solidFill>
                        <a:latin typeface="Lucida Console" panose="020B0609040504020204" pitchFamily="49" charset="0"/>
                      </a:endParaRPr>
                    </a:p>
                    <a:p>
                      <a:r>
                        <a:rPr lang="en-US" sz="2400">
                          <a:solidFill>
                            <a:srgbClr val="F5F5F5"/>
                          </a:solidFill>
                          <a:latin typeface="Lucida Console" panose="020B0609040504020204" pitchFamily="49" charset="0"/>
                        </a:rPr>
                        <a:t>PS C:\&gt; </a:t>
                      </a:r>
                      <a:r>
                        <a:rPr lang="en-US" sz="2400">
                          <a:solidFill>
                            <a:srgbClr val="FF4500"/>
                          </a:solidFill>
                          <a:latin typeface="Lucida Console" panose="020B0609040504020204" pitchFamily="49" charset="0"/>
                        </a:rPr>
                        <a:t>$var1</a:t>
                      </a:r>
                      <a:r>
                        <a:rPr lang="en-US" sz="2400">
                          <a:solidFill>
                            <a:prstClr val="black"/>
                          </a:solidFill>
                          <a:latin typeface="Lucida Console" panose="020B0609040504020204" pitchFamily="49" charset="0"/>
                        </a:rPr>
                        <a:t> </a:t>
                      </a:r>
                      <a:r>
                        <a:rPr lang="en-US" sz="2400">
                          <a:solidFill>
                            <a:srgbClr val="D3D3D3"/>
                          </a:solidFill>
                          <a:latin typeface="Lucida Console" panose="020B0609040504020204" pitchFamily="49" charset="0"/>
                        </a:rPr>
                        <a:t>=</a:t>
                      </a:r>
                      <a:r>
                        <a:rPr lang="en-US" sz="2400">
                          <a:solidFill>
                            <a:prstClr val="black"/>
                          </a:solidFill>
                          <a:latin typeface="Lucida Console" panose="020B0609040504020204" pitchFamily="49" charset="0"/>
                        </a:rPr>
                        <a:t> </a:t>
                      </a:r>
                      <a:r>
                        <a:rPr lang="en-US" sz="2400">
                          <a:solidFill>
                            <a:srgbClr val="FFE4C4"/>
                          </a:solidFill>
                          <a:latin typeface="Lucida Console" panose="020B0609040504020204" pitchFamily="49" charset="0"/>
                        </a:rPr>
                        <a:t>1.2</a:t>
                      </a:r>
                      <a:endParaRPr lang="en-US" sz="2400">
                        <a:solidFill>
                          <a:srgbClr val="F5F5F5"/>
                        </a:solidFill>
                        <a:latin typeface="Lucida Console" panose="020B0609040504020204" pitchFamily="49" charset="0"/>
                      </a:endParaRPr>
                    </a:p>
                    <a:p>
                      <a:r>
                        <a:rPr lang="en-US" sz="2400">
                          <a:solidFill>
                            <a:srgbClr val="F5F5F5"/>
                          </a:solidFill>
                          <a:latin typeface="Lucida Console" panose="020B0609040504020204" pitchFamily="49" charset="0"/>
                        </a:rPr>
                        <a:t>PS C:\&gt; </a:t>
                      </a:r>
                      <a:r>
                        <a:rPr lang="en-US" sz="2400">
                          <a:solidFill>
                            <a:srgbClr val="FF4500"/>
                          </a:solidFill>
                          <a:latin typeface="Lucida Console" panose="020B0609040504020204" pitchFamily="49" charset="0"/>
                        </a:rPr>
                        <a:t>$var1 </a:t>
                      </a:r>
                    </a:p>
                    <a:p>
                      <a:r>
                        <a:rPr lang="en-US" sz="2400">
                          <a:solidFill>
                            <a:srgbClr val="F5F5F5"/>
                          </a:solidFill>
                          <a:latin typeface="Lucida Console" panose="020B0609040504020204" pitchFamily="49" charset="0"/>
                        </a:rPr>
                        <a:t>1</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725309841"/>
                  </a:ext>
                </a:extLst>
              </a:tr>
            </a:tbl>
          </a:graphicData>
        </a:graphic>
      </p:graphicFrame>
    </p:spTree>
    <p:extLst>
      <p:ext uri="{BB962C8B-B14F-4D97-AF65-F5344CB8AC3E}">
        <p14:creationId xmlns:p14="http://schemas.microsoft.com/office/powerpoint/2010/main" val="278089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9"/>
          <p:cNvSpPr txBox="1">
            <a:spLocks/>
          </p:cNvSpPr>
          <p:nvPr/>
        </p:nvSpPr>
        <p:spPr>
          <a:xfrm>
            <a:off x="454765" y="936814"/>
            <a:ext cx="10556511" cy="2118491"/>
          </a:xfrm>
          <a:prstGeom prst="rect">
            <a:avLst/>
          </a:prstGeom>
          <a:solidFill>
            <a:schemeClr val="tx1"/>
          </a:solidFill>
        </p:spPr>
        <p:txBody>
          <a:bodyPr vert="horz" lIns="182880" tIns="137160" rIns="91440" bIns="45720" rtlCol="0">
            <a:noAutofit/>
          </a:bodyPr>
          <a:lstStyle>
            <a:lvl1pPr marL="57150" indent="0" defTabSz="914400" eaLnBrk="1" hangingPunct="1">
              <a:lnSpc>
                <a:spcPct val="100000"/>
              </a:lnSpc>
              <a:tabLst/>
              <a:defRPr sz="3600" baseline="0">
                <a:solidFill>
                  <a:srgbClr val="FFFFFF"/>
                </a:solidFill>
                <a:latin typeface="Segoe UI Light" pitchFamily="34" charset="0"/>
                <a:cs typeface="Segoe Pro Light"/>
              </a:defRPr>
            </a:lvl1pPr>
            <a:lvl2pPr eaLnBrk="1" hangingPunct="1">
              <a:lnSpc>
                <a:spcPct val="120000"/>
              </a:lnSpc>
              <a:defRPr sz="3000">
                <a:solidFill>
                  <a:srgbClr val="FFFFFF"/>
                </a:solidFill>
                <a:latin typeface="+mn-lt"/>
                <a:cs typeface="Segoe Pro Light"/>
              </a:defRPr>
            </a:lvl2pPr>
            <a:lvl3pPr defTabSz="914400" eaLnBrk="1" hangingPunct="1">
              <a:lnSpc>
                <a:spcPct val="120000"/>
              </a:lnSpc>
              <a:tabLst/>
              <a:defRPr sz="3000">
                <a:solidFill>
                  <a:srgbClr val="FFFFFF"/>
                </a:solidFill>
                <a:latin typeface="+mn-lt"/>
                <a:cs typeface="Segoe Pro Light"/>
              </a:defRPr>
            </a:lvl3pPr>
            <a:lvl4pPr defTabSz="914400" eaLnBrk="1" hangingPunct="1">
              <a:lnSpc>
                <a:spcPct val="120000"/>
              </a:lnSpc>
              <a:tabLst/>
              <a:defRPr sz="3000">
                <a:solidFill>
                  <a:srgbClr val="FFFFFF"/>
                </a:solidFill>
                <a:latin typeface="+mn-lt"/>
                <a:cs typeface="Segoe Pro Light"/>
              </a:defRPr>
            </a:lvl4pPr>
            <a:lvl5pPr defTabSz="914400" eaLnBrk="1" hangingPunct="1">
              <a:lnSpc>
                <a:spcPct val="120000"/>
              </a:lnSpc>
              <a:tabLst/>
              <a:defRPr sz="3000">
                <a:solidFill>
                  <a:srgbClr val="FFFFFF"/>
                </a:solidFill>
                <a:latin typeface="+mn-lt"/>
                <a:cs typeface="Segoe Pro Light"/>
              </a:defRPr>
            </a:lvl5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0" cap="none" spc="0" normalizeH="0" baseline="0" noProof="0" dirty="0">
                <a:ln>
                  <a:noFill/>
                </a:ln>
                <a:solidFill>
                  <a:srgbClr val="000000"/>
                </a:solidFill>
                <a:effectLst/>
                <a:uLnTx/>
                <a:uFillTx/>
                <a:latin typeface="Segoe UI Light" pitchFamily="34" charset="0"/>
                <a:ea typeface="+mn-ea"/>
              </a:rPr>
              <a:t>Static Member is callable without having to create an instance of a type</a:t>
            </a:r>
          </a:p>
          <a:p>
            <a:pPr marL="800100" marR="0" lvl="2"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0" cap="none" spc="0" normalizeH="0" baseline="0" noProof="0" dirty="0">
                <a:ln>
                  <a:noFill/>
                </a:ln>
                <a:solidFill>
                  <a:srgbClr val="000000"/>
                </a:solidFill>
                <a:effectLst/>
                <a:uLnTx/>
                <a:uFillTx/>
                <a:latin typeface="Segoe UI Light" pitchFamily="34" charset="0"/>
                <a:ea typeface="+mn-ea"/>
              </a:rPr>
              <a:t>Use </a:t>
            </a:r>
            <a:r>
              <a:rPr kumimoji="0" lang="en-AU" sz="2400" b="1" i="0" u="none" strike="noStrike" kern="0" cap="none" spc="0" normalizeH="0" baseline="0" noProof="0" dirty="0">
                <a:ln>
                  <a:noFill/>
                </a:ln>
                <a:solidFill>
                  <a:srgbClr val="000000"/>
                </a:solidFill>
                <a:effectLst/>
                <a:uLnTx/>
                <a:uFillTx/>
                <a:latin typeface="Segoe UI Light" pitchFamily="34" charset="0"/>
                <a:ea typeface="+mn-ea"/>
              </a:rPr>
              <a:t>Get-Member –Static </a:t>
            </a:r>
            <a:r>
              <a:rPr kumimoji="0" lang="en-AU" sz="2400" b="0" i="0" u="none" strike="noStrike" kern="0" cap="none" spc="0" normalizeH="0" baseline="0" noProof="0" dirty="0">
                <a:ln>
                  <a:noFill/>
                </a:ln>
                <a:solidFill>
                  <a:srgbClr val="000000"/>
                </a:solidFill>
                <a:effectLst/>
                <a:uLnTx/>
                <a:uFillTx/>
                <a:latin typeface="Segoe UI Light" pitchFamily="34" charset="0"/>
                <a:ea typeface="+mn-ea"/>
              </a:rPr>
              <a:t>to determine available Methods and Properties.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0" cap="none" spc="0" normalizeH="0" baseline="0" noProof="0" dirty="0">
                <a:ln>
                  <a:noFill/>
                </a:ln>
                <a:solidFill>
                  <a:srgbClr val="000000"/>
                </a:solidFill>
                <a:effectLst/>
                <a:uLnTx/>
                <a:uFillTx/>
                <a:latin typeface="Segoe UI Light" pitchFamily="34" charset="0"/>
                <a:ea typeface="+mn-ea"/>
              </a:rPr>
              <a:t>Static Members are accessed using the Static Operator (Double Colons)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2400" b="0" i="0" u="none" strike="noStrike" kern="0" cap="none" spc="0" normalizeH="0" baseline="0" noProof="0" dirty="0">
                <a:ln>
                  <a:noFill/>
                </a:ln>
                <a:solidFill>
                  <a:srgbClr val="000000"/>
                </a:solidFill>
                <a:effectLst/>
                <a:uLnTx/>
                <a:uFillTx/>
                <a:latin typeface="Segoe UI Light" pitchFamily="34" charset="0"/>
                <a:ea typeface="+mn-ea"/>
              </a:rPr>
              <a:t>Static Member is accessed by type name (not instance name)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000" b="0" i="0" u="none" strike="noStrike" kern="0" cap="none" spc="0" normalizeH="0" baseline="0" noProof="0" dirty="0">
              <a:ln>
                <a:noFill/>
              </a:ln>
              <a:solidFill>
                <a:srgbClr val="000000"/>
              </a:solidFill>
              <a:effectLst/>
              <a:uLnTx/>
              <a:uFillTx/>
              <a:latin typeface="Segoe UI Light" pitchFamily="34" charset="0"/>
              <a:ea typeface="+mn-ea"/>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AU" sz="2000" b="0" i="0" u="none" strike="noStrike" kern="0" cap="none" spc="0" normalizeH="0" baseline="0" noProof="0" dirty="0">
              <a:ln>
                <a:noFill/>
              </a:ln>
              <a:solidFill>
                <a:srgbClr val="000000"/>
              </a:solidFill>
              <a:effectLst/>
              <a:uLnTx/>
              <a:uFillTx/>
              <a:latin typeface="Segoe UI Light" pitchFamily="34" charset="0"/>
              <a:ea typeface="+mn-ea"/>
            </a:endParaRPr>
          </a:p>
        </p:txBody>
      </p:sp>
      <p:sp>
        <p:nvSpPr>
          <p:cNvPr id="8" name="Slide Number Placeholder 7"/>
          <p:cNvSpPr>
            <a:spLocks noGrp="1"/>
          </p:cNvSpPr>
          <p:nvPr>
            <p:ph type="sldNum" sz="quarter" idx="4294967295"/>
          </p:nvPr>
        </p:nvSpPr>
        <p:spPr>
          <a:xfrm>
            <a:off x="9347200" y="6492875"/>
            <a:ext cx="28448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000000"/>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800" b="0" i="0" u="none" strike="noStrike" kern="1200" cap="none" spc="0" normalizeH="0" baseline="0" noProof="0">
              <a:ln>
                <a:noFill/>
              </a:ln>
              <a:solidFill>
                <a:srgbClr val="000000"/>
              </a:solidFill>
              <a:effectLst/>
              <a:uLnTx/>
              <a:uFillTx/>
              <a:latin typeface="Segoe UI"/>
              <a:ea typeface="+mn-ea"/>
            </a:endParaRPr>
          </a:p>
        </p:txBody>
      </p:sp>
      <p:graphicFrame>
        <p:nvGraphicFramePr>
          <p:cNvPr id="12" name="Table 11"/>
          <p:cNvGraphicFramePr>
            <a:graphicFrameLocks noGrp="1"/>
          </p:cNvGraphicFramePr>
          <p:nvPr>
            <p:extLst>
              <p:ext uri="{D42A27DB-BD31-4B8C-83A1-F6EECF244321}">
                <p14:modId xmlns:p14="http://schemas.microsoft.com/office/powerpoint/2010/main" val="2679560241"/>
              </p:ext>
            </p:extLst>
          </p:nvPr>
        </p:nvGraphicFramePr>
        <p:xfrm>
          <a:off x="1034506" y="2816064"/>
          <a:ext cx="10281982" cy="2013559"/>
        </p:xfrm>
        <a:graphic>
          <a:graphicData uri="http://schemas.openxmlformats.org/drawingml/2006/table">
            <a:tbl>
              <a:tblPr firstRow="1" bandRow="1"/>
              <a:tblGrid>
                <a:gridCol w="10281982">
                  <a:extLst>
                    <a:ext uri="{9D8B030D-6E8A-4147-A177-3AD203B41FA5}">
                      <a16:colId xmlns:a16="http://schemas.microsoft.com/office/drawing/2014/main" val="210484556"/>
                    </a:ext>
                  </a:extLst>
                </a:gridCol>
              </a:tblGrid>
              <a:tr h="459079">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1800" b="0" dirty="0">
                          <a:solidFill>
                            <a:schemeClr val="bg1"/>
                          </a:solidFill>
                          <a:latin typeface="Segoe UI Light" panose="020B0502040204020203" pitchFamily="34" charset="0"/>
                          <a:cs typeface="Segoe UI Light" panose="020B0502040204020203" pitchFamily="34" charset="0"/>
                        </a:rPr>
                        <a:t>Use </a:t>
                      </a:r>
                      <a:r>
                        <a:rPr lang="en-AU" sz="1800" b="0" baseline="0" dirty="0">
                          <a:solidFill>
                            <a:schemeClr val="bg1"/>
                          </a:solidFill>
                          <a:latin typeface="Segoe UI Light" panose="020B0502040204020203" pitchFamily="34" charset="0"/>
                          <a:cs typeface="Segoe UI Light" panose="020B0502040204020203" pitchFamily="34" charset="0"/>
                        </a:rPr>
                        <a:t>Get-Member -Static to discover ‘useful’ members</a:t>
                      </a:r>
                      <a:endParaRPr lang="en-AU" sz="1800" b="0" dirty="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64829718"/>
                  </a:ext>
                </a:extLst>
              </a:tr>
              <a:tr h="1144092">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600" dirty="0">
                          <a:solidFill>
                            <a:srgbClr val="F5F5F5"/>
                          </a:solidFill>
                          <a:latin typeface="Lucida Console" panose="020B0609040504020204" pitchFamily="49" charset="0"/>
                        </a:rPr>
                        <a:t>PS C:\&gt; </a:t>
                      </a:r>
                      <a:r>
                        <a:rPr lang="en-AU" sz="1600" dirty="0">
                          <a:solidFill>
                            <a:srgbClr val="D3D3D3"/>
                          </a:solidFill>
                          <a:latin typeface="Lucida Console" panose="020B0609040504020204" pitchFamily="49" charset="0"/>
                        </a:rPr>
                        <a:t>[</a:t>
                      </a:r>
                      <a:r>
                        <a:rPr lang="en-AU" sz="1600" dirty="0" err="1">
                          <a:solidFill>
                            <a:srgbClr val="8FBC8F"/>
                          </a:solidFill>
                          <a:latin typeface="Lucida Console" panose="020B0609040504020204" pitchFamily="49" charset="0"/>
                        </a:rPr>
                        <a:t>datetime</a:t>
                      </a:r>
                      <a:r>
                        <a:rPr lang="en-AU" sz="1600" dirty="0">
                          <a:solidFill>
                            <a:srgbClr val="D3D3D3"/>
                          </a:solidFill>
                          <a:latin typeface="Lucida Console" panose="020B0609040504020204" pitchFamily="49" charset="0"/>
                        </a:rPr>
                        <a:t>]</a:t>
                      </a:r>
                      <a:r>
                        <a:rPr lang="en-AU" sz="1600" dirty="0">
                          <a:solidFill>
                            <a:srgbClr val="F5F5F5"/>
                          </a:solidFill>
                          <a:latin typeface="Lucida Console" panose="020B0609040504020204" pitchFamily="49" charset="0"/>
                        </a:rPr>
                        <a:t> </a:t>
                      </a:r>
                      <a:r>
                        <a:rPr lang="en-AU" sz="1600" dirty="0">
                          <a:solidFill>
                            <a:srgbClr val="D3D3D3"/>
                          </a:solidFill>
                          <a:latin typeface="Lucida Console" panose="020B0609040504020204" pitchFamily="49" charset="0"/>
                        </a:rPr>
                        <a:t>|</a:t>
                      </a:r>
                      <a:r>
                        <a:rPr lang="en-AU" sz="1600" dirty="0">
                          <a:solidFill>
                            <a:srgbClr val="F5F5F5"/>
                          </a:solidFill>
                          <a:latin typeface="Lucida Console" panose="020B0609040504020204" pitchFamily="49" charset="0"/>
                        </a:rPr>
                        <a:t> </a:t>
                      </a:r>
                      <a:r>
                        <a:rPr lang="en-AU" sz="1600" dirty="0">
                          <a:solidFill>
                            <a:srgbClr val="E0FFFF"/>
                          </a:solidFill>
                          <a:latin typeface="Lucida Console" panose="020B0609040504020204" pitchFamily="49" charset="0"/>
                        </a:rPr>
                        <a:t>Get-Member</a:t>
                      </a:r>
                      <a:r>
                        <a:rPr lang="en-AU" sz="1600" dirty="0">
                          <a:solidFill>
                            <a:srgbClr val="F5F5F5"/>
                          </a:solidFill>
                          <a:latin typeface="Lucida Console" panose="020B0609040504020204" pitchFamily="49" charset="0"/>
                        </a:rPr>
                        <a:t> </a:t>
                      </a:r>
                      <a:r>
                        <a:rPr lang="en-AU" sz="1600" dirty="0">
                          <a:solidFill>
                            <a:srgbClr val="FFE4B5"/>
                          </a:solidFill>
                          <a:latin typeface="Lucida Console" panose="020B0609040504020204" pitchFamily="49" charset="0"/>
                        </a:rPr>
                        <a:t>–Static –Name </a:t>
                      </a:r>
                      <a:r>
                        <a:rPr lang="en-AU" sz="1600" dirty="0">
                          <a:solidFill>
                            <a:srgbClr val="E0FFFF"/>
                          </a:solidFill>
                          <a:latin typeface="Lucida Console" panose="020B0609040504020204" pitchFamily="49" charset="0"/>
                        </a:rPr>
                        <a:t>Now,</a:t>
                      </a:r>
                      <a:r>
                        <a:rPr lang="en-AU" sz="1600" baseline="0" dirty="0">
                          <a:solidFill>
                            <a:srgbClr val="E0FFFF"/>
                          </a:solidFill>
                          <a:latin typeface="Lucida Console" panose="020B0609040504020204" pitchFamily="49" charset="0"/>
                        </a:rPr>
                        <a:t> </a:t>
                      </a:r>
                      <a:r>
                        <a:rPr lang="en-AU" sz="1600" baseline="0" dirty="0" err="1">
                          <a:solidFill>
                            <a:srgbClr val="E0FFFF"/>
                          </a:solidFill>
                          <a:latin typeface="Lucida Console" panose="020B0609040504020204" pitchFamily="49" charset="0"/>
                        </a:rPr>
                        <a:t>IsleapYear</a:t>
                      </a:r>
                      <a:endParaRPr lang="en-AU" sz="1600" dirty="0">
                        <a:solidFill>
                          <a:srgbClr val="E0FFFF"/>
                        </a:solidFill>
                        <a:latin typeface="Lucida Console" panose="020B0609040504020204" pitchFamily="49" charset="0"/>
                        <a:ea typeface=""/>
                        <a:cs typeface=""/>
                      </a:endParaRPr>
                    </a:p>
                    <a:p>
                      <a:endParaRPr lang="en-AU" sz="1600" dirty="0">
                        <a:solidFill>
                          <a:srgbClr val="E0FFFF"/>
                        </a:solidFill>
                        <a:latin typeface="Lucida Console" panose="020B0609040504020204" pitchFamily="49" charset="0"/>
                        <a:ea typeface=""/>
                        <a:cs typeface=""/>
                      </a:endParaRPr>
                    </a:p>
                    <a:p>
                      <a:r>
                        <a:rPr lang="en-AU" sz="1600" dirty="0">
                          <a:solidFill>
                            <a:srgbClr val="E0FFFF"/>
                          </a:solidFill>
                          <a:latin typeface="Lucida Console" panose="020B0609040504020204" pitchFamily="49" charset="0"/>
                          <a:ea typeface=""/>
                          <a:cs typeface=""/>
                        </a:rPr>
                        <a:t>Name            </a:t>
                      </a:r>
                      <a:r>
                        <a:rPr lang="en-AU" sz="1600" dirty="0" err="1">
                          <a:solidFill>
                            <a:srgbClr val="E0FFFF"/>
                          </a:solidFill>
                          <a:latin typeface="Lucida Console" panose="020B0609040504020204" pitchFamily="49" charset="0"/>
                          <a:ea typeface=""/>
                          <a:cs typeface=""/>
                        </a:rPr>
                        <a:t>MemberType</a:t>
                      </a:r>
                      <a:r>
                        <a:rPr lang="en-AU" sz="1600" dirty="0">
                          <a:solidFill>
                            <a:srgbClr val="E0FFFF"/>
                          </a:solidFill>
                          <a:latin typeface="Lucida Console" panose="020B0609040504020204" pitchFamily="49" charset="0"/>
                          <a:ea typeface=""/>
                          <a:cs typeface=""/>
                        </a:rPr>
                        <a:t> Definition</a:t>
                      </a:r>
                    </a:p>
                    <a:p>
                      <a:r>
                        <a:rPr lang="en-AU" sz="1600" dirty="0">
                          <a:solidFill>
                            <a:srgbClr val="E0FFFF"/>
                          </a:solidFill>
                          <a:latin typeface="Lucida Console" panose="020B0609040504020204" pitchFamily="49" charset="0"/>
                          <a:ea typeface=""/>
                          <a:cs typeface=""/>
                        </a:rPr>
                        <a:t>----            ---------- ----------</a:t>
                      </a:r>
                    </a:p>
                    <a:p>
                      <a:r>
                        <a:rPr lang="en-US" sz="1600" dirty="0" err="1">
                          <a:solidFill>
                            <a:srgbClr val="E0FFFF"/>
                          </a:solidFill>
                          <a:latin typeface="Lucida Console" panose="020B0609040504020204" pitchFamily="49" charset="0"/>
                          <a:ea typeface=""/>
                          <a:cs typeface=""/>
                        </a:rPr>
                        <a:t>IsLeapYear</a:t>
                      </a:r>
                      <a:r>
                        <a:rPr lang="en-US" sz="1600" dirty="0">
                          <a:solidFill>
                            <a:srgbClr val="E0FFFF"/>
                          </a:solidFill>
                          <a:latin typeface="Lucida Console" panose="020B0609040504020204" pitchFamily="49" charset="0"/>
                          <a:ea typeface=""/>
                          <a:cs typeface=""/>
                        </a:rPr>
                        <a:t>      Method     static bool </a:t>
                      </a:r>
                      <a:r>
                        <a:rPr lang="en-US" sz="1600" dirty="0" err="1">
                          <a:solidFill>
                            <a:srgbClr val="E0FFFF"/>
                          </a:solidFill>
                          <a:latin typeface="Lucida Console" panose="020B0609040504020204" pitchFamily="49" charset="0"/>
                          <a:ea typeface=""/>
                          <a:cs typeface=""/>
                        </a:rPr>
                        <a:t>IsLeapYear</a:t>
                      </a:r>
                      <a:r>
                        <a:rPr lang="en-US" sz="1600" dirty="0">
                          <a:solidFill>
                            <a:srgbClr val="E0FFFF"/>
                          </a:solidFill>
                          <a:latin typeface="Lucida Console" panose="020B0609040504020204" pitchFamily="49" charset="0"/>
                          <a:ea typeface=""/>
                          <a:cs typeface=""/>
                        </a:rPr>
                        <a:t>(</a:t>
                      </a:r>
                      <a:r>
                        <a:rPr lang="en-US" sz="1600" dirty="0" err="1">
                          <a:solidFill>
                            <a:srgbClr val="E0FFFF"/>
                          </a:solidFill>
                          <a:latin typeface="Lucida Console" panose="020B0609040504020204" pitchFamily="49" charset="0"/>
                          <a:ea typeface=""/>
                          <a:cs typeface=""/>
                        </a:rPr>
                        <a:t>int</a:t>
                      </a:r>
                      <a:r>
                        <a:rPr lang="en-US" sz="1600" dirty="0">
                          <a:solidFill>
                            <a:srgbClr val="E0FFFF"/>
                          </a:solidFill>
                          <a:latin typeface="Lucida Console" panose="020B0609040504020204" pitchFamily="49" charset="0"/>
                          <a:ea typeface=""/>
                          <a:cs typeface=""/>
                        </a:rPr>
                        <a:t> year)</a:t>
                      </a:r>
                    </a:p>
                    <a:p>
                      <a:r>
                        <a:rPr lang="en-US" sz="1600" dirty="0">
                          <a:solidFill>
                            <a:srgbClr val="E0FFFF"/>
                          </a:solidFill>
                          <a:latin typeface="Lucida Console" panose="020B0609040504020204" pitchFamily="49" charset="0"/>
                          <a:ea typeface=""/>
                          <a:cs typeface=""/>
                        </a:rPr>
                        <a:t>Now             Property   </a:t>
                      </a:r>
                      <a:r>
                        <a:rPr lang="en-US" sz="1600" dirty="0" err="1">
                          <a:solidFill>
                            <a:srgbClr val="E0FFFF"/>
                          </a:solidFill>
                          <a:latin typeface="Lucida Console" panose="020B0609040504020204" pitchFamily="49" charset="0"/>
                          <a:ea typeface=""/>
                          <a:cs typeface=""/>
                        </a:rPr>
                        <a:t>datetime</a:t>
                      </a:r>
                      <a:r>
                        <a:rPr lang="en-US" sz="1600" dirty="0">
                          <a:solidFill>
                            <a:srgbClr val="E0FFFF"/>
                          </a:solidFill>
                          <a:latin typeface="Lucida Console" panose="020B0609040504020204" pitchFamily="49" charset="0"/>
                          <a:ea typeface=""/>
                          <a:cs typeface=""/>
                        </a:rPr>
                        <a:t> Now {get;}</a:t>
                      </a:r>
                      <a:endParaRPr lang="en-AU" sz="1600" dirty="0">
                        <a:solidFill>
                          <a:srgbClr val="E0FFFF"/>
                        </a:solidFill>
                        <a:latin typeface="Lucida Console" panose="020B0609040504020204" pitchFamily="49" charset="0"/>
                        <a:ea typeface=""/>
                        <a:cs typeface=""/>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76657771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36466225"/>
              </p:ext>
            </p:extLst>
          </p:nvPr>
        </p:nvGraphicFramePr>
        <p:xfrm>
          <a:off x="1034506" y="4852305"/>
          <a:ext cx="10281982" cy="1768414"/>
        </p:xfrm>
        <a:graphic>
          <a:graphicData uri="http://schemas.openxmlformats.org/drawingml/2006/table">
            <a:tbl>
              <a:tblPr firstRow="1" bandRow="1"/>
              <a:tblGrid>
                <a:gridCol w="10281982">
                  <a:extLst>
                    <a:ext uri="{9D8B030D-6E8A-4147-A177-3AD203B41FA5}">
                      <a16:colId xmlns:a16="http://schemas.microsoft.com/office/drawing/2014/main" val="884306110"/>
                    </a:ext>
                  </a:extLst>
                </a:gridCol>
              </a:tblGrid>
              <a:tr h="385836">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1800" b="0">
                          <a:solidFill>
                            <a:schemeClr val="bg1"/>
                          </a:solidFill>
                          <a:latin typeface="Segoe UI Light" panose="020B0502040204020203" pitchFamily="34" charset="0"/>
                          <a:cs typeface="Segoe UI Light" panose="020B0502040204020203" pitchFamily="34" charset="0"/>
                        </a:rPr>
                        <a:t>Using Static</a:t>
                      </a:r>
                      <a:r>
                        <a:rPr lang="en-AU" sz="1800" b="0" baseline="0">
                          <a:solidFill>
                            <a:schemeClr val="bg1"/>
                          </a:solidFill>
                          <a:latin typeface="Segoe UI Light" panose="020B0502040204020203" pitchFamily="34" charset="0"/>
                          <a:cs typeface="Segoe UI Light" panose="020B0502040204020203" pitchFamily="34" charset="0"/>
                        </a:rPr>
                        <a:t> Members</a:t>
                      </a:r>
                      <a:endParaRPr lang="en-AU" sz="1800" b="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14543588"/>
                  </a:ext>
                </a:extLst>
              </a:tr>
              <a:tr h="1382578">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1600" dirty="0">
                          <a:solidFill>
                            <a:srgbClr val="F5F5F5"/>
                          </a:solidFill>
                          <a:latin typeface="Lucida Console" panose="020B0609040504020204" pitchFamily="49" charset="0"/>
                        </a:rPr>
                        <a:t>PS C:\&gt; </a:t>
                      </a:r>
                      <a:r>
                        <a:rPr lang="en-AU" sz="1600" dirty="0">
                          <a:solidFill>
                            <a:srgbClr val="D3D3D3"/>
                          </a:solidFill>
                          <a:latin typeface="Lucida Console" panose="020B0609040504020204" pitchFamily="49" charset="0"/>
                        </a:rPr>
                        <a:t>[</a:t>
                      </a:r>
                      <a:r>
                        <a:rPr lang="en-AU" sz="1600" dirty="0" err="1">
                          <a:solidFill>
                            <a:srgbClr val="8FBC8F"/>
                          </a:solidFill>
                          <a:latin typeface="Lucida Console" panose="020B0609040504020204" pitchFamily="49" charset="0"/>
                        </a:rPr>
                        <a:t>datetime</a:t>
                      </a:r>
                      <a:r>
                        <a:rPr lang="en-AU" sz="1600" dirty="0">
                          <a:solidFill>
                            <a:srgbClr val="D3D3D3"/>
                          </a:solidFill>
                          <a:latin typeface="Lucida Console" panose="020B0609040504020204" pitchFamily="49" charset="0"/>
                        </a:rPr>
                        <a:t>]::</a:t>
                      </a:r>
                      <a:r>
                        <a:rPr lang="en-AU" sz="1600" dirty="0">
                          <a:solidFill>
                            <a:srgbClr val="F5F5F5"/>
                          </a:solidFill>
                          <a:latin typeface="Lucida Console" panose="020B0609040504020204" pitchFamily="49" charset="0"/>
                        </a:rPr>
                        <a:t>Now</a:t>
                      </a:r>
                      <a:r>
                        <a:rPr lang="en-AU" sz="1600" baseline="0" dirty="0">
                          <a:solidFill>
                            <a:srgbClr val="F5F5F5"/>
                          </a:solidFill>
                          <a:latin typeface="Lucida Console" panose="020B0609040504020204" pitchFamily="49" charset="0"/>
                        </a:rPr>
                        <a:t> </a:t>
                      </a:r>
                      <a:r>
                        <a:rPr lang="en-AU" sz="1600" baseline="0" dirty="0">
                          <a:solidFill>
                            <a:schemeClr val="accent6"/>
                          </a:solidFill>
                          <a:latin typeface="Lucida Console" panose="020B0609040504020204" pitchFamily="49" charset="0"/>
                        </a:rPr>
                        <a:t># This is a Static Property.</a:t>
                      </a:r>
                    </a:p>
                    <a:p>
                      <a:r>
                        <a:rPr lang="en-US" sz="1600" dirty="0">
                          <a:solidFill>
                            <a:schemeClr val="tx1"/>
                          </a:solidFill>
                          <a:latin typeface="Lucida Console" panose="020B0609040504020204" pitchFamily="49" charset="0"/>
                        </a:rPr>
                        <a:t>Friday, April 21, 2017 9:00:18 AM</a:t>
                      </a:r>
                    </a:p>
                    <a:p>
                      <a:endParaRPr lang="en-US" sz="1600" dirty="0">
                        <a:solidFill>
                          <a:schemeClr val="tx1"/>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AU" sz="1600" dirty="0">
                          <a:solidFill>
                            <a:srgbClr val="F5F5F5"/>
                          </a:solidFill>
                          <a:latin typeface="Lucida Console" panose="020B0609040504020204" pitchFamily="49" charset="0"/>
                        </a:rPr>
                        <a:t>PS C:\&gt; </a:t>
                      </a:r>
                      <a:r>
                        <a:rPr lang="en-AU" sz="1600" dirty="0">
                          <a:solidFill>
                            <a:srgbClr val="D3D3D3"/>
                          </a:solidFill>
                          <a:latin typeface="Lucida Console" panose="020B0609040504020204" pitchFamily="49" charset="0"/>
                        </a:rPr>
                        <a:t>[</a:t>
                      </a:r>
                      <a:r>
                        <a:rPr lang="en-AU" sz="1600" dirty="0" err="1">
                          <a:solidFill>
                            <a:srgbClr val="8FBC8F"/>
                          </a:solidFill>
                          <a:latin typeface="Lucida Console" panose="020B0609040504020204" pitchFamily="49" charset="0"/>
                          <a:ea typeface=""/>
                          <a:cs typeface=""/>
                        </a:rPr>
                        <a:t>datetime</a:t>
                      </a:r>
                      <a:r>
                        <a:rPr lang="en-AU" sz="1600" dirty="0">
                          <a:solidFill>
                            <a:srgbClr val="D3D3D3"/>
                          </a:solidFill>
                          <a:latin typeface="Lucida Console" panose="020B0609040504020204" pitchFamily="49" charset="0"/>
                        </a:rPr>
                        <a:t>]::</a:t>
                      </a:r>
                      <a:r>
                        <a:rPr lang="en-AU" sz="1600" dirty="0" err="1">
                          <a:solidFill>
                            <a:schemeClr val="tx1"/>
                          </a:solidFill>
                          <a:latin typeface="Lucida Console" panose="020B0609040504020204" pitchFamily="49" charset="0"/>
                        </a:rPr>
                        <a:t>IsLeapYear</a:t>
                      </a:r>
                      <a:r>
                        <a:rPr lang="en-AU" sz="1600" dirty="0">
                          <a:solidFill>
                            <a:srgbClr val="D3D3D3"/>
                          </a:solidFill>
                          <a:latin typeface="Lucida Console" panose="020B0609040504020204" pitchFamily="49" charset="0"/>
                        </a:rPr>
                        <a:t>(</a:t>
                      </a:r>
                      <a:r>
                        <a:rPr lang="en-AU" sz="1600" dirty="0">
                          <a:solidFill>
                            <a:schemeClr val="tx1"/>
                          </a:solidFill>
                          <a:latin typeface="Lucida Console" panose="020B0609040504020204" pitchFamily="49" charset="0"/>
                        </a:rPr>
                        <a:t>2017</a:t>
                      </a:r>
                      <a:r>
                        <a:rPr lang="en-AU" sz="1600" dirty="0">
                          <a:solidFill>
                            <a:srgbClr val="D3D3D3"/>
                          </a:solidFill>
                          <a:latin typeface="Lucida Console" panose="020B0609040504020204" pitchFamily="49" charset="0"/>
                        </a:rPr>
                        <a:t>)</a:t>
                      </a:r>
                      <a:r>
                        <a:rPr lang="en-AU" sz="1600" baseline="0" dirty="0">
                          <a:solidFill>
                            <a:srgbClr val="F5F5F5"/>
                          </a:solidFill>
                          <a:latin typeface="Lucida Console" panose="020B0609040504020204" pitchFamily="49" charset="0"/>
                        </a:rPr>
                        <a:t> </a:t>
                      </a:r>
                      <a:r>
                        <a:rPr lang="en-AU" sz="1600" baseline="0" dirty="0">
                          <a:solidFill>
                            <a:schemeClr val="accent6"/>
                          </a:solidFill>
                          <a:latin typeface="Lucida Console" panose="020B0609040504020204" pitchFamily="49" charset="0"/>
                        </a:rPr>
                        <a:t># This is a Static Method.</a:t>
                      </a:r>
                    </a:p>
                    <a:p>
                      <a:r>
                        <a:rPr lang="en-AU" sz="1600" dirty="0">
                          <a:solidFill>
                            <a:schemeClr val="tx1"/>
                          </a:solidFill>
                          <a:latin typeface="Lucida Console" panose="020B0609040504020204" pitchFamily="49" charset="0"/>
                        </a:rPr>
                        <a:t>False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187607289"/>
                  </a:ext>
                </a:extLst>
              </a:tr>
            </a:tbl>
          </a:graphicData>
        </a:graphic>
      </p:graphicFrame>
      <p:sp>
        <p:nvSpPr>
          <p:cNvPr id="16" name="Title 8"/>
          <p:cNvSpPr txBox="1">
            <a:spLocks/>
          </p:cNvSpPr>
          <p:nvPr/>
        </p:nvSpPr>
        <p:spPr>
          <a:xfrm>
            <a:off x="454765" y="245505"/>
            <a:ext cx="11277600" cy="685800"/>
          </a:xfrm>
          <a:prstGeom prst="rect">
            <a:avLst/>
          </a:prstGeom>
        </p:spPr>
        <p:txBody>
          <a:bodyPr/>
          <a:lstStyle>
            <a:lvl1pPr eaLnBrk="1" hangingPunct="1">
              <a:defRPr sz="2000">
                <a:solidFill>
                  <a:schemeClr val="tx1"/>
                </a:solidFill>
                <a:latin typeface="+mn-lt"/>
                <a:cs typeface="Segoe Pro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0" i="0" u="none" strike="noStrike" kern="1200" cap="none" spc="0" normalizeH="0" baseline="0" noProof="0" dirty="0">
                <a:ln>
                  <a:noFill/>
                </a:ln>
                <a:solidFill>
                  <a:srgbClr val="0A5BBA"/>
                </a:solidFill>
                <a:effectLst/>
                <a:uLnTx/>
                <a:uFillTx/>
                <a:latin typeface="Segoe UI Light" panose="020B0502040204020203" pitchFamily="34" charset="0"/>
                <a:ea typeface="+mn-ea"/>
                <a:cs typeface="Segoe UI Light" panose="020B0502040204020203" pitchFamily="34" charset="0"/>
              </a:rPr>
              <a:t>Static</a:t>
            </a:r>
            <a:r>
              <a:rPr kumimoji="0" lang="en-AU" sz="2000" b="0" i="0" u="none" strike="noStrike" kern="0" cap="none" spc="0" normalizeH="0" baseline="0" noProof="0" dirty="0">
                <a:ln>
                  <a:noFill/>
                </a:ln>
                <a:solidFill>
                  <a:prstClr val="white"/>
                </a:solidFill>
                <a:effectLst/>
                <a:uLnTx/>
                <a:uFillTx/>
                <a:latin typeface="Segoe UI"/>
                <a:ea typeface="+mn-ea"/>
              </a:rPr>
              <a:t> </a:t>
            </a:r>
            <a:r>
              <a:rPr kumimoji="0" lang="en-AU" sz="3600" b="0" i="0" u="none" strike="noStrike" kern="1200" cap="none" spc="0" normalizeH="0" baseline="0" noProof="0" dirty="0">
                <a:ln>
                  <a:noFill/>
                </a:ln>
                <a:solidFill>
                  <a:srgbClr val="0A5BBA"/>
                </a:solidFill>
                <a:effectLst/>
                <a:uLnTx/>
                <a:uFillTx/>
                <a:latin typeface="Segoe UI Light" panose="020B0502040204020203" pitchFamily="34" charset="0"/>
                <a:ea typeface="+mn-ea"/>
                <a:cs typeface="Segoe UI Light" panose="020B0502040204020203" pitchFamily="34" charset="0"/>
              </a:rPr>
              <a:t>Members</a:t>
            </a:r>
          </a:p>
        </p:txBody>
      </p:sp>
      <p:sp>
        <p:nvSpPr>
          <p:cNvPr id="18" name="Rectangle 17"/>
          <p:cNvSpPr/>
          <p:nvPr/>
        </p:nvSpPr>
        <p:spPr>
          <a:xfrm>
            <a:off x="10152334" y="1854347"/>
            <a:ext cx="463588" cy="369332"/>
          </a:xfrm>
          <a:prstGeom prst="rect">
            <a:avLst/>
          </a:prstGeom>
          <a:solidFill>
            <a:srgbClr val="012456"/>
          </a:solidFill>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a:t>
            </a:r>
            <a:endParaRPr kumimoji="0" lang="en-AU" sz="32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170818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Variables and Operators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Module_05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Demo_03</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4000563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5: Data Types Introduction</a:t>
            </a:r>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Lab Content: Interactive Demos/Labs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Module_05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Lab_01</a:t>
            </a:r>
            <a:endPar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257254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53306" y="2936826"/>
            <a:ext cx="2739937" cy="2347858"/>
          </a:xfrm>
          <a:prstGeom prst="rect">
            <a:avLst/>
          </a:prstGeom>
        </p:spPr>
      </p:pic>
      <p:pic>
        <p:nvPicPr>
          <p:cNvPr id="26" name="Picture 25"/>
          <p:cNvPicPr>
            <a:picLocks noChangeAspect="1"/>
          </p:cNvPicPr>
          <p:nvPr/>
        </p:nvPicPr>
        <p:blipFill>
          <a:blip r:embed="rId4"/>
          <a:stretch>
            <a:fillRect/>
          </a:stretch>
        </p:blipFill>
        <p:spPr>
          <a:xfrm>
            <a:off x="3038890" y="1141428"/>
            <a:ext cx="2972403" cy="2443976"/>
          </a:xfrm>
          <a:prstGeom prst="rect">
            <a:avLst/>
          </a:prstGeom>
        </p:spPr>
      </p:pic>
      <p:sp>
        <p:nvSpPr>
          <p:cNvPr id="6" name="Title 5"/>
          <p:cNvSpPr>
            <a:spLocks noGrp="1"/>
          </p:cNvSpPr>
          <p:nvPr>
            <p:ph type="title"/>
          </p:nvPr>
        </p:nvSpPr>
        <p:spPr/>
        <p:txBody>
          <a:bodyPr/>
          <a:lstStyle/>
          <a:p>
            <a:r>
              <a:rPr lang="en-US" dirty="0"/>
              <a:t>How would you model a TV?</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5" name="Rectangle 4"/>
          <p:cNvSpPr/>
          <p:nvPr/>
        </p:nvSpPr>
        <p:spPr bwMode="auto">
          <a:xfrm>
            <a:off x="8531681" y="1143000"/>
            <a:ext cx="2515459" cy="929473"/>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sz="2800" kern="0" dirty="0">
                <a:solidFill>
                  <a:srgbClr val="FFFFFF"/>
                </a:solidFill>
                <a:latin typeface="Arial"/>
              </a:rPr>
              <a:t>Methods</a:t>
            </a:r>
          </a:p>
          <a:p>
            <a:pPr algn="ctr" defTabSz="914400" eaLnBrk="0" fontAlgn="base" hangingPunct="0">
              <a:spcBef>
                <a:spcPct val="0"/>
              </a:spcBef>
              <a:spcAft>
                <a:spcPct val="0"/>
              </a:spcAft>
              <a:defRPr/>
            </a:pPr>
            <a:r>
              <a:rPr lang="en-GB" sz="2800" kern="0" dirty="0">
                <a:solidFill>
                  <a:srgbClr val="FFFFFF"/>
                </a:solidFill>
                <a:latin typeface="Arial"/>
              </a:rPr>
              <a:t>(Actions)</a:t>
            </a:r>
            <a:endParaRPr lang="en-GB" sz="3600" kern="0" dirty="0">
              <a:solidFill>
                <a:srgbClr val="FFFFFF"/>
              </a:solidFill>
              <a:latin typeface="Arial"/>
            </a:endParaRPr>
          </a:p>
        </p:txBody>
      </p:sp>
      <p:sp>
        <p:nvSpPr>
          <p:cNvPr id="8" name="Rectangle 7"/>
          <p:cNvSpPr/>
          <p:nvPr/>
        </p:nvSpPr>
        <p:spPr bwMode="auto">
          <a:xfrm>
            <a:off x="406399" y="1143000"/>
            <a:ext cx="2500351" cy="929473"/>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sz="2800" kern="0" dirty="0">
                <a:solidFill>
                  <a:srgbClr val="FFFFFF"/>
                </a:solidFill>
                <a:latin typeface="Arial"/>
              </a:rPr>
              <a:t>Properties</a:t>
            </a:r>
          </a:p>
          <a:p>
            <a:pPr algn="ctr" defTabSz="914400" eaLnBrk="0" fontAlgn="base" hangingPunct="0">
              <a:spcBef>
                <a:spcPct val="0"/>
              </a:spcBef>
              <a:spcAft>
                <a:spcPct val="0"/>
              </a:spcAft>
              <a:defRPr/>
            </a:pPr>
            <a:r>
              <a:rPr lang="en-GB" sz="2800" kern="0" dirty="0">
                <a:solidFill>
                  <a:srgbClr val="FFFFFF"/>
                </a:solidFill>
                <a:latin typeface="Arial"/>
              </a:rPr>
              <a:t>(Information)</a:t>
            </a:r>
            <a:endParaRPr lang="en-GB" sz="3600" kern="0" dirty="0">
              <a:solidFill>
                <a:srgbClr val="FFFFFF"/>
              </a:solidFill>
              <a:latin typeface="Arial"/>
            </a:endParaRPr>
          </a:p>
        </p:txBody>
      </p:sp>
      <p:sp>
        <p:nvSpPr>
          <p:cNvPr id="9" name="Rectangle 8"/>
          <p:cNvSpPr/>
          <p:nvPr/>
        </p:nvSpPr>
        <p:spPr bwMode="auto">
          <a:xfrm>
            <a:off x="404725" y="2191431"/>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Is it on?</a:t>
            </a:r>
          </a:p>
        </p:txBody>
      </p:sp>
      <p:sp>
        <p:nvSpPr>
          <p:cNvPr id="10" name="Rectangle 9"/>
          <p:cNvSpPr/>
          <p:nvPr/>
        </p:nvSpPr>
        <p:spPr bwMode="auto">
          <a:xfrm>
            <a:off x="406400" y="2735717"/>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Current Channel</a:t>
            </a:r>
          </a:p>
        </p:txBody>
      </p:sp>
      <p:sp>
        <p:nvSpPr>
          <p:cNvPr id="11" name="Rectangle 10"/>
          <p:cNvSpPr/>
          <p:nvPr/>
        </p:nvSpPr>
        <p:spPr bwMode="auto">
          <a:xfrm>
            <a:off x="404725" y="3280003"/>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Current Volume</a:t>
            </a:r>
          </a:p>
        </p:txBody>
      </p:sp>
      <p:sp>
        <p:nvSpPr>
          <p:cNvPr id="12" name="Rectangle 11"/>
          <p:cNvSpPr/>
          <p:nvPr/>
        </p:nvSpPr>
        <p:spPr bwMode="auto">
          <a:xfrm>
            <a:off x="404725" y="4353561"/>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Brand</a:t>
            </a:r>
          </a:p>
        </p:txBody>
      </p:sp>
      <p:sp>
        <p:nvSpPr>
          <p:cNvPr id="13" name="Rectangle 12"/>
          <p:cNvSpPr/>
          <p:nvPr/>
        </p:nvSpPr>
        <p:spPr bwMode="auto">
          <a:xfrm>
            <a:off x="404725" y="3827667"/>
            <a:ext cx="2500350" cy="36168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Screen Size</a:t>
            </a:r>
          </a:p>
        </p:txBody>
      </p:sp>
      <p:sp>
        <p:nvSpPr>
          <p:cNvPr id="19" name="Rectangle 18"/>
          <p:cNvSpPr/>
          <p:nvPr/>
        </p:nvSpPr>
        <p:spPr bwMode="auto">
          <a:xfrm>
            <a:off x="404725" y="4901225"/>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Input</a:t>
            </a:r>
          </a:p>
        </p:txBody>
      </p:sp>
      <p:sp>
        <p:nvSpPr>
          <p:cNvPr id="20" name="Rectangle 19"/>
          <p:cNvSpPr/>
          <p:nvPr/>
        </p:nvSpPr>
        <p:spPr bwMode="auto">
          <a:xfrm>
            <a:off x="8531681" y="2191431"/>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Toggle Power</a:t>
            </a:r>
          </a:p>
        </p:txBody>
      </p:sp>
      <p:sp>
        <p:nvSpPr>
          <p:cNvPr id="21" name="Rectangle 20"/>
          <p:cNvSpPr/>
          <p:nvPr/>
        </p:nvSpPr>
        <p:spPr bwMode="auto">
          <a:xfrm>
            <a:off x="8533356" y="2735717"/>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 Channel Up</a:t>
            </a:r>
          </a:p>
        </p:txBody>
      </p:sp>
      <p:sp>
        <p:nvSpPr>
          <p:cNvPr id="22" name="Rectangle 21"/>
          <p:cNvSpPr/>
          <p:nvPr/>
        </p:nvSpPr>
        <p:spPr bwMode="auto">
          <a:xfrm>
            <a:off x="8531681" y="3280003"/>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Channel Down</a:t>
            </a:r>
          </a:p>
        </p:txBody>
      </p:sp>
      <p:sp>
        <p:nvSpPr>
          <p:cNvPr id="23" name="Rectangle 22"/>
          <p:cNvSpPr/>
          <p:nvPr/>
        </p:nvSpPr>
        <p:spPr bwMode="auto">
          <a:xfrm>
            <a:off x="8531681" y="4353561"/>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Volume Down</a:t>
            </a:r>
          </a:p>
        </p:txBody>
      </p:sp>
      <p:sp>
        <p:nvSpPr>
          <p:cNvPr id="24" name="Rectangle 23"/>
          <p:cNvSpPr/>
          <p:nvPr/>
        </p:nvSpPr>
        <p:spPr bwMode="auto">
          <a:xfrm>
            <a:off x="8531681" y="3827667"/>
            <a:ext cx="2513783" cy="36168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eaLnBrk="0" fontAlgn="base" hangingPunct="0">
              <a:spcBef>
                <a:spcPct val="0"/>
              </a:spcBef>
              <a:spcAft>
                <a:spcPct val="0"/>
              </a:spcAft>
              <a:defRPr/>
            </a:pPr>
            <a:r>
              <a:rPr lang="en-GB" kern="0" dirty="0">
                <a:solidFill>
                  <a:srgbClr val="FFFFFF"/>
                </a:solidFill>
                <a:latin typeface="Arial"/>
              </a:rPr>
              <a:t>Volume Up</a:t>
            </a:r>
          </a:p>
        </p:txBody>
      </p:sp>
      <p:sp>
        <p:nvSpPr>
          <p:cNvPr id="25" name="Rectangle 24"/>
          <p:cNvSpPr/>
          <p:nvPr/>
        </p:nvSpPr>
        <p:spPr bwMode="auto">
          <a:xfrm>
            <a:off x="8531681" y="4901225"/>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Change Input</a:t>
            </a:r>
          </a:p>
        </p:txBody>
      </p:sp>
      <p:sp>
        <p:nvSpPr>
          <p:cNvPr id="29" name="Rectangle 28"/>
          <p:cNvSpPr/>
          <p:nvPr/>
        </p:nvSpPr>
        <p:spPr bwMode="auto">
          <a:xfrm>
            <a:off x="8531681" y="5505320"/>
            <a:ext cx="2513783"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Set Channel(&lt;</a:t>
            </a:r>
            <a:r>
              <a:rPr lang="en-GB" kern="0" dirty="0" err="1">
                <a:solidFill>
                  <a:srgbClr val="FFFFFF"/>
                </a:solidFill>
                <a:latin typeface="Arial"/>
              </a:rPr>
              <a:t>int</a:t>
            </a:r>
            <a:r>
              <a:rPr lang="en-GB" kern="0" dirty="0">
                <a:solidFill>
                  <a:srgbClr val="FFFFFF"/>
                </a:solidFill>
                <a:latin typeface="Arial"/>
              </a:rPr>
              <a:t>&gt;)</a:t>
            </a:r>
          </a:p>
        </p:txBody>
      </p:sp>
      <p:cxnSp>
        <p:nvCxnSpPr>
          <p:cNvPr id="31" name="Straight Arrow Connector 30"/>
          <p:cNvCxnSpPr/>
          <p:nvPr/>
        </p:nvCxnSpPr>
        <p:spPr>
          <a:xfrm flipV="1">
            <a:off x="5553306" y="5820937"/>
            <a:ext cx="4754880" cy="5486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p:cNvSpPr txBox="1"/>
          <p:nvPr/>
        </p:nvSpPr>
        <p:spPr>
          <a:xfrm>
            <a:off x="304800" y="5933384"/>
            <a:ext cx="5400035"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solidFill>
                  <a:schemeClr val="bg1"/>
                </a:solidFill>
              </a:rPr>
              <a:t>To change the channel to a particular one we have to pass in data (the channel number).</a:t>
            </a:r>
          </a:p>
        </p:txBody>
      </p:sp>
      <p:sp>
        <p:nvSpPr>
          <p:cNvPr id="34" name="Rectangle 33"/>
          <p:cNvSpPr/>
          <p:nvPr/>
        </p:nvSpPr>
        <p:spPr bwMode="auto">
          <a:xfrm>
            <a:off x="404725" y="5448889"/>
            <a:ext cx="2500350" cy="383459"/>
          </a:xfrm>
          <a:prstGeom prst="rect">
            <a:avLst/>
          </a:prstGeom>
          <a:solidFill>
            <a:srgbClr val="8DACD0">
              <a:lumMod val="75000"/>
            </a:srgbClr>
          </a:solidFill>
          <a:ln w="12700" cap="flat" cmpd="sng" algn="ctr">
            <a:noFill/>
            <a:prstDash val="solid"/>
            <a:round/>
            <a:headEnd type="none" w="sm" len="sm"/>
            <a:tailEnd type="none" w="sm" len="sm"/>
          </a:ln>
          <a:effectLst/>
        </p:spPr>
        <p:txBody>
          <a:bodyPr vert="horz" wrap="none" lIns="91440" tIns="45720" rIns="91440" bIns="45720" rtlCol="0" anchor="ctr" compatLnSpc="1"/>
          <a:lstStyle/>
          <a:p>
            <a:pPr algn="ctr" defTabSz="914400" eaLnBrk="0" fontAlgn="base" hangingPunct="0">
              <a:spcBef>
                <a:spcPct val="0"/>
              </a:spcBef>
              <a:spcAft>
                <a:spcPct val="0"/>
              </a:spcAft>
              <a:defRPr/>
            </a:pPr>
            <a:r>
              <a:rPr lang="en-GB" kern="0" dirty="0">
                <a:solidFill>
                  <a:srgbClr val="FFFFFF"/>
                </a:solidFill>
                <a:latin typeface="Arial"/>
              </a:rPr>
              <a:t>Screen Type</a:t>
            </a:r>
          </a:p>
        </p:txBody>
      </p:sp>
    </p:spTree>
    <p:extLst>
      <p:ext uri="{BB962C8B-B14F-4D97-AF65-F5344CB8AC3E}">
        <p14:creationId xmlns:p14="http://schemas.microsoft.com/office/powerpoint/2010/main" val="66760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par>
                                <p:cTn id="69" presetID="22" presetClass="entr" presetSubtype="8"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9" grpId="0" animBg="1"/>
      <p:bldP spid="20" grpId="0" animBg="1"/>
      <p:bldP spid="21" grpId="0" animBg="1"/>
      <p:bldP spid="22" grpId="0" animBg="1"/>
      <p:bldP spid="23" grpId="0" animBg="1"/>
      <p:bldP spid="24" grpId="0" animBg="1"/>
      <p:bldP spid="25" grpId="0" animBg="1"/>
      <p:bldP spid="29"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641175" y="258377"/>
          <a:ext cx="11292324" cy="5949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Table 11"/>
          <p:cNvGraphicFramePr>
            <a:graphicFrameLocks noGrp="1"/>
          </p:cNvGraphicFramePr>
          <p:nvPr>
            <p:extLst/>
          </p:nvPr>
        </p:nvGraphicFramePr>
        <p:xfrm>
          <a:off x="7293065" y="4186265"/>
          <a:ext cx="4320480" cy="2133600"/>
        </p:xfrm>
        <a:graphic>
          <a:graphicData uri="http://schemas.openxmlformats.org/drawingml/2006/table">
            <a:tbl>
              <a:tblPr firstRow="1" bandRow="1">
                <a:tableStyleId>{D7AC3CCA-C797-4891-BE02-D94E43425B78}</a:tableStyleId>
              </a:tblPr>
              <a:tblGrid>
                <a:gridCol w="1988420">
                  <a:extLst>
                    <a:ext uri="{9D8B030D-6E8A-4147-A177-3AD203B41FA5}">
                      <a16:colId xmlns:a16="http://schemas.microsoft.com/office/drawing/2014/main" val="20000"/>
                    </a:ext>
                  </a:extLst>
                </a:gridCol>
                <a:gridCol w="2332060">
                  <a:extLst>
                    <a:ext uri="{9D8B030D-6E8A-4147-A177-3AD203B41FA5}">
                      <a16:colId xmlns:a16="http://schemas.microsoft.com/office/drawing/2014/main" val="20001"/>
                    </a:ext>
                  </a:extLst>
                </a:gridCol>
              </a:tblGrid>
              <a:tr h="264335">
                <a:tc gridSpan="2">
                  <a:txBody>
                    <a:bodyPr/>
                    <a:lstStyle/>
                    <a:p>
                      <a:pPr algn="ctr"/>
                      <a:r>
                        <a:rPr lang="en-AU" sz="1400" dirty="0">
                          <a:latin typeface="Segoe UI Light" panose="020B0502040204020203" pitchFamily="34" charset="0"/>
                          <a:cs typeface="Segoe UI Light" panose="020B0502040204020203" pitchFamily="34" charset="0"/>
                        </a:rPr>
                        <a:t>$MyTv2</a:t>
                      </a:r>
                    </a:p>
                  </a:txBody>
                  <a:tcPr/>
                </a:tc>
                <a:tc hMerge="1">
                  <a:txBody>
                    <a:bodyPr/>
                    <a:lstStyle/>
                    <a:p>
                      <a:endParaRPr lang="en-AU" sz="1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725674268"/>
                  </a:ext>
                </a:extLst>
              </a:tr>
              <a:tr h="264335">
                <a:tc>
                  <a:txBody>
                    <a:bodyPr/>
                    <a:lstStyle/>
                    <a:p>
                      <a:r>
                        <a:rPr lang="en-AU" sz="1400" dirty="0">
                          <a:latin typeface="Segoe UI Light" panose="020B0502040204020203" pitchFamily="34" charset="0"/>
                          <a:cs typeface="Segoe UI Light" panose="020B0502040204020203" pitchFamily="34" charset="0"/>
                        </a:rPr>
                        <a:t>Property</a:t>
                      </a:r>
                    </a:p>
                  </a:txBody>
                  <a:tcPr/>
                </a:tc>
                <a:tc>
                  <a:txBody>
                    <a:bodyPr/>
                    <a:lstStyle/>
                    <a:p>
                      <a:r>
                        <a:rPr lang="en-AU" sz="1400" dirty="0">
                          <a:latin typeface="Segoe UI Light" panose="020B0502040204020203" pitchFamily="34" charset="0"/>
                          <a:cs typeface="Segoe UI Light" panose="020B0502040204020203" pitchFamily="34" charset="0"/>
                        </a:rPr>
                        <a:t>Value</a:t>
                      </a:r>
                    </a:p>
                  </a:txBody>
                  <a:tcPr/>
                </a:tc>
                <a:extLst>
                  <a:ext uri="{0D108BD9-81ED-4DB2-BD59-A6C34878D82A}">
                    <a16:rowId xmlns:a16="http://schemas.microsoft.com/office/drawing/2014/main" val="10000"/>
                  </a:ext>
                </a:extLst>
              </a:tr>
              <a:tr h="298048">
                <a:tc>
                  <a:txBody>
                    <a:bodyPr/>
                    <a:lstStyle/>
                    <a:p>
                      <a:r>
                        <a:rPr lang="en-AU" sz="1400" b="1" dirty="0" err="1">
                          <a:latin typeface="Segoe UI Light" panose="020B0502040204020203" pitchFamily="34" charset="0"/>
                          <a:cs typeface="Segoe UI Light" panose="020B0502040204020203" pitchFamily="34" charset="0"/>
                        </a:rPr>
                        <a:t>DisplayType</a:t>
                      </a:r>
                      <a:endParaRPr lang="en-AU" sz="1400" b="1" dirty="0">
                        <a:latin typeface="Segoe UI Light" panose="020B0502040204020203" pitchFamily="34" charset="0"/>
                        <a:cs typeface="Segoe UI Light" panose="020B0502040204020203" pitchFamily="34" charset="0"/>
                      </a:endParaRPr>
                    </a:p>
                  </a:txBody>
                  <a:tcPr/>
                </a:tc>
                <a:tc>
                  <a:txBody>
                    <a:bodyPr/>
                    <a:lstStyle/>
                    <a:p>
                      <a:r>
                        <a:rPr lang="en-AU" sz="1400" dirty="0">
                          <a:latin typeface="Segoe UI Light" panose="020B0502040204020203" pitchFamily="34" charset="0"/>
                          <a:cs typeface="Segoe UI Light" panose="020B0502040204020203" pitchFamily="34" charset="0"/>
                        </a:rPr>
                        <a:t>LED</a:t>
                      </a:r>
                    </a:p>
                  </a:txBody>
                  <a:tcPr/>
                </a:tc>
                <a:extLst>
                  <a:ext uri="{0D108BD9-81ED-4DB2-BD59-A6C34878D82A}">
                    <a16:rowId xmlns:a16="http://schemas.microsoft.com/office/drawing/2014/main" val="10001"/>
                  </a:ext>
                </a:extLst>
              </a:tr>
              <a:tr h="264335">
                <a:tc>
                  <a:txBody>
                    <a:bodyPr/>
                    <a:lstStyle/>
                    <a:p>
                      <a:r>
                        <a:rPr lang="en-AU" sz="1400" b="1" dirty="0">
                          <a:latin typeface="Segoe UI Light" panose="020B0502040204020203" pitchFamily="34" charset="0"/>
                          <a:cs typeface="Segoe UI Light" panose="020B0502040204020203" pitchFamily="34" charset="0"/>
                        </a:rPr>
                        <a:t>Input</a:t>
                      </a:r>
                    </a:p>
                  </a:txBody>
                  <a:tcPr/>
                </a:tc>
                <a:tc>
                  <a:txBody>
                    <a:bodyPr/>
                    <a:lstStyle/>
                    <a:p>
                      <a:r>
                        <a:rPr lang="en-AU" sz="1400" dirty="0">
                          <a:latin typeface="Segoe UI Light" panose="020B0502040204020203" pitchFamily="34" charset="0"/>
                          <a:cs typeface="Segoe UI Light" panose="020B0502040204020203" pitchFamily="34" charset="0"/>
                        </a:rPr>
                        <a:t>HDMI1</a:t>
                      </a:r>
                    </a:p>
                  </a:txBody>
                  <a:tcPr/>
                </a:tc>
                <a:extLst>
                  <a:ext uri="{0D108BD9-81ED-4DB2-BD59-A6C34878D82A}">
                    <a16:rowId xmlns:a16="http://schemas.microsoft.com/office/drawing/2014/main" val="10002"/>
                  </a:ext>
                </a:extLst>
              </a:tr>
              <a:tr h="264335">
                <a:tc>
                  <a:txBody>
                    <a:bodyPr/>
                    <a:lstStyle/>
                    <a:p>
                      <a:r>
                        <a:rPr lang="en-AU" sz="1400" b="1" dirty="0">
                          <a:latin typeface="Segoe UI Light" panose="020B0502040204020203" pitchFamily="34" charset="0"/>
                          <a:cs typeface="Segoe UI Light" panose="020B0502040204020203" pitchFamily="34" charset="0"/>
                        </a:rPr>
                        <a:t>Size</a:t>
                      </a:r>
                    </a:p>
                  </a:txBody>
                  <a:tcPr/>
                </a:tc>
                <a:tc>
                  <a:txBody>
                    <a:bodyPr/>
                    <a:lstStyle/>
                    <a:p>
                      <a:r>
                        <a:rPr lang="en-AU" sz="1400" dirty="0">
                          <a:latin typeface="Segoe UI Light" panose="020B0502040204020203" pitchFamily="34" charset="0"/>
                          <a:cs typeface="Segoe UI Light" panose="020B0502040204020203" pitchFamily="34" charset="0"/>
                        </a:rPr>
                        <a:t>80</a:t>
                      </a:r>
                    </a:p>
                  </a:txBody>
                  <a:tcPr/>
                </a:tc>
                <a:extLst>
                  <a:ext uri="{0D108BD9-81ED-4DB2-BD59-A6C34878D82A}">
                    <a16:rowId xmlns:a16="http://schemas.microsoft.com/office/drawing/2014/main" val="10003"/>
                  </a:ext>
                </a:extLst>
              </a:tr>
              <a:tr h="264335">
                <a:tc>
                  <a:txBody>
                    <a:bodyPr/>
                    <a:lstStyle/>
                    <a:p>
                      <a:r>
                        <a:rPr lang="en-AU" sz="1400" b="1" dirty="0" err="1">
                          <a:latin typeface="Segoe UI Light" panose="020B0502040204020203" pitchFamily="34" charset="0"/>
                          <a:cs typeface="Segoe UI Light" panose="020B0502040204020203" pitchFamily="34" charset="0"/>
                        </a:rPr>
                        <a:t>ModelNumber</a:t>
                      </a:r>
                      <a:endParaRPr lang="en-AU" sz="1400" dirty="0">
                        <a:latin typeface="Segoe UI Light" panose="020B0502040204020203" pitchFamily="34" charset="0"/>
                        <a:cs typeface="Segoe UI Light" panose="020B0502040204020203" pitchFamily="34" charset="0"/>
                      </a:endParaRPr>
                    </a:p>
                  </a:txBody>
                  <a:tcPr/>
                </a:tc>
                <a:tc>
                  <a:txBody>
                    <a:bodyPr/>
                    <a:lstStyle/>
                    <a:p>
                      <a:r>
                        <a:rPr lang="en-AU" sz="1400" dirty="0">
                          <a:latin typeface="Segoe UI Light" panose="020B0502040204020203" pitchFamily="34" charset="0"/>
                          <a:cs typeface="Segoe UI Light" panose="020B0502040204020203" pitchFamily="34" charset="0"/>
                        </a:rPr>
                        <a:t>LEDTV-80432</a:t>
                      </a:r>
                    </a:p>
                  </a:txBody>
                  <a:tcPr/>
                </a:tc>
                <a:extLst>
                  <a:ext uri="{0D108BD9-81ED-4DB2-BD59-A6C34878D82A}">
                    <a16:rowId xmlns:a16="http://schemas.microsoft.com/office/drawing/2014/main" val="2784276054"/>
                  </a:ext>
                </a:extLst>
              </a:tr>
              <a:tr h="264335">
                <a:tc>
                  <a:txBody>
                    <a:bodyPr/>
                    <a:lstStyle/>
                    <a:p>
                      <a:r>
                        <a:rPr lang="en-AU" sz="1400" dirty="0">
                          <a:latin typeface="Segoe UI Light" panose="020B0502040204020203" pitchFamily="34" charset="0"/>
                          <a:cs typeface="Segoe UI Light" panose="020B0502040204020203" pitchFamily="34" charset="0"/>
                        </a:rPr>
                        <a:t>…</a:t>
                      </a:r>
                    </a:p>
                  </a:txBody>
                  <a:tcPr/>
                </a:tc>
                <a:tc>
                  <a:txBody>
                    <a:bodyPr/>
                    <a:lstStyle/>
                    <a:p>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5"/>
                  </a:ext>
                </a:extLst>
              </a:tr>
            </a:tbl>
          </a:graphicData>
        </a:graphic>
      </p:graphicFrame>
      <p:sp>
        <p:nvSpPr>
          <p:cNvPr id="8" name="Title 7"/>
          <p:cNvSpPr>
            <a:spLocks noGrp="1"/>
          </p:cNvSpPr>
          <p:nvPr>
            <p:ph type="title"/>
          </p:nvPr>
        </p:nvSpPr>
        <p:spPr>
          <a:xfrm>
            <a:off x="-1" y="1143000"/>
            <a:ext cx="2257425" cy="1243013"/>
          </a:xfrm>
        </p:spPr>
        <p:txBody>
          <a:bodyPr/>
          <a:lstStyle/>
          <a:p>
            <a:r>
              <a:rPr lang="en-AU" dirty="0">
                <a:latin typeface="Segoe UI Light" panose="020B0502040204020203" pitchFamily="34" charset="0"/>
                <a:cs typeface="Segoe UI Light" panose="020B0502040204020203" pitchFamily="34" charset="0"/>
              </a:rPr>
              <a:t>Understanding Instances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1" name="Table 10"/>
          <p:cNvGraphicFramePr>
            <a:graphicFrameLocks noGrp="1"/>
          </p:cNvGraphicFramePr>
          <p:nvPr>
            <p:extLst/>
          </p:nvPr>
        </p:nvGraphicFramePr>
        <p:xfrm>
          <a:off x="1128711" y="4186007"/>
          <a:ext cx="4320480" cy="2133600"/>
        </p:xfrm>
        <a:graphic>
          <a:graphicData uri="http://schemas.openxmlformats.org/drawingml/2006/table">
            <a:tbl>
              <a:tblPr firstRow="1" bandRow="1">
                <a:tableStyleId>{D7AC3CCA-C797-4891-BE02-D94E43425B78}</a:tableStyleId>
              </a:tblPr>
              <a:tblGrid>
                <a:gridCol w="1988420">
                  <a:extLst>
                    <a:ext uri="{9D8B030D-6E8A-4147-A177-3AD203B41FA5}">
                      <a16:colId xmlns:a16="http://schemas.microsoft.com/office/drawing/2014/main" val="20000"/>
                    </a:ext>
                  </a:extLst>
                </a:gridCol>
                <a:gridCol w="2332060">
                  <a:extLst>
                    <a:ext uri="{9D8B030D-6E8A-4147-A177-3AD203B41FA5}">
                      <a16:colId xmlns:a16="http://schemas.microsoft.com/office/drawing/2014/main" val="20001"/>
                    </a:ext>
                  </a:extLst>
                </a:gridCol>
              </a:tblGrid>
              <a:tr h="264335">
                <a:tc gridSpan="2">
                  <a:txBody>
                    <a:bodyPr/>
                    <a:lstStyle/>
                    <a:p>
                      <a:pPr algn="ctr"/>
                      <a:r>
                        <a:rPr lang="en-AU" sz="1400" dirty="0">
                          <a:latin typeface="Segoe UI Light" panose="020B0502040204020203" pitchFamily="34" charset="0"/>
                          <a:cs typeface="Segoe UI Light" panose="020B0502040204020203" pitchFamily="34" charset="0"/>
                        </a:rPr>
                        <a:t>$MyTv1</a:t>
                      </a:r>
                    </a:p>
                  </a:txBody>
                  <a:tcPr/>
                </a:tc>
                <a:tc hMerge="1">
                  <a:txBody>
                    <a:bodyPr/>
                    <a:lstStyle/>
                    <a:p>
                      <a:endParaRPr lang="en-AU" sz="1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745604530"/>
                  </a:ext>
                </a:extLst>
              </a:tr>
              <a:tr h="264335">
                <a:tc>
                  <a:txBody>
                    <a:bodyPr/>
                    <a:lstStyle/>
                    <a:p>
                      <a:r>
                        <a:rPr lang="en-AU" sz="1400" b="1" u="sng" dirty="0">
                          <a:latin typeface="Segoe UI Light" panose="020B0502040204020203" pitchFamily="34" charset="0"/>
                          <a:cs typeface="Segoe UI Light" panose="020B0502040204020203" pitchFamily="34" charset="0"/>
                        </a:rPr>
                        <a:t>Property</a:t>
                      </a:r>
                    </a:p>
                  </a:txBody>
                  <a:tcPr/>
                </a:tc>
                <a:tc>
                  <a:txBody>
                    <a:bodyPr/>
                    <a:lstStyle/>
                    <a:p>
                      <a:r>
                        <a:rPr lang="en-AU" sz="1400" b="1" u="sng" dirty="0">
                          <a:latin typeface="Segoe UI Light" panose="020B0502040204020203" pitchFamily="34" charset="0"/>
                          <a:cs typeface="Segoe UI Light" panose="020B0502040204020203" pitchFamily="34" charset="0"/>
                        </a:rPr>
                        <a:t>Value</a:t>
                      </a:r>
                    </a:p>
                  </a:txBody>
                  <a:tcPr/>
                </a:tc>
                <a:extLst>
                  <a:ext uri="{0D108BD9-81ED-4DB2-BD59-A6C34878D82A}">
                    <a16:rowId xmlns:a16="http://schemas.microsoft.com/office/drawing/2014/main" val="10000"/>
                  </a:ext>
                </a:extLst>
              </a:tr>
              <a:tr h="298048">
                <a:tc>
                  <a:txBody>
                    <a:bodyPr/>
                    <a:lstStyle/>
                    <a:p>
                      <a:r>
                        <a:rPr lang="en-AU" sz="1400" b="1" dirty="0" err="1">
                          <a:latin typeface="Segoe UI Light" panose="020B0502040204020203" pitchFamily="34" charset="0"/>
                          <a:cs typeface="Segoe UI Light" panose="020B0502040204020203" pitchFamily="34" charset="0"/>
                        </a:rPr>
                        <a:t>DisplayType</a:t>
                      </a:r>
                      <a:endParaRPr lang="en-AU" sz="1400" b="1" dirty="0">
                        <a:latin typeface="Segoe UI Light" panose="020B0502040204020203" pitchFamily="34" charset="0"/>
                        <a:cs typeface="Segoe UI Light" panose="020B0502040204020203" pitchFamily="34" charset="0"/>
                      </a:endParaRPr>
                    </a:p>
                  </a:txBody>
                  <a:tcPr/>
                </a:tc>
                <a:tc>
                  <a:txBody>
                    <a:bodyPr/>
                    <a:lstStyle/>
                    <a:p>
                      <a:r>
                        <a:rPr lang="en-AU" sz="1400" dirty="0">
                          <a:latin typeface="Segoe UI Light" panose="020B0502040204020203" pitchFamily="34" charset="0"/>
                          <a:cs typeface="Segoe UI Light" panose="020B0502040204020203" pitchFamily="34" charset="0"/>
                        </a:rPr>
                        <a:t>LCD</a:t>
                      </a:r>
                    </a:p>
                  </a:txBody>
                  <a:tcPr/>
                </a:tc>
                <a:extLst>
                  <a:ext uri="{0D108BD9-81ED-4DB2-BD59-A6C34878D82A}">
                    <a16:rowId xmlns:a16="http://schemas.microsoft.com/office/drawing/2014/main" val="10001"/>
                  </a:ext>
                </a:extLst>
              </a:tr>
              <a:tr h="264335">
                <a:tc>
                  <a:txBody>
                    <a:bodyPr/>
                    <a:lstStyle/>
                    <a:p>
                      <a:r>
                        <a:rPr lang="en-AU" sz="1400" b="1" dirty="0">
                          <a:latin typeface="Segoe UI Light" panose="020B0502040204020203" pitchFamily="34" charset="0"/>
                          <a:cs typeface="Segoe UI Light" panose="020B0502040204020203" pitchFamily="34" charset="0"/>
                        </a:rPr>
                        <a:t>Input</a:t>
                      </a:r>
                    </a:p>
                  </a:txBody>
                  <a:tcPr/>
                </a:tc>
                <a:tc>
                  <a:txBody>
                    <a:bodyPr/>
                    <a:lstStyle/>
                    <a:p>
                      <a:r>
                        <a:rPr lang="en-AU" sz="1400" dirty="0">
                          <a:latin typeface="Segoe UI Light" panose="020B0502040204020203" pitchFamily="34" charset="0"/>
                          <a:cs typeface="Segoe UI Light" panose="020B0502040204020203" pitchFamily="34" charset="0"/>
                        </a:rPr>
                        <a:t>VGA</a:t>
                      </a:r>
                    </a:p>
                  </a:txBody>
                  <a:tcPr/>
                </a:tc>
                <a:extLst>
                  <a:ext uri="{0D108BD9-81ED-4DB2-BD59-A6C34878D82A}">
                    <a16:rowId xmlns:a16="http://schemas.microsoft.com/office/drawing/2014/main" val="10002"/>
                  </a:ext>
                </a:extLst>
              </a:tr>
              <a:tr h="264335">
                <a:tc>
                  <a:txBody>
                    <a:bodyPr/>
                    <a:lstStyle/>
                    <a:p>
                      <a:r>
                        <a:rPr lang="en-AU" sz="1400" b="1" dirty="0">
                          <a:latin typeface="Segoe UI Light" panose="020B0502040204020203" pitchFamily="34" charset="0"/>
                          <a:cs typeface="Segoe UI Light" panose="020B0502040204020203" pitchFamily="34" charset="0"/>
                        </a:rPr>
                        <a:t>Size</a:t>
                      </a:r>
                    </a:p>
                  </a:txBody>
                  <a:tcPr/>
                </a:tc>
                <a:tc>
                  <a:txBody>
                    <a:bodyPr/>
                    <a:lstStyle/>
                    <a:p>
                      <a:r>
                        <a:rPr lang="en-AU" sz="1400" dirty="0">
                          <a:latin typeface="Segoe UI Light" panose="020B0502040204020203" pitchFamily="34" charset="0"/>
                          <a:cs typeface="Segoe UI Light" panose="020B0502040204020203" pitchFamily="34" charset="0"/>
                        </a:rPr>
                        <a:t>42</a:t>
                      </a:r>
                    </a:p>
                  </a:txBody>
                  <a:tcPr/>
                </a:tc>
                <a:extLst>
                  <a:ext uri="{0D108BD9-81ED-4DB2-BD59-A6C34878D82A}">
                    <a16:rowId xmlns:a16="http://schemas.microsoft.com/office/drawing/2014/main" val="10003"/>
                  </a:ext>
                </a:extLst>
              </a:tr>
              <a:tr h="264335">
                <a:tc>
                  <a:txBody>
                    <a:bodyPr/>
                    <a:lstStyle/>
                    <a:p>
                      <a:r>
                        <a:rPr lang="en-AU" sz="1400" b="1" dirty="0" err="1">
                          <a:latin typeface="Segoe UI Light" panose="020B0502040204020203" pitchFamily="34" charset="0"/>
                          <a:cs typeface="Segoe UI Light" panose="020B0502040204020203" pitchFamily="34" charset="0"/>
                        </a:rPr>
                        <a:t>ModelNumber</a:t>
                      </a:r>
                      <a:endParaRPr lang="en-AU" sz="1400" b="1" dirty="0">
                        <a:latin typeface="Segoe UI Light" panose="020B0502040204020203" pitchFamily="34" charset="0"/>
                        <a:cs typeface="Segoe UI Light" panose="020B0502040204020203" pitchFamily="34" charset="0"/>
                      </a:endParaRPr>
                    </a:p>
                  </a:txBody>
                  <a:tcPr/>
                </a:tc>
                <a:tc>
                  <a:txBody>
                    <a:bodyPr/>
                    <a:lstStyle/>
                    <a:p>
                      <a:r>
                        <a:rPr lang="en-AU" sz="1400" dirty="0">
                          <a:latin typeface="Segoe UI Light" panose="020B0502040204020203" pitchFamily="34" charset="0"/>
                          <a:cs typeface="Segoe UI Light" panose="020B0502040204020203" pitchFamily="34" charset="0"/>
                        </a:rPr>
                        <a:t>PTV-42732</a:t>
                      </a:r>
                    </a:p>
                  </a:txBody>
                  <a:tcPr/>
                </a:tc>
                <a:extLst>
                  <a:ext uri="{0D108BD9-81ED-4DB2-BD59-A6C34878D82A}">
                    <a16:rowId xmlns:a16="http://schemas.microsoft.com/office/drawing/2014/main" val="969074763"/>
                  </a:ext>
                </a:extLst>
              </a:tr>
              <a:tr h="264335">
                <a:tc>
                  <a:txBody>
                    <a:bodyPr/>
                    <a:lstStyle/>
                    <a:p>
                      <a:r>
                        <a:rPr lang="en-AU" sz="1400" b="1" dirty="0">
                          <a:latin typeface="Segoe UI Light" panose="020B0502040204020203" pitchFamily="34" charset="0"/>
                          <a:cs typeface="Segoe UI Light" panose="020B0502040204020203" pitchFamily="34" charset="0"/>
                        </a:rPr>
                        <a:t>…</a:t>
                      </a:r>
                    </a:p>
                  </a:txBody>
                  <a:tcPr/>
                </a:tc>
                <a:tc>
                  <a:txBody>
                    <a:bodyPr/>
                    <a:lstStyle/>
                    <a:p>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nvPr>
        </p:nvGraphicFramePr>
        <p:xfrm>
          <a:off x="4170643" y="252413"/>
          <a:ext cx="3747248" cy="2438400"/>
        </p:xfrm>
        <a:graphic>
          <a:graphicData uri="http://schemas.openxmlformats.org/drawingml/2006/table">
            <a:tbl>
              <a:tblPr firstRow="1" bandRow="1">
                <a:tableStyleId>{D7AC3CCA-C797-4891-BE02-D94E43425B78}</a:tableStyleId>
              </a:tblPr>
              <a:tblGrid>
                <a:gridCol w="1724601">
                  <a:extLst>
                    <a:ext uri="{9D8B030D-6E8A-4147-A177-3AD203B41FA5}">
                      <a16:colId xmlns:a16="http://schemas.microsoft.com/office/drawing/2014/main" val="20000"/>
                    </a:ext>
                  </a:extLst>
                </a:gridCol>
                <a:gridCol w="2022647">
                  <a:extLst>
                    <a:ext uri="{9D8B030D-6E8A-4147-A177-3AD203B41FA5}">
                      <a16:colId xmlns:a16="http://schemas.microsoft.com/office/drawing/2014/main" val="20001"/>
                    </a:ext>
                  </a:extLst>
                </a:gridCol>
              </a:tblGrid>
              <a:tr h="264335">
                <a:tc gridSpan="2">
                  <a:txBody>
                    <a:bodyPr/>
                    <a:lstStyle/>
                    <a:p>
                      <a:pPr algn="ctr"/>
                      <a:r>
                        <a:rPr lang="en-AU" sz="1400" dirty="0">
                          <a:latin typeface="Segoe UI Light" panose="020B0502040204020203" pitchFamily="34" charset="0"/>
                          <a:cs typeface="Segoe UI Light" panose="020B0502040204020203" pitchFamily="34" charset="0"/>
                        </a:rPr>
                        <a:t>Type [Microsoft.TV]</a:t>
                      </a:r>
                    </a:p>
                  </a:txBody>
                  <a:tcPr/>
                </a:tc>
                <a:tc hMerge="1">
                  <a:txBody>
                    <a:bodyPr/>
                    <a:lstStyle/>
                    <a:p>
                      <a:endParaRPr lang="en-AU" sz="1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745604530"/>
                  </a:ext>
                </a:extLst>
              </a:tr>
              <a:tr h="264335">
                <a:tc gridSpan="2">
                  <a:txBody>
                    <a:bodyPr/>
                    <a:lstStyle/>
                    <a:p>
                      <a:pPr algn="ctr"/>
                      <a:r>
                        <a:rPr lang="en-AU" sz="1400" dirty="0">
                          <a:latin typeface="Segoe UI Light" panose="020B0502040204020203" pitchFamily="34" charset="0"/>
                          <a:cs typeface="Segoe UI Light" panose="020B0502040204020203" pitchFamily="34" charset="0"/>
                        </a:rPr>
                        <a:t>Members</a:t>
                      </a:r>
                    </a:p>
                  </a:txBody>
                  <a:tcPr/>
                </a:tc>
                <a:tc hMerge="1">
                  <a:txBody>
                    <a:bodyPr/>
                    <a:lstStyle/>
                    <a:p>
                      <a:endParaRPr lang="en-AU" sz="1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604379216"/>
                  </a:ext>
                </a:extLst>
              </a:tr>
              <a:tr h="264335">
                <a:tc>
                  <a:txBody>
                    <a:bodyPr/>
                    <a:lstStyle/>
                    <a:p>
                      <a:r>
                        <a:rPr lang="en-AU" sz="1400" b="1" i="0" u="sng" dirty="0">
                          <a:latin typeface="Segoe UI Light" panose="020B0502040204020203" pitchFamily="34" charset="0"/>
                          <a:cs typeface="Segoe UI Light" panose="020B0502040204020203" pitchFamily="34" charset="0"/>
                        </a:rPr>
                        <a:t>Properties</a:t>
                      </a:r>
                    </a:p>
                  </a:txBody>
                  <a:tcPr/>
                </a:tc>
                <a:tc>
                  <a:txBody>
                    <a:bodyPr/>
                    <a:lstStyle/>
                    <a:p>
                      <a:r>
                        <a:rPr lang="en-AU" sz="1400" b="1" i="0" u="sng" dirty="0">
                          <a:latin typeface="Segoe UI Light" panose="020B0502040204020203" pitchFamily="34" charset="0"/>
                          <a:cs typeface="Segoe UI Light" panose="020B0502040204020203" pitchFamily="34" charset="0"/>
                        </a:rPr>
                        <a:t>Methods</a:t>
                      </a:r>
                    </a:p>
                  </a:txBody>
                  <a:tcPr/>
                </a:tc>
                <a:extLst>
                  <a:ext uri="{0D108BD9-81ED-4DB2-BD59-A6C34878D82A}">
                    <a16:rowId xmlns:a16="http://schemas.microsoft.com/office/drawing/2014/main" val="10000"/>
                  </a:ext>
                </a:extLst>
              </a:tr>
              <a:tr h="298048">
                <a:tc>
                  <a:txBody>
                    <a:bodyPr/>
                    <a:lstStyle/>
                    <a:p>
                      <a:r>
                        <a:rPr lang="en-AU" sz="1400" dirty="0" err="1">
                          <a:latin typeface="Segoe UI Light" panose="020B0502040204020203" pitchFamily="34" charset="0"/>
                          <a:cs typeface="Segoe UI Light" panose="020B0502040204020203" pitchFamily="34" charset="0"/>
                        </a:rPr>
                        <a:t>DisplayType</a:t>
                      </a:r>
                      <a:endParaRPr lang="en-AU" sz="1400" dirty="0">
                        <a:latin typeface="Segoe UI Light" panose="020B0502040204020203" pitchFamily="34" charset="0"/>
                        <a:cs typeface="Segoe UI Light" panose="020B0502040204020203" pitchFamily="34" charset="0"/>
                      </a:endParaRPr>
                    </a:p>
                  </a:txBody>
                  <a:tcPr/>
                </a:tc>
                <a:tc>
                  <a:txBody>
                    <a:bodyPr/>
                    <a:lstStyle/>
                    <a:p>
                      <a:r>
                        <a:rPr lang="en-AU" sz="1400" dirty="0" err="1">
                          <a:latin typeface="Segoe UI Light" panose="020B0502040204020203" pitchFamily="34" charset="0"/>
                          <a:cs typeface="Segoe UI Light" panose="020B0502040204020203" pitchFamily="34" charset="0"/>
                        </a:rPr>
                        <a:t>VolumeUp</a:t>
                      </a:r>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1"/>
                  </a:ext>
                </a:extLst>
              </a:tr>
              <a:tr h="264335">
                <a:tc>
                  <a:txBody>
                    <a:bodyPr/>
                    <a:lstStyle/>
                    <a:p>
                      <a:r>
                        <a:rPr lang="en-AU" sz="1400" dirty="0">
                          <a:latin typeface="Segoe UI Light" panose="020B0502040204020203" pitchFamily="34" charset="0"/>
                          <a:cs typeface="Segoe UI Light" panose="020B0502040204020203" pitchFamily="34" charset="0"/>
                        </a:rPr>
                        <a:t>Input</a:t>
                      </a:r>
                    </a:p>
                  </a:txBody>
                  <a:tcPr/>
                </a:tc>
                <a:tc>
                  <a:txBody>
                    <a:bodyPr/>
                    <a:lstStyle/>
                    <a:p>
                      <a:r>
                        <a:rPr lang="en-AU" sz="1400" dirty="0" err="1">
                          <a:latin typeface="Segoe UI Light" panose="020B0502040204020203" pitchFamily="34" charset="0"/>
                          <a:cs typeface="Segoe UI Light" panose="020B0502040204020203" pitchFamily="34" charset="0"/>
                        </a:rPr>
                        <a:t>VolumeDown</a:t>
                      </a:r>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2"/>
                  </a:ext>
                </a:extLst>
              </a:tr>
              <a:tr h="264335">
                <a:tc>
                  <a:txBody>
                    <a:bodyPr/>
                    <a:lstStyle/>
                    <a:p>
                      <a:r>
                        <a:rPr lang="en-AU" sz="1400" dirty="0">
                          <a:latin typeface="Segoe UI Light" panose="020B0502040204020203" pitchFamily="34" charset="0"/>
                          <a:cs typeface="Segoe UI Light" panose="020B0502040204020203" pitchFamily="34" charset="0"/>
                        </a:rPr>
                        <a:t>Size</a:t>
                      </a:r>
                    </a:p>
                  </a:txBody>
                  <a:tcPr/>
                </a:tc>
                <a:tc>
                  <a:txBody>
                    <a:bodyPr/>
                    <a:lstStyle/>
                    <a:p>
                      <a:r>
                        <a:rPr lang="en-AU" sz="1400" dirty="0" err="1">
                          <a:latin typeface="Segoe UI Light" panose="020B0502040204020203" pitchFamily="34" charset="0"/>
                          <a:cs typeface="Segoe UI Light" panose="020B0502040204020203" pitchFamily="34" charset="0"/>
                        </a:rPr>
                        <a:t>ChannelUp</a:t>
                      </a:r>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3"/>
                  </a:ext>
                </a:extLst>
              </a:tr>
              <a:tr h="264335">
                <a:tc>
                  <a:txBody>
                    <a:bodyPr/>
                    <a:lstStyle/>
                    <a:p>
                      <a:r>
                        <a:rPr lang="en-AU" sz="1400" dirty="0" err="1">
                          <a:latin typeface="Segoe UI Light" panose="020B0502040204020203" pitchFamily="34" charset="0"/>
                          <a:cs typeface="Segoe UI Light" panose="020B0502040204020203" pitchFamily="34" charset="0"/>
                        </a:rPr>
                        <a:t>ModelNumber</a:t>
                      </a:r>
                      <a:endParaRPr lang="en-AU" sz="1400" dirty="0">
                        <a:latin typeface="Segoe UI Light" panose="020B0502040204020203" pitchFamily="34" charset="0"/>
                        <a:cs typeface="Segoe UI Light" panose="020B0502040204020203" pitchFamily="34" charset="0"/>
                      </a:endParaRPr>
                    </a:p>
                  </a:txBody>
                  <a:tcPr/>
                </a:tc>
                <a:tc>
                  <a:txBody>
                    <a:bodyPr/>
                    <a:lstStyle/>
                    <a:p>
                      <a:r>
                        <a:rPr lang="en-AU" sz="1400" dirty="0" err="1">
                          <a:latin typeface="Segoe UI Light" panose="020B0502040204020203" pitchFamily="34" charset="0"/>
                          <a:cs typeface="Segoe UI Light" panose="020B0502040204020203" pitchFamily="34" charset="0"/>
                        </a:rPr>
                        <a:t>TogglePower</a:t>
                      </a:r>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502336428"/>
                  </a:ext>
                </a:extLst>
              </a:tr>
              <a:tr h="202072">
                <a:tc>
                  <a:txBody>
                    <a:bodyPr/>
                    <a:lstStyle/>
                    <a:p>
                      <a:r>
                        <a:rPr lang="en-AU" sz="1400" dirty="0">
                          <a:latin typeface="Segoe UI Light" panose="020B0502040204020203" pitchFamily="34" charset="0"/>
                          <a:cs typeface="Segoe UI Light" panose="020B0502040204020203" pitchFamily="34" charset="0"/>
                        </a:rPr>
                        <a:t>…</a:t>
                      </a:r>
                    </a:p>
                  </a:txBody>
                  <a:tcPr/>
                </a:tc>
                <a:tc>
                  <a:txBody>
                    <a:bodyPr/>
                    <a:lstStyle/>
                    <a:p>
                      <a:r>
                        <a:rPr lang="en-AU" sz="1400" dirty="0">
                          <a:latin typeface="Segoe UI Light" panose="020B0502040204020203" pitchFamily="34" charset="0"/>
                          <a:cs typeface="Segoe UI Light" panose="020B0502040204020203" pitchFamily="34" charset="0"/>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9585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prstClr val="white"/>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white"/>
              </a:solidFill>
              <a:effectLst/>
              <a:uLnTx/>
              <a:uFillTx/>
              <a:latin typeface="Segoe UI"/>
              <a:ea typeface="+mn-ea"/>
            </a:endParaRPr>
          </a:p>
        </p:txBody>
      </p:sp>
      <p:sp>
        <p:nvSpPr>
          <p:cNvPr id="4" name="Footer Placeholder 3"/>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pic>
        <p:nvPicPr>
          <p:cNvPr id="6" name="Picture 5"/>
          <p:cNvPicPr>
            <a:picLocks noChangeAspect="1"/>
          </p:cNvPicPr>
          <p:nvPr/>
        </p:nvPicPr>
        <p:blipFill>
          <a:blip r:embed="rId3"/>
          <a:stretch>
            <a:fillRect/>
          </a:stretch>
        </p:blipFill>
        <p:spPr>
          <a:xfrm>
            <a:off x="7918384" y="0"/>
            <a:ext cx="4286250" cy="3524250"/>
          </a:xfrm>
          <a:prstGeom prst="rect">
            <a:avLst/>
          </a:prstGeom>
        </p:spPr>
      </p:pic>
      <p:sp>
        <p:nvSpPr>
          <p:cNvPr id="8" name="Title 5"/>
          <p:cNvSpPr>
            <a:spLocks noGrp="1"/>
          </p:cNvSpPr>
          <p:nvPr>
            <p:ph type="title"/>
          </p:nvPr>
        </p:nvSpPr>
        <p:spPr>
          <a:xfrm>
            <a:off x="0" y="579788"/>
            <a:ext cx="1703512" cy="1135251"/>
          </a:xfrm>
        </p:spPr>
        <p:txBody>
          <a:bodyPr>
            <a:normAutofit/>
          </a:bodyPr>
          <a:lstStyle/>
          <a:p>
            <a:r>
              <a:rPr lang="en-US" dirty="0">
                <a:latin typeface="Segoe UI Light" panose="020B0502040204020203" pitchFamily="34" charset="0"/>
                <a:cs typeface="Segoe UI Light" panose="020B0502040204020203" pitchFamily="34" charset="0"/>
              </a:rPr>
              <a:t>TV Model</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Example</a:t>
            </a:r>
            <a:endParaRPr lang="en-US" dirty="0">
              <a:solidFill>
                <a:schemeClr val="accent1"/>
              </a:solidFill>
              <a:latin typeface="Segoe UI Light" panose="020B0502040204020203" pitchFamily="34" charset="0"/>
              <a:cs typeface="Segoe UI Light" panose="020B0502040204020203" pitchFamily="34" charset="0"/>
            </a:endParaRPr>
          </a:p>
        </p:txBody>
      </p:sp>
      <p:sp>
        <p:nvSpPr>
          <p:cNvPr id="10" name="Line Callout 1 (Border and Accent Bar) 9"/>
          <p:cNvSpPr/>
          <p:nvPr/>
        </p:nvSpPr>
        <p:spPr>
          <a:xfrm>
            <a:off x="1794067" y="50532"/>
            <a:ext cx="5484819" cy="3162486"/>
          </a:xfrm>
          <a:prstGeom prst="accentBorderCallout1">
            <a:avLst>
              <a:gd name="adj1" fmla="val 7280"/>
              <a:gd name="adj2" fmla="val 112506"/>
              <a:gd name="adj3" fmla="val 35932"/>
              <a:gd name="adj4" fmla="val 138687"/>
            </a:avLst>
          </a:prstGeom>
          <a:solidFill>
            <a:schemeClr val="accent1">
              <a:alpha val="6000"/>
            </a:schemeClr>
          </a:solidFill>
          <a:ln w="38100">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13" name="Table 12"/>
          <p:cNvGraphicFramePr>
            <a:graphicFrameLocks noGrp="1"/>
          </p:cNvGraphicFramePr>
          <p:nvPr>
            <p:extLst/>
          </p:nvPr>
        </p:nvGraphicFramePr>
        <p:xfrm>
          <a:off x="344163" y="3634451"/>
          <a:ext cx="5501051" cy="2842549"/>
        </p:xfrm>
        <a:graphic>
          <a:graphicData uri="http://schemas.openxmlformats.org/drawingml/2006/table">
            <a:tbl>
              <a:tblPr firstRow="1" bandRow="1"/>
              <a:tblGrid>
                <a:gridCol w="5501051">
                  <a:extLst>
                    <a:ext uri="{9D8B030D-6E8A-4147-A177-3AD203B41FA5}">
                      <a16:colId xmlns:a16="http://schemas.microsoft.com/office/drawing/2014/main" val="498934032"/>
                    </a:ext>
                  </a:extLst>
                </a:gridCol>
              </a:tblGrid>
              <a:tr h="2842549">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Lucida Console" panose="020B0609040504020204" pitchFamily="49" charset="0"/>
                        </a:rPr>
                        <a:t>PS C:\&gt; </a:t>
                      </a:r>
                      <a:r>
                        <a:rPr lang="en-US" sz="1600" dirty="0">
                          <a:solidFill>
                            <a:schemeClr val="accent5">
                              <a:lumMod val="60000"/>
                              <a:lumOff val="40000"/>
                            </a:schemeClr>
                          </a:solidFill>
                          <a:latin typeface="Lucida Console" panose="020B0609040504020204" pitchFamily="49" charset="0"/>
                        </a:rPr>
                        <a:t>$</a:t>
                      </a:r>
                      <a:r>
                        <a:rPr lang="en-US" sz="1600" dirty="0" err="1">
                          <a:solidFill>
                            <a:schemeClr val="accent5">
                              <a:lumMod val="60000"/>
                              <a:lumOff val="40000"/>
                            </a:schemeClr>
                          </a:solidFill>
                          <a:latin typeface="Lucida Console" panose="020B0609040504020204" pitchFamily="49" charset="0"/>
                        </a:rPr>
                        <a:t>MyTV</a:t>
                      </a:r>
                      <a:r>
                        <a:rPr lang="en-US" sz="1600" dirty="0">
                          <a:solidFill>
                            <a:schemeClr val="tx1"/>
                          </a:solidFill>
                          <a:latin typeface="Lucida Console" panose="020B0609040504020204" pitchFamily="49" charset="0"/>
                        </a:rPr>
                        <a:t> = Get-</a:t>
                      </a:r>
                      <a:r>
                        <a:rPr lang="en-US" sz="1600" dirty="0" err="1">
                          <a:solidFill>
                            <a:schemeClr val="tx1"/>
                          </a:solidFill>
                          <a:latin typeface="Lucida Console" panose="020B0609040504020204" pitchFamily="49" charset="0"/>
                        </a:rPr>
                        <a:t>Tv</a:t>
                      </a:r>
                      <a:r>
                        <a:rPr lang="en-US" sz="1600" baseline="0" dirty="0">
                          <a:solidFill>
                            <a:schemeClr val="tx1"/>
                          </a:solidFill>
                          <a:latin typeface="Lucida Console" panose="020B0609040504020204" pitchFamily="49" charset="0"/>
                        </a:rPr>
                        <a:t> </a:t>
                      </a:r>
                      <a:r>
                        <a:rPr lang="en-US" sz="1600" baseline="0" dirty="0">
                          <a:solidFill>
                            <a:schemeClr val="accent4">
                              <a:lumMod val="75000"/>
                            </a:schemeClr>
                          </a:solidFill>
                          <a:latin typeface="Lucida Console" panose="020B0609040504020204" pitchFamily="49" charset="0"/>
                        </a:rPr>
                        <a:t># Not real Cmdlet!</a:t>
                      </a:r>
                      <a:endParaRPr lang="en-US" sz="1600" dirty="0">
                        <a:solidFill>
                          <a:schemeClr val="tx1"/>
                        </a:solidFill>
                        <a:latin typeface="Lucida Console" panose="020B0609040504020204" pitchFamily="49" charset="0"/>
                      </a:endParaRPr>
                    </a:p>
                    <a:p>
                      <a:r>
                        <a:rPr lang="en-US" sz="1600" dirty="0">
                          <a:solidFill>
                            <a:schemeClr val="tx1"/>
                          </a:solidFill>
                          <a:latin typeface="Lucida Console" panose="020B0609040504020204" pitchFamily="49" charset="0"/>
                        </a:rPr>
                        <a:t>PS C:\&gt; </a:t>
                      </a:r>
                      <a:r>
                        <a:rPr lang="en-US" sz="1600" dirty="0">
                          <a:solidFill>
                            <a:schemeClr val="accent5">
                              <a:lumMod val="60000"/>
                              <a:lumOff val="40000"/>
                            </a:schemeClr>
                          </a:solidFill>
                          <a:latin typeface="Lucida Console" panose="020B0609040504020204" pitchFamily="49" charset="0"/>
                        </a:rPr>
                        <a:t>$</a:t>
                      </a:r>
                      <a:r>
                        <a:rPr lang="en-US" sz="1600" dirty="0" err="1">
                          <a:solidFill>
                            <a:schemeClr val="accent5">
                              <a:lumMod val="60000"/>
                              <a:lumOff val="40000"/>
                            </a:schemeClr>
                          </a:solidFill>
                          <a:latin typeface="Lucida Console" panose="020B0609040504020204" pitchFamily="49" charset="0"/>
                        </a:rPr>
                        <a:t>MyTV</a:t>
                      </a:r>
                      <a:r>
                        <a:rPr lang="en-US" sz="1600" dirty="0" err="1">
                          <a:solidFill>
                            <a:schemeClr val="tx1"/>
                          </a:solidFill>
                          <a:latin typeface="Lucida Console" panose="020B0609040504020204" pitchFamily="49" charset="0"/>
                        </a:rPr>
                        <a:t>.VolumeUp</a:t>
                      </a:r>
                      <a:r>
                        <a:rPr lang="en-US" sz="1600" dirty="0">
                          <a:solidFill>
                            <a:schemeClr val="tx1"/>
                          </a:solidFill>
                          <a:latin typeface="Lucida Console" panose="020B0609040504020204" pitchFamily="49" charset="0"/>
                        </a:rPr>
                        <a:t>()</a:t>
                      </a:r>
                    </a:p>
                    <a:p>
                      <a:r>
                        <a:rPr lang="en-US" sz="1600" dirty="0">
                          <a:solidFill>
                            <a:schemeClr val="tx1"/>
                          </a:solidFill>
                          <a:latin typeface="Lucida Console" panose="020B0609040504020204" pitchFamily="49" charset="0"/>
                        </a:rPr>
                        <a:t>Volume UP!</a:t>
                      </a:r>
                    </a:p>
                    <a:p>
                      <a:r>
                        <a:rPr lang="en-US" sz="1600" dirty="0">
                          <a:solidFill>
                            <a:schemeClr val="tx1"/>
                          </a:solidFill>
                          <a:latin typeface="Lucida Console" panose="020B0609040504020204" pitchFamily="49" charset="0"/>
                        </a:rPr>
                        <a:t>PS C:\&gt; </a:t>
                      </a:r>
                      <a:r>
                        <a:rPr lang="en-US" sz="1600" dirty="0">
                          <a:solidFill>
                            <a:schemeClr val="accent5">
                              <a:lumMod val="60000"/>
                              <a:lumOff val="40000"/>
                            </a:schemeClr>
                          </a:solidFill>
                          <a:latin typeface="Lucida Console" panose="020B0609040504020204" pitchFamily="49" charset="0"/>
                        </a:rPr>
                        <a:t>$</a:t>
                      </a:r>
                      <a:r>
                        <a:rPr lang="en-US" sz="1600" dirty="0" err="1">
                          <a:solidFill>
                            <a:schemeClr val="accent5">
                              <a:lumMod val="60000"/>
                              <a:lumOff val="40000"/>
                            </a:schemeClr>
                          </a:solidFill>
                          <a:latin typeface="Lucida Console" panose="020B0609040504020204" pitchFamily="49" charset="0"/>
                        </a:rPr>
                        <a:t>MyTV</a:t>
                      </a:r>
                      <a:r>
                        <a:rPr lang="en-US" sz="1600" dirty="0" err="1">
                          <a:solidFill>
                            <a:schemeClr val="tx1"/>
                          </a:solidFill>
                          <a:latin typeface="Lucida Console" panose="020B0609040504020204" pitchFamily="49" charset="0"/>
                        </a:rPr>
                        <a:t>.VolumeDown</a:t>
                      </a:r>
                      <a:r>
                        <a:rPr lang="en-US" sz="1600" dirty="0">
                          <a:solidFill>
                            <a:schemeClr val="tx1"/>
                          </a:solidFill>
                          <a:latin typeface="Lucida Console" panose="020B0609040504020204" pitchFamily="49" charset="0"/>
                        </a:rPr>
                        <a:t>()</a:t>
                      </a:r>
                    </a:p>
                    <a:p>
                      <a:r>
                        <a:rPr lang="en-US" sz="1600" dirty="0">
                          <a:solidFill>
                            <a:schemeClr val="tx1"/>
                          </a:solidFill>
                          <a:latin typeface="Lucida Console" panose="020B0609040504020204" pitchFamily="49" charset="0"/>
                        </a:rPr>
                        <a:t>Volume Down!</a:t>
                      </a:r>
                    </a:p>
                    <a:p>
                      <a:r>
                        <a:rPr lang="en-US" sz="1600" dirty="0">
                          <a:solidFill>
                            <a:schemeClr val="tx1"/>
                          </a:solidFill>
                          <a:latin typeface="Lucida Console" panose="020B0609040504020204" pitchFamily="49" charset="0"/>
                        </a:rPr>
                        <a:t>PS C:\&gt; </a:t>
                      </a:r>
                      <a:r>
                        <a:rPr lang="en-US" sz="1600" dirty="0">
                          <a:solidFill>
                            <a:schemeClr val="accent5">
                              <a:lumMod val="60000"/>
                              <a:lumOff val="40000"/>
                            </a:schemeClr>
                          </a:solidFill>
                          <a:latin typeface="Lucida Console" panose="020B0609040504020204" pitchFamily="49" charset="0"/>
                        </a:rPr>
                        <a:t>$</a:t>
                      </a:r>
                      <a:r>
                        <a:rPr lang="en-US" sz="1600" dirty="0" err="1">
                          <a:solidFill>
                            <a:schemeClr val="accent5">
                              <a:lumMod val="60000"/>
                              <a:lumOff val="40000"/>
                            </a:schemeClr>
                          </a:solidFill>
                          <a:latin typeface="Lucida Console" panose="020B0609040504020204" pitchFamily="49" charset="0"/>
                        </a:rPr>
                        <a:t>MyTV</a:t>
                      </a:r>
                      <a:r>
                        <a:rPr lang="en-US" sz="1600" dirty="0" err="1">
                          <a:solidFill>
                            <a:schemeClr val="tx1"/>
                          </a:solidFill>
                          <a:latin typeface="Lucida Console" panose="020B0609040504020204" pitchFamily="49" charset="0"/>
                        </a:rPr>
                        <a:t>.SetChannel</a:t>
                      </a:r>
                      <a:r>
                        <a:rPr lang="en-US" sz="1600" dirty="0">
                          <a:solidFill>
                            <a:schemeClr val="tx1"/>
                          </a:solidFill>
                          <a:latin typeface="Lucida Console" panose="020B0609040504020204" pitchFamily="49" charset="0"/>
                        </a:rPr>
                        <a:t>(43)</a:t>
                      </a:r>
                    </a:p>
                    <a:p>
                      <a:r>
                        <a:rPr lang="en-US" sz="1600" dirty="0">
                          <a:solidFill>
                            <a:schemeClr val="tx1"/>
                          </a:solidFill>
                          <a:latin typeface="Lucida Console" panose="020B0609040504020204" pitchFamily="49" charset="0"/>
                        </a:rPr>
                        <a:t>Ch: 43</a:t>
                      </a:r>
                    </a:p>
                    <a:p>
                      <a:r>
                        <a:rPr lang="en-US" sz="1600" dirty="0">
                          <a:solidFill>
                            <a:schemeClr val="tx1"/>
                          </a:solidFill>
                          <a:latin typeface="Lucida Console" panose="020B0609040504020204" pitchFamily="49" charset="0"/>
                        </a:rPr>
                        <a:t>PS C:\&gt; </a:t>
                      </a:r>
                      <a:r>
                        <a:rPr lang="en-US" sz="1600" dirty="0">
                          <a:solidFill>
                            <a:schemeClr val="accent5">
                              <a:lumMod val="60000"/>
                              <a:lumOff val="40000"/>
                            </a:schemeClr>
                          </a:solidFill>
                          <a:latin typeface="Lucida Console" panose="020B0609040504020204" pitchFamily="49" charset="0"/>
                        </a:rPr>
                        <a:t>$</a:t>
                      </a:r>
                      <a:r>
                        <a:rPr lang="en-US" sz="1600" dirty="0" err="1">
                          <a:solidFill>
                            <a:schemeClr val="accent5">
                              <a:lumMod val="60000"/>
                              <a:lumOff val="40000"/>
                            </a:schemeClr>
                          </a:solidFill>
                          <a:latin typeface="Lucida Console" panose="020B0609040504020204" pitchFamily="49" charset="0"/>
                        </a:rPr>
                        <a:t>MyTV</a:t>
                      </a:r>
                      <a:r>
                        <a:rPr lang="en-US" sz="1600" dirty="0" err="1">
                          <a:solidFill>
                            <a:schemeClr val="tx1"/>
                          </a:solidFill>
                          <a:latin typeface="Lucida Console" panose="020B0609040504020204" pitchFamily="49" charset="0"/>
                        </a:rPr>
                        <a:t>.DisplayType</a:t>
                      </a:r>
                      <a:endParaRPr lang="en-US" sz="1600" dirty="0">
                        <a:solidFill>
                          <a:schemeClr val="tx1"/>
                        </a:solidFill>
                        <a:latin typeface="Lucida Console" panose="020B0609040504020204" pitchFamily="49" charset="0"/>
                      </a:endParaRPr>
                    </a:p>
                    <a:p>
                      <a:r>
                        <a:rPr lang="en-US" sz="1600" dirty="0">
                          <a:solidFill>
                            <a:schemeClr val="tx1"/>
                          </a:solidFill>
                          <a:latin typeface="Lucida Console" panose="020B0609040504020204" pitchFamily="49" charset="0"/>
                        </a:rPr>
                        <a:t>LED</a:t>
                      </a:r>
                    </a:p>
                    <a:p>
                      <a:r>
                        <a:rPr lang="en-US" sz="1600" dirty="0">
                          <a:solidFill>
                            <a:schemeClr val="tx1"/>
                          </a:solidFill>
                          <a:latin typeface="Lucida Console" panose="020B0609040504020204" pitchFamily="49" charset="0"/>
                        </a:rPr>
                        <a:t>PS C:\&gt; </a:t>
                      </a:r>
                      <a:r>
                        <a:rPr lang="en-US" sz="1600" dirty="0">
                          <a:solidFill>
                            <a:schemeClr val="accent5">
                              <a:lumMod val="60000"/>
                              <a:lumOff val="40000"/>
                            </a:schemeClr>
                          </a:solidFill>
                          <a:latin typeface="Lucida Console" panose="020B0609040504020204" pitchFamily="49" charset="0"/>
                        </a:rPr>
                        <a:t>$</a:t>
                      </a:r>
                      <a:r>
                        <a:rPr lang="en-US" sz="1600" dirty="0" err="1">
                          <a:solidFill>
                            <a:schemeClr val="accent5">
                              <a:lumMod val="60000"/>
                              <a:lumOff val="40000"/>
                            </a:schemeClr>
                          </a:solidFill>
                          <a:latin typeface="Lucida Console" panose="020B0609040504020204" pitchFamily="49" charset="0"/>
                        </a:rPr>
                        <a:t>MyTV</a:t>
                      </a:r>
                      <a:r>
                        <a:rPr lang="en-US" sz="1600" dirty="0" err="1">
                          <a:solidFill>
                            <a:schemeClr val="tx1"/>
                          </a:solidFill>
                          <a:latin typeface="Lucida Console" panose="020B0609040504020204" pitchFamily="49" charset="0"/>
                        </a:rPr>
                        <a:t>.Size</a:t>
                      </a:r>
                      <a:endParaRPr lang="en-US" sz="1600" dirty="0">
                        <a:solidFill>
                          <a:schemeClr val="tx1"/>
                        </a:solidFill>
                        <a:latin typeface="Lucida Console" panose="020B0609040504020204" pitchFamily="49" charset="0"/>
                      </a:endParaRPr>
                    </a:p>
                    <a:p>
                      <a:r>
                        <a:rPr lang="en-US" sz="1600" dirty="0">
                          <a:solidFill>
                            <a:schemeClr val="tx1"/>
                          </a:solidFill>
                          <a:latin typeface="Lucida Console" panose="020B0609040504020204" pitchFamily="49" charset="0"/>
                        </a:rPr>
                        <a:t>42"</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903007966"/>
                  </a:ext>
                </a:extLst>
              </a:tr>
            </a:tbl>
          </a:graphicData>
        </a:graphic>
      </p:graphicFrame>
      <p:graphicFrame>
        <p:nvGraphicFramePr>
          <p:cNvPr id="18" name="Table 17"/>
          <p:cNvGraphicFramePr>
            <a:graphicFrameLocks noGrp="1"/>
          </p:cNvGraphicFramePr>
          <p:nvPr>
            <p:extLst/>
          </p:nvPr>
        </p:nvGraphicFramePr>
        <p:xfrm>
          <a:off x="1810655" y="54864"/>
          <a:ext cx="6091141" cy="3158153"/>
        </p:xfrm>
        <a:graphic>
          <a:graphicData uri="http://schemas.openxmlformats.org/drawingml/2006/table">
            <a:tbl>
              <a:tblPr firstRow="1" bandRow="1"/>
              <a:tblGrid>
                <a:gridCol w="6091141">
                  <a:extLst>
                    <a:ext uri="{9D8B030D-6E8A-4147-A177-3AD203B41FA5}">
                      <a16:colId xmlns:a16="http://schemas.microsoft.com/office/drawing/2014/main" val="498934032"/>
                    </a:ext>
                  </a:extLst>
                </a:gridCol>
              </a:tblGrid>
              <a:tr h="3158153">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1600" dirty="0">
                          <a:solidFill>
                            <a:schemeClr val="tx1"/>
                          </a:solidFill>
                          <a:latin typeface="Segoe UI"/>
                          <a:ea typeface=""/>
                          <a:cs typeface=""/>
                        </a:rPr>
                        <a:t> </a:t>
                      </a:r>
                      <a:r>
                        <a:rPr lang="en-US" sz="1400" dirty="0" err="1">
                          <a:solidFill>
                            <a:schemeClr val="tx1"/>
                          </a:solidFill>
                          <a:latin typeface="Lucida Console" panose="020B0609040504020204" pitchFamily="49" charset="0"/>
                          <a:ea typeface=""/>
                          <a:cs typeface=""/>
                        </a:rPr>
                        <a:t>TypeName</a:t>
                      </a:r>
                      <a:r>
                        <a:rPr lang="en-US" sz="1400" dirty="0">
                          <a:solidFill>
                            <a:schemeClr val="tx1"/>
                          </a:solidFill>
                          <a:latin typeface="Lucida Console" panose="020B0609040504020204" pitchFamily="49" charset="0"/>
                          <a:ea typeface=""/>
                          <a:cs typeface=""/>
                        </a:rPr>
                        <a:t>: Microsoft.TV</a:t>
                      </a:r>
                    </a:p>
                    <a:p>
                      <a:endParaRPr lang="en-US" sz="1400" dirty="0">
                        <a:solidFill>
                          <a:schemeClr val="tx1"/>
                        </a:solidFill>
                        <a:latin typeface="Lucida Console" panose="020B0609040504020204" pitchFamily="49" charset="0"/>
                        <a:ea typeface=""/>
                        <a:cs typeface=""/>
                      </a:endParaRPr>
                    </a:p>
                    <a:p>
                      <a:r>
                        <a:rPr lang="en-US" sz="1400" dirty="0">
                          <a:solidFill>
                            <a:schemeClr val="tx1"/>
                          </a:solidFill>
                          <a:latin typeface="Lucida Console" panose="020B0609040504020204" pitchFamily="49" charset="0"/>
                          <a:ea typeface=""/>
                          <a:cs typeface=""/>
                        </a:rPr>
                        <a:t>Name         </a:t>
                      </a:r>
                      <a:r>
                        <a:rPr lang="en-US" sz="1400" dirty="0" err="1">
                          <a:solidFill>
                            <a:schemeClr val="tx1"/>
                          </a:solidFill>
                          <a:latin typeface="Lucida Console" panose="020B0609040504020204" pitchFamily="49" charset="0"/>
                          <a:ea typeface=""/>
                          <a:cs typeface=""/>
                        </a:rPr>
                        <a:t>MemberType</a:t>
                      </a:r>
                      <a:r>
                        <a:rPr lang="en-US" sz="1400" dirty="0">
                          <a:solidFill>
                            <a:schemeClr val="tx1"/>
                          </a:solidFill>
                          <a:latin typeface="Lucida Console" panose="020B0609040504020204" pitchFamily="49" charset="0"/>
                          <a:ea typeface=""/>
                          <a:cs typeface=""/>
                        </a:rPr>
                        <a:t>   Definition                  </a:t>
                      </a:r>
                    </a:p>
                    <a:p>
                      <a:r>
                        <a:rPr lang="en-US" sz="1400" dirty="0">
                          <a:solidFill>
                            <a:schemeClr val="tx1"/>
                          </a:solidFill>
                          <a:latin typeface="Lucida Console" panose="020B0609040504020204" pitchFamily="49" charset="0"/>
                          <a:ea typeface=""/>
                          <a:cs typeface=""/>
                        </a:rPr>
                        <a:t>----         ----------   ----------                  </a:t>
                      </a:r>
                    </a:p>
                    <a:p>
                      <a:r>
                        <a:rPr lang="en-US" sz="1400" dirty="0" err="1">
                          <a:solidFill>
                            <a:schemeClr val="tx1"/>
                          </a:solidFill>
                          <a:latin typeface="Lucida Console" panose="020B0609040504020204" pitchFamily="49" charset="0"/>
                          <a:ea typeface=""/>
                          <a:cs typeface=""/>
                        </a:rPr>
                        <a:t>DisplayType</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NoteProperty</a:t>
                      </a:r>
                      <a:r>
                        <a:rPr lang="en-US" sz="1400" dirty="0">
                          <a:solidFill>
                            <a:schemeClr val="tx1"/>
                          </a:solidFill>
                          <a:latin typeface="Lucida Console" panose="020B0609040504020204" pitchFamily="49" charset="0"/>
                          <a:ea typeface=""/>
                          <a:cs typeface=""/>
                        </a:rPr>
                        <a:t> string </a:t>
                      </a:r>
                      <a:r>
                        <a:rPr lang="en-US" sz="1400" dirty="0" err="1">
                          <a:solidFill>
                            <a:schemeClr val="tx1"/>
                          </a:solidFill>
                          <a:latin typeface="Lucida Console" panose="020B0609040504020204" pitchFamily="49" charset="0"/>
                          <a:ea typeface=""/>
                          <a:cs typeface=""/>
                        </a:rPr>
                        <a:t>DisplayType</a:t>
                      </a:r>
                      <a:r>
                        <a:rPr lang="en-US" sz="1400" dirty="0">
                          <a:solidFill>
                            <a:schemeClr val="tx1"/>
                          </a:solidFill>
                          <a:latin typeface="Lucida Console" panose="020B0609040504020204" pitchFamily="49" charset="0"/>
                          <a:ea typeface=""/>
                          <a:cs typeface=""/>
                        </a:rPr>
                        <a:t>=LED      </a:t>
                      </a:r>
                    </a:p>
                    <a:p>
                      <a:r>
                        <a:rPr lang="en-US" sz="1400" dirty="0">
                          <a:solidFill>
                            <a:schemeClr val="tx1"/>
                          </a:solidFill>
                          <a:latin typeface="Lucida Console" panose="020B0609040504020204" pitchFamily="49" charset="0"/>
                          <a:ea typeface=""/>
                          <a:cs typeface=""/>
                        </a:rPr>
                        <a:t>Input        </a:t>
                      </a:r>
                      <a:r>
                        <a:rPr lang="en-US" sz="1400" dirty="0" err="1">
                          <a:solidFill>
                            <a:schemeClr val="tx1"/>
                          </a:solidFill>
                          <a:latin typeface="Lucida Console" panose="020B0609040504020204" pitchFamily="49" charset="0"/>
                          <a:ea typeface=""/>
                          <a:cs typeface=""/>
                        </a:rPr>
                        <a:t>NoteProperty</a:t>
                      </a:r>
                      <a:r>
                        <a:rPr lang="en-US" sz="1400" dirty="0">
                          <a:solidFill>
                            <a:schemeClr val="tx1"/>
                          </a:solidFill>
                          <a:latin typeface="Lucida Console" panose="020B0609040504020204" pitchFamily="49" charset="0"/>
                          <a:ea typeface=""/>
                          <a:cs typeface=""/>
                        </a:rPr>
                        <a:t> string Input=Satellite      </a:t>
                      </a:r>
                    </a:p>
                    <a:p>
                      <a:r>
                        <a:rPr lang="en-US" sz="1400" dirty="0">
                          <a:solidFill>
                            <a:schemeClr val="tx1"/>
                          </a:solidFill>
                          <a:latin typeface="Lucida Console" panose="020B0609040504020204" pitchFamily="49" charset="0"/>
                          <a:ea typeface=""/>
                          <a:cs typeface=""/>
                        </a:rPr>
                        <a:t>Size         </a:t>
                      </a:r>
                      <a:r>
                        <a:rPr lang="en-US" sz="1400" dirty="0" err="1">
                          <a:solidFill>
                            <a:schemeClr val="tx1"/>
                          </a:solidFill>
                          <a:latin typeface="Lucida Console" panose="020B0609040504020204" pitchFamily="49" charset="0"/>
                          <a:ea typeface=""/>
                          <a:cs typeface=""/>
                        </a:rPr>
                        <a:t>NoteProperty</a:t>
                      </a:r>
                      <a:r>
                        <a:rPr lang="en-US" sz="1400" dirty="0">
                          <a:solidFill>
                            <a:schemeClr val="tx1"/>
                          </a:solidFill>
                          <a:latin typeface="Lucida Console" panose="020B0609040504020204" pitchFamily="49" charset="0"/>
                          <a:ea typeface=""/>
                          <a:cs typeface=""/>
                        </a:rPr>
                        <a:t> string Size=42"             </a:t>
                      </a:r>
                    </a:p>
                    <a:p>
                      <a:r>
                        <a:rPr lang="en-US" sz="1400" dirty="0" err="1">
                          <a:solidFill>
                            <a:schemeClr val="tx1"/>
                          </a:solidFill>
                          <a:latin typeface="Lucida Console" panose="020B0609040504020204" pitchFamily="49" charset="0"/>
                          <a:ea typeface=""/>
                          <a:cs typeface=""/>
                        </a:rPr>
                        <a:t>ChangeInput</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ScriptMethod</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System.Object</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ChangeInput</a:t>
                      </a:r>
                      <a:r>
                        <a:rPr lang="en-US" sz="1400" dirty="0">
                          <a:solidFill>
                            <a:schemeClr val="tx1"/>
                          </a:solidFill>
                          <a:latin typeface="Lucida Console" panose="020B0609040504020204" pitchFamily="49" charset="0"/>
                          <a:ea typeface=""/>
                          <a:cs typeface=""/>
                        </a:rPr>
                        <a:t>();</a:t>
                      </a:r>
                    </a:p>
                    <a:p>
                      <a:r>
                        <a:rPr lang="en-US" sz="1400" dirty="0" err="1">
                          <a:solidFill>
                            <a:schemeClr val="tx1"/>
                          </a:solidFill>
                          <a:latin typeface="Lucida Console" panose="020B0609040504020204" pitchFamily="49" charset="0"/>
                          <a:ea typeface=""/>
                          <a:cs typeface=""/>
                        </a:rPr>
                        <a:t>ChannelDown</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ScriptMethod</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System.Object</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ChannelDown</a:t>
                      </a:r>
                      <a:r>
                        <a:rPr lang="en-US" sz="1400" dirty="0">
                          <a:solidFill>
                            <a:schemeClr val="tx1"/>
                          </a:solidFill>
                          <a:latin typeface="Lucida Console" panose="020B0609040504020204" pitchFamily="49" charset="0"/>
                          <a:ea typeface=""/>
                          <a:cs typeface=""/>
                        </a:rPr>
                        <a:t>();</a:t>
                      </a:r>
                    </a:p>
                    <a:p>
                      <a:r>
                        <a:rPr lang="en-US" sz="1400" dirty="0" err="1">
                          <a:solidFill>
                            <a:schemeClr val="tx1"/>
                          </a:solidFill>
                          <a:latin typeface="Lucida Console" panose="020B0609040504020204" pitchFamily="49" charset="0"/>
                          <a:ea typeface=""/>
                          <a:cs typeface=""/>
                        </a:rPr>
                        <a:t>ChannelUp</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ScriptMethod</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System.Object</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ChannelUp</a:t>
                      </a:r>
                      <a:r>
                        <a:rPr lang="en-US" sz="1400" dirty="0">
                          <a:solidFill>
                            <a:schemeClr val="tx1"/>
                          </a:solidFill>
                          <a:latin typeface="Lucida Console" panose="020B0609040504020204" pitchFamily="49" charset="0"/>
                          <a:ea typeface=""/>
                          <a:cs typeface=""/>
                        </a:rPr>
                        <a:t>();  </a:t>
                      </a:r>
                    </a:p>
                    <a:p>
                      <a:r>
                        <a:rPr lang="en-US" sz="1400" dirty="0" err="1">
                          <a:solidFill>
                            <a:schemeClr val="tx1"/>
                          </a:solidFill>
                          <a:latin typeface="Lucida Console" panose="020B0609040504020204" pitchFamily="49" charset="0"/>
                          <a:ea typeface=""/>
                          <a:cs typeface=""/>
                        </a:rPr>
                        <a:t>SetChannel</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ScriptMethod</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System.Object</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SetChannel</a:t>
                      </a:r>
                      <a:r>
                        <a:rPr lang="en-US" sz="1400" dirty="0">
                          <a:solidFill>
                            <a:schemeClr val="tx1"/>
                          </a:solidFill>
                          <a:latin typeface="Lucida Console" panose="020B0609040504020204" pitchFamily="49" charset="0"/>
                          <a:ea typeface=""/>
                          <a:cs typeface=""/>
                        </a:rPr>
                        <a:t>(); </a:t>
                      </a:r>
                    </a:p>
                    <a:p>
                      <a:r>
                        <a:rPr lang="en-US" sz="1400" dirty="0" err="1">
                          <a:solidFill>
                            <a:schemeClr val="tx1"/>
                          </a:solidFill>
                          <a:latin typeface="Lucida Console" panose="020B0609040504020204" pitchFamily="49" charset="0"/>
                          <a:ea typeface=""/>
                          <a:cs typeface=""/>
                        </a:rPr>
                        <a:t>TogglePower</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ScriptMethod</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System.Object</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TogglePower</a:t>
                      </a:r>
                      <a:r>
                        <a:rPr lang="en-US" sz="1400" dirty="0">
                          <a:solidFill>
                            <a:schemeClr val="tx1"/>
                          </a:solidFill>
                          <a:latin typeface="Lucida Console" panose="020B0609040504020204" pitchFamily="49" charset="0"/>
                          <a:ea typeface=""/>
                          <a:cs typeface=""/>
                        </a:rPr>
                        <a:t>();</a:t>
                      </a:r>
                    </a:p>
                    <a:p>
                      <a:r>
                        <a:rPr lang="en-US" sz="1400" dirty="0" err="1">
                          <a:solidFill>
                            <a:schemeClr val="tx1"/>
                          </a:solidFill>
                          <a:latin typeface="Lucida Console" panose="020B0609040504020204" pitchFamily="49" charset="0"/>
                          <a:ea typeface=""/>
                          <a:cs typeface=""/>
                        </a:rPr>
                        <a:t>VolumeDown</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ScriptMethod</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System.Object</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VolumeDown</a:t>
                      </a:r>
                      <a:r>
                        <a:rPr lang="en-US" sz="1400" dirty="0">
                          <a:solidFill>
                            <a:schemeClr val="tx1"/>
                          </a:solidFill>
                          <a:latin typeface="Lucida Console" panose="020B0609040504020204" pitchFamily="49" charset="0"/>
                          <a:ea typeface=""/>
                          <a:cs typeface=""/>
                        </a:rPr>
                        <a:t>(); </a:t>
                      </a:r>
                    </a:p>
                    <a:p>
                      <a:r>
                        <a:rPr lang="en-US" sz="1400" dirty="0" err="1">
                          <a:solidFill>
                            <a:schemeClr val="tx1"/>
                          </a:solidFill>
                          <a:latin typeface="Lucida Console" panose="020B0609040504020204" pitchFamily="49" charset="0"/>
                          <a:ea typeface=""/>
                          <a:cs typeface=""/>
                        </a:rPr>
                        <a:t>VolumeUp</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ScriptMethod</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System.Object</a:t>
                      </a:r>
                      <a:r>
                        <a:rPr lang="en-US" sz="1400" dirty="0">
                          <a:solidFill>
                            <a:schemeClr val="tx1"/>
                          </a:solidFill>
                          <a:latin typeface="Lucida Console" panose="020B0609040504020204" pitchFamily="49" charset="0"/>
                          <a:ea typeface=""/>
                          <a:cs typeface=""/>
                        </a:rPr>
                        <a:t> </a:t>
                      </a:r>
                      <a:r>
                        <a:rPr lang="en-US" sz="1400" dirty="0" err="1">
                          <a:solidFill>
                            <a:schemeClr val="tx1"/>
                          </a:solidFill>
                          <a:latin typeface="Lucida Console" panose="020B0609040504020204" pitchFamily="49" charset="0"/>
                          <a:ea typeface=""/>
                          <a:cs typeface=""/>
                        </a:rPr>
                        <a:t>VolumeUp</a:t>
                      </a:r>
                      <a:r>
                        <a:rPr lang="en-US" sz="1400" dirty="0">
                          <a:solidFill>
                            <a:schemeClr val="tx1"/>
                          </a:solidFill>
                          <a:latin typeface="Lucida Console" panose="020B0609040504020204" pitchFamily="49" charset="0"/>
                          <a:ea typeface=""/>
                          <a:cs typeface=""/>
                        </a:rPr>
                        <a:t>();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903007966"/>
                  </a:ext>
                </a:extLst>
              </a:tr>
            </a:tbl>
          </a:graphicData>
        </a:graphic>
      </p:graphicFrame>
      <p:pic>
        <p:nvPicPr>
          <p:cNvPr id="1026" name="Picture 2" descr="Image result for microsoft TV Xbox remo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022" y="3524249"/>
            <a:ext cx="3621862" cy="3104643"/>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3382537" y="4073912"/>
            <a:ext cx="5248507" cy="877229"/>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620429" y="4534829"/>
            <a:ext cx="4748067" cy="500158"/>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79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Objects and Types</a:t>
            </a:r>
          </a:p>
        </p:txBody>
      </p:sp>
      <p:sp>
        <p:nvSpPr>
          <p:cNvPr id="7" name="Content Placeholder 6"/>
          <p:cNvSpPr>
            <a:spLocks noGrp="1"/>
          </p:cNvSpPr>
          <p:nvPr>
            <p:ph sz="quarter" idx="13"/>
          </p:nvPr>
        </p:nvSpPr>
        <p:spPr/>
        <p:txBody>
          <a:bodyPr>
            <a:normAutofit/>
          </a:bodyPr>
          <a:lstStyle/>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Everything is represented as an </a:t>
            </a:r>
            <a:r>
              <a:rPr lang="en-US" b="1" dirty="0"/>
              <a:t>OBJECT</a:t>
            </a:r>
          </a:p>
          <a:p>
            <a:r>
              <a:rPr lang="en-US" dirty="0"/>
              <a:t> </a:t>
            </a:r>
          </a:p>
          <a:p>
            <a:pPr marL="342900" indent="-342900">
              <a:buFont typeface="Arial" panose="020B0604020202020204" pitchFamily="34" charset="0"/>
              <a:buChar char="•"/>
            </a:pPr>
            <a:r>
              <a:rPr lang="en-US" b="1" dirty="0"/>
              <a:t>OBJECTS</a:t>
            </a:r>
            <a:r>
              <a:rPr lang="en-US" dirty="0"/>
              <a:t> have data fields (</a:t>
            </a:r>
            <a:r>
              <a:rPr lang="en-US" b="1" dirty="0"/>
              <a:t>PROPERTIES</a:t>
            </a:r>
            <a:r>
              <a:rPr lang="en-US" dirty="0"/>
              <a:t>) and procedures (</a:t>
            </a:r>
            <a:r>
              <a:rPr lang="en-US" b="1" dirty="0"/>
              <a:t>METHODS</a:t>
            </a:r>
            <a:r>
              <a:rPr lang="en-US" dirty="0"/>
              <a:t>)</a:t>
            </a:r>
          </a:p>
          <a:p>
            <a:pPr marL="1200150" lvl="2" indent="-285750">
              <a:buFont typeface="Arial" panose="020B0604020202020204" pitchFamily="34" charset="0"/>
              <a:buChar char="•"/>
            </a:pPr>
            <a:endParaRPr lang="en-US" dirty="0"/>
          </a:p>
          <a:p>
            <a:pPr marL="342900" indent="-342900">
              <a:buFont typeface="Arial" panose="020B0604020202020204" pitchFamily="34" charset="0"/>
              <a:buChar char="•"/>
            </a:pPr>
            <a:r>
              <a:rPr lang="en-US" b="1" dirty="0"/>
              <a:t>PROPERTIES</a:t>
            </a:r>
            <a:r>
              <a:rPr lang="en-US" dirty="0"/>
              <a:t> and </a:t>
            </a:r>
            <a:r>
              <a:rPr lang="en-US" b="1" dirty="0"/>
              <a:t>METHODS</a:t>
            </a:r>
            <a:r>
              <a:rPr lang="en-US" dirty="0"/>
              <a:t> are collectively known as </a:t>
            </a:r>
            <a:r>
              <a:rPr lang="en-US" b="1" dirty="0"/>
              <a:t>MEMBERS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An </a:t>
            </a:r>
            <a:r>
              <a:rPr lang="en-US" b="1" dirty="0"/>
              <a:t>OBJECT</a:t>
            </a:r>
            <a:r>
              <a:rPr lang="en-US" dirty="0"/>
              <a:t> is an </a:t>
            </a:r>
            <a:r>
              <a:rPr lang="en-US" b="1" dirty="0"/>
              <a:t>INSTANCE</a:t>
            </a:r>
            <a:r>
              <a:rPr lang="en-US" dirty="0"/>
              <a:t> of a </a:t>
            </a:r>
            <a:r>
              <a:rPr lang="en-US" b="1" dirty="0"/>
              <a:t>TYPE</a:t>
            </a:r>
          </a:p>
          <a:p>
            <a:pPr marL="800100" lvl="1" indent="-342900">
              <a:buFont typeface="Arial" panose="020B0604020202020204" pitchFamily="34" charset="0"/>
              <a:buChar char="•"/>
            </a:pPr>
            <a:r>
              <a:rPr lang="en-US" dirty="0"/>
              <a:t>In the previous example $</a:t>
            </a:r>
            <a:r>
              <a:rPr lang="en-US" dirty="0" err="1"/>
              <a:t>MyTV</a:t>
            </a:r>
            <a:r>
              <a:rPr lang="en-US" dirty="0"/>
              <a:t> was a container, holding an </a:t>
            </a:r>
            <a:r>
              <a:rPr lang="en-US" b="1" dirty="0"/>
              <a:t>INSTANCE</a:t>
            </a:r>
            <a:r>
              <a:rPr lang="en-US" dirty="0"/>
              <a:t> of the </a:t>
            </a:r>
            <a:r>
              <a:rPr lang="en-US" b="1" dirty="0"/>
              <a:t>TYPE</a:t>
            </a:r>
            <a:r>
              <a:rPr lang="en-US" dirty="0"/>
              <a:t> television</a:t>
            </a:r>
          </a:p>
          <a:p>
            <a:pPr lvl="1"/>
            <a:endParaRPr lang="en-US" dirty="0"/>
          </a:p>
          <a:p>
            <a:pPr marL="342900" indent="-342900">
              <a:buFont typeface="Arial" panose="020B0604020202020204" pitchFamily="34" charset="0"/>
              <a:buChar char="•"/>
            </a:pPr>
            <a:r>
              <a:rPr lang="en-AU" dirty="0"/>
              <a:t>A TYPE represents a construct that defines a template of </a:t>
            </a:r>
            <a:r>
              <a:rPr lang="en-AU" b="1" dirty="0"/>
              <a:t>MEMBERS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Tree>
    <p:extLst>
      <p:ext uri="{BB962C8B-B14F-4D97-AF65-F5344CB8AC3E}">
        <p14:creationId xmlns:p14="http://schemas.microsoft.com/office/powerpoint/2010/main" val="320268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Variable Cmdlets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454412503"/>
              </p:ext>
            </p:extLst>
          </p:nvPr>
        </p:nvGraphicFramePr>
        <p:xfrm>
          <a:off x="545304" y="1656461"/>
          <a:ext cx="11081340" cy="3916264"/>
        </p:xfrm>
        <a:graphic>
          <a:graphicData uri="http://schemas.openxmlformats.org/drawingml/2006/table">
            <a:tbl>
              <a:tblPr firstRow="1" bandRow="1">
                <a:tableStyleId>{5C22544A-7EE6-4342-B048-85BDC9FD1C3A}</a:tableStyleId>
              </a:tblPr>
              <a:tblGrid>
                <a:gridCol w="2183148">
                  <a:extLst>
                    <a:ext uri="{9D8B030D-6E8A-4147-A177-3AD203B41FA5}">
                      <a16:colId xmlns:a16="http://schemas.microsoft.com/office/drawing/2014/main" val="793964081"/>
                    </a:ext>
                  </a:extLst>
                </a:gridCol>
                <a:gridCol w="8898192">
                  <a:extLst>
                    <a:ext uri="{9D8B030D-6E8A-4147-A177-3AD203B41FA5}">
                      <a16:colId xmlns:a16="http://schemas.microsoft.com/office/drawing/2014/main" val="3905230895"/>
                    </a:ext>
                  </a:extLst>
                </a:gridCol>
              </a:tblGrid>
              <a:tr h="650757">
                <a:tc>
                  <a:txBody>
                    <a:bodyPr/>
                    <a:lstStyle/>
                    <a:p>
                      <a:r>
                        <a:rPr lang="en-AU" sz="2000" b="0">
                          <a:latin typeface="Segoe UI Light" panose="020B0502040204020203" pitchFamily="34" charset="0"/>
                          <a:cs typeface="Segoe UI Light" panose="020B0502040204020203" pitchFamily="34" charset="0"/>
                        </a:rPr>
                        <a:t>Name</a:t>
                      </a:r>
                    </a:p>
                  </a:txBody>
                  <a:tcPr/>
                </a:tc>
                <a:tc>
                  <a:txBody>
                    <a:bodyPr/>
                    <a:lstStyle/>
                    <a:p>
                      <a:r>
                        <a:rPr lang="en-AU" sz="2000" b="0">
                          <a:latin typeface="Segoe UI Light" panose="020B0502040204020203" pitchFamily="34" charset="0"/>
                          <a:cs typeface="Segoe UI Light" panose="020B0502040204020203" pitchFamily="34" charset="0"/>
                        </a:rPr>
                        <a:t>Example</a:t>
                      </a:r>
                    </a:p>
                  </a:txBody>
                  <a:tcPr/>
                </a:tc>
                <a:extLst>
                  <a:ext uri="{0D108BD9-81ED-4DB2-BD59-A6C34878D82A}">
                    <a16:rowId xmlns:a16="http://schemas.microsoft.com/office/drawing/2014/main" val="990436866"/>
                  </a:ext>
                </a:extLst>
              </a:tr>
              <a:tr h="650757">
                <a:tc>
                  <a:txBody>
                    <a:bodyPr/>
                    <a:lstStyle/>
                    <a:p>
                      <a:r>
                        <a:rPr lang="en-AU" sz="2000">
                          <a:latin typeface="Segoe UI Light" panose="020B0502040204020203" pitchFamily="34" charset="0"/>
                          <a:cs typeface="Segoe UI Light" panose="020B0502040204020203" pitchFamily="34" charset="0"/>
                        </a:rPr>
                        <a:t>New-Variable</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New-Variable</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zipcode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-Value</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98033</a:t>
                      </a:r>
                    </a:p>
                  </a:txBody>
                  <a:tcPr>
                    <a:solidFill>
                      <a:srgbClr val="012456"/>
                    </a:solidFill>
                  </a:tcPr>
                </a:tc>
                <a:extLst>
                  <a:ext uri="{0D108BD9-81ED-4DB2-BD59-A6C34878D82A}">
                    <a16:rowId xmlns:a16="http://schemas.microsoft.com/office/drawing/2014/main" val="1067910448"/>
                  </a:ext>
                </a:extLst>
              </a:tr>
              <a:tr h="650757">
                <a:tc>
                  <a:txBody>
                    <a:bodyPr/>
                    <a:lstStyle/>
                    <a:p>
                      <a:r>
                        <a:rPr lang="en-AU" sz="2000">
                          <a:latin typeface="Segoe UI Light" panose="020B0502040204020203" pitchFamily="34" charset="0"/>
                          <a:cs typeface="Segoe UI Light" panose="020B0502040204020203" pitchFamily="34" charset="0"/>
                        </a:rPr>
                        <a:t>Clear-Variable</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Clear-Variable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Processes</a:t>
                      </a:r>
                    </a:p>
                  </a:txBody>
                  <a:tcPr>
                    <a:solidFill>
                      <a:srgbClr val="012456"/>
                    </a:solidFill>
                  </a:tcPr>
                </a:tc>
                <a:extLst>
                  <a:ext uri="{0D108BD9-81ED-4DB2-BD59-A6C34878D82A}">
                    <a16:rowId xmlns:a16="http://schemas.microsoft.com/office/drawing/2014/main" val="1535108766"/>
                  </a:ext>
                </a:extLst>
              </a:tr>
              <a:tr h="662479">
                <a:tc>
                  <a:txBody>
                    <a:bodyPr/>
                    <a:lstStyle/>
                    <a:p>
                      <a:r>
                        <a:rPr lang="en-AU" sz="2000">
                          <a:latin typeface="Segoe UI Light" panose="020B0502040204020203" pitchFamily="34" charset="0"/>
                          <a:cs typeface="Segoe UI Light" panose="020B0502040204020203" pitchFamily="34" charset="0"/>
                        </a:rPr>
                        <a:t>Remove-Variable</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Remove-Variable</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-Name</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Smp</a:t>
                      </a:r>
                    </a:p>
                  </a:txBody>
                  <a:tcPr>
                    <a:solidFill>
                      <a:srgbClr val="012456"/>
                    </a:solidFill>
                  </a:tcPr>
                </a:tc>
                <a:extLst>
                  <a:ext uri="{0D108BD9-81ED-4DB2-BD59-A6C34878D82A}">
                    <a16:rowId xmlns:a16="http://schemas.microsoft.com/office/drawing/2014/main" val="1106179794"/>
                  </a:ext>
                </a:extLst>
              </a:tr>
              <a:tr h="650757">
                <a:tc>
                  <a:txBody>
                    <a:bodyPr/>
                    <a:lstStyle/>
                    <a:p>
                      <a:r>
                        <a:rPr lang="en-AU" sz="2000">
                          <a:latin typeface="Segoe UI Light" panose="020B0502040204020203" pitchFamily="34" charset="0"/>
                          <a:cs typeface="Segoe UI Light" panose="020B0502040204020203" pitchFamily="34" charset="0"/>
                        </a:rPr>
                        <a:t>Set-Variable</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Set-Variable</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-Name</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desc</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-Value</a:t>
                      </a:r>
                      <a:r>
                        <a:rPr lang="en-AU" sz="2000">
                          <a:solidFill>
                            <a:srgbClr val="F5F5F5"/>
                          </a:solidFill>
                          <a:latin typeface="Lucida Console" panose="020B0609040504020204" pitchFamily="49" charset="0"/>
                        </a:rPr>
                        <a:t> </a:t>
                      </a:r>
                      <a:r>
                        <a:rPr lang="en-AU" sz="2000">
                          <a:solidFill>
                            <a:srgbClr val="DB7093"/>
                          </a:solidFill>
                          <a:latin typeface="Lucida Console" panose="020B0609040504020204" pitchFamily="49" charset="0"/>
                        </a:rPr>
                        <a:t>"Description"</a:t>
                      </a:r>
                    </a:p>
                  </a:txBody>
                  <a:tcPr>
                    <a:solidFill>
                      <a:srgbClr val="012456"/>
                    </a:solidFill>
                  </a:tcPr>
                </a:tc>
                <a:extLst>
                  <a:ext uri="{0D108BD9-81ED-4DB2-BD59-A6C34878D82A}">
                    <a16:rowId xmlns:a16="http://schemas.microsoft.com/office/drawing/2014/main" val="3726539097"/>
                  </a:ext>
                </a:extLst>
              </a:tr>
              <a:tr h="650757">
                <a:tc>
                  <a:txBody>
                    <a:bodyPr/>
                    <a:lstStyle/>
                    <a:p>
                      <a:r>
                        <a:rPr lang="en-AU" sz="2000">
                          <a:latin typeface="Segoe UI Light" panose="020B0502040204020203" pitchFamily="34" charset="0"/>
                          <a:cs typeface="Segoe UI Light" panose="020B0502040204020203" pitchFamily="34" charset="0"/>
                        </a:rPr>
                        <a:t>Get-Variable</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Get-Variable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m*</a:t>
                      </a:r>
                    </a:p>
                  </a:txBody>
                  <a:tcPr>
                    <a:solidFill>
                      <a:srgbClr val="012456"/>
                    </a:solidFill>
                  </a:tcPr>
                </a:tc>
                <a:extLst>
                  <a:ext uri="{0D108BD9-81ED-4DB2-BD59-A6C34878D82A}">
                    <a16:rowId xmlns:a16="http://schemas.microsoft.com/office/drawing/2014/main" val="273213993"/>
                  </a:ext>
                </a:extLst>
              </a:tr>
            </a:tbl>
          </a:graphicData>
        </a:graphic>
      </p:graphicFrame>
    </p:spTree>
    <p:extLst>
      <p:ext uri="{BB962C8B-B14F-4D97-AF65-F5344CB8AC3E}">
        <p14:creationId xmlns:p14="http://schemas.microsoft.com/office/powerpoint/2010/main" val="342984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object type am I using?</a:t>
            </a:r>
          </a:p>
        </p:txBody>
      </p:sp>
      <p:sp>
        <p:nvSpPr>
          <p:cNvPr id="3" name="Content Placeholder 2"/>
          <p:cNvSpPr>
            <a:spLocks noGrp="1"/>
          </p:cNvSpPr>
          <p:nvPr>
            <p:ph sz="quarter" idx="13"/>
          </p:nvPr>
        </p:nvSpPr>
        <p:spPr/>
        <p:txBody>
          <a:bodyPr/>
          <a:lstStyle/>
          <a:p>
            <a:r>
              <a:rPr lang="en-US" dirty="0"/>
              <a:t>Two ways to find out:</a:t>
            </a:r>
          </a:p>
          <a:p>
            <a:pPr marL="457200" indent="-457200">
              <a:buFont typeface="Arial" panose="020B0604020202020204" pitchFamily="34" charset="0"/>
              <a:buChar char="•"/>
            </a:pPr>
            <a:r>
              <a:rPr lang="en-US" dirty="0"/>
              <a:t>Get-Member </a:t>
            </a:r>
          </a:p>
          <a:p>
            <a:pPr marL="914400" lvl="1" indent="-457200">
              <a:buFont typeface="Arial" panose="020B0604020202020204" pitchFamily="34" charset="0"/>
              <a:buChar char="•"/>
            </a:pPr>
            <a:r>
              <a:rPr lang="en-US" dirty="0"/>
              <a:t>Any object can be passed or piped into Get-Member to retrieve type information in addition to Members list.</a:t>
            </a:r>
          </a:p>
          <a:p>
            <a:pPr marL="457200" indent="-457200">
              <a:buFont typeface="Arial" panose="020B0604020202020204" pitchFamily="34" charset="0"/>
              <a:buChar char="•"/>
            </a:pPr>
            <a:r>
              <a:rPr lang="en-US" dirty="0"/>
              <a:t>Get-Type – All objects will have a “Get-Type” method which returns the type.</a:t>
            </a:r>
          </a:p>
          <a:p>
            <a:pPr marL="914400" lvl="1" indent="-457200">
              <a:buFont typeface="Arial" panose="020B0604020202020204" pitchFamily="34" charset="0"/>
              <a:buChar char="•"/>
            </a:pPr>
            <a:r>
              <a:rPr lang="en-US" dirty="0"/>
              <a:t>The Return value is itself an object representing the type, it has a </a:t>
            </a:r>
            <a:r>
              <a:rPr lang="en-US" dirty="0" err="1"/>
              <a:t>FullName</a:t>
            </a:r>
            <a:r>
              <a:rPr lang="en-US" dirty="0"/>
              <a:t> property</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6" name="Table 5"/>
          <p:cNvGraphicFramePr>
            <a:graphicFrameLocks noGrp="1"/>
          </p:cNvGraphicFramePr>
          <p:nvPr>
            <p:extLst>
              <p:ext uri="{D42A27DB-BD31-4B8C-83A1-F6EECF244321}">
                <p14:modId xmlns:p14="http://schemas.microsoft.com/office/powerpoint/2010/main" val="86330365"/>
              </p:ext>
            </p:extLst>
          </p:nvPr>
        </p:nvGraphicFramePr>
        <p:xfrm>
          <a:off x="5446584" y="3797191"/>
          <a:ext cx="6459668" cy="2451209"/>
        </p:xfrm>
        <a:graphic>
          <a:graphicData uri="http://schemas.openxmlformats.org/drawingml/2006/table">
            <a:tbl>
              <a:tblPr firstRow="1" bandRow="1"/>
              <a:tblGrid>
                <a:gridCol w="6459668">
                  <a:extLst>
                    <a:ext uri="{9D8B030D-6E8A-4147-A177-3AD203B41FA5}">
                      <a16:colId xmlns:a16="http://schemas.microsoft.com/office/drawing/2014/main" val="902025776"/>
                    </a:ext>
                  </a:extLst>
                </a:gridCol>
              </a:tblGrid>
              <a:tr h="439529">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a:solidFill>
                            <a:schemeClr val="bg1"/>
                          </a:solidFill>
                          <a:latin typeface="Segoe UI Light" panose="020B0502040204020203" pitchFamily="34" charset="0"/>
                          <a:cs typeface="Segoe UI Light" panose="020B0502040204020203" pitchFamily="34" charset="0"/>
                        </a:rPr>
                        <a:t>Get-Member</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7829940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1800" dirty="0">
                          <a:solidFill>
                            <a:srgbClr val="F5F5F5"/>
                          </a:solidFill>
                          <a:latin typeface="Lucida Console" panose="020B0609040504020204" pitchFamily="49" charset="0"/>
                        </a:rPr>
                        <a:t>PS C:\&gt; </a:t>
                      </a:r>
                      <a:r>
                        <a:rPr lang="en-AU" sz="1800" dirty="0">
                          <a:solidFill>
                            <a:srgbClr val="DB7093"/>
                          </a:solidFill>
                          <a:latin typeface="Lucida Console" panose="020B0609040504020204" pitchFamily="49" charset="0"/>
                        </a:rPr>
                        <a:t>””</a:t>
                      </a:r>
                      <a:r>
                        <a:rPr lang="en-US" sz="1800" baseline="0" dirty="0">
                          <a:solidFill>
                            <a:srgbClr val="F5F5F5"/>
                          </a:solidFill>
                          <a:latin typeface="Lucida Console" panose="020B0609040504020204" pitchFamily="49" charset="0"/>
                        </a:rPr>
                        <a:t> | </a:t>
                      </a:r>
                      <a:r>
                        <a:rPr lang="en-US" sz="1800" dirty="0">
                          <a:solidFill>
                            <a:srgbClr val="F5F5F5"/>
                          </a:solidFill>
                          <a:latin typeface="Lucida Console" panose="020B0609040504020204" pitchFamily="49" charset="0"/>
                        </a:rPr>
                        <a:t>Get-Member</a:t>
                      </a: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TypeName</a:t>
                      </a:r>
                      <a:r>
                        <a:rPr lang="en-US" sz="1800" dirty="0">
                          <a:solidFill>
                            <a:srgbClr val="F5F5F5"/>
                          </a:solidFill>
                          <a:latin typeface="Lucida Console" panose="020B0609040504020204" pitchFamily="49" charset="0"/>
                        </a:rPr>
                        <a:t>: </a:t>
                      </a:r>
                      <a:r>
                        <a:rPr lang="en-US" sz="1800" dirty="0" err="1">
                          <a:solidFill>
                            <a:srgbClr val="F5F5F5"/>
                          </a:solidFill>
                          <a:latin typeface="Lucida Console" panose="020B0609040504020204" pitchFamily="49" charset="0"/>
                        </a:rPr>
                        <a:t>System.String</a:t>
                      </a:r>
                      <a:endParaRPr lang="en-US" sz="1800" dirty="0">
                        <a:solidFill>
                          <a:srgbClr val="F5F5F5"/>
                        </a:solidFill>
                        <a:latin typeface="Lucida Console" panose="020B0609040504020204" pitchFamily="49" charset="0"/>
                      </a:endParaRPr>
                    </a:p>
                    <a:p>
                      <a:endParaRPr lang="en-US" sz="1800" dirty="0">
                        <a:solidFill>
                          <a:srgbClr val="F5F5F5"/>
                        </a:solidFill>
                        <a:latin typeface="Lucida Console" panose="020B0609040504020204" pitchFamily="49" charset="0"/>
                      </a:endParaRPr>
                    </a:p>
                    <a:p>
                      <a:r>
                        <a:rPr lang="en-US" sz="1800" dirty="0">
                          <a:solidFill>
                            <a:srgbClr val="F5F5F5"/>
                          </a:solidFill>
                          <a:latin typeface="Lucida Console" panose="020B0609040504020204" pitchFamily="49" charset="0"/>
                        </a:rPr>
                        <a:t>Name         </a:t>
                      </a:r>
                      <a:r>
                        <a:rPr lang="en-US" sz="1800" dirty="0" err="1">
                          <a:solidFill>
                            <a:srgbClr val="F5F5F5"/>
                          </a:solidFill>
                          <a:latin typeface="Lucida Console" panose="020B0609040504020204" pitchFamily="49" charset="0"/>
                        </a:rPr>
                        <a:t>MemberType</a:t>
                      </a:r>
                      <a:r>
                        <a:rPr lang="en-US" sz="1800" dirty="0">
                          <a:solidFill>
                            <a:srgbClr val="F5F5F5"/>
                          </a:solidFill>
                          <a:latin typeface="Lucida Console" panose="020B0609040504020204" pitchFamily="49" charset="0"/>
                        </a:rPr>
                        <a:t>            Definition</a:t>
                      </a:r>
                    </a:p>
                    <a:p>
                      <a:r>
                        <a:rPr lang="en-US" sz="1800" dirty="0">
                          <a:solidFill>
                            <a:srgbClr val="F5F5F5"/>
                          </a:solidFill>
                          <a:latin typeface="Lucida Console" panose="020B0609040504020204" pitchFamily="49" charset="0"/>
                        </a:rPr>
                        <a:t>----         ----------            ----------</a:t>
                      </a:r>
                    </a:p>
                    <a:p>
                      <a:r>
                        <a:rPr lang="en-US" sz="18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66967069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00121926"/>
              </p:ext>
            </p:extLst>
          </p:nvPr>
        </p:nvGraphicFramePr>
        <p:xfrm>
          <a:off x="556996" y="3794008"/>
          <a:ext cx="4758042" cy="1036320"/>
        </p:xfrm>
        <a:graphic>
          <a:graphicData uri="http://schemas.openxmlformats.org/drawingml/2006/table">
            <a:tbl>
              <a:tblPr firstRow="1" bandRow="1"/>
              <a:tblGrid>
                <a:gridCol w="4758042">
                  <a:extLst>
                    <a:ext uri="{9D8B030D-6E8A-4147-A177-3AD203B41FA5}">
                      <a16:colId xmlns:a16="http://schemas.microsoft.com/office/drawing/2014/main" val="902025776"/>
                    </a:ext>
                  </a:extLst>
                </a:gridCol>
              </a:tblGrid>
              <a:tr h="303994">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000" b="0" dirty="0" err="1">
                          <a:solidFill>
                            <a:schemeClr val="bg1"/>
                          </a:solidFill>
                          <a:latin typeface="Segoe UI Light" panose="020B0502040204020203" pitchFamily="34" charset="0"/>
                          <a:cs typeface="Segoe UI Light" panose="020B0502040204020203" pitchFamily="34" charset="0"/>
                        </a:rPr>
                        <a:t>GetType</a:t>
                      </a:r>
                      <a:endParaRPr lang="en-AU" sz="2000" b="0" dirty="0">
                        <a:solidFill>
                          <a:schemeClr val="bg1"/>
                        </a:solidFill>
                        <a:latin typeface="Segoe UI Light" panose="020B0502040204020203" pitchFamily="34" charset="0"/>
                        <a:cs typeface="Segoe UI Light" panose="020B0502040204020203" pitchFamily="34" charset="0"/>
                      </a:endParaRP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978299406"/>
                  </a:ext>
                </a:extLst>
              </a:tr>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US" sz="1800" dirty="0">
                          <a:solidFill>
                            <a:srgbClr val="F5F5F5"/>
                          </a:solidFill>
                          <a:latin typeface="Lucida Console" panose="020B0609040504020204" pitchFamily="49" charset="0"/>
                        </a:rPr>
                        <a:t>PS C:\&gt; (</a:t>
                      </a:r>
                      <a:r>
                        <a:rPr lang="en-AU" sz="1800" dirty="0">
                          <a:solidFill>
                            <a:srgbClr val="DB7093"/>
                          </a:solidFill>
                          <a:latin typeface="Lucida Console" panose="020B0609040504020204" pitchFamily="49" charset="0"/>
                        </a:rPr>
                        <a:t>””</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GetType</a:t>
                      </a:r>
                      <a:r>
                        <a:rPr lang="en-US" sz="1800" dirty="0">
                          <a:solidFill>
                            <a:srgbClr val="F5F5F5"/>
                          </a:solidFill>
                          <a:latin typeface="Lucida Console" panose="020B0609040504020204" pitchFamily="49" charset="0"/>
                        </a:rPr>
                        <a:t>()</a:t>
                      </a:r>
                      <a:r>
                        <a:rPr lang="en-US" sz="1800" dirty="0">
                          <a:solidFill>
                            <a:srgbClr val="D3D3D3"/>
                          </a:solidFill>
                          <a:latin typeface="Lucida Console" panose="020B0609040504020204" pitchFamily="49" charset="0"/>
                        </a:rPr>
                        <a:t>.</a:t>
                      </a:r>
                      <a:r>
                        <a:rPr lang="en-US" sz="1800" dirty="0" err="1">
                          <a:solidFill>
                            <a:srgbClr val="F5F5F5"/>
                          </a:solidFill>
                          <a:latin typeface="Lucida Console" panose="020B0609040504020204" pitchFamily="49" charset="0"/>
                        </a:rPr>
                        <a:t>FullName</a:t>
                      </a:r>
                      <a:r>
                        <a:rPr lang="en-US" sz="1800" dirty="0">
                          <a:solidFill>
                            <a:srgbClr val="F5F5F5"/>
                          </a:solidFill>
                          <a:latin typeface="Lucida Console" panose="020B0609040504020204" pitchFamily="49" charset="0"/>
                        </a:rPr>
                        <a:t> </a:t>
                      </a:r>
                    </a:p>
                    <a:p>
                      <a:r>
                        <a:rPr lang="en-US" sz="1800" dirty="0" err="1">
                          <a:solidFill>
                            <a:srgbClr val="F5F5F5"/>
                          </a:solidFill>
                          <a:latin typeface="Lucida Console" panose="020B0609040504020204" pitchFamily="49" charset="0"/>
                        </a:rPr>
                        <a:t>System.String</a:t>
                      </a:r>
                      <a:r>
                        <a:rPr lang="en-US" sz="1800" dirty="0">
                          <a:solidFill>
                            <a:srgbClr val="F5F5F5"/>
                          </a:solidFill>
                          <a:latin typeface="Lucida Console" panose="020B0609040504020204" pitchFamily="49" charset="0"/>
                        </a:rPr>
                        <a:t> </a:t>
                      </a:r>
                      <a:endParaRPr lang="en-AU" sz="1800" dirty="0">
                        <a:solidFill>
                          <a:srgbClr val="EE82EE"/>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669670692"/>
                  </a:ext>
                </a:extLst>
              </a:tr>
            </a:tbl>
          </a:graphicData>
        </a:graphic>
      </p:graphicFrame>
    </p:spTree>
    <p:extLst>
      <p:ext uri="{BB962C8B-B14F-4D97-AF65-F5344CB8AC3E}">
        <p14:creationId xmlns:p14="http://schemas.microsoft.com/office/powerpoint/2010/main" val="5641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447072"/>
            <a:ext cx="2257425" cy="1277556"/>
          </a:xfrm>
        </p:spPr>
        <p:txBody>
          <a:bodyPr>
            <a:normAutofit fontScale="90000"/>
          </a:bodyPr>
          <a:lstStyle/>
          <a:p>
            <a:r>
              <a:rPr lang="en-AU" dirty="0">
                <a:latin typeface="Segoe UI Light" panose="020B0502040204020203" pitchFamily="34" charset="0"/>
                <a:cs typeface="Segoe UI Light" panose="020B0502040204020203" pitchFamily="34" charset="0"/>
              </a:rPr>
              <a:t>Understanding</a:t>
            </a:r>
            <a:br>
              <a:rPr lang="en-AU" dirty="0">
                <a:latin typeface="Segoe UI Light" panose="020B0502040204020203" pitchFamily="34" charset="0"/>
                <a:cs typeface="Segoe UI Light" panose="020B0502040204020203" pitchFamily="34" charset="0"/>
              </a:rPr>
            </a:br>
            <a:r>
              <a:rPr lang="en-AU" dirty="0">
                <a:latin typeface="Segoe UI Light" panose="020B0502040204020203" pitchFamily="34" charset="0"/>
                <a:cs typeface="Segoe UI Light" panose="020B0502040204020203" pitchFamily="34" charset="0"/>
              </a:rPr>
              <a:t>Get-Member</a:t>
            </a:r>
            <a:br>
              <a:rPr lang="en-AU" dirty="0">
                <a:latin typeface="Segoe UI Light" panose="020B0502040204020203" pitchFamily="34" charset="0"/>
                <a:cs typeface="Segoe UI Light" panose="020B0502040204020203" pitchFamily="34" charset="0"/>
              </a:rPr>
            </a:br>
            <a:r>
              <a:rPr lang="en-AU" dirty="0">
                <a:latin typeface="Segoe UI Light" panose="020B0502040204020203" pitchFamily="34" charset="0"/>
                <a:cs typeface="Segoe UI Light" panose="020B0502040204020203" pitchFamily="34" charset="0"/>
              </a:rPr>
              <a:t>Definitions</a:t>
            </a:r>
          </a:p>
        </p:txBody>
      </p:sp>
      <p:sp>
        <p:nvSpPr>
          <p:cNvPr id="21" name="Rectangle 20"/>
          <p:cNvSpPr/>
          <p:nvPr/>
        </p:nvSpPr>
        <p:spPr>
          <a:xfrm>
            <a:off x="2369621" y="751244"/>
            <a:ext cx="9445221" cy="2062103"/>
          </a:xfrm>
          <a:prstGeom prst="rect">
            <a:avLst/>
          </a:prstGeom>
          <a:solidFill>
            <a:srgbClr val="012456"/>
          </a:solidFill>
        </p:spPr>
        <p:txBody>
          <a:bodyPr wrap="square">
            <a:spAutoFit/>
          </a:bodyPr>
          <a:lstStyle/>
          <a:p>
            <a:r>
              <a:rPr lang="en-US" sz="1600" dirty="0">
                <a:solidFill>
                  <a:srgbClr val="F5F5F5"/>
                </a:solidFill>
                <a:latin typeface="Lucida Console" panose="020B0609040504020204" pitchFamily="49" charset="0"/>
              </a:rPr>
              <a:t>PS C:\&gt; </a:t>
            </a:r>
            <a:r>
              <a:rPr lang="en-AU" sz="1600" dirty="0">
                <a:latin typeface="Lucida Console" panose="020B0609040504020204" pitchFamily="49" charset="0"/>
              </a:rPr>
              <a:t>Get-Item</a:t>
            </a:r>
            <a:r>
              <a:rPr lang="en-US" sz="1600" dirty="0">
                <a:solidFill>
                  <a:srgbClr val="F5F5F5"/>
                </a:solidFill>
                <a:latin typeface="Lucida Console" panose="020B0609040504020204" pitchFamily="49" charset="0"/>
              </a:rPr>
              <a:t> </a:t>
            </a:r>
            <a:r>
              <a:rPr lang="en-US" sz="1600" dirty="0">
                <a:solidFill>
                  <a:srgbClr val="EE82EE"/>
                </a:solidFill>
                <a:latin typeface="Lucida Console" panose="020B0609040504020204" pitchFamily="49" charset="0"/>
              </a:rPr>
              <a:t>C:\Windows\System32\drivers\etc\hosts</a:t>
            </a:r>
            <a:r>
              <a:rPr lang="en-US" sz="1600" dirty="0">
                <a:solidFill>
                  <a:srgbClr val="F5F5F5"/>
                </a:solidFill>
                <a:latin typeface="Lucida Console" panose="020B0609040504020204" pitchFamily="49" charset="0"/>
              </a:rPr>
              <a:t>| Get-Member </a:t>
            </a:r>
            <a:r>
              <a:rPr lang="en-US" sz="1600" dirty="0">
                <a:solidFill>
                  <a:srgbClr val="FFE4C4"/>
                </a:solidFill>
                <a:latin typeface="Lucida Console" panose="020B0609040504020204" pitchFamily="49" charset="0"/>
                <a:ea typeface=""/>
                <a:cs typeface=""/>
              </a:rPr>
              <a:t>–Name</a:t>
            </a:r>
            <a:r>
              <a:rPr lang="en-US" sz="1600" dirty="0">
                <a:solidFill>
                  <a:srgbClr val="F5F5F5"/>
                </a:solidFill>
                <a:latin typeface="Lucida Console" panose="020B0609040504020204" pitchFamily="49" charset="0"/>
              </a:rPr>
              <a:t> </a:t>
            </a:r>
            <a:r>
              <a:rPr lang="en-US" sz="1600" dirty="0" err="1">
                <a:solidFill>
                  <a:srgbClr val="EE82EE"/>
                </a:solidFill>
                <a:latin typeface="Lucida Console" panose="020B0609040504020204" pitchFamily="49" charset="0"/>
              </a:rPr>
              <a:t>LastWriteTime</a:t>
            </a:r>
            <a:endParaRPr lang="en-US" sz="1600" dirty="0">
              <a:solidFill>
                <a:srgbClr val="EE82EE"/>
              </a:solidFill>
              <a:latin typeface="Lucida Console" panose="020B0609040504020204" pitchFamily="49" charset="0"/>
            </a:endParaRPr>
          </a:p>
          <a:p>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TypeName</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System.IO.FileInfo</a:t>
            </a:r>
            <a:endParaRPr lang="en-US" sz="1600" dirty="0">
              <a:solidFill>
                <a:srgbClr val="F5F5F5"/>
              </a:solidFill>
              <a:latin typeface="Lucida Console" panose="020B0609040504020204" pitchFamily="49" charset="0"/>
            </a:endParaRPr>
          </a:p>
          <a:p>
            <a:endParaRPr lang="en-US" sz="1600" dirty="0">
              <a:solidFill>
                <a:srgbClr val="F5F5F5"/>
              </a:solidFill>
              <a:latin typeface="Lucida Console" panose="020B0609040504020204" pitchFamily="49" charset="0"/>
            </a:endParaRPr>
          </a:p>
          <a:p>
            <a:r>
              <a:rPr lang="en-US" sz="1600" dirty="0">
                <a:solidFill>
                  <a:srgbClr val="F5F5F5"/>
                </a:solidFill>
                <a:latin typeface="Lucida Console" panose="020B0609040504020204" pitchFamily="49" charset="0"/>
              </a:rPr>
              <a:t>Name           </a:t>
            </a:r>
            <a:r>
              <a:rPr lang="en-US" sz="1600" dirty="0" err="1">
                <a:solidFill>
                  <a:srgbClr val="F5F5F5"/>
                </a:solidFill>
                <a:latin typeface="Lucida Console" panose="020B0609040504020204" pitchFamily="49" charset="0"/>
              </a:rPr>
              <a:t>MemberType</a:t>
            </a:r>
            <a:r>
              <a:rPr lang="en-US" sz="1600" dirty="0">
                <a:solidFill>
                  <a:srgbClr val="F5F5F5"/>
                </a:solidFill>
                <a:latin typeface="Lucida Console" panose="020B0609040504020204" pitchFamily="49" charset="0"/>
              </a:rPr>
              <a:t>            Definition</a:t>
            </a:r>
          </a:p>
          <a:p>
            <a:r>
              <a:rPr lang="en-US" sz="1600" dirty="0">
                <a:solidFill>
                  <a:srgbClr val="F5F5F5"/>
                </a:solidFill>
                <a:latin typeface="Lucida Console" panose="020B0609040504020204" pitchFamily="49" charset="0"/>
              </a:rPr>
              <a:t>----           ----------            ----------</a:t>
            </a:r>
          </a:p>
          <a:p>
            <a:pPr marL="3714750" indent="-3714750"/>
            <a:r>
              <a:rPr lang="en-US" sz="1600" dirty="0" err="1">
                <a:solidFill>
                  <a:srgbClr val="F5F5F5"/>
                </a:solidFill>
                <a:latin typeface="Lucida Console" panose="020B0609040504020204" pitchFamily="49" charset="0"/>
              </a:rPr>
              <a:t>LastWriteTime</a:t>
            </a:r>
            <a:r>
              <a:rPr lang="en-US" sz="1600" dirty="0">
                <a:solidFill>
                  <a:srgbClr val="F5F5F5"/>
                </a:solidFill>
                <a:latin typeface="Lucida Console" panose="020B0609040504020204" pitchFamily="49" charset="0"/>
              </a:rPr>
              <a:t>  Property              </a:t>
            </a:r>
            <a:r>
              <a:rPr lang="en-US" sz="1600" dirty="0" err="1">
                <a:solidFill>
                  <a:srgbClr val="F5F5F5"/>
                </a:solidFill>
                <a:latin typeface="Lucida Console" panose="020B0609040504020204" pitchFamily="49" charset="0"/>
              </a:rPr>
              <a:t>datetime</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LastWriteTime</a:t>
            </a:r>
            <a:r>
              <a:rPr lang="en-US" sz="1600" dirty="0">
                <a:solidFill>
                  <a:srgbClr val="F5F5F5"/>
                </a:solidFill>
                <a:latin typeface="Lucida Console" panose="020B0609040504020204" pitchFamily="49" charset="0"/>
              </a:rPr>
              <a:t> {</a:t>
            </a:r>
            <a:r>
              <a:rPr lang="en-US" sz="1600" dirty="0" err="1">
                <a:solidFill>
                  <a:srgbClr val="F5F5F5"/>
                </a:solidFill>
                <a:latin typeface="Lucida Console" panose="020B0609040504020204" pitchFamily="49" charset="0"/>
              </a:rPr>
              <a:t>get;set</a:t>
            </a:r>
            <a:r>
              <a:rPr lang="en-US" sz="1600" dirty="0">
                <a:solidFill>
                  <a:srgbClr val="F5F5F5"/>
                </a:solidFill>
                <a:latin typeface="Lucida Console" panose="020B0609040504020204" pitchFamily="49" charset="0"/>
              </a:rPr>
              <a:t>;}</a:t>
            </a:r>
          </a:p>
        </p:txBody>
      </p:sp>
      <p:sp>
        <p:nvSpPr>
          <p:cNvPr id="22" name="TextBox 21"/>
          <p:cNvSpPr txBox="1"/>
          <p:nvPr/>
        </p:nvSpPr>
        <p:spPr>
          <a:xfrm>
            <a:off x="2416059" y="201619"/>
            <a:ext cx="4676172" cy="461665"/>
          </a:xfrm>
          <a:prstGeom prst="rect">
            <a:avLst/>
          </a:prstGeom>
          <a:noFill/>
        </p:spPr>
        <p:txBody>
          <a:bodyPr wrap="square" rtlCol="0">
            <a:spAutoFit/>
          </a:bodyPr>
          <a:lstStyle/>
          <a:p>
            <a:r>
              <a:rPr lang="en-US" sz="2400" b="1" u="sng" dirty="0">
                <a:solidFill>
                  <a:schemeClr val="bg1"/>
                </a:solidFill>
              </a:rPr>
              <a:t>Property</a:t>
            </a:r>
            <a:r>
              <a:rPr lang="en-US" sz="1600" b="1" u="sng" dirty="0">
                <a:solidFill>
                  <a:schemeClr val="bg1"/>
                </a:solidFill>
              </a:rPr>
              <a:t> </a:t>
            </a:r>
            <a:r>
              <a:rPr lang="en-US" sz="2400" b="1" u="sng" dirty="0">
                <a:solidFill>
                  <a:schemeClr val="bg1"/>
                </a:solidFill>
              </a:rPr>
              <a:t>Definition</a:t>
            </a:r>
            <a:endParaRPr lang="en-US" sz="1600" b="1" u="sng" dirty="0">
              <a:solidFill>
                <a:schemeClr val="bg1"/>
              </a:solidFill>
            </a:endParaRPr>
          </a:p>
        </p:txBody>
      </p:sp>
      <p:sp>
        <p:nvSpPr>
          <p:cNvPr id="23" name="Rectangle 22"/>
          <p:cNvSpPr/>
          <p:nvPr/>
        </p:nvSpPr>
        <p:spPr>
          <a:xfrm>
            <a:off x="723597" y="3742357"/>
            <a:ext cx="10783747" cy="2308324"/>
          </a:xfrm>
          <a:prstGeom prst="rect">
            <a:avLst/>
          </a:prstGeom>
          <a:solidFill>
            <a:srgbClr val="012456"/>
          </a:solidFill>
        </p:spPr>
        <p:txBody>
          <a:bodyPr wrap="square">
            <a:spAutoFit/>
          </a:bodyPr>
          <a:lstStyle/>
          <a:p>
            <a:r>
              <a:rPr lang="en-US" dirty="0">
                <a:solidFill>
                  <a:srgbClr val="F5F5F5"/>
                </a:solidFill>
                <a:latin typeface="Lucida Console" panose="020B0609040504020204" pitchFamily="49" charset="0"/>
              </a:rPr>
              <a:t>PS C:\&gt; </a:t>
            </a:r>
            <a:r>
              <a:rPr lang="en-US" dirty="0">
                <a:solidFill>
                  <a:srgbClr val="FF0000"/>
                </a:solidFill>
                <a:latin typeface="Lucida Console" panose="020B0609040504020204" pitchFamily="49" charset="0"/>
              </a:rPr>
              <a:t>$file </a:t>
            </a:r>
            <a:r>
              <a:rPr lang="en-US" dirty="0">
                <a:solidFill>
                  <a:srgbClr val="F5F5F5"/>
                </a:solidFill>
                <a:latin typeface="Lucida Console" panose="020B0609040504020204" pitchFamily="49" charset="0"/>
              </a:rPr>
              <a:t>= </a:t>
            </a:r>
            <a:r>
              <a:rPr lang="en-AU" dirty="0">
                <a:latin typeface="Lucida Console" panose="020B0609040504020204" pitchFamily="49" charset="0"/>
              </a:rPr>
              <a:t>Get-Item</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C:\Windows\System32\drivers\etc\hosts</a:t>
            </a:r>
          </a:p>
          <a:p>
            <a:r>
              <a:rPr lang="en-US" dirty="0">
                <a:solidFill>
                  <a:srgbClr val="F5F5F5"/>
                </a:solidFill>
                <a:latin typeface="Lucida Console" panose="020B0609040504020204" pitchFamily="49" charset="0"/>
              </a:rPr>
              <a:t>PS C:\&gt; </a:t>
            </a:r>
            <a:r>
              <a:rPr lang="en-US" dirty="0">
                <a:solidFill>
                  <a:srgbClr val="FF0000"/>
                </a:solidFill>
                <a:latin typeface="Lucida Console" panose="020B0609040504020204" pitchFamily="49" charset="0"/>
              </a:rPr>
              <a:t>$</a:t>
            </a:r>
            <a:r>
              <a:rPr lang="en-US" dirty="0" err="1">
                <a:solidFill>
                  <a:srgbClr val="FF0000"/>
                </a:solidFill>
                <a:latin typeface="Lucida Console" panose="020B0609040504020204" pitchFamily="49" charset="0"/>
              </a:rPr>
              <a:t>file</a:t>
            </a:r>
            <a:r>
              <a:rPr lang="en-US" dirty="0" err="1">
                <a:latin typeface="Lucida Console" panose="020B0609040504020204" pitchFamily="49" charset="0"/>
              </a:rPr>
              <a:t>.LastWriteTime</a:t>
            </a:r>
            <a:r>
              <a:rPr lang="en-US" dirty="0">
                <a:latin typeface="Lucida Console" panose="020B0609040504020204" pitchFamily="49" charset="0"/>
              </a:rPr>
              <a:t> = (Get-Date)</a:t>
            </a:r>
          </a:p>
          <a:p>
            <a:r>
              <a:rPr lang="en-US" dirty="0">
                <a:solidFill>
                  <a:srgbClr val="F5F5F5"/>
                </a:solidFill>
                <a:latin typeface="Lucida Console" panose="020B0609040504020204" pitchFamily="49" charset="0"/>
              </a:rPr>
              <a:t>PS C:\&gt; </a:t>
            </a:r>
            <a:r>
              <a:rPr lang="en-AU" dirty="0">
                <a:latin typeface="Lucida Console" panose="020B0609040504020204" pitchFamily="49" charset="0"/>
              </a:rPr>
              <a:t>Get-Item</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C:\Windows\System32\drivers\etc\hosts</a:t>
            </a:r>
          </a:p>
          <a:p>
            <a:r>
              <a:rPr lang="en-US" dirty="0">
                <a:latin typeface="Lucida Console" panose="020B0609040504020204" pitchFamily="49" charset="0"/>
              </a:rPr>
              <a:t>Directory: C:\Windows\System32\Drivers\etc</a:t>
            </a:r>
          </a:p>
          <a:p>
            <a:endParaRPr lang="en-US" dirty="0">
              <a:latin typeface="Lucida Console" panose="020B0609040504020204" pitchFamily="49" charset="0"/>
            </a:endParaRPr>
          </a:p>
          <a:p>
            <a:r>
              <a:rPr lang="en-US" dirty="0">
                <a:latin typeface="Lucida Console" panose="020B0609040504020204" pitchFamily="49" charset="0"/>
              </a:rPr>
              <a:t>Mode                </a:t>
            </a:r>
            <a:r>
              <a:rPr lang="en-US" dirty="0" err="1">
                <a:latin typeface="Lucida Console" panose="020B0609040504020204" pitchFamily="49" charset="0"/>
              </a:rPr>
              <a:t>LastWriteTime</a:t>
            </a:r>
            <a:r>
              <a:rPr lang="en-US" dirty="0">
                <a:latin typeface="Lucida Console" panose="020B0609040504020204" pitchFamily="49" charset="0"/>
              </a:rPr>
              <a:t>         Length Name                                                                                                                                                                                                                               </a:t>
            </a:r>
          </a:p>
          <a:p>
            <a:r>
              <a:rPr lang="en-US" dirty="0">
                <a:latin typeface="Lucida Console" panose="020B0609040504020204" pitchFamily="49" charset="0"/>
              </a:rPr>
              <a:t>----                -------------         ------ ----                                                                                                                                                                                                                               </a:t>
            </a:r>
          </a:p>
          <a:p>
            <a:r>
              <a:rPr lang="en-US" dirty="0">
                <a:latin typeface="Lucida Console" panose="020B0609040504020204" pitchFamily="49" charset="0"/>
              </a:rPr>
              <a:t>-a----        4/21/2017  11:23 AM            894 hosts </a:t>
            </a:r>
          </a:p>
        </p:txBody>
      </p:sp>
      <p:sp>
        <p:nvSpPr>
          <p:cNvPr id="25" name="Callout: Double Bent Line 24"/>
          <p:cNvSpPr/>
          <p:nvPr/>
        </p:nvSpPr>
        <p:spPr>
          <a:xfrm>
            <a:off x="7762673" y="3071057"/>
            <a:ext cx="3404681" cy="413590"/>
          </a:xfrm>
          <a:prstGeom prst="borderCallout3">
            <a:avLst>
              <a:gd name="adj1" fmla="val -70162"/>
              <a:gd name="adj2" fmla="val 65838"/>
              <a:gd name="adj3" fmla="val -11997"/>
              <a:gd name="adj4" fmla="val 103236"/>
              <a:gd name="adj5" fmla="val 112811"/>
              <a:gd name="adj6" fmla="val 103236"/>
              <a:gd name="adj7" fmla="val 112963"/>
              <a:gd name="adj8" fmla="val 89725"/>
            </a:avLst>
          </a:prstGeom>
          <a:solidFill>
            <a:schemeClr val="accent2">
              <a:lumMod val="60000"/>
              <a:lumOff val="40000"/>
            </a:schemeClr>
          </a:solidFill>
          <a:ln w="22225"/>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This Property can be get OR set.</a:t>
            </a:r>
          </a:p>
        </p:txBody>
      </p:sp>
      <p:sp>
        <p:nvSpPr>
          <p:cNvPr id="26" name="Callout: Double Bent Line 25"/>
          <p:cNvSpPr/>
          <p:nvPr/>
        </p:nvSpPr>
        <p:spPr>
          <a:xfrm>
            <a:off x="3044757" y="2901307"/>
            <a:ext cx="3307409" cy="583340"/>
          </a:xfrm>
          <a:prstGeom prst="borderCallout3">
            <a:avLst>
              <a:gd name="adj1" fmla="val -32046"/>
              <a:gd name="adj2" fmla="val 117718"/>
              <a:gd name="adj3" fmla="val -10700"/>
              <a:gd name="adj4" fmla="val 103236"/>
              <a:gd name="adj5" fmla="val 112811"/>
              <a:gd name="adj6" fmla="val 103236"/>
              <a:gd name="adj7" fmla="val 113600"/>
              <a:gd name="adj8" fmla="val 92098"/>
            </a:avLst>
          </a:prstGeom>
          <a:solidFill>
            <a:schemeClr val="accent2">
              <a:lumMod val="60000"/>
              <a:lumOff val="40000"/>
            </a:schemeClr>
          </a:solidFill>
          <a:ln w="22225"/>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This Property is a [</a:t>
            </a:r>
            <a:r>
              <a:rPr lang="en-US" sz="1600" dirty="0" err="1"/>
              <a:t>datetime</a:t>
            </a:r>
            <a:r>
              <a:rPr lang="en-US" sz="1600" dirty="0"/>
              <a:t>] type.</a:t>
            </a:r>
          </a:p>
        </p:txBody>
      </p:sp>
    </p:spTree>
    <p:extLst>
      <p:ext uri="{BB962C8B-B14F-4D97-AF65-F5344CB8AC3E}">
        <p14:creationId xmlns:p14="http://schemas.microsoft.com/office/powerpoint/2010/main" val="1838929678"/>
      </p:ext>
    </p:extLst>
  </p:cSld>
  <p:clrMapOvr>
    <a:masterClrMapping/>
  </p:clrMapOvr>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1_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CPS089-628834383-4507</_dlc_DocId>
    <_ip_UnifiedCompliancePolicyUIAction xmlns="http://schemas.microsoft.com/sharepoint/v3" xsi:nil="true"/>
    <_dlc_DocIdUrl xmlns="230e9df3-be65-4c73-a93b-d1236ebd677e">
      <Url>https://microsoft.sharepoint.com/teams/CampusProjectSites089/hahzsakosd/ipdev/_layouts/15/DocIdRedir.aspx?ID=CPS089-628834383-4507</Url>
      <Description>CPS089-628834383-4507</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4A3A8C-5767-4140-82A5-0AA830D6F50F}">
  <ds:schemaRefs>
    <ds:schemaRef ds:uri="http://schemas.microsoft.com/sharepoint/events"/>
  </ds:schemaRefs>
</ds:datastoreItem>
</file>

<file path=customXml/itemProps2.xml><?xml version="1.0" encoding="utf-8"?>
<ds:datastoreItem xmlns:ds="http://schemas.openxmlformats.org/officeDocument/2006/customXml" ds:itemID="{34086DF6-BD0F-4F9B-AC9A-3C6CF99E7E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7ed30aa2-a9a3-48dd-93de-4f2bc034e61b"/>
    <ds:schemaRef ds:uri="59de8348-5be6-4db7-9dc7-92aa9cc3a1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3C4416-1318-4E3E-B3CB-B6E3F5608AAA}">
  <ds:schemaRefs>
    <ds:schemaRef ds:uri="7ed30aa2-a9a3-48dd-93de-4f2bc034e61b"/>
    <ds:schemaRef ds:uri="http://schemas.microsoft.com/office/2006/documentManagement/types"/>
    <ds:schemaRef ds:uri="http://purl.org/dc/dcmitype/"/>
    <ds:schemaRef ds:uri="http://purl.org/dc/elements/1.1/"/>
    <ds:schemaRef ds:uri="http://schemas.microsoft.com/office/2006/metadata/properties"/>
    <ds:schemaRef ds:uri="59de8348-5be6-4db7-9dc7-92aa9cc3a18f"/>
    <ds:schemaRef ds:uri="http://schemas.microsoft.com/sharepoint/v3"/>
    <ds:schemaRef ds:uri="http://schemas.microsoft.com/office/infopath/2007/PartnerControls"/>
    <ds:schemaRef ds:uri="http://purl.org/dc/terms/"/>
    <ds:schemaRef ds:uri="http://schemas.openxmlformats.org/package/2006/metadata/core-properties"/>
    <ds:schemaRef ds:uri="230e9df3-be65-4c73-a93b-d1236ebd677e"/>
    <ds:schemaRef ds:uri="http://www.w3.org/XML/1998/namespace"/>
  </ds:schemaRefs>
</ds:datastoreItem>
</file>

<file path=customXml/itemProps4.xml><?xml version="1.0" encoding="utf-8"?>
<ds:datastoreItem xmlns:ds="http://schemas.openxmlformats.org/officeDocument/2006/customXml" ds:itemID="{3F2D7A85-4EE9-4739-A4FB-BEB3965F1E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671</TotalTime>
  <Words>4182</Words>
  <Application>Microsoft Office PowerPoint</Application>
  <PresentationFormat>Widescreen</PresentationFormat>
  <Paragraphs>765</Paragraphs>
  <Slides>29</Slides>
  <Notes>28</Notes>
  <HiddenSlides>5</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Arial</vt:lpstr>
      <vt:lpstr>Calibri</vt:lpstr>
      <vt:lpstr>Calibri Light</vt:lpstr>
      <vt:lpstr>Courier New</vt:lpstr>
      <vt:lpstr>Lucida Console</vt:lpstr>
      <vt:lpstr>Segoe Pro Light</vt:lpstr>
      <vt:lpstr>Segoe Pro Semibold</vt:lpstr>
      <vt:lpstr>Segoe UI</vt:lpstr>
      <vt:lpstr>Segoe UI Light</vt:lpstr>
      <vt:lpstr>Segoe UI Semibold</vt:lpstr>
      <vt:lpstr>Times New Roman</vt:lpstr>
      <vt:lpstr>Services4x3</vt:lpstr>
      <vt:lpstr>1_Services4x3</vt:lpstr>
      <vt:lpstr>Agenda</vt:lpstr>
      <vt:lpstr>Module 5: Introduction to Data Types </vt:lpstr>
      <vt:lpstr>How would you model a TV?</vt:lpstr>
      <vt:lpstr>Understanding Instances</vt:lpstr>
      <vt:lpstr>TV Model Example</vt:lpstr>
      <vt:lpstr>Objects and Types</vt:lpstr>
      <vt:lpstr>Variable Cmdlets</vt:lpstr>
      <vt:lpstr>What object type am I using?</vt:lpstr>
      <vt:lpstr>Understanding Get-Member Definitions</vt:lpstr>
      <vt:lpstr>Understanding Get-Member Definitions</vt:lpstr>
      <vt:lpstr>Common Data Types</vt:lpstr>
      <vt:lpstr>What object type am I using?</vt:lpstr>
      <vt:lpstr>Instructor Demonstration</vt:lpstr>
      <vt:lpstr>String Expansion</vt:lpstr>
      <vt:lpstr>Sub-Expression</vt:lpstr>
      <vt:lpstr>Parsing Modes</vt:lpstr>
      <vt:lpstr>Expression Mode</vt:lpstr>
      <vt:lpstr>Argument Mode</vt:lpstr>
      <vt:lpstr>Parsing Mode Examples</vt:lpstr>
      <vt:lpstr>Escape Character</vt:lpstr>
      <vt:lpstr>Instructor Demonstration</vt:lpstr>
      <vt:lpstr>Arithmetic Operators</vt:lpstr>
      <vt:lpstr>Numeric Byte Multipliers</vt:lpstr>
      <vt:lpstr>Assignment Operators</vt:lpstr>
      <vt:lpstr>Type Casting</vt:lpstr>
      <vt:lpstr>Variables can be Strongly Typed</vt:lpstr>
      <vt:lpstr>PowerPoint Presentation</vt:lpstr>
      <vt:lpstr>Instructor Demonstration</vt:lpstr>
      <vt:lpstr>Module 5: Data Types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Introduction to Data Types</dc:title>
  <dc:creator>Bobby Reed</dc:creator>
  <cp:lastModifiedBy>Kory Thacher</cp:lastModifiedBy>
  <cp:revision>36</cp:revision>
  <dcterms:created xsi:type="dcterms:W3CDTF">2017-03-17T10:31:40Z</dcterms:created>
  <dcterms:modified xsi:type="dcterms:W3CDTF">2017-05-30T21:10:17Z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dcd59347-c8b9-48d3-8708-045b408e8b41</vt:lpwstr>
  </property>
</Properties>
</file>