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3" r:id="rId6"/>
  </p:sldMasterIdLst>
  <p:notesMasterIdLst>
    <p:notesMasterId r:id="rId28"/>
  </p:notesMasterIdLst>
  <p:sldIdLst>
    <p:sldId id="276" r:id="rId7"/>
    <p:sldId id="257" r:id="rId8"/>
    <p:sldId id="258" r:id="rId9"/>
    <p:sldId id="259" r:id="rId10"/>
    <p:sldId id="260" r:id="rId11"/>
    <p:sldId id="261" r:id="rId12"/>
    <p:sldId id="262" r:id="rId13"/>
    <p:sldId id="263" r:id="rId14"/>
    <p:sldId id="279" r:id="rId15"/>
    <p:sldId id="281" r:id="rId16"/>
    <p:sldId id="278" r:id="rId17"/>
    <p:sldId id="264" r:id="rId18"/>
    <p:sldId id="267" r:id="rId19"/>
    <p:sldId id="268" r:id="rId20"/>
    <p:sldId id="269" r:id="rId21"/>
    <p:sldId id="270" r:id="rId22"/>
    <p:sldId id="282" r:id="rId23"/>
    <p:sldId id="271" r:id="rId24"/>
    <p:sldId id="273" r:id="rId25"/>
    <p:sldId id="266"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6 - Advanced Pipeline Operations" id="{FC757B53-EB2D-4D27-BD16-882CCBB9E601}">
          <p14:sldIdLst>
            <p14:sldId id="276"/>
            <p14:sldId id="257"/>
            <p14:sldId id="258"/>
            <p14:sldId id="259"/>
            <p14:sldId id="260"/>
            <p14:sldId id="261"/>
            <p14:sldId id="262"/>
            <p14:sldId id="263"/>
            <p14:sldId id="279"/>
            <p14:sldId id="281"/>
            <p14:sldId id="278"/>
            <p14:sldId id="264"/>
            <p14:sldId id="267"/>
            <p14:sldId id="268"/>
            <p14:sldId id="269"/>
            <p14:sldId id="270"/>
            <p14:sldId id="282"/>
            <p14:sldId id="271"/>
            <p14:sldId id="273"/>
            <p14:sldId id="266"/>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79674" autoAdjust="0"/>
  </p:normalViewPr>
  <p:slideViewPr>
    <p:cSldViewPr snapToGrid="0">
      <p:cViewPr varScale="1">
        <p:scale>
          <a:sx n="76" d="100"/>
          <a:sy n="76" d="100"/>
        </p:scale>
        <p:origin x="12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D05EE-70A5-4B1B-950A-C73C894C2186}" type="datetimeFigureOut">
              <a:rPr lang="en-US" smtClean="0"/>
              <a:t>4/10/2017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7D74B-D554-4816-B6BA-09685C39D27C}" type="slidenum">
              <a:rPr lang="en-US" smtClean="0"/>
              <a:t>‹#›</a:t>
            </a:fld>
            <a:endParaRPr lang="en-US"/>
          </a:p>
        </p:txBody>
      </p:sp>
    </p:spTree>
    <p:extLst>
      <p:ext uri="{BB962C8B-B14F-4D97-AF65-F5344CB8AC3E}">
        <p14:creationId xmlns:p14="http://schemas.microsoft.com/office/powerpoint/2010/main" val="2225057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1354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207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0993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SLIDE NOTES: CANNED DEMO Blocking Vs. Streaming</a:t>
            </a:r>
          </a:p>
          <a:p>
            <a:r>
              <a:rPr lang="en-US"/>
              <a:t>Get-</a:t>
            </a:r>
            <a:r>
              <a:rPr lang="en-US" err="1"/>
              <a:t>ChildItem</a:t>
            </a:r>
            <a:r>
              <a:rPr lang="en-US" baseline="0"/>
              <a:t> | ?{$_.</a:t>
            </a:r>
            <a:r>
              <a:rPr lang="en-US" baseline="0" err="1"/>
              <a:t>LastAccessTime</a:t>
            </a:r>
            <a:r>
              <a:rPr lang="en-US" baseline="0"/>
              <a:t> –</a:t>
            </a:r>
            <a:r>
              <a:rPr lang="en-US" baseline="0" err="1"/>
              <a:t>gt</a:t>
            </a:r>
            <a:r>
              <a:rPr lang="en-US" baseline="0"/>
              <a:t> “02/02/2015”} | ?{$_.Length –</a:t>
            </a:r>
            <a:r>
              <a:rPr lang="en-US" baseline="0" err="1"/>
              <a:t>gt</a:t>
            </a:r>
            <a:r>
              <a:rPr lang="en-US" baseline="0"/>
              <a:t> 100MB} | Sort Name | more</a:t>
            </a:r>
          </a:p>
          <a:p>
            <a:r>
              <a:rPr lang="en-US" baseline="0"/>
              <a:t>Vs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Get-</a:t>
            </a:r>
            <a:r>
              <a:rPr lang="en-US" err="1"/>
              <a:t>ChildItem</a:t>
            </a:r>
            <a:r>
              <a:rPr lang="en-US" baseline="0"/>
              <a:t> | ?{$_.</a:t>
            </a:r>
            <a:r>
              <a:rPr lang="en-US" baseline="0" err="1"/>
              <a:t>LastAccessTime</a:t>
            </a:r>
            <a:r>
              <a:rPr lang="en-US" baseline="0"/>
              <a:t> –</a:t>
            </a:r>
            <a:r>
              <a:rPr lang="en-US" baseline="0" err="1"/>
              <a:t>gt</a:t>
            </a:r>
            <a:r>
              <a:rPr lang="en-US" baseline="0"/>
              <a:t> “02/02/2015”} | ?{$_.Length –</a:t>
            </a:r>
            <a:r>
              <a:rPr lang="en-US" baseline="0" err="1"/>
              <a:t>gt</a:t>
            </a:r>
            <a:r>
              <a:rPr lang="en-US" baseline="0"/>
              <a:t> 100MB} | Sort Name | Out-Host –Paging</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a:t>Also show how Sort blocks all output.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a:t>Also demo Where-Object and various syntaxes through versions.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a:t>Dir | </a:t>
            </a:r>
            <a:r>
              <a:rPr lang="en-US" baseline="0" err="1"/>
              <a:t>ForEAchobject</a:t>
            </a:r>
            <a:r>
              <a:rPr lang="en-US" baseline="0"/>
              <a:t>{ $_.</a:t>
            </a:r>
            <a:r>
              <a:rPr lang="en-US" baseline="0" err="1"/>
              <a:t>CopyTo</a:t>
            </a:r>
            <a:r>
              <a:rPr lang="en-US" baseline="0"/>
              <a:t>(Join-Path </a:t>
            </a:r>
            <a:r>
              <a:rPr lang="en-US" baseline="0" err="1"/>
              <a:t>OldPAth</a:t>
            </a:r>
            <a:r>
              <a:rPr lang="en-US" baseline="0"/>
              <a:t> $_.Name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a:t>Demonstrate multi-level property drilling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a:t>$</a:t>
            </a:r>
            <a:r>
              <a:rPr lang="en-US" baseline="0" err="1"/>
              <a:t>file.Parent.Parent.Directory</a:t>
            </a:r>
            <a:r>
              <a:rPr lang="en-US" baseline="0"/>
              <a:t> etc.</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87242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notes: combine these three slides + add </a:t>
            </a:r>
            <a:r>
              <a:rPr lang="en-US" err="1"/>
              <a:t>diagrrams</a:t>
            </a:r>
            <a:endParaRPr lang="en-US"/>
          </a:p>
        </p:txBody>
      </p:sp>
    </p:spTree>
    <p:extLst>
      <p:ext uri="{BB962C8B-B14F-4D97-AF65-F5344CB8AC3E}">
        <p14:creationId xmlns:p14="http://schemas.microsoft.com/office/powerpoint/2010/main" val="2741814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6816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6827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9579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7738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haven’t shown Pipeline</a:t>
            </a:r>
            <a:r>
              <a:rPr lang="en-US" baseline="0"/>
              <a:t> by property name, yet.  This side was initially 65, but I’m moving it here.</a:t>
            </a:r>
            <a:endParaRPr lang="en-US"/>
          </a:p>
        </p:txBody>
      </p:sp>
    </p:spTree>
    <p:extLst>
      <p:ext uri="{BB962C8B-B14F-4D97-AF65-F5344CB8AC3E}">
        <p14:creationId xmlns:p14="http://schemas.microsoft.com/office/powerpoint/2010/main" val="1203908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950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8387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Slide notes: show demo with </a:t>
            </a:r>
            <a:r>
              <a:rPr lang="en-US" err="1"/>
              <a:t>foreach</a:t>
            </a:r>
            <a:r>
              <a:rPr lang="en-US"/>
              <a:t> and where with saved </a:t>
            </a:r>
            <a:r>
              <a:rPr lang="en-US" err="1"/>
              <a:t>scriptblocks</a:t>
            </a:r>
            <a:endParaRPr lang="en-US"/>
          </a:p>
          <a:p>
            <a:pPr marL="171450" indent="-171450">
              <a:buFontTx/>
              <a:buChar char="-"/>
            </a:pPr>
            <a:r>
              <a:rPr lang="en-US"/>
              <a:t>$SB = {some junk}</a:t>
            </a:r>
          </a:p>
          <a:p>
            <a:pPr marL="171450" indent="-171450">
              <a:buFontTx/>
              <a:buChar char="-"/>
            </a:pPr>
            <a:r>
              <a:rPr lang="en-US" err="1"/>
              <a:t>Foreach</a:t>
            </a:r>
            <a:r>
              <a:rPr lang="en-US"/>
              <a:t> $SB</a:t>
            </a:r>
          </a:p>
          <a:p>
            <a:pPr marL="171450" indent="-171450">
              <a:buFontTx/>
              <a:buChar char="-"/>
            </a:pPr>
            <a:endParaRPr lang="en-US"/>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672100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AU" sz="1200">
                <a:solidFill>
                  <a:schemeClr val="bg1"/>
                </a:solidFill>
                <a:latin typeface="Segoe UI Light" panose="020B0502040204020203" pitchFamily="34" charset="0"/>
                <a:cs typeface="Segoe UI Light" panose="020B0502040204020203" pitchFamily="34" charset="0"/>
              </a:rPr>
              <a:t>Fundamental</a:t>
            </a:r>
            <a:r>
              <a:rPr lang="en-AU" sz="1200" baseline="0">
                <a:solidFill>
                  <a:schemeClr val="bg1"/>
                </a:solidFill>
                <a:latin typeface="Segoe UI Light" panose="020B0502040204020203" pitchFamily="34" charset="0"/>
                <a:cs typeface="Segoe UI Light" panose="020B0502040204020203" pitchFamily="34" charset="0"/>
              </a:rPr>
              <a:t> Recap (From Demo Content):</a:t>
            </a:r>
          </a:p>
          <a:p>
            <a:r>
              <a:rPr lang="en-AU" sz="1200" baseline="0">
                <a:solidFill>
                  <a:schemeClr val="bg1"/>
                </a:solidFill>
                <a:latin typeface="Segoe UI Light" panose="020B0502040204020203" pitchFamily="34" charset="0"/>
                <a:cs typeface="Segoe UI Light" panose="020B0502040204020203" pitchFamily="34" charset="0"/>
              </a:rPr>
              <a:t>Lab:</a:t>
            </a:r>
            <a:endParaRPr lang="en-AU" sz="1200">
              <a:solidFill>
                <a:schemeClr val="bg1"/>
              </a:solidFill>
              <a:latin typeface="Segoe UI Light" panose="020B0502040204020203" pitchFamily="34" charset="0"/>
              <a:cs typeface="Segoe UI Light" panose="020B0502040204020203" pitchFamily="34" charset="0"/>
            </a:endParaRPr>
          </a:p>
          <a:p>
            <a:r>
              <a:rPr lang="en-AU"/>
              <a:t>Lesson 2: Filtering and Processing</a:t>
            </a:r>
          </a:p>
          <a:p>
            <a:pPr marL="800100" lvl="1" indent="-342900">
              <a:buFont typeface="Arial" panose="020B0604020202020204" pitchFamily="34" charset="0"/>
              <a:buChar char="•"/>
            </a:pPr>
            <a:r>
              <a:rPr lang="en-AU"/>
              <a:t>Where-Object</a:t>
            </a:r>
          </a:p>
          <a:p>
            <a:pPr marL="1257300" lvl="2" indent="-342900">
              <a:buFont typeface="Arial" panose="020B0604020202020204" pitchFamily="34" charset="0"/>
              <a:buChar char="•"/>
            </a:pPr>
            <a:r>
              <a:rPr lang="en-AU"/>
              <a:t>Grab</a:t>
            </a:r>
            <a:r>
              <a:rPr lang="en-AU" baseline="0"/>
              <a:t> all services that have a </a:t>
            </a:r>
            <a:r>
              <a:rPr lang="en-AU" baseline="0" err="1"/>
              <a:t>startuptype</a:t>
            </a:r>
            <a:r>
              <a:rPr lang="en-AU" baseline="0"/>
              <a:t> of automatic that are not running.</a:t>
            </a:r>
          </a:p>
          <a:p>
            <a:pPr marL="1257300" lvl="2" indent="-342900">
              <a:buFont typeface="Arial" panose="020B0604020202020204" pitchFamily="34" charset="0"/>
              <a:buChar char="•"/>
            </a:pPr>
            <a:r>
              <a:rPr lang="en-AU" baseline="0" err="1"/>
              <a:t>Adv</a:t>
            </a:r>
            <a:r>
              <a:rPr lang="en-AU" baseline="0"/>
              <a:t>: Should be a logical operator puzzle.  Find zip files greater than 10MB OR exes owned by SYSTEM OR txt files not accessed in a month.  (multiple solutions)</a:t>
            </a:r>
          </a:p>
          <a:p>
            <a:pPr marL="1257300" lvl="2" indent="-342900">
              <a:buFont typeface="Arial" panose="020B0604020202020204" pitchFamily="34" charset="0"/>
              <a:buChar char="•"/>
            </a:pPr>
            <a:r>
              <a:rPr lang="en-AU" baseline="0" err="1"/>
              <a:t>Adv</a:t>
            </a:r>
            <a:r>
              <a:rPr lang="en-AU" baseline="0"/>
              <a:t>: Find a certificate that will expire the soonest.</a:t>
            </a:r>
          </a:p>
          <a:p>
            <a:pPr marL="1257300" lvl="2" indent="-342900">
              <a:buFont typeface="Arial" panose="020B0604020202020204" pitchFamily="34" charset="0"/>
              <a:buChar char="•"/>
            </a:pPr>
            <a:endParaRPr lang="en-AU"/>
          </a:p>
          <a:p>
            <a:pPr marL="800100" lvl="1" indent="-342900">
              <a:buFont typeface="Arial" panose="020B0604020202020204" pitchFamily="34" charset="0"/>
              <a:buChar char="•"/>
            </a:pPr>
            <a:r>
              <a:rPr lang="en-AU" err="1"/>
              <a:t>Foreach</a:t>
            </a:r>
            <a:r>
              <a:rPr lang="en-AU"/>
              <a:t>-Object </a:t>
            </a:r>
          </a:p>
          <a:p>
            <a:pPr marL="1257300" marR="0" lvl="2"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a:t>Demonstrate </a:t>
            </a:r>
            <a:r>
              <a:rPr lang="en-US" baseline="0" err="1"/>
              <a:t>ForEach</a:t>
            </a:r>
            <a:r>
              <a:rPr lang="en-US" baseline="0"/>
              <a:t>-Object.  Suggest </a:t>
            </a:r>
            <a:r>
              <a:rPr lang="en-US" baseline="0" err="1"/>
              <a:t>CopyTo</a:t>
            </a:r>
            <a:r>
              <a:rPr lang="en-US" baseline="0"/>
              <a:t> method of </a:t>
            </a:r>
            <a:r>
              <a:rPr lang="en-US" baseline="0" err="1"/>
              <a:t>fileinfoobject</a:t>
            </a:r>
            <a:r>
              <a:rPr lang="en-US" baseline="0"/>
              <a:t> or </a:t>
            </a:r>
            <a:r>
              <a:rPr lang="en-US" baseline="0" err="1"/>
              <a:t>dynamicall</a:t>
            </a:r>
            <a:r>
              <a:rPr lang="en-US" baseline="0"/>
              <a:t> rename files based on string replace of path.</a:t>
            </a:r>
          </a:p>
          <a:p>
            <a:pPr marL="1257300" marR="0" lvl="2"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a:t>Find and replace in file using </a:t>
            </a:r>
            <a:r>
              <a:rPr lang="en-US" baseline="0" err="1"/>
              <a:t>ForEach</a:t>
            </a:r>
            <a:r>
              <a:rPr lang="en-US" baseline="0"/>
              <a:t>-Object $</a:t>
            </a:r>
            <a:r>
              <a:rPr lang="en-US" baseline="0" err="1"/>
              <a:t>newcontent</a:t>
            </a:r>
            <a:r>
              <a:rPr lang="en-US" baseline="0"/>
              <a:t> = get-content file.txt | </a:t>
            </a:r>
            <a:r>
              <a:rPr lang="en-US" baseline="0" err="1"/>
              <a:t>ForEach</a:t>
            </a:r>
            <a:r>
              <a:rPr lang="en-US" baseline="0"/>
              <a:t>-Object { $_.Replace(“</a:t>
            </a:r>
            <a:r>
              <a:rPr lang="en-US" baseline="0" err="1"/>
              <a:t>oldtext</a:t>
            </a:r>
            <a:r>
              <a:rPr lang="en-US" baseline="0"/>
              <a:t>”, “</a:t>
            </a:r>
            <a:r>
              <a:rPr lang="en-US" baseline="0" err="1"/>
              <a:t>newtext</a:t>
            </a:r>
            <a:r>
              <a:rPr lang="en-US" baseline="0"/>
              <a:t>”) }; Set-Content file.txt $</a:t>
            </a:r>
            <a:r>
              <a:rPr lang="en-US" baseline="0" err="1"/>
              <a:t>newcontent</a:t>
            </a:r>
            <a:endParaRPr lang="en-US" baseline="0"/>
          </a:p>
          <a:p>
            <a:pPr marL="1257300" marR="0" lvl="2"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err="1"/>
              <a:t>Adv</a:t>
            </a:r>
            <a:r>
              <a:rPr lang="en-US" baseline="0"/>
              <a:t>: get-history | %{Write-Host -</a:t>
            </a:r>
            <a:r>
              <a:rPr lang="en-US" baseline="0" err="1"/>
              <a:t>nonewline</a:t>
            </a:r>
            <a:r>
              <a:rPr lang="en-US" baseline="0"/>
              <a:t> -</a:t>
            </a:r>
            <a:r>
              <a:rPr lang="en-US" baseline="0" err="1"/>
              <a:t>foregroundcolor</a:t>
            </a:r>
            <a:r>
              <a:rPr lang="en-US" baseline="0"/>
              <a:t> yellow "&lt;$($_.</a:t>
            </a:r>
            <a:r>
              <a:rPr lang="en-US" baseline="0" err="1"/>
              <a:t>commandline</a:t>
            </a:r>
            <a:r>
              <a:rPr lang="en-US" baseline="0"/>
              <a:t>)&gt;"; Write-Host "took" -</a:t>
            </a:r>
            <a:r>
              <a:rPr lang="en-US" baseline="0" err="1"/>
              <a:t>nonewline</a:t>
            </a:r>
            <a:r>
              <a:rPr lang="en-US" baseline="0"/>
              <a:t>; write-host -</a:t>
            </a:r>
            <a:r>
              <a:rPr lang="en-US" baseline="0" err="1"/>
              <a:t>foregroundcolor</a:t>
            </a:r>
            <a:r>
              <a:rPr lang="en-US" baseline="0"/>
              <a:t> blue "$(($_.</a:t>
            </a:r>
            <a:r>
              <a:rPr lang="en-US" baseline="0" err="1"/>
              <a:t>EndExecuttionTime</a:t>
            </a:r>
            <a:r>
              <a:rPr lang="en-US" baseline="0"/>
              <a:t> - $_.</a:t>
            </a:r>
            <a:r>
              <a:rPr lang="en-US" baseline="0" err="1"/>
              <a:t>StartExecutionTime</a:t>
            </a:r>
            <a:r>
              <a:rPr lang="en-US" baseline="0"/>
              <a:t>).</a:t>
            </a:r>
            <a:r>
              <a:rPr lang="en-US" baseline="0" err="1"/>
              <a:t>TotalMinutes</a:t>
            </a:r>
            <a:r>
              <a:rPr lang="en-US" baseline="0"/>
              <a:t>) to Run"}</a:t>
            </a:r>
          </a:p>
          <a:p>
            <a:pPr marL="342900" indent="-342900">
              <a:buFont typeface="Arial" panose="020B0604020202020204" pitchFamily="34" charset="0"/>
              <a:buChar char="•"/>
            </a:pPr>
            <a:endParaRPr lang="en-AU"/>
          </a:p>
          <a:p>
            <a:r>
              <a:rPr lang="en-AU"/>
              <a:t>Lesson 3: Script Blocks</a:t>
            </a:r>
          </a:p>
          <a:p>
            <a:r>
              <a:rPr lang="en-AU"/>
              <a:t>	Create</a:t>
            </a:r>
            <a:r>
              <a:rPr lang="en-AU" baseline="0"/>
              <a:t> scripts to pass into </a:t>
            </a:r>
            <a:r>
              <a:rPr lang="en-AU" baseline="0" err="1"/>
              <a:t>Foreachobject</a:t>
            </a:r>
            <a:r>
              <a:rPr lang="en-AU" baseline="0"/>
              <a:t> and </a:t>
            </a:r>
            <a:r>
              <a:rPr lang="en-AU" baseline="0" err="1"/>
              <a:t>whereobject</a:t>
            </a:r>
            <a:r>
              <a:rPr lang="en-AU" baseline="0"/>
              <a:t> </a:t>
            </a:r>
            <a:endParaRPr lang="en-AU"/>
          </a:p>
          <a:p>
            <a:r>
              <a:rPr lang="en-AU"/>
              <a:t>	</a:t>
            </a:r>
            <a:r>
              <a:rPr lang="en-AU" err="1"/>
              <a:t>Adv</a:t>
            </a:r>
            <a:r>
              <a:rPr lang="en-AU"/>
              <a:t>: Invoke a </a:t>
            </a:r>
            <a:r>
              <a:rPr lang="en-AU" err="1"/>
              <a:t>scriptblock</a:t>
            </a:r>
            <a:r>
              <a:rPr lang="en-AU" baseline="0"/>
              <a:t> and pass in parameters </a:t>
            </a:r>
          </a:p>
          <a:p>
            <a:pPr lvl="2"/>
            <a:r>
              <a:rPr lang="en-AU" baseline="0"/>
              <a:t>Bonus use a variable from current scope in your </a:t>
            </a:r>
            <a:r>
              <a:rPr lang="en-AU" baseline="0" err="1"/>
              <a:t>scriptblock</a:t>
            </a:r>
            <a:endParaRPr lang="en-AU"/>
          </a:p>
          <a:p>
            <a:r>
              <a:rPr lang="en-AU"/>
              <a:t>Lesson 4: Pipeline Input Explained</a:t>
            </a:r>
          </a:p>
          <a:p>
            <a:pPr marL="0" indent="0">
              <a:buFont typeface="Arial" panose="020B0604020202020204" pitchFamily="34" charset="0"/>
              <a:buNone/>
            </a:pPr>
            <a:r>
              <a:rPr lang="en-US"/>
              <a:t>	Get-Process |</a:t>
            </a:r>
            <a:r>
              <a:rPr lang="en-US" baseline="0"/>
              <a:t> Get-</a:t>
            </a:r>
            <a:r>
              <a:rPr lang="en-US" baseline="0" err="1"/>
              <a:t>ChildItem</a:t>
            </a:r>
            <a:endParaRPr lang="en-US" baseline="0"/>
          </a:p>
          <a:p>
            <a:pPr marL="0" indent="0">
              <a:buFont typeface="Arial" panose="020B0604020202020204" pitchFamily="34" charset="0"/>
              <a:buNone/>
            </a:pPr>
            <a:r>
              <a:rPr lang="en-US" baseline="0"/>
              <a:t>	get-command </a:t>
            </a:r>
            <a:r>
              <a:rPr lang="en-US" baseline="0" err="1"/>
              <a:t>get-command</a:t>
            </a:r>
            <a:r>
              <a:rPr lang="en-US" baseline="0"/>
              <a:t> | get-help</a:t>
            </a:r>
          </a:p>
          <a:p>
            <a:pPr marL="0" indent="0">
              <a:buFont typeface="Arial" panose="020B0604020202020204" pitchFamily="34" charset="0"/>
              <a:buNone/>
            </a:pPr>
            <a:r>
              <a:rPr lang="en-US"/>
              <a:t>	get-alias | get-command –Syntax</a:t>
            </a:r>
          </a:p>
          <a:p>
            <a:pPr marL="0" indent="0">
              <a:buFont typeface="Arial" panose="020B0604020202020204" pitchFamily="34" charset="0"/>
              <a:buNone/>
            </a:pPr>
            <a:r>
              <a:rPr lang="en-US"/>
              <a:t>	get-volume | get-partition | get-disk</a:t>
            </a:r>
          </a:p>
          <a:p>
            <a:pPr marL="0" indent="0">
              <a:buFont typeface="Arial" panose="020B0604020202020204" pitchFamily="34" charset="0"/>
              <a:buNone/>
            </a:pPr>
            <a:r>
              <a:rPr lang="en-US"/>
              <a:t>	</a:t>
            </a:r>
            <a:r>
              <a:rPr lang="en-US" err="1"/>
              <a:t>Adv</a:t>
            </a:r>
            <a:r>
              <a:rPr lang="en-US"/>
              <a:t>:</a:t>
            </a:r>
            <a:r>
              <a:rPr lang="en-US" baseline="0"/>
              <a:t> </a:t>
            </a:r>
            <a:r>
              <a:rPr lang="en-US"/>
              <a:t>get-</a:t>
            </a:r>
            <a:r>
              <a:rPr lang="en-US" err="1"/>
              <a:t>netadapter</a:t>
            </a:r>
            <a:r>
              <a:rPr lang="en-US"/>
              <a:t> | get-</a:t>
            </a:r>
            <a:r>
              <a:rPr lang="en-US" err="1"/>
              <a:t>netipaddress</a:t>
            </a:r>
            <a:endParaRPr lang="en-US"/>
          </a:p>
          <a:p>
            <a:pPr marL="0" indent="0">
              <a:buFont typeface="Arial" panose="020B0604020202020204" pitchFamily="34" charset="0"/>
              <a:buNone/>
            </a:pPr>
            <a:r>
              <a:rPr lang="en-US"/>
              <a:t>	</a:t>
            </a:r>
            <a:r>
              <a:rPr lang="en-US" err="1"/>
              <a:t>Adv</a:t>
            </a:r>
            <a:r>
              <a:rPr lang="en-US"/>
              <a:t>: get-</a:t>
            </a:r>
            <a:r>
              <a:rPr lang="en-US" err="1"/>
              <a:t>netadapter</a:t>
            </a:r>
            <a:r>
              <a:rPr lang="en-US"/>
              <a:t> | ?{$_.Status -</a:t>
            </a:r>
            <a:r>
              <a:rPr lang="en-US" err="1"/>
              <a:t>eq</a:t>
            </a:r>
            <a:r>
              <a:rPr lang="en-US"/>
              <a:t> "Up" } | get-</a:t>
            </a:r>
            <a:r>
              <a:rPr lang="en-US" err="1"/>
              <a:t>netipaddress</a:t>
            </a:r>
            <a:r>
              <a:rPr lang="en-US"/>
              <a:t> and use </a:t>
            </a:r>
            <a:r>
              <a:rPr lang="en-US" err="1"/>
              <a:t>foreachobject</a:t>
            </a:r>
            <a:r>
              <a:rPr lang="en-US"/>
              <a:t> set </a:t>
            </a:r>
            <a:r>
              <a:rPr lang="en-US" err="1"/>
              <a:t>ip</a:t>
            </a:r>
            <a:r>
              <a:rPr lang="en-US"/>
              <a:t> or renew</a:t>
            </a:r>
            <a:r>
              <a:rPr lang="en-US" baseline="0"/>
              <a:t> lease etc. (optional)</a:t>
            </a:r>
          </a:p>
          <a:p>
            <a:pPr marL="0" indent="0">
              <a:buFont typeface="Arial" panose="020B0604020202020204" pitchFamily="34" charset="0"/>
              <a:buNone/>
            </a:pPr>
            <a:r>
              <a:rPr lang="en-US" baseline="0"/>
              <a:t>WAY ADVANCED</a:t>
            </a:r>
          </a:p>
          <a:p>
            <a:pPr marL="0" indent="0">
              <a:buFont typeface="Arial" panose="020B0604020202020204" pitchFamily="34" charset="0"/>
              <a:buNone/>
            </a:pPr>
            <a:r>
              <a:rPr lang="en-US"/>
              <a:t>(get-service | gm).name | </a:t>
            </a:r>
            <a:r>
              <a:rPr lang="en-US" err="1"/>
              <a:t>foreach</a:t>
            </a:r>
            <a:r>
              <a:rPr lang="en-US"/>
              <a:t>-object { get-command -</a:t>
            </a:r>
            <a:r>
              <a:rPr lang="en-US" err="1"/>
              <a:t>parametername</a:t>
            </a:r>
            <a:r>
              <a:rPr lang="en-US"/>
              <a:t> $_ | ?{$_.</a:t>
            </a:r>
            <a:r>
              <a:rPr lang="en-US" err="1"/>
              <a:t>parameters.values.Attributes.ValueFromPipeline</a:t>
            </a:r>
            <a:r>
              <a:rPr lang="en-US"/>
              <a:t> -</a:t>
            </a:r>
            <a:r>
              <a:rPr lang="en-US" err="1"/>
              <a:t>eq</a:t>
            </a:r>
            <a:r>
              <a:rPr lang="en-US"/>
              <a:t> $true}}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43796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8455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550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a:t>Demo</a:t>
            </a:r>
            <a:r>
              <a:rPr lang="en-AU" baseline="0"/>
              <a:t> all comparison and logical operators.</a:t>
            </a:r>
            <a:endParaRPr lang="en-AU"/>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624238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5310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Slide notes: make sure to call out simple syntax only works on 3+</a:t>
            </a:r>
          </a:p>
        </p:txBody>
      </p:sp>
      <p:sp>
        <p:nvSpPr>
          <p:cNvPr id="4" name="Slide Number Placeholder 3"/>
          <p:cNvSpPr>
            <a:spLocks noGrp="1"/>
          </p:cNvSpPr>
          <p:nvPr>
            <p:ph type="sldNum" sz="quarter" idx="10"/>
          </p:nvPr>
        </p:nvSpPr>
        <p:spPr>
          <a:xfrm>
            <a:off x="3978132" y="8842029"/>
            <a:ext cx="3043343" cy="46545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4"/>
          </p:nvPr>
        </p:nvSpPr>
        <p:spPr>
          <a:xfrm>
            <a:off x="0" y="8842029"/>
            <a:ext cx="6287911" cy="46545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63053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notes: change this to call event logs or AD or O365 more practical</a:t>
            </a:r>
          </a:p>
          <a:p>
            <a:r>
              <a:rPr lang="en-US" dirty="0"/>
              <a:t>-Add diagram</a:t>
            </a:r>
          </a:p>
        </p:txBody>
      </p:sp>
    </p:spTree>
    <p:extLst>
      <p:ext uri="{BB962C8B-B14F-4D97-AF65-F5344CB8AC3E}">
        <p14:creationId xmlns:p14="http://schemas.microsoft.com/office/powerpoint/2010/main" val="947660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060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227038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47485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97293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88658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4/10/2017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20573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4/10/2017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45324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4/10/2017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396452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4/10/2017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966538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4/10/2017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231007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4/10/2017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9316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4/10/2017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284613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667022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4/10/2017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762291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4090196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655608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4/10/2017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45791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4/10/2017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613890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44534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3729890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9329343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9254351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390451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165130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05336884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130108785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4/10/2017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28588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9295848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chemeClr val="bg1"/>
                </a:solidFill>
              </a:rPr>
              <a:t>Conditions and Terms of Use</a:t>
            </a:r>
          </a:p>
          <a:p>
            <a:r>
              <a:rPr lang="en-US" sz="1500" dirty="0">
                <a:solidFill>
                  <a:schemeClr val="accent1"/>
                </a:solidFill>
              </a:rPr>
              <a:t>Microsoft Confidential</a:t>
            </a:r>
          </a:p>
          <a:p>
            <a:r>
              <a:rPr lang="en-US" sz="1800" dirty="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chemeClr val="bg1"/>
              </a:solidFill>
            </a:endParaRPr>
          </a:p>
          <a:p>
            <a:r>
              <a:rPr lang="en-US" sz="2300" b="1" dirty="0">
                <a:solidFill>
                  <a:schemeClr val="bg1"/>
                </a:solidFill>
              </a:rPr>
              <a:t>Copyright and Trademarks </a:t>
            </a:r>
          </a:p>
          <a:p>
            <a:r>
              <a:rPr lang="en-US" sz="1500" dirty="0">
                <a:solidFill>
                  <a:schemeClr val="accent1"/>
                </a:solidFill>
              </a:rPr>
              <a:t>© 2013 Microsoft Corporation. All rights reserved.</a:t>
            </a:r>
          </a:p>
          <a:p>
            <a:r>
              <a:rPr lang="en-US" sz="1800" dirty="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chemeClr val="bg1"/>
                </a:solidFill>
              </a:rPr>
              <a:t>For more information, see </a:t>
            </a:r>
            <a:r>
              <a:rPr lang="en-US" sz="1800" b="1" dirty="0">
                <a:solidFill>
                  <a:schemeClr val="bg1"/>
                </a:solidFill>
              </a:rPr>
              <a:t>Use of Microsoft Copyrighted Content </a:t>
            </a:r>
            <a:r>
              <a:rPr lang="en-US" sz="1800" dirty="0">
                <a:solidFill>
                  <a:schemeClr val="bg1"/>
                </a:solidFill>
              </a:rPr>
              <a:t>at</a:t>
            </a:r>
            <a:br>
              <a:rPr lang="en-US" sz="1800" dirty="0">
                <a:solidFill>
                  <a:schemeClr val="bg1"/>
                </a:solidFill>
              </a:rPr>
            </a:br>
            <a:r>
              <a:rPr lang="en-US" sz="1800" dirty="0">
                <a:solidFill>
                  <a:srgbClr val="FF0000"/>
                </a:solidFill>
                <a:hlinkClick r:id="rId2"/>
              </a:rPr>
              <a:t>http://www.microsoft.com/about/legal/permissions/</a:t>
            </a:r>
            <a:endParaRPr lang="en-US" sz="1800" dirty="0">
              <a:solidFill>
                <a:srgbClr val="FF0000"/>
              </a:solidFill>
            </a:endParaRPr>
          </a:p>
          <a:p>
            <a:r>
              <a:rPr lang="en-US" sz="1800" dirty="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0003250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400" baseline="0">
                <a:solidFill>
                  <a:srgbClr val="3F3F3F"/>
                </a:solidFill>
                <a:latin typeface="Segoe UI Light" pitchFamily="34" charset="0"/>
              </a:defRPr>
            </a:lvl1pPr>
          </a:lstStyle>
          <a:p>
            <a:pPr lvl="0"/>
            <a:r>
              <a:rPr lang="en-US" dirty="0"/>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32054314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7810340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dirty="0"/>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25263059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8079340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89153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6644125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40243357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2207378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24282430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26764715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endParaRPr lang="en-US" dirty="0"/>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13439032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4/10/2017</a:t>
            </a:fld>
            <a:endParaRPr lang="en-US" dirty="0"/>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3756151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4/10/2017</a:t>
            </a:fld>
            <a:endParaRPr lang="en-US" dirty="0"/>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20203723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4/10/2017</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5887060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4/10/2017</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32621113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4/10/2017</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97821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40360799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4/10/2017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68551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4/10/2017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8840635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4/10/2017</a:t>
            </a:fld>
            <a:endParaRPr lang="en-US" dirty="0"/>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6928580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8971029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40917391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4/10/2017</a:t>
            </a:fld>
            <a:endParaRPr lang="en-US" dirty="0"/>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35039766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4/10/2017</a:t>
            </a:fld>
            <a:endParaRPr lang="en-US" dirty="0"/>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19263721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40070543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4894889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endParaRPr lang="en-US" dirty="0"/>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66470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9432193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6334584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17386011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944165473"/>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dirty="0"/>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153512710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96210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37629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23252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4/10/2017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4722213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4/10/2017</a:t>
            </a:fld>
            <a:endParaRPr lang="en-US" dirty="0"/>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3604141406"/>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Lst>
  <p:hf hdr="0" ftr="0" dt="0"/>
  <p:txStyles>
    <p:titleStyle>
      <a:lvl1pPr eaLnBrk="1" hangingPunct="1">
        <a:defRPr sz="2000">
          <a:solidFill>
            <a:schemeClr val="tx1"/>
          </a:solidFill>
          <a:latin typeface="+mn-lt"/>
          <a:cs typeface="Segoe Pro Light"/>
        </a:defRPr>
      </a:lvl1pPr>
    </p:titleStyle>
    <p:body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Right Arrow 2"/>
          <p:cNvSpPr/>
          <p:nvPr/>
        </p:nvSpPr>
        <p:spPr>
          <a:xfrm>
            <a:off x="2529146" y="3460040"/>
            <a:ext cx="652938" cy="40121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2951239592"/>
              </p:ext>
            </p:extLst>
          </p:nvPr>
        </p:nvGraphicFramePr>
        <p:xfrm>
          <a:off x="3182084" y="1146048"/>
          <a:ext cx="5523032" cy="4572000"/>
        </p:xfrm>
        <a:graphic>
          <a:graphicData uri="http://schemas.openxmlformats.org/drawingml/2006/table">
            <a:tbl>
              <a:tblPr bandRow="1">
                <a:tableStyleId>{5C22544A-7EE6-4342-B048-85BDC9FD1C3A}</a:tableStyleId>
              </a:tblPr>
              <a:tblGrid>
                <a:gridCol w="5523032">
                  <a:extLst>
                    <a:ext uri="{9D8B030D-6E8A-4147-A177-3AD203B41FA5}">
                      <a16:colId xmlns:a16="http://schemas.microsoft.com/office/drawing/2014/main" val="1824579821"/>
                    </a:ext>
                  </a:extLst>
                </a:gridCol>
              </a:tblGrid>
              <a:tr h="454152">
                <a:tc>
                  <a:txBody>
                    <a:bodyPr/>
                    <a:lstStyle/>
                    <a:p>
                      <a:pPr rtl="0" fontAlgn="base"/>
                      <a:r>
                        <a:rPr lang="en-AU" sz="2400" b="0" dirty="0">
                          <a:solidFill>
                            <a:schemeClr val="bg1"/>
                          </a:solidFill>
                          <a:latin typeface="Segoe UI Light" panose="020B0502040204020203" pitchFamily="34" charset="0"/>
                          <a:cs typeface="Segoe UI Light" panose="020B0502040204020203" pitchFamily="34" charset="0"/>
                        </a:rPr>
                        <a:t>Module 1: Introduction</a:t>
                      </a:r>
                    </a:p>
                  </a:txBody>
                  <a:tcPr/>
                </a:tc>
                <a:extLst>
                  <a:ext uri="{0D108BD9-81ED-4DB2-BD59-A6C34878D82A}">
                    <a16:rowId xmlns:a16="http://schemas.microsoft.com/office/drawing/2014/main" val="3808726331"/>
                  </a:ext>
                </a:extLst>
              </a:tr>
              <a:tr h="454152">
                <a:tc>
                  <a:txBody>
                    <a:bodyPr/>
                    <a:lstStyle/>
                    <a:p>
                      <a:pPr rtl="0" fontAlgn="base"/>
                      <a:r>
                        <a:rPr lang="en-AU" sz="2400" dirty="0">
                          <a:solidFill>
                            <a:schemeClr val="bg1"/>
                          </a:solidFill>
                          <a:latin typeface="Segoe UI Light" panose="020B0502040204020203" pitchFamily="34" charset="0"/>
                          <a:cs typeface="Segoe UI Light" panose="020B0502040204020203" pitchFamily="34" charset="0"/>
                        </a:rPr>
                        <a:t>Module 2:</a:t>
                      </a:r>
                      <a:r>
                        <a:rPr lang="en-AU" sz="2400" baseline="0" dirty="0">
                          <a:solidFill>
                            <a:schemeClr val="bg1"/>
                          </a:solidFill>
                          <a:latin typeface="Segoe UI Light" panose="020B0502040204020203" pitchFamily="34" charset="0"/>
                          <a:cs typeface="Segoe UI Light" panose="020B0502040204020203" pitchFamily="34" charset="0"/>
                        </a:rPr>
                        <a:t> Commands</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00608062"/>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3: Data</a:t>
                      </a:r>
                      <a:r>
                        <a:rPr lang="en-AU" sz="2400" baseline="0">
                          <a:solidFill>
                            <a:schemeClr val="bg1"/>
                          </a:solidFill>
                          <a:latin typeface="Segoe UI Light" panose="020B0502040204020203" pitchFamily="34" charset="0"/>
                          <a:cs typeface="Segoe UI Light" panose="020B0502040204020203" pitchFamily="34" charset="0"/>
                        </a:rPr>
                        <a:t> And Streams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67822664"/>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4: Pipeline</a:t>
                      </a:r>
                      <a:r>
                        <a:rPr lang="en-AU" sz="2400" baseline="0">
                          <a:solidFill>
                            <a:schemeClr val="bg1"/>
                          </a:solidFill>
                          <a:latin typeface="Segoe UI Light" panose="020B0502040204020203" pitchFamily="34" charset="0"/>
                          <a:cs typeface="Segoe UI Light" panose="020B0502040204020203" pitchFamily="34" charset="0"/>
                        </a:rPr>
                        <a:t> Introduction</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6780150"/>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5: Introduction To Data</a:t>
                      </a:r>
                      <a:r>
                        <a:rPr lang="en-AU" sz="2400" baseline="0">
                          <a:solidFill>
                            <a:schemeClr val="bg1"/>
                          </a:solidFill>
                          <a:latin typeface="Segoe UI Light" panose="020B0502040204020203" pitchFamily="34" charset="0"/>
                          <a:cs typeface="Segoe UI Light" panose="020B0502040204020203" pitchFamily="34" charset="0"/>
                        </a:rPr>
                        <a:t> Types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403850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6: Advanced Pipeline Operations</a:t>
                      </a:r>
                    </a:p>
                  </a:txBody>
                  <a:tcPr/>
                </a:tc>
                <a:extLst>
                  <a:ext uri="{0D108BD9-81ED-4DB2-BD59-A6C34878D82A}">
                    <a16:rowId xmlns:a16="http://schemas.microsoft.com/office/drawing/2014/main" val="307511445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7: Modules Introduction</a:t>
                      </a:r>
                    </a:p>
                  </a:txBody>
                  <a:tcPr/>
                </a:tc>
                <a:extLst>
                  <a:ext uri="{0D108BD9-81ED-4DB2-BD59-A6C34878D82A}">
                    <a16:rowId xmlns:a16="http://schemas.microsoft.com/office/drawing/2014/main" val="3017881766"/>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435054500"/>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9: Functions, Scripts &amp;</a:t>
                      </a:r>
                      <a:r>
                        <a:rPr lang="en-AU" sz="2400" baseline="0" dirty="0">
                          <a:solidFill>
                            <a:schemeClr val="bg1"/>
                          </a:solidFill>
                          <a:latin typeface="Segoe UI Light" panose="020B0502040204020203" pitchFamily="34" charset="0"/>
                          <a:cs typeface="Segoe UI Light" panose="020B0502040204020203" pitchFamily="34" charset="0"/>
                        </a:rPr>
                        <a:t> Scope</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05823771"/>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10: Flow Control</a:t>
                      </a:r>
                    </a:p>
                  </a:txBody>
                  <a:tcPr/>
                </a:tc>
                <a:extLst>
                  <a:ext uri="{0D108BD9-81ED-4DB2-BD59-A6C34878D82A}">
                    <a16:rowId xmlns:a16="http://schemas.microsoft.com/office/drawing/2014/main" val="1792384244"/>
                  </a:ext>
                </a:extLst>
              </a:tr>
            </a:tbl>
          </a:graphicData>
        </a:graphic>
      </p:graphicFrame>
    </p:spTree>
    <p:extLst>
      <p:ext uri="{BB962C8B-B14F-4D97-AF65-F5344CB8AC3E}">
        <p14:creationId xmlns:p14="http://schemas.microsoft.com/office/powerpoint/2010/main" val="318922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Named Blocks</a:t>
            </a:r>
          </a:p>
        </p:txBody>
      </p:sp>
      <p:sp>
        <p:nvSpPr>
          <p:cNvPr id="3" name="Content Placeholder 2"/>
          <p:cNvSpPr>
            <a:spLocks noGrp="1"/>
          </p:cNvSpPr>
          <p:nvPr>
            <p:ph sz="quarter" idx="13"/>
          </p:nvPr>
        </p:nvSpPr>
        <p:spPr/>
        <p:txBody>
          <a:bodyPr>
            <a:normAutofit/>
          </a:bodyPr>
          <a:lstStyle/>
          <a:p>
            <a:pPr marL="342900" indent="-342900">
              <a:buFont typeface="Arial" panose="020B0604020202020204" pitchFamily="34" charset="0"/>
              <a:buChar char="•"/>
            </a:pPr>
            <a:r>
              <a:rPr lang="en-AU" dirty="0"/>
              <a:t>Script block statements can be in 1 unnamed block, or in 1 or more named blocks</a:t>
            </a:r>
          </a:p>
          <a:p>
            <a:pPr marL="342900" indent="-342900">
              <a:buFont typeface="Arial" panose="020B0604020202020204" pitchFamily="34" charset="0"/>
              <a:buChar char="•"/>
            </a:pPr>
            <a:r>
              <a:rPr lang="en-AU" dirty="0"/>
              <a:t>Allows custom processing of collections coming from pipelines</a:t>
            </a:r>
          </a:p>
          <a:p>
            <a:pPr marL="342900" indent="-342900">
              <a:buFont typeface="Arial" panose="020B0604020202020204" pitchFamily="34" charset="0"/>
              <a:buChar char="•"/>
            </a:pPr>
            <a:r>
              <a:rPr lang="en-AU" dirty="0"/>
              <a:t>Can be defined in any order</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b="1" dirty="0"/>
              <a:t>Begin Block </a:t>
            </a:r>
          </a:p>
          <a:p>
            <a:pPr marL="702000" lvl="1" indent="-342900">
              <a:buFont typeface="Courier New" panose="02070309020205020404" pitchFamily="49" charset="0"/>
              <a:buChar char="o"/>
            </a:pPr>
            <a:r>
              <a:rPr lang="en-AU" sz="2000" dirty="0">
                <a:solidFill>
                  <a:schemeClr val="bg1"/>
                </a:solidFill>
                <a:latin typeface="Segoe UI Light" panose="020B0502040204020203" pitchFamily="34" charset="0"/>
                <a:cs typeface="Segoe UI Light" panose="020B0502040204020203" pitchFamily="34" charset="0"/>
              </a:rPr>
              <a:t>Statements executed once, before first pipeline object</a:t>
            </a:r>
          </a:p>
          <a:p>
            <a:pPr marL="342900" indent="-342900">
              <a:buFont typeface="Arial" panose="020B0604020202020204" pitchFamily="34" charset="0"/>
              <a:buChar char="•"/>
            </a:pPr>
            <a:r>
              <a:rPr lang="en-AU" b="1" dirty="0"/>
              <a:t>Process Block </a:t>
            </a:r>
          </a:p>
          <a:p>
            <a:pPr marL="702000" lvl="1" indent="-342900">
              <a:buFont typeface="Courier New" panose="02070309020205020404" pitchFamily="49" charset="0"/>
              <a:buChar char="o"/>
            </a:pPr>
            <a:r>
              <a:rPr lang="en-AU" sz="2000" dirty="0">
                <a:solidFill>
                  <a:schemeClr val="bg1"/>
                </a:solidFill>
                <a:latin typeface="Segoe UI Light" panose="020B0502040204020203" pitchFamily="34" charset="0"/>
                <a:cs typeface="Segoe UI Light" panose="020B0502040204020203" pitchFamily="34" charset="0"/>
              </a:rPr>
              <a:t>Statements executed for each pipeline object delivered</a:t>
            </a:r>
          </a:p>
          <a:p>
            <a:pPr marL="702000" lvl="1" indent="-342900">
              <a:buFont typeface="Courier New" panose="02070309020205020404" pitchFamily="49" charset="0"/>
              <a:buChar char="o"/>
            </a:pPr>
            <a:r>
              <a:rPr lang="en-AU" sz="2000" dirty="0">
                <a:solidFill>
                  <a:schemeClr val="bg1"/>
                </a:solidFill>
                <a:latin typeface="Segoe UI Light" panose="020B0502040204020203" pitchFamily="34" charset="0"/>
                <a:cs typeface="Segoe UI Light" panose="020B0502040204020203" pitchFamily="34" charset="0"/>
              </a:rPr>
              <a:t>If a collection of zero elements is sent via the pipeline, the process block is not executed at all. </a:t>
            </a:r>
          </a:p>
          <a:p>
            <a:pPr marL="702000" lvl="1" indent="-342900">
              <a:buFont typeface="Courier New" panose="02070309020205020404" pitchFamily="49" charset="0"/>
              <a:buChar char="o"/>
            </a:pPr>
            <a:r>
              <a:rPr lang="en-AU" sz="2000" dirty="0">
                <a:solidFill>
                  <a:schemeClr val="bg1"/>
                </a:solidFill>
                <a:latin typeface="Segoe UI Light" panose="020B0502040204020203" pitchFamily="34" charset="0"/>
                <a:cs typeface="Segoe UI Light" panose="020B0502040204020203" pitchFamily="34" charset="0"/>
              </a:rPr>
              <a:t>If called outside a pipeline context, block is executed exactly once</a:t>
            </a:r>
          </a:p>
          <a:p>
            <a:pPr marL="342900" indent="-342900">
              <a:buFont typeface="Arial" panose="020B0604020202020204" pitchFamily="34" charset="0"/>
              <a:buChar char="•"/>
            </a:pPr>
            <a:r>
              <a:rPr lang="en-AU" b="1" dirty="0"/>
              <a:t>End block </a:t>
            </a:r>
          </a:p>
          <a:p>
            <a:pPr marL="702000" lvl="1" indent="-342900">
              <a:buFont typeface="Courier New" panose="02070309020205020404" pitchFamily="49" charset="0"/>
              <a:buChar char="o"/>
            </a:pPr>
            <a:r>
              <a:rPr lang="en-AU" sz="2000" dirty="0">
                <a:solidFill>
                  <a:schemeClr val="bg1"/>
                </a:solidFill>
                <a:latin typeface="Segoe UI Light" panose="020B0502040204020203" pitchFamily="34" charset="0"/>
                <a:cs typeface="Segoe UI Light" panose="020B0502040204020203" pitchFamily="34" charset="0"/>
              </a:rPr>
              <a:t>Statements executed once, after last pipeline object</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Tree>
    <p:extLst>
      <p:ext uri="{BB962C8B-B14F-4D97-AF65-F5344CB8AC3E}">
        <p14:creationId xmlns:p14="http://schemas.microsoft.com/office/powerpoint/2010/main" val="374330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Begin, Process and End Parameters</a:t>
            </a:r>
          </a:p>
        </p:txBody>
      </p:sp>
      <p:sp>
        <p:nvSpPr>
          <p:cNvPr id="3" name="Content Placeholder 2"/>
          <p:cNvSpPr>
            <a:spLocks noGrp="1"/>
          </p:cNvSpPr>
          <p:nvPr>
            <p:ph sz="quarter" idx="13"/>
          </p:nvPr>
        </p:nvSpPr>
        <p:spPr/>
        <p:txBody>
          <a:bodyPr>
            <a:normAutofit/>
          </a:bodyPr>
          <a:lstStyle/>
          <a:p>
            <a:r>
              <a:rPr lang="en-AU" sz="2800" dirty="0" err="1"/>
              <a:t>ForEach</a:t>
            </a:r>
            <a:r>
              <a:rPr lang="en-AU" sz="2800" dirty="0"/>
              <a:t>-Object cmdlet supports Begin, Process and End Parameters</a:t>
            </a:r>
            <a:endParaRPr lang="en-AU" dirty="0"/>
          </a:p>
          <a:p>
            <a:endParaRPr lang="en-AU" dirty="0"/>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5" name="Table 4"/>
          <p:cNvGraphicFramePr>
            <a:graphicFrameLocks noGrp="1"/>
          </p:cNvGraphicFramePr>
          <p:nvPr>
            <p:extLst/>
          </p:nvPr>
        </p:nvGraphicFramePr>
        <p:xfrm>
          <a:off x="316632" y="2060848"/>
          <a:ext cx="11623848" cy="2499360"/>
        </p:xfrm>
        <a:graphic>
          <a:graphicData uri="http://schemas.openxmlformats.org/drawingml/2006/table">
            <a:tbl>
              <a:tblPr firstRow="1" bandRow="1"/>
              <a:tblGrid>
                <a:gridCol w="11623848">
                  <a:extLst>
                    <a:ext uri="{9D8B030D-6E8A-4147-A177-3AD203B41FA5}">
                      <a16:colId xmlns:a16="http://schemas.microsoft.com/office/drawing/2014/main" val="20000"/>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marL="342900" indent="-342900" algn="l">
                        <a:buFont typeface="Arial" panose="020B0604020202020204" pitchFamily="34" charset="0"/>
                        <a:buChar char="•"/>
                      </a:pPr>
                      <a:r>
                        <a:rPr lang="en-AU" sz="2400" b="0" dirty="0">
                          <a:solidFill>
                            <a:schemeClr val="bg1"/>
                          </a:solidFill>
                          <a:latin typeface="Segoe UI Light" panose="020B0502040204020203" pitchFamily="34" charset="0"/>
                          <a:cs typeface="Segoe UI Light" panose="020B0502040204020203" pitchFamily="34" charset="0"/>
                        </a:rPr>
                        <a:t>Begin block </a:t>
                      </a:r>
                      <a:r>
                        <a:rPr lang="en-AU" sz="2400" b="0" dirty="0">
                          <a:solidFill>
                            <a:schemeClr val="bg1"/>
                          </a:solidFill>
                          <a:latin typeface="Segoe UI Light" panose="020B0502040204020203" pitchFamily="34" charset="0"/>
                          <a:cs typeface="Segoe UI Light" panose="020B0502040204020203" pitchFamily="34" charset="0"/>
                          <a:sym typeface="Wingdings" panose="05000000000000000000" pitchFamily="2" charset="2"/>
                        </a:rPr>
                        <a:t> </a:t>
                      </a:r>
                      <a:r>
                        <a:rPr lang="en-AU" sz="2400" b="0" dirty="0">
                          <a:solidFill>
                            <a:schemeClr val="bg1"/>
                          </a:solidFill>
                          <a:latin typeface="Segoe UI Light" panose="020B0502040204020203" pitchFamily="34" charset="0"/>
                          <a:cs typeface="Segoe UI Light" panose="020B0502040204020203" pitchFamily="34" charset="0"/>
                        </a:rPr>
                        <a:t>run once before any items are processed</a:t>
                      </a:r>
                    </a:p>
                    <a:p>
                      <a:pPr marL="342900" indent="-342900" algn="l">
                        <a:buFont typeface="Arial" panose="020B0604020202020204" pitchFamily="34" charset="0"/>
                        <a:buChar char="•"/>
                      </a:pPr>
                      <a:r>
                        <a:rPr lang="en-AU" sz="2400" b="0" dirty="0">
                          <a:solidFill>
                            <a:schemeClr val="bg1"/>
                          </a:solidFill>
                          <a:latin typeface="Segoe UI Light" panose="020B0502040204020203" pitchFamily="34" charset="0"/>
                          <a:cs typeface="Segoe UI Light" panose="020B0502040204020203" pitchFamily="34" charset="0"/>
                        </a:rPr>
                        <a:t>Process block </a:t>
                      </a:r>
                      <a:r>
                        <a:rPr lang="en-AU" sz="2400" b="0" dirty="0">
                          <a:solidFill>
                            <a:schemeClr val="bg1"/>
                          </a:solidFill>
                          <a:latin typeface="Segoe UI Light" panose="020B0502040204020203" pitchFamily="34" charset="0"/>
                          <a:cs typeface="Segoe UI Light" panose="020B0502040204020203" pitchFamily="34" charset="0"/>
                          <a:sym typeface="Wingdings" panose="05000000000000000000" pitchFamily="2" charset="2"/>
                        </a:rPr>
                        <a:t></a:t>
                      </a:r>
                      <a:r>
                        <a:rPr lang="en-AU" sz="2400" b="0" dirty="0">
                          <a:solidFill>
                            <a:schemeClr val="bg1"/>
                          </a:solidFill>
                          <a:latin typeface="Segoe UI Light" panose="020B0502040204020203" pitchFamily="34" charset="0"/>
                          <a:cs typeface="Segoe UI Light" panose="020B0502040204020203" pitchFamily="34" charset="0"/>
                        </a:rPr>
                        <a:t> run for each object on pipeline (each event entry in turn)</a:t>
                      </a:r>
                    </a:p>
                    <a:p>
                      <a:pPr marL="342900" indent="-342900" algn="l">
                        <a:buFont typeface="Arial" panose="020B0604020202020204" pitchFamily="34" charset="0"/>
                        <a:buChar char="•"/>
                      </a:pPr>
                      <a:r>
                        <a:rPr lang="en-AU" sz="2400" b="0" dirty="0">
                          <a:solidFill>
                            <a:schemeClr val="bg1"/>
                          </a:solidFill>
                          <a:latin typeface="Segoe UI Light" panose="020B0502040204020203" pitchFamily="34" charset="0"/>
                          <a:cs typeface="Segoe UI Light" panose="020B0502040204020203" pitchFamily="34" charset="0"/>
                        </a:rPr>
                        <a:t>End block </a:t>
                      </a:r>
                      <a:r>
                        <a:rPr lang="en-AU" sz="2400" b="0" dirty="0">
                          <a:solidFill>
                            <a:schemeClr val="bg1"/>
                          </a:solidFill>
                          <a:latin typeface="Segoe UI Light" panose="020B0502040204020203" pitchFamily="34" charset="0"/>
                          <a:cs typeface="Segoe UI Light" panose="020B0502040204020203" pitchFamily="34" charset="0"/>
                          <a:sym typeface="Wingdings" panose="05000000000000000000" pitchFamily="2" charset="2"/>
                        </a:rPr>
                        <a:t></a:t>
                      </a:r>
                      <a:r>
                        <a:rPr lang="en-AU" sz="2400" b="0" baseline="0" dirty="0">
                          <a:solidFill>
                            <a:schemeClr val="bg1"/>
                          </a:solidFill>
                          <a:latin typeface="Segoe UI Light" panose="020B0502040204020203" pitchFamily="34" charset="0"/>
                          <a:cs typeface="Segoe UI Light" panose="020B0502040204020203" pitchFamily="34" charset="0"/>
                        </a:rPr>
                        <a:t> run once after all items have been processed</a:t>
                      </a:r>
                      <a:endParaRPr lang="en-AU" sz="2400" b="0" dirty="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EventLog</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-LogName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Application</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-Newest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err="1">
                          <a:solidFill>
                            <a:srgbClr val="E0FFFF"/>
                          </a:solidFill>
                          <a:latin typeface="Lucida Console" panose="020B0609040504020204" pitchFamily="49" charset="0"/>
                        </a:rPr>
                        <a:t>ForEach</a:t>
                      </a:r>
                      <a:r>
                        <a:rPr lang="en-AU" sz="2000" dirty="0">
                          <a:solidFill>
                            <a:srgbClr val="E0FFFF"/>
                          </a:solidFill>
                          <a:latin typeface="Lucida Console" panose="020B0609040504020204" pitchFamily="49" charset="0"/>
                        </a:rPr>
                        <a:t>-Object</a:t>
                      </a:r>
                      <a:r>
                        <a:rPr lang="en-AU" sz="2000" dirty="0">
                          <a:solidFill>
                            <a:srgbClr val="F5F5F5"/>
                          </a:solidFill>
                          <a:latin typeface="Lucida Console" panose="020B0609040504020204" pitchFamily="49" charset="0"/>
                        </a:rPr>
                        <a:t> </a:t>
                      </a:r>
                    </a:p>
                    <a:p>
                      <a:r>
                        <a:rPr lang="en-AU" sz="2000" dirty="0">
                          <a:solidFill>
                            <a:srgbClr val="FFE4B5"/>
                          </a:solidFill>
                          <a:latin typeface="Lucida Console" panose="020B0609040504020204" pitchFamily="49" charset="0"/>
                        </a:rPr>
                        <a:t>-Begin</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Remove-Item</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.\Events.txt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Write-Host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"Start"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ForegroundColor</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Red</a:t>
                      </a:r>
                      <a:r>
                        <a:rPr lang="en-AU" sz="2000" dirty="0">
                          <a:solidFill>
                            <a:srgbClr val="F5F5F5"/>
                          </a:solidFill>
                          <a:latin typeface="Lucida Console" panose="020B0609040504020204" pitchFamily="49" charset="0"/>
                        </a:rPr>
                        <a:t>} </a:t>
                      </a:r>
                    </a:p>
                    <a:p>
                      <a:r>
                        <a:rPr lang="en-AU" sz="2000" dirty="0">
                          <a:solidFill>
                            <a:srgbClr val="FFE4B5"/>
                          </a:solidFill>
                          <a:latin typeface="Lucida Console" panose="020B0609040504020204" pitchFamily="49" charset="0"/>
                        </a:rPr>
                        <a:t>-Process</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Out-File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Filepath</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Events.txt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-Append</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InputObject</a:t>
                      </a:r>
                      <a:r>
                        <a:rPr lang="en-AU" sz="2000" dirty="0">
                          <a:solidFill>
                            <a:srgbClr val="F5F5F5"/>
                          </a:solidFill>
                          <a:latin typeface="Lucida Console" panose="020B0609040504020204" pitchFamily="49" charset="0"/>
                        </a:rPr>
                        <a:t> </a:t>
                      </a:r>
                      <a:r>
                        <a:rPr lang="en-AU" sz="2000" dirty="0">
                          <a:solidFill>
                            <a:srgbClr val="FF4500"/>
                          </a:solidFill>
                          <a:latin typeface="Lucida Console" panose="020B0609040504020204" pitchFamily="49" charset="0"/>
                        </a:rPr>
                        <a:t>$_</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Message} </a:t>
                      </a:r>
                    </a:p>
                    <a:p>
                      <a:r>
                        <a:rPr lang="en-AU" sz="2000" dirty="0">
                          <a:solidFill>
                            <a:srgbClr val="FFE4B5"/>
                          </a:solidFill>
                          <a:latin typeface="Lucida Console" panose="020B0609040504020204" pitchFamily="49" charset="0"/>
                        </a:rPr>
                        <a:t>-End</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Write-Host</a:t>
                      </a:r>
                      <a:r>
                        <a:rPr lang="en-AU" sz="2000" dirty="0">
                          <a:solidFill>
                            <a:srgbClr val="F5F5F5"/>
                          </a:solidFill>
                          <a:latin typeface="Lucida Console" panose="020B0609040504020204" pitchFamily="49" charset="0"/>
                        </a:rPr>
                        <a:t> </a:t>
                      </a:r>
                      <a:r>
                        <a:rPr lang="en-AU" sz="2000" dirty="0">
                          <a:solidFill>
                            <a:srgbClr val="DB7093"/>
                          </a:solidFill>
                          <a:latin typeface="Lucida Console" panose="020B0609040504020204" pitchFamily="49" charset="0"/>
                        </a:rPr>
                        <a:t>"End"</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ForegroundColor</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Green</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notepad.exe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Events.txt</a:t>
                      </a:r>
                      <a:r>
                        <a:rPr lang="en-AU" sz="20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chemeClr val="bg2">
                        <a:lumMod val="90000"/>
                        <a:lumOff val="1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079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Where-Object and </a:t>
            </a:r>
            <a:r>
              <a:rPr lang="en-AU" sz="2600" dirty="0" err="1"/>
              <a:t>ForEach</a:t>
            </a:r>
            <a:r>
              <a:rPr lang="en-AU" sz="2600" dirty="0"/>
              <a:t>-Object</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Module_06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Demo_02</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219975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a:t>Methods Of Accepting </a:t>
            </a:r>
            <a:r>
              <a:rPr lang="en-AU" err="1"/>
              <a:t>Paramater</a:t>
            </a:r>
            <a:r>
              <a:rPr lang="en-AU"/>
              <a:t> Pipeline Input</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TextBox 1"/>
          <p:cNvSpPr txBox="1"/>
          <p:nvPr/>
        </p:nvSpPr>
        <p:spPr>
          <a:xfrm>
            <a:off x="623392" y="1412776"/>
            <a:ext cx="111612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prstClr val="white"/>
                </a:solidFill>
                <a:effectLst/>
                <a:uLnTx/>
                <a:uFillTx/>
                <a:latin typeface="Segoe UI"/>
                <a:ea typeface="+mn-ea"/>
                <a:cs typeface="+mn-cs"/>
              </a:rPr>
              <a:t>User Defines</a:t>
            </a:r>
          </a:p>
        </p:txBody>
      </p:sp>
      <p:sp>
        <p:nvSpPr>
          <p:cNvPr id="3" name="Content Placeholder 2"/>
          <p:cNvSpPr>
            <a:spLocks noGrp="1"/>
          </p:cNvSpPr>
          <p:nvPr>
            <p:ph sz="quarter" idx="13"/>
          </p:nvPr>
        </p:nvSpPr>
        <p:spPr>
          <a:xfrm>
            <a:off x="406400" y="1651056"/>
            <a:ext cx="11176000" cy="4195921"/>
          </a:xfrm>
        </p:spPr>
        <p:txBody>
          <a:bodyPr>
            <a:noAutofit/>
          </a:bodyPr>
          <a:lstStyle/>
          <a:p>
            <a:pPr rtl="0" fontAlgn="ctr"/>
            <a:r>
              <a:rPr lang="en-AU" sz="2800"/>
              <a:t>Cmdlet parameters can accept pipeline input in one of two ways:</a:t>
            </a:r>
          </a:p>
          <a:p>
            <a:pPr marL="457200" indent="-457200" rtl="0" fontAlgn="ctr">
              <a:buFont typeface="Arial" panose="020B0604020202020204" pitchFamily="34" charset="0"/>
              <a:buChar char="•"/>
            </a:pPr>
            <a:r>
              <a:rPr lang="en-AU" sz="2800" err="1"/>
              <a:t>ByValue</a:t>
            </a:r>
            <a:r>
              <a:rPr lang="en-AU" sz="2800"/>
              <a:t> 			(Object Data Type)</a:t>
            </a:r>
          </a:p>
          <a:p>
            <a:pPr marL="457200" indent="-457200" rtl="0" fontAlgn="ctr">
              <a:buFont typeface="Arial" panose="020B0604020202020204" pitchFamily="34" charset="0"/>
              <a:buChar char="•"/>
            </a:pPr>
            <a:r>
              <a:rPr lang="en-AU" sz="2800" err="1"/>
              <a:t>ByPropertyName</a:t>
            </a:r>
            <a:r>
              <a:rPr lang="en-AU" sz="2800"/>
              <a:t> 	(Object Property Name)</a:t>
            </a:r>
          </a:p>
          <a:p>
            <a:pPr rtl="0" fontAlgn="ctr"/>
            <a:endParaRPr lang="en-AU" sz="2800"/>
          </a:p>
          <a:p>
            <a:pPr rtl="0" fontAlgn="ctr"/>
            <a:r>
              <a:rPr lang="en-AU" sz="2800"/>
              <a:t>Cmdlet parameters may accept pipelined objects by value, by property name or both.</a:t>
            </a:r>
          </a:p>
        </p:txBody>
      </p:sp>
    </p:spTree>
    <p:extLst>
      <p:ext uri="{BB962C8B-B14F-4D97-AF65-F5344CB8AC3E}">
        <p14:creationId xmlns:p14="http://schemas.microsoft.com/office/powerpoint/2010/main" val="374392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Pipeline Input ByValue</a:t>
            </a:r>
          </a:p>
        </p:txBody>
      </p:sp>
      <p:sp>
        <p:nvSpPr>
          <p:cNvPr id="3" name="Content Placeholder 2"/>
          <p:cNvSpPr>
            <a:spLocks noGrp="1"/>
          </p:cNvSpPr>
          <p:nvPr>
            <p:ph sz="quarter" idx="13"/>
          </p:nvPr>
        </p:nvSpPr>
        <p:spPr>
          <a:xfrm>
            <a:off x="406399" y="1143000"/>
            <a:ext cx="11413424" cy="4953000"/>
          </a:xfrm>
        </p:spPr>
        <p:txBody>
          <a:bodyPr>
            <a:normAutofit/>
          </a:bodyPr>
          <a:lstStyle/>
          <a:p>
            <a:r>
              <a:rPr lang="en-AU" sz="2800" dirty="0"/>
              <a:t>For parameters that accept pipeline input </a:t>
            </a:r>
            <a:r>
              <a:rPr lang="en-AU" sz="2800" dirty="0" err="1"/>
              <a:t>ByValue</a:t>
            </a:r>
            <a:r>
              <a:rPr lang="en-AU" sz="2800" dirty="0"/>
              <a:t>, piped </a:t>
            </a:r>
            <a:r>
              <a:rPr lang="en-AU" sz="2800" b="1" dirty="0"/>
              <a:t>objects</a:t>
            </a:r>
            <a:r>
              <a:rPr lang="en-AU" sz="2800" dirty="0"/>
              <a:t> will bind:</a:t>
            </a:r>
          </a:p>
          <a:p>
            <a:pPr lvl="1"/>
            <a:r>
              <a:rPr lang="en-AU" sz="2400" dirty="0"/>
              <a:t>To a parameter of the same TYPE or that can be converted to that TYPE</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5" name="Table 4"/>
          <p:cNvGraphicFramePr>
            <a:graphicFrameLocks noGrp="1"/>
          </p:cNvGraphicFramePr>
          <p:nvPr>
            <p:extLst/>
          </p:nvPr>
        </p:nvGraphicFramePr>
        <p:xfrm>
          <a:off x="304800" y="2635199"/>
          <a:ext cx="4998720" cy="963053"/>
        </p:xfrm>
        <a:graphic>
          <a:graphicData uri="http://schemas.openxmlformats.org/drawingml/2006/table">
            <a:tbl>
              <a:tblPr firstRow="1" bandRow="1"/>
              <a:tblGrid>
                <a:gridCol w="4998720">
                  <a:extLst>
                    <a:ext uri="{9D8B030D-6E8A-4147-A177-3AD203B41FA5}">
                      <a16:colId xmlns:a16="http://schemas.microsoft.com/office/drawing/2014/main" val="1298722782"/>
                    </a:ext>
                  </a:extLst>
                </a:gridCol>
              </a:tblGrid>
              <a:tr h="96305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600" dirty="0" err="1">
                          <a:solidFill>
                            <a:srgbClr val="F5F5F5"/>
                          </a:solidFill>
                          <a:latin typeface="Lucida Console" panose="020B0609040504020204" pitchFamily="49" charset="0"/>
                        </a:rPr>
                        <a:t>OutputType</a:t>
                      </a:r>
                      <a:endParaRPr lang="en-AU" sz="1600" dirty="0">
                        <a:solidFill>
                          <a:srgbClr val="F5F5F5"/>
                        </a:solidFill>
                        <a:latin typeface="Lucida Console" panose="020B0609040504020204" pitchFamily="49" charset="0"/>
                      </a:endParaRPr>
                    </a:p>
                    <a:p>
                      <a:r>
                        <a:rPr lang="en-AU" sz="1600" dirty="0">
                          <a:solidFill>
                            <a:srgbClr val="F5F5F5"/>
                          </a:solidFill>
                          <a:latin typeface="Lucida Console" panose="020B0609040504020204" pitchFamily="49" charset="0"/>
                        </a:rPr>
                        <a:t>----------</a:t>
                      </a:r>
                    </a:p>
                    <a:p>
                      <a:r>
                        <a:rPr lang="en-AU" sz="1600" dirty="0" err="1">
                          <a:solidFill>
                            <a:srgbClr val="F5F5F5"/>
                          </a:solidFill>
                          <a:latin typeface="Lucida Console" panose="020B0609040504020204" pitchFamily="49" charset="0"/>
                        </a:rPr>
                        <a:t>System.ServiceProcess.ServiceController</a:t>
                      </a:r>
                      <a:endParaRPr lang="en-US" sz="1600" dirty="0">
                        <a:solidFill>
                          <a:schemeClr val="bg1">
                            <a:lumMod val="50000"/>
                            <a:lumOff val="50000"/>
                          </a:schemeClr>
                        </a:solidFill>
                        <a:latin typeface="Lucida Console" panose="020B0609040504020204" pitchFamily="49" charset="0"/>
                        <a:ea typeface=""/>
                        <a:cs typeface=""/>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5798957"/>
                  </a:ext>
                </a:extLst>
              </a:tr>
            </a:tbl>
          </a:graphicData>
        </a:graphic>
      </p:graphicFrame>
      <p:sp>
        <p:nvSpPr>
          <p:cNvPr id="7" name="TextBox 6"/>
          <p:cNvSpPr txBox="1"/>
          <p:nvPr/>
        </p:nvSpPr>
        <p:spPr>
          <a:xfrm>
            <a:off x="5943600" y="2635199"/>
            <a:ext cx="6007234" cy="2062103"/>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a:t>
            </a:r>
            <a:r>
              <a:rPr kumimoji="0" lang="en-US" sz="16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InputObject</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&lt;</a:t>
            </a:r>
            <a:r>
              <a:rPr kumimoji="0" lang="en-US" sz="16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ServiceController</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Required?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Position?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Default value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Accept pipeline input?       True (</a:t>
            </a:r>
            <a:r>
              <a:rPr kumimoji="0" lang="en-US" sz="16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ByValue</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Accept wildcard characters?  false</a:t>
            </a: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sp>
        <p:nvSpPr>
          <p:cNvPr id="8" name="Content Placeholder 6"/>
          <p:cNvSpPr txBox="1">
            <a:spLocks/>
          </p:cNvSpPr>
          <p:nvPr/>
        </p:nvSpPr>
        <p:spPr>
          <a:xfrm>
            <a:off x="224588" y="2151712"/>
            <a:ext cx="3385954" cy="407287"/>
          </a:xfrm>
          <a:prstGeom prst="rect">
            <a:avLst/>
          </a:prstGeom>
        </p:spPr>
        <p:txBody>
          <a:bodyPr vert="horz" lIns="91440" tIns="45720" rIns="91440" bIns="45720" numCol="1" rtlCol="0">
            <a:normAutofit fontScale="925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dirty="0">
                <a:ln>
                  <a:noFill/>
                </a:ln>
                <a:solidFill>
                  <a:srgbClr val="000000"/>
                </a:solidFill>
                <a:effectLst/>
                <a:uLnTx/>
                <a:uFillTx/>
                <a:latin typeface="Segoe UI Light" pitchFamily="34" charset="0"/>
                <a:ea typeface="+mn-ea"/>
              </a:rPr>
              <a:t>Get-Service [</a:t>
            </a:r>
            <a:r>
              <a:rPr kumimoji="0" lang="en-AU" sz="2400" b="0" i="0" u="none" strike="noStrike" kern="0" cap="none" spc="0" normalizeH="0" baseline="0" noProof="0" dirty="0" err="1">
                <a:ln>
                  <a:noFill/>
                </a:ln>
                <a:solidFill>
                  <a:srgbClr val="000000"/>
                </a:solidFill>
                <a:effectLst/>
                <a:uLnTx/>
                <a:uFillTx/>
                <a:latin typeface="Segoe UI Light" pitchFamily="34" charset="0"/>
                <a:ea typeface="+mn-ea"/>
              </a:rPr>
              <a:t>OutputType</a:t>
            </a:r>
            <a:r>
              <a:rPr kumimoji="0" lang="en-AU" sz="2400" b="0" i="0" u="none" strike="noStrike" kern="0" cap="none" spc="0" normalizeH="0" baseline="0" noProof="0" dirty="0">
                <a:ln>
                  <a:noFill/>
                </a:ln>
                <a:solidFill>
                  <a:srgbClr val="000000"/>
                </a:solidFill>
                <a:effectLst/>
                <a:uLnTx/>
                <a:uFillTx/>
                <a:latin typeface="Segoe UI Light" pitchFamily="34" charset="0"/>
                <a:ea typeface="+mn-ea"/>
              </a:rPr>
              <a:t>]</a:t>
            </a:r>
          </a:p>
        </p:txBody>
      </p:sp>
      <p:sp>
        <p:nvSpPr>
          <p:cNvPr id="9" name="Content Placeholder 6"/>
          <p:cNvSpPr txBox="1">
            <a:spLocks/>
          </p:cNvSpPr>
          <p:nvPr/>
        </p:nvSpPr>
        <p:spPr>
          <a:xfrm>
            <a:off x="5943600" y="2151711"/>
            <a:ext cx="4528686" cy="407287"/>
          </a:xfrm>
          <a:prstGeom prst="rect">
            <a:avLst/>
          </a:prstGeom>
        </p:spPr>
        <p:txBody>
          <a:bodyPr vert="horz" lIns="91440" tIns="45720" rIns="91440" bIns="45720" numCol="1" rtlCol="0">
            <a:normAutofit fontScale="925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000000"/>
                </a:solidFill>
                <a:effectLst/>
                <a:uLnTx/>
                <a:uFillTx/>
                <a:latin typeface="Segoe UI Light" pitchFamily="34" charset="0"/>
                <a:ea typeface="+mn-ea"/>
              </a:rPr>
              <a:t>Stop-Service –</a:t>
            </a:r>
            <a:r>
              <a:rPr kumimoji="0" lang="en-AU" sz="2400" b="0" i="0" u="none" strike="noStrike" kern="0" cap="none" spc="0" normalizeH="0" baseline="0" noProof="0" err="1">
                <a:ln>
                  <a:noFill/>
                </a:ln>
                <a:solidFill>
                  <a:srgbClr val="000000"/>
                </a:solidFill>
                <a:effectLst/>
                <a:uLnTx/>
                <a:uFillTx/>
                <a:latin typeface="Segoe UI Light" pitchFamily="34" charset="0"/>
                <a:ea typeface="+mn-ea"/>
              </a:rPr>
              <a:t>InputObject</a:t>
            </a:r>
            <a:r>
              <a:rPr kumimoji="0" lang="en-AU" sz="2400" b="0" i="0" u="none" strike="noStrike" kern="0" cap="none" spc="0" normalizeH="0" baseline="0" noProof="0">
                <a:ln>
                  <a:noFill/>
                </a:ln>
                <a:solidFill>
                  <a:srgbClr val="000000"/>
                </a:solidFill>
                <a:effectLst/>
                <a:uLnTx/>
                <a:uFillTx/>
                <a:latin typeface="Segoe UI Light" pitchFamily="34" charset="0"/>
                <a:ea typeface="+mn-ea"/>
              </a:rPr>
              <a:t> Parameter</a:t>
            </a:r>
          </a:p>
        </p:txBody>
      </p:sp>
      <p:graphicFrame>
        <p:nvGraphicFramePr>
          <p:cNvPr id="10" name="Table 9"/>
          <p:cNvGraphicFramePr>
            <a:graphicFrameLocks noGrp="1"/>
          </p:cNvGraphicFramePr>
          <p:nvPr>
            <p:extLst/>
          </p:nvPr>
        </p:nvGraphicFramePr>
        <p:xfrm>
          <a:off x="1342723" y="5331704"/>
          <a:ext cx="7445142" cy="396237"/>
        </p:xfrm>
        <a:graphic>
          <a:graphicData uri="http://schemas.openxmlformats.org/drawingml/2006/table">
            <a:tbl>
              <a:tblPr firstRow="1" bandRow="1"/>
              <a:tblGrid>
                <a:gridCol w="7445142">
                  <a:extLst>
                    <a:ext uri="{9D8B030D-6E8A-4147-A177-3AD203B41FA5}">
                      <a16:colId xmlns:a16="http://schemas.microsoft.com/office/drawing/2014/main" val="1298722782"/>
                    </a:ext>
                  </a:extLst>
                </a:gridCol>
              </a:tblGrid>
              <a:tr h="396237">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1600">
                          <a:solidFill>
                            <a:srgbClr val="F5F5F5"/>
                          </a:solidFill>
                          <a:latin typeface="Lucida Console" panose="020B0609040504020204" pitchFamily="49" charset="0"/>
                        </a:rPr>
                        <a:t>PS C:\&gt; </a:t>
                      </a:r>
                      <a:r>
                        <a:rPr lang="en-AU" sz="1600">
                          <a:solidFill>
                            <a:srgbClr val="E0FFFF"/>
                          </a:solidFill>
                          <a:latin typeface="Lucida Console" panose="020B0609040504020204" pitchFamily="49" charset="0"/>
                        </a:rPr>
                        <a:t>Stop-Service</a:t>
                      </a:r>
                      <a:r>
                        <a:rPr lang="en-AU" sz="1600">
                          <a:solidFill>
                            <a:srgbClr val="F5F5F5"/>
                          </a:solidFill>
                          <a:latin typeface="Lucida Console" panose="020B0609040504020204" pitchFamily="49" charset="0"/>
                        </a:rPr>
                        <a:t> </a:t>
                      </a:r>
                      <a:r>
                        <a:rPr lang="en-AU" sz="1600">
                          <a:solidFill>
                            <a:srgbClr val="FFE4B5"/>
                          </a:solidFill>
                          <a:latin typeface="Lucida Console" panose="020B0609040504020204" pitchFamily="49" charset="0"/>
                        </a:rPr>
                        <a:t>-</a:t>
                      </a:r>
                      <a:r>
                        <a:rPr lang="en-AU" sz="1600" err="1">
                          <a:solidFill>
                            <a:srgbClr val="FFE4B5"/>
                          </a:solidFill>
                          <a:latin typeface="Lucida Console" panose="020B0609040504020204" pitchFamily="49" charset="0"/>
                        </a:rPr>
                        <a:t>InputObject</a:t>
                      </a:r>
                      <a:r>
                        <a:rPr lang="en-AU" sz="1600">
                          <a:solidFill>
                            <a:srgbClr val="F5F5F5"/>
                          </a:solidFill>
                          <a:latin typeface="Lucida Console" panose="020B0609040504020204" pitchFamily="49" charset="0"/>
                        </a:rPr>
                        <a:t> (Get-Service</a:t>
                      </a:r>
                      <a:r>
                        <a:rPr lang="en-AU" sz="1600" baseline="0">
                          <a:solidFill>
                            <a:srgbClr val="F5F5F5"/>
                          </a:solidFill>
                          <a:latin typeface="Lucida Console" panose="020B0609040504020204" pitchFamily="49" charset="0"/>
                        </a:rPr>
                        <a:t> </a:t>
                      </a:r>
                      <a:r>
                        <a:rPr lang="en-AU" sz="1600">
                          <a:solidFill>
                            <a:srgbClr val="EE82EE"/>
                          </a:solidFill>
                          <a:latin typeface="Lucida Console" panose="020B0609040504020204" pitchFamily="49" charset="0"/>
                          <a:ea typeface=""/>
                          <a:cs typeface=""/>
                        </a:rPr>
                        <a:t>Spooler</a:t>
                      </a:r>
                      <a:r>
                        <a:rPr lang="en-AU" sz="1600" baseline="0">
                          <a:solidFill>
                            <a:srgbClr val="F5F5F5"/>
                          </a:solidFill>
                          <a:latin typeface="Lucida Console" panose="020B0609040504020204" pitchFamily="49" charset="0"/>
                        </a:rPr>
                        <a:t>)</a:t>
                      </a:r>
                      <a:endParaRPr lang="en-AU" sz="1600">
                        <a:solidFill>
                          <a:srgbClr val="EE82EE"/>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5798957"/>
                  </a:ext>
                </a:extLst>
              </a:tr>
            </a:tbl>
          </a:graphicData>
        </a:graphic>
      </p:graphicFrame>
      <p:sp>
        <p:nvSpPr>
          <p:cNvPr id="12" name="Content Placeholder 6"/>
          <p:cNvSpPr txBox="1">
            <a:spLocks/>
          </p:cNvSpPr>
          <p:nvPr/>
        </p:nvSpPr>
        <p:spPr>
          <a:xfrm>
            <a:off x="221646" y="4886807"/>
            <a:ext cx="3385954" cy="407287"/>
          </a:xfrm>
          <a:prstGeom prst="rect">
            <a:avLst/>
          </a:prstGeom>
        </p:spPr>
        <p:txBody>
          <a:bodyPr vert="horz" lIns="91440" tIns="45720" rIns="91440" bIns="45720" numCol="1" rtlCol="0">
            <a:normAutofit fontScale="925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000000"/>
                </a:solidFill>
                <a:effectLst/>
                <a:uLnTx/>
                <a:uFillTx/>
                <a:latin typeface="Segoe UI Light" pitchFamily="34" charset="0"/>
                <a:ea typeface="+mn-ea"/>
              </a:rPr>
              <a:t>Pseudo-Code Example</a:t>
            </a:r>
          </a:p>
        </p:txBody>
      </p:sp>
      <p:graphicFrame>
        <p:nvGraphicFramePr>
          <p:cNvPr id="11" name="Table 10"/>
          <p:cNvGraphicFramePr>
            <a:graphicFrameLocks noGrp="1"/>
          </p:cNvGraphicFramePr>
          <p:nvPr>
            <p:extLst>
              <p:ext uri="{D42A27DB-BD31-4B8C-83A1-F6EECF244321}">
                <p14:modId xmlns:p14="http://schemas.microsoft.com/office/powerpoint/2010/main" val="2634457395"/>
              </p:ext>
            </p:extLst>
          </p:nvPr>
        </p:nvGraphicFramePr>
        <p:xfrm>
          <a:off x="5477072" y="2153113"/>
          <a:ext cx="279918" cy="356817"/>
        </p:xfrm>
        <a:graphic>
          <a:graphicData uri="http://schemas.openxmlformats.org/drawingml/2006/table">
            <a:tbl>
              <a:tblPr firstRow="1" bandRow="1"/>
              <a:tblGrid>
                <a:gridCol w="279918">
                  <a:extLst>
                    <a:ext uri="{9D8B030D-6E8A-4147-A177-3AD203B41FA5}">
                      <a16:colId xmlns:a16="http://schemas.microsoft.com/office/drawing/2014/main" val="1298722782"/>
                    </a:ext>
                  </a:extLst>
                </a:gridCol>
              </a:tblGrid>
              <a:tr h="356817">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600" dirty="0">
                          <a:solidFill>
                            <a:srgbClr val="F5F5F5"/>
                          </a:solidFill>
                          <a:latin typeface="Lucida Console" panose="020B0609040504020204" pitchFamily="49" charset="0"/>
                        </a:rPr>
                        <a:t>|</a:t>
                      </a:r>
                      <a:endParaRPr lang="en-US" sz="1600" dirty="0">
                        <a:solidFill>
                          <a:schemeClr val="bg1">
                            <a:lumMod val="50000"/>
                            <a:lumOff val="50000"/>
                          </a:schemeClr>
                        </a:solidFill>
                        <a:latin typeface="Lucida Console" panose="020B0609040504020204" pitchFamily="49" charset="0"/>
                        <a:ea typeface=""/>
                        <a:cs typeface=""/>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5798957"/>
                  </a:ext>
                </a:extLst>
              </a:tr>
            </a:tbl>
          </a:graphicData>
        </a:graphic>
      </p:graphicFrame>
    </p:spTree>
    <p:extLst>
      <p:ext uri="{BB962C8B-B14F-4D97-AF65-F5344CB8AC3E}">
        <p14:creationId xmlns:p14="http://schemas.microsoft.com/office/powerpoint/2010/main" val="300703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Pipeline Input ByPropertyName</a:t>
            </a:r>
          </a:p>
        </p:txBody>
      </p:sp>
      <p:sp>
        <p:nvSpPr>
          <p:cNvPr id="3" name="Content Placeholder 2"/>
          <p:cNvSpPr>
            <a:spLocks noGrp="1"/>
          </p:cNvSpPr>
          <p:nvPr>
            <p:ph sz="quarter" idx="13"/>
          </p:nvPr>
        </p:nvSpPr>
        <p:spPr>
          <a:xfrm>
            <a:off x="406400" y="1021597"/>
            <a:ext cx="10566400" cy="4953000"/>
          </a:xfrm>
        </p:spPr>
        <p:txBody>
          <a:bodyPr>
            <a:normAutofit/>
          </a:bodyPr>
          <a:lstStyle/>
          <a:p>
            <a:r>
              <a:rPr lang="en-AU"/>
              <a:t>For parameters that accept pipeline input </a:t>
            </a:r>
            <a:r>
              <a:rPr lang="en-AU" err="1"/>
              <a:t>ByPropertyName</a:t>
            </a:r>
            <a:r>
              <a:rPr lang="en-AU"/>
              <a:t>, piped objects </a:t>
            </a:r>
            <a:r>
              <a:rPr lang="en-AU" b="1"/>
              <a:t>properties</a:t>
            </a:r>
            <a:r>
              <a:rPr lang="en-AU"/>
              <a:t> will bind:</a:t>
            </a:r>
          </a:p>
          <a:p>
            <a:pPr lvl="1"/>
            <a:r>
              <a:rPr lang="en-AU"/>
              <a:t>To parameter(s) of the same name</a:t>
            </a:r>
          </a:p>
          <a:p>
            <a:endParaRPr lang="en-AU"/>
          </a:p>
          <a:p>
            <a:endParaRPr lang="en-AU"/>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5" name="Table 4"/>
          <p:cNvGraphicFramePr>
            <a:graphicFrameLocks noGrp="1"/>
          </p:cNvGraphicFramePr>
          <p:nvPr>
            <p:extLst/>
          </p:nvPr>
        </p:nvGraphicFramePr>
        <p:xfrm>
          <a:off x="304800" y="2704124"/>
          <a:ext cx="4642585" cy="1584960"/>
        </p:xfrm>
        <a:graphic>
          <a:graphicData uri="http://schemas.openxmlformats.org/drawingml/2006/table">
            <a:tbl>
              <a:tblPr firstRow="1" bandRow="1"/>
              <a:tblGrid>
                <a:gridCol w="4642585">
                  <a:extLst>
                    <a:ext uri="{9D8B030D-6E8A-4147-A177-3AD203B41FA5}">
                      <a16:colId xmlns:a16="http://schemas.microsoft.com/office/drawing/2014/main" val="1298722782"/>
                    </a:ext>
                  </a:extLst>
                </a:gridCol>
              </a:tblGrid>
              <a:tr h="96305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400">
                          <a:solidFill>
                            <a:srgbClr val="F5F5F5"/>
                          </a:solidFill>
                          <a:latin typeface="Lucida Console" panose="020B0609040504020204" pitchFamily="49" charset="0"/>
                        </a:rPr>
                        <a:t>PS C:\&gt; Get-process | Get-Member </a:t>
                      </a:r>
                      <a:r>
                        <a:rPr lang="en-AU" sz="1400">
                          <a:solidFill>
                            <a:srgbClr val="EE82EE"/>
                          </a:solidFill>
                          <a:latin typeface="Lucida Console" panose="020B0609040504020204" pitchFamily="49" charset="0"/>
                          <a:ea typeface=""/>
                          <a:cs typeface=""/>
                        </a:rPr>
                        <a:t>Path</a:t>
                      </a:r>
                      <a:endParaRPr lang="en-AU" sz="1200">
                        <a:solidFill>
                          <a:srgbClr val="EE82EE"/>
                        </a:solidFill>
                        <a:latin typeface="Lucida Console" panose="020B0609040504020204" pitchFamily="49" charset="0"/>
                        <a:ea typeface=""/>
                        <a:cs typeface=""/>
                      </a:endParaRPr>
                    </a:p>
                    <a:p>
                      <a:endParaRPr lang="en-AU" sz="1400">
                        <a:solidFill>
                          <a:srgbClr val="F5F5F5"/>
                        </a:solidFill>
                        <a:latin typeface="Lucida Console" panose="020B0609040504020204" pitchFamily="49" charset="0"/>
                      </a:endParaRPr>
                    </a:p>
                    <a:p>
                      <a:r>
                        <a:rPr lang="en-AU" sz="1400">
                          <a:solidFill>
                            <a:srgbClr val="F5F5F5"/>
                          </a:solidFill>
                          <a:latin typeface="Lucida Console" panose="020B0609040504020204" pitchFamily="49" charset="0"/>
                        </a:rPr>
                        <a:t>   </a:t>
                      </a:r>
                      <a:r>
                        <a:rPr lang="en-AU" sz="1400" err="1">
                          <a:solidFill>
                            <a:srgbClr val="F5F5F5"/>
                          </a:solidFill>
                          <a:latin typeface="Lucida Console" panose="020B0609040504020204" pitchFamily="49" charset="0"/>
                        </a:rPr>
                        <a:t>TypeName</a:t>
                      </a:r>
                      <a:r>
                        <a:rPr lang="en-AU" sz="1400">
                          <a:solidFill>
                            <a:srgbClr val="F5F5F5"/>
                          </a:solidFill>
                          <a:latin typeface="Lucida Console" panose="020B0609040504020204" pitchFamily="49" charset="0"/>
                        </a:rPr>
                        <a:t>: </a:t>
                      </a:r>
                      <a:r>
                        <a:rPr lang="en-AU" sz="1400" err="1">
                          <a:solidFill>
                            <a:srgbClr val="F5F5F5"/>
                          </a:solidFill>
                          <a:latin typeface="Lucida Console" panose="020B0609040504020204" pitchFamily="49" charset="0"/>
                        </a:rPr>
                        <a:t>System.Diagnostics.Process</a:t>
                      </a:r>
                      <a:endParaRPr lang="en-AU" sz="1400">
                        <a:solidFill>
                          <a:srgbClr val="F5F5F5"/>
                        </a:solidFill>
                        <a:latin typeface="Lucida Console" panose="020B0609040504020204" pitchFamily="49" charset="0"/>
                      </a:endParaRPr>
                    </a:p>
                    <a:p>
                      <a:endParaRPr lang="en-AU" sz="1400">
                        <a:solidFill>
                          <a:srgbClr val="F5F5F5"/>
                        </a:solidFill>
                        <a:latin typeface="Lucida Console" panose="020B0609040504020204" pitchFamily="49" charset="0"/>
                      </a:endParaRPr>
                    </a:p>
                    <a:p>
                      <a:r>
                        <a:rPr lang="en-AU" sz="1400">
                          <a:solidFill>
                            <a:srgbClr val="F5F5F5"/>
                          </a:solidFill>
                          <a:latin typeface="Lucida Console" panose="020B0609040504020204" pitchFamily="49" charset="0"/>
                        </a:rPr>
                        <a:t>Name                       </a:t>
                      </a:r>
                      <a:r>
                        <a:rPr lang="en-AU" sz="1400" err="1">
                          <a:solidFill>
                            <a:srgbClr val="F5F5F5"/>
                          </a:solidFill>
                          <a:latin typeface="Lucida Console" panose="020B0609040504020204" pitchFamily="49" charset="0"/>
                        </a:rPr>
                        <a:t>MemberType</a:t>
                      </a:r>
                      <a:endParaRPr lang="en-AU" sz="1400">
                        <a:solidFill>
                          <a:srgbClr val="F5F5F5"/>
                        </a:solidFill>
                        <a:latin typeface="Lucida Console" panose="020B0609040504020204" pitchFamily="49" charset="0"/>
                      </a:endParaRPr>
                    </a:p>
                    <a:p>
                      <a:r>
                        <a:rPr lang="en-AU" sz="1400">
                          <a:solidFill>
                            <a:srgbClr val="F5F5F5"/>
                          </a:solidFill>
                          <a:latin typeface="Lucida Console" panose="020B0609040504020204" pitchFamily="49" charset="0"/>
                        </a:rPr>
                        <a:t>----                       ----------</a:t>
                      </a:r>
                    </a:p>
                    <a:p>
                      <a:r>
                        <a:rPr lang="en-AU" sz="1400">
                          <a:solidFill>
                            <a:srgbClr val="F5F5F5"/>
                          </a:solidFill>
                          <a:latin typeface="Lucida Console" panose="020B0609040504020204" pitchFamily="49" charset="0"/>
                        </a:rPr>
                        <a:t>Path                       </a:t>
                      </a:r>
                      <a:r>
                        <a:rPr lang="en-AU" sz="1400" err="1">
                          <a:solidFill>
                            <a:srgbClr val="F5F5F5"/>
                          </a:solidFill>
                          <a:latin typeface="Lucida Console" panose="020B0609040504020204" pitchFamily="49" charset="0"/>
                        </a:rPr>
                        <a:t>ScriptProperty</a:t>
                      </a:r>
                      <a:endParaRPr lang="en-AU" sz="140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5798957"/>
                  </a:ext>
                </a:extLst>
              </a:tr>
            </a:tbl>
          </a:graphicData>
        </a:graphic>
      </p:graphicFrame>
      <p:sp>
        <p:nvSpPr>
          <p:cNvPr id="7" name="TextBox 6"/>
          <p:cNvSpPr txBox="1"/>
          <p:nvPr/>
        </p:nvSpPr>
        <p:spPr>
          <a:xfrm>
            <a:off x="5132139" y="2704124"/>
            <a:ext cx="6938745" cy="1600438"/>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-Path &lt;String[]&gt;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Required?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Position?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Default value                Current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Accept pipeline input?       true (</a:t>
            </a:r>
            <a:r>
              <a:rPr kumimoji="0" lang="en-US" sz="14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ByValue</a:t>
            </a: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4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ByPropertyName</a:t>
            </a: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Accept wildcard characters?  true</a:t>
            </a:r>
            <a:endParaRPr kumimoji="0" lang="en-AU" sz="14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875398132"/>
              </p:ext>
            </p:extLst>
          </p:nvPr>
        </p:nvGraphicFramePr>
        <p:xfrm>
          <a:off x="304800" y="4877542"/>
          <a:ext cx="7176972" cy="1615334"/>
        </p:xfrm>
        <a:graphic>
          <a:graphicData uri="http://schemas.openxmlformats.org/drawingml/2006/table">
            <a:tbl>
              <a:tblPr firstRow="1" bandRow="1"/>
              <a:tblGrid>
                <a:gridCol w="7176972">
                  <a:extLst>
                    <a:ext uri="{9D8B030D-6E8A-4147-A177-3AD203B41FA5}">
                      <a16:colId xmlns:a16="http://schemas.microsoft.com/office/drawing/2014/main" val="1298722782"/>
                    </a:ext>
                  </a:extLst>
                </a:gridCol>
              </a:tblGrid>
              <a:tr h="1615334">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1400" dirty="0">
                          <a:solidFill>
                            <a:srgbClr val="F5F5F5"/>
                          </a:solidFill>
                          <a:latin typeface="Lucida Console" panose="020B0609040504020204" pitchFamily="49" charset="0"/>
                        </a:rPr>
                        <a:t>PS C:\&gt; </a:t>
                      </a:r>
                      <a:r>
                        <a:rPr lang="en-US" sz="1400" dirty="0">
                          <a:solidFill>
                            <a:srgbClr val="E0FFFF"/>
                          </a:solidFill>
                          <a:latin typeface="Lucida Console" panose="020B0609040504020204" pitchFamily="49" charset="0"/>
                        </a:rPr>
                        <a:t>Get-Process </a:t>
                      </a:r>
                      <a:r>
                        <a:rPr lang="en-AU" sz="1400" dirty="0" err="1">
                          <a:solidFill>
                            <a:srgbClr val="EE82EE"/>
                          </a:solidFill>
                          <a:latin typeface="Lucida Console" panose="020B0609040504020204" pitchFamily="49" charset="0"/>
                        </a:rPr>
                        <a:t>powershell</a:t>
                      </a:r>
                      <a:r>
                        <a:rPr lang="en-AU" sz="1400" dirty="0">
                          <a:solidFill>
                            <a:srgbClr val="EE82EE"/>
                          </a:solidFill>
                          <a:latin typeface="Lucida Console" panose="020B0609040504020204" pitchFamily="49" charset="0"/>
                        </a:rPr>
                        <a:t>*</a:t>
                      </a:r>
                      <a:r>
                        <a:rPr lang="en-US" sz="1400" dirty="0">
                          <a:solidFill>
                            <a:srgbClr val="E0FFFF"/>
                          </a:solidFill>
                          <a:latin typeface="Lucida Console" panose="020B0609040504020204" pitchFamily="49" charset="0"/>
                        </a:rPr>
                        <a:t> | Get-</a:t>
                      </a:r>
                      <a:r>
                        <a:rPr lang="en-US" sz="1400" dirty="0" err="1">
                          <a:solidFill>
                            <a:srgbClr val="E0FFFF"/>
                          </a:solidFill>
                          <a:latin typeface="Lucida Console" panose="020B0609040504020204" pitchFamily="49" charset="0"/>
                        </a:rPr>
                        <a:t>ChildItem</a:t>
                      </a:r>
                      <a:endParaRPr lang="en-US" sz="1400" dirty="0">
                        <a:solidFill>
                          <a:srgbClr val="E0FFFF"/>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E0FFFF"/>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rgbClr val="E0FFFF"/>
                          </a:solidFill>
                          <a:latin typeface="Lucida Console" panose="020B0609040504020204" pitchFamily="49" charset="0"/>
                        </a:rPr>
                        <a:t>    Directory: C:\Windows\System32\WindowsPowerShell\v1.0</a:t>
                      </a:r>
                    </a:p>
                    <a:p>
                      <a:pPr marL="0" marR="0" lvl="0" indent="0" defTabSz="914400" eaLnBrk="1" fontAlgn="auto" latinLnBrk="0" hangingPunct="1">
                        <a:lnSpc>
                          <a:spcPct val="100000"/>
                        </a:lnSpc>
                        <a:spcBef>
                          <a:spcPts val="0"/>
                        </a:spcBef>
                        <a:spcAft>
                          <a:spcPts val="0"/>
                        </a:spcAft>
                        <a:buClrTx/>
                        <a:buSzTx/>
                        <a:buFontTx/>
                        <a:buNone/>
                        <a:tabLst/>
                        <a:defRPr/>
                      </a:pPr>
                      <a:endParaRPr lang="en-US" sz="1400" dirty="0">
                        <a:solidFill>
                          <a:srgbClr val="E0FFFF"/>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rgbClr val="E0FFFF"/>
                          </a:solidFill>
                          <a:latin typeface="Lucida Console" panose="020B0609040504020204" pitchFamily="49" charset="0"/>
                        </a:rPr>
                        <a:t>Mode                </a:t>
                      </a:r>
                      <a:r>
                        <a:rPr lang="en-US" sz="1400" dirty="0" err="1">
                          <a:solidFill>
                            <a:srgbClr val="E0FFFF"/>
                          </a:solidFill>
                          <a:latin typeface="Lucida Console" panose="020B0609040504020204" pitchFamily="49" charset="0"/>
                        </a:rPr>
                        <a:t>LastWriteTime</a:t>
                      </a:r>
                      <a:r>
                        <a:rPr lang="en-US" sz="1400" dirty="0">
                          <a:solidFill>
                            <a:srgbClr val="E0FFFF"/>
                          </a:solidFill>
                          <a:latin typeface="Lucida Console" panose="020B0609040504020204" pitchFamily="49" charset="0"/>
                        </a:rPr>
                        <a:t>         Length Name</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rgbClr val="E0FFFF"/>
                          </a:solidFill>
                          <a:latin typeface="Lucida Console" panose="020B0609040504020204" pitchFamily="49" charset="0"/>
                        </a:rPr>
                        <a:t>----                -------------         ------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solidFill>
                            <a:srgbClr val="E0FFFF"/>
                          </a:solidFill>
                          <a:latin typeface="Lucida Console" panose="020B0609040504020204" pitchFamily="49" charset="0"/>
                        </a:rPr>
                        <a:t>-a---l       10/30/2015   3:19 AM         477696 powershell.exe</a:t>
                      </a:r>
                      <a:endParaRPr lang="en-AU" sz="1400" dirty="0">
                        <a:solidFill>
                          <a:srgbClr val="EE82EE"/>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5798957"/>
                  </a:ext>
                </a:extLst>
              </a:tr>
            </a:tbl>
          </a:graphicData>
        </a:graphic>
      </p:graphicFrame>
      <p:sp>
        <p:nvSpPr>
          <p:cNvPr id="9" name="Content Placeholder 6"/>
          <p:cNvSpPr txBox="1">
            <a:spLocks/>
          </p:cNvSpPr>
          <p:nvPr/>
        </p:nvSpPr>
        <p:spPr>
          <a:xfrm>
            <a:off x="221646" y="4411602"/>
            <a:ext cx="3385954" cy="407287"/>
          </a:xfrm>
          <a:prstGeom prst="rect">
            <a:avLst/>
          </a:prstGeom>
        </p:spPr>
        <p:txBody>
          <a:bodyPr vert="horz" lIns="91440" tIns="45720" rIns="91440" bIns="45720" numCol="1" rtlCol="0">
            <a:normAutofit fontScale="925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000000"/>
                </a:solidFill>
                <a:effectLst/>
                <a:uLnTx/>
                <a:uFillTx/>
                <a:latin typeface="Segoe UI Light" pitchFamily="34" charset="0"/>
                <a:ea typeface="+mn-ea"/>
              </a:rPr>
              <a:t>Example</a:t>
            </a:r>
          </a:p>
        </p:txBody>
      </p:sp>
      <p:sp>
        <p:nvSpPr>
          <p:cNvPr id="10" name="Content Placeholder 6"/>
          <p:cNvSpPr txBox="1">
            <a:spLocks/>
          </p:cNvSpPr>
          <p:nvPr/>
        </p:nvSpPr>
        <p:spPr>
          <a:xfrm>
            <a:off x="304800" y="2261493"/>
            <a:ext cx="3385954" cy="407287"/>
          </a:xfrm>
          <a:prstGeom prst="rect">
            <a:avLst/>
          </a:prstGeom>
        </p:spPr>
        <p:txBody>
          <a:bodyPr vert="horz" lIns="91440" tIns="45720" rIns="91440" bIns="45720" numCol="1" rtlCol="0">
            <a:normAutofit fontScale="925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000000"/>
                </a:solidFill>
                <a:effectLst/>
                <a:uLnTx/>
                <a:uFillTx/>
                <a:latin typeface="Segoe UI Light" pitchFamily="34" charset="0"/>
                <a:ea typeface="+mn-ea"/>
              </a:rPr>
              <a:t>Process </a:t>
            </a:r>
            <a:r>
              <a:rPr kumimoji="0" lang="en-AU" sz="2400" b="1" i="0" u="none" strike="noStrike" kern="0" cap="none" spc="0" normalizeH="0" baseline="0" noProof="0">
                <a:ln>
                  <a:noFill/>
                </a:ln>
                <a:solidFill>
                  <a:srgbClr val="000000"/>
                </a:solidFill>
                <a:effectLst/>
                <a:uLnTx/>
                <a:uFillTx/>
                <a:latin typeface="Segoe UI Light" pitchFamily="34" charset="0"/>
                <a:ea typeface="+mn-ea"/>
              </a:rPr>
              <a:t>.Path</a:t>
            </a:r>
            <a:r>
              <a:rPr kumimoji="0" lang="en-AU" sz="2400" b="0" i="0" u="none" strike="noStrike" kern="0" cap="none" spc="0" normalizeH="0" baseline="0" noProof="0">
                <a:ln>
                  <a:noFill/>
                </a:ln>
                <a:solidFill>
                  <a:srgbClr val="000000"/>
                </a:solidFill>
                <a:effectLst/>
                <a:uLnTx/>
                <a:uFillTx/>
                <a:latin typeface="Segoe UI Light" pitchFamily="34" charset="0"/>
                <a:ea typeface="+mn-ea"/>
              </a:rPr>
              <a:t> Property</a:t>
            </a:r>
          </a:p>
        </p:txBody>
      </p:sp>
      <p:sp>
        <p:nvSpPr>
          <p:cNvPr id="11" name="Content Placeholder 6"/>
          <p:cNvSpPr txBox="1">
            <a:spLocks/>
          </p:cNvSpPr>
          <p:nvPr/>
        </p:nvSpPr>
        <p:spPr>
          <a:xfrm>
            <a:off x="5132139" y="2269796"/>
            <a:ext cx="4528686" cy="407287"/>
          </a:xfrm>
          <a:prstGeom prst="rect">
            <a:avLst/>
          </a:prstGeom>
        </p:spPr>
        <p:txBody>
          <a:bodyPr vert="horz" lIns="91440" tIns="45720" rIns="91440" bIns="45720" numCol="1" rtlCol="0">
            <a:normAutofit fontScale="925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400" b="0" i="0" u="none" strike="noStrike" kern="0" cap="none" spc="0" normalizeH="0" baseline="0" noProof="0">
                <a:ln>
                  <a:noFill/>
                </a:ln>
                <a:solidFill>
                  <a:srgbClr val="000000"/>
                </a:solidFill>
                <a:effectLst/>
                <a:uLnTx/>
                <a:uFillTx/>
                <a:latin typeface="Segoe UI Light" pitchFamily="34" charset="0"/>
                <a:ea typeface="+mn-ea"/>
              </a:rPr>
              <a:t>Get-</a:t>
            </a:r>
            <a:r>
              <a:rPr kumimoji="0" lang="en-AU" sz="2400" b="0" i="0" u="none" strike="noStrike" kern="0" cap="none" spc="0" normalizeH="0" baseline="0" noProof="0" err="1">
                <a:ln>
                  <a:noFill/>
                </a:ln>
                <a:solidFill>
                  <a:srgbClr val="000000"/>
                </a:solidFill>
                <a:effectLst/>
                <a:uLnTx/>
                <a:uFillTx/>
                <a:latin typeface="Segoe UI Light" pitchFamily="34" charset="0"/>
                <a:ea typeface="+mn-ea"/>
              </a:rPr>
              <a:t>ChildItem</a:t>
            </a:r>
            <a:r>
              <a:rPr kumimoji="0" lang="en-AU" sz="2400" b="0" i="0" u="none" strike="noStrike" kern="0" cap="none" spc="0" normalizeH="0" baseline="0" noProof="0">
                <a:ln>
                  <a:noFill/>
                </a:ln>
                <a:solidFill>
                  <a:srgbClr val="000000"/>
                </a:solidFill>
                <a:effectLst/>
                <a:uLnTx/>
                <a:uFillTx/>
                <a:latin typeface="Segoe UI Light" pitchFamily="34" charset="0"/>
                <a:ea typeface="+mn-ea"/>
              </a:rPr>
              <a:t> –Path Parameter</a:t>
            </a:r>
          </a:p>
        </p:txBody>
      </p:sp>
    </p:spTree>
    <p:extLst>
      <p:ext uri="{BB962C8B-B14F-4D97-AF65-F5344CB8AC3E}">
        <p14:creationId xmlns:p14="http://schemas.microsoft.com/office/powerpoint/2010/main" val="323353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a:t>Does a Parameter Accept Pipeline Input?</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TextBox 1"/>
          <p:cNvSpPr txBox="1"/>
          <p:nvPr/>
        </p:nvSpPr>
        <p:spPr>
          <a:xfrm>
            <a:off x="623392" y="1412776"/>
            <a:ext cx="111612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prstClr val="white"/>
                </a:solidFill>
                <a:effectLst/>
                <a:uLnTx/>
                <a:uFillTx/>
                <a:latin typeface="Segoe UI"/>
                <a:ea typeface="+mn-ea"/>
                <a:cs typeface="+mn-cs"/>
              </a:rPr>
              <a:t>User Defines</a:t>
            </a:r>
          </a:p>
        </p:txBody>
      </p:sp>
      <p:graphicFrame>
        <p:nvGraphicFramePr>
          <p:cNvPr id="7" name="Table 6"/>
          <p:cNvGraphicFramePr>
            <a:graphicFrameLocks noGrp="1"/>
          </p:cNvGraphicFramePr>
          <p:nvPr>
            <p:extLst/>
          </p:nvPr>
        </p:nvGraphicFramePr>
        <p:xfrm>
          <a:off x="1035907" y="1404762"/>
          <a:ext cx="10120187" cy="4048477"/>
        </p:xfrm>
        <a:graphic>
          <a:graphicData uri="http://schemas.openxmlformats.org/drawingml/2006/table">
            <a:tbl>
              <a:tblPr firstRow="1" bandRow="1"/>
              <a:tblGrid>
                <a:gridCol w="10120187">
                  <a:extLst>
                    <a:ext uri="{9D8B030D-6E8A-4147-A177-3AD203B41FA5}">
                      <a16:colId xmlns:a16="http://schemas.microsoft.com/office/drawing/2014/main" val="1298722782"/>
                    </a:ext>
                  </a:extLst>
                </a:gridCol>
              </a:tblGrid>
              <a:tr h="4048477">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Get-Help</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Restart-Computer</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-Parameter</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ComputerName</a:t>
                      </a:r>
                    </a:p>
                    <a:p>
                      <a:endParaRPr lang="en-US" sz="2000">
                        <a:solidFill>
                          <a:schemeClr val="bg1">
                            <a:lumMod val="65000"/>
                            <a:lumOff val="35000"/>
                          </a:schemeClr>
                        </a:solidFill>
                        <a:latin typeface="Lucida Console" panose="020B0609040504020204" pitchFamily="49" charset="0"/>
                        <a:ea typeface=""/>
                        <a:cs typeface=""/>
                      </a:endParaRPr>
                    </a:p>
                    <a:p>
                      <a:r>
                        <a:rPr lang="en-US" sz="2000">
                          <a:solidFill>
                            <a:schemeClr val="bg1">
                              <a:lumMod val="65000"/>
                              <a:lumOff val="35000"/>
                            </a:schemeClr>
                          </a:solidFill>
                          <a:latin typeface="Lucida Console" panose="020B0609040504020204" pitchFamily="49" charset="0"/>
                          <a:ea typeface=""/>
                          <a:cs typeface=""/>
                        </a:rPr>
                        <a:t> </a:t>
                      </a:r>
                      <a:r>
                        <a:rPr lang="en-US" sz="2000">
                          <a:solidFill>
                            <a:schemeClr val="tx1"/>
                          </a:solidFill>
                          <a:latin typeface="Lucida Console" panose="020B0609040504020204" pitchFamily="49" charset="0"/>
                          <a:ea typeface=""/>
                          <a:cs typeface=""/>
                        </a:rPr>
                        <a:t>-ComputerName &lt;String[]&gt;</a:t>
                      </a:r>
                    </a:p>
                    <a:p>
                      <a:endParaRPr lang="en-US" sz="2000">
                        <a:solidFill>
                          <a:schemeClr val="bg1">
                            <a:lumMod val="50000"/>
                            <a:lumOff val="50000"/>
                          </a:schemeClr>
                        </a:solidFill>
                        <a:latin typeface="Lucida Console" panose="020B0609040504020204" pitchFamily="49" charset="0"/>
                        <a:ea typeface=""/>
                        <a:cs typeface=""/>
                      </a:endParaRPr>
                    </a:p>
                    <a:p>
                      <a:r>
                        <a:rPr lang="en-US" sz="2000">
                          <a:solidFill>
                            <a:schemeClr val="bg1">
                              <a:lumMod val="50000"/>
                              <a:lumOff val="50000"/>
                            </a:schemeClr>
                          </a:solidFill>
                          <a:latin typeface="Lucida Console" panose="020B0609040504020204" pitchFamily="49" charset="0"/>
                          <a:ea typeface=""/>
                          <a:cs typeface=""/>
                        </a:rPr>
                        <a:t>    Specifies one or more remote computers. The default is ...</a:t>
                      </a:r>
                    </a:p>
                    <a:p>
                      <a:r>
                        <a:rPr lang="en-US" sz="2000">
                          <a:solidFill>
                            <a:schemeClr val="bg1">
                              <a:lumMod val="50000"/>
                              <a:lumOff val="50000"/>
                            </a:schemeClr>
                          </a:solidFill>
                          <a:latin typeface="Lucida Console" panose="020B0609040504020204" pitchFamily="49" charset="0"/>
                          <a:ea typeface=""/>
                          <a:cs typeface=""/>
                        </a:rPr>
                        <a:t> </a:t>
                      </a:r>
                    </a:p>
                    <a:p>
                      <a:r>
                        <a:rPr lang="en-US" sz="2000">
                          <a:solidFill>
                            <a:schemeClr val="bg1">
                              <a:lumMod val="50000"/>
                              <a:lumOff val="50000"/>
                            </a:schemeClr>
                          </a:solidFill>
                          <a:latin typeface="Lucida Console" panose="020B0609040504020204" pitchFamily="49" charset="0"/>
                          <a:ea typeface=""/>
                          <a:cs typeface=""/>
                        </a:rPr>
                        <a:t>    Required?                    false</a:t>
                      </a:r>
                    </a:p>
                    <a:p>
                      <a:r>
                        <a:rPr lang="en-US" sz="2000">
                          <a:solidFill>
                            <a:schemeClr val="bg1">
                              <a:lumMod val="50000"/>
                              <a:lumOff val="50000"/>
                            </a:schemeClr>
                          </a:solidFill>
                          <a:latin typeface="Lucida Console" panose="020B0609040504020204" pitchFamily="49" charset="0"/>
                          <a:ea typeface=""/>
                          <a:cs typeface=""/>
                        </a:rPr>
                        <a:t>    Position?                    1</a:t>
                      </a:r>
                    </a:p>
                    <a:p>
                      <a:r>
                        <a:rPr lang="en-US" sz="2000">
                          <a:solidFill>
                            <a:schemeClr val="bg1">
                              <a:lumMod val="50000"/>
                              <a:lumOff val="50000"/>
                            </a:schemeClr>
                          </a:solidFill>
                          <a:latin typeface="Lucida Console" panose="020B0609040504020204" pitchFamily="49" charset="0"/>
                          <a:ea typeface=""/>
                          <a:cs typeface=""/>
                        </a:rPr>
                        <a:t>    Default value                Local computer</a:t>
                      </a:r>
                    </a:p>
                    <a:p>
                      <a:r>
                        <a:rPr lang="en-US" sz="2000">
                          <a:solidFill>
                            <a:schemeClr val="tx1"/>
                          </a:solidFill>
                          <a:latin typeface="Lucida Console" panose="020B0609040504020204" pitchFamily="49" charset="0"/>
                          <a:ea typeface=""/>
                          <a:cs typeface=""/>
                        </a:rPr>
                        <a:t>    Accept pipeline input?       True (ByValue, ByPropertyName)</a:t>
                      </a:r>
                    </a:p>
                    <a:p>
                      <a:r>
                        <a:rPr lang="en-US" sz="2000">
                          <a:solidFill>
                            <a:schemeClr val="tx1"/>
                          </a:solidFill>
                          <a:latin typeface="Lucida Console" panose="020B0609040504020204" pitchFamily="49" charset="0"/>
                          <a:ea typeface=""/>
                          <a:cs typeface=""/>
                        </a:rPr>
                        <a:t>    </a:t>
                      </a:r>
                      <a:r>
                        <a:rPr lang="en-US" sz="2000">
                          <a:solidFill>
                            <a:schemeClr val="bg1">
                              <a:lumMod val="50000"/>
                              <a:lumOff val="50000"/>
                            </a:schemeClr>
                          </a:solidFill>
                          <a:latin typeface="Lucida Console" panose="020B0609040504020204" pitchFamily="49" charset="0"/>
                          <a:ea typeface=""/>
                          <a:cs typeface=""/>
                        </a:rPr>
                        <a:t>Accept wildcard characters?  false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5798957"/>
                  </a:ext>
                </a:extLst>
              </a:tr>
            </a:tbl>
          </a:graphicData>
        </a:graphic>
      </p:graphicFrame>
    </p:spTree>
    <p:extLst>
      <p:ext uri="{BB962C8B-B14F-4D97-AF65-F5344CB8AC3E}">
        <p14:creationId xmlns:p14="http://schemas.microsoft.com/office/powerpoint/2010/main" val="2679608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1"/>
                </a:solidFill>
              </a:rPr>
              <a:t>Content Cmdlets Review</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3" name="Table 2"/>
          <p:cNvGraphicFramePr>
            <a:graphicFrameLocks noGrp="1"/>
          </p:cNvGraphicFramePr>
          <p:nvPr>
            <p:extLst/>
          </p:nvPr>
        </p:nvGraphicFramePr>
        <p:xfrm>
          <a:off x="191344" y="1340768"/>
          <a:ext cx="11643886" cy="441960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8907582">
                  <a:extLst>
                    <a:ext uri="{9D8B030D-6E8A-4147-A177-3AD203B41FA5}">
                      <a16:colId xmlns:a16="http://schemas.microsoft.com/office/drawing/2014/main" val="20002"/>
                    </a:ext>
                  </a:extLst>
                </a:gridCol>
              </a:tblGrid>
              <a:tr h="370840">
                <a:tc>
                  <a:txBody>
                    <a:bodyPr/>
                    <a:lstStyle/>
                    <a:p>
                      <a:r>
                        <a:rPr lang="en-AU" sz="2000" b="0" dirty="0">
                          <a:latin typeface="Segoe UI Light" panose="020B0502040204020203" pitchFamily="34" charset="0"/>
                          <a:cs typeface="Segoe UI Light" panose="020B0502040204020203" pitchFamily="34" charset="0"/>
                        </a:rPr>
                        <a:t>Name</a:t>
                      </a:r>
                    </a:p>
                  </a:txBody>
                  <a:tcPr/>
                </a:tc>
                <a:tc>
                  <a:txBody>
                    <a:bodyPr/>
                    <a:lstStyle/>
                    <a:p>
                      <a:r>
                        <a:rPr lang="en-AU" sz="2000" b="0" dirty="0">
                          <a:latin typeface="Segoe UI Light" panose="020B0502040204020203" pitchFamily="34" charset="0"/>
                          <a:cs typeface="Segoe UI Light" panose="020B0502040204020203" pitchFamily="34" charset="0"/>
                        </a:rPr>
                        <a:t>Description</a:t>
                      </a:r>
                    </a:p>
                  </a:txBody>
                  <a:tcPr/>
                </a:tc>
                <a:tc>
                  <a:txBody>
                    <a:bodyPr/>
                    <a:lstStyle/>
                    <a:p>
                      <a:r>
                        <a:rPr lang="en-AU" sz="2000" b="0" dirty="0">
                          <a:solidFill>
                            <a:schemeClr val="lt1"/>
                          </a:solidFill>
                          <a:latin typeface="Segoe UI Light" panose="020B0502040204020203" pitchFamily="34" charset="0"/>
                          <a:ea typeface="+mn-ea"/>
                          <a:cs typeface="Segoe UI Light" panose="020B0502040204020203" pitchFamily="34" charset="0"/>
                        </a:rPr>
                        <a:t>Example</a:t>
                      </a:r>
                    </a:p>
                  </a:txBody>
                  <a:tcPr>
                    <a:solidFill>
                      <a:schemeClr val="accent1"/>
                    </a:solidFill>
                  </a:tcPr>
                </a:tc>
                <a:extLst>
                  <a:ext uri="{0D108BD9-81ED-4DB2-BD59-A6C34878D82A}">
                    <a16:rowId xmlns:a16="http://schemas.microsoft.com/office/drawing/2014/main" val="10000"/>
                  </a:ext>
                </a:extLst>
              </a:tr>
              <a:tr h="370840">
                <a:tc>
                  <a:txBody>
                    <a:bodyPr/>
                    <a:lstStyle/>
                    <a:p>
                      <a:r>
                        <a:rPr lang="en-AU" sz="2000" dirty="0">
                          <a:latin typeface="Segoe UI Light" panose="020B0502040204020203" pitchFamily="34" charset="0"/>
                          <a:cs typeface="Segoe UI Light" panose="020B0502040204020203" pitchFamily="34" charset="0"/>
                        </a:rPr>
                        <a:t>Get-Content</a:t>
                      </a:r>
                    </a:p>
                  </a:txBody>
                  <a:tcPr/>
                </a:tc>
                <a:tc>
                  <a:txBody>
                    <a:bodyPr/>
                    <a:lstStyle/>
                    <a:p>
                      <a:r>
                        <a:rPr lang="en-AU" sz="2000" dirty="0">
                          <a:latin typeface="Segoe UI Light" panose="020B0502040204020203" pitchFamily="34" charset="0"/>
                          <a:cs typeface="Segoe UI Light" panose="020B0502040204020203" pitchFamily="34" charset="0"/>
                        </a:rPr>
                        <a:t>Retrieve item content</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C:\Logs\Log060912.txt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TotalCount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50</a:t>
                      </a:r>
                    </a:p>
                  </a:txBody>
                  <a:tcPr>
                    <a:solidFill>
                      <a:schemeClr val="bg2">
                        <a:lumMod val="90000"/>
                        <a:lumOff val="10000"/>
                      </a:schemeClr>
                    </a:solidFill>
                  </a:tcPr>
                </a:tc>
                <a:extLst>
                  <a:ext uri="{0D108BD9-81ED-4DB2-BD59-A6C34878D82A}">
                    <a16:rowId xmlns:a16="http://schemas.microsoft.com/office/drawing/2014/main" val="10001"/>
                  </a:ext>
                </a:extLst>
              </a:tr>
              <a:tr h="370840">
                <a:tc>
                  <a:txBody>
                    <a:bodyPr/>
                    <a:lstStyle/>
                    <a:p>
                      <a:r>
                        <a:rPr lang="en-AU" sz="2000" dirty="0">
                          <a:latin typeface="Segoe UI Light" panose="020B0502040204020203" pitchFamily="34" charset="0"/>
                          <a:cs typeface="Segoe UI Light" panose="020B0502040204020203" pitchFamily="34" charset="0"/>
                        </a:rPr>
                        <a:t>Add-Content</a:t>
                      </a:r>
                    </a:p>
                  </a:txBody>
                  <a:tcPr/>
                </a:tc>
                <a:tc>
                  <a:txBody>
                    <a:bodyPr/>
                    <a:lstStyle/>
                    <a:p>
                      <a:r>
                        <a:rPr lang="en-AU" sz="2000" dirty="0">
                          <a:latin typeface="Segoe UI Light" panose="020B0502040204020203" pitchFamily="34" charset="0"/>
                          <a:cs typeface="Segoe UI Light" panose="020B0502040204020203" pitchFamily="34" charset="0"/>
                        </a:rPr>
                        <a:t>Add content to item</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test.xml</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Add-Content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final.xml</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-Force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-Encoding</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UTF8</a:t>
                      </a:r>
                    </a:p>
                  </a:txBody>
                  <a:tcPr>
                    <a:solidFill>
                      <a:schemeClr val="bg2">
                        <a:lumMod val="90000"/>
                        <a:lumOff val="10000"/>
                      </a:schemeClr>
                    </a:solidFill>
                  </a:tcPr>
                </a:tc>
                <a:extLst>
                  <a:ext uri="{0D108BD9-81ED-4DB2-BD59-A6C34878D82A}">
                    <a16:rowId xmlns:a16="http://schemas.microsoft.com/office/drawing/2014/main" val="10002"/>
                  </a:ext>
                </a:extLst>
              </a:tr>
              <a:tr h="370840">
                <a:tc>
                  <a:txBody>
                    <a:bodyPr/>
                    <a:lstStyle/>
                    <a:p>
                      <a:r>
                        <a:rPr lang="en-AU" sz="2000" dirty="0">
                          <a:latin typeface="Segoe UI Light" panose="020B0502040204020203" pitchFamily="34" charset="0"/>
                          <a:cs typeface="Segoe UI Light" panose="020B0502040204020203" pitchFamily="34" charset="0"/>
                        </a:rPr>
                        <a:t>Clear-Content</a:t>
                      </a:r>
                    </a:p>
                  </a:txBody>
                  <a:tcPr/>
                </a:tc>
                <a:tc>
                  <a:txBody>
                    <a:bodyPr/>
                    <a:lstStyle/>
                    <a:p>
                      <a:r>
                        <a:rPr lang="en-AU" sz="2000" dirty="0">
                          <a:latin typeface="Segoe UI Light" panose="020B0502040204020203" pitchFamily="34" charset="0"/>
                          <a:cs typeface="Segoe UI Light" panose="020B0502040204020203" pitchFamily="34" charset="0"/>
                        </a:rPr>
                        <a:t>Delete content from item</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Clear-Content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C:\Windows\Logs\bpa\Reports\*</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-Include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2013*</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-Exclude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2014*</a:t>
                      </a:r>
                    </a:p>
                  </a:txBody>
                  <a:tcPr>
                    <a:solidFill>
                      <a:schemeClr val="bg2">
                        <a:lumMod val="90000"/>
                        <a:lumOff val="10000"/>
                      </a:schemeClr>
                    </a:solidFill>
                  </a:tcPr>
                </a:tc>
                <a:extLst>
                  <a:ext uri="{0D108BD9-81ED-4DB2-BD59-A6C34878D82A}">
                    <a16:rowId xmlns:a16="http://schemas.microsoft.com/office/drawing/2014/main" val="10003"/>
                  </a:ext>
                </a:extLst>
              </a:tr>
              <a:tr h="370840">
                <a:tc>
                  <a:txBody>
                    <a:bodyPr/>
                    <a:lstStyle/>
                    <a:p>
                      <a:r>
                        <a:rPr lang="en-AU" sz="2000" dirty="0">
                          <a:latin typeface="Segoe UI Light" panose="020B0502040204020203" pitchFamily="34" charset="0"/>
                          <a:cs typeface="Segoe UI Light" panose="020B0502040204020203" pitchFamily="34" charset="0"/>
                        </a:rPr>
                        <a:t>Set-Content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latin typeface="Segoe UI Light" panose="020B0502040204020203" pitchFamily="34" charset="0"/>
                          <a:cs typeface="Segoe UI Light" panose="020B0502040204020203" pitchFamily="34" charset="0"/>
                        </a:rPr>
                        <a:t>Change item content</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Get-Date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Set-Content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C:\Output\date.csv</a:t>
                      </a:r>
                    </a:p>
                  </a:txBody>
                  <a:tcPr>
                    <a:solidFill>
                      <a:schemeClr val="bg2">
                        <a:lumMod val="90000"/>
                        <a:lumOff val="1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72241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Text File Input</a:t>
            </a:r>
          </a:p>
        </p:txBody>
      </p:sp>
      <p:sp>
        <p:nvSpPr>
          <p:cNvPr id="7" name="Content Placeholder 6"/>
          <p:cNvSpPr>
            <a:spLocks noGrp="1"/>
          </p:cNvSpPr>
          <p:nvPr>
            <p:ph sz="quarter" idx="13"/>
          </p:nvPr>
        </p:nvSpPr>
        <p:spPr>
          <a:xfrm>
            <a:off x="406400" y="1316426"/>
            <a:ext cx="11176000" cy="446226"/>
          </a:xfrm>
        </p:spPr>
        <p:txBody>
          <a:bodyPr numCol="1">
            <a:normAutofit lnSpcReduction="10000"/>
          </a:bodyPr>
          <a:lstStyle/>
          <a:p>
            <a:pPr marL="342900" indent="-342900">
              <a:buFont typeface="Arial" panose="020B0604020202020204" pitchFamily="34" charset="0"/>
              <a:buChar char="•"/>
            </a:pPr>
            <a:r>
              <a:rPr lang="en-US"/>
              <a:t>Text files provide input to be processed by the pipeline</a:t>
            </a: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8" name="Rectangle 7"/>
          <p:cNvSpPr/>
          <p:nvPr/>
        </p:nvSpPr>
        <p:spPr>
          <a:xfrm>
            <a:off x="61207" y="3326089"/>
            <a:ext cx="9983292" cy="400110"/>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0" cap="none" spc="0" normalizeH="0" baseline="0" noProof="0">
                <a:ln>
                  <a:noFill/>
                </a:ln>
                <a:solidFill>
                  <a:srgbClr val="E0FFFF"/>
                </a:solidFill>
                <a:effectLst/>
                <a:uLnTx/>
                <a:uFillTx/>
                <a:latin typeface="Lucida Console" panose="020B0609040504020204" pitchFamily="49" charset="0"/>
                <a:ea typeface="+mn-ea"/>
                <a:cs typeface="+mn-cs"/>
              </a:rPr>
              <a:t>Get-Content</a:t>
            </a: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2000" b="0" i="0" u="none" strike="noStrike" kern="0" cap="none" spc="0" normalizeH="0" baseline="0" noProof="0">
                <a:ln>
                  <a:noFill/>
                </a:ln>
                <a:solidFill>
                  <a:srgbClr val="EE82EE"/>
                </a:solidFill>
                <a:effectLst/>
                <a:uLnTx/>
                <a:uFillTx/>
                <a:latin typeface="Lucida Console" panose="020B0609040504020204" pitchFamily="49" charset="0"/>
                <a:ea typeface="+mn-ea"/>
                <a:cs typeface="+mn-cs"/>
              </a:rPr>
              <a:t>.\servers.txt</a:t>
            </a: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2000" b="0" i="0" u="none" strike="noStrike" kern="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2000" b="0" i="0" u="none" strike="noStrike" kern="0" cap="none" spc="0" normalizeH="0" baseline="0" noProof="0">
                <a:ln>
                  <a:noFill/>
                </a:ln>
                <a:solidFill>
                  <a:srgbClr val="E0FFFF"/>
                </a:solidFill>
                <a:effectLst/>
                <a:uLnTx/>
                <a:uFillTx/>
                <a:latin typeface="Lucida Console" panose="020B0609040504020204" pitchFamily="49" charset="0"/>
                <a:ea typeface="+mn-ea"/>
                <a:cs typeface="+mn-cs"/>
              </a:rPr>
              <a:t>Restart-Computer</a:t>
            </a:r>
          </a:p>
        </p:txBody>
      </p:sp>
      <p:sp>
        <p:nvSpPr>
          <p:cNvPr id="12" name="Left Brace 11"/>
          <p:cNvSpPr/>
          <p:nvPr/>
        </p:nvSpPr>
        <p:spPr>
          <a:xfrm rot="16200000">
            <a:off x="3182733" y="2321097"/>
            <a:ext cx="387660" cy="356996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Line Callout 3 1"/>
          <p:cNvSpPr/>
          <p:nvPr/>
        </p:nvSpPr>
        <p:spPr>
          <a:xfrm>
            <a:off x="612960" y="1829418"/>
            <a:ext cx="1957238" cy="774468"/>
          </a:xfrm>
          <a:prstGeom prst="borderCallout3">
            <a:avLst>
              <a:gd name="adj1" fmla="val 18750"/>
              <a:gd name="adj2" fmla="val -8333"/>
              <a:gd name="adj3" fmla="val 18750"/>
              <a:gd name="adj4" fmla="val -16667"/>
              <a:gd name="adj5" fmla="val 135643"/>
              <a:gd name="adj6" fmla="val -16667"/>
              <a:gd name="adj7" fmla="val 175339"/>
              <a:gd name="adj8" fmla="val 63949"/>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Reads a text file</a:t>
            </a:r>
          </a:p>
        </p:txBody>
      </p:sp>
      <p:graphicFrame>
        <p:nvGraphicFramePr>
          <p:cNvPr id="15" name="Table 14"/>
          <p:cNvGraphicFramePr>
            <a:graphicFrameLocks noGrp="1"/>
          </p:cNvGraphicFramePr>
          <p:nvPr>
            <p:extLst/>
          </p:nvPr>
        </p:nvGraphicFramePr>
        <p:xfrm>
          <a:off x="8443763" y="3870021"/>
          <a:ext cx="3563669" cy="1984431"/>
        </p:xfrm>
        <a:graphic>
          <a:graphicData uri="http://schemas.openxmlformats.org/drawingml/2006/table">
            <a:tbl>
              <a:tblPr firstRow="1" bandRow="1">
                <a:tableStyleId>{5C22544A-7EE6-4342-B048-85BDC9FD1C3A}</a:tableStyleId>
              </a:tblPr>
              <a:tblGrid>
                <a:gridCol w="3563669">
                  <a:extLst>
                    <a:ext uri="{9D8B030D-6E8A-4147-A177-3AD203B41FA5}">
                      <a16:colId xmlns:a16="http://schemas.microsoft.com/office/drawing/2014/main" val="3102178922"/>
                    </a:ext>
                  </a:extLst>
                </a:gridCol>
              </a:tblGrid>
              <a:tr h="286735">
                <a:tc>
                  <a:txBody>
                    <a:bodyPr/>
                    <a:lstStyle/>
                    <a:p>
                      <a:pPr algn="l"/>
                      <a:r>
                        <a:rPr lang="en-AU" sz="2000" b="0" kern="1200">
                          <a:solidFill>
                            <a:srgbClr val="E0FFFF"/>
                          </a:solidFill>
                          <a:latin typeface="Lucida Console" panose="020B0609040504020204" pitchFamily="49" charset="0"/>
                          <a:ea typeface="+mn-ea"/>
                          <a:cs typeface="+mn-cs"/>
                        </a:rPr>
                        <a:t>–ComputerName Server01</a:t>
                      </a:r>
                    </a:p>
                  </a:txBody>
                  <a:tcPr>
                    <a:lnB w="12700" cap="flat" cmpd="sng" algn="ctr">
                      <a:noFill/>
                      <a:prstDash val="solid"/>
                      <a:round/>
                      <a:headEnd type="none" w="med" len="med"/>
                      <a:tailEnd type="none" w="med" len="med"/>
                    </a:lnB>
                    <a:solidFill>
                      <a:srgbClr val="012456"/>
                    </a:solidFill>
                  </a:tcPr>
                </a:tc>
                <a:extLst>
                  <a:ext uri="{0D108BD9-81ED-4DB2-BD59-A6C34878D82A}">
                    <a16:rowId xmlns:a16="http://schemas.microsoft.com/office/drawing/2014/main" val="2121795295"/>
                  </a:ext>
                </a:extLst>
              </a:tr>
              <a:tr h="286735">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AU" sz="2000" b="0" kern="1200">
                          <a:solidFill>
                            <a:srgbClr val="E0FFFF"/>
                          </a:solidFill>
                          <a:latin typeface="Lucida Console" panose="020B0609040504020204" pitchFamily="49" charset="0"/>
                          <a:ea typeface="+mn-ea"/>
                          <a:cs typeface="+mn-cs"/>
                        </a:rPr>
                        <a:t>–ComputerName Server02</a:t>
                      </a:r>
                    </a:p>
                  </a:txBody>
                  <a:tcPr>
                    <a:lnT w="12700" cap="flat" cmpd="sng" algn="ctr">
                      <a:noFill/>
                      <a:prstDash val="solid"/>
                      <a:round/>
                      <a:headEnd type="none" w="med" len="med"/>
                      <a:tailEnd type="none" w="med" len="med"/>
                    </a:lnT>
                    <a:lnB w="12700" cmpd="sng">
                      <a:noFill/>
                    </a:lnB>
                    <a:solidFill>
                      <a:srgbClr val="012456"/>
                    </a:solidFill>
                  </a:tcPr>
                </a:tc>
                <a:extLst>
                  <a:ext uri="{0D108BD9-81ED-4DB2-BD59-A6C34878D82A}">
                    <a16:rowId xmlns:a16="http://schemas.microsoft.com/office/drawing/2014/main" val="3912841714"/>
                  </a:ext>
                </a:extLst>
              </a:tr>
              <a:tr h="286735">
                <a:tc>
                  <a:txBody>
                    <a:bodyPr/>
                    <a:lstStyle/>
                    <a:p>
                      <a:pPr algn="l"/>
                      <a:r>
                        <a:rPr lang="en-AU" sz="2000" b="0" kern="1200">
                          <a:solidFill>
                            <a:srgbClr val="E0FFFF"/>
                          </a:solidFill>
                          <a:latin typeface="Lucida Console" panose="020B0609040504020204" pitchFamily="49" charset="0"/>
                          <a:ea typeface="+mn-ea"/>
                          <a:cs typeface="+mn-cs"/>
                        </a:rPr>
                        <a:t>–ComputerName Server03</a:t>
                      </a:r>
                    </a:p>
                  </a:txBody>
                  <a:tcPr>
                    <a:lnT w="12700" cap="flat" cmpd="sng" algn="ctr">
                      <a:noFill/>
                      <a:prstDash val="solid"/>
                      <a:round/>
                      <a:headEnd type="none" w="med" len="med"/>
                      <a:tailEnd type="none" w="med" len="med"/>
                    </a:lnT>
                    <a:lnB w="12700" cmpd="sng">
                      <a:noFill/>
                    </a:lnB>
                    <a:solidFill>
                      <a:srgbClr val="012456"/>
                    </a:solidFill>
                  </a:tcPr>
                </a:tc>
                <a:extLst>
                  <a:ext uri="{0D108BD9-81ED-4DB2-BD59-A6C34878D82A}">
                    <a16:rowId xmlns:a16="http://schemas.microsoft.com/office/drawing/2014/main" val="1239044751"/>
                  </a:ext>
                </a:extLst>
              </a:tr>
              <a:tr h="286735">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AU" sz="2000" b="0" kern="1200">
                          <a:solidFill>
                            <a:srgbClr val="E0FFFF"/>
                          </a:solidFill>
                          <a:latin typeface="Lucida Console" panose="020B0609040504020204" pitchFamily="49" charset="0"/>
                          <a:ea typeface="+mn-ea"/>
                          <a:cs typeface="+mn-cs"/>
                        </a:rPr>
                        <a:t>–ComputerName Server04</a:t>
                      </a:r>
                    </a:p>
                  </a:txBody>
                  <a:tcPr>
                    <a:lnT w="12700" cap="flat" cmpd="sng" algn="ctr">
                      <a:noFill/>
                      <a:prstDash val="solid"/>
                      <a:round/>
                      <a:headEnd type="none" w="med" len="med"/>
                      <a:tailEnd type="none" w="med" len="med"/>
                    </a:lnT>
                    <a:lnB w="12700" cmpd="sng">
                      <a:noFill/>
                    </a:lnB>
                    <a:solidFill>
                      <a:srgbClr val="012456"/>
                    </a:solidFill>
                  </a:tcPr>
                </a:tc>
                <a:extLst>
                  <a:ext uri="{0D108BD9-81ED-4DB2-BD59-A6C34878D82A}">
                    <a16:rowId xmlns:a16="http://schemas.microsoft.com/office/drawing/2014/main" val="1907103943"/>
                  </a:ext>
                </a:extLst>
              </a:tr>
              <a:tr h="399471">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AU" sz="2000" b="0" kern="1200">
                          <a:solidFill>
                            <a:srgbClr val="E0FFFF"/>
                          </a:solidFill>
                          <a:latin typeface="Lucida Console" panose="020B0609040504020204" pitchFamily="49" charset="0"/>
                          <a:ea typeface="+mn-ea"/>
                          <a:cs typeface="+mn-cs"/>
                        </a:rPr>
                        <a:t>–ComputerName Server05</a:t>
                      </a:r>
                    </a:p>
                  </a:txBody>
                  <a:tcPr>
                    <a:lnT w="12700" cap="flat" cmpd="sng" algn="ctr">
                      <a:noFill/>
                      <a:prstDash val="solid"/>
                      <a:round/>
                      <a:headEnd type="none" w="med" len="med"/>
                      <a:tailEnd type="none" w="med" len="med"/>
                    </a:lnT>
                    <a:solidFill>
                      <a:srgbClr val="012456"/>
                    </a:solidFill>
                  </a:tcPr>
                </a:tc>
                <a:extLst>
                  <a:ext uri="{0D108BD9-81ED-4DB2-BD59-A6C34878D82A}">
                    <a16:rowId xmlns:a16="http://schemas.microsoft.com/office/drawing/2014/main" val="3695556983"/>
                  </a:ext>
                </a:extLst>
              </a:tr>
            </a:tbl>
          </a:graphicData>
        </a:graphic>
      </p:graphicFrame>
      <p:pic>
        <p:nvPicPr>
          <p:cNvPr id="16" name="Picture 15"/>
          <p:cNvPicPr>
            <a:picLocks noChangeAspect="1"/>
          </p:cNvPicPr>
          <p:nvPr/>
        </p:nvPicPr>
        <p:blipFill>
          <a:blip r:embed="rId3"/>
          <a:stretch>
            <a:fillRect/>
          </a:stretch>
        </p:blipFill>
        <p:spPr>
          <a:xfrm>
            <a:off x="2136918" y="4415815"/>
            <a:ext cx="2642532" cy="1973536"/>
          </a:xfrm>
          <a:prstGeom prst="rect">
            <a:avLst/>
          </a:prstGeom>
        </p:spPr>
      </p:pic>
      <p:cxnSp>
        <p:nvCxnSpPr>
          <p:cNvPr id="18" name="Elbow Connector 17"/>
          <p:cNvCxnSpPr>
            <a:endCxn id="15" idx="1"/>
          </p:cNvCxnSpPr>
          <p:nvPr/>
        </p:nvCxnSpPr>
        <p:spPr>
          <a:xfrm rot="16200000" flipH="1">
            <a:off x="7688727" y="4107200"/>
            <a:ext cx="1280412" cy="2296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8322496" y="3742430"/>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a:ea typeface="+mn-ea"/>
                <a:cs typeface="+mn-cs"/>
              </a:rPr>
              <a:t>1</a:t>
            </a:r>
          </a:p>
        </p:txBody>
      </p:sp>
      <p:sp>
        <p:nvSpPr>
          <p:cNvPr id="25" name="Oval 24"/>
          <p:cNvSpPr/>
          <p:nvPr/>
        </p:nvSpPr>
        <p:spPr>
          <a:xfrm>
            <a:off x="8314745" y="4174481"/>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a:ea typeface="+mn-ea"/>
                <a:cs typeface="+mn-cs"/>
              </a:rPr>
              <a:t>2</a:t>
            </a:r>
          </a:p>
        </p:txBody>
      </p:sp>
      <p:sp>
        <p:nvSpPr>
          <p:cNvPr id="26" name="Oval 25"/>
          <p:cNvSpPr/>
          <p:nvPr/>
        </p:nvSpPr>
        <p:spPr>
          <a:xfrm>
            <a:off x="8322496" y="4607054"/>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a:ea typeface="+mn-ea"/>
                <a:cs typeface="+mn-cs"/>
              </a:rPr>
              <a:t>3</a:t>
            </a:r>
          </a:p>
        </p:txBody>
      </p:sp>
      <p:sp>
        <p:nvSpPr>
          <p:cNvPr id="27" name="Oval 26"/>
          <p:cNvSpPr/>
          <p:nvPr/>
        </p:nvSpPr>
        <p:spPr>
          <a:xfrm>
            <a:off x="8322496" y="4990380"/>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a:ea typeface="+mn-ea"/>
                <a:cs typeface="+mn-cs"/>
              </a:rPr>
              <a:t>4</a:t>
            </a:r>
          </a:p>
        </p:txBody>
      </p:sp>
      <p:sp>
        <p:nvSpPr>
          <p:cNvPr id="28" name="Oval 27"/>
          <p:cNvSpPr/>
          <p:nvPr/>
        </p:nvSpPr>
        <p:spPr>
          <a:xfrm>
            <a:off x="8314745" y="5416431"/>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a:ea typeface="+mn-ea"/>
                <a:cs typeface="+mn-cs"/>
              </a:rPr>
              <a:t>5</a:t>
            </a:r>
          </a:p>
        </p:txBody>
      </p:sp>
      <p:sp>
        <p:nvSpPr>
          <p:cNvPr id="29" name="Line Callout 1 (Border and Accent Bar) 28"/>
          <p:cNvSpPr/>
          <p:nvPr/>
        </p:nvSpPr>
        <p:spPr>
          <a:xfrm>
            <a:off x="6543135" y="1782270"/>
            <a:ext cx="5464297" cy="1237611"/>
          </a:xfrm>
          <a:prstGeom prst="accentBorderCallout1">
            <a:avLst>
              <a:gd name="adj1" fmla="val 81048"/>
              <a:gd name="adj2" fmla="val -2323"/>
              <a:gd name="adj3" fmla="val 120148"/>
              <a:gd name="adj4" fmla="val -8106"/>
            </a:avLst>
          </a:prstGeom>
          <a:solidFill>
            <a:srgbClr val="012456"/>
          </a:solidFill>
          <a:ln w="1905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E0FFFF"/>
                </a:solidFill>
                <a:effectLst/>
                <a:uLnTx/>
                <a:uFillTx/>
                <a:latin typeface="Lucida Console" panose="020B0609040504020204" pitchFamily="49" charset="0"/>
                <a:ea typeface="+mn-ea"/>
                <a:cs typeface="+mn-cs"/>
              </a:rPr>
              <a:t>-ComputerName [&lt;String[]&gt;]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E0FFFF"/>
                </a:solidFill>
                <a:effectLst/>
                <a:uLnTx/>
                <a:uFillTx/>
                <a:latin typeface="Lucida Console" panose="020B060904050402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E0FFFF"/>
                </a:solidFill>
                <a:effectLst/>
                <a:uLnTx/>
                <a:uFillTx/>
                <a:latin typeface="Lucida Console" panose="020B0609040504020204" pitchFamily="49" charset="0"/>
                <a:ea typeface="+mn-ea"/>
                <a:cs typeface="+mn-cs"/>
              </a:rPr>
              <a:t>Accept pipeline input?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E0FFFF"/>
                </a:solidFill>
                <a:effectLst/>
                <a:uLnTx/>
                <a:uFillTx/>
                <a:latin typeface="Lucida Console" panose="020B0609040504020204" pitchFamily="49" charset="0"/>
                <a:ea typeface="+mn-ea"/>
                <a:cs typeface="+mn-cs"/>
              </a:rPr>
              <a:t>    True (ByValue, ByPropertyName)</a:t>
            </a:r>
          </a:p>
        </p:txBody>
      </p:sp>
      <p:cxnSp>
        <p:nvCxnSpPr>
          <p:cNvPr id="31" name="Straight Connector 30"/>
          <p:cNvCxnSpPr>
            <a:stCxn id="34" idx="2"/>
          </p:cNvCxnSpPr>
          <p:nvPr/>
        </p:nvCxnSpPr>
        <p:spPr>
          <a:xfrm>
            <a:off x="1254933" y="5214784"/>
            <a:ext cx="642820" cy="374933"/>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0" y="4876230"/>
            <a:ext cx="250986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a:ea typeface="+mn-ea"/>
                <a:cs typeface="+mn-cs"/>
              </a:rPr>
              <a:t>Processed as Strings</a:t>
            </a:r>
          </a:p>
        </p:txBody>
      </p:sp>
    </p:spTree>
    <p:extLst>
      <p:ext uri="{BB962C8B-B14F-4D97-AF65-F5344CB8AC3E}">
        <p14:creationId xmlns:p14="http://schemas.microsoft.com/office/powerpoint/2010/main" val="21080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up)">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2" grpId="0" animBg="1"/>
      <p:bldP spid="2" grpId="0" animBg="1"/>
      <p:bldP spid="24" grpId="0" animBg="1"/>
      <p:bldP spid="25" grpId="0" animBg="1"/>
      <p:bldP spid="26" grpId="0" animBg="1"/>
      <p:bldP spid="27" grpId="0" animBg="1"/>
      <p:bldP spid="28" grpId="0" animBg="1"/>
      <p:bldP spid="29"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Parameter Binding Steps</a:t>
            </a:r>
            <a:endParaRPr lang="en-US">
              <a:solidFill>
                <a:schemeClr val="accent1"/>
              </a:solidFill>
            </a:endParaRP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TextBox 1"/>
          <p:cNvSpPr txBox="1"/>
          <p:nvPr/>
        </p:nvSpPr>
        <p:spPr>
          <a:xfrm>
            <a:off x="623392" y="1412776"/>
            <a:ext cx="111612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prstClr val="white"/>
                </a:solidFill>
                <a:effectLst/>
                <a:uLnTx/>
                <a:uFillTx/>
                <a:latin typeface="Segoe UI"/>
                <a:ea typeface="+mn-ea"/>
                <a:cs typeface="+mn-cs"/>
              </a:rPr>
              <a:t>User Defines</a:t>
            </a:r>
          </a:p>
        </p:txBody>
      </p:sp>
      <p:sp>
        <p:nvSpPr>
          <p:cNvPr id="3" name="Content Placeholder 2"/>
          <p:cNvSpPr>
            <a:spLocks noGrp="1"/>
          </p:cNvSpPr>
          <p:nvPr>
            <p:ph sz="quarter" idx="13"/>
          </p:nvPr>
        </p:nvSpPr>
        <p:spPr>
          <a:xfrm>
            <a:off x="406400" y="1552907"/>
            <a:ext cx="11176000" cy="4292721"/>
          </a:xfrm>
        </p:spPr>
        <p:txBody>
          <a:bodyPr>
            <a:normAutofit/>
          </a:bodyPr>
          <a:lstStyle/>
          <a:p>
            <a:pPr marL="514350" indent="-514350">
              <a:buFont typeface="+mj-lt"/>
              <a:buAutoNum type="arabicPeriod"/>
            </a:pPr>
            <a:r>
              <a:rPr lang="en-AU" sz="2800"/>
              <a:t>Bind all named parameters </a:t>
            </a:r>
          </a:p>
          <a:p>
            <a:pPr marL="514350" indent="-514350">
              <a:buFont typeface="+mj-lt"/>
              <a:buAutoNum type="arabicPeriod"/>
            </a:pPr>
            <a:r>
              <a:rPr lang="en-AU" sz="2800"/>
              <a:t>Bind all positional parameters</a:t>
            </a:r>
          </a:p>
          <a:p>
            <a:pPr marL="514350" indent="-514350">
              <a:buFont typeface="+mj-lt"/>
              <a:buAutoNum type="arabicPeriod"/>
            </a:pPr>
            <a:r>
              <a:rPr lang="en-AU" sz="2800"/>
              <a:t>Bind from the pipeline </a:t>
            </a:r>
            <a:r>
              <a:rPr lang="en-AU" sz="2800" b="1"/>
              <a:t>by value </a:t>
            </a:r>
            <a:r>
              <a:rPr lang="en-AU" sz="2800"/>
              <a:t>with exact match</a:t>
            </a:r>
          </a:p>
          <a:p>
            <a:pPr marL="514350" indent="-514350">
              <a:buFont typeface="+mj-lt"/>
              <a:buAutoNum type="arabicPeriod"/>
            </a:pPr>
            <a:r>
              <a:rPr lang="en-AU" sz="2800"/>
              <a:t>Bind from the pipeline </a:t>
            </a:r>
            <a:r>
              <a:rPr lang="en-AU" sz="2800" b="1"/>
              <a:t>by value </a:t>
            </a:r>
            <a:r>
              <a:rPr lang="en-AU" sz="2800"/>
              <a:t>with conversion	</a:t>
            </a:r>
          </a:p>
          <a:p>
            <a:pPr marL="514350" indent="-514350">
              <a:buFont typeface="+mj-lt"/>
              <a:buAutoNum type="arabicPeriod"/>
            </a:pPr>
            <a:r>
              <a:rPr lang="en-AU" sz="2800"/>
              <a:t>Bind from the pipeline </a:t>
            </a:r>
            <a:r>
              <a:rPr lang="en-AU" sz="2800" b="1"/>
              <a:t>by name </a:t>
            </a:r>
            <a:r>
              <a:rPr lang="en-AU" sz="2800"/>
              <a:t>with exact type match</a:t>
            </a:r>
          </a:p>
          <a:p>
            <a:pPr marL="514350" indent="-514350">
              <a:buFont typeface="+mj-lt"/>
              <a:buAutoNum type="arabicPeriod"/>
            </a:pPr>
            <a:r>
              <a:rPr lang="en-AU" sz="2800"/>
              <a:t>Bind from the pipeline </a:t>
            </a:r>
            <a:r>
              <a:rPr lang="en-AU" sz="2800" b="1"/>
              <a:t>by name </a:t>
            </a:r>
            <a:r>
              <a:rPr lang="en-AU" sz="2800"/>
              <a:t>with type conversion</a:t>
            </a:r>
          </a:p>
          <a:p>
            <a:pPr marL="514350" indent="-514350" rtl="0" fontAlgn="ctr">
              <a:buFont typeface="+mj-lt"/>
              <a:buAutoNum type="arabicPeriod"/>
            </a:pPr>
            <a:endParaRPr lang="en-AU" sz="2800"/>
          </a:p>
        </p:txBody>
      </p:sp>
    </p:spTree>
    <p:extLst>
      <p:ext uri="{BB962C8B-B14F-4D97-AF65-F5344CB8AC3E}">
        <p14:creationId xmlns:p14="http://schemas.microsoft.com/office/powerpoint/2010/main" val="33603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Module 6: Advanced Pipeline Operations</a:t>
            </a:r>
            <a:br>
              <a:rPr lang="en-AU"/>
            </a:br>
            <a:endParaRPr lang="en-AU"/>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Content Placeholder 2"/>
          <p:cNvSpPr>
            <a:spLocks noGrp="1"/>
          </p:cNvSpPr>
          <p:nvPr>
            <p:ph sz="quarter" idx="13"/>
          </p:nvPr>
        </p:nvSpPr>
        <p:spPr>
          <a:xfrm>
            <a:off x="406400" y="1741578"/>
            <a:ext cx="11176000" cy="4751298"/>
          </a:xfrm>
          <a:solidFill>
            <a:schemeClr val="tx1"/>
          </a:solidFill>
        </p:spPr>
        <p:txBody>
          <a:bodyPr numCol="2">
            <a:noAutofit/>
          </a:bodyPr>
          <a:lstStyle/>
          <a:p>
            <a:r>
              <a:rPr lang="en-AU"/>
              <a:t>Lesson 1: Operators</a:t>
            </a:r>
          </a:p>
          <a:p>
            <a:pPr marL="800100" lvl="1" indent="-342900">
              <a:buFont typeface="Arial" panose="020B0604020202020204" pitchFamily="34" charset="0"/>
              <a:buChar char="•"/>
            </a:pPr>
            <a:r>
              <a:rPr lang="en-AU"/>
              <a:t>Comparison Operators</a:t>
            </a:r>
          </a:p>
          <a:p>
            <a:pPr marL="800100" lvl="1" indent="-342900">
              <a:buFont typeface="Arial" panose="020B0604020202020204" pitchFamily="34" charset="0"/>
              <a:buChar char="•"/>
            </a:pPr>
            <a:r>
              <a:rPr lang="en-AU"/>
              <a:t>Logical Operators</a:t>
            </a:r>
          </a:p>
          <a:p>
            <a:pPr marL="800100" lvl="1" indent="-342900">
              <a:buFont typeface="Arial" panose="020B0604020202020204" pitchFamily="34" charset="0"/>
              <a:buChar char="•"/>
            </a:pPr>
            <a:r>
              <a:rPr lang="en-AU"/>
              <a:t>“Is” Operator</a:t>
            </a:r>
          </a:p>
          <a:p>
            <a:pPr marL="342900" indent="-342900">
              <a:buFont typeface="Arial" panose="020B0604020202020204" pitchFamily="34" charset="0"/>
              <a:buChar char="•"/>
            </a:pPr>
            <a:endParaRPr lang="en-AU"/>
          </a:p>
          <a:p>
            <a:r>
              <a:rPr lang="en-AU"/>
              <a:t>Lesson 2: Filtering and Processing</a:t>
            </a:r>
          </a:p>
          <a:p>
            <a:pPr marL="800100" lvl="1" indent="-342900">
              <a:buFont typeface="Arial" panose="020B0604020202020204" pitchFamily="34" charset="0"/>
              <a:buChar char="•"/>
            </a:pPr>
            <a:r>
              <a:rPr lang="en-AU"/>
              <a:t>Pipeline Variable</a:t>
            </a:r>
          </a:p>
          <a:p>
            <a:pPr marL="800100" lvl="1" indent="-342900">
              <a:buFont typeface="Arial" panose="020B0604020202020204" pitchFamily="34" charset="0"/>
              <a:buChar char="•"/>
            </a:pPr>
            <a:r>
              <a:rPr lang="en-AU"/>
              <a:t>Where-Object</a:t>
            </a:r>
          </a:p>
          <a:p>
            <a:pPr marL="800100" lvl="1" indent="-342900">
              <a:buFont typeface="Arial" panose="020B0604020202020204" pitchFamily="34" charset="0"/>
              <a:buChar char="•"/>
            </a:pPr>
            <a:r>
              <a:rPr lang="en-AU" err="1"/>
              <a:t>Foreach</a:t>
            </a:r>
            <a:r>
              <a:rPr lang="en-AU"/>
              <a:t>-Object </a:t>
            </a:r>
          </a:p>
          <a:p>
            <a:pPr marL="342900" indent="-342900">
              <a:buFont typeface="Arial" panose="020B0604020202020204" pitchFamily="34" charset="0"/>
              <a:buChar char="•"/>
            </a:pPr>
            <a:endParaRPr lang="en-AU"/>
          </a:p>
          <a:p>
            <a:r>
              <a:rPr lang="en-AU"/>
              <a:t>Lesson 3: Script Blocks</a:t>
            </a:r>
          </a:p>
          <a:p>
            <a:endParaRPr lang="en-AU"/>
          </a:p>
          <a:p>
            <a:r>
              <a:rPr lang="en-AU"/>
              <a:t>Lesson 4: Pipeline Input Explained</a:t>
            </a:r>
          </a:p>
        </p:txBody>
      </p:sp>
    </p:spTree>
    <p:extLst>
      <p:ext uri="{BB962C8B-B14F-4D97-AF65-F5344CB8AC3E}">
        <p14:creationId xmlns:p14="http://schemas.microsoft.com/office/powerpoint/2010/main" val="1428102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Pipeline Input</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Module_06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Demo_03</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1719629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Advanced Pipeline Operations</a:t>
            </a:r>
          </a:p>
        </p:txBody>
      </p:sp>
      <p:sp>
        <p:nvSpPr>
          <p:cNvPr id="8" name="Text Placeholder 7"/>
          <p:cNvSpPr>
            <a:spLocks noGrp="1"/>
          </p:cNvSpPr>
          <p:nvPr>
            <p:ph type="body" sz="quarter" idx="16"/>
          </p:nvPr>
        </p:nvSpPr>
        <p:spPr/>
        <p:txBody>
          <a:bodyPr/>
          <a:lstStyle/>
          <a:p>
            <a:r>
              <a:rPr lang="en-US"/>
              <a:t>Lab</a:t>
            </a:r>
          </a:p>
        </p:txBody>
      </p:sp>
      <p:sp>
        <p:nvSpPr>
          <p:cNvPr id="2" name="Slide Number Placeholder 1"/>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Text Placeholder 2"/>
          <p:cNvSpPr txBox="1">
            <a:spLocks/>
          </p:cNvSpPr>
          <p:nvPr/>
        </p:nvSpPr>
        <p:spPr>
          <a:xfrm>
            <a:off x="4848226" y="1371600"/>
            <a:ext cx="5981700" cy="4953000"/>
          </a:xfrm>
          <a:prstGeom prst="rect">
            <a:avLst/>
          </a:prstGeom>
        </p:spPr>
        <p:txBody>
          <a:bodyPr vert="horz" lIns="91440" tIns="45720" rIns="91440" bIns="45720" rtlCol="0" anchor="t">
            <a:normAutofit/>
          </a:bodyPr>
          <a:lst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Lab Content: Interactive Demos/Labs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914400" marR="0" lvl="0" indent="-91440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Instructions: Open the Lab code and perform the operations at your own pace.   Afterwards you may review the Demos again until the next block of instruction begins.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To Open the Lab Run:</a:t>
            </a:r>
          </a:p>
          <a:p>
            <a:pPr marL="0" marR="0" lvl="1"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p:txBody>
      </p:sp>
      <p:sp>
        <p:nvSpPr>
          <p:cNvPr id="6" name="TextBox 5"/>
          <p:cNvSpPr txBox="1"/>
          <p:nvPr/>
        </p:nvSpPr>
        <p:spPr>
          <a:xfrm>
            <a:off x="4848226" y="3509546"/>
            <a:ext cx="6953249" cy="338554"/>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6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Module_06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Lab_01</a:t>
            </a:r>
            <a:endPar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101853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Comparison Operators</a:t>
            </a:r>
          </a:p>
        </p:txBody>
      </p:sp>
      <p:sp>
        <p:nvSpPr>
          <p:cNvPr id="3" name="Content Placeholder 2"/>
          <p:cNvSpPr>
            <a:spLocks noGrp="1"/>
          </p:cNvSpPr>
          <p:nvPr>
            <p:ph sz="quarter" idx="13"/>
          </p:nvPr>
        </p:nvSpPr>
        <p:spPr>
          <a:xfrm>
            <a:off x="406400" y="1143000"/>
            <a:ext cx="11328774" cy="4953000"/>
          </a:xfrm>
        </p:spPr>
        <p:txBody>
          <a:bodyPr>
            <a:normAutofit/>
          </a:bodyPr>
          <a:lstStyle/>
          <a:p>
            <a:pPr marL="342900" indent="-342900">
              <a:buFont typeface="Arial" panose="020B0604020202020204" pitchFamily="34" charset="0"/>
              <a:buChar char="•"/>
            </a:pPr>
            <a:r>
              <a:rPr lang="en-AU" sz="1800"/>
              <a:t>Compare values</a:t>
            </a:r>
          </a:p>
          <a:p>
            <a:pPr marL="342900" indent="-342900">
              <a:buFont typeface="Arial" panose="020B0604020202020204" pitchFamily="34" charset="0"/>
              <a:buChar char="•"/>
            </a:pPr>
            <a:r>
              <a:rPr lang="en-AU" sz="1800"/>
              <a:t>Useful when testing conditions (If, Switch, Where-Object, etc.)</a:t>
            </a:r>
          </a:p>
          <a:p>
            <a:pPr marL="342900" indent="-342900">
              <a:buFont typeface="Arial" panose="020B0604020202020204" pitchFamily="34" charset="0"/>
              <a:buChar char="•"/>
            </a:pPr>
            <a:r>
              <a:rPr lang="en-AU" sz="1800"/>
              <a:t>Do not use = , &gt; , &lt; , ==, etc. to compare values</a:t>
            </a:r>
          </a:p>
          <a:p>
            <a:pPr marL="342900" indent="-342900">
              <a:buFont typeface="Arial" panose="020B0604020202020204" pitchFamily="34" charset="0"/>
              <a:buChar char="•"/>
            </a:pPr>
            <a:r>
              <a:rPr lang="en-AU" sz="1800"/>
              <a:t>Object type on left governs comparison</a:t>
            </a:r>
          </a:p>
        </p:txBody>
      </p:sp>
      <p:sp>
        <p:nvSpPr>
          <p:cNvPr id="4" name="Slide Number Placeholder 3"/>
          <p:cNvSpPr>
            <a:spLocks noGrp="1"/>
          </p:cNvSpPr>
          <p:nvPr>
            <p:ph type="sldNum" sz="quarter" idx="11"/>
          </p:nvPr>
        </p:nvSpPr>
        <p:spPr>
          <a:xfrm>
            <a:off x="9354008" y="6480844"/>
            <a:ext cx="28448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5" name="Table 4"/>
          <p:cNvGraphicFramePr>
            <a:graphicFrameLocks noGrp="1"/>
          </p:cNvGraphicFramePr>
          <p:nvPr>
            <p:extLst/>
          </p:nvPr>
        </p:nvGraphicFramePr>
        <p:xfrm>
          <a:off x="314339" y="2968636"/>
          <a:ext cx="677168" cy="2377440"/>
        </p:xfrm>
        <a:graphic>
          <a:graphicData uri="http://schemas.openxmlformats.org/drawingml/2006/table">
            <a:tbl>
              <a:tblPr bandRow="1">
                <a:tableStyleId>{5C22544A-7EE6-4342-B048-85BDC9FD1C3A}</a:tableStyleId>
              </a:tblPr>
              <a:tblGrid>
                <a:gridCol w="677168">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-eq</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-ne</a:t>
                      </a:r>
                    </a:p>
                  </a:txBody>
                  <a:tcPr/>
                </a:tc>
                <a:extLst>
                  <a:ext uri="{0D108BD9-81ED-4DB2-BD59-A6C34878D82A}">
                    <a16:rowId xmlns:a16="http://schemas.microsoft.com/office/drawing/2014/main" val="10001"/>
                  </a:ext>
                </a:extLst>
              </a:tr>
              <a:tr h="370840">
                <a:tc>
                  <a:txBody>
                    <a:bodyPr/>
                    <a:lstStyle/>
                    <a:p>
                      <a:r>
                        <a:rPr lang="en-AU" sz="2000">
                          <a:latin typeface="Segoe UI Light" panose="020B0502040204020203" pitchFamily="34" charset="0"/>
                          <a:cs typeface="Segoe UI Light" panose="020B0502040204020203" pitchFamily="34" charset="0"/>
                        </a:rPr>
                        <a:t>-gt</a:t>
                      </a:r>
                    </a:p>
                  </a:txBody>
                  <a:tcPr/>
                </a:tc>
                <a:extLst>
                  <a:ext uri="{0D108BD9-81ED-4DB2-BD59-A6C34878D82A}">
                    <a16:rowId xmlns:a16="http://schemas.microsoft.com/office/drawing/2014/main" val="10002"/>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ge</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3"/>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lt</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4"/>
                  </a:ext>
                </a:extLst>
              </a:tr>
              <a:tr h="370840">
                <a:tc>
                  <a:txBody>
                    <a:bodyPr/>
                    <a:lstStyle/>
                    <a:p>
                      <a:r>
                        <a:rPr lang="en-AU" sz="2000">
                          <a:latin typeface="Segoe UI Light" panose="020B0502040204020203" pitchFamily="34" charset="0"/>
                          <a:cs typeface="Segoe UI Light" panose="020B0502040204020203" pitchFamily="34" charset="0"/>
                        </a:rPr>
                        <a:t>-le</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nvPr>
        </p:nvGraphicFramePr>
        <p:xfrm>
          <a:off x="5821273" y="2943237"/>
          <a:ext cx="1242843" cy="792480"/>
        </p:xfrm>
        <a:graphic>
          <a:graphicData uri="http://schemas.openxmlformats.org/drawingml/2006/table">
            <a:tbl>
              <a:tblPr bandRow="1">
                <a:tableStyleId>{5C22544A-7EE6-4342-B048-85BDC9FD1C3A}</a:tableStyleId>
              </a:tblPr>
              <a:tblGrid>
                <a:gridCol w="1242843">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-like</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notlike</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nvPr>
        </p:nvGraphicFramePr>
        <p:xfrm>
          <a:off x="8290696" y="2956906"/>
          <a:ext cx="1382703" cy="1584960"/>
        </p:xfrm>
        <a:graphic>
          <a:graphicData uri="http://schemas.openxmlformats.org/drawingml/2006/table">
            <a:tbl>
              <a:tblPr bandRow="1">
                <a:tableStyleId>{5C22544A-7EE6-4342-B048-85BDC9FD1C3A}</a:tableStyleId>
              </a:tblPr>
              <a:tblGrid>
                <a:gridCol w="1382703">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-match</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notmatch</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370840">
                <a:tc>
                  <a:txBody>
                    <a:bodyPr/>
                    <a:lstStyle/>
                    <a:p>
                      <a:r>
                        <a:rPr lang="en-AU" sz="2000">
                          <a:latin typeface="Segoe UI Light" panose="020B0502040204020203" pitchFamily="34" charset="0"/>
                          <a:cs typeface="Segoe UI Light" panose="020B0502040204020203" pitchFamily="34" charset="0"/>
                        </a:rPr>
                        <a:t>-split</a:t>
                      </a:r>
                    </a:p>
                  </a:txBody>
                  <a:tcPr/>
                </a:tc>
                <a:extLst>
                  <a:ext uri="{0D108BD9-81ED-4DB2-BD59-A6C34878D82A}">
                    <a16:rowId xmlns:a16="http://schemas.microsoft.com/office/drawing/2014/main" val="1074591801"/>
                  </a:ext>
                </a:extLst>
              </a:tr>
              <a:tr h="370840">
                <a:tc>
                  <a:txBody>
                    <a:bodyPr/>
                    <a:lstStyle/>
                    <a:p>
                      <a:r>
                        <a:rPr lang="en-AU" sz="2000">
                          <a:latin typeface="Segoe UI Light" panose="020B0502040204020203" pitchFamily="34" charset="0"/>
                          <a:cs typeface="Segoe UI Light" panose="020B0502040204020203" pitchFamily="34" charset="0"/>
                        </a:rPr>
                        <a:t>-replace</a:t>
                      </a:r>
                    </a:p>
                  </a:txBody>
                  <a:tcPr/>
                </a:tc>
                <a:extLst>
                  <a:ext uri="{0D108BD9-81ED-4DB2-BD59-A6C34878D82A}">
                    <a16:rowId xmlns:a16="http://schemas.microsoft.com/office/drawing/2014/main" val="2226103118"/>
                  </a:ext>
                </a:extLst>
              </a:tr>
            </a:tbl>
          </a:graphicData>
        </a:graphic>
      </p:graphicFrame>
      <p:graphicFrame>
        <p:nvGraphicFramePr>
          <p:cNvPr id="8" name="Table 7"/>
          <p:cNvGraphicFramePr>
            <a:graphicFrameLocks noGrp="1"/>
          </p:cNvGraphicFramePr>
          <p:nvPr>
            <p:extLst/>
          </p:nvPr>
        </p:nvGraphicFramePr>
        <p:xfrm>
          <a:off x="5101080" y="4255398"/>
          <a:ext cx="3121193" cy="1589372"/>
        </p:xfrm>
        <a:graphic>
          <a:graphicData uri="http://schemas.openxmlformats.org/drawingml/2006/table">
            <a:tbl>
              <a:tblPr bandRow="1">
                <a:tableStyleId>{5C22544A-7EE6-4342-B048-85BDC9FD1C3A}</a:tableStyleId>
              </a:tblPr>
              <a:tblGrid>
                <a:gridCol w="3121193">
                  <a:extLst>
                    <a:ext uri="{9D8B030D-6E8A-4147-A177-3AD203B41FA5}">
                      <a16:colId xmlns:a16="http://schemas.microsoft.com/office/drawing/2014/main" val="20000"/>
                    </a:ext>
                  </a:extLst>
                </a:gridCol>
              </a:tblGrid>
              <a:tr h="397343">
                <a:tc>
                  <a:txBody>
                    <a:bodyPr/>
                    <a:lstStyle/>
                    <a:p>
                      <a:r>
                        <a:rPr lang="en-AU" sz="1800">
                          <a:latin typeface="Segoe UI Light" panose="020B0502040204020203" pitchFamily="34" charset="0"/>
                          <a:cs typeface="Segoe UI Light" panose="020B0502040204020203" pitchFamily="34" charset="0"/>
                        </a:rPr>
                        <a:t>Value</a:t>
                      </a:r>
                      <a:r>
                        <a:rPr lang="en-AU" sz="1800" baseline="0">
                          <a:latin typeface="Segoe UI Light" panose="020B0502040204020203" pitchFamily="34" charset="0"/>
                          <a:cs typeface="Segoe UI Light" panose="020B0502040204020203" pitchFamily="34" charset="0"/>
                        </a:rPr>
                        <a:t> in Collection</a:t>
                      </a:r>
                      <a:endParaRPr lang="en-AU" sz="18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0"/>
                  </a:ext>
                </a:extLst>
              </a:tr>
              <a:tr h="397343">
                <a:tc>
                  <a:txBody>
                    <a:bodyPr/>
                    <a:lstStyle/>
                    <a:p>
                      <a:r>
                        <a:rPr lang="en-AU" sz="1800">
                          <a:latin typeface="Segoe UI Light" panose="020B0502040204020203" pitchFamily="34" charset="0"/>
                          <a:cs typeface="Segoe UI Light" panose="020B0502040204020203" pitchFamily="34" charset="0"/>
                        </a:rPr>
                        <a:t>Value</a:t>
                      </a:r>
                      <a:r>
                        <a:rPr lang="en-AU" sz="1800" baseline="0">
                          <a:latin typeface="Segoe UI Light" panose="020B0502040204020203" pitchFamily="34" charset="0"/>
                          <a:cs typeface="Segoe UI Light" panose="020B0502040204020203" pitchFamily="34" charset="0"/>
                        </a:rPr>
                        <a:t> Not In Collection</a:t>
                      </a:r>
                      <a:endParaRPr lang="en-AU" sz="18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397343">
                <a:tc>
                  <a:txBody>
                    <a:bodyPr/>
                    <a:lstStyle/>
                    <a:p>
                      <a:r>
                        <a:rPr lang="en-AU" sz="1800">
                          <a:latin typeface="Segoe UI Light" panose="020B0502040204020203" pitchFamily="34" charset="0"/>
                          <a:cs typeface="Segoe UI Light" panose="020B0502040204020203" pitchFamily="34" charset="0"/>
                        </a:rPr>
                        <a:t>Collection</a:t>
                      </a:r>
                      <a:r>
                        <a:rPr lang="en-AU" sz="1800" baseline="0">
                          <a:latin typeface="Segoe UI Light" panose="020B0502040204020203" pitchFamily="34" charset="0"/>
                          <a:cs typeface="Segoe UI Light" panose="020B0502040204020203" pitchFamily="34" charset="0"/>
                        </a:rPr>
                        <a:t> Contains Value</a:t>
                      </a:r>
                      <a:endParaRPr lang="en-AU" sz="18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747668682"/>
                  </a:ext>
                </a:extLst>
              </a:tr>
              <a:tr h="397343">
                <a:tc>
                  <a:txBody>
                    <a:bodyPr/>
                    <a:lstStyle/>
                    <a:p>
                      <a:r>
                        <a:rPr lang="en-AU" sz="1800">
                          <a:latin typeface="Segoe UI Light" panose="020B0502040204020203" pitchFamily="34" charset="0"/>
                          <a:cs typeface="Segoe UI Light" panose="020B0502040204020203" pitchFamily="34" charset="0"/>
                        </a:rPr>
                        <a:t>Collection Not Contain</a:t>
                      </a:r>
                      <a:r>
                        <a:rPr lang="en-AU" sz="1800" baseline="0">
                          <a:latin typeface="Segoe UI Light" panose="020B0502040204020203" pitchFamily="34" charset="0"/>
                          <a:cs typeface="Segoe UI Light" panose="020B0502040204020203" pitchFamily="34" charset="0"/>
                        </a:rPr>
                        <a:t>s Value</a:t>
                      </a:r>
                      <a:r>
                        <a:rPr lang="en-AU" sz="1800">
                          <a:latin typeface="Segoe UI Light" panose="020B0502040204020203" pitchFamily="34" charset="0"/>
                          <a:cs typeface="Segoe UI Light" panose="020B0502040204020203" pitchFamily="34" charset="0"/>
                        </a:rPr>
                        <a:t> </a:t>
                      </a:r>
                    </a:p>
                  </a:txBody>
                  <a:tcPr/>
                </a:tc>
                <a:extLst>
                  <a:ext uri="{0D108BD9-81ED-4DB2-BD59-A6C34878D82A}">
                    <a16:rowId xmlns:a16="http://schemas.microsoft.com/office/drawing/2014/main" val="2464563822"/>
                  </a:ext>
                </a:extLst>
              </a:tr>
            </a:tbl>
          </a:graphicData>
        </a:graphic>
      </p:graphicFrame>
      <p:graphicFrame>
        <p:nvGraphicFramePr>
          <p:cNvPr id="9" name="Table 8"/>
          <p:cNvGraphicFramePr>
            <a:graphicFrameLocks noGrp="1"/>
          </p:cNvGraphicFramePr>
          <p:nvPr>
            <p:extLst/>
          </p:nvPr>
        </p:nvGraphicFramePr>
        <p:xfrm>
          <a:off x="3439009" y="4259810"/>
          <a:ext cx="1597343" cy="1584960"/>
        </p:xfrm>
        <a:graphic>
          <a:graphicData uri="http://schemas.openxmlformats.org/drawingml/2006/table">
            <a:tbl>
              <a:tblPr bandRow="1">
                <a:tableStyleId>{5C22544A-7EE6-4342-B048-85BDC9FD1C3A}</a:tableStyleId>
              </a:tblPr>
              <a:tblGrid>
                <a:gridCol w="1597343">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-in</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notin</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370840">
                <a:tc>
                  <a:txBody>
                    <a:bodyPr/>
                    <a:lstStyle/>
                    <a:p>
                      <a:r>
                        <a:rPr lang="en-AU" sz="2000">
                          <a:latin typeface="Segoe UI Light" panose="020B0502040204020203" pitchFamily="34" charset="0"/>
                          <a:cs typeface="Segoe UI Light" panose="020B0502040204020203" pitchFamily="34" charset="0"/>
                        </a:rPr>
                        <a:t>-contains</a:t>
                      </a:r>
                    </a:p>
                  </a:txBody>
                  <a:tcPr/>
                </a:tc>
                <a:extLst>
                  <a:ext uri="{0D108BD9-81ED-4DB2-BD59-A6C34878D82A}">
                    <a16:rowId xmlns:a16="http://schemas.microsoft.com/office/drawing/2014/main" val="442967444"/>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notcontains</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653705196"/>
                  </a:ext>
                </a:extLst>
              </a:tr>
            </a:tbl>
          </a:graphicData>
        </a:graphic>
      </p:graphicFrame>
      <p:graphicFrame>
        <p:nvGraphicFramePr>
          <p:cNvPr id="13" name="Table 12"/>
          <p:cNvGraphicFramePr>
            <a:graphicFrameLocks noGrp="1"/>
          </p:cNvGraphicFramePr>
          <p:nvPr>
            <p:extLst/>
          </p:nvPr>
        </p:nvGraphicFramePr>
        <p:xfrm>
          <a:off x="3415060" y="2486037"/>
          <a:ext cx="2358336" cy="457200"/>
        </p:xfrm>
        <a:graphic>
          <a:graphicData uri="http://schemas.openxmlformats.org/drawingml/2006/table">
            <a:tbl>
              <a:tblPr bandRow="1">
                <a:tableStyleId>{5C22544A-7EE6-4342-B048-85BDC9FD1C3A}</a:tableStyleId>
              </a:tblPr>
              <a:tblGrid>
                <a:gridCol w="2358336">
                  <a:extLst>
                    <a:ext uri="{9D8B030D-6E8A-4147-A177-3AD203B41FA5}">
                      <a16:colId xmlns:a16="http://schemas.microsoft.com/office/drawing/2014/main" val="20000"/>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a:latin typeface="Segoe UI Light" panose="020B0502040204020203" pitchFamily="34" charset="0"/>
                          <a:cs typeface="Segoe UI Light" panose="020B0502040204020203" pitchFamily="34" charset="0"/>
                        </a:rPr>
                        <a:t>Type Operations </a:t>
                      </a:r>
                    </a:p>
                  </a:txBody>
                  <a:tcPr>
                    <a:solidFill>
                      <a:schemeClr val="bg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nvPr>
        </p:nvGraphicFramePr>
        <p:xfrm>
          <a:off x="5817401" y="2486037"/>
          <a:ext cx="2408567" cy="457200"/>
        </p:xfrm>
        <a:graphic>
          <a:graphicData uri="http://schemas.openxmlformats.org/drawingml/2006/table">
            <a:tbl>
              <a:tblPr bandRow="1">
                <a:tableStyleId>{5C22544A-7EE6-4342-B048-85BDC9FD1C3A}</a:tableStyleId>
              </a:tblPr>
              <a:tblGrid>
                <a:gridCol w="2408567">
                  <a:extLst>
                    <a:ext uri="{9D8B030D-6E8A-4147-A177-3AD203B41FA5}">
                      <a16:colId xmlns:a16="http://schemas.microsoft.com/office/drawing/2014/main" val="20000"/>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a:solidFill>
                            <a:schemeClr val="dk1"/>
                          </a:solidFill>
                          <a:latin typeface="Segoe UI Light" panose="020B0502040204020203" pitchFamily="34" charset="0"/>
                          <a:ea typeface="+mn-ea"/>
                          <a:cs typeface="Segoe UI Light" panose="020B0502040204020203" pitchFamily="34" charset="0"/>
                        </a:rPr>
                        <a:t>Accept Wildcards</a:t>
                      </a:r>
                    </a:p>
                  </a:txBody>
                  <a:tcPr>
                    <a:solidFill>
                      <a:schemeClr val="bg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nvPr>
        </p:nvGraphicFramePr>
        <p:xfrm>
          <a:off x="7128844" y="2943237"/>
          <a:ext cx="1097124" cy="792480"/>
        </p:xfrm>
        <a:graphic>
          <a:graphicData uri="http://schemas.openxmlformats.org/drawingml/2006/table">
            <a:tbl>
              <a:tblPr bandRow="1">
                <a:tableStyleId>{5C22544A-7EE6-4342-B048-85BDC9FD1C3A}</a:tableStyleId>
              </a:tblPr>
              <a:tblGrid>
                <a:gridCol w="1097124">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Like</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Not</a:t>
                      </a:r>
                      <a:r>
                        <a:rPr lang="en-AU" sz="2000" baseline="0">
                          <a:latin typeface="Segoe UI Light" panose="020B0502040204020203" pitchFamily="34" charset="0"/>
                          <a:cs typeface="Segoe UI Light" panose="020B0502040204020203" pitchFamily="34" charset="0"/>
                        </a:rPr>
                        <a:t> Like</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nvPr>
        </p:nvGraphicFramePr>
        <p:xfrm>
          <a:off x="3422575" y="2959680"/>
          <a:ext cx="872709" cy="792480"/>
        </p:xfrm>
        <a:graphic>
          <a:graphicData uri="http://schemas.openxmlformats.org/drawingml/2006/table">
            <a:tbl>
              <a:tblPr bandRow="1">
                <a:tableStyleId>{5C22544A-7EE6-4342-B048-85BDC9FD1C3A}</a:tableStyleId>
              </a:tblPr>
              <a:tblGrid>
                <a:gridCol w="872709">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-is</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isnot</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nvPr>
        </p:nvGraphicFramePr>
        <p:xfrm>
          <a:off x="4343160" y="2968636"/>
          <a:ext cx="1430236" cy="783524"/>
        </p:xfrm>
        <a:graphic>
          <a:graphicData uri="http://schemas.openxmlformats.org/drawingml/2006/table">
            <a:tbl>
              <a:tblPr bandRow="1">
                <a:tableStyleId>{5C22544A-7EE6-4342-B048-85BDC9FD1C3A}</a:tableStyleId>
              </a:tblPr>
              <a:tblGrid>
                <a:gridCol w="1430236">
                  <a:extLst>
                    <a:ext uri="{9D8B030D-6E8A-4147-A177-3AD203B41FA5}">
                      <a16:colId xmlns:a16="http://schemas.microsoft.com/office/drawing/2014/main" val="20000"/>
                    </a:ext>
                  </a:extLst>
                </a:gridCol>
              </a:tblGrid>
              <a:tr h="391762">
                <a:tc>
                  <a:txBody>
                    <a:bodyPr/>
                    <a:lstStyle/>
                    <a:p>
                      <a:r>
                        <a:rPr lang="en-AU" sz="1800">
                          <a:latin typeface="Segoe UI Light" panose="020B0502040204020203" pitchFamily="34" charset="0"/>
                          <a:cs typeface="Segoe UI Light" panose="020B0502040204020203" pitchFamily="34" charset="0"/>
                        </a:rPr>
                        <a:t>Is Type</a:t>
                      </a:r>
                    </a:p>
                  </a:txBody>
                  <a:tcPr/>
                </a:tc>
                <a:extLst>
                  <a:ext uri="{0D108BD9-81ED-4DB2-BD59-A6C34878D82A}">
                    <a16:rowId xmlns:a16="http://schemas.microsoft.com/office/drawing/2014/main" val="10000"/>
                  </a:ext>
                </a:extLst>
              </a:tr>
              <a:tr h="391762">
                <a:tc>
                  <a:txBody>
                    <a:bodyPr/>
                    <a:lstStyle/>
                    <a:p>
                      <a:r>
                        <a:rPr lang="en-AU" sz="1800">
                          <a:latin typeface="Segoe UI Light" panose="020B0502040204020203" pitchFamily="34" charset="0"/>
                          <a:cs typeface="Segoe UI Light" panose="020B0502040204020203" pitchFamily="34" charset="0"/>
                        </a:rPr>
                        <a:t>Is Not Type</a:t>
                      </a:r>
                    </a:p>
                  </a:txBody>
                  <a:tcPr/>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extLst/>
          </p:nvPr>
        </p:nvGraphicFramePr>
        <p:xfrm>
          <a:off x="8290695" y="2486037"/>
          <a:ext cx="3664821" cy="457200"/>
        </p:xfrm>
        <a:graphic>
          <a:graphicData uri="http://schemas.openxmlformats.org/drawingml/2006/table">
            <a:tbl>
              <a:tblPr bandRow="1">
                <a:tableStyleId>{5C22544A-7EE6-4342-B048-85BDC9FD1C3A}</a:tableStyleId>
              </a:tblPr>
              <a:tblGrid>
                <a:gridCol w="3664821">
                  <a:extLst>
                    <a:ext uri="{9D8B030D-6E8A-4147-A177-3AD203B41FA5}">
                      <a16:colId xmlns:a16="http://schemas.microsoft.com/office/drawing/2014/main" val="20000"/>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a:solidFill>
                            <a:schemeClr val="dk1"/>
                          </a:solidFill>
                          <a:latin typeface="Segoe UI Light" panose="020B0502040204020203" pitchFamily="34" charset="0"/>
                          <a:ea typeface="+mn-ea"/>
                          <a:cs typeface="Segoe UI Light" panose="020B0502040204020203" pitchFamily="34" charset="0"/>
                        </a:rPr>
                        <a:t>Utilize Regular Expressions</a:t>
                      </a:r>
                    </a:p>
                  </a:txBody>
                  <a:tcPr>
                    <a:solidFill>
                      <a:schemeClr val="bg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nvPr>
        </p:nvGraphicFramePr>
        <p:xfrm>
          <a:off x="9738127" y="2955033"/>
          <a:ext cx="2217389" cy="1586832"/>
        </p:xfrm>
        <a:graphic>
          <a:graphicData uri="http://schemas.openxmlformats.org/drawingml/2006/table">
            <a:tbl>
              <a:tblPr bandRow="1">
                <a:tableStyleId>{5C22544A-7EE6-4342-B048-85BDC9FD1C3A}</a:tableStyleId>
              </a:tblPr>
              <a:tblGrid>
                <a:gridCol w="2217389">
                  <a:extLst>
                    <a:ext uri="{9D8B030D-6E8A-4147-A177-3AD203B41FA5}">
                      <a16:colId xmlns:a16="http://schemas.microsoft.com/office/drawing/2014/main" val="20000"/>
                    </a:ext>
                  </a:extLst>
                </a:gridCol>
              </a:tblGrid>
              <a:tr h="396708">
                <a:tc>
                  <a:txBody>
                    <a:bodyPr/>
                    <a:lstStyle/>
                    <a:p>
                      <a:r>
                        <a:rPr lang="en-AU" sz="1800">
                          <a:latin typeface="Segoe UI Light" panose="020B0502040204020203" pitchFamily="34" charset="0"/>
                          <a:cs typeface="Segoe UI Light" panose="020B0502040204020203" pitchFamily="34" charset="0"/>
                        </a:rPr>
                        <a:t>Match</a:t>
                      </a:r>
                    </a:p>
                  </a:txBody>
                  <a:tcPr/>
                </a:tc>
                <a:extLst>
                  <a:ext uri="{0D108BD9-81ED-4DB2-BD59-A6C34878D82A}">
                    <a16:rowId xmlns:a16="http://schemas.microsoft.com/office/drawing/2014/main" val="10000"/>
                  </a:ext>
                </a:extLst>
              </a:tr>
              <a:tr h="396708">
                <a:tc>
                  <a:txBody>
                    <a:bodyPr/>
                    <a:lstStyle/>
                    <a:p>
                      <a:r>
                        <a:rPr lang="en-AU" sz="1800">
                          <a:latin typeface="Segoe UI Light" panose="020B0502040204020203" pitchFamily="34" charset="0"/>
                          <a:cs typeface="Segoe UI Light" panose="020B0502040204020203" pitchFamily="34" charset="0"/>
                        </a:rPr>
                        <a:t>Not Match</a:t>
                      </a:r>
                    </a:p>
                  </a:txBody>
                  <a:tcPr/>
                </a:tc>
                <a:extLst>
                  <a:ext uri="{0D108BD9-81ED-4DB2-BD59-A6C34878D82A}">
                    <a16:rowId xmlns:a16="http://schemas.microsoft.com/office/drawing/2014/main" val="10001"/>
                  </a:ext>
                </a:extLst>
              </a:tr>
              <a:tr h="396708">
                <a:tc>
                  <a:txBody>
                    <a:bodyPr/>
                    <a:lstStyle/>
                    <a:p>
                      <a:r>
                        <a:rPr lang="en-AU" sz="1800">
                          <a:latin typeface="Segoe UI Light" panose="020B0502040204020203" pitchFamily="34" charset="0"/>
                          <a:cs typeface="Segoe UI Light" panose="020B0502040204020203" pitchFamily="34" charset="0"/>
                        </a:rPr>
                        <a:t>Split into Array</a:t>
                      </a:r>
                    </a:p>
                  </a:txBody>
                  <a:tcPr/>
                </a:tc>
                <a:extLst>
                  <a:ext uri="{0D108BD9-81ED-4DB2-BD59-A6C34878D82A}">
                    <a16:rowId xmlns:a16="http://schemas.microsoft.com/office/drawing/2014/main" val="1074591801"/>
                  </a:ext>
                </a:extLst>
              </a:tr>
              <a:tr h="396708">
                <a:tc>
                  <a:txBody>
                    <a:bodyPr/>
                    <a:lstStyle/>
                    <a:p>
                      <a:r>
                        <a:rPr lang="en-AU" sz="1800">
                          <a:latin typeface="Segoe UI Light" panose="020B0502040204020203" pitchFamily="34" charset="0"/>
                          <a:cs typeface="Segoe UI Light" panose="020B0502040204020203" pitchFamily="34" charset="0"/>
                        </a:rPr>
                        <a:t>Replace Text</a:t>
                      </a:r>
                    </a:p>
                  </a:txBody>
                  <a:tcPr/>
                </a:tc>
                <a:extLst>
                  <a:ext uri="{0D108BD9-81ED-4DB2-BD59-A6C34878D82A}">
                    <a16:rowId xmlns:a16="http://schemas.microsoft.com/office/drawing/2014/main" val="1699623651"/>
                  </a:ext>
                </a:extLst>
              </a:tr>
            </a:tbl>
          </a:graphicData>
        </a:graphic>
      </p:graphicFrame>
      <p:graphicFrame>
        <p:nvGraphicFramePr>
          <p:cNvPr id="22" name="Table 21"/>
          <p:cNvGraphicFramePr>
            <a:graphicFrameLocks noGrp="1"/>
          </p:cNvGraphicFramePr>
          <p:nvPr>
            <p:extLst/>
          </p:nvPr>
        </p:nvGraphicFramePr>
        <p:xfrm>
          <a:off x="3422575" y="3781838"/>
          <a:ext cx="4799699" cy="457200"/>
        </p:xfrm>
        <a:graphic>
          <a:graphicData uri="http://schemas.openxmlformats.org/drawingml/2006/table">
            <a:tbl>
              <a:tblPr bandRow="1">
                <a:tableStyleId>{5C22544A-7EE6-4342-B048-85BDC9FD1C3A}</a:tableStyleId>
              </a:tblPr>
              <a:tblGrid>
                <a:gridCol w="4799699">
                  <a:extLst>
                    <a:ext uri="{9D8B030D-6E8A-4147-A177-3AD203B41FA5}">
                      <a16:colId xmlns:a16="http://schemas.microsoft.com/office/drawing/2014/main" val="20000"/>
                    </a:ext>
                  </a:extLst>
                </a:gridCol>
              </a:tblGrid>
              <a:tr h="37084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AU" sz="2400">
                          <a:solidFill>
                            <a:schemeClr val="dk1"/>
                          </a:solidFill>
                          <a:latin typeface="Segoe UI Light" panose="020B0502040204020203" pitchFamily="34" charset="0"/>
                          <a:ea typeface="+mn-ea"/>
                          <a:cs typeface="Segoe UI Light" panose="020B0502040204020203" pitchFamily="34" charset="0"/>
                        </a:rPr>
                        <a:t>Collection Operations</a:t>
                      </a:r>
                    </a:p>
                  </a:txBody>
                  <a:tcPr>
                    <a:solidFill>
                      <a:schemeClr val="bg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extLst/>
          </p:nvPr>
        </p:nvGraphicFramePr>
        <p:xfrm>
          <a:off x="304800" y="2485801"/>
          <a:ext cx="3045532" cy="457200"/>
        </p:xfrm>
        <a:graphic>
          <a:graphicData uri="http://schemas.openxmlformats.org/drawingml/2006/table">
            <a:tbl>
              <a:tblPr bandRow="1">
                <a:tableStyleId>{5C22544A-7EE6-4342-B048-85BDC9FD1C3A}</a:tableStyleId>
              </a:tblPr>
              <a:tblGrid>
                <a:gridCol w="3045532">
                  <a:extLst>
                    <a:ext uri="{9D8B030D-6E8A-4147-A177-3AD203B41FA5}">
                      <a16:colId xmlns:a16="http://schemas.microsoft.com/office/drawing/2014/main" val="20000"/>
                    </a:ext>
                  </a:extLst>
                </a:gridCol>
              </a:tblGrid>
              <a:tr h="37084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AU" sz="2400">
                          <a:latin typeface="Segoe UI Light" panose="020B0502040204020203" pitchFamily="34" charset="0"/>
                          <a:cs typeface="Segoe UI Light" panose="020B0502040204020203" pitchFamily="34" charset="0"/>
                        </a:rPr>
                        <a:t>Equality</a:t>
                      </a:r>
                    </a:p>
                  </a:txBody>
                  <a:tcPr>
                    <a:solidFill>
                      <a:schemeClr val="bg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nvPr>
        </p:nvGraphicFramePr>
        <p:xfrm>
          <a:off x="1039384" y="2968636"/>
          <a:ext cx="2310948" cy="2377440"/>
        </p:xfrm>
        <a:graphic>
          <a:graphicData uri="http://schemas.openxmlformats.org/drawingml/2006/table">
            <a:tbl>
              <a:tblPr bandRow="1">
                <a:tableStyleId>{5C22544A-7EE6-4342-B048-85BDC9FD1C3A}</a:tableStyleId>
              </a:tblPr>
              <a:tblGrid>
                <a:gridCol w="2310948">
                  <a:extLst>
                    <a:ext uri="{9D8B030D-6E8A-4147-A177-3AD203B41FA5}">
                      <a16:colId xmlns:a16="http://schemas.microsoft.com/office/drawing/2014/main" val="20000"/>
                    </a:ext>
                  </a:extLst>
                </a:gridCol>
              </a:tblGrid>
              <a:tr h="396240">
                <a:tc>
                  <a:txBody>
                    <a:bodyPr/>
                    <a:lstStyle/>
                    <a:p>
                      <a:r>
                        <a:rPr lang="en-AU" sz="1800">
                          <a:latin typeface="Segoe UI Light" panose="020B0502040204020203" pitchFamily="34" charset="0"/>
                          <a:cs typeface="Segoe UI Light" panose="020B0502040204020203" pitchFamily="34" charset="0"/>
                        </a:rPr>
                        <a:t>Equals</a:t>
                      </a:r>
                    </a:p>
                  </a:txBody>
                  <a:tcPr/>
                </a:tc>
                <a:extLst>
                  <a:ext uri="{0D108BD9-81ED-4DB2-BD59-A6C34878D82A}">
                    <a16:rowId xmlns:a16="http://schemas.microsoft.com/office/drawing/2014/main" val="10000"/>
                  </a:ext>
                </a:extLst>
              </a:tr>
              <a:tr h="396240">
                <a:tc>
                  <a:txBody>
                    <a:bodyPr/>
                    <a:lstStyle/>
                    <a:p>
                      <a:r>
                        <a:rPr lang="en-AU" sz="1800">
                          <a:latin typeface="Segoe UI Light" panose="020B0502040204020203" pitchFamily="34" charset="0"/>
                          <a:cs typeface="Segoe UI Light" panose="020B0502040204020203" pitchFamily="34" charset="0"/>
                        </a:rPr>
                        <a:t>Not Equals</a:t>
                      </a:r>
                    </a:p>
                  </a:txBody>
                  <a:tcPr/>
                </a:tc>
                <a:extLst>
                  <a:ext uri="{0D108BD9-81ED-4DB2-BD59-A6C34878D82A}">
                    <a16:rowId xmlns:a16="http://schemas.microsoft.com/office/drawing/2014/main" val="10001"/>
                  </a:ext>
                </a:extLst>
              </a:tr>
              <a:tr h="396240">
                <a:tc>
                  <a:txBody>
                    <a:bodyPr/>
                    <a:lstStyle/>
                    <a:p>
                      <a:r>
                        <a:rPr lang="en-AU" sz="1800">
                          <a:latin typeface="Segoe UI Light" panose="020B0502040204020203" pitchFamily="34" charset="0"/>
                          <a:cs typeface="Segoe UI Light" panose="020B0502040204020203" pitchFamily="34" charset="0"/>
                        </a:rPr>
                        <a:t>Greater</a:t>
                      </a:r>
                      <a:r>
                        <a:rPr lang="en-AU" sz="1800" baseline="0">
                          <a:latin typeface="Segoe UI Light" panose="020B0502040204020203" pitchFamily="34" charset="0"/>
                          <a:cs typeface="Segoe UI Light" panose="020B0502040204020203" pitchFamily="34" charset="0"/>
                        </a:rPr>
                        <a:t> Than</a:t>
                      </a:r>
                      <a:endParaRPr lang="en-AU" sz="18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2"/>
                  </a:ext>
                </a:extLst>
              </a:tr>
              <a:tr h="396240">
                <a:tc>
                  <a:txBody>
                    <a:bodyPr/>
                    <a:lstStyle/>
                    <a:p>
                      <a:r>
                        <a:rPr lang="en-AU" sz="1800">
                          <a:latin typeface="Segoe UI Light" panose="020B0502040204020203" pitchFamily="34" charset="0"/>
                          <a:cs typeface="Segoe UI Light" panose="020B0502040204020203" pitchFamily="34" charset="0"/>
                        </a:rPr>
                        <a:t>Greater Than or Equal</a:t>
                      </a:r>
                    </a:p>
                  </a:txBody>
                  <a:tcPr/>
                </a:tc>
                <a:extLst>
                  <a:ext uri="{0D108BD9-81ED-4DB2-BD59-A6C34878D82A}">
                    <a16:rowId xmlns:a16="http://schemas.microsoft.com/office/drawing/2014/main" val="10003"/>
                  </a:ext>
                </a:extLst>
              </a:tr>
              <a:tr h="396240">
                <a:tc>
                  <a:txBody>
                    <a:bodyPr/>
                    <a:lstStyle/>
                    <a:p>
                      <a:r>
                        <a:rPr lang="en-AU" sz="1800">
                          <a:latin typeface="Segoe UI Light" panose="020B0502040204020203" pitchFamily="34" charset="0"/>
                          <a:cs typeface="Segoe UI Light" panose="020B0502040204020203" pitchFamily="34" charset="0"/>
                        </a:rPr>
                        <a:t>Less Than</a:t>
                      </a:r>
                    </a:p>
                  </a:txBody>
                  <a:tcPr/>
                </a:tc>
                <a:extLst>
                  <a:ext uri="{0D108BD9-81ED-4DB2-BD59-A6C34878D82A}">
                    <a16:rowId xmlns:a16="http://schemas.microsoft.com/office/drawing/2014/main" val="10004"/>
                  </a:ext>
                </a:extLst>
              </a:tr>
              <a:tr h="396240">
                <a:tc>
                  <a:txBody>
                    <a:bodyPr/>
                    <a:lstStyle/>
                    <a:p>
                      <a:r>
                        <a:rPr lang="en-AU" sz="1800">
                          <a:latin typeface="Segoe UI Light" panose="020B0502040204020203" pitchFamily="34" charset="0"/>
                          <a:cs typeface="Segoe UI Light" panose="020B0502040204020203" pitchFamily="34" charset="0"/>
                        </a:rPr>
                        <a:t>Less Than or Equal</a:t>
                      </a:r>
                    </a:p>
                  </a:txBody>
                  <a:tcPr/>
                </a:tc>
                <a:extLst>
                  <a:ext uri="{0D108BD9-81ED-4DB2-BD59-A6C34878D82A}">
                    <a16:rowId xmlns:a16="http://schemas.microsoft.com/office/drawing/2014/main" val="10005"/>
                  </a:ext>
                </a:extLst>
              </a:tr>
            </a:tbl>
          </a:graphicData>
        </a:graphic>
      </p:graphicFrame>
      <p:sp>
        <p:nvSpPr>
          <p:cNvPr id="27" name="Snip Single Corner Rectangle 26"/>
          <p:cNvSpPr/>
          <p:nvPr/>
        </p:nvSpPr>
        <p:spPr>
          <a:xfrm>
            <a:off x="8290696" y="4635138"/>
            <a:ext cx="3656662" cy="1752433"/>
          </a:xfrm>
          <a:prstGeom prst="snip1Rect">
            <a:avLst/>
          </a:prstGeom>
          <a:solidFill>
            <a:schemeClr val="bg1">
              <a:lumMod val="95000"/>
              <a:lumOff val="5000"/>
              <a:alpha val="1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CASE SENSITIVITY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Case Insensitive by Default.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Precede with ‘c’ to force case sensitive.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Precede with ‘i’ to force case insensitivity.</a:t>
            </a:r>
          </a:p>
        </p:txBody>
      </p:sp>
    </p:spTree>
    <p:extLst>
      <p:ext uri="{BB962C8B-B14F-4D97-AF65-F5344CB8AC3E}">
        <p14:creationId xmlns:p14="http://schemas.microsoft.com/office/powerpoint/2010/main" val="6588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Logical Operators</a:t>
            </a:r>
          </a:p>
        </p:txBody>
      </p:sp>
      <p:graphicFrame>
        <p:nvGraphicFramePr>
          <p:cNvPr id="6" name="Content Placeholder 5"/>
          <p:cNvGraphicFramePr>
            <a:graphicFrameLocks noGrp="1"/>
          </p:cNvGraphicFramePr>
          <p:nvPr>
            <p:ph sz="quarter" idx="13"/>
            <p:extLst/>
          </p:nvPr>
        </p:nvGraphicFramePr>
        <p:xfrm>
          <a:off x="395447" y="2488646"/>
          <a:ext cx="11597132" cy="2285347"/>
        </p:xfrm>
        <a:graphic>
          <a:graphicData uri="http://schemas.openxmlformats.org/drawingml/2006/table">
            <a:tbl>
              <a:tblPr firstRow="1" bandRow="1">
                <a:tableStyleId>{5C22544A-7EE6-4342-B048-85BDC9FD1C3A}</a:tableStyleId>
              </a:tblPr>
              <a:tblGrid>
                <a:gridCol w="1381776">
                  <a:extLst>
                    <a:ext uri="{9D8B030D-6E8A-4147-A177-3AD203B41FA5}">
                      <a16:colId xmlns:a16="http://schemas.microsoft.com/office/drawing/2014/main" val="1800993628"/>
                    </a:ext>
                  </a:extLst>
                </a:gridCol>
                <a:gridCol w="6918704">
                  <a:extLst>
                    <a:ext uri="{9D8B030D-6E8A-4147-A177-3AD203B41FA5}">
                      <a16:colId xmlns:a16="http://schemas.microsoft.com/office/drawing/2014/main" val="1667938851"/>
                    </a:ext>
                  </a:extLst>
                </a:gridCol>
                <a:gridCol w="3296652">
                  <a:extLst>
                    <a:ext uri="{9D8B030D-6E8A-4147-A177-3AD203B41FA5}">
                      <a16:colId xmlns:a16="http://schemas.microsoft.com/office/drawing/2014/main" val="1394274931"/>
                    </a:ext>
                  </a:extLst>
                </a:gridCol>
              </a:tblGrid>
              <a:tr h="492675">
                <a:tc>
                  <a:txBody>
                    <a:bodyPr/>
                    <a:lstStyle/>
                    <a:p>
                      <a:r>
                        <a:rPr lang="en-AU" sz="2400" b="0">
                          <a:latin typeface="Segoe UI Light" panose="020B0502040204020203" pitchFamily="34" charset="0"/>
                          <a:cs typeface="Segoe UI Light" panose="020B0502040204020203" pitchFamily="34" charset="0"/>
                        </a:rPr>
                        <a:t>Operator</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b="0">
                          <a:latin typeface="Segoe UI Light" panose="020B0502040204020203" pitchFamily="34" charset="0"/>
                          <a:cs typeface="Segoe UI Light" panose="020B0502040204020203" pitchFamily="34" charset="0"/>
                        </a:rPr>
                        <a:t>Description</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b="0">
                          <a:latin typeface="Segoe UI Light" panose="020B0502040204020203" pitchFamily="34" charset="0"/>
                          <a:cs typeface="Segoe UI Light" panose="020B0502040204020203" pitchFamily="34" charset="0"/>
                        </a:rPr>
                        <a:t>Example</a:t>
                      </a:r>
                    </a:p>
                  </a:txBody>
                  <a:tcPr/>
                </a:tc>
                <a:extLst>
                  <a:ext uri="{0D108BD9-81ED-4DB2-BD59-A6C34878D82A}">
                    <a16:rowId xmlns:a16="http://schemas.microsoft.com/office/drawing/2014/main" val="4272636474"/>
                  </a:ext>
                </a:extLst>
              </a:tr>
              <a:tr h="402096">
                <a:tc>
                  <a:txBody>
                    <a:bodyPr/>
                    <a:lstStyle/>
                    <a:p>
                      <a:r>
                        <a:rPr lang="en-AU" sz="2000">
                          <a:latin typeface="Segoe UI Light" panose="020B0502040204020203" pitchFamily="34" charset="0"/>
                          <a:cs typeface="Segoe UI Light" panose="020B0502040204020203" pitchFamily="34" charset="0"/>
                        </a:rPr>
                        <a:t>-and</a:t>
                      </a:r>
                    </a:p>
                  </a:txBody>
                  <a:tcPr/>
                </a:tc>
                <a:tc>
                  <a:txBody>
                    <a:bodyPr/>
                    <a:lstStyle/>
                    <a:p>
                      <a:r>
                        <a:rPr lang="en-AU" sz="1800">
                          <a:latin typeface="Segoe UI Light" panose="020B0502040204020203" pitchFamily="34" charset="0"/>
                          <a:cs typeface="Segoe UI Light" panose="020B0502040204020203" pitchFamily="34" charset="0"/>
                        </a:rPr>
                        <a:t>TRUE only when both statements are TRUE.</a:t>
                      </a:r>
                    </a:p>
                  </a:txBody>
                  <a:tcPr/>
                </a:tc>
                <a:tc>
                  <a:txBody>
                    <a:bodyPr/>
                    <a:lstStyle/>
                    <a:p>
                      <a:r>
                        <a:rPr lang="en-AU" sz="1800">
                          <a:solidFill>
                            <a:srgbClr val="00B050"/>
                          </a:solidFill>
                          <a:latin typeface="Lucida Console" panose="020B0609040504020204" pitchFamily="49" charset="0"/>
                          <a:cs typeface="Segoe UI Light" panose="020B0502040204020203" pitchFamily="34" charset="0"/>
                        </a:rPr>
                        <a:t>$True</a:t>
                      </a:r>
                      <a:r>
                        <a:rPr lang="en-AU" sz="1800" baseline="0">
                          <a:solidFill>
                            <a:srgbClr val="00B050"/>
                          </a:solidFill>
                          <a:latin typeface="Lucida Console" panose="020B0609040504020204" pitchFamily="49" charset="0"/>
                          <a:cs typeface="Segoe UI Light" panose="020B0502040204020203" pitchFamily="34" charset="0"/>
                        </a:rPr>
                        <a:t> </a:t>
                      </a:r>
                      <a:r>
                        <a:rPr lang="en-AU" sz="1800" baseline="0">
                          <a:solidFill>
                            <a:schemeClr val="tx1">
                              <a:lumMod val="50000"/>
                            </a:schemeClr>
                          </a:solidFill>
                          <a:latin typeface="Lucida Console" panose="020B0609040504020204" pitchFamily="49" charset="0"/>
                          <a:cs typeface="Segoe UI Light" panose="020B0502040204020203" pitchFamily="34" charset="0"/>
                        </a:rPr>
                        <a:t>–and </a:t>
                      </a:r>
                      <a:r>
                        <a:rPr lang="en-AU" sz="1800" baseline="0">
                          <a:solidFill>
                            <a:srgbClr val="00B050"/>
                          </a:solidFill>
                          <a:latin typeface="Lucida Console" panose="020B0609040504020204" pitchFamily="49" charset="0"/>
                          <a:cs typeface="Segoe UI Light" panose="020B0502040204020203" pitchFamily="34" charset="0"/>
                        </a:rPr>
                        <a:t>$True</a:t>
                      </a:r>
                      <a:endParaRPr lang="en-AU" sz="1800">
                        <a:solidFill>
                          <a:srgbClr val="00B050"/>
                        </a:solidFill>
                        <a:latin typeface="Lucida Console" panose="020B0609040504020204" pitchFamily="49" charset="0"/>
                        <a:cs typeface="Segoe UI Light" panose="020B0502040204020203" pitchFamily="34" charset="0"/>
                      </a:endParaRPr>
                    </a:p>
                  </a:txBody>
                  <a:tcPr>
                    <a:solidFill>
                      <a:srgbClr val="012456"/>
                    </a:solidFill>
                  </a:tcPr>
                </a:tc>
                <a:extLst>
                  <a:ext uri="{0D108BD9-81ED-4DB2-BD59-A6C34878D82A}">
                    <a16:rowId xmlns:a16="http://schemas.microsoft.com/office/drawing/2014/main" val="3051268733"/>
                  </a:ext>
                </a:extLst>
              </a:tr>
              <a:tr h="402096">
                <a:tc>
                  <a:txBody>
                    <a:bodyPr/>
                    <a:lstStyle/>
                    <a:p>
                      <a:r>
                        <a:rPr lang="en-AU" sz="2000">
                          <a:latin typeface="Segoe UI Light" panose="020B0502040204020203" pitchFamily="34" charset="0"/>
                          <a:cs typeface="Segoe UI Light" panose="020B0502040204020203" pitchFamily="34" charset="0"/>
                        </a:rPr>
                        <a:t>-or</a:t>
                      </a:r>
                    </a:p>
                  </a:txBody>
                  <a:tcPr/>
                </a:tc>
                <a:tc>
                  <a:txBody>
                    <a:bodyPr/>
                    <a:lstStyle/>
                    <a:p>
                      <a:r>
                        <a:rPr lang="en-AU" sz="1800">
                          <a:latin typeface="Segoe UI Light" panose="020B0502040204020203" pitchFamily="34" charset="0"/>
                          <a:cs typeface="Segoe UI Light" panose="020B0502040204020203" pitchFamily="34" charset="0"/>
                        </a:rPr>
                        <a:t>TRUE when either or both statements are TRUE.</a:t>
                      </a:r>
                    </a:p>
                  </a:txBody>
                  <a:tcPr/>
                </a:tc>
                <a:tc>
                  <a:txBody>
                    <a:bodyPr/>
                    <a:lstStyle/>
                    <a:p>
                      <a:r>
                        <a:rPr lang="en-AU" sz="1800">
                          <a:solidFill>
                            <a:srgbClr val="00B050"/>
                          </a:solidFill>
                          <a:latin typeface="Lucida Console" panose="020B0609040504020204" pitchFamily="49" charset="0"/>
                          <a:cs typeface="Segoe UI Light" panose="020B0502040204020203" pitchFamily="34" charset="0"/>
                        </a:rPr>
                        <a:t>$True</a:t>
                      </a:r>
                      <a:r>
                        <a:rPr lang="en-AU" sz="1800" baseline="0">
                          <a:solidFill>
                            <a:srgbClr val="00B050"/>
                          </a:solidFill>
                          <a:latin typeface="Lucida Console" panose="020B0609040504020204" pitchFamily="49" charset="0"/>
                          <a:cs typeface="Segoe UI Light" panose="020B0502040204020203" pitchFamily="34" charset="0"/>
                        </a:rPr>
                        <a:t> </a:t>
                      </a:r>
                      <a:r>
                        <a:rPr lang="en-AU" sz="1800" baseline="0">
                          <a:solidFill>
                            <a:schemeClr val="tx1">
                              <a:lumMod val="50000"/>
                            </a:schemeClr>
                          </a:solidFill>
                          <a:latin typeface="Lucida Console" panose="020B0609040504020204" pitchFamily="49" charset="0"/>
                          <a:cs typeface="Segoe UI Light" panose="020B0502040204020203" pitchFamily="34" charset="0"/>
                        </a:rPr>
                        <a:t>–or </a:t>
                      </a:r>
                      <a:r>
                        <a:rPr lang="en-AU" sz="1800" baseline="0">
                          <a:solidFill>
                            <a:srgbClr val="00B050"/>
                          </a:solidFill>
                          <a:latin typeface="Lucida Console" panose="020B0609040504020204" pitchFamily="49" charset="0"/>
                          <a:cs typeface="Segoe UI Light" panose="020B0502040204020203" pitchFamily="34" charset="0"/>
                        </a:rPr>
                        <a:t>$False</a:t>
                      </a:r>
                      <a:endParaRPr lang="en-AU" sz="1800">
                        <a:solidFill>
                          <a:srgbClr val="00B050"/>
                        </a:solidFill>
                        <a:latin typeface="Lucida Console" panose="020B0609040504020204" pitchFamily="49" charset="0"/>
                        <a:cs typeface="Segoe UI Light" panose="020B0502040204020203" pitchFamily="34" charset="0"/>
                      </a:endParaRPr>
                    </a:p>
                  </a:txBody>
                  <a:tcPr>
                    <a:solidFill>
                      <a:srgbClr val="012456"/>
                    </a:solidFill>
                  </a:tcPr>
                </a:tc>
                <a:extLst>
                  <a:ext uri="{0D108BD9-81ED-4DB2-BD59-A6C34878D82A}">
                    <a16:rowId xmlns:a16="http://schemas.microsoft.com/office/drawing/2014/main" val="3057016673"/>
                  </a:ext>
                </a:extLst>
              </a:tr>
              <a:tr h="495805">
                <a:tc>
                  <a:txBody>
                    <a:bodyPr/>
                    <a:lstStyle/>
                    <a:p>
                      <a:r>
                        <a:rPr lang="en-AU" sz="2000">
                          <a:latin typeface="Segoe UI Light" panose="020B0502040204020203" pitchFamily="34" charset="0"/>
                          <a:cs typeface="Segoe UI Light" panose="020B0502040204020203" pitchFamily="34" charset="0"/>
                        </a:rPr>
                        <a:t>-xor</a:t>
                      </a:r>
                    </a:p>
                  </a:txBody>
                  <a:tcPr/>
                </a:tc>
                <a:tc>
                  <a:txBody>
                    <a:bodyPr/>
                    <a:lstStyle/>
                    <a:p>
                      <a:r>
                        <a:rPr lang="en-AU" sz="1800">
                          <a:latin typeface="Segoe UI Light" panose="020B0502040204020203" pitchFamily="34" charset="0"/>
                          <a:cs typeface="Segoe UI Light" panose="020B0502040204020203" pitchFamily="34" charset="0"/>
                        </a:rPr>
                        <a:t>TRUE only when one of the statements is TRUE and the other is FALSE.</a:t>
                      </a:r>
                    </a:p>
                  </a:txBody>
                  <a:tcPr/>
                </a:tc>
                <a:tc>
                  <a:txBody>
                    <a:bodyPr/>
                    <a:lstStyle/>
                    <a:p>
                      <a:r>
                        <a:rPr lang="en-AU" sz="1800">
                          <a:solidFill>
                            <a:srgbClr val="00B050"/>
                          </a:solidFill>
                          <a:latin typeface="Lucida Console" panose="020B0609040504020204" pitchFamily="49" charset="0"/>
                          <a:cs typeface="Segoe UI Light" panose="020B0502040204020203" pitchFamily="34" charset="0"/>
                        </a:rPr>
                        <a:t>$True</a:t>
                      </a:r>
                      <a:r>
                        <a:rPr lang="en-AU" sz="1800" baseline="0">
                          <a:solidFill>
                            <a:srgbClr val="00B050"/>
                          </a:solidFill>
                          <a:latin typeface="Lucida Console" panose="020B0609040504020204" pitchFamily="49" charset="0"/>
                          <a:cs typeface="Segoe UI Light" panose="020B0502040204020203" pitchFamily="34" charset="0"/>
                        </a:rPr>
                        <a:t> </a:t>
                      </a:r>
                      <a:r>
                        <a:rPr lang="en-AU" sz="1800" baseline="0">
                          <a:solidFill>
                            <a:schemeClr val="tx1">
                              <a:lumMod val="50000"/>
                            </a:schemeClr>
                          </a:solidFill>
                          <a:latin typeface="Lucida Console" panose="020B0609040504020204" pitchFamily="49" charset="0"/>
                          <a:cs typeface="Segoe UI Light" panose="020B0502040204020203" pitchFamily="34" charset="0"/>
                        </a:rPr>
                        <a:t>–xor </a:t>
                      </a:r>
                      <a:r>
                        <a:rPr lang="en-AU" sz="1800" baseline="0">
                          <a:solidFill>
                            <a:srgbClr val="00B050"/>
                          </a:solidFill>
                          <a:latin typeface="Lucida Console" panose="020B0609040504020204" pitchFamily="49" charset="0"/>
                          <a:cs typeface="Segoe UI Light" panose="020B0502040204020203" pitchFamily="34" charset="0"/>
                        </a:rPr>
                        <a:t>$False</a:t>
                      </a:r>
                      <a:endParaRPr lang="en-AU" sz="1800">
                        <a:solidFill>
                          <a:srgbClr val="00B050"/>
                        </a:solidFill>
                        <a:latin typeface="Lucida Console" panose="020B0609040504020204" pitchFamily="49" charset="0"/>
                        <a:cs typeface="Segoe UI Light" panose="020B0502040204020203" pitchFamily="34" charset="0"/>
                      </a:endParaRPr>
                    </a:p>
                  </a:txBody>
                  <a:tcPr>
                    <a:solidFill>
                      <a:srgbClr val="012456"/>
                    </a:solidFill>
                  </a:tcPr>
                </a:tc>
                <a:extLst>
                  <a:ext uri="{0D108BD9-81ED-4DB2-BD59-A6C34878D82A}">
                    <a16:rowId xmlns:a16="http://schemas.microsoft.com/office/drawing/2014/main" val="3665446703"/>
                  </a:ext>
                </a:extLst>
              </a:tr>
              <a:tr h="492675">
                <a:tc>
                  <a:txBody>
                    <a:bodyPr/>
                    <a:lstStyle/>
                    <a:p>
                      <a:r>
                        <a:rPr lang="en-AU" sz="2000">
                          <a:latin typeface="Segoe UI Light" panose="020B0502040204020203" pitchFamily="34" charset="0"/>
                          <a:cs typeface="Segoe UI Light" panose="020B0502040204020203" pitchFamily="34" charset="0"/>
                        </a:rPr>
                        <a:t>-not or !( )</a:t>
                      </a:r>
                    </a:p>
                  </a:txBody>
                  <a:tcPr/>
                </a:tc>
                <a:tc>
                  <a:txBody>
                    <a:bodyPr/>
                    <a:lstStyle/>
                    <a:p>
                      <a:r>
                        <a:rPr lang="en-AU" sz="1800">
                          <a:latin typeface="Segoe UI Light" panose="020B0502040204020203" pitchFamily="34" charset="0"/>
                          <a:cs typeface="Segoe UI Light" panose="020B0502040204020203" pitchFamily="34" charset="0"/>
                        </a:rPr>
                        <a:t>Negates the statement that follows it.</a:t>
                      </a:r>
                    </a:p>
                  </a:txBody>
                  <a:tcPr/>
                </a:tc>
                <a:tc>
                  <a:txBody>
                    <a:bodyPr/>
                    <a:lstStyle/>
                    <a:p>
                      <a:r>
                        <a:rPr lang="en-AU" sz="1800">
                          <a:solidFill>
                            <a:schemeClr val="tx1">
                              <a:lumMod val="50000"/>
                            </a:schemeClr>
                          </a:solidFill>
                          <a:latin typeface="Lucida Console" panose="020B0609040504020204" pitchFamily="49" charset="0"/>
                          <a:cs typeface="Segoe UI Light" panose="020B0502040204020203" pitchFamily="34" charset="0"/>
                        </a:rPr>
                        <a:t>-not </a:t>
                      </a:r>
                      <a:r>
                        <a:rPr lang="en-AU" sz="1800">
                          <a:solidFill>
                            <a:srgbClr val="00B050"/>
                          </a:solidFill>
                          <a:latin typeface="Lucida Console" panose="020B0609040504020204" pitchFamily="49" charset="0"/>
                          <a:cs typeface="Segoe UI Light" panose="020B0502040204020203" pitchFamily="34" charset="0"/>
                        </a:rPr>
                        <a:t>$True</a:t>
                      </a:r>
                      <a:r>
                        <a:rPr lang="en-AU" sz="1800" baseline="0">
                          <a:solidFill>
                            <a:schemeClr val="tx1"/>
                          </a:solidFill>
                          <a:latin typeface="Lucida Console" panose="020B0609040504020204" pitchFamily="49" charset="0"/>
                          <a:cs typeface="Segoe UI Light" panose="020B0502040204020203" pitchFamily="34" charset="0"/>
                        </a:rPr>
                        <a:t> or !(</a:t>
                      </a:r>
                      <a:r>
                        <a:rPr lang="en-AU" sz="1800" baseline="0">
                          <a:solidFill>
                            <a:srgbClr val="00B050"/>
                          </a:solidFill>
                          <a:latin typeface="Lucida Console" panose="020B0609040504020204" pitchFamily="49" charset="0"/>
                          <a:cs typeface="Segoe UI Light" panose="020B0502040204020203" pitchFamily="34" charset="0"/>
                        </a:rPr>
                        <a:t>$True</a:t>
                      </a:r>
                      <a:r>
                        <a:rPr lang="en-AU" sz="1800" baseline="0">
                          <a:solidFill>
                            <a:schemeClr val="tx1"/>
                          </a:solidFill>
                          <a:latin typeface="Lucida Console" panose="020B0609040504020204" pitchFamily="49" charset="0"/>
                          <a:cs typeface="Segoe UI Light" panose="020B0502040204020203" pitchFamily="34" charset="0"/>
                        </a:rPr>
                        <a:t>)</a:t>
                      </a:r>
                      <a:endParaRPr lang="en-AU" sz="1800">
                        <a:solidFill>
                          <a:schemeClr val="tx1"/>
                        </a:solidFill>
                        <a:latin typeface="Lucida Console" panose="020B0609040504020204" pitchFamily="49" charset="0"/>
                        <a:cs typeface="Segoe UI Light" panose="020B0502040204020203" pitchFamily="34" charset="0"/>
                      </a:endParaRPr>
                    </a:p>
                  </a:txBody>
                  <a:tcPr>
                    <a:solidFill>
                      <a:srgbClr val="012456"/>
                    </a:solidFill>
                  </a:tcPr>
                </a:tc>
                <a:extLst>
                  <a:ext uri="{0D108BD9-81ED-4DB2-BD59-A6C34878D82A}">
                    <a16:rowId xmlns:a16="http://schemas.microsoft.com/office/drawing/2014/main" val="2869953157"/>
                  </a:ext>
                </a:extLst>
              </a:tr>
            </a:tbl>
          </a:graphicData>
        </a:graphic>
      </p:graphicFrame>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7" name="Rectangle 6"/>
          <p:cNvSpPr/>
          <p:nvPr/>
        </p:nvSpPr>
        <p:spPr>
          <a:xfrm>
            <a:off x="395447" y="1307114"/>
            <a:ext cx="6096000" cy="830997"/>
          </a:xfrm>
          <a:prstGeom prst="rect">
            <a:avLst/>
          </a:prstGeom>
        </p:spPr>
        <p:txBody>
          <a:bodyPr>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Connect statements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Co</a:t>
            </a:r>
            <a:r>
              <a:rPr kumimoji="0" lang="en-US" sz="24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mpound conditions</a:t>
            </a:r>
          </a:p>
        </p:txBody>
      </p:sp>
    </p:spTree>
    <p:extLst>
      <p:ext uri="{BB962C8B-B14F-4D97-AF65-F5344CB8AC3E}">
        <p14:creationId xmlns:p14="http://schemas.microsoft.com/office/powerpoint/2010/main" val="59796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Comparison Operators</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Module_06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Demo_01</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398139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112288"/>
            <a:ext cx="11277600" cy="685800"/>
          </a:xfrm>
        </p:spPr>
        <p:txBody>
          <a:bodyPr/>
          <a:lstStyle/>
          <a:p>
            <a:r>
              <a:rPr lang="en-US"/>
              <a:t>Where-Object and </a:t>
            </a:r>
            <a:r>
              <a:rPr lang="en-US" err="1"/>
              <a:t>ForEach</a:t>
            </a:r>
            <a:r>
              <a:rPr lang="en-US"/>
              <a:t>-Object</a:t>
            </a:r>
          </a:p>
        </p:txBody>
      </p:sp>
      <p:sp>
        <p:nvSpPr>
          <p:cNvPr id="7" name="Content Placeholder 6"/>
          <p:cNvSpPr>
            <a:spLocks noGrp="1"/>
          </p:cNvSpPr>
          <p:nvPr>
            <p:ph sz="quarter" idx="13"/>
          </p:nvPr>
        </p:nvSpPr>
        <p:spPr>
          <a:xfrm>
            <a:off x="406400" y="998616"/>
            <a:ext cx="11176000" cy="4953000"/>
          </a:xfrm>
        </p:spPr>
        <p:txBody>
          <a:bodyPr numCol="2"/>
          <a:lstStyle/>
          <a:p>
            <a:endParaRPr lang="en-US" sz="2400"/>
          </a:p>
          <a:p>
            <a:endParaRPr lang="en-US" sz="2400"/>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6" name="TextBox 25"/>
          <p:cNvSpPr txBox="1"/>
          <p:nvPr/>
        </p:nvSpPr>
        <p:spPr>
          <a:xfrm>
            <a:off x="406400" y="813674"/>
            <a:ext cx="10863580" cy="409342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Use to perform filtering or process operations on each object in the pipeline.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Built-in variables </a:t>
            </a:r>
            <a:r>
              <a:rPr kumimoji="0" lang="en-AU" sz="20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$_</a:t>
            </a:r>
            <a:r>
              <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and </a:t>
            </a:r>
            <a:r>
              <a:rPr kumimoji="0" lang="en-AU" sz="20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t>
            </a:r>
            <a:r>
              <a:rPr kumimoji="0" lang="en-AU" sz="2000" b="1" i="0" u="none" strike="noStrike" kern="120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PSItem</a:t>
            </a:r>
            <a:r>
              <a:rPr kumimoji="0" lang="en-AU" sz="20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r>
              <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represent current object on pipeline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Individual operations happen on one object at a time.</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This allows simultaneous work to be done by each segment of the pipeline.</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Multiple Operations can be combined on a Pipeline.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AU" sz="20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AU" sz="20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0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Use </a:t>
            </a:r>
            <a:r>
              <a:rPr kumimoji="0" lang="en-AU" sz="2000" b="1"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t>
            </a:r>
            <a:r>
              <a:rPr kumimoji="0" lang="en-AU" sz="2000" b="1" i="0" u="none" strike="noStrike" kern="120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PipelineVariable</a:t>
            </a:r>
            <a:r>
              <a:rPr kumimoji="0" lang="en-AU" sz="2000" b="1"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r>
              <a:rPr kumimoji="0" lang="en-AU" sz="2000" b="0" i="1"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parameter to create your own container for pipeline objects</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Pipeline Variables are only available throughout pipeline operations.</a:t>
            </a:r>
          </a:p>
        </p:txBody>
      </p:sp>
      <p:graphicFrame>
        <p:nvGraphicFramePr>
          <p:cNvPr id="29" name="Table 28"/>
          <p:cNvGraphicFramePr>
            <a:graphicFrameLocks noGrp="1"/>
          </p:cNvGraphicFramePr>
          <p:nvPr>
            <p:extLst/>
          </p:nvPr>
        </p:nvGraphicFramePr>
        <p:xfrm>
          <a:off x="448259" y="1525793"/>
          <a:ext cx="11234404" cy="784841"/>
        </p:xfrm>
        <a:graphic>
          <a:graphicData uri="http://schemas.openxmlformats.org/drawingml/2006/table">
            <a:tbl>
              <a:tblPr firstRow="1" bandRow="1"/>
              <a:tblGrid>
                <a:gridCol w="3016836">
                  <a:extLst>
                    <a:ext uri="{9D8B030D-6E8A-4147-A177-3AD203B41FA5}">
                      <a16:colId xmlns:a16="http://schemas.microsoft.com/office/drawing/2014/main" val="1454844912"/>
                    </a:ext>
                  </a:extLst>
                </a:gridCol>
                <a:gridCol w="8217568">
                  <a:extLst>
                    <a:ext uri="{9D8B030D-6E8A-4147-A177-3AD203B41FA5}">
                      <a16:colId xmlns:a16="http://schemas.microsoft.com/office/drawing/2014/main" val="432266525"/>
                    </a:ext>
                  </a:extLst>
                </a:gridCol>
              </a:tblGrid>
              <a:tr h="300997">
                <a:tc>
                  <a:txBody>
                    <a:bodyPr/>
                    <a:lstStyle/>
                    <a:p>
                      <a:r>
                        <a:rPr lang="en-AU" sz="1800">
                          <a:solidFill>
                            <a:schemeClr val="bg1"/>
                          </a:solidFill>
                          <a:latin typeface="Segoe UI Light" panose="020B0502040204020203" pitchFamily="34" charset="0"/>
                          <a:cs typeface="Segoe UI Light" panose="020B0502040204020203" pitchFamily="34" charset="0"/>
                        </a:rPr>
                        <a:t>Filtering w/ </a:t>
                      </a:r>
                      <a:r>
                        <a:rPr lang="en-AU" sz="1800" b="1">
                          <a:solidFill>
                            <a:schemeClr val="bg1"/>
                          </a:solidFill>
                          <a:latin typeface="Segoe UI Light" panose="020B0502040204020203" pitchFamily="34" charset="0"/>
                          <a:cs typeface="Segoe UI Light" panose="020B0502040204020203" pitchFamily="34" charset="0"/>
                        </a:rPr>
                        <a:t>$PSItem</a:t>
                      </a:r>
                      <a:r>
                        <a:rPr lang="en-AU" sz="1800" b="1" baseline="0">
                          <a:solidFill>
                            <a:schemeClr val="bg1"/>
                          </a:solidFill>
                          <a:latin typeface="Segoe UI Light" panose="020B0502040204020203" pitchFamily="34" charset="0"/>
                          <a:cs typeface="Segoe UI Light" panose="020B0502040204020203" pitchFamily="34" charset="0"/>
                        </a:rPr>
                        <a:t> </a:t>
                      </a:r>
                      <a:r>
                        <a:rPr lang="en-AU" sz="1800" baseline="0">
                          <a:solidFill>
                            <a:schemeClr val="bg1"/>
                          </a:solidFill>
                          <a:latin typeface="Segoe UI Light" panose="020B0502040204020203" pitchFamily="34" charset="0"/>
                          <a:cs typeface="Segoe UI Light" panose="020B0502040204020203" pitchFamily="34" charset="0"/>
                        </a:rPr>
                        <a:t>variable</a:t>
                      </a:r>
                      <a:endParaRPr lang="en-AU" sz="1800">
                        <a:solidFill>
                          <a:schemeClr val="bg1"/>
                        </a:solidFill>
                        <a:latin typeface="Segoe UI Light" panose="020B0502040204020203" pitchFamily="34" charset="0"/>
                        <a:cs typeface="Segoe UI Light"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a:solidFill>
                            <a:srgbClr val="F5F5F5"/>
                          </a:solidFill>
                          <a:latin typeface="Lucida Console" panose="020B0609040504020204" pitchFamily="49" charset="0"/>
                        </a:rPr>
                        <a:t>PS C:\&gt; </a:t>
                      </a:r>
                      <a:r>
                        <a:rPr lang="en-AU" sz="1800">
                          <a:solidFill>
                            <a:srgbClr val="E0FFFF"/>
                          </a:solidFill>
                          <a:latin typeface="Lucida Console" panose="020B0609040504020204" pitchFamily="49" charset="0"/>
                        </a:rPr>
                        <a:t>Get-Process</a:t>
                      </a:r>
                      <a:r>
                        <a:rPr lang="en-AU" sz="1800">
                          <a:solidFill>
                            <a:srgbClr val="F5F5F5"/>
                          </a:solidFill>
                          <a:latin typeface="Lucida Console" panose="020B0609040504020204" pitchFamily="49" charset="0"/>
                        </a:rPr>
                        <a:t> </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 </a:t>
                      </a:r>
                      <a:r>
                        <a:rPr lang="en-AU" sz="1800">
                          <a:solidFill>
                            <a:srgbClr val="E0FFFF"/>
                          </a:solidFill>
                          <a:latin typeface="Lucida Console" panose="020B0609040504020204" pitchFamily="49" charset="0"/>
                        </a:rPr>
                        <a:t>Where-Object</a:t>
                      </a:r>
                      <a:r>
                        <a:rPr lang="en-AU" sz="1800">
                          <a:solidFill>
                            <a:srgbClr val="F5F5F5"/>
                          </a:solidFill>
                          <a:latin typeface="Lucida Console" panose="020B0609040504020204" pitchFamily="49" charset="0"/>
                        </a:rPr>
                        <a:t> {</a:t>
                      </a:r>
                      <a:r>
                        <a:rPr lang="en-AU" sz="1800">
                          <a:solidFill>
                            <a:srgbClr val="FF4500"/>
                          </a:solidFill>
                          <a:latin typeface="Lucida Console" panose="020B0609040504020204" pitchFamily="49" charset="0"/>
                        </a:rPr>
                        <a:t>$psitem</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ws </a:t>
                      </a:r>
                      <a:r>
                        <a:rPr lang="en-AU" sz="1800">
                          <a:solidFill>
                            <a:srgbClr val="D3D3D3"/>
                          </a:solidFill>
                          <a:latin typeface="Lucida Console" panose="020B0609040504020204" pitchFamily="49" charset="0"/>
                        </a:rPr>
                        <a:t>-gt</a:t>
                      </a:r>
                      <a:r>
                        <a:rPr lang="en-AU" sz="1800">
                          <a:solidFill>
                            <a:srgbClr val="F5F5F5"/>
                          </a:solidFill>
                          <a:latin typeface="Lucida Console" panose="020B0609040504020204" pitchFamily="49" charset="0"/>
                        </a:rPr>
                        <a:t> </a:t>
                      </a:r>
                      <a:r>
                        <a:rPr lang="en-AU" sz="1800">
                          <a:solidFill>
                            <a:srgbClr val="FFE4C4"/>
                          </a:solidFill>
                          <a:latin typeface="Lucida Console" panose="020B0609040504020204" pitchFamily="49" charset="0"/>
                        </a:rPr>
                        <a:t>100MB</a:t>
                      </a:r>
                      <a:r>
                        <a:rPr lang="en-AU" sz="1800">
                          <a:solidFill>
                            <a:srgbClr val="F5F5F5"/>
                          </a:solidFill>
                          <a:latin typeface="Lucida Console" panose="020B0609040504020204"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698043169"/>
                  </a:ext>
                </a:extLst>
              </a:tr>
              <a:tr h="419081">
                <a:tc>
                  <a:txBody>
                    <a:bodyPr/>
                    <a:lstStyle/>
                    <a:p>
                      <a:r>
                        <a:rPr lang="en-AU" sz="1800">
                          <a:solidFill>
                            <a:schemeClr val="bg1"/>
                          </a:solidFill>
                          <a:latin typeface="Segoe UI Light" panose="020B0502040204020203" pitchFamily="34" charset="0"/>
                          <a:cs typeface="Segoe UI Light" panose="020B0502040204020203" pitchFamily="34" charset="0"/>
                        </a:rPr>
                        <a:t>Process w/ </a:t>
                      </a:r>
                      <a:r>
                        <a:rPr lang="en-AU" sz="1800" b="1">
                          <a:solidFill>
                            <a:schemeClr val="bg1"/>
                          </a:solidFill>
                          <a:latin typeface="Segoe UI Light" panose="020B0502040204020203" pitchFamily="34" charset="0"/>
                          <a:cs typeface="Segoe UI Light" panose="020B0502040204020203" pitchFamily="34" charset="0"/>
                        </a:rPr>
                        <a:t>$_</a:t>
                      </a:r>
                      <a:r>
                        <a:rPr lang="en-AU" sz="1800" baseline="0">
                          <a:solidFill>
                            <a:schemeClr val="bg1"/>
                          </a:solidFill>
                          <a:latin typeface="Segoe UI Light" panose="020B0502040204020203" pitchFamily="34" charset="0"/>
                          <a:cs typeface="Segoe UI Light" panose="020B0502040204020203" pitchFamily="34" charset="0"/>
                        </a:rPr>
                        <a:t> variable</a:t>
                      </a:r>
                      <a:endParaRPr lang="en-AU" sz="1800">
                        <a:solidFill>
                          <a:schemeClr val="bg1"/>
                        </a:solidFill>
                        <a:latin typeface="Segoe UI Light" panose="020B0502040204020203" pitchFamily="34" charset="0"/>
                        <a:cs typeface="Segoe UI Light"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800">
                          <a:solidFill>
                            <a:srgbClr val="F5F5F5"/>
                          </a:solidFill>
                          <a:latin typeface="Lucida Console" panose="020B0609040504020204" pitchFamily="49" charset="0"/>
                        </a:rPr>
                        <a:t>PS C:\&gt; </a:t>
                      </a:r>
                      <a:r>
                        <a:rPr lang="en-AU" sz="1800">
                          <a:solidFill>
                            <a:srgbClr val="E0FFFF"/>
                          </a:solidFill>
                          <a:latin typeface="Lucida Console" panose="020B0609040504020204" pitchFamily="49" charset="0"/>
                        </a:rPr>
                        <a:t>Get-Process</a:t>
                      </a:r>
                      <a:r>
                        <a:rPr lang="en-AU" sz="1800">
                          <a:solidFill>
                            <a:srgbClr val="F5F5F5"/>
                          </a:solidFill>
                          <a:latin typeface="Lucida Console" panose="020B0609040504020204" pitchFamily="49" charset="0"/>
                        </a:rPr>
                        <a:t> </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 </a:t>
                      </a:r>
                      <a:r>
                        <a:rPr lang="en-AU" sz="1800">
                          <a:solidFill>
                            <a:srgbClr val="E0FFFF"/>
                          </a:solidFill>
                          <a:latin typeface="Lucida Console" panose="020B0609040504020204" pitchFamily="49" charset="0"/>
                        </a:rPr>
                        <a:t>ForEach-Object</a:t>
                      </a:r>
                      <a:r>
                        <a:rPr lang="en-AU" sz="1800">
                          <a:solidFill>
                            <a:srgbClr val="F5F5F5"/>
                          </a:solidFill>
                          <a:latin typeface="Lucida Console" panose="020B0609040504020204" pitchFamily="49" charset="0"/>
                        </a:rPr>
                        <a:t> {</a:t>
                      </a:r>
                      <a:r>
                        <a:rPr lang="en-AU" sz="1800">
                          <a:solidFill>
                            <a:srgbClr val="FF4500"/>
                          </a:solidFill>
                          <a:latin typeface="Lucida Console" panose="020B0609040504020204" pitchFamily="49" charset="0"/>
                        </a:rPr>
                        <a:t>$_</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Kill()}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79364847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44976288"/>
              </p:ext>
            </p:extLst>
          </p:nvPr>
        </p:nvGraphicFramePr>
        <p:xfrm>
          <a:off x="402263" y="4870525"/>
          <a:ext cx="11280400" cy="1424921"/>
        </p:xfrm>
        <a:graphic>
          <a:graphicData uri="http://schemas.openxmlformats.org/drawingml/2006/table">
            <a:tbl>
              <a:tblPr firstRow="1" bandRow="1"/>
              <a:tblGrid>
                <a:gridCol w="11280400">
                  <a:extLst>
                    <a:ext uri="{9D8B030D-6E8A-4147-A177-3AD203B41FA5}">
                      <a16:colId xmlns:a16="http://schemas.microsoft.com/office/drawing/2014/main" val="432266525"/>
                    </a:ext>
                  </a:extLst>
                </a:gridCol>
              </a:tblGrid>
              <a:tr h="300997">
                <a:tc>
                  <a:txBody>
                    <a:bodyPr/>
                    <a:lstStyle/>
                    <a:p>
                      <a:r>
                        <a:rPr lang="en-AU" sz="1800">
                          <a:solidFill>
                            <a:schemeClr val="bg1"/>
                          </a:solidFill>
                          <a:latin typeface="Segoe UI Light" panose="020B0502040204020203" pitchFamily="34" charset="0"/>
                          <a:cs typeface="Segoe UI Light" panose="020B0502040204020203" pitchFamily="34" charset="0"/>
                        </a:rPr>
                        <a:t>Filtering and Processing using additional</a:t>
                      </a:r>
                      <a:r>
                        <a:rPr lang="en-AU" sz="1800" baseline="0">
                          <a:solidFill>
                            <a:schemeClr val="bg1"/>
                          </a:solidFill>
                          <a:latin typeface="Segoe UI Light" panose="020B0502040204020203" pitchFamily="34" charset="0"/>
                          <a:cs typeface="Segoe UI Light" panose="020B0502040204020203" pitchFamily="34" charset="0"/>
                        </a:rPr>
                        <a:t> Aliases</a:t>
                      </a:r>
                      <a:endParaRPr lang="en-AU" sz="1800">
                        <a:solidFill>
                          <a:schemeClr val="bg1"/>
                        </a:solidFill>
                        <a:latin typeface="Segoe UI Light" panose="020B0502040204020203" pitchFamily="34" charset="0"/>
                        <a:cs typeface="Segoe UI Light"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957263872"/>
                  </a:ext>
                </a:extLst>
              </a:tr>
              <a:tr h="300997">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 </a:t>
                      </a:r>
                      <a:r>
                        <a:rPr lang="en-AU" sz="1800" dirty="0">
                          <a:solidFill>
                            <a:srgbClr val="E0FFFF"/>
                          </a:solidFill>
                          <a:latin typeface="Lucida Console" panose="020B0609040504020204" pitchFamily="49" charset="0"/>
                        </a:rPr>
                        <a:t>Get-Process</a:t>
                      </a:r>
                      <a:r>
                        <a:rPr lang="en-AU" sz="1800" dirty="0">
                          <a:solidFill>
                            <a:srgbClr val="F5F5F5"/>
                          </a:solidFill>
                          <a:latin typeface="Lucida Console" panose="020B0609040504020204" pitchFamily="49" charset="0"/>
                        </a:rPr>
                        <a:t> –</a:t>
                      </a:r>
                      <a:r>
                        <a:rPr lang="en-AU" sz="1800" dirty="0" err="1">
                          <a:solidFill>
                            <a:srgbClr val="F5F5F5"/>
                          </a:solidFill>
                          <a:latin typeface="Lucida Console" panose="020B0609040504020204" pitchFamily="49" charset="0"/>
                        </a:rPr>
                        <a:t>PipelineVariable</a:t>
                      </a:r>
                      <a:r>
                        <a:rPr lang="en-AU" sz="1800" baseline="0" dirty="0">
                          <a:solidFill>
                            <a:srgbClr val="F5F5F5"/>
                          </a:solidFill>
                          <a:latin typeface="Lucida Console" panose="020B0609040504020204" pitchFamily="49" charset="0"/>
                        </a:rPr>
                        <a:t> </a:t>
                      </a:r>
                      <a:r>
                        <a:rPr lang="en-AU" sz="1800" dirty="0">
                          <a:solidFill>
                            <a:srgbClr val="EE82EE"/>
                          </a:solidFill>
                          <a:latin typeface="Lucida Console" panose="020B0609040504020204" pitchFamily="49" charset="0"/>
                          <a:ea typeface=""/>
                          <a:cs typeface=""/>
                        </a:rPr>
                        <a:t>“Process” </a:t>
                      </a:r>
                      <a:r>
                        <a:rPr lang="en-AU" sz="1800" baseline="0" dirty="0">
                          <a:solidFill>
                            <a:srgbClr val="F5F5F5"/>
                          </a:solidFill>
                          <a:latin typeface="Lucida Console" panose="020B0609040504020204" pitchFamily="49" charset="0"/>
                        </a:rPr>
                        <a:t>` </a:t>
                      </a:r>
                      <a:r>
                        <a:rPr lang="en-AU" sz="1800" baseline="0" dirty="0">
                          <a:solidFill>
                            <a:schemeClr val="accent5"/>
                          </a:solidFill>
                          <a:latin typeface="Lucida Console" panose="020B0609040504020204" pitchFamily="49" charset="0"/>
                        </a:rPr>
                        <a:t># Line Continuation</a:t>
                      </a:r>
                    </a:p>
                    <a:p>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Where</a:t>
                      </a:r>
                      <a:r>
                        <a:rPr lang="en-AU" sz="1800" baseline="0" dirty="0">
                          <a:solidFill>
                            <a:srgbClr val="E0FFFF"/>
                          </a:solidFill>
                          <a:latin typeface="Lucida Console" panose="020B0609040504020204" pitchFamily="49" charset="0"/>
                        </a:rPr>
                        <a:t> </a:t>
                      </a:r>
                      <a:r>
                        <a:rPr lang="en-AU" sz="1800" dirty="0">
                          <a:solidFill>
                            <a:srgbClr val="F5F5F5"/>
                          </a:solidFill>
                          <a:latin typeface="Lucida Console" panose="020B0609040504020204" pitchFamily="49" charset="0"/>
                        </a:rPr>
                        <a:t>{</a:t>
                      </a:r>
                      <a:r>
                        <a:rPr lang="en-AU" sz="1800" dirty="0">
                          <a:solidFill>
                            <a:srgbClr val="FF4500"/>
                          </a:solidFill>
                          <a:latin typeface="Lucida Console" panose="020B0609040504020204" pitchFamily="49" charset="0"/>
                        </a:rPr>
                        <a:t>$process</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ws </a:t>
                      </a:r>
                      <a:r>
                        <a:rPr lang="en-AU" sz="1800" dirty="0">
                          <a:solidFill>
                            <a:srgbClr val="D3D3D3"/>
                          </a:solidFill>
                          <a:latin typeface="Lucida Console" panose="020B0609040504020204" pitchFamily="49" charset="0"/>
                        </a:rPr>
                        <a:t>-</a:t>
                      </a:r>
                      <a:r>
                        <a:rPr lang="en-AU" sz="1800" dirty="0" err="1">
                          <a:solidFill>
                            <a:srgbClr val="D3D3D3"/>
                          </a:solidFill>
                          <a:latin typeface="Lucida Console" panose="020B0609040504020204" pitchFamily="49" charset="0"/>
                        </a:rPr>
                        <a:t>gt</a:t>
                      </a:r>
                      <a:r>
                        <a:rPr lang="en-AU" sz="1800" dirty="0">
                          <a:solidFill>
                            <a:srgbClr val="F5F5F5"/>
                          </a:solidFill>
                          <a:latin typeface="Lucida Console" panose="020B0609040504020204" pitchFamily="49" charset="0"/>
                        </a:rPr>
                        <a:t> </a:t>
                      </a:r>
                      <a:r>
                        <a:rPr lang="en-AU" sz="1800" dirty="0">
                          <a:solidFill>
                            <a:srgbClr val="FFE4C4"/>
                          </a:solidFill>
                          <a:latin typeface="Lucida Console" panose="020B0609040504020204" pitchFamily="49" charset="0"/>
                        </a:rPr>
                        <a:t>100MB</a:t>
                      </a:r>
                      <a:r>
                        <a:rPr lang="en-AU" sz="1800" dirty="0">
                          <a:solidFill>
                            <a:srgbClr val="F5F5F5"/>
                          </a:solidFill>
                          <a:latin typeface="Lucida Console" panose="020B0609040504020204" pitchFamily="49" charset="0"/>
                        </a:rPr>
                        <a:t>} | </a:t>
                      </a:r>
                      <a:r>
                        <a:rPr lang="en-AU" sz="1800" dirty="0" err="1">
                          <a:solidFill>
                            <a:srgbClr val="F5F5F5"/>
                          </a:solidFill>
                          <a:latin typeface="Lucida Console" panose="020B0609040504020204" pitchFamily="49" charset="0"/>
                        </a:rPr>
                        <a:t>Foreach</a:t>
                      </a:r>
                      <a:r>
                        <a:rPr lang="en-AU" sz="1800" baseline="0" dirty="0">
                          <a:solidFill>
                            <a:srgbClr val="F5F5F5"/>
                          </a:solidFill>
                          <a:latin typeface="Lucida Console" panose="020B0609040504020204" pitchFamily="49" charset="0"/>
                        </a:rPr>
                        <a:t> { </a:t>
                      </a:r>
                      <a:r>
                        <a:rPr lang="en-AU" sz="1800" dirty="0">
                          <a:solidFill>
                            <a:srgbClr val="FF4500"/>
                          </a:solidFill>
                          <a:latin typeface="Lucida Console" panose="020B0609040504020204" pitchFamily="49" charset="0"/>
                          <a:ea typeface=""/>
                          <a:cs typeface=""/>
                        </a:rPr>
                        <a:t>$</a:t>
                      </a:r>
                      <a:r>
                        <a:rPr lang="en-AU" sz="1800" dirty="0" err="1">
                          <a:solidFill>
                            <a:srgbClr val="FF4500"/>
                          </a:solidFill>
                          <a:latin typeface="Lucida Console" panose="020B0609040504020204" pitchFamily="49" charset="0"/>
                          <a:ea typeface=""/>
                          <a:cs typeface=""/>
                        </a:rPr>
                        <a:t>process</a:t>
                      </a:r>
                      <a:r>
                        <a:rPr lang="en-AU" sz="1800" baseline="0" dirty="0" err="1">
                          <a:solidFill>
                            <a:srgbClr val="F5F5F5"/>
                          </a:solidFill>
                          <a:latin typeface="Lucida Console" panose="020B0609040504020204" pitchFamily="49" charset="0"/>
                        </a:rPr>
                        <a:t>.Kill</a:t>
                      </a:r>
                      <a:r>
                        <a:rPr lang="en-AU" sz="1800" baseline="0" dirty="0">
                          <a:solidFill>
                            <a:srgbClr val="F5F5F5"/>
                          </a:solidFill>
                          <a:latin typeface="Lucida Console" panose="020B0609040504020204" pitchFamily="49" charset="0"/>
                        </a:rPr>
                        <a:t>() }</a:t>
                      </a:r>
                      <a:endParaRPr lang="en-AU" sz="1800" dirty="0">
                        <a:solidFill>
                          <a:srgbClr val="F5F5F5"/>
                        </a:solidFill>
                        <a:latin typeface="Lucida Console" panose="020B060904050402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698043169"/>
                  </a:ext>
                </a:extLst>
              </a:tr>
              <a:tr h="419081">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800" dirty="0">
                          <a:solidFill>
                            <a:srgbClr val="F5F5F5"/>
                          </a:solidFill>
                          <a:latin typeface="Lucida Console" panose="020B0609040504020204" pitchFamily="49" charset="0"/>
                        </a:rPr>
                        <a:t>PS C:\&gt; </a:t>
                      </a:r>
                      <a:r>
                        <a:rPr lang="en-AU" sz="1800" dirty="0">
                          <a:solidFill>
                            <a:srgbClr val="FF4500"/>
                          </a:solidFill>
                          <a:latin typeface="Lucida Console" panose="020B0609040504020204" pitchFamily="49" charset="0"/>
                          <a:ea typeface=""/>
                          <a:cs typeface=""/>
                        </a:rPr>
                        <a:t>$process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79364847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30346085"/>
              </p:ext>
            </p:extLst>
          </p:nvPr>
        </p:nvGraphicFramePr>
        <p:xfrm>
          <a:off x="406400" y="3370549"/>
          <a:ext cx="11276263" cy="701040"/>
        </p:xfrm>
        <a:graphic>
          <a:graphicData uri="http://schemas.openxmlformats.org/drawingml/2006/table">
            <a:tbl>
              <a:tblPr firstRow="1" bandRow="1"/>
              <a:tblGrid>
                <a:gridCol w="11276263">
                  <a:extLst>
                    <a:ext uri="{9D8B030D-6E8A-4147-A177-3AD203B41FA5}">
                      <a16:colId xmlns:a16="http://schemas.microsoft.com/office/drawing/2014/main" val="432266525"/>
                    </a:ext>
                  </a:extLst>
                </a:gridCol>
              </a:tblGrid>
              <a:tr h="300997">
                <a:tc>
                  <a:txBody>
                    <a:bodyPr/>
                    <a:lstStyle/>
                    <a:p>
                      <a:r>
                        <a:rPr lang="en-AU" sz="1800">
                          <a:solidFill>
                            <a:schemeClr val="bg1"/>
                          </a:solidFill>
                          <a:latin typeface="Segoe UI Light" panose="020B0502040204020203" pitchFamily="34" charset="0"/>
                          <a:cs typeface="Segoe UI Light" panose="020B0502040204020203" pitchFamily="34" charset="0"/>
                        </a:rPr>
                        <a:t>Filtering and Processing using Aliases</a:t>
                      </a:r>
                      <a:r>
                        <a:rPr lang="en-AU" sz="1800" baseline="0">
                          <a:solidFill>
                            <a:schemeClr val="bg1"/>
                          </a:solidFill>
                          <a:latin typeface="Segoe UI Light" panose="020B0502040204020203" pitchFamily="34" charset="0"/>
                          <a:cs typeface="Segoe UI Light" panose="020B0502040204020203" pitchFamily="34" charset="0"/>
                        </a:rPr>
                        <a:t> for </a:t>
                      </a:r>
                      <a:r>
                        <a:rPr lang="en-AU" sz="1800" b="1" baseline="0">
                          <a:solidFill>
                            <a:schemeClr val="bg1"/>
                          </a:solidFill>
                          <a:latin typeface="Segoe UI Light" panose="020B0502040204020203" pitchFamily="34" charset="0"/>
                          <a:cs typeface="Segoe UI Light" panose="020B0502040204020203" pitchFamily="34" charset="0"/>
                        </a:rPr>
                        <a:t>Where-Object </a:t>
                      </a:r>
                      <a:r>
                        <a:rPr lang="en-AU" sz="1800" baseline="0">
                          <a:solidFill>
                            <a:schemeClr val="bg1"/>
                          </a:solidFill>
                          <a:latin typeface="Segoe UI Light" panose="020B0502040204020203" pitchFamily="34" charset="0"/>
                          <a:cs typeface="Segoe UI Light" panose="020B0502040204020203" pitchFamily="34" charset="0"/>
                        </a:rPr>
                        <a:t>and </a:t>
                      </a:r>
                      <a:r>
                        <a:rPr lang="en-AU" sz="1800" b="1" baseline="0">
                          <a:solidFill>
                            <a:schemeClr val="bg1"/>
                          </a:solidFill>
                          <a:latin typeface="Segoe UI Light" panose="020B0502040204020203" pitchFamily="34" charset="0"/>
                          <a:cs typeface="Segoe UI Light" panose="020B0502040204020203" pitchFamily="34" charset="0"/>
                        </a:rPr>
                        <a:t>ForEach-Object</a:t>
                      </a:r>
                      <a:endParaRPr lang="en-AU" sz="1800" b="1">
                        <a:solidFill>
                          <a:schemeClr val="bg1"/>
                        </a:solidFill>
                        <a:latin typeface="Segoe UI Light" panose="020B0502040204020203" pitchFamily="34" charset="0"/>
                        <a:cs typeface="Segoe UI Light"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72184283"/>
                  </a:ext>
                </a:extLst>
              </a:tr>
              <a:tr h="300997">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600" dirty="0">
                          <a:solidFill>
                            <a:srgbClr val="F5F5F5"/>
                          </a:solidFill>
                          <a:latin typeface="Lucida Console" panose="020B0609040504020204" pitchFamily="49" charset="0"/>
                        </a:rPr>
                        <a:t>PS C:\&gt; </a:t>
                      </a:r>
                      <a:r>
                        <a:rPr lang="en-AU" sz="1600" dirty="0">
                          <a:solidFill>
                            <a:srgbClr val="E0FFFF"/>
                          </a:solidFill>
                          <a:latin typeface="Lucida Console" panose="020B0609040504020204" pitchFamily="49" charset="0"/>
                        </a:rPr>
                        <a:t>Get-Process</a:t>
                      </a:r>
                      <a:r>
                        <a:rPr lang="en-AU" sz="1600" dirty="0">
                          <a:solidFill>
                            <a:srgbClr val="F5F5F5"/>
                          </a:solidFill>
                          <a:latin typeface="Lucida Console" panose="020B0609040504020204" pitchFamily="49" charset="0"/>
                        </a:rPr>
                        <a:t> </a:t>
                      </a:r>
                      <a:r>
                        <a:rPr lang="en-AU" sz="1600" dirty="0">
                          <a:solidFill>
                            <a:srgbClr val="D3D3D3"/>
                          </a:solidFill>
                          <a:latin typeface="Lucida Console" panose="020B0609040504020204" pitchFamily="49" charset="0"/>
                        </a:rPr>
                        <a:t>|</a:t>
                      </a:r>
                      <a:r>
                        <a:rPr lang="en-AU" sz="1600" dirty="0">
                          <a:solidFill>
                            <a:srgbClr val="F5F5F5"/>
                          </a:solidFill>
                          <a:latin typeface="Lucida Console" panose="020B0609040504020204" pitchFamily="49" charset="0"/>
                        </a:rPr>
                        <a:t> </a:t>
                      </a:r>
                      <a:r>
                        <a:rPr lang="en-AU" sz="1600" dirty="0">
                          <a:solidFill>
                            <a:srgbClr val="E0FFFF"/>
                          </a:solidFill>
                          <a:latin typeface="Lucida Console" panose="020B0609040504020204" pitchFamily="49" charset="0"/>
                        </a:rPr>
                        <a:t>Where-Object</a:t>
                      </a:r>
                      <a:r>
                        <a:rPr lang="en-AU" sz="1600" baseline="0" dirty="0">
                          <a:solidFill>
                            <a:srgbClr val="E0FFFF"/>
                          </a:solidFill>
                          <a:latin typeface="Lucida Console" panose="020B0609040504020204" pitchFamily="49" charset="0"/>
                        </a:rPr>
                        <a:t> </a:t>
                      </a:r>
                      <a:r>
                        <a:rPr lang="en-AU" sz="1600" dirty="0">
                          <a:solidFill>
                            <a:srgbClr val="F5F5F5"/>
                          </a:solidFill>
                          <a:latin typeface="Lucida Console" panose="020B0609040504020204" pitchFamily="49" charset="0"/>
                        </a:rPr>
                        <a:t>{</a:t>
                      </a:r>
                      <a:r>
                        <a:rPr lang="en-AU" sz="1600" dirty="0">
                          <a:solidFill>
                            <a:srgbClr val="FF4500"/>
                          </a:solidFill>
                          <a:latin typeface="Lucida Console" panose="020B0609040504020204" pitchFamily="49" charset="0"/>
                        </a:rPr>
                        <a:t>$psitem</a:t>
                      </a:r>
                      <a:r>
                        <a:rPr lang="en-AU" sz="1600" dirty="0">
                          <a:solidFill>
                            <a:srgbClr val="D3D3D3"/>
                          </a:solidFill>
                          <a:latin typeface="Lucida Console" panose="020B0609040504020204" pitchFamily="49" charset="0"/>
                        </a:rPr>
                        <a:t>.</a:t>
                      </a:r>
                      <a:r>
                        <a:rPr lang="en-AU" sz="1600" dirty="0">
                          <a:solidFill>
                            <a:srgbClr val="F5F5F5"/>
                          </a:solidFill>
                          <a:latin typeface="Lucida Console" panose="020B0609040504020204" pitchFamily="49" charset="0"/>
                        </a:rPr>
                        <a:t>ws </a:t>
                      </a:r>
                      <a:r>
                        <a:rPr lang="en-AU" sz="1600" dirty="0">
                          <a:solidFill>
                            <a:srgbClr val="D3D3D3"/>
                          </a:solidFill>
                          <a:latin typeface="Lucida Console" panose="020B0609040504020204" pitchFamily="49" charset="0"/>
                        </a:rPr>
                        <a:t>-</a:t>
                      </a:r>
                      <a:r>
                        <a:rPr lang="en-AU" sz="1600" dirty="0" err="1">
                          <a:solidFill>
                            <a:srgbClr val="D3D3D3"/>
                          </a:solidFill>
                          <a:latin typeface="Lucida Console" panose="020B0609040504020204" pitchFamily="49" charset="0"/>
                        </a:rPr>
                        <a:t>gt</a:t>
                      </a:r>
                      <a:r>
                        <a:rPr lang="en-AU" sz="1600" dirty="0">
                          <a:solidFill>
                            <a:srgbClr val="F5F5F5"/>
                          </a:solidFill>
                          <a:latin typeface="Lucida Console" panose="020B0609040504020204" pitchFamily="49" charset="0"/>
                        </a:rPr>
                        <a:t> </a:t>
                      </a:r>
                      <a:r>
                        <a:rPr lang="en-AU" sz="1600" dirty="0">
                          <a:solidFill>
                            <a:srgbClr val="FFE4C4"/>
                          </a:solidFill>
                          <a:latin typeface="Lucida Console" panose="020B0609040504020204" pitchFamily="49" charset="0"/>
                        </a:rPr>
                        <a:t>100MB</a:t>
                      </a:r>
                      <a:r>
                        <a:rPr lang="en-AU" sz="1600" dirty="0">
                          <a:solidFill>
                            <a:srgbClr val="F5F5F5"/>
                          </a:solidFill>
                          <a:latin typeface="Lucida Console" panose="020B0609040504020204" pitchFamily="49" charset="0"/>
                        </a:rPr>
                        <a:t>} | </a:t>
                      </a:r>
                      <a:r>
                        <a:rPr lang="en-AU" sz="1600" dirty="0" err="1">
                          <a:solidFill>
                            <a:srgbClr val="E0FFFF"/>
                          </a:solidFill>
                          <a:latin typeface="Lucida Console" panose="020B0609040504020204" pitchFamily="49" charset="0"/>
                        </a:rPr>
                        <a:t>ForEach</a:t>
                      </a:r>
                      <a:r>
                        <a:rPr lang="en-AU" sz="1600" dirty="0">
                          <a:solidFill>
                            <a:srgbClr val="E0FFFF"/>
                          </a:solidFill>
                          <a:latin typeface="Lucida Console" panose="020B0609040504020204" pitchFamily="49" charset="0"/>
                        </a:rPr>
                        <a:t>-Object</a:t>
                      </a:r>
                      <a:r>
                        <a:rPr lang="en-AU" sz="1600" baseline="0" dirty="0">
                          <a:solidFill>
                            <a:srgbClr val="E0FFFF"/>
                          </a:solidFill>
                          <a:latin typeface="Lucida Console" panose="020B0609040504020204" pitchFamily="49" charset="0"/>
                        </a:rPr>
                        <a:t> </a:t>
                      </a:r>
                      <a:r>
                        <a:rPr lang="en-AU" sz="1600" dirty="0">
                          <a:solidFill>
                            <a:srgbClr val="F5F5F5"/>
                          </a:solidFill>
                          <a:latin typeface="Lucida Console" panose="020B0609040504020204" pitchFamily="49" charset="0"/>
                        </a:rPr>
                        <a:t>{</a:t>
                      </a:r>
                      <a:r>
                        <a:rPr lang="en-AU" sz="1600" dirty="0">
                          <a:solidFill>
                            <a:srgbClr val="FF4500"/>
                          </a:solidFill>
                          <a:latin typeface="Lucida Console" panose="020B0609040504020204" pitchFamily="49" charset="0"/>
                        </a:rPr>
                        <a:t>$_</a:t>
                      </a:r>
                      <a:r>
                        <a:rPr lang="en-AU" sz="1600" dirty="0">
                          <a:solidFill>
                            <a:srgbClr val="D3D3D3"/>
                          </a:solidFill>
                          <a:latin typeface="Lucida Console" panose="020B0609040504020204" pitchFamily="49" charset="0"/>
                        </a:rPr>
                        <a:t>.</a:t>
                      </a:r>
                      <a:r>
                        <a:rPr lang="en-AU" sz="1600" dirty="0">
                          <a:solidFill>
                            <a:srgbClr val="F5F5F5"/>
                          </a:solidFill>
                          <a:latin typeface="Lucida Console" panose="020B0609040504020204" pitchFamily="49" charset="0"/>
                        </a:rPr>
                        <a:t>Kill()}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698043169"/>
                  </a:ext>
                </a:extLst>
              </a:tr>
            </a:tbl>
          </a:graphicData>
        </a:graphic>
      </p:graphicFrame>
      <p:sp>
        <p:nvSpPr>
          <p:cNvPr id="3" name="Line Callout 1 2"/>
          <p:cNvSpPr/>
          <p:nvPr/>
        </p:nvSpPr>
        <p:spPr>
          <a:xfrm>
            <a:off x="3687283" y="6238692"/>
            <a:ext cx="2857896" cy="288758"/>
          </a:xfrm>
          <a:prstGeom prst="borderCallout1">
            <a:avLst>
              <a:gd name="adj1" fmla="val 2083"/>
              <a:gd name="adj2" fmla="val -3813"/>
              <a:gd name="adj3" fmla="val -50001"/>
              <a:gd name="adj4" fmla="val -31493"/>
            </a:avLst>
          </a:prstGeom>
          <a:solidFill>
            <a:schemeClr val="tx2"/>
          </a:solidFill>
          <a:ln w="25400">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C6126"/>
                </a:solidFill>
                <a:effectLst/>
                <a:uLnTx/>
                <a:uFillTx/>
                <a:latin typeface="Segoe UI"/>
                <a:ea typeface="+mn-ea"/>
                <a:cs typeface="+mn-cs"/>
              </a:rPr>
              <a:t># Does not Exist anymore!</a:t>
            </a:r>
          </a:p>
        </p:txBody>
      </p:sp>
    </p:spTree>
    <p:extLst>
      <p:ext uri="{BB962C8B-B14F-4D97-AF65-F5344CB8AC3E}">
        <p14:creationId xmlns:p14="http://schemas.microsoft.com/office/powerpoint/2010/main" val="340515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25140"/>
            <a:ext cx="2279576" cy="1695893"/>
          </a:xfrm>
        </p:spPr>
        <p:txBody>
          <a:bodyPr/>
          <a:lstStyle/>
          <a:p>
            <a:r>
              <a:rPr lang="de-DE">
                <a:latin typeface="Segoe UI Light" panose="020B0502040204020203" pitchFamily="34" charset="0"/>
                <a:cs typeface="Segoe UI Light" panose="020B0502040204020203" pitchFamily="34" charset="0"/>
              </a:rPr>
              <a:t>Where-Object Syntax</a:t>
            </a:r>
            <a:endParaRPr lang="en-US">
              <a:latin typeface="Segoe UI Light" panose="020B0502040204020203" pitchFamily="34" charset="0"/>
              <a:cs typeface="Segoe UI Light" panose="020B0502040204020203" pitchFamily="34" charset="0"/>
            </a:endParaRPr>
          </a:p>
        </p:txBody>
      </p:sp>
      <p:sp>
        <p:nvSpPr>
          <p:cNvPr id="3" name="Content Placeholder 2"/>
          <p:cNvSpPr>
            <a:spLocks noGrp="1"/>
          </p:cNvSpPr>
          <p:nvPr>
            <p:ph sz="quarter" idx="13"/>
          </p:nvPr>
        </p:nvSpPr>
        <p:spPr>
          <a:xfrm>
            <a:off x="3323519" y="507576"/>
            <a:ext cx="8064896" cy="1841304"/>
          </a:xfrm>
        </p:spPr>
        <p:txBody>
          <a:bodyPr>
            <a:normAutofit/>
          </a:bodyPr>
          <a:lstStyle/>
          <a:p>
            <a:pPr marL="342900" indent="-342900">
              <a:buFont typeface="Arial" panose="020B0604020202020204" pitchFamily="34" charset="0"/>
              <a:buChar char="•"/>
            </a:pPr>
            <a:r>
              <a:rPr lang="en-US" sz="2400">
                <a:solidFill>
                  <a:schemeClr val="bg1"/>
                </a:solidFill>
              </a:rPr>
              <a:t>Simplified filtering syntax</a:t>
            </a:r>
          </a:p>
          <a:p>
            <a:pPr marL="342900" indent="-342900">
              <a:buFont typeface="Arial" panose="020B0604020202020204" pitchFamily="34" charset="0"/>
              <a:buChar char="•"/>
            </a:pPr>
            <a:r>
              <a:rPr lang="en-US" sz="2400">
                <a:solidFill>
                  <a:schemeClr val="bg1"/>
                </a:solidFill>
              </a:rPr>
              <a:t>Syntax emulates natural language</a:t>
            </a:r>
          </a:p>
          <a:p>
            <a:pPr marL="342900" indent="-342900">
              <a:buFont typeface="Arial" panose="020B0604020202020204" pitchFamily="34" charset="0"/>
              <a:buChar char="•"/>
            </a:pPr>
            <a:r>
              <a:rPr lang="en-US" sz="2400">
                <a:solidFill>
                  <a:schemeClr val="bg1"/>
                </a:solidFill>
              </a:rPr>
              <a:t>PowerShell v3.0+</a:t>
            </a:r>
          </a:p>
          <a:p>
            <a:pPr marL="342900" indent="-342900">
              <a:buFont typeface="Arial" panose="020B0604020202020204" pitchFamily="34" charset="0"/>
              <a:buChar char="•"/>
            </a:pPr>
            <a:r>
              <a:rPr lang="en-US" sz="2400">
                <a:solidFill>
                  <a:schemeClr val="bg1"/>
                </a:solidFill>
              </a:rPr>
              <a:t>Note: Multiple filter conditions need full syntax</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A194EB-9E96-4163-9BF2-10042278D76F}" type="slidenum">
              <a:rPr kumimoji="0" lang="es-ES" sz="800" b="0" i="0" u="none" strike="noStrike" kern="1200" cap="none" spc="0" normalizeH="0" baseline="0" noProof="0" smtClean="0">
                <a:ln>
                  <a:noFill/>
                </a:ln>
                <a:solidFill>
                  <a:srgbClr val="000000"/>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s-ES" sz="800" b="0" i="0" u="none" strike="noStrike" kern="1200" cap="none" spc="0" normalizeH="0" baseline="0" noProof="0">
              <a:ln>
                <a:noFill/>
              </a:ln>
              <a:solidFill>
                <a:srgbClr val="000000"/>
              </a:solidFill>
              <a:effectLst/>
              <a:uLnTx/>
              <a:uFillTx/>
              <a:latin typeface="Segoe UI"/>
              <a:ea typeface="+mn-ea"/>
            </a:endParaRPr>
          </a:p>
        </p:txBody>
      </p:sp>
      <p:graphicFrame>
        <p:nvGraphicFramePr>
          <p:cNvPr id="9" name="Table 8"/>
          <p:cNvGraphicFramePr>
            <a:graphicFrameLocks noGrp="1"/>
          </p:cNvGraphicFramePr>
          <p:nvPr>
            <p:extLst/>
          </p:nvPr>
        </p:nvGraphicFramePr>
        <p:xfrm>
          <a:off x="414672" y="2713429"/>
          <a:ext cx="11366204" cy="1371600"/>
        </p:xfrm>
        <a:graphic>
          <a:graphicData uri="http://schemas.openxmlformats.org/drawingml/2006/table">
            <a:tbl>
              <a:tblPr firstRow="1" bandRow="1"/>
              <a:tblGrid>
                <a:gridCol w="11366204">
                  <a:extLst>
                    <a:ext uri="{9D8B030D-6E8A-4147-A177-3AD203B41FA5}">
                      <a16:colId xmlns:a16="http://schemas.microsoft.com/office/drawing/2014/main" val="2426094625"/>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a:solidFill>
                            <a:schemeClr val="bg1"/>
                          </a:solidFill>
                          <a:latin typeface="Segoe UI Light" panose="020B0502040204020203" pitchFamily="34" charset="0"/>
                          <a:cs typeface="Segoe UI Light" panose="020B0502040204020203" pitchFamily="34" charset="0"/>
                        </a:rPr>
                        <a:t>PowerShell v1.0+</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22306096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a:solidFill>
                            <a:srgbClr val="F5F5F5"/>
                          </a:solidFill>
                          <a:latin typeface="Lucida Console" panose="020B0609040504020204" pitchFamily="49" charset="0"/>
                        </a:rPr>
                        <a:t>PS C:\&gt; </a:t>
                      </a:r>
                      <a:r>
                        <a:rPr lang="en-AU" sz="1800">
                          <a:solidFill>
                            <a:srgbClr val="E0FFFF"/>
                          </a:solidFill>
                          <a:latin typeface="Lucida Console" panose="020B0609040504020204" pitchFamily="49" charset="0"/>
                        </a:rPr>
                        <a:t>Get-</a:t>
                      </a:r>
                      <a:r>
                        <a:rPr lang="en-AU" sz="1800" err="1">
                          <a:solidFill>
                            <a:srgbClr val="E0FFFF"/>
                          </a:solidFill>
                          <a:latin typeface="Lucida Console" panose="020B0609040504020204" pitchFamily="49" charset="0"/>
                        </a:rPr>
                        <a:t>ChildItem</a:t>
                      </a:r>
                      <a:r>
                        <a:rPr lang="en-AU" sz="1800">
                          <a:solidFill>
                            <a:srgbClr val="F5F5F5"/>
                          </a:solidFill>
                          <a:latin typeface="Lucida Console" panose="020B0609040504020204" pitchFamily="49" charset="0"/>
                        </a:rPr>
                        <a:t> </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 </a:t>
                      </a:r>
                      <a:r>
                        <a:rPr lang="en-AU" sz="1800">
                          <a:solidFill>
                            <a:srgbClr val="E0FFFF"/>
                          </a:solidFill>
                          <a:latin typeface="Lucida Console" panose="020B0609040504020204" pitchFamily="49" charset="0"/>
                        </a:rPr>
                        <a:t>Where-Object</a:t>
                      </a:r>
                      <a:r>
                        <a:rPr lang="en-AU" sz="1800">
                          <a:solidFill>
                            <a:srgbClr val="F5F5F5"/>
                          </a:solidFill>
                          <a:latin typeface="Lucida Console" panose="020B0609040504020204" pitchFamily="49" charset="0"/>
                        </a:rPr>
                        <a:t> { </a:t>
                      </a:r>
                      <a:r>
                        <a:rPr lang="en-AU" sz="1800">
                          <a:solidFill>
                            <a:srgbClr val="FF4500"/>
                          </a:solidFill>
                          <a:latin typeface="Lucida Console" panose="020B0609040504020204" pitchFamily="49" charset="0"/>
                        </a:rPr>
                        <a:t>$_</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Length </a:t>
                      </a:r>
                      <a:r>
                        <a:rPr lang="en-AU" sz="1800">
                          <a:solidFill>
                            <a:srgbClr val="D3D3D3"/>
                          </a:solidFill>
                          <a:latin typeface="Lucida Console" panose="020B0609040504020204" pitchFamily="49" charset="0"/>
                        </a:rPr>
                        <a:t>–gt</a:t>
                      </a:r>
                      <a:r>
                        <a:rPr lang="en-AU" sz="1800">
                          <a:solidFill>
                            <a:srgbClr val="F5F5F5"/>
                          </a:solidFill>
                          <a:latin typeface="Lucida Console" panose="020B0609040504020204" pitchFamily="49" charset="0"/>
                        </a:rPr>
                        <a:t> </a:t>
                      </a:r>
                      <a:r>
                        <a:rPr lang="en-AU" sz="1800">
                          <a:solidFill>
                            <a:srgbClr val="FFE4C4"/>
                          </a:solidFill>
                          <a:latin typeface="Lucida Console" panose="020B0609040504020204" pitchFamily="49" charset="0"/>
                        </a:rPr>
                        <a:t>1MB </a:t>
                      </a:r>
                      <a:r>
                        <a:rPr lang="en-AU" sz="1800">
                          <a:solidFill>
                            <a:srgbClr val="F5F5F5"/>
                          </a:solidFill>
                          <a:latin typeface="Lucida Console" panose="020B0609040504020204" pitchFamily="49" charset="0"/>
                        </a:rPr>
                        <a:t>} </a:t>
                      </a:r>
                    </a:p>
                    <a:p>
                      <a:r>
                        <a:rPr lang="en-AU" sz="1800">
                          <a:solidFill>
                            <a:srgbClr val="F5F5F5"/>
                          </a:solidFill>
                          <a:latin typeface="Lucida Console" panose="020B0609040504020204" pitchFamily="49" charset="0"/>
                        </a:rPr>
                        <a:t>PS C:\&gt; </a:t>
                      </a:r>
                      <a:r>
                        <a:rPr lang="en-AU" sz="1800">
                          <a:solidFill>
                            <a:srgbClr val="E0FFFF"/>
                          </a:solidFill>
                          <a:latin typeface="Lucida Console" panose="020B0609040504020204" pitchFamily="49" charset="0"/>
                        </a:rPr>
                        <a:t>Get-</a:t>
                      </a:r>
                      <a:r>
                        <a:rPr lang="en-AU" sz="1800" err="1">
                          <a:solidFill>
                            <a:srgbClr val="E0FFFF"/>
                          </a:solidFill>
                          <a:latin typeface="Lucida Console" panose="020B0609040504020204" pitchFamily="49" charset="0"/>
                        </a:rPr>
                        <a:t>ChildItem</a:t>
                      </a:r>
                      <a:r>
                        <a:rPr lang="en-AU" sz="1800">
                          <a:solidFill>
                            <a:srgbClr val="F5F5F5"/>
                          </a:solidFill>
                          <a:latin typeface="Lucida Console" panose="020B0609040504020204" pitchFamily="49" charset="0"/>
                        </a:rPr>
                        <a:t> </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 </a:t>
                      </a:r>
                      <a:r>
                        <a:rPr lang="en-AU" sz="1800">
                          <a:solidFill>
                            <a:srgbClr val="E0FFFF"/>
                          </a:solidFill>
                          <a:latin typeface="Lucida Console" panose="020B0609040504020204" pitchFamily="49" charset="0"/>
                        </a:rPr>
                        <a:t>Where-Object</a:t>
                      </a:r>
                      <a:r>
                        <a:rPr lang="en-AU" sz="1800">
                          <a:solidFill>
                            <a:srgbClr val="F5F5F5"/>
                          </a:solidFill>
                          <a:latin typeface="Lucida Console" panose="020B0609040504020204" pitchFamily="49" charset="0"/>
                        </a:rPr>
                        <a:t> { </a:t>
                      </a:r>
                      <a:r>
                        <a:rPr lang="en-AU" sz="1800">
                          <a:solidFill>
                            <a:srgbClr val="FF4500"/>
                          </a:solidFill>
                          <a:latin typeface="Lucida Console" panose="020B0609040504020204" pitchFamily="49" charset="0"/>
                        </a:rPr>
                        <a:t>$_</a:t>
                      </a:r>
                      <a:r>
                        <a:rPr lang="en-AU" sz="1800">
                          <a:solidFill>
                            <a:srgbClr val="D3D3D3"/>
                          </a:solidFill>
                          <a:latin typeface="Lucida Console" panose="020B0609040504020204" pitchFamily="49" charset="0"/>
                        </a:rPr>
                        <a:t>.</a:t>
                      </a:r>
                      <a:r>
                        <a:rPr lang="en-AU" sz="1800" err="1">
                          <a:solidFill>
                            <a:srgbClr val="F5F5F5"/>
                          </a:solidFill>
                          <a:latin typeface="Lucida Console" panose="020B0609040504020204" pitchFamily="49" charset="0"/>
                        </a:rPr>
                        <a:t>PSIsContainer</a:t>
                      </a:r>
                      <a:r>
                        <a:rPr lang="en-AU" sz="1800">
                          <a:solidFill>
                            <a:srgbClr val="F5F5F5"/>
                          </a:solidFill>
                          <a:latin typeface="Lucida Console" panose="020B0609040504020204" pitchFamily="49" charset="0"/>
                        </a:rPr>
                        <a:t> }</a:t>
                      </a:r>
                    </a:p>
                    <a:p>
                      <a:r>
                        <a:rPr lang="en-AU" sz="1800">
                          <a:solidFill>
                            <a:srgbClr val="F5F5F5"/>
                          </a:solidFill>
                          <a:latin typeface="Lucida Console" panose="020B0609040504020204" pitchFamily="49" charset="0"/>
                        </a:rPr>
                        <a:t>PS C:\&gt; </a:t>
                      </a:r>
                      <a:r>
                        <a:rPr lang="en-AU" sz="1800">
                          <a:solidFill>
                            <a:srgbClr val="E0FFFF"/>
                          </a:solidFill>
                          <a:latin typeface="Lucida Console" panose="020B0609040504020204" pitchFamily="49" charset="0"/>
                        </a:rPr>
                        <a:t>Get-Service</a:t>
                      </a:r>
                      <a:r>
                        <a:rPr lang="en-AU" sz="1800">
                          <a:solidFill>
                            <a:srgbClr val="F5F5F5"/>
                          </a:solidFill>
                          <a:latin typeface="Lucida Console" panose="020B0609040504020204" pitchFamily="49" charset="0"/>
                        </a:rPr>
                        <a:t> </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 </a:t>
                      </a:r>
                      <a:r>
                        <a:rPr lang="en-AU" sz="1800">
                          <a:solidFill>
                            <a:srgbClr val="E0FFFF"/>
                          </a:solidFill>
                          <a:latin typeface="Lucida Console" panose="020B0609040504020204" pitchFamily="49" charset="0"/>
                        </a:rPr>
                        <a:t>Where-Object</a:t>
                      </a:r>
                      <a:r>
                        <a:rPr lang="en-AU" sz="1800">
                          <a:solidFill>
                            <a:srgbClr val="F5F5F5"/>
                          </a:solidFill>
                          <a:latin typeface="Lucida Console" panose="020B0609040504020204" pitchFamily="49" charset="0"/>
                        </a:rPr>
                        <a:t> {</a:t>
                      </a:r>
                      <a:r>
                        <a:rPr lang="en-AU" sz="1800">
                          <a:solidFill>
                            <a:srgbClr val="FF4500"/>
                          </a:solidFill>
                          <a:latin typeface="Lucida Console" panose="020B0609040504020204" pitchFamily="49" charset="0"/>
                        </a:rPr>
                        <a:t>$_</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Status </a:t>
                      </a:r>
                      <a:r>
                        <a:rPr lang="en-AU" sz="1800">
                          <a:solidFill>
                            <a:srgbClr val="D3D3D3"/>
                          </a:solidFill>
                          <a:latin typeface="Lucida Console" panose="020B0609040504020204" pitchFamily="49" charset="0"/>
                        </a:rPr>
                        <a:t>-eq</a:t>
                      </a:r>
                      <a:r>
                        <a:rPr lang="en-AU" sz="1800">
                          <a:solidFill>
                            <a:srgbClr val="F5F5F5"/>
                          </a:solidFill>
                          <a:latin typeface="Lucida Console" panose="020B0609040504020204" pitchFamily="49" charset="0"/>
                        </a:rPr>
                        <a:t> </a:t>
                      </a:r>
                      <a:r>
                        <a:rPr lang="en-AU" sz="1800">
                          <a:solidFill>
                            <a:srgbClr val="DB7093"/>
                          </a:solidFill>
                          <a:latin typeface="Lucida Console" panose="020B0609040504020204" pitchFamily="49" charset="0"/>
                        </a:rPr>
                        <a:t>"Running" </a:t>
                      </a:r>
                      <a:r>
                        <a:rPr lang="en-AU" sz="1800">
                          <a:solidFill>
                            <a:srgbClr val="D3D3D3"/>
                          </a:solidFill>
                          <a:latin typeface="Lucida Console" panose="020B0609040504020204" pitchFamily="49" charset="0"/>
                        </a:rPr>
                        <a:t>–and </a:t>
                      </a:r>
                      <a:r>
                        <a:rPr lang="en-AU" sz="1800">
                          <a:solidFill>
                            <a:srgbClr val="FF4500"/>
                          </a:solidFill>
                          <a:latin typeface="Lucida Console" panose="020B0609040504020204" pitchFamily="49" charset="0"/>
                        </a:rPr>
                        <a:t>$_</a:t>
                      </a:r>
                      <a:r>
                        <a:rPr lang="en-AU" sz="1800">
                          <a:solidFill>
                            <a:srgbClr val="D3D3D3"/>
                          </a:solidFill>
                          <a:latin typeface="Lucida Console" panose="020B0609040504020204" pitchFamily="49" charset="0"/>
                        </a:rPr>
                        <a:t>.</a:t>
                      </a:r>
                      <a:r>
                        <a:rPr lang="en-AU" sz="1800" err="1">
                          <a:solidFill>
                            <a:srgbClr val="F5F5F5"/>
                          </a:solidFill>
                          <a:latin typeface="Lucida Console" panose="020B0609040504020204" pitchFamily="49" charset="0"/>
                        </a:rPr>
                        <a:t>CanShutdown</a:t>
                      </a:r>
                      <a:r>
                        <a:rPr lang="en-AU" sz="180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79631507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11048858"/>
              </p:ext>
            </p:extLst>
          </p:nvPr>
        </p:nvGraphicFramePr>
        <p:xfrm>
          <a:off x="414672" y="4395204"/>
          <a:ext cx="11366204" cy="1463040"/>
        </p:xfrm>
        <a:graphic>
          <a:graphicData uri="http://schemas.openxmlformats.org/drawingml/2006/table">
            <a:tbl>
              <a:tblPr firstRow="1" bandRow="1"/>
              <a:tblGrid>
                <a:gridCol w="11366204">
                  <a:extLst>
                    <a:ext uri="{9D8B030D-6E8A-4147-A177-3AD203B41FA5}">
                      <a16:colId xmlns:a16="http://schemas.microsoft.com/office/drawing/2014/main" val="2443086657"/>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a:solidFill>
                            <a:schemeClr val="bg1"/>
                          </a:solidFill>
                          <a:latin typeface="Segoe UI Light" panose="020B0502040204020203" pitchFamily="34" charset="0"/>
                          <a:cs typeface="Segoe UI Light" panose="020B0502040204020203" pitchFamily="34" charset="0"/>
                        </a:rPr>
                        <a:t>PowerShell v3.0+ (Single comparison operator only)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67226980"/>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ChildItem</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Where-Object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Length</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gt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1MB</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a:t>
                      </a:r>
                      <a:r>
                        <a:rPr lang="en-AU" sz="2000" dirty="0" err="1">
                          <a:solidFill>
                            <a:srgbClr val="E0FFFF"/>
                          </a:solidFill>
                          <a:latin typeface="Lucida Console" panose="020B0609040504020204" pitchFamily="49" charset="0"/>
                        </a:rPr>
                        <a:t>ChildItem</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Where</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PSIsContainer</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Get-Service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Where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Status</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eq</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Running</a:t>
                      </a:r>
                      <a:r>
                        <a:rPr lang="en-AU" sz="20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02894708"/>
                  </a:ext>
                </a:extLst>
              </a:tr>
            </a:tbl>
          </a:graphicData>
        </a:graphic>
      </p:graphicFrame>
      <p:grpSp>
        <p:nvGrpSpPr>
          <p:cNvPr id="6" name="Group 5"/>
          <p:cNvGrpSpPr/>
          <p:nvPr/>
        </p:nvGrpSpPr>
        <p:grpSpPr>
          <a:xfrm>
            <a:off x="9354008" y="5369442"/>
            <a:ext cx="2466754" cy="974238"/>
            <a:chOff x="9354008" y="5369442"/>
            <a:chExt cx="2466754" cy="974238"/>
          </a:xfrm>
        </p:grpSpPr>
        <p:sp>
          <p:nvSpPr>
            <p:cNvPr id="2" name="Rectangular Callout 1"/>
            <p:cNvSpPr/>
            <p:nvPr/>
          </p:nvSpPr>
          <p:spPr>
            <a:xfrm>
              <a:off x="9354008" y="5369442"/>
              <a:ext cx="2466754" cy="776176"/>
            </a:xfrm>
            <a:prstGeom prst="wedgeRectCallout">
              <a:avLst>
                <a:gd name="adj1" fmla="val -90230"/>
                <a:gd name="adj2" fmla="val -221061"/>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Rectangular Callout 7"/>
            <p:cNvSpPr/>
            <p:nvPr/>
          </p:nvSpPr>
          <p:spPr>
            <a:xfrm>
              <a:off x="9354008" y="5369442"/>
              <a:ext cx="2466754" cy="974238"/>
            </a:xfrm>
            <a:prstGeom prst="wedgeRectCallout">
              <a:avLst>
                <a:gd name="adj1" fmla="val -109196"/>
                <a:gd name="adj2" fmla="val -18614"/>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No compound conditions with simplified syntax</a:t>
              </a:r>
            </a:p>
          </p:txBody>
        </p:sp>
      </p:grpSp>
    </p:spTree>
    <p:custDataLst>
      <p:tags r:id="rId1"/>
    </p:custDataLst>
    <p:extLst>
      <p:ext uri="{BB962C8B-B14F-4D97-AF65-F5344CB8AC3E}">
        <p14:creationId xmlns:p14="http://schemas.microsoft.com/office/powerpoint/2010/main" val="120048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047008"/>
            <a:ext cx="2225842" cy="1590595"/>
          </a:xfrm>
        </p:spPr>
        <p:txBody>
          <a:bodyPr>
            <a:normAutofit fontScale="90000"/>
          </a:bodyPr>
          <a:lstStyle/>
          <a:p>
            <a:pPr algn="l"/>
            <a:r>
              <a:rPr lang="en-AU">
                <a:latin typeface="Segoe UI Light" panose="020B0502040204020203" pitchFamily="34" charset="0"/>
                <a:cs typeface="Segoe UI Light" panose="020B0502040204020203" pitchFamily="34" charset="0"/>
              </a:rPr>
              <a:t>Filtering with Parameters </a:t>
            </a:r>
            <a:br>
              <a:rPr lang="en-AU">
                <a:latin typeface="Segoe UI Light" panose="020B0502040204020203" pitchFamily="34" charset="0"/>
                <a:cs typeface="Segoe UI Light" panose="020B0502040204020203" pitchFamily="34" charset="0"/>
              </a:rPr>
            </a:br>
            <a:r>
              <a:rPr lang="en-AU">
                <a:latin typeface="Segoe UI Light" panose="020B0502040204020203" pitchFamily="34" charset="0"/>
                <a:cs typeface="Segoe UI Light" panose="020B0502040204020203" pitchFamily="34" charset="0"/>
              </a:rPr>
              <a:t>      vs. </a:t>
            </a:r>
            <a:br>
              <a:rPr lang="en-AU">
                <a:latin typeface="Segoe UI Light" panose="020B0502040204020203" pitchFamily="34" charset="0"/>
                <a:cs typeface="Segoe UI Light" panose="020B0502040204020203" pitchFamily="34" charset="0"/>
              </a:rPr>
            </a:br>
            <a:r>
              <a:rPr lang="en-AU">
                <a:latin typeface="Segoe UI Light" panose="020B0502040204020203" pitchFamily="34" charset="0"/>
                <a:cs typeface="Segoe UI Light" panose="020B0502040204020203" pitchFamily="34" charset="0"/>
              </a:rPr>
              <a:t>Where-Object</a:t>
            </a:r>
            <a:br>
              <a:rPr lang="en-AU">
                <a:latin typeface="Segoe UI Light" panose="020B0502040204020203" pitchFamily="34" charset="0"/>
                <a:cs typeface="Segoe UI Light" panose="020B0502040204020203" pitchFamily="34" charset="0"/>
              </a:rPr>
            </a:br>
            <a:endParaRPr lang="en-AU">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0" name="Table 9"/>
          <p:cNvGraphicFramePr>
            <a:graphicFrameLocks noGrp="1"/>
          </p:cNvGraphicFramePr>
          <p:nvPr>
            <p:extLst/>
          </p:nvPr>
        </p:nvGraphicFramePr>
        <p:xfrm>
          <a:off x="3609255" y="1756047"/>
          <a:ext cx="5168108" cy="866206"/>
        </p:xfrm>
        <a:graphic>
          <a:graphicData uri="http://schemas.openxmlformats.org/drawingml/2006/table">
            <a:tbl>
              <a:tblPr firstRow="1" bandRow="1"/>
              <a:tblGrid>
                <a:gridCol w="5168108">
                  <a:extLst>
                    <a:ext uri="{9D8B030D-6E8A-4147-A177-3AD203B41FA5}">
                      <a16:colId xmlns:a16="http://schemas.microsoft.com/office/drawing/2014/main" val="4126324479"/>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bg1"/>
                          </a:solidFill>
                          <a:latin typeface="Segoe UI Light" panose="020B0502040204020203" pitchFamily="34" charset="0"/>
                          <a:cs typeface="Segoe UI Light" panose="020B0502040204020203" pitchFamily="34" charset="0"/>
                        </a:rPr>
                        <a:t>Filter output with</a:t>
                      </a:r>
                      <a:r>
                        <a:rPr lang="en-AU" sz="2000" b="0" baseline="0" dirty="0">
                          <a:solidFill>
                            <a:schemeClr val="bg1"/>
                          </a:solidFill>
                          <a:latin typeface="Segoe UI Light" panose="020B0502040204020203" pitchFamily="34" charset="0"/>
                          <a:cs typeface="Segoe UI Light" panose="020B0502040204020203" pitchFamily="34" charset="0"/>
                        </a:rPr>
                        <a:t> parameters (~4 milliseconds)</a:t>
                      </a:r>
                      <a:endParaRPr lang="en-AU" sz="2000" b="0" dirty="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39417072"/>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a:t>
                      </a:r>
                      <a:r>
                        <a:rPr lang="en-AU" sz="1800" baseline="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Get-Process</a:t>
                      </a:r>
                      <a:r>
                        <a:rPr lang="en-AU" sz="1800" dirty="0">
                          <a:solidFill>
                            <a:srgbClr val="F5F5F5"/>
                          </a:solidFill>
                          <a:latin typeface="Lucida Console" panose="020B0609040504020204" pitchFamily="49" charset="0"/>
                        </a:rPr>
                        <a:t> </a:t>
                      </a:r>
                      <a:r>
                        <a:rPr lang="en-AU" sz="1800" dirty="0">
                          <a:solidFill>
                            <a:srgbClr val="FFE4B5"/>
                          </a:solidFill>
                          <a:latin typeface="Lucida Console" panose="020B0609040504020204" pitchFamily="49" charset="0"/>
                        </a:rPr>
                        <a:t>-Name</a:t>
                      </a:r>
                      <a:r>
                        <a:rPr lang="en-AU" sz="1800" dirty="0">
                          <a:solidFill>
                            <a:srgbClr val="F5F5F5"/>
                          </a:solidFill>
                          <a:latin typeface="Lucida Console" panose="020B0609040504020204" pitchFamily="49" charset="0"/>
                        </a:rPr>
                        <a:t> </a:t>
                      </a:r>
                      <a:r>
                        <a:rPr lang="en-AU" sz="1800" dirty="0">
                          <a:solidFill>
                            <a:srgbClr val="EE82EE"/>
                          </a:solidFill>
                          <a:latin typeface="Lucida Console" panose="020B0609040504020204" pitchFamily="49" charset="0"/>
                        </a:rPr>
                        <a:t>*net*</a:t>
                      </a:r>
                      <a:endParaRPr lang="en-AU" sz="1800" dirty="0">
                        <a:solidFill>
                          <a:srgbClr val="FFE4B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188134656"/>
                  </a:ext>
                </a:extLst>
              </a:tr>
            </a:tbl>
          </a:graphicData>
        </a:graphic>
      </p:graphicFrame>
      <p:graphicFrame>
        <p:nvGraphicFramePr>
          <p:cNvPr id="6" name="Table 5"/>
          <p:cNvGraphicFramePr>
            <a:graphicFrameLocks noGrp="1"/>
          </p:cNvGraphicFramePr>
          <p:nvPr>
            <p:extLst/>
          </p:nvPr>
        </p:nvGraphicFramePr>
        <p:xfrm>
          <a:off x="2483978" y="311402"/>
          <a:ext cx="8055686" cy="866206"/>
        </p:xfrm>
        <a:graphic>
          <a:graphicData uri="http://schemas.openxmlformats.org/drawingml/2006/table">
            <a:tbl>
              <a:tblPr firstRow="1" bandRow="1"/>
              <a:tblGrid>
                <a:gridCol w="8055686">
                  <a:extLst>
                    <a:ext uri="{9D8B030D-6E8A-4147-A177-3AD203B41FA5}">
                      <a16:colId xmlns:a16="http://schemas.microsoft.com/office/drawing/2014/main" val="2993519805"/>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bg1"/>
                          </a:solidFill>
                          <a:latin typeface="Segoe UI Light" panose="020B0502040204020203" pitchFamily="34" charset="0"/>
                          <a:cs typeface="Segoe UI Light" panose="020B0502040204020203" pitchFamily="34" charset="0"/>
                        </a:rPr>
                        <a:t>Filter output with Where-Object (~11 milliseconds)</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102285570"/>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a:t>
                      </a:r>
                      <a:r>
                        <a:rPr lang="en-AU" sz="1800" baseline="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Get-Process</a:t>
                      </a:r>
                      <a:r>
                        <a:rPr lang="en-AU" sz="1800" dirty="0">
                          <a:solidFill>
                            <a:srgbClr val="F5F5F5"/>
                          </a:solidFill>
                          <a:latin typeface="Lucida Console" panose="020B0609040504020204" pitchFamily="49" charset="0"/>
                        </a:rPr>
                        <a:t> </a:t>
                      </a:r>
                      <a:r>
                        <a:rPr lang="en-AU" sz="1800" dirty="0">
                          <a:solidFill>
                            <a:srgbClr val="D3D3D3"/>
                          </a:solidFill>
                          <a:latin typeface="Lucida Console" panose="020B0609040504020204" pitchFamily="49" charset="0"/>
                        </a:rPr>
                        <a:t>| </a:t>
                      </a:r>
                      <a:r>
                        <a:rPr lang="en-AU" sz="1800" dirty="0">
                          <a:solidFill>
                            <a:srgbClr val="E0FFFF"/>
                          </a:solidFill>
                          <a:latin typeface="Lucida Console" panose="020B0609040504020204" pitchFamily="49" charset="0"/>
                        </a:rPr>
                        <a:t>Where-Object</a:t>
                      </a:r>
                      <a:r>
                        <a:rPr lang="en-AU" sz="1800" dirty="0">
                          <a:solidFill>
                            <a:srgbClr val="F5F5F5"/>
                          </a:solidFill>
                          <a:latin typeface="Lucida Console" panose="020B0609040504020204" pitchFamily="49" charset="0"/>
                        </a:rPr>
                        <a:t> {</a:t>
                      </a:r>
                      <a:r>
                        <a:rPr lang="en-AU" sz="1800" dirty="0">
                          <a:solidFill>
                            <a:srgbClr val="FF4500"/>
                          </a:solidFill>
                          <a:latin typeface="Lucida Console" panose="020B0609040504020204" pitchFamily="49" charset="0"/>
                        </a:rPr>
                        <a:t>$_</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Name </a:t>
                      </a:r>
                      <a:r>
                        <a:rPr lang="en-AU" sz="1800" dirty="0">
                          <a:solidFill>
                            <a:srgbClr val="D3D3D3"/>
                          </a:solidFill>
                          <a:latin typeface="Lucida Console" panose="020B0609040504020204" pitchFamily="49" charset="0"/>
                        </a:rPr>
                        <a:t>-match</a:t>
                      </a:r>
                      <a:r>
                        <a:rPr lang="en-AU" sz="1800" dirty="0">
                          <a:solidFill>
                            <a:srgbClr val="F5F5F5"/>
                          </a:solidFill>
                          <a:latin typeface="Lucida Console" panose="020B0609040504020204" pitchFamily="49" charset="0"/>
                        </a:rPr>
                        <a:t> </a:t>
                      </a:r>
                      <a:r>
                        <a:rPr lang="en-AU" sz="1800" dirty="0">
                          <a:solidFill>
                            <a:srgbClr val="DB7093"/>
                          </a:solidFill>
                          <a:latin typeface="Lucida Console" panose="020B0609040504020204" pitchFamily="49" charset="0"/>
                        </a:rPr>
                        <a:t>“net"</a:t>
                      </a:r>
                      <a:r>
                        <a:rPr lang="en-AU" sz="1800" dirty="0">
                          <a:solidFill>
                            <a:srgbClr val="F5F5F5"/>
                          </a:solidFill>
                          <a:latin typeface="Lucida Console" panose="020B0609040504020204" pitchFamily="49" charset="0"/>
                        </a:rPr>
                        <a:t>}</a:t>
                      </a:r>
                      <a:endParaRPr lang="en-AU" sz="1800" dirty="0">
                        <a:solidFill>
                          <a:srgbClr val="FFE4B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034149364"/>
                  </a:ext>
                </a:extLst>
              </a:tr>
            </a:tbl>
          </a:graphicData>
        </a:graphic>
      </p:graphicFrame>
      <p:sp>
        <p:nvSpPr>
          <p:cNvPr id="2" name="TextBox 1"/>
          <p:cNvSpPr txBox="1"/>
          <p:nvPr/>
        </p:nvSpPr>
        <p:spPr>
          <a:xfrm>
            <a:off x="7125724" y="6071781"/>
            <a:ext cx="4840043" cy="369332"/>
          </a:xfrm>
          <a:prstGeom prst="rect">
            <a:avLst/>
          </a:prstGeom>
          <a:solidFill>
            <a:schemeClr val="accent6">
              <a:lumMod val="20000"/>
              <a:lumOff val="80000"/>
            </a:schemeClr>
          </a:solidFill>
          <a:ln>
            <a:solidFill>
              <a:schemeClr val="accent1">
                <a:lumMod val="75000"/>
              </a:schemeClr>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Other Examples: Hyper-V, </a:t>
            </a:r>
            <a:r>
              <a:rPr kumimoji="0" lang="en-AU" sz="1800" b="0" i="1" u="none" strike="noStrike" kern="1200" cap="none" spc="0" normalizeH="0" baseline="0" noProof="0" err="1">
                <a:ln>
                  <a:noFill/>
                </a:ln>
                <a:solidFill>
                  <a:srgbClr val="000000"/>
                </a:solidFill>
                <a:effectLst/>
                <a:uLnTx/>
                <a:uFillTx/>
                <a:latin typeface="Segoe UI Light" panose="020B0502040204020203" pitchFamily="34" charset="0"/>
                <a:ea typeface="+mn-ea"/>
                <a:cs typeface="Segoe UI Light" panose="020B0502040204020203" pitchFamily="34" charset="0"/>
              </a:rPr>
              <a:t>EventLogs</a:t>
            </a:r>
            <a:r>
              <a:rPr kumimoji="0" lang="en-AU" sz="1800" b="0" i="1"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 SharePoint</a:t>
            </a:r>
          </a:p>
        </p:txBody>
      </p:sp>
      <p:sp>
        <p:nvSpPr>
          <p:cNvPr id="3" name="TextBox 2"/>
          <p:cNvSpPr txBox="1"/>
          <p:nvPr/>
        </p:nvSpPr>
        <p:spPr>
          <a:xfrm>
            <a:off x="5868456" y="1250723"/>
            <a:ext cx="64970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Segoe UI"/>
                <a:ea typeface="+mn-ea"/>
                <a:cs typeface="+mn-cs"/>
              </a:rPr>
              <a:t>vs.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 name="TextBox 6"/>
          <p:cNvSpPr txBox="1"/>
          <p:nvPr/>
        </p:nvSpPr>
        <p:spPr>
          <a:xfrm>
            <a:off x="545835" y="2853800"/>
            <a:ext cx="930361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Segoe UI"/>
                <a:ea typeface="+mn-ea"/>
                <a:cs typeface="+mn-cs"/>
              </a:rPr>
              <a:t>In other examples the difference can be much greater.</a:t>
            </a:r>
          </a:p>
        </p:txBody>
      </p:sp>
      <p:graphicFrame>
        <p:nvGraphicFramePr>
          <p:cNvPr id="9" name="Table 8"/>
          <p:cNvGraphicFramePr>
            <a:graphicFrameLocks noGrp="1"/>
          </p:cNvGraphicFramePr>
          <p:nvPr>
            <p:extLst/>
          </p:nvPr>
        </p:nvGraphicFramePr>
        <p:xfrm>
          <a:off x="251386" y="5268628"/>
          <a:ext cx="7146760" cy="435543"/>
        </p:xfrm>
        <a:graphic>
          <a:graphicData uri="http://schemas.openxmlformats.org/drawingml/2006/table">
            <a:tbl>
              <a:tblPr firstRow="1" bandRow="1"/>
              <a:tblGrid>
                <a:gridCol w="7146760">
                  <a:extLst>
                    <a:ext uri="{9D8B030D-6E8A-4147-A177-3AD203B41FA5}">
                      <a16:colId xmlns:a16="http://schemas.microsoft.com/office/drawing/2014/main" val="4126324479"/>
                    </a:ext>
                  </a:extLst>
                </a:gridCol>
              </a:tblGrid>
              <a:tr h="43554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a:solidFill>
                            <a:srgbClr val="F5F5F5"/>
                          </a:solidFill>
                          <a:latin typeface="Lucida Console" panose="020B0609040504020204" pitchFamily="49" charset="0"/>
                        </a:rPr>
                        <a:t>PS C:\&gt;</a:t>
                      </a:r>
                      <a:r>
                        <a:rPr lang="en-AU" sz="1800" baseline="0">
                          <a:solidFill>
                            <a:srgbClr val="F5F5F5"/>
                          </a:solidFill>
                          <a:latin typeface="Lucida Console" panose="020B0609040504020204" pitchFamily="49" charset="0"/>
                        </a:rPr>
                        <a:t> </a:t>
                      </a:r>
                      <a:r>
                        <a:rPr lang="en-AU" sz="1800">
                          <a:solidFill>
                            <a:srgbClr val="E0FFFF"/>
                          </a:solidFill>
                          <a:latin typeface="Lucida Console" panose="020B0609040504020204" pitchFamily="49" charset="0"/>
                        </a:rPr>
                        <a:t>Get-</a:t>
                      </a:r>
                      <a:r>
                        <a:rPr lang="en-AU" sz="1800" err="1">
                          <a:solidFill>
                            <a:srgbClr val="E0FFFF"/>
                          </a:solidFill>
                          <a:latin typeface="Lucida Console" panose="020B0609040504020204" pitchFamily="49" charset="0"/>
                        </a:rPr>
                        <a:t>ADUser</a:t>
                      </a:r>
                      <a:r>
                        <a:rPr lang="en-AU" sz="1800">
                          <a:solidFill>
                            <a:srgbClr val="F5F5F5"/>
                          </a:solidFill>
                          <a:latin typeface="Lucida Console" panose="020B0609040504020204" pitchFamily="49" charset="0"/>
                        </a:rPr>
                        <a:t> </a:t>
                      </a:r>
                      <a:r>
                        <a:rPr lang="en-AU" sz="1800">
                          <a:solidFill>
                            <a:srgbClr val="FFE4B5"/>
                          </a:solidFill>
                          <a:latin typeface="Lucida Console" panose="020B0609040504020204" pitchFamily="49" charset="0"/>
                        </a:rPr>
                        <a:t>–Filter</a:t>
                      </a:r>
                      <a:r>
                        <a:rPr lang="en-AU" sz="1800" baseline="0">
                          <a:solidFill>
                            <a:srgbClr val="FFE4B5"/>
                          </a:solidFill>
                          <a:latin typeface="Lucida Console" panose="020B0609040504020204" pitchFamily="49" charset="0"/>
                        </a:rPr>
                        <a:t> </a:t>
                      </a:r>
                      <a:r>
                        <a:rPr lang="en-AU" sz="1800" baseline="0">
                          <a:solidFill>
                            <a:schemeClr val="tx1"/>
                          </a:solidFill>
                          <a:latin typeface="Lucida Console" panose="020B0609040504020204" pitchFamily="49" charset="0"/>
                        </a:rPr>
                        <a:t>{Surname</a:t>
                      </a:r>
                      <a:r>
                        <a:rPr lang="en-AU" sz="1800" baseline="0">
                          <a:solidFill>
                            <a:srgbClr val="FFE4B5"/>
                          </a:solidFill>
                          <a:latin typeface="Lucida Console" panose="020B0609040504020204" pitchFamily="49" charset="0"/>
                        </a:rPr>
                        <a:t> </a:t>
                      </a:r>
                      <a:r>
                        <a:rPr lang="en-AU" sz="1800">
                          <a:solidFill>
                            <a:srgbClr val="D3D3D3"/>
                          </a:solidFill>
                          <a:latin typeface="Lucida Console" panose="020B0609040504020204" pitchFamily="49" charset="0"/>
                          <a:ea typeface=""/>
                          <a:cs typeface=""/>
                        </a:rPr>
                        <a:t>–eq </a:t>
                      </a:r>
                      <a:r>
                        <a:rPr lang="en-AU" sz="1800">
                          <a:solidFill>
                            <a:srgbClr val="DB7093"/>
                          </a:solidFill>
                          <a:latin typeface="Lucida Console" panose="020B0609040504020204" pitchFamily="49" charset="0"/>
                          <a:ea typeface=""/>
                          <a:cs typeface=""/>
                        </a:rPr>
                        <a:t>“Snover” </a:t>
                      </a:r>
                      <a:r>
                        <a:rPr lang="en-AU" sz="1800" baseline="0">
                          <a:solidFill>
                            <a:schemeClr val="tx1"/>
                          </a:solidFill>
                          <a:latin typeface="Lucida Console" panose="020B0609040504020204" pitchFamily="49" charset="0"/>
                        </a:rPr>
                        <a:t>}</a:t>
                      </a:r>
                      <a:endParaRPr lang="en-AU" sz="1800">
                        <a:solidFill>
                          <a:schemeClr val="tx1"/>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188134656"/>
                  </a:ext>
                </a:extLst>
              </a:tr>
            </a:tbl>
          </a:graphicData>
        </a:graphic>
      </p:graphicFrame>
      <p:graphicFrame>
        <p:nvGraphicFramePr>
          <p:cNvPr id="11" name="Table 10"/>
          <p:cNvGraphicFramePr>
            <a:graphicFrameLocks noGrp="1"/>
          </p:cNvGraphicFramePr>
          <p:nvPr>
            <p:extLst/>
          </p:nvPr>
        </p:nvGraphicFramePr>
        <p:xfrm>
          <a:off x="234778" y="3316482"/>
          <a:ext cx="11234140" cy="469966"/>
        </p:xfrm>
        <a:graphic>
          <a:graphicData uri="http://schemas.openxmlformats.org/drawingml/2006/table">
            <a:tbl>
              <a:tblPr firstRow="1" bandRow="1"/>
              <a:tblGrid>
                <a:gridCol w="11234140">
                  <a:extLst>
                    <a:ext uri="{9D8B030D-6E8A-4147-A177-3AD203B41FA5}">
                      <a16:colId xmlns:a16="http://schemas.microsoft.com/office/drawing/2014/main" val="2993519805"/>
                    </a:ext>
                  </a:extLst>
                </a:gridCol>
              </a:tblGrid>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a:t>
                      </a:r>
                      <a:r>
                        <a:rPr lang="en-AU" sz="1800" baseline="0" dirty="0">
                          <a:solidFill>
                            <a:srgbClr val="F5F5F5"/>
                          </a:solidFill>
                          <a:latin typeface="Lucida Console" panose="020B0609040504020204" pitchFamily="49" charset="0"/>
                        </a:rPr>
                        <a:t> </a:t>
                      </a:r>
                      <a:r>
                        <a:rPr lang="en-AU" sz="1800" dirty="0">
                          <a:solidFill>
                            <a:srgbClr val="E0FFFF"/>
                          </a:solidFill>
                          <a:latin typeface="Lucida Console" panose="020B0609040504020204" pitchFamily="49" charset="0"/>
                        </a:rPr>
                        <a:t>Get-</a:t>
                      </a:r>
                      <a:r>
                        <a:rPr lang="en-AU" sz="1800" dirty="0" err="1">
                          <a:solidFill>
                            <a:srgbClr val="E0FFFF"/>
                          </a:solidFill>
                          <a:latin typeface="Lucida Console" panose="020B0609040504020204" pitchFamily="49" charset="0"/>
                        </a:rPr>
                        <a:t>ADUser</a:t>
                      </a:r>
                      <a:r>
                        <a:rPr lang="en-AU" sz="1800" baseline="0" dirty="0">
                          <a:solidFill>
                            <a:srgbClr val="E0FFFF"/>
                          </a:solidFill>
                          <a:latin typeface="Lucida Console" panose="020B0609040504020204" pitchFamily="49" charset="0"/>
                        </a:rPr>
                        <a:t> </a:t>
                      </a:r>
                      <a:r>
                        <a:rPr lang="en-AU" sz="1800" dirty="0">
                          <a:solidFill>
                            <a:srgbClr val="FFE4B5"/>
                          </a:solidFill>
                          <a:latin typeface="Lucida Console" panose="020B0609040504020204" pitchFamily="49" charset="0"/>
                          <a:ea typeface=""/>
                          <a:cs typeface=""/>
                        </a:rPr>
                        <a:t>–Filter </a:t>
                      </a:r>
                      <a:r>
                        <a:rPr lang="en-AU" sz="1800" dirty="0">
                          <a:solidFill>
                            <a:srgbClr val="EE82EE"/>
                          </a:solidFill>
                          <a:latin typeface="Lucida Console" panose="020B0609040504020204" pitchFamily="49" charset="0"/>
                          <a:ea typeface=""/>
                          <a:cs typeface=""/>
                        </a:rPr>
                        <a:t>*</a:t>
                      </a:r>
                      <a:r>
                        <a:rPr lang="en-AU" sz="1800" dirty="0">
                          <a:solidFill>
                            <a:srgbClr val="F5F5F5"/>
                          </a:solidFill>
                          <a:latin typeface="Lucida Console" panose="020B0609040504020204" pitchFamily="49" charset="0"/>
                        </a:rPr>
                        <a:t> </a:t>
                      </a:r>
                      <a:r>
                        <a:rPr lang="en-AU" sz="1800" dirty="0">
                          <a:solidFill>
                            <a:srgbClr val="FFE4B5"/>
                          </a:solidFill>
                          <a:latin typeface="Lucida Console" panose="020B0609040504020204" pitchFamily="49" charset="0"/>
                          <a:ea typeface=""/>
                          <a:cs typeface=""/>
                        </a:rPr>
                        <a:t>-Properties </a:t>
                      </a:r>
                      <a:r>
                        <a:rPr lang="en-AU" sz="1800" dirty="0">
                          <a:solidFill>
                            <a:srgbClr val="EE82EE"/>
                          </a:solidFill>
                          <a:latin typeface="Lucida Console" panose="020B0609040504020204" pitchFamily="49" charset="0"/>
                          <a:ea typeface=""/>
                          <a:cs typeface=""/>
                        </a:rPr>
                        <a:t>Surname </a:t>
                      </a:r>
                      <a:r>
                        <a:rPr lang="en-AU" sz="1800" dirty="0">
                          <a:solidFill>
                            <a:srgbClr val="D3D3D3"/>
                          </a:solidFill>
                          <a:latin typeface="Lucida Console" panose="020B0609040504020204" pitchFamily="49" charset="0"/>
                        </a:rPr>
                        <a:t>| </a:t>
                      </a:r>
                      <a:r>
                        <a:rPr lang="en-AU" sz="1800" dirty="0">
                          <a:solidFill>
                            <a:srgbClr val="E0FFFF"/>
                          </a:solidFill>
                          <a:latin typeface="Lucida Console" panose="020B0609040504020204" pitchFamily="49" charset="0"/>
                        </a:rPr>
                        <a:t>?</a:t>
                      </a:r>
                      <a:r>
                        <a:rPr lang="en-AU" sz="1800" dirty="0">
                          <a:solidFill>
                            <a:srgbClr val="F5F5F5"/>
                          </a:solidFill>
                          <a:latin typeface="Lucida Console" panose="020B0609040504020204" pitchFamily="49" charset="0"/>
                        </a:rPr>
                        <a:t>{</a:t>
                      </a:r>
                      <a:r>
                        <a:rPr lang="en-AU" sz="1800" dirty="0">
                          <a:solidFill>
                            <a:srgbClr val="FF4500"/>
                          </a:solidFill>
                          <a:latin typeface="Lucida Console" panose="020B0609040504020204" pitchFamily="49" charset="0"/>
                        </a:rPr>
                        <a:t>$_</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Surname </a:t>
                      </a:r>
                      <a:r>
                        <a:rPr lang="en-AU" sz="1800" dirty="0">
                          <a:solidFill>
                            <a:srgbClr val="D3D3D3"/>
                          </a:solidFill>
                          <a:latin typeface="Lucida Console" panose="020B0609040504020204" pitchFamily="49" charset="0"/>
                        </a:rPr>
                        <a:t>-</a:t>
                      </a:r>
                      <a:r>
                        <a:rPr lang="en-AU" sz="1800" dirty="0" err="1">
                          <a:solidFill>
                            <a:srgbClr val="D3D3D3"/>
                          </a:solidFill>
                          <a:latin typeface="Lucida Console" panose="020B0609040504020204" pitchFamily="49" charset="0"/>
                        </a:rPr>
                        <a:t>eq</a:t>
                      </a:r>
                      <a:r>
                        <a:rPr lang="en-AU" sz="1800" dirty="0">
                          <a:solidFill>
                            <a:srgbClr val="F5F5F5"/>
                          </a:solidFill>
                          <a:latin typeface="Lucida Console" panose="020B0609040504020204" pitchFamily="49" charset="0"/>
                        </a:rPr>
                        <a:t> </a:t>
                      </a:r>
                      <a:r>
                        <a:rPr lang="en-AU" sz="1800" dirty="0">
                          <a:solidFill>
                            <a:srgbClr val="DB7093"/>
                          </a:solidFill>
                          <a:latin typeface="Lucida Console" panose="020B0609040504020204" pitchFamily="49" charset="0"/>
                        </a:rPr>
                        <a:t>“</a:t>
                      </a:r>
                      <a:r>
                        <a:rPr lang="en-AU" sz="1800" dirty="0" err="1">
                          <a:solidFill>
                            <a:srgbClr val="DB7093"/>
                          </a:solidFill>
                          <a:latin typeface="Lucida Console" panose="020B0609040504020204" pitchFamily="49" charset="0"/>
                        </a:rPr>
                        <a:t>Snover</a:t>
                      </a:r>
                      <a:r>
                        <a:rPr lang="en-AU" sz="1800" dirty="0">
                          <a:solidFill>
                            <a:srgbClr val="DB7093"/>
                          </a:solidFill>
                          <a:latin typeface="Lucida Console" panose="020B0609040504020204" pitchFamily="49" charset="0"/>
                        </a:rPr>
                        <a:t>"</a:t>
                      </a:r>
                      <a:r>
                        <a:rPr lang="en-AU" sz="1800" dirty="0">
                          <a:solidFill>
                            <a:srgbClr val="F5F5F5"/>
                          </a:solidFill>
                          <a:latin typeface="Lucida Console" panose="020B0609040504020204" pitchFamily="49" charset="0"/>
                        </a:rPr>
                        <a:t>}</a:t>
                      </a:r>
                      <a:endParaRPr lang="en-AU" sz="1800" dirty="0">
                        <a:solidFill>
                          <a:srgbClr val="FFE4B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034149364"/>
                  </a:ext>
                </a:extLst>
              </a:tr>
            </a:tbl>
          </a:graphicData>
        </a:graphic>
      </p:graphicFrame>
      <p:sp>
        <p:nvSpPr>
          <p:cNvPr id="13" name="Horizontal Scroll 12"/>
          <p:cNvSpPr/>
          <p:nvPr/>
        </p:nvSpPr>
        <p:spPr>
          <a:xfrm>
            <a:off x="234778" y="5847922"/>
            <a:ext cx="6709719" cy="685952"/>
          </a:xfrm>
          <a:prstGeom prst="horizontalScroll">
            <a:avLst/>
          </a:prstGeom>
          <a:solidFill>
            <a:srgbClr val="FFCC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PowerShell Proverb: If a Cmdlet has a –Filter there’s a reason.</a:t>
            </a:r>
          </a:p>
        </p:txBody>
      </p:sp>
      <p:sp>
        <p:nvSpPr>
          <p:cNvPr id="14" name="Flowchart: Magnetic Disk 13"/>
          <p:cNvSpPr/>
          <p:nvPr/>
        </p:nvSpPr>
        <p:spPr>
          <a:xfrm>
            <a:off x="10115794" y="3879798"/>
            <a:ext cx="1927654" cy="134688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Domain Controller</a:t>
            </a:r>
          </a:p>
        </p:txBody>
      </p:sp>
      <p:sp>
        <p:nvSpPr>
          <p:cNvPr id="22" name="Left-Up Arrow 21"/>
          <p:cNvSpPr/>
          <p:nvPr/>
        </p:nvSpPr>
        <p:spPr>
          <a:xfrm rot="5400000">
            <a:off x="5437813" y="-396414"/>
            <a:ext cx="624120" cy="8731841"/>
          </a:xfrm>
          <a:prstGeom prst="leftUpArrow">
            <a:avLst>
              <a:gd name="adj1" fmla="val 46040"/>
              <a:gd name="adj2" fmla="val 39849"/>
              <a:gd name="adj3" fmla="val 20302"/>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0"/>
              </a:camera>
              <a:lightRig rig="threePt" dir="t"/>
            </a:scene3d>
            <a:flatTx/>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3" name="TextBox 22"/>
          <p:cNvSpPr txBox="1"/>
          <p:nvPr/>
        </p:nvSpPr>
        <p:spPr>
          <a:xfrm>
            <a:off x="1600629" y="3849342"/>
            <a:ext cx="816757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Grab All Users as Objects and Perform Filtering (3.8k Users) ~2300</a:t>
            </a:r>
            <a:r>
              <a:rPr kumimoji="0" lang="en-US" sz="1800" b="0" i="0" u="none" strike="noStrike" kern="1200" cap="none" spc="0" normalizeH="0" noProof="0" dirty="0">
                <a:ln>
                  <a:noFill/>
                </a:ln>
                <a:solidFill>
                  <a:prstClr val="white"/>
                </a:solidFill>
                <a:effectLst/>
                <a:uLnTx/>
                <a:uFillTx/>
                <a:latin typeface="Segoe UI"/>
                <a:ea typeface="+mn-ea"/>
                <a:cs typeface="+mn-cs"/>
              </a:rPr>
              <a:t> milliseconds</a:t>
            </a:r>
            <a:r>
              <a:rPr kumimoji="0" lang="en-US" sz="1800" b="0" i="0" u="none" strike="noStrike" kern="1200" cap="none" spc="0" normalizeH="0" baseline="0" noProof="0" dirty="0">
                <a:ln>
                  <a:noFill/>
                </a:ln>
                <a:solidFill>
                  <a:prstClr val="white"/>
                </a:solidFill>
                <a:effectLst/>
                <a:uLnTx/>
                <a:uFillTx/>
                <a:latin typeface="Segoe UI"/>
                <a:ea typeface="+mn-ea"/>
                <a:cs typeface="+mn-cs"/>
              </a:rPr>
              <a:t>  </a:t>
            </a:r>
          </a:p>
        </p:txBody>
      </p:sp>
      <p:sp>
        <p:nvSpPr>
          <p:cNvPr id="24" name="Left-Up Arrow 23"/>
          <p:cNvSpPr/>
          <p:nvPr/>
        </p:nvSpPr>
        <p:spPr>
          <a:xfrm rot="10800000">
            <a:off x="1383950" y="4661879"/>
            <a:ext cx="8731843" cy="673144"/>
          </a:xfrm>
          <a:prstGeom prst="leftUpArrow">
            <a:avLst>
              <a:gd name="adj1" fmla="val 46040"/>
              <a:gd name="adj2" fmla="val 39849"/>
              <a:gd name="adj3" fmla="val 20302"/>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0" lon="0" rev="0"/>
              </a:camera>
              <a:lightRig rig="threePt" dir="t"/>
            </a:scene3d>
            <a:flatTx/>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5" name="TextBox 24"/>
          <p:cNvSpPr txBox="1"/>
          <p:nvPr/>
        </p:nvSpPr>
        <p:spPr>
          <a:xfrm>
            <a:off x="1503680" y="4735432"/>
            <a:ext cx="870300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Filtering occurs on DC and matching objects are returned. (1 user) ~10 milliseconds</a:t>
            </a:r>
          </a:p>
        </p:txBody>
      </p:sp>
      <p:sp>
        <p:nvSpPr>
          <p:cNvPr id="26" name="TextBox 25"/>
          <p:cNvSpPr txBox="1"/>
          <p:nvPr/>
        </p:nvSpPr>
        <p:spPr>
          <a:xfrm>
            <a:off x="10463388" y="3937127"/>
            <a:ext cx="125665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3.8k Users</a:t>
            </a:r>
          </a:p>
        </p:txBody>
      </p:sp>
      <p:sp>
        <p:nvSpPr>
          <p:cNvPr id="27" name="TextBox 26"/>
          <p:cNvSpPr txBox="1"/>
          <p:nvPr/>
        </p:nvSpPr>
        <p:spPr>
          <a:xfrm>
            <a:off x="5274328" y="4222004"/>
            <a:ext cx="64970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Segoe UI"/>
                <a:ea typeface="+mn-ea"/>
                <a:cs typeface="+mn-cs"/>
              </a:rPr>
              <a:t>vs.</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6652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13" grpId="0" animBg="1"/>
      <p:bldP spid="14" grpId="0" animBg="1"/>
      <p:bldP spid="22" grpId="0" animBg="1"/>
      <p:bldP spid="23" grpId="0"/>
      <p:bldP spid="24" grpId="0" animBg="1"/>
      <p:bldP spid="25"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1"/>
                </a:solidFill>
              </a:rPr>
              <a:t>What is a Script Block?</a:t>
            </a:r>
            <a:br>
              <a:rPr lang="en-US" dirty="0">
                <a:solidFill>
                  <a:schemeClr val="accent1"/>
                </a:solidFill>
              </a:rPr>
            </a:br>
            <a:br>
              <a:rPr lang="en-US" dirty="0">
                <a:solidFill>
                  <a:schemeClr val="accent1"/>
                </a:solidFill>
              </a:rPr>
            </a:br>
            <a:br>
              <a:rPr lang="en-US" dirty="0"/>
            </a:br>
            <a:endParaRPr lang="en-US" sz="2800" dirty="0">
              <a:solidFill>
                <a:srgbClr val="7030A0"/>
              </a:solidFill>
            </a:endParaRP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7" name="Content Placeholder 6"/>
          <p:cNvSpPr>
            <a:spLocks noGrp="1"/>
          </p:cNvSpPr>
          <p:nvPr>
            <p:ph sz="quarter" idx="13"/>
          </p:nvPr>
        </p:nvSpPr>
        <p:spPr>
          <a:xfrm>
            <a:off x="406400" y="1143000"/>
            <a:ext cx="11176000" cy="4953000"/>
          </a:xfrm>
        </p:spPr>
        <p:txBody>
          <a:bodyPr numCol="1"/>
          <a:lstStyle/>
          <a:p>
            <a:pPr marL="342900" indent="-342900">
              <a:buFont typeface="Arial" panose="020B0604020202020204" pitchFamily="34" charset="0"/>
              <a:buChar char="•"/>
            </a:pPr>
            <a:r>
              <a:rPr lang="en-AU" dirty="0"/>
              <a:t>Collection of statements or expressions that can be used as a single unit</a:t>
            </a:r>
          </a:p>
          <a:p>
            <a:pPr marL="342900" indent="-342900">
              <a:buFont typeface="Arial" panose="020B0604020202020204" pitchFamily="34" charset="0"/>
              <a:buChar char="•"/>
            </a:pPr>
            <a:r>
              <a:rPr lang="en-AU" dirty="0"/>
              <a:t>Can accept parameter values and return output</a:t>
            </a:r>
          </a:p>
          <a:p>
            <a:pPr marL="342900" indent="-342900">
              <a:buFont typeface="Arial" panose="020B0604020202020204" pitchFamily="34" charset="0"/>
              <a:buChar char="•"/>
            </a:pPr>
            <a:r>
              <a:rPr lang="en-AU" dirty="0"/>
              <a:t>A script block is a statement list in braces</a:t>
            </a:r>
          </a:p>
          <a:p>
            <a:pPr marL="342900" indent="-342900">
              <a:buFont typeface="Arial" panose="020B0604020202020204" pitchFamily="34" charset="0"/>
              <a:buChar char="•"/>
            </a:pPr>
            <a:r>
              <a:rPr lang="en-AU" dirty="0"/>
              <a:t>Returns output of all commands in script block</a:t>
            </a:r>
          </a:p>
          <a:p>
            <a:pPr marL="342900" indent="-342900">
              <a:buFont typeface="Arial" panose="020B0604020202020204" pitchFamily="34" charset="0"/>
              <a:buChar char="•"/>
            </a:pPr>
            <a:r>
              <a:rPr lang="en-AU" dirty="0"/>
              <a:t>Used by Cmdlets, Functions, Workflows and Desired State Configuration</a:t>
            </a:r>
          </a:p>
        </p:txBody>
      </p:sp>
      <p:graphicFrame>
        <p:nvGraphicFramePr>
          <p:cNvPr id="5" name="Table 4"/>
          <p:cNvGraphicFramePr>
            <a:graphicFrameLocks noGrp="1"/>
          </p:cNvGraphicFramePr>
          <p:nvPr>
            <p:extLst>
              <p:ext uri="{D42A27DB-BD31-4B8C-83A1-F6EECF244321}">
                <p14:modId xmlns:p14="http://schemas.microsoft.com/office/powerpoint/2010/main" val="2092198067"/>
              </p:ext>
            </p:extLst>
          </p:nvPr>
        </p:nvGraphicFramePr>
        <p:xfrm>
          <a:off x="406400" y="3444464"/>
          <a:ext cx="9205464" cy="457200"/>
        </p:xfrm>
        <a:graphic>
          <a:graphicData uri="http://schemas.openxmlformats.org/drawingml/2006/table">
            <a:tbl>
              <a:tblPr firstRow="1" bandRow="1">
                <a:tableStyleId>{5C22544A-7EE6-4342-B048-85BDC9FD1C3A}</a:tableStyleId>
              </a:tblPr>
              <a:tblGrid>
                <a:gridCol w="9205464">
                  <a:extLst>
                    <a:ext uri="{9D8B030D-6E8A-4147-A177-3AD203B41FA5}">
                      <a16:colId xmlns:a16="http://schemas.microsoft.com/office/drawing/2014/main" val="2931782967"/>
                    </a:ext>
                  </a:extLst>
                </a:gridCol>
              </a:tblGrid>
              <a:tr h="370840">
                <a:tc>
                  <a:txBody>
                    <a:bodyPr/>
                    <a:lstStyle/>
                    <a:p>
                      <a:r>
                        <a:rPr lang="en-AU" sz="2400" b="0">
                          <a:solidFill>
                            <a:srgbClr val="F5F5F5"/>
                          </a:solidFill>
                          <a:latin typeface="Lucida Console" panose="020B0609040504020204" pitchFamily="49" charset="0"/>
                        </a:rPr>
                        <a:t>{</a:t>
                      </a:r>
                      <a:r>
                        <a:rPr lang="en-AU" sz="2400" b="0">
                          <a:solidFill>
                            <a:srgbClr val="EE82EE"/>
                          </a:solidFill>
                          <a:latin typeface="Lucida Console" panose="020B0609040504020204" pitchFamily="49" charset="0"/>
                        </a:rPr>
                        <a:t>&lt;statement</a:t>
                      </a:r>
                      <a:r>
                        <a:rPr lang="en-AU" sz="2400" b="0">
                          <a:solidFill>
                            <a:srgbClr val="F5F5F5"/>
                          </a:solidFill>
                          <a:latin typeface="Lucida Console" panose="020B0609040504020204" pitchFamily="49" charset="0"/>
                        </a:rPr>
                        <a:t> </a:t>
                      </a:r>
                      <a:r>
                        <a:rPr lang="en-AU" sz="2400" b="0">
                          <a:solidFill>
                            <a:srgbClr val="EE82EE"/>
                          </a:solidFill>
                          <a:latin typeface="Lucida Console" panose="020B0609040504020204" pitchFamily="49" charset="0"/>
                        </a:rPr>
                        <a:t>list&gt;</a:t>
                      </a:r>
                      <a:r>
                        <a:rPr lang="en-AU" sz="2400" b="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184813984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74234707"/>
              </p:ext>
            </p:extLst>
          </p:nvPr>
        </p:nvGraphicFramePr>
        <p:xfrm>
          <a:off x="406400" y="4197467"/>
          <a:ext cx="9205464" cy="1554480"/>
        </p:xfrm>
        <a:graphic>
          <a:graphicData uri="http://schemas.openxmlformats.org/drawingml/2006/table">
            <a:tbl>
              <a:tblPr firstRow="1" bandRow="1">
                <a:tableStyleId>{5C22544A-7EE6-4342-B048-85BDC9FD1C3A}</a:tableStyleId>
              </a:tblPr>
              <a:tblGrid>
                <a:gridCol w="9205464">
                  <a:extLst>
                    <a:ext uri="{9D8B030D-6E8A-4147-A177-3AD203B41FA5}">
                      <a16:colId xmlns:a16="http://schemas.microsoft.com/office/drawing/2014/main" val="23491813"/>
                    </a:ext>
                  </a:extLst>
                </a:gridCol>
              </a:tblGrid>
              <a:tr h="370840">
                <a:tc>
                  <a:txBody>
                    <a:bodyPr/>
                    <a:lstStyle/>
                    <a:p>
                      <a:r>
                        <a:rPr lang="en-AU" sz="2400" b="0" dirty="0">
                          <a:solidFill>
                            <a:srgbClr val="F5F5F5"/>
                          </a:solidFill>
                          <a:latin typeface="Lucida Console" panose="020B0609040504020204" pitchFamily="49" charset="0"/>
                        </a:rPr>
                        <a:t>{</a:t>
                      </a:r>
                    </a:p>
                    <a:p>
                      <a:r>
                        <a:rPr lang="en-AU" sz="2400" b="0" dirty="0" err="1">
                          <a:solidFill>
                            <a:srgbClr val="E0FFFF"/>
                          </a:solidFill>
                          <a:latin typeface="Lucida Console" panose="020B0609040504020204" pitchFamily="49" charset="0"/>
                        </a:rPr>
                        <a:t>param</a:t>
                      </a:r>
                      <a:r>
                        <a:rPr lang="en-AU" sz="2400" b="0" dirty="0">
                          <a:solidFill>
                            <a:srgbClr val="F5F5F5"/>
                          </a:solidFill>
                          <a:latin typeface="Lucida Console" panose="020B0609040504020204" pitchFamily="49" charset="0"/>
                        </a:rPr>
                        <a:t> (</a:t>
                      </a:r>
                      <a:r>
                        <a:rPr lang="en-AU" sz="2400" b="0" dirty="0">
                          <a:solidFill>
                            <a:srgbClr val="FF4500"/>
                          </a:solidFill>
                          <a:latin typeface="Lucida Console" panose="020B0609040504020204" pitchFamily="49" charset="0"/>
                        </a:rPr>
                        <a:t>$parameter1</a:t>
                      </a:r>
                      <a:r>
                        <a:rPr lang="en-AU" sz="2400" b="0" dirty="0">
                          <a:solidFill>
                            <a:srgbClr val="D3D3D3"/>
                          </a:solidFill>
                          <a:latin typeface="Lucida Console" panose="020B0609040504020204" pitchFamily="49" charset="0"/>
                        </a:rPr>
                        <a:t>,</a:t>
                      </a:r>
                      <a:r>
                        <a:rPr lang="en-AU" sz="2400" b="0" dirty="0">
                          <a:solidFill>
                            <a:srgbClr val="FF4500"/>
                          </a:solidFill>
                          <a:latin typeface="Lucida Console" panose="020B0609040504020204" pitchFamily="49" charset="0"/>
                        </a:rPr>
                        <a:t>$parameterN</a:t>
                      </a:r>
                      <a:r>
                        <a:rPr lang="en-AU" sz="2400" b="0" dirty="0">
                          <a:solidFill>
                            <a:srgbClr val="F5F5F5"/>
                          </a:solidFill>
                          <a:latin typeface="Lucida Console" panose="020B0609040504020204" pitchFamily="49" charset="0"/>
                        </a:rPr>
                        <a:t>)</a:t>
                      </a:r>
                    </a:p>
                    <a:p>
                      <a:r>
                        <a:rPr lang="en-AU" sz="2400" b="0" dirty="0">
                          <a:solidFill>
                            <a:srgbClr val="EE82EE"/>
                          </a:solidFill>
                          <a:latin typeface="Lucida Console" panose="020B0609040504020204" pitchFamily="49" charset="0"/>
                        </a:rPr>
                        <a:t>&lt;statement</a:t>
                      </a:r>
                      <a:r>
                        <a:rPr lang="en-AU" sz="2400" b="0" dirty="0">
                          <a:solidFill>
                            <a:srgbClr val="F5F5F5"/>
                          </a:solidFill>
                          <a:latin typeface="Lucida Console" panose="020B0609040504020204" pitchFamily="49" charset="0"/>
                        </a:rPr>
                        <a:t> </a:t>
                      </a:r>
                      <a:r>
                        <a:rPr lang="en-AU" sz="2400" b="0" dirty="0">
                          <a:solidFill>
                            <a:srgbClr val="EE82EE"/>
                          </a:solidFill>
                          <a:latin typeface="Lucida Console" panose="020B0609040504020204" pitchFamily="49" charset="0"/>
                        </a:rPr>
                        <a:t>list&gt;</a:t>
                      </a:r>
                      <a:endParaRPr lang="en-AU" sz="2400" b="0" dirty="0">
                        <a:solidFill>
                          <a:srgbClr val="F5F5F5"/>
                        </a:solidFill>
                        <a:latin typeface="Lucida Console" panose="020B0609040504020204" pitchFamily="49" charset="0"/>
                      </a:endParaRPr>
                    </a:p>
                    <a:p>
                      <a:r>
                        <a:rPr lang="en-AU" sz="2400" b="0" dirty="0">
                          <a:solidFill>
                            <a:srgbClr val="F5F5F5"/>
                          </a:solidFill>
                          <a:latin typeface="Lucida Console" panose="020B0609040504020204" pitchFamily="49" charset="0"/>
                        </a:rPr>
                        <a:t>} </a:t>
                      </a:r>
                    </a:p>
                  </a:txBody>
                  <a:tcPr>
                    <a:solidFill>
                      <a:srgbClr val="012456"/>
                    </a:solidFill>
                  </a:tcPr>
                </a:tc>
                <a:extLst>
                  <a:ext uri="{0D108BD9-81ED-4DB2-BD59-A6C34878D82A}">
                    <a16:rowId xmlns:a16="http://schemas.microsoft.com/office/drawing/2014/main" val="3972660802"/>
                  </a:ext>
                </a:extLst>
              </a:tr>
            </a:tbl>
          </a:graphicData>
        </a:graphic>
      </p:graphicFrame>
    </p:spTree>
    <p:extLst>
      <p:ext uri="{BB962C8B-B14F-4D97-AF65-F5344CB8AC3E}">
        <p14:creationId xmlns:p14="http://schemas.microsoft.com/office/powerpoint/2010/main" val="35847650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1_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dlc_DocId xmlns="230e9df3-be65-4c73-a93b-d1236ebd677e">CPS089-628834383-4506</_dlc_DocId>
    <_ip_UnifiedCompliancePolicyUIAction xmlns="http://schemas.microsoft.com/sharepoint/v3" xsi:nil="true"/>
    <_dlc_DocIdUrl xmlns="230e9df3-be65-4c73-a93b-d1236ebd677e">
      <Url>https://microsoft.sharepoint.com/teams/CampusProjectSites089/hahzsakosd/ipdev/_layouts/15/DocIdRedir.aspx?ID=CPS089-628834383-4506</Url>
      <Description>CPS089-628834383-4506</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EA336C0-F2DA-4075-888B-27EFEC99EEAB}"/>
</file>

<file path=customXml/itemProps2.xml><?xml version="1.0" encoding="utf-8"?>
<ds:datastoreItem xmlns:ds="http://schemas.openxmlformats.org/officeDocument/2006/customXml" ds:itemID="{237812BC-385D-4638-B61E-E593D8956FE7}">
  <ds:schemaRefs>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7ed30aa2-a9a3-48dd-93de-4f2bc034e61b"/>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3F0B81D-CB30-4184-8A6D-128CCDDCA933}">
  <ds:schemaRefs>
    <ds:schemaRef ds:uri="http://schemas.microsoft.com/sharepoint/v3/contenttype/forms"/>
  </ds:schemaRefs>
</ds:datastoreItem>
</file>

<file path=customXml/itemProps4.xml><?xml version="1.0" encoding="utf-8"?>
<ds:datastoreItem xmlns:ds="http://schemas.openxmlformats.org/officeDocument/2006/customXml" ds:itemID="{283AB5AF-FC67-4C62-B522-BF5BE4C003C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225</TotalTime>
  <Words>2315</Words>
  <Application>Microsoft Office PowerPoint</Application>
  <PresentationFormat>Widescreen</PresentationFormat>
  <Paragraphs>424</Paragraphs>
  <Slides>21</Slides>
  <Notes>21</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Arial</vt:lpstr>
      <vt:lpstr>Calibri</vt:lpstr>
      <vt:lpstr>Calibri Light</vt:lpstr>
      <vt:lpstr>Courier New</vt:lpstr>
      <vt:lpstr>Lucida Console</vt:lpstr>
      <vt:lpstr>Segoe Pro Light</vt:lpstr>
      <vt:lpstr>Segoe Pro Semibold</vt:lpstr>
      <vt:lpstr>Segoe UI</vt:lpstr>
      <vt:lpstr>Segoe UI Light</vt:lpstr>
      <vt:lpstr>Segoe UI Semibold</vt:lpstr>
      <vt:lpstr>Wingdings</vt:lpstr>
      <vt:lpstr>Services4x3</vt:lpstr>
      <vt:lpstr>1_Services4x3</vt:lpstr>
      <vt:lpstr>Agenda</vt:lpstr>
      <vt:lpstr>Module 6: Advanced Pipeline Operations </vt:lpstr>
      <vt:lpstr>Comparison Operators</vt:lpstr>
      <vt:lpstr>Logical Operators</vt:lpstr>
      <vt:lpstr>Instructor Demonstration</vt:lpstr>
      <vt:lpstr>Where-Object and ForEach-Object</vt:lpstr>
      <vt:lpstr>Where-Object Syntax</vt:lpstr>
      <vt:lpstr>Filtering with Parameters        vs.  Where-Object </vt:lpstr>
      <vt:lpstr>What is a Script Block?   </vt:lpstr>
      <vt:lpstr>Named Blocks</vt:lpstr>
      <vt:lpstr>Begin, Process and End Parameters</vt:lpstr>
      <vt:lpstr>Instructor Demonstration</vt:lpstr>
      <vt:lpstr>Methods Of Accepting Paramater Pipeline Input</vt:lpstr>
      <vt:lpstr>Pipeline Input ByValue</vt:lpstr>
      <vt:lpstr>Pipeline Input ByPropertyName</vt:lpstr>
      <vt:lpstr>Does a Parameter Accept Pipeline Input?</vt:lpstr>
      <vt:lpstr>Content Cmdlets Review</vt:lpstr>
      <vt:lpstr>Text File Input</vt:lpstr>
      <vt:lpstr>The Parameter Binding Steps</vt:lpstr>
      <vt:lpstr>Instructor Demonstration</vt:lpstr>
      <vt:lpstr>Advanced Pipeline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Advanced Pipeline Operations </dc:title>
  <dc:creator>Bobby Reed</dc:creator>
  <cp:lastModifiedBy>Bobby Reed</cp:lastModifiedBy>
  <cp:revision>13</cp:revision>
  <dcterms:created xsi:type="dcterms:W3CDTF">2017-03-17T10:33:01Z</dcterms:created>
  <dcterms:modified xsi:type="dcterms:W3CDTF">2017-04-10T12:11:37Z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25e6395c-cf67-4b72-ad13-5d4f1efb9640</vt:lpwstr>
  </property>
</Properties>
</file>