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4"/>
  </p:notesMasterIdLst>
  <p:sldIdLst>
    <p:sldId id="264" r:id="rId6"/>
    <p:sldId id="257" r:id="rId7"/>
    <p:sldId id="258" r:id="rId8"/>
    <p:sldId id="259" r:id="rId9"/>
    <p:sldId id="260" r:id="rId10"/>
    <p:sldId id="266" r:id="rId11"/>
    <p:sldId id="265"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7 - Modules Introduction" id="{A5711073-D100-4BB3-A962-C34C754645A9}">
          <p14:sldIdLst>
            <p14:sldId id="264"/>
            <p14:sldId id="257"/>
            <p14:sldId id="258"/>
            <p14:sldId id="259"/>
            <p14:sldId id="260"/>
            <p14:sldId id="266"/>
            <p14:sldId id="265"/>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74393" autoAdjust="0"/>
  </p:normalViewPr>
  <p:slideViewPr>
    <p:cSldViewPr snapToGrid="0">
      <p:cViewPr varScale="1">
        <p:scale>
          <a:sx n="52" d="100"/>
          <a:sy n="52" d="100"/>
        </p:scale>
        <p:origin x="10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B7C3A-D4DB-484C-AC0E-834F60EED346}" type="datetimeFigureOut">
              <a:rPr lang="en-US" smtClean="0"/>
              <a:t>3/23/2017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6D46A-4CC4-4E48-B088-98053674B085}" type="slidenum">
              <a:rPr lang="en-US" smtClean="0"/>
              <a:t>‹#›</a:t>
            </a:fld>
            <a:endParaRPr lang="en-US"/>
          </a:p>
        </p:txBody>
      </p:sp>
    </p:spTree>
    <p:extLst>
      <p:ext uri="{BB962C8B-B14F-4D97-AF65-F5344CB8AC3E}">
        <p14:creationId xmlns:p14="http://schemas.microsoft.com/office/powerpoint/2010/main" val="152026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echnet.microsoft.com/en-us/library/hh801904.aspx"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600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209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12700"/>
            <a:ext cx="6096000" cy="3429000"/>
          </a:xfrm>
        </p:spPr>
      </p:sp>
      <p:sp>
        <p:nvSpPr>
          <p:cNvPr id="3" name="Notes Placeholder 2"/>
          <p:cNvSpPr>
            <a:spLocks noGrp="1"/>
          </p:cNvSpPr>
          <p:nvPr>
            <p:ph type="body" idx="1"/>
          </p:nvPr>
        </p:nvSpPr>
        <p:spPr>
          <a:xfrm>
            <a:off x="685800" y="3635896"/>
            <a:ext cx="5486400" cy="5355704"/>
          </a:xfrm>
        </p:spPr>
        <p:txBody>
          <a:bodyPr numCol="3"/>
          <a:lstStyle/>
          <a:p>
            <a:r>
              <a:rPr lang="en-US" sz="1000" b="1"/>
              <a:t>Windows 8 and Server 2012 PowerShell Modules:</a:t>
            </a:r>
          </a:p>
          <a:p>
            <a:r>
              <a:rPr lang="en-US" sz="1000"/>
              <a:t>AD CS Administration</a:t>
            </a:r>
          </a:p>
          <a:p>
            <a:r>
              <a:rPr lang="en-US" sz="1000"/>
              <a:t>AD CS Deployment</a:t>
            </a:r>
          </a:p>
          <a:p>
            <a:r>
              <a:rPr lang="en-US" sz="1000"/>
              <a:t>AD DS Administration</a:t>
            </a:r>
          </a:p>
          <a:p>
            <a:r>
              <a:rPr lang="en-US" sz="1000"/>
              <a:t>AD DS Deployment</a:t>
            </a:r>
          </a:p>
          <a:p>
            <a:r>
              <a:rPr lang="en-US" sz="1000"/>
              <a:t>AD </a:t>
            </a:r>
            <a:r>
              <a:rPr lang="en-US" sz="1000" err="1"/>
              <a:t>FS</a:t>
            </a:r>
            <a:endParaRPr lang="en-US" sz="1000"/>
          </a:p>
          <a:p>
            <a:r>
              <a:rPr lang="en-US" sz="1000"/>
              <a:t>AD </a:t>
            </a:r>
            <a:r>
              <a:rPr lang="en-US" sz="1000" err="1"/>
              <a:t>RMS</a:t>
            </a:r>
            <a:r>
              <a:rPr lang="en-US" sz="1000"/>
              <a:t> Administration</a:t>
            </a:r>
          </a:p>
          <a:p>
            <a:r>
              <a:rPr lang="en-US" sz="1000"/>
              <a:t>AD </a:t>
            </a:r>
            <a:r>
              <a:rPr lang="en-US" sz="1000" err="1"/>
              <a:t>RMS</a:t>
            </a:r>
            <a:r>
              <a:rPr lang="en-US" sz="1000"/>
              <a:t> Deployment</a:t>
            </a:r>
          </a:p>
          <a:p>
            <a:r>
              <a:rPr lang="en-US" sz="1000"/>
              <a:t>App Installation</a:t>
            </a:r>
          </a:p>
          <a:p>
            <a:r>
              <a:rPr lang="en-US" sz="1000" err="1"/>
              <a:t>AppLocker</a:t>
            </a:r>
            <a:endParaRPr lang="en-US" sz="1000"/>
          </a:p>
          <a:p>
            <a:r>
              <a:rPr lang="en-US" sz="1000"/>
              <a:t>Best Practices Analyzer</a:t>
            </a:r>
          </a:p>
          <a:p>
            <a:r>
              <a:rPr lang="en-US" sz="1000"/>
              <a:t>BitLocker</a:t>
            </a:r>
          </a:p>
          <a:p>
            <a:r>
              <a:rPr lang="en-US" sz="1000"/>
              <a:t>BITS</a:t>
            </a:r>
          </a:p>
          <a:p>
            <a:r>
              <a:rPr lang="en-US" sz="1000" err="1"/>
              <a:t>BranchCache</a:t>
            </a:r>
            <a:endParaRPr lang="en-US" sz="1000"/>
          </a:p>
          <a:p>
            <a:r>
              <a:rPr lang="en-US" sz="1000" err="1"/>
              <a:t>CIM</a:t>
            </a:r>
            <a:endParaRPr lang="en-US" sz="1000"/>
          </a:p>
          <a:p>
            <a:r>
              <a:rPr lang="en-US" sz="1000"/>
              <a:t>Cluster-Aware Updating</a:t>
            </a:r>
          </a:p>
          <a:p>
            <a:r>
              <a:rPr lang="en-US" sz="1000"/>
              <a:t>Data Center Bridging (</a:t>
            </a:r>
            <a:r>
              <a:rPr lang="en-US" sz="1000" err="1"/>
              <a:t>DCB</a:t>
            </a:r>
            <a:r>
              <a:rPr lang="en-US" sz="1000"/>
              <a:t>) Quality of Service (</a:t>
            </a:r>
            <a:r>
              <a:rPr lang="en-US" sz="1000" err="1"/>
              <a:t>QoS</a:t>
            </a:r>
            <a:r>
              <a:rPr lang="en-US" sz="1000"/>
              <a:t>)</a:t>
            </a:r>
          </a:p>
          <a:p>
            <a:r>
              <a:rPr lang="en-US" sz="1000" err="1"/>
              <a:t>Deduplication</a:t>
            </a:r>
            <a:endParaRPr lang="en-US" sz="1000"/>
          </a:p>
          <a:p>
            <a:r>
              <a:rPr lang="en-US" sz="1000" err="1"/>
              <a:t>DFSN</a:t>
            </a:r>
            <a:endParaRPr lang="en-US" sz="1000"/>
          </a:p>
          <a:p>
            <a:r>
              <a:rPr lang="en-US" sz="1000" err="1"/>
              <a:t>DHCP</a:t>
            </a:r>
            <a:endParaRPr lang="en-US" sz="1000"/>
          </a:p>
          <a:p>
            <a:r>
              <a:rPr lang="en-US" sz="1000" err="1"/>
              <a:t>DirectAccess</a:t>
            </a:r>
            <a:r>
              <a:rPr lang="en-US" sz="1000"/>
              <a:t> Client</a:t>
            </a:r>
          </a:p>
          <a:p>
            <a:r>
              <a:rPr lang="en-US" sz="1000" err="1"/>
              <a:t>DISM</a:t>
            </a:r>
            <a:endParaRPr lang="en-US" sz="1000"/>
          </a:p>
          <a:p>
            <a:r>
              <a:rPr lang="en-US" sz="1000"/>
              <a:t>DNS Client</a:t>
            </a:r>
          </a:p>
          <a:p>
            <a:r>
              <a:rPr lang="en-US" sz="1000"/>
              <a:t>DNS Server</a:t>
            </a:r>
          </a:p>
          <a:p>
            <a:r>
              <a:rPr lang="en-US" sz="1000" err="1"/>
              <a:t>DTC</a:t>
            </a:r>
            <a:r>
              <a:rPr lang="en-US" sz="1000"/>
              <a:t> Diagnostics</a:t>
            </a:r>
          </a:p>
          <a:p>
            <a:r>
              <a:rPr lang="en-US" sz="1000" err="1"/>
              <a:t>DTC</a:t>
            </a:r>
            <a:r>
              <a:rPr lang="en-US" sz="1000"/>
              <a:t> Management</a:t>
            </a:r>
          </a:p>
          <a:p>
            <a:r>
              <a:rPr lang="en-US" sz="1000"/>
              <a:t>Failover Clusters</a:t>
            </a:r>
          </a:p>
          <a:p>
            <a:r>
              <a:rPr lang="en-US" sz="1000" err="1"/>
              <a:t>FSRM</a:t>
            </a:r>
            <a:endParaRPr lang="en-US" sz="1000"/>
          </a:p>
          <a:p>
            <a:r>
              <a:rPr lang="en-US" sz="1000"/>
              <a:t>Group Policy</a:t>
            </a:r>
          </a:p>
          <a:p>
            <a:r>
              <a:rPr lang="en-US" sz="1000"/>
              <a:t>Hyper-V</a:t>
            </a:r>
          </a:p>
          <a:p>
            <a:r>
              <a:rPr lang="en-US" sz="1000"/>
              <a:t>International Settings</a:t>
            </a:r>
          </a:p>
          <a:p>
            <a:r>
              <a:rPr lang="en-US" sz="1000" err="1"/>
              <a:t>IPAM</a:t>
            </a:r>
            <a:endParaRPr lang="en-US" sz="1000"/>
          </a:p>
          <a:p>
            <a:r>
              <a:rPr lang="en-US" sz="1000" err="1"/>
              <a:t>iSCSI</a:t>
            </a:r>
            <a:endParaRPr lang="en-US" sz="1000"/>
          </a:p>
          <a:p>
            <a:r>
              <a:rPr lang="en-US" sz="1000" err="1"/>
              <a:t>iSCSI</a:t>
            </a:r>
            <a:r>
              <a:rPr lang="en-US" sz="1000"/>
              <a:t> Target</a:t>
            </a:r>
          </a:p>
          <a:p>
            <a:r>
              <a:rPr lang="en-US" sz="1000" err="1"/>
              <a:t>KDS</a:t>
            </a:r>
            <a:endParaRPr lang="en-US" sz="1000"/>
          </a:p>
          <a:p>
            <a:r>
              <a:rPr lang="en-US" sz="1000"/>
              <a:t>Windows Azure Backup</a:t>
            </a:r>
          </a:p>
          <a:p>
            <a:r>
              <a:rPr lang="en-US" sz="1000"/>
              <a:t>Memory Management Agent (</a:t>
            </a:r>
            <a:r>
              <a:rPr lang="en-US" sz="1000" err="1"/>
              <a:t>MMAgent</a:t>
            </a:r>
            <a:r>
              <a:rPr lang="en-US" sz="1000"/>
              <a:t>)</a:t>
            </a:r>
          </a:p>
          <a:p>
            <a:r>
              <a:rPr lang="en-US" sz="1000" err="1"/>
              <a:t>MSMQ</a:t>
            </a:r>
            <a:endParaRPr lang="en-US" sz="1000"/>
          </a:p>
          <a:p>
            <a:r>
              <a:rPr lang="en-US" sz="1000" err="1"/>
              <a:t>MultiPath</a:t>
            </a:r>
            <a:r>
              <a:rPr lang="en-US" sz="1000"/>
              <a:t> I/O (</a:t>
            </a:r>
            <a:r>
              <a:rPr lang="en-US" sz="1000" err="1"/>
              <a:t>MPIO</a:t>
            </a:r>
            <a:r>
              <a:rPr lang="en-US" sz="1000"/>
              <a:t>)</a:t>
            </a:r>
          </a:p>
          <a:p>
            <a:r>
              <a:rPr lang="en-US" sz="1000"/>
              <a:t> Net TCP/IP</a:t>
            </a:r>
          </a:p>
          <a:p>
            <a:r>
              <a:rPr lang="en-US" sz="1000" err="1"/>
              <a:t>NetWNV</a:t>
            </a:r>
            <a:endParaRPr lang="en-US" sz="1000"/>
          </a:p>
          <a:p>
            <a:r>
              <a:rPr lang="en-US" sz="1000"/>
              <a:t>Network Adapter</a:t>
            </a:r>
          </a:p>
          <a:p>
            <a:r>
              <a:rPr lang="en-US" sz="1000"/>
              <a:t>Network Connectivity Status</a:t>
            </a:r>
          </a:p>
          <a:p>
            <a:r>
              <a:rPr lang="en-US" sz="1000"/>
              <a:t>Network Load Balancing</a:t>
            </a:r>
          </a:p>
          <a:p>
            <a:r>
              <a:rPr lang="en-US" sz="1000"/>
              <a:t>Network Quality of Service (</a:t>
            </a:r>
            <a:r>
              <a:rPr lang="en-US" sz="1000" err="1"/>
              <a:t>QoS</a:t>
            </a:r>
            <a:r>
              <a:rPr lang="en-US" sz="1000"/>
              <a:t>)</a:t>
            </a:r>
          </a:p>
          <a:p>
            <a:r>
              <a:rPr lang="en-US" sz="1000"/>
              <a:t>Network Security</a:t>
            </a:r>
          </a:p>
          <a:p>
            <a:r>
              <a:rPr lang="en-US" sz="1000"/>
              <a:t>Network Switch Team</a:t>
            </a:r>
          </a:p>
          <a:p>
            <a:r>
              <a:rPr lang="en-US" sz="1000"/>
              <a:t>Network Transition</a:t>
            </a:r>
          </a:p>
          <a:p>
            <a:r>
              <a:rPr lang="en-US" sz="1000" err="1"/>
              <a:t>NFS</a:t>
            </a:r>
            <a:endParaRPr lang="en-US" sz="1000"/>
          </a:p>
          <a:p>
            <a:r>
              <a:rPr lang="en-US" sz="1000" err="1"/>
              <a:t>NIC</a:t>
            </a:r>
            <a:r>
              <a:rPr lang="en-US" sz="1000"/>
              <a:t> Teaming (</a:t>
            </a:r>
            <a:r>
              <a:rPr lang="en-US" sz="1000" err="1"/>
              <a:t>NetLBFO</a:t>
            </a:r>
            <a:r>
              <a:rPr lang="en-US" sz="1000"/>
              <a:t>)</a:t>
            </a:r>
          </a:p>
          <a:p>
            <a:r>
              <a:rPr lang="en-US" sz="1000"/>
              <a:t>NPS</a:t>
            </a:r>
          </a:p>
          <a:p>
            <a:r>
              <a:rPr lang="en-US" sz="1000" err="1"/>
              <a:t>PKI</a:t>
            </a:r>
            <a:r>
              <a:rPr lang="en-US" sz="1000"/>
              <a:t> Client</a:t>
            </a:r>
          </a:p>
          <a:p>
            <a:r>
              <a:rPr lang="en-US" sz="1000"/>
              <a:t>Print Management</a:t>
            </a:r>
          </a:p>
          <a:p>
            <a:r>
              <a:rPr lang="en-US" sz="1000"/>
              <a:t>Remote Access</a:t>
            </a:r>
          </a:p>
          <a:p>
            <a:r>
              <a:rPr lang="en-US" sz="1000"/>
              <a:t>Remote Desktop</a:t>
            </a:r>
          </a:p>
          <a:p>
            <a:r>
              <a:rPr lang="en-US" sz="1000"/>
              <a:t>Scheduled Tasks</a:t>
            </a:r>
          </a:p>
          <a:p>
            <a:r>
              <a:rPr lang="en-US" sz="1000"/>
              <a:t>Secure Boot</a:t>
            </a:r>
          </a:p>
          <a:p>
            <a:r>
              <a:rPr lang="en-US" sz="1000"/>
              <a:t>Server Core</a:t>
            </a:r>
          </a:p>
          <a:p>
            <a:r>
              <a:rPr lang="en-US" sz="1000"/>
              <a:t>Server Manager</a:t>
            </a:r>
          </a:p>
          <a:p>
            <a:r>
              <a:rPr lang="en-US" sz="1000"/>
              <a:t>Server Manager Tasks</a:t>
            </a:r>
          </a:p>
          <a:p>
            <a:r>
              <a:rPr lang="en-US" sz="1000"/>
              <a:t>Server Migration</a:t>
            </a:r>
          </a:p>
          <a:p>
            <a:r>
              <a:rPr lang="en-US" sz="1000" err="1"/>
              <a:t>SMB</a:t>
            </a:r>
            <a:r>
              <a:rPr lang="en-US" sz="1000"/>
              <a:t> Share</a:t>
            </a:r>
          </a:p>
          <a:p>
            <a:r>
              <a:rPr lang="en-US" sz="1000" err="1"/>
              <a:t>SMB</a:t>
            </a:r>
            <a:r>
              <a:rPr lang="en-US" sz="1000"/>
              <a:t> Witness</a:t>
            </a:r>
          </a:p>
          <a:p>
            <a:r>
              <a:rPr lang="en-US" sz="1000" err="1"/>
              <a:t>SMI</a:t>
            </a:r>
            <a:r>
              <a:rPr lang="en-US" sz="1000"/>
              <a:t>-S</a:t>
            </a:r>
          </a:p>
          <a:p>
            <a:r>
              <a:rPr lang="en-US" sz="1000"/>
              <a:t>Storage</a:t>
            </a:r>
          </a:p>
          <a:p>
            <a:r>
              <a:rPr lang="en-US" sz="1000"/>
              <a:t>Storage Spaces</a:t>
            </a:r>
          </a:p>
          <a:p>
            <a:r>
              <a:rPr lang="en-US" sz="1000"/>
              <a:t>Troubleshooting Pack (</a:t>
            </a:r>
            <a:r>
              <a:rPr lang="en-US" sz="1000" err="1"/>
              <a:t>TP</a:t>
            </a:r>
            <a:r>
              <a:rPr lang="en-US" sz="1000"/>
              <a:t>)</a:t>
            </a:r>
          </a:p>
          <a:p>
            <a:r>
              <a:rPr lang="en-US" sz="1000"/>
              <a:t>Trusted Platform Module (</a:t>
            </a:r>
            <a:r>
              <a:rPr lang="en-US" sz="1000" err="1"/>
              <a:t>TPM</a:t>
            </a:r>
            <a:r>
              <a:rPr lang="en-US" sz="1000"/>
              <a:t>)</a:t>
            </a:r>
          </a:p>
          <a:p>
            <a:r>
              <a:rPr lang="en-US" sz="1000"/>
              <a:t>User Access Logging (UAL)</a:t>
            </a:r>
          </a:p>
          <a:p>
            <a:r>
              <a:rPr lang="en-US" sz="1000" err="1"/>
              <a:t>VAMT</a:t>
            </a:r>
            <a:endParaRPr lang="en-US" sz="1000"/>
          </a:p>
          <a:p>
            <a:r>
              <a:rPr lang="en-US" sz="1000"/>
              <a:t>VPN Client</a:t>
            </a:r>
          </a:p>
          <a:p>
            <a:r>
              <a:rPr lang="en-US" sz="1000"/>
              <a:t>Windows Data Access Components (</a:t>
            </a:r>
            <a:r>
              <a:rPr lang="en-US" sz="1000" err="1"/>
              <a:t>WDAC</a:t>
            </a:r>
            <a:r>
              <a:rPr lang="en-US" sz="1000"/>
              <a:t>)</a:t>
            </a:r>
          </a:p>
          <a:p>
            <a:r>
              <a:rPr lang="en-US" sz="1000"/>
              <a:t>Web Server (</a:t>
            </a:r>
            <a:r>
              <a:rPr lang="en-US" sz="1000" err="1"/>
              <a:t>IIS</a:t>
            </a:r>
            <a:r>
              <a:rPr lang="en-US" sz="1000"/>
              <a:t>) Administration</a:t>
            </a:r>
          </a:p>
          <a:p>
            <a:r>
              <a:rPr lang="en-US" sz="1000" err="1"/>
              <a:t>WHEA</a:t>
            </a:r>
            <a:endParaRPr lang="en-US" sz="1000"/>
          </a:p>
          <a:p>
            <a:r>
              <a:rPr lang="en-US" sz="1000"/>
              <a:t>Windows Assessment Services</a:t>
            </a:r>
          </a:p>
          <a:p>
            <a:r>
              <a:rPr lang="en-US" sz="1000"/>
              <a:t>Windows Azure Backup</a:t>
            </a:r>
          </a:p>
          <a:p>
            <a:r>
              <a:rPr lang="en-US" sz="1000"/>
              <a:t>Windows Developer License</a:t>
            </a:r>
          </a:p>
          <a:p>
            <a:r>
              <a:rPr lang="en-US" sz="1000"/>
              <a:t>Windows PowerShell Web Access</a:t>
            </a:r>
          </a:p>
          <a:p>
            <a:r>
              <a:rPr lang="en-US" sz="1000"/>
              <a:t>Windows Server Backup</a:t>
            </a:r>
          </a:p>
          <a:p>
            <a:r>
              <a:rPr lang="en-US" sz="1000"/>
              <a:t>Windows Server Update Services (</a:t>
            </a:r>
            <a:r>
              <a:rPr lang="en-US" sz="1000" err="1"/>
              <a:t>WSUS</a:t>
            </a:r>
            <a:r>
              <a:rPr lang="en-US" sz="1000"/>
              <a:t>)</a:t>
            </a:r>
          </a:p>
          <a:p>
            <a:endParaRPr lang="en-US" sz="1000"/>
          </a:p>
          <a:p>
            <a:r>
              <a:rPr lang="en-US" sz="1000"/>
              <a:t>From: </a:t>
            </a:r>
            <a:r>
              <a:rPr lang="en-US" sz="1000">
                <a:hlinkClick r:id="rId3"/>
              </a:rPr>
              <a:t>http://technet.microsoft.com/en-us/library/hh801904.aspx</a:t>
            </a:r>
            <a:endParaRPr lang="en-US" sz="1000"/>
          </a:p>
          <a:p>
            <a:endParaRPr lang="en-US" sz="100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64BC74D-CBDB-465F-A102-56548C379A7F}" type="slidenum">
              <a:rPr kumimoji="0" lang="es-E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s-E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316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a:xfrm>
            <a:off x="685800" y="3131840"/>
            <a:ext cx="5486400" cy="5859760"/>
          </a:xfrm>
        </p:spPr>
        <p:txBody>
          <a:bodyPr>
            <a:noAutofit/>
          </a:bodyPr>
          <a:lstStyle/>
          <a:p>
            <a:r>
              <a:rPr lang="en-US">
                <a:latin typeface="Segoe UI" panose="020B0502040204020203" pitchFamily="34" charset="0"/>
                <a:cs typeface="Segoe UI" panose="020B0502040204020203" pitchFamily="34" charset="0"/>
              </a:rPr>
              <a:t>Slide notes: combine this into the canned demo discussion, get rid of summary slide</a:t>
            </a:r>
          </a:p>
        </p:txBody>
      </p:sp>
      <p:sp>
        <p:nvSpPr>
          <p:cNvPr id="4" name="Slide Number Placeholder 3"/>
          <p:cNvSpPr>
            <a:spLocks noGrp="1"/>
          </p:cNvSpPr>
          <p:nvPr>
            <p:ph type="sldNum" sz="quarter" idx="10"/>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2013 Microsoft Corporation    	Microsoft Confidential</a:t>
            </a:r>
          </a:p>
        </p:txBody>
      </p:sp>
    </p:spTree>
    <p:extLst>
      <p:ext uri="{BB962C8B-B14F-4D97-AF65-F5344CB8AC3E}">
        <p14:creationId xmlns:p14="http://schemas.microsoft.com/office/powerpoint/2010/main" val="4285427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PowerShell Get</a:t>
            </a:r>
            <a:r>
              <a:rPr lang="en-US" baseline="0"/>
              <a:t> Demo? Import Commands from module.  Show </a:t>
            </a:r>
            <a:r>
              <a:rPr lang="en-US" baseline="0" err="1"/>
              <a:t>PsModulePath</a:t>
            </a:r>
            <a:endParaRPr lang="en-US" baseline="0"/>
          </a:p>
          <a:p>
            <a:endParaRPr lang="en-US" baseline="0"/>
          </a:p>
          <a:p>
            <a:r>
              <a:rPr lang="en-US"/>
              <a:t>Find-module </a:t>
            </a:r>
          </a:p>
          <a:p>
            <a:r>
              <a:rPr lang="en-US"/>
              <a:t>Install-module </a:t>
            </a:r>
          </a:p>
          <a:p>
            <a:endParaRPr lang="en-US"/>
          </a:p>
          <a:p>
            <a:r>
              <a:rPr lang="en-US"/>
              <a:t>Suggestions</a:t>
            </a:r>
          </a:p>
          <a:p>
            <a:pPr marL="171450" indent="-171450">
              <a:buFontTx/>
              <a:buChar char="-"/>
            </a:pPr>
            <a:r>
              <a:rPr lang="en-US"/>
              <a:t>Path Favorites</a:t>
            </a:r>
          </a:p>
          <a:p>
            <a:pPr marL="171450" indent="-171450">
              <a:buFontTx/>
              <a:buChar char="-"/>
            </a:pPr>
            <a:endParaRPr lang="en-US"/>
          </a:p>
          <a:p>
            <a:endParaRPr lang="en-US"/>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44858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1644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PowerShell Get</a:t>
            </a:r>
            <a:r>
              <a:rPr lang="en-US" baseline="0" dirty="0"/>
              <a:t> </a:t>
            </a:r>
            <a:r>
              <a:rPr lang="en-US" baseline="0" dirty="0" smtClean="0"/>
              <a:t>Demo:</a:t>
            </a:r>
          </a:p>
          <a:p>
            <a:pPr marL="171450" indent="-171450">
              <a:buFont typeface="Arial" panose="020B0604020202020204" pitchFamily="34" charset="0"/>
              <a:buChar char="•"/>
            </a:pPr>
            <a:r>
              <a:rPr lang="en-US" baseline="0" dirty="0" smtClean="0"/>
              <a:t>Get-command –module </a:t>
            </a:r>
            <a:r>
              <a:rPr lang="en-US" baseline="0" dirty="0" err="1" smtClean="0"/>
              <a:t>powershellget</a:t>
            </a:r>
            <a:endParaRPr lang="en-US" baseline="0" dirty="0"/>
          </a:p>
          <a:p>
            <a:pPr marL="171450" indent="-171450">
              <a:buFont typeface="Arial" panose="020B0604020202020204" pitchFamily="34" charset="0"/>
              <a:buChar char="•"/>
            </a:pPr>
            <a:r>
              <a:rPr lang="en-US" dirty="0"/>
              <a:t>Find-module </a:t>
            </a:r>
            <a:r>
              <a:rPr lang="en-US" dirty="0" smtClean="0"/>
              <a:t>*excel*</a:t>
            </a:r>
            <a:endParaRPr lang="en-US" dirty="0"/>
          </a:p>
          <a:p>
            <a:pPr marL="171450" indent="-171450">
              <a:buFont typeface="Arial" panose="020B0604020202020204" pitchFamily="34" charset="0"/>
              <a:buChar char="•"/>
            </a:pPr>
            <a:r>
              <a:rPr lang="en-US" dirty="0"/>
              <a:t>Install-module </a:t>
            </a:r>
            <a:r>
              <a:rPr lang="en-US" dirty="0" err="1" smtClean="0"/>
              <a:t>psexcel</a:t>
            </a:r>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Get-command –module </a:t>
            </a:r>
            <a:r>
              <a:rPr lang="en-US" dirty="0" err="1" smtClean="0"/>
              <a:t>psexcel</a:t>
            </a:r>
            <a:endParaRPr lang="en-US" baseline="0" dirty="0" smtClean="0"/>
          </a:p>
          <a:p>
            <a:endParaRPr lang="en-US" dirty="0"/>
          </a:p>
          <a:p>
            <a:pPr marL="171450" indent="-171450">
              <a:buFontTx/>
              <a:buChar char="-"/>
            </a:pPr>
            <a:endParaRPr lang="en-US" dirty="0"/>
          </a:p>
          <a:p>
            <a:endParaRPr lang="en-US"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107269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Slide notes:</a:t>
            </a:r>
          </a:p>
          <a:p>
            <a:pPr marL="171450" indent="-171450">
              <a:buFont typeface="Arial" panose="020B0604020202020204" pitchFamily="34" charset="0"/>
              <a:buChar char="•"/>
            </a:pPr>
            <a:r>
              <a:rPr lang="en-US"/>
              <a:t>Probably don’t need a lab for this section</a:t>
            </a:r>
          </a:p>
          <a:p>
            <a:pPr marL="171450" indent="-171450">
              <a:buFont typeface="Arial" panose="020B0604020202020204" pitchFamily="34" charset="0"/>
              <a:buChar char="•"/>
            </a:pPr>
            <a:r>
              <a:rPr lang="en-US"/>
              <a:t>Maybe with internet access to grab some community modules</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1440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6146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57203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4036369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207738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3/23/2017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935835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3/23/2017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613837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3/23/2017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22681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3/23/2017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955887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3/23/2017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116355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3/23/2017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264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3/23/2017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39638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753176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3/23/2017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522088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3845214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722603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3/23/2017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0312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3/23/2017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61112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679059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610561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3821042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2215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169823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256167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40429476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120040649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736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29181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304724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19245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7883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193945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8730064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3/23/2017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68341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powershellgallery.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Right Arrow 2"/>
          <p:cNvSpPr/>
          <p:nvPr/>
        </p:nvSpPr>
        <p:spPr>
          <a:xfrm>
            <a:off x="2529146" y="3923896"/>
            <a:ext cx="652938" cy="40121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1483780058"/>
              </p:ext>
            </p:extLst>
          </p:nvPr>
        </p:nvGraphicFramePr>
        <p:xfrm>
          <a:off x="3182084" y="1146048"/>
          <a:ext cx="5523032" cy="4572000"/>
        </p:xfrm>
        <a:graphic>
          <a:graphicData uri="http://schemas.openxmlformats.org/drawingml/2006/table">
            <a:tbl>
              <a:tblPr bandRow="1">
                <a:tableStyleId>{5C22544A-7EE6-4342-B048-85BDC9FD1C3A}</a:tableStyleId>
              </a:tblPr>
              <a:tblGrid>
                <a:gridCol w="5523032">
                  <a:extLst>
                    <a:ext uri="{9D8B030D-6E8A-4147-A177-3AD203B41FA5}">
                      <a16:colId xmlns:a16="http://schemas.microsoft.com/office/drawing/2014/main" val="1824579821"/>
                    </a:ext>
                  </a:extLst>
                </a:gridCol>
              </a:tblGrid>
              <a:tr h="454152">
                <a:tc>
                  <a:txBody>
                    <a:bodyPr/>
                    <a:lstStyle/>
                    <a:p>
                      <a:pPr rtl="0" fontAlgn="base"/>
                      <a:r>
                        <a:rPr lang="en-AU" sz="2400" b="0" dirty="0">
                          <a:solidFill>
                            <a:schemeClr val="bg1"/>
                          </a:solidFill>
                          <a:latin typeface="Segoe UI Light" panose="020B0502040204020203" pitchFamily="34" charset="0"/>
                          <a:cs typeface="Segoe UI Light" panose="020B0502040204020203" pitchFamily="34" charset="0"/>
                        </a:rPr>
                        <a:t>Module 1: Introduction</a:t>
                      </a:r>
                    </a:p>
                  </a:txBody>
                  <a:tcPr/>
                </a:tc>
                <a:extLst>
                  <a:ext uri="{0D108BD9-81ED-4DB2-BD59-A6C34878D82A}">
                    <a16:rowId xmlns:a16="http://schemas.microsoft.com/office/drawing/2014/main" val="3808726331"/>
                  </a:ext>
                </a:extLst>
              </a:tr>
              <a:tr h="454152">
                <a:tc>
                  <a:txBody>
                    <a:bodyPr/>
                    <a:lstStyle/>
                    <a:p>
                      <a:pPr rtl="0" fontAlgn="base"/>
                      <a:r>
                        <a:rPr lang="en-AU" sz="2400" dirty="0">
                          <a:solidFill>
                            <a:schemeClr val="bg1"/>
                          </a:solidFill>
                          <a:latin typeface="Segoe UI Light" panose="020B0502040204020203" pitchFamily="34" charset="0"/>
                          <a:cs typeface="Segoe UI Light" panose="020B0502040204020203" pitchFamily="34" charset="0"/>
                        </a:rPr>
                        <a:t>Module 2:</a:t>
                      </a:r>
                      <a:r>
                        <a:rPr lang="en-AU" sz="2400" baseline="0" dirty="0">
                          <a:solidFill>
                            <a:schemeClr val="bg1"/>
                          </a:solidFill>
                          <a:latin typeface="Segoe UI Light" panose="020B0502040204020203" pitchFamily="34" charset="0"/>
                          <a:cs typeface="Segoe UI Light" panose="020B0502040204020203" pitchFamily="34" charset="0"/>
                        </a:rPr>
                        <a:t> Commands</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00608062"/>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3: Data</a:t>
                      </a:r>
                      <a:r>
                        <a:rPr lang="en-AU" sz="2400" baseline="0">
                          <a:solidFill>
                            <a:schemeClr val="bg1"/>
                          </a:solidFill>
                          <a:latin typeface="Segoe UI Light" panose="020B0502040204020203" pitchFamily="34" charset="0"/>
                          <a:cs typeface="Segoe UI Light" panose="020B0502040204020203" pitchFamily="34" charset="0"/>
                        </a:rPr>
                        <a:t> And Streams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67822664"/>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4: Pipeline</a:t>
                      </a:r>
                      <a:r>
                        <a:rPr lang="en-AU" sz="2400" baseline="0">
                          <a:solidFill>
                            <a:schemeClr val="bg1"/>
                          </a:solidFill>
                          <a:latin typeface="Segoe UI Light" panose="020B0502040204020203" pitchFamily="34" charset="0"/>
                          <a:cs typeface="Segoe UI Light" panose="020B0502040204020203" pitchFamily="34" charset="0"/>
                        </a:rPr>
                        <a:t> Introduction</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6780150"/>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5: Introduction To Data</a:t>
                      </a:r>
                      <a:r>
                        <a:rPr lang="en-AU" sz="2400" baseline="0">
                          <a:solidFill>
                            <a:schemeClr val="bg1"/>
                          </a:solidFill>
                          <a:latin typeface="Segoe UI Light" panose="020B0502040204020203" pitchFamily="34" charset="0"/>
                          <a:cs typeface="Segoe UI Light" panose="020B0502040204020203" pitchFamily="34" charset="0"/>
                        </a:rPr>
                        <a:t> Types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403850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6: Advanced Pipeline Operations</a:t>
                      </a:r>
                    </a:p>
                  </a:txBody>
                  <a:tcPr/>
                </a:tc>
                <a:extLst>
                  <a:ext uri="{0D108BD9-81ED-4DB2-BD59-A6C34878D82A}">
                    <a16:rowId xmlns:a16="http://schemas.microsoft.com/office/drawing/2014/main" val="307511445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7: Modules Introduction</a:t>
                      </a:r>
                    </a:p>
                  </a:txBody>
                  <a:tcPr/>
                </a:tc>
                <a:extLst>
                  <a:ext uri="{0D108BD9-81ED-4DB2-BD59-A6C34878D82A}">
                    <a16:rowId xmlns:a16="http://schemas.microsoft.com/office/drawing/2014/main" val="3017881766"/>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435054500"/>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9: Functions, Scripts &amp;</a:t>
                      </a:r>
                      <a:r>
                        <a:rPr lang="en-AU" sz="2400" baseline="0" dirty="0">
                          <a:solidFill>
                            <a:schemeClr val="bg1"/>
                          </a:solidFill>
                          <a:latin typeface="Segoe UI Light" panose="020B0502040204020203" pitchFamily="34" charset="0"/>
                          <a:cs typeface="Segoe UI Light" panose="020B0502040204020203" pitchFamily="34" charset="0"/>
                        </a:rPr>
                        <a:t> Scope</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05823771"/>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10: Flow Control</a:t>
                      </a:r>
                    </a:p>
                  </a:txBody>
                  <a:tcPr/>
                </a:tc>
                <a:extLst>
                  <a:ext uri="{0D108BD9-81ED-4DB2-BD59-A6C34878D82A}">
                    <a16:rowId xmlns:a16="http://schemas.microsoft.com/office/drawing/2014/main" val="1792384244"/>
                  </a:ext>
                </a:extLst>
              </a:tr>
            </a:tbl>
          </a:graphicData>
        </a:graphic>
      </p:graphicFrame>
    </p:spTree>
    <p:extLst>
      <p:ext uri="{BB962C8B-B14F-4D97-AF65-F5344CB8AC3E}">
        <p14:creationId xmlns:p14="http://schemas.microsoft.com/office/powerpoint/2010/main" val="318922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Module 7: Modules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Content Placeholder 2"/>
          <p:cNvSpPr>
            <a:spLocks noGrp="1"/>
          </p:cNvSpPr>
          <p:nvPr>
            <p:ph sz="quarter" idx="13"/>
          </p:nvPr>
        </p:nvSpPr>
        <p:spPr>
          <a:xfrm>
            <a:off x="406400" y="1447800"/>
            <a:ext cx="11176000" cy="4662055"/>
          </a:xfrm>
          <a:solidFill>
            <a:schemeClr val="tx1"/>
          </a:solidFill>
        </p:spPr>
        <p:txBody>
          <a:bodyPr numCol="2">
            <a:noAutofit/>
          </a:bodyPr>
          <a:lstStyle/>
          <a:p>
            <a:pPr rtl="0" fontAlgn="base"/>
            <a:r>
              <a:rPr lang="en-AU">
                <a:solidFill>
                  <a:schemeClr val="bg1"/>
                </a:solidFill>
                <a:cs typeface="Segoe UI Light" panose="020B0502040204020203" pitchFamily="34" charset="0"/>
              </a:rPr>
              <a:t>Lesson 1: Where commands come from</a:t>
            </a:r>
          </a:p>
          <a:p>
            <a:pPr marL="800100" lvl="3" indent="-342900" rtl="0" fontAlgn="base">
              <a:buFont typeface="Arial" panose="020B0604020202020204" pitchFamily="34" charset="0"/>
              <a:buChar char="•"/>
            </a:pPr>
            <a:r>
              <a:rPr lang="en-AU" sz="2000">
                <a:solidFill>
                  <a:schemeClr val="bg1"/>
                </a:solidFill>
                <a:latin typeface="Segoe UI Light" panose="020B0502040204020203" pitchFamily="34" charset="0"/>
                <a:cs typeface="Segoe UI Light" panose="020B0502040204020203" pitchFamily="34" charset="0"/>
              </a:rPr>
              <a:t>What are Modules?</a:t>
            </a:r>
          </a:p>
          <a:p>
            <a:pPr marL="800100" lvl="3" indent="-342900" rtl="0" fontAlgn="base">
              <a:buFont typeface="Arial" panose="020B0604020202020204" pitchFamily="34" charset="0"/>
              <a:buChar char="•"/>
            </a:pPr>
            <a:r>
              <a:rPr lang="en-AU" sz="2000">
                <a:solidFill>
                  <a:schemeClr val="bg1"/>
                </a:solidFill>
                <a:latin typeface="Segoe UI Light" panose="020B0502040204020203" pitchFamily="34" charset="0"/>
                <a:cs typeface="Segoe UI Light" panose="020B0502040204020203" pitchFamily="34" charset="0"/>
              </a:rPr>
              <a:t>Module Loading</a:t>
            </a:r>
          </a:p>
          <a:p>
            <a:pPr marL="800100" lvl="3" indent="-342900" rtl="0" fontAlgn="base">
              <a:buFont typeface="Arial" panose="020B0604020202020204" pitchFamily="34" charset="0"/>
              <a:buChar char="•"/>
            </a:pPr>
            <a:r>
              <a:rPr lang="en-AU" sz="2000">
                <a:latin typeface="Segoe UI Light" panose="020B0502040204020203" pitchFamily="34" charset="0"/>
                <a:cs typeface="Segoe UI Light" panose="020B0502040204020203" pitchFamily="34" charset="0"/>
              </a:rPr>
              <a:t>Cmdlets for Module Management</a:t>
            </a:r>
          </a:p>
          <a:p>
            <a:pPr marL="644400" lvl="1" indent="-285750" rtl="0" fontAlgn="base">
              <a:buFont typeface="Arial" panose="020B0604020202020204" pitchFamily="34" charset="0"/>
              <a:buChar char="•"/>
            </a:pPr>
            <a:endParaRPr lang="en-AU"/>
          </a:p>
          <a:p>
            <a:pPr rtl="0" fontAlgn="base"/>
            <a:r>
              <a:rPr lang="en-AU"/>
              <a:t>Lesson 2: How to get modules</a:t>
            </a:r>
          </a:p>
          <a:p>
            <a:pPr marL="800100" lvl="2" indent="-342900" rtl="0" fontAlgn="base">
              <a:buFont typeface="Arial" panose="020B0604020202020204" pitchFamily="34" charset="0"/>
              <a:buChar char="•"/>
            </a:pPr>
            <a:r>
              <a:rPr lang="en-AU" sz="2000"/>
              <a:t>How to get them online (diagram only)</a:t>
            </a:r>
          </a:p>
          <a:p>
            <a:pPr marL="800100" lvl="2" indent="-342900" rtl="0" fontAlgn="base">
              <a:buFont typeface="Arial" panose="020B0604020202020204" pitchFamily="34" charset="0"/>
              <a:buChar char="•"/>
            </a:pPr>
            <a:r>
              <a:rPr lang="en-AU" sz="2000" err="1"/>
              <a:t>PowerShellGet</a:t>
            </a:r>
            <a:endParaRPr lang="en-AU" sz="2000">
              <a:solidFill>
                <a:schemeClr val="bg1"/>
              </a:solidFill>
              <a:latin typeface="Segoe UI Light" panose="020B0502040204020203" pitchFamily="34" charset="0"/>
              <a:cs typeface="Segoe UI Light" panose="020B0502040204020203" pitchFamily="34" charset="0"/>
            </a:endParaRPr>
          </a:p>
          <a:p>
            <a:pPr marL="644400" lvl="1" indent="-285750" rtl="0" fontAlgn="base">
              <a:buFont typeface="Arial" panose="020B0604020202020204" pitchFamily="34" charset="0"/>
              <a:buChar char="•"/>
            </a:pPr>
            <a:endParaRPr lang="en-AU" sz="2000">
              <a:solidFill>
                <a:schemeClr val="bg1"/>
              </a:solidFill>
              <a:latin typeface="Segoe UI Light" panose="020B0502040204020203" pitchFamily="34" charset="0"/>
              <a:cs typeface="Segoe UI Light" panose="020B0502040204020203" pitchFamily="34" charset="0"/>
            </a:endParaRPr>
          </a:p>
          <a:p>
            <a:pPr lvl="0" rtl="0" fontAlgn="base"/>
            <a:endParaRPr lang="en-AU" sz="2000">
              <a:solidFill>
                <a:srgbClr val="000000"/>
              </a:solidFill>
              <a:cs typeface="Segoe UI Light" panose="020B0502040204020203" pitchFamily="34" charset="0"/>
            </a:endParaRPr>
          </a:p>
          <a:p>
            <a:pPr lvl="0" rtl="0" fontAlgn="base"/>
            <a:endParaRPr lang="en-AU" sz="2000">
              <a:solidFill>
                <a:srgbClr val="000000"/>
              </a:solidFill>
              <a:cs typeface="Segoe UI Light" panose="020B0502040204020203" pitchFamily="34" charset="0"/>
            </a:endParaRPr>
          </a:p>
          <a:p>
            <a:pPr lvl="0" rtl="0" fontAlgn="base"/>
            <a:endParaRPr lang="en-AU" sz="2000">
              <a:solidFill>
                <a:srgbClr val="000000"/>
              </a:solidFill>
              <a:cs typeface="Segoe UI Light" panose="020B0502040204020203" pitchFamily="34" charset="0"/>
            </a:endParaRPr>
          </a:p>
          <a:p>
            <a:pPr lvl="0" rtl="0" fontAlgn="base"/>
            <a:endParaRPr lang="en-AU" sz="2000">
              <a:solidFill>
                <a:srgbClr val="000000"/>
              </a:solidFill>
              <a:cs typeface="Segoe UI Light" panose="020B0502040204020203" pitchFamily="34" charset="0"/>
            </a:endParaRPr>
          </a:p>
          <a:p>
            <a:pPr lvl="0" rtl="0" fontAlgn="base"/>
            <a:endParaRPr lang="en-AU" sz="2000">
              <a:solidFill>
                <a:srgbClr val="000000"/>
              </a:solidFill>
              <a:cs typeface="Segoe UI Light" panose="020B0502040204020203" pitchFamily="34" charset="0"/>
            </a:endParaRPr>
          </a:p>
          <a:p>
            <a:pPr lvl="0" rtl="0" fontAlgn="base"/>
            <a:endParaRPr lang="en-AU" sz="2000">
              <a:solidFill>
                <a:srgbClr val="000000"/>
              </a:solidFill>
              <a:cs typeface="Segoe UI Light" panose="020B0502040204020203" pitchFamily="34" charset="0"/>
            </a:endParaRPr>
          </a:p>
          <a:p>
            <a:pPr lvl="0" rtl="0" fontAlgn="base"/>
            <a:endParaRPr lang="en-AU" sz="2000">
              <a:solidFill>
                <a:srgbClr val="000000"/>
              </a:solidFill>
              <a:cs typeface="Segoe UI Light" panose="020B0502040204020203" pitchFamily="34" charset="0"/>
            </a:endParaRPr>
          </a:p>
        </p:txBody>
      </p:sp>
    </p:spTree>
    <p:extLst>
      <p:ext uri="{BB962C8B-B14F-4D97-AF65-F5344CB8AC3E}">
        <p14:creationId xmlns:p14="http://schemas.microsoft.com/office/powerpoint/2010/main" val="61799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Modules</a:t>
            </a:r>
          </a:p>
        </p:txBody>
      </p:sp>
      <p:sp>
        <p:nvSpPr>
          <p:cNvPr id="3" name="Content Placeholder 2"/>
          <p:cNvSpPr>
            <a:spLocks noGrp="1"/>
          </p:cNvSpPr>
          <p:nvPr>
            <p:ph sz="quarter" idx="13"/>
          </p:nvPr>
        </p:nvSpPr>
        <p:spPr>
          <a:xfrm>
            <a:off x="244935" y="4206397"/>
            <a:ext cx="7301024" cy="409216"/>
          </a:xfrm>
        </p:spPr>
        <p:txBody>
          <a:bodyPr>
            <a:normAutofit/>
          </a:bodyPr>
          <a:lstStyle/>
          <a:p>
            <a:r>
              <a:rPr lang="en-US" sz="1600"/>
              <a:t>Additional Modules can be downloaded/imported to gain additional functionality.</a:t>
            </a:r>
          </a:p>
          <a:p>
            <a:endParaRPr lang="en-US"/>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6B49506-7B3C-4DD0-A5EE-1340938AEE06}" type="slidenum">
              <a:rPr kumimoji="0" lang="es-E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s-E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7" name="Table 6"/>
          <p:cNvGraphicFramePr>
            <a:graphicFrameLocks noGrp="1"/>
          </p:cNvGraphicFramePr>
          <p:nvPr>
            <p:extLst/>
          </p:nvPr>
        </p:nvGraphicFramePr>
        <p:xfrm>
          <a:off x="7385001" y="1143001"/>
          <a:ext cx="3517952" cy="4645992"/>
        </p:xfrm>
        <a:graphic>
          <a:graphicData uri="http://schemas.openxmlformats.org/drawingml/2006/table">
            <a:tbl>
              <a:tblPr firstRow="1" bandRow="1">
                <a:tableStyleId>{B301B821-A1FF-4177-AEE7-76D212191A09}</a:tableStyleId>
              </a:tblPr>
              <a:tblGrid>
                <a:gridCol w="3517952">
                  <a:extLst>
                    <a:ext uri="{9D8B030D-6E8A-4147-A177-3AD203B41FA5}">
                      <a16:colId xmlns:a16="http://schemas.microsoft.com/office/drawing/2014/main" val="2844689156"/>
                    </a:ext>
                  </a:extLst>
                </a:gridCol>
              </a:tblGrid>
              <a:tr h="205726">
                <a:tc>
                  <a:txBody>
                    <a:bodyPr/>
                    <a:lstStyle/>
                    <a:p>
                      <a:r>
                        <a:rPr lang="en-AU" sz="1800" b="0">
                          <a:latin typeface="Segoe UI Light" panose="020B0502040204020203" pitchFamily="34" charset="0"/>
                          <a:cs typeface="Segoe UI Light" panose="020B0502040204020203" pitchFamily="34" charset="0"/>
                        </a:rPr>
                        <a:t>Module Name </a:t>
                      </a:r>
                    </a:p>
                  </a:txBody>
                  <a:tcPr marL="51431" marR="51431" marT="25716" marB="25716" anchor="ctr"/>
                </a:tc>
                <a:extLst>
                  <a:ext uri="{0D108BD9-81ED-4DB2-BD59-A6C34878D82A}">
                    <a16:rowId xmlns:a16="http://schemas.microsoft.com/office/drawing/2014/main" val="3463174811"/>
                  </a:ext>
                </a:extLst>
              </a:tr>
              <a:tr h="360020">
                <a:tc>
                  <a:txBody>
                    <a:bodyPr/>
                    <a:lstStyle/>
                    <a:p>
                      <a:r>
                        <a:rPr lang="en-AU" sz="1800" err="1">
                          <a:latin typeface="Segoe UI Light" panose="020B0502040204020203" pitchFamily="34" charset="0"/>
                          <a:cs typeface="Segoe UI Light" panose="020B0502040204020203" pitchFamily="34" charset="0"/>
                        </a:rPr>
                        <a:t>Microsoft.PowerShell.Core</a:t>
                      </a:r>
                      <a:endParaRPr lang="en-AU" sz="1800">
                        <a:latin typeface="Segoe UI Light" panose="020B0502040204020203" pitchFamily="34" charset="0"/>
                        <a:cs typeface="Segoe UI Light" panose="020B0502040204020203" pitchFamily="34" charset="0"/>
                      </a:endParaRPr>
                    </a:p>
                  </a:txBody>
                  <a:tcPr marL="51431" marR="51431" marT="25716" marB="25716" anchor="ctr"/>
                </a:tc>
                <a:extLst>
                  <a:ext uri="{0D108BD9-81ED-4DB2-BD59-A6C34878D82A}">
                    <a16:rowId xmlns:a16="http://schemas.microsoft.com/office/drawing/2014/main" val="3841696416"/>
                  </a:ext>
                </a:extLst>
              </a:tr>
              <a:tr h="360020">
                <a:tc>
                  <a:txBody>
                    <a:bodyPr/>
                    <a:lstStyle/>
                    <a:p>
                      <a:r>
                        <a:rPr lang="en-AU" sz="1800">
                          <a:latin typeface="Segoe UI Light" panose="020B0502040204020203" pitchFamily="34" charset="0"/>
                          <a:cs typeface="Segoe UI Light" panose="020B0502040204020203" pitchFamily="34" charset="0"/>
                        </a:rPr>
                        <a:t>Microsoft.PowerShell.Diagnostics</a:t>
                      </a:r>
                    </a:p>
                  </a:txBody>
                  <a:tcPr marL="51431" marR="51431" marT="25716" marB="25716" anchor="ctr"/>
                </a:tc>
                <a:extLst>
                  <a:ext uri="{0D108BD9-81ED-4DB2-BD59-A6C34878D82A}">
                    <a16:rowId xmlns:a16="http://schemas.microsoft.com/office/drawing/2014/main" val="2854241404"/>
                  </a:ext>
                </a:extLst>
              </a:tr>
              <a:tr h="360020">
                <a:tc>
                  <a:txBody>
                    <a:bodyPr/>
                    <a:lstStyle/>
                    <a:p>
                      <a:r>
                        <a:rPr lang="en-AU" sz="1800" err="1">
                          <a:latin typeface="Segoe UI Light" panose="020B0502040204020203" pitchFamily="34" charset="0"/>
                          <a:cs typeface="Segoe UI Light" panose="020B0502040204020203" pitchFamily="34" charset="0"/>
                        </a:rPr>
                        <a:t>Microsoft.PowerShell.Host</a:t>
                      </a:r>
                      <a:endParaRPr lang="en-AU" sz="1800">
                        <a:latin typeface="Segoe UI Light" panose="020B0502040204020203" pitchFamily="34" charset="0"/>
                        <a:cs typeface="Segoe UI Light" panose="020B0502040204020203" pitchFamily="34" charset="0"/>
                      </a:endParaRPr>
                    </a:p>
                  </a:txBody>
                  <a:tcPr marL="51431" marR="51431" marT="25716" marB="25716" anchor="ctr"/>
                </a:tc>
                <a:extLst>
                  <a:ext uri="{0D108BD9-81ED-4DB2-BD59-A6C34878D82A}">
                    <a16:rowId xmlns:a16="http://schemas.microsoft.com/office/drawing/2014/main" val="3616598811"/>
                  </a:ext>
                </a:extLst>
              </a:tr>
              <a:tr h="360020">
                <a:tc>
                  <a:txBody>
                    <a:bodyPr/>
                    <a:lstStyle/>
                    <a:p>
                      <a:r>
                        <a:rPr lang="en-AU" sz="1800">
                          <a:latin typeface="Segoe UI Light" panose="020B0502040204020203" pitchFamily="34" charset="0"/>
                          <a:cs typeface="Segoe UI Light" panose="020B0502040204020203" pitchFamily="34" charset="0"/>
                        </a:rPr>
                        <a:t>Microsoft.PowerShell.Management</a:t>
                      </a:r>
                    </a:p>
                  </a:txBody>
                  <a:tcPr marL="51431" marR="51431" marT="25716" marB="25716" anchor="ctr"/>
                </a:tc>
                <a:extLst>
                  <a:ext uri="{0D108BD9-81ED-4DB2-BD59-A6C34878D82A}">
                    <a16:rowId xmlns:a16="http://schemas.microsoft.com/office/drawing/2014/main" val="4079103335"/>
                  </a:ext>
                </a:extLst>
              </a:tr>
              <a:tr h="360020">
                <a:tc>
                  <a:txBody>
                    <a:bodyPr/>
                    <a:lstStyle/>
                    <a:p>
                      <a:r>
                        <a:rPr lang="en-AU" sz="1800">
                          <a:latin typeface="Segoe UI Light" panose="020B0502040204020203" pitchFamily="34" charset="0"/>
                          <a:cs typeface="Segoe UI Light" panose="020B0502040204020203" pitchFamily="34" charset="0"/>
                        </a:rPr>
                        <a:t>Microsoft.PowerShell.Security</a:t>
                      </a:r>
                    </a:p>
                  </a:txBody>
                  <a:tcPr marL="51431" marR="51431" marT="25716" marB="25716" anchor="ctr"/>
                </a:tc>
                <a:extLst>
                  <a:ext uri="{0D108BD9-81ED-4DB2-BD59-A6C34878D82A}">
                    <a16:rowId xmlns:a16="http://schemas.microsoft.com/office/drawing/2014/main" val="2615588447"/>
                  </a:ext>
                </a:extLst>
              </a:tr>
              <a:tr h="360020">
                <a:tc>
                  <a:txBody>
                    <a:bodyPr/>
                    <a:lstStyle/>
                    <a:p>
                      <a:r>
                        <a:rPr lang="en-AU" sz="1800">
                          <a:latin typeface="Segoe UI Light" panose="020B0502040204020203" pitchFamily="34" charset="0"/>
                          <a:cs typeface="Segoe UI Light" panose="020B0502040204020203" pitchFamily="34" charset="0"/>
                        </a:rPr>
                        <a:t>Microsoft.PowerShell.Utility</a:t>
                      </a:r>
                    </a:p>
                  </a:txBody>
                  <a:tcPr marL="51431" marR="51431" marT="25716" marB="25716" anchor="ctr"/>
                </a:tc>
                <a:extLst>
                  <a:ext uri="{0D108BD9-81ED-4DB2-BD59-A6C34878D82A}">
                    <a16:rowId xmlns:a16="http://schemas.microsoft.com/office/drawing/2014/main" val="330792818"/>
                  </a:ext>
                </a:extLst>
              </a:tr>
              <a:tr h="360020">
                <a:tc>
                  <a:txBody>
                    <a:bodyPr/>
                    <a:lstStyle/>
                    <a:p>
                      <a:r>
                        <a:rPr lang="en-AU" sz="1800">
                          <a:latin typeface="Segoe UI Light" panose="020B0502040204020203" pitchFamily="34" charset="0"/>
                          <a:cs typeface="Segoe UI Light" panose="020B0502040204020203" pitchFamily="34" charset="0"/>
                        </a:rPr>
                        <a:t>Microsoft.WSMan.Management</a:t>
                      </a:r>
                    </a:p>
                  </a:txBody>
                  <a:tcPr marL="51431" marR="51431" marT="25716" marB="25716" anchor="ctr"/>
                </a:tc>
                <a:extLst>
                  <a:ext uri="{0D108BD9-81ED-4DB2-BD59-A6C34878D82A}">
                    <a16:rowId xmlns:a16="http://schemas.microsoft.com/office/drawing/2014/main" val="3595778508"/>
                  </a:ext>
                </a:extLst>
              </a:tr>
              <a:tr h="360020">
                <a:tc>
                  <a:txBody>
                    <a:bodyPr/>
                    <a:lstStyle/>
                    <a:p>
                      <a:r>
                        <a:rPr lang="en-AU" sz="1800">
                          <a:latin typeface="Segoe UI Light" panose="020B0502040204020203" pitchFamily="34" charset="0"/>
                          <a:cs typeface="Segoe UI Light" panose="020B0502040204020203" pitchFamily="34" charset="0"/>
                        </a:rPr>
                        <a:t>ISE</a:t>
                      </a:r>
                    </a:p>
                  </a:txBody>
                  <a:tcPr marL="51431" marR="51431" marT="25716" marB="25716" anchor="ctr"/>
                </a:tc>
                <a:extLst>
                  <a:ext uri="{0D108BD9-81ED-4DB2-BD59-A6C34878D82A}">
                    <a16:rowId xmlns:a16="http://schemas.microsoft.com/office/drawing/2014/main" val="2363716151"/>
                  </a:ext>
                </a:extLst>
              </a:tr>
              <a:tr h="360020">
                <a:tc>
                  <a:txBody>
                    <a:bodyPr/>
                    <a:lstStyle/>
                    <a:p>
                      <a:r>
                        <a:rPr lang="en-AU" sz="1800">
                          <a:latin typeface="Segoe UI Light" panose="020B0502040204020203" pitchFamily="34" charset="0"/>
                          <a:cs typeface="Segoe UI Light" panose="020B0502040204020203" pitchFamily="34" charset="0"/>
                        </a:rPr>
                        <a:t>PSDesiredStateConfiguration</a:t>
                      </a:r>
                    </a:p>
                  </a:txBody>
                  <a:tcPr marL="51431" marR="51431" marT="25716" marB="25716" anchor="ctr"/>
                </a:tc>
                <a:extLst>
                  <a:ext uri="{0D108BD9-81ED-4DB2-BD59-A6C34878D82A}">
                    <a16:rowId xmlns:a16="http://schemas.microsoft.com/office/drawing/2014/main" val="2982819013"/>
                  </a:ext>
                </a:extLst>
              </a:tr>
              <a:tr h="360020">
                <a:tc>
                  <a:txBody>
                    <a:bodyPr/>
                    <a:lstStyle/>
                    <a:p>
                      <a:r>
                        <a:rPr lang="en-AU" sz="1800">
                          <a:latin typeface="Segoe UI Light" panose="020B0502040204020203" pitchFamily="34" charset="0"/>
                          <a:cs typeface="Segoe UI Light" panose="020B0502040204020203" pitchFamily="34" charset="0"/>
                        </a:rPr>
                        <a:t>PSScheduledJob</a:t>
                      </a:r>
                    </a:p>
                  </a:txBody>
                  <a:tcPr marL="51431" marR="51431" marT="25716" marB="25716" anchor="ctr"/>
                </a:tc>
                <a:extLst>
                  <a:ext uri="{0D108BD9-81ED-4DB2-BD59-A6C34878D82A}">
                    <a16:rowId xmlns:a16="http://schemas.microsoft.com/office/drawing/2014/main" val="1816636754"/>
                  </a:ext>
                </a:extLst>
              </a:tr>
              <a:tr h="360020">
                <a:tc>
                  <a:txBody>
                    <a:bodyPr/>
                    <a:lstStyle/>
                    <a:p>
                      <a:r>
                        <a:rPr lang="en-AU" sz="1800">
                          <a:latin typeface="Segoe UI Light" panose="020B0502040204020203" pitchFamily="34" charset="0"/>
                          <a:cs typeface="Segoe UI Light" panose="020B0502040204020203" pitchFamily="34" charset="0"/>
                        </a:rPr>
                        <a:t>PSWorkflow</a:t>
                      </a:r>
                    </a:p>
                  </a:txBody>
                  <a:tcPr marL="51431" marR="51431" marT="25716" marB="25716" anchor="ctr"/>
                </a:tc>
                <a:extLst>
                  <a:ext uri="{0D108BD9-81ED-4DB2-BD59-A6C34878D82A}">
                    <a16:rowId xmlns:a16="http://schemas.microsoft.com/office/drawing/2014/main" val="1519609531"/>
                  </a:ext>
                </a:extLst>
              </a:tr>
              <a:tr h="360020">
                <a:tc>
                  <a:txBody>
                    <a:bodyPr/>
                    <a:lstStyle/>
                    <a:p>
                      <a:r>
                        <a:rPr lang="en-AU" sz="1800" err="1">
                          <a:latin typeface="Segoe UI Light" panose="020B0502040204020203" pitchFamily="34" charset="0"/>
                          <a:cs typeface="Segoe UI Light" panose="020B0502040204020203" pitchFamily="34" charset="0"/>
                        </a:rPr>
                        <a:t>PSWorkflowUtility</a:t>
                      </a:r>
                      <a:endParaRPr lang="en-AU" sz="1800">
                        <a:latin typeface="Segoe UI Light" panose="020B0502040204020203" pitchFamily="34" charset="0"/>
                        <a:cs typeface="Segoe UI Light" panose="020B0502040204020203" pitchFamily="34" charset="0"/>
                      </a:endParaRPr>
                    </a:p>
                  </a:txBody>
                  <a:tcPr marL="51431" marR="51431" marT="25716" marB="25716" anchor="ctr"/>
                </a:tc>
                <a:extLst>
                  <a:ext uri="{0D108BD9-81ED-4DB2-BD59-A6C34878D82A}">
                    <a16:rowId xmlns:a16="http://schemas.microsoft.com/office/drawing/2014/main" val="1868560334"/>
                  </a:ext>
                </a:extLst>
              </a:tr>
            </a:tbl>
          </a:graphicData>
        </a:graphic>
      </p:graphicFrame>
      <p:sp>
        <p:nvSpPr>
          <p:cNvPr id="6" name="Rectangle 5"/>
          <p:cNvSpPr/>
          <p:nvPr/>
        </p:nvSpPr>
        <p:spPr>
          <a:xfrm>
            <a:off x="645102" y="1772381"/>
            <a:ext cx="6074675" cy="2031325"/>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Get-Command -Module </a:t>
            </a:r>
            <a:r>
              <a:rPr kumimoji="0" lang="en-US" sz="14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Microsoft.PowerShell.Core</a:t>
            </a:r>
            <a:endPar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CommandType</a:t>
            </a: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                                               Cmdlet          Add-History                                        Cmdlet          Add-</a:t>
            </a:r>
            <a:r>
              <a:rPr kumimoji="0" lang="en-AU" sz="14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PSSnapin</a:t>
            </a: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Cmdlet          Clear-History                                      Cmdlet          Connect-</a:t>
            </a:r>
            <a:r>
              <a:rPr kumimoji="0" lang="en-AU" sz="14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PSSession</a:t>
            </a: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Cmdlet          Debug-Job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a:t>
            </a:r>
          </a:p>
        </p:txBody>
      </p:sp>
      <p:sp>
        <p:nvSpPr>
          <p:cNvPr id="4" name="Line Callout 2 3"/>
          <p:cNvSpPr/>
          <p:nvPr/>
        </p:nvSpPr>
        <p:spPr>
          <a:xfrm>
            <a:off x="7272646" y="1484560"/>
            <a:ext cx="3742661" cy="449226"/>
          </a:xfrm>
          <a:prstGeom prst="borderCallout2">
            <a:avLst>
              <a:gd name="adj1" fmla="val 18750"/>
              <a:gd name="adj2" fmla="val -8333"/>
              <a:gd name="adj3" fmla="val 18750"/>
              <a:gd name="adj4" fmla="val -16667"/>
              <a:gd name="adj5" fmla="val 53329"/>
              <a:gd name="adj6" fmla="val -41553"/>
            </a:avLst>
          </a:prstGeom>
          <a:solidFill>
            <a:srgbClr val="012456">
              <a:alpha val="12000"/>
            </a:srgbClr>
          </a:solidFill>
          <a:ln w="19050"/>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Content Placeholder 2"/>
          <p:cNvSpPr txBox="1">
            <a:spLocks/>
          </p:cNvSpPr>
          <p:nvPr/>
        </p:nvSpPr>
        <p:spPr>
          <a:xfrm>
            <a:off x="244935" y="1114646"/>
            <a:ext cx="5930605" cy="650357"/>
          </a:xfrm>
          <a:prstGeom prst="rect">
            <a:avLst/>
          </a:prstGeom>
        </p:spPr>
        <p:txBody>
          <a:bodyPr vert="horz" lIns="91440" tIns="45720" rIns="91440" bIns="45720" rtlCol="0">
            <a:normAutofit fontScale="850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800" b="0" i="0" u="none" strike="noStrike" kern="0" cap="none" spc="0" normalizeH="0" baseline="0" noProof="0">
                <a:ln>
                  <a:noFill/>
                </a:ln>
                <a:solidFill>
                  <a:srgbClr val="000000"/>
                </a:solidFill>
                <a:effectLst/>
                <a:uLnTx/>
                <a:uFillTx/>
                <a:latin typeface="Segoe UI Light" pitchFamily="34" charset="0"/>
                <a:ea typeface="+mn-ea"/>
              </a:rPr>
              <a:t>PowerShell only ships with core modules.</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800" b="0" i="0" u="none" strike="noStrike" kern="0" cap="none" spc="0" normalizeH="0" baseline="0" noProof="0">
                <a:ln>
                  <a:noFill/>
                </a:ln>
                <a:solidFill>
                  <a:srgbClr val="000000"/>
                </a:solidFill>
                <a:effectLst/>
                <a:uLnTx/>
                <a:uFillTx/>
                <a:latin typeface="Segoe UI Light" pitchFamily="34" charset="0"/>
                <a:ea typeface="+mn-ea"/>
              </a:rPr>
              <a:t>Each Module contains a subset of Cmdlets, Aliases, Functions, etc.</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24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9" name="Rectangle 8"/>
          <p:cNvSpPr/>
          <p:nvPr/>
        </p:nvSpPr>
        <p:spPr>
          <a:xfrm>
            <a:off x="645102" y="4680654"/>
            <a:ext cx="5930605" cy="1815882"/>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Get-Command -Module Hyper-V</a:t>
            </a:r>
            <a:endPar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CommandType</a:t>
            </a: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Cmdlet          Mount-VHD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Cmdlet          Move-VM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Cmdlet          New-VHD                                            Cmdlet          New-VM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a:t>
            </a:r>
          </a:p>
        </p:txBody>
      </p:sp>
      <p:sp>
        <p:nvSpPr>
          <p:cNvPr id="10" name="Left Brace 9"/>
          <p:cNvSpPr/>
          <p:nvPr/>
        </p:nvSpPr>
        <p:spPr>
          <a:xfrm rot="10800000">
            <a:off x="10942560" y="926947"/>
            <a:ext cx="387660" cy="50781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1" name="TextBox 10"/>
          <p:cNvSpPr txBox="1"/>
          <p:nvPr/>
        </p:nvSpPr>
        <p:spPr>
          <a:xfrm>
            <a:off x="11330220" y="3204386"/>
            <a:ext cx="85011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309</a:t>
            </a:r>
            <a:endParaRPr kumimoji="0" lang="en-US" sz="11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Cmdlets</a:t>
            </a:r>
            <a:endParaRPr kumimoji="0" lang="en-US" sz="11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65003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Module Loading</a:t>
            </a:r>
          </a:p>
        </p:txBody>
      </p:sp>
      <p:sp>
        <p:nvSpPr>
          <p:cNvPr id="10" name="Content Placeholder 9"/>
          <p:cNvSpPr>
            <a:spLocks noGrp="1"/>
          </p:cNvSpPr>
          <p:nvPr>
            <p:ph sz="quarter" idx="13"/>
          </p:nvPr>
        </p:nvSpPr>
        <p:spPr>
          <a:xfrm>
            <a:off x="406400" y="1095375"/>
            <a:ext cx="11176000" cy="4953000"/>
          </a:xfrm>
        </p:spPr>
        <p:txBody>
          <a:bodyPr/>
          <a:lstStyle/>
          <a:p>
            <a:pPr lvl="0"/>
            <a:r>
              <a:rPr lang="en-US" dirty="0"/>
              <a:t>PowerShell must import modules before using their functionality</a:t>
            </a:r>
          </a:p>
          <a:p>
            <a:pPr lvl="0"/>
            <a:endParaRPr lang="en-US" dirty="0"/>
          </a:p>
          <a:p>
            <a:r>
              <a:rPr lang="en-US" dirty="0"/>
              <a:t>Version 3.0+ automatically imports the module when a command is used</a:t>
            </a:r>
          </a:p>
          <a:p>
            <a:pPr lvl="1"/>
            <a:r>
              <a:rPr lang="en-US" dirty="0"/>
              <a:t>Version 2.0+ need to use</a:t>
            </a:r>
            <a:r>
              <a:rPr lang="en-US" b="1" dirty="0"/>
              <a:t> Import-Module </a:t>
            </a:r>
            <a:r>
              <a:rPr lang="en-US" dirty="0"/>
              <a:t>cmdlet.</a:t>
            </a:r>
          </a:p>
          <a:p>
            <a:endParaRPr lang="en-US" dirty="0"/>
          </a:p>
          <a:p>
            <a:r>
              <a:rPr lang="en-US" dirty="0"/>
              <a:t>Version 3.0+ searches for the command through all modules found in </a:t>
            </a:r>
            <a:r>
              <a:rPr lang="en-US" b="1" dirty="0"/>
              <a:t>$</a:t>
            </a:r>
            <a:r>
              <a:rPr lang="en-US" b="1" dirty="0" err="1"/>
              <a:t>ENV:PSModulePath</a:t>
            </a:r>
            <a:r>
              <a:rPr lang="en-US" b="1" dirty="0"/>
              <a:t> </a:t>
            </a:r>
            <a:r>
              <a:rPr lang="en-US" dirty="0"/>
              <a:t>folders</a:t>
            </a:r>
          </a:p>
          <a:p>
            <a:endParaRPr lang="en-US" dirty="0"/>
          </a:p>
          <a:p>
            <a:r>
              <a:rPr lang="en-US" dirty="0"/>
              <a:t>Tab-completion and ISE </a:t>
            </a:r>
            <a:r>
              <a:rPr lang="en-US" dirty="0" err="1"/>
              <a:t>Intellisense</a:t>
            </a:r>
            <a:r>
              <a:rPr lang="en-US" dirty="0"/>
              <a:t> suggest every command in every module installed to </a:t>
            </a:r>
            <a:r>
              <a:rPr lang="en-US" b="1" dirty="0"/>
              <a:t>$</a:t>
            </a:r>
            <a:r>
              <a:rPr lang="en-US" b="1" dirty="0" err="1"/>
              <a:t>ENV:PSModulePath</a:t>
            </a:r>
            <a:r>
              <a:rPr lang="en-US" b="1" dirty="0"/>
              <a:t> </a:t>
            </a:r>
            <a:r>
              <a:rPr lang="en-US" dirty="0"/>
              <a:t>folders</a:t>
            </a:r>
          </a:p>
          <a:p>
            <a:endParaRPr lang="en-US" dirty="0"/>
          </a:p>
          <a:p>
            <a:r>
              <a:rPr lang="en-US" b="1" dirty="0"/>
              <a:t>$</a:t>
            </a:r>
            <a:r>
              <a:rPr lang="en-US" b="1" dirty="0" err="1"/>
              <a:t>PSModuleAutoloadingPreference</a:t>
            </a:r>
            <a:r>
              <a:rPr lang="en-US" b="1" dirty="0"/>
              <a:t>  </a:t>
            </a:r>
            <a:r>
              <a:rPr lang="en-US" dirty="0"/>
              <a:t>= All | </a:t>
            </a:r>
            <a:r>
              <a:rPr lang="en-US" dirty="0" err="1"/>
              <a:t>ModuleQualified</a:t>
            </a:r>
            <a:r>
              <a:rPr lang="en-US" dirty="0"/>
              <a:t> | None</a:t>
            </a:r>
          </a:p>
        </p:txBody>
      </p:sp>
      <p:sp>
        <p:nvSpPr>
          <p:cNvPr id="3" name="Slide Number Placeholder 2"/>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Tree>
    <p:extLst>
      <p:ext uri="{BB962C8B-B14F-4D97-AF65-F5344CB8AC3E}">
        <p14:creationId xmlns:p14="http://schemas.microsoft.com/office/powerpoint/2010/main" val="417818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Modules</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Module_07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Demo_01</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308864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PowerShellGet</a:t>
            </a:r>
            <a:r>
              <a:rPr lang="en-AU" dirty="0" smtClean="0"/>
              <a:t> </a:t>
            </a:r>
            <a:r>
              <a:rPr lang="en-AU" dirty="0"/>
              <a:t>Cmdlets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2637137884"/>
              </p:ext>
            </p:extLst>
          </p:nvPr>
        </p:nvGraphicFramePr>
        <p:xfrm>
          <a:off x="545304" y="1656461"/>
          <a:ext cx="10597135" cy="3366073"/>
        </p:xfrm>
        <a:graphic>
          <a:graphicData uri="http://schemas.openxmlformats.org/drawingml/2006/table">
            <a:tbl>
              <a:tblPr firstRow="1" bandRow="1">
                <a:tableStyleId>{5C22544A-7EE6-4342-B048-85BDC9FD1C3A}</a:tableStyleId>
              </a:tblPr>
              <a:tblGrid>
                <a:gridCol w="2185539">
                  <a:extLst>
                    <a:ext uri="{9D8B030D-6E8A-4147-A177-3AD203B41FA5}">
                      <a16:colId xmlns:a16="http://schemas.microsoft.com/office/drawing/2014/main" val="793964081"/>
                    </a:ext>
                  </a:extLst>
                </a:gridCol>
                <a:gridCol w="8411596">
                  <a:extLst>
                    <a:ext uri="{9D8B030D-6E8A-4147-A177-3AD203B41FA5}">
                      <a16:colId xmlns:a16="http://schemas.microsoft.com/office/drawing/2014/main" val="3905230895"/>
                    </a:ext>
                  </a:extLst>
                </a:gridCol>
              </a:tblGrid>
              <a:tr h="650757">
                <a:tc>
                  <a:txBody>
                    <a:bodyPr/>
                    <a:lstStyle/>
                    <a:p>
                      <a:r>
                        <a:rPr lang="en-AU" sz="2000" b="0">
                          <a:latin typeface="Segoe UI Light" panose="020B0502040204020203" pitchFamily="34" charset="0"/>
                          <a:cs typeface="Segoe UI Light" panose="020B0502040204020203" pitchFamily="34" charset="0"/>
                        </a:rPr>
                        <a:t>Name</a:t>
                      </a:r>
                    </a:p>
                  </a:txBody>
                  <a:tcPr/>
                </a:tc>
                <a:tc>
                  <a:txBody>
                    <a:bodyPr/>
                    <a:lstStyle/>
                    <a:p>
                      <a:r>
                        <a:rPr lang="en-AU" sz="2000" b="0">
                          <a:latin typeface="Segoe UI Light" panose="020B0502040204020203" pitchFamily="34" charset="0"/>
                          <a:cs typeface="Segoe UI Light" panose="020B0502040204020203" pitchFamily="34" charset="0"/>
                        </a:rPr>
                        <a:t>Example</a:t>
                      </a:r>
                    </a:p>
                  </a:txBody>
                  <a:tcPr/>
                </a:tc>
                <a:extLst>
                  <a:ext uri="{0D108BD9-81ED-4DB2-BD59-A6C34878D82A}">
                    <a16:rowId xmlns:a16="http://schemas.microsoft.com/office/drawing/2014/main" val="990436866"/>
                  </a:ext>
                </a:extLst>
              </a:tr>
              <a:tr h="650757">
                <a:tc>
                  <a:txBody>
                    <a:bodyPr/>
                    <a:lstStyle/>
                    <a:p>
                      <a:r>
                        <a:rPr lang="en-AU" sz="2000" dirty="0" smtClean="0">
                          <a:latin typeface="Segoe UI Light" panose="020B0502040204020203" pitchFamily="34" charset="0"/>
                          <a:cs typeface="Segoe UI Light" panose="020B0502040204020203" pitchFamily="34" charset="0"/>
                        </a:rPr>
                        <a:t>Find-Module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a:t>
                      </a:r>
                      <a:r>
                        <a:rPr lang="en-AU" sz="2000" dirty="0" smtClean="0">
                          <a:solidFill>
                            <a:srgbClr val="F5F5F5"/>
                          </a:solidFill>
                          <a:latin typeface="Lucida Console" panose="020B0609040504020204" pitchFamily="49" charset="0"/>
                        </a:rPr>
                        <a:t>:\&gt;</a:t>
                      </a:r>
                      <a:r>
                        <a:rPr lang="en-US" sz="2000" dirty="0" smtClean="0"/>
                        <a:t>  </a:t>
                      </a:r>
                      <a:r>
                        <a:rPr lang="en-US" sz="2000" dirty="0" smtClean="0">
                          <a:solidFill>
                            <a:srgbClr val="E0FFFF"/>
                          </a:solidFill>
                          <a:latin typeface="Lucida Console" panose="020B0609040504020204" pitchFamily="49" charset="0"/>
                        </a:rPr>
                        <a:t>Find-Module</a:t>
                      </a:r>
                      <a:r>
                        <a:rPr lang="en-US" sz="2000" dirty="0" smtClean="0">
                          <a:solidFill>
                            <a:srgbClr val="F5F5F5"/>
                          </a:solidFill>
                          <a:latin typeface="Lucida Console" panose="020B0609040504020204" pitchFamily="49" charset="0"/>
                        </a:rPr>
                        <a:t> </a:t>
                      </a:r>
                      <a:r>
                        <a:rPr lang="en-US" sz="2000" dirty="0" smtClean="0">
                          <a:solidFill>
                            <a:srgbClr val="FFE4B5"/>
                          </a:solidFill>
                          <a:latin typeface="Lucida Console" panose="020B0609040504020204" pitchFamily="49" charset="0"/>
                        </a:rPr>
                        <a:t>-name</a:t>
                      </a:r>
                      <a:r>
                        <a:rPr lang="en-US" sz="2000" dirty="0" smtClean="0">
                          <a:solidFill>
                            <a:srgbClr val="F5F5F5"/>
                          </a:solidFill>
                          <a:latin typeface="Lucida Console" panose="020B0609040504020204" pitchFamily="49" charset="0"/>
                        </a:rPr>
                        <a:t> </a:t>
                      </a:r>
                      <a:r>
                        <a:rPr lang="en-US" sz="2000" dirty="0" smtClean="0">
                          <a:solidFill>
                            <a:srgbClr val="EE82EE"/>
                          </a:solidFill>
                          <a:latin typeface="Lucida Console" panose="020B0609040504020204" pitchFamily="49" charset="0"/>
                        </a:rPr>
                        <a:t>*azure* </a:t>
                      </a:r>
                    </a:p>
                    <a:p>
                      <a:endParaRPr lang="en-AU" sz="2000" dirty="0">
                        <a:solidFill>
                          <a:srgbClr val="EE82EE"/>
                        </a:solidFill>
                        <a:latin typeface="Lucida Console" panose="020B0609040504020204" pitchFamily="49" charset="0"/>
                        <a:ea typeface="+mn-ea"/>
                        <a:cs typeface="+mn-cs"/>
                      </a:endParaRPr>
                    </a:p>
                  </a:txBody>
                  <a:tcPr>
                    <a:solidFill>
                      <a:srgbClr val="012456"/>
                    </a:solidFill>
                  </a:tcPr>
                </a:tc>
                <a:extLst>
                  <a:ext uri="{0D108BD9-81ED-4DB2-BD59-A6C34878D82A}">
                    <a16:rowId xmlns:a16="http://schemas.microsoft.com/office/drawing/2014/main" val="1067910448"/>
                  </a:ext>
                </a:extLst>
              </a:tr>
              <a:tr h="650757">
                <a:tc>
                  <a:txBody>
                    <a:bodyPr/>
                    <a:lstStyle/>
                    <a:p>
                      <a:r>
                        <a:rPr lang="en-AU" sz="2000" dirty="0" smtClean="0">
                          <a:latin typeface="Segoe UI Light" panose="020B0502040204020203" pitchFamily="34" charset="0"/>
                          <a:cs typeface="Segoe UI Light" panose="020B0502040204020203" pitchFamily="34" charset="0"/>
                        </a:rPr>
                        <a:t>Install-Module</a:t>
                      </a:r>
                      <a:endParaRPr lang="en-AU" sz="2000" dirty="0">
                        <a:latin typeface="Segoe UI Light" panose="020B0502040204020203" pitchFamily="34" charset="0"/>
                        <a:cs typeface="Segoe UI Light" panose="020B0502040204020203"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PS C:\&gt; </a:t>
                      </a:r>
                      <a:r>
                        <a:rPr lang="en-AU" sz="2000" dirty="0" smtClean="0">
                          <a:solidFill>
                            <a:srgbClr val="F5F5F5"/>
                          </a:solidFill>
                          <a:latin typeface="Lucida Console" panose="020B0609040504020204" pitchFamily="49" charset="0"/>
                        </a:rPr>
                        <a:t>Install</a:t>
                      </a:r>
                      <a:r>
                        <a:rPr lang="en-US" sz="2000" dirty="0" smtClean="0">
                          <a:solidFill>
                            <a:srgbClr val="E0FFFF"/>
                          </a:solidFill>
                          <a:latin typeface="Lucida Console" panose="020B0609040504020204" pitchFamily="49" charset="0"/>
                        </a:rPr>
                        <a:t>-Module</a:t>
                      </a:r>
                      <a:r>
                        <a:rPr lang="en-US" sz="2000" dirty="0" smtClean="0">
                          <a:solidFill>
                            <a:srgbClr val="F5F5F5"/>
                          </a:solidFill>
                          <a:latin typeface="Lucida Console" panose="020B0609040504020204" pitchFamily="49" charset="0"/>
                        </a:rPr>
                        <a:t> </a:t>
                      </a:r>
                      <a:r>
                        <a:rPr lang="en-US" sz="2000" dirty="0" smtClean="0">
                          <a:solidFill>
                            <a:srgbClr val="FFE4B5"/>
                          </a:solidFill>
                          <a:latin typeface="Lucida Console" panose="020B0609040504020204" pitchFamily="49" charset="0"/>
                        </a:rPr>
                        <a:t>-name</a:t>
                      </a:r>
                      <a:r>
                        <a:rPr lang="en-US" sz="2000" dirty="0" smtClean="0">
                          <a:solidFill>
                            <a:srgbClr val="F5F5F5"/>
                          </a:solidFill>
                          <a:latin typeface="Lucida Console" panose="020B0609040504020204" pitchFamily="49" charset="0"/>
                        </a:rPr>
                        <a:t> </a:t>
                      </a:r>
                      <a:r>
                        <a:rPr lang="en-US" sz="2000" dirty="0" smtClean="0">
                          <a:solidFill>
                            <a:srgbClr val="EE82EE"/>
                          </a:solidFill>
                          <a:latin typeface="Lucida Console" panose="020B0609040504020204" pitchFamily="49" charset="0"/>
                        </a:rPr>
                        <a:t>azure </a:t>
                      </a:r>
                    </a:p>
                    <a:p>
                      <a:endParaRPr lang="en-AU" sz="2000" dirty="0">
                        <a:solidFill>
                          <a:srgbClr val="EE82EE"/>
                        </a:solidFill>
                        <a:latin typeface="Lucida Console" panose="020B0609040504020204" pitchFamily="49" charset="0"/>
                        <a:ea typeface="+mn-ea"/>
                        <a:cs typeface="+mn-cs"/>
                      </a:endParaRPr>
                    </a:p>
                  </a:txBody>
                  <a:tcPr>
                    <a:solidFill>
                      <a:srgbClr val="012456"/>
                    </a:solidFill>
                  </a:tcPr>
                </a:tc>
                <a:extLst>
                  <a:ext uri="{0D108BD9-81ED-4DB2-BD59-A6C34878D82A}">
                    <a16:rowId xmlns:a16="http://schemas.microsoft.com/office/drawing/2014/main" val="1535108766"/>
                  </a:ext>
                </a:extLst>
              </a:tr>
              <a:tr h="662479">
                <a:tc>
                  <a:txBody>
                    <a:bodyPr/>
                    <a:lstStyle/>
                    <a:p>
                      <a:r>
                        <a:rPr lang="en-AU" sz="2000" dirty="0" smtClean="0">
                          <a:latin typeface="Segoe UI Light" panose="020B0502040204020203" pitchFamily="34" charset="0"/>
                          <a:cs typeface="Segoe UI Light" panose="020B0502040204020203" pitchFamily="34" charset="0"/>
                        </a:rPr>
                        <a:t>Update-Module</a:t>
                      </a:r>
                      <a:endParaRPr lang="en-AU" sz="2000" dirty="0">
                        <a:latin typeface="Segoe UI Light" panose="020B0502040204020203" pitchFamily="34" charset="0"/>
                        <a:cs typeface="Segoe UI Light" panose="020B0502040204020203"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PS C:\&gt; </a:t>
                      </a:r>
                      <a:r>
                        <a:rPr lang="en-AU" sz="2000" dirty="0" smtClean="0">
                          <a:solidFill>
                            <a:srgbClr val="F5F5F5"/>
                          </a:solidFill>
                          <a:latin typeface="Lucida Console" panose="020B0609040504020204" pitchFamily="49" charset="0"/>
                        </a:rPr>
                        <a:t>Update</a:t>
                      </a:r>
                      <a:r>
                        <a:rPr lang="en-US" sz="2000" dirty="0" smtClean="0">
                          <a:solidFill>
                            <a:srgbClr val="E0FFFF"/>
                          </a:solidFill>
                          <a:latin typeface="Lucida Console" panose="020B0609040504020204" pitchFamily="49" charset="0"/>
                        </a:rPr>
                        <a:t>-Module</a:t>
                      </a:r>
                      <a:r>
                        <a:rPr lang="en-US" sz="2000" dirty="0" smtClean="0">
                          <a:solidFill>
                            <a:srgbClr val="F5F5F5"/>
                          </a:solidFill>
                          <a:latin typeface="Lucida Console" panose="020B0609040504020204" pitchFamily="49" charset="0"/>
                        </a:rPr>
                        <a:t> </a:t>
                      </a:r>
                      <a:r>
                        <a:rPr lang="en-US" sz="2000" dirty="0" smtClean="0">
                          <a:solidFill>
                            <a:srgbClr val="FFE4B5"/>
                          </a:solidFill>
                          <a:latin typeface="Lucida Console" panose="020B0609040504020204" pitchFamily="49" charset="0"/>
                        </a:rPr>
                        <a:t>-name</a:t>
                      </a:r>
                      <a:r>
                        <a:rPr lang="en-US" sz="2000" dirty="0" smtClean="0">
                          <a:solidFill>
                            <a:srgbClr val="F5F5F5"/>
                          </a:solidFill>
                          <a:latin typeface="Lucida Console" panose="020B0609040504020204" pitchFamily="49" charset="0"/>
                        </a:rPr>
                        <a:t> </a:t>
                      </a:r>
                      <a:r>
                        <a:rPr lang="en-US" sz="2000" dirty="0" smtClean="0">
                          <a:solidFill>
                            <a:srgbClr val="EE82EE"/>
                          </a:solidFill>
                          <a:latin typeface="Lucida Console" panose="020B0609040504020204" pitchFamily="49" charset="0"/>
                        </a:rPr>
                        <a:t>azure </a:t>
                      </a:r>
                      <a:endParaRPr lang="en-US" sz="2000" dirty="0" smtClean="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106179794"/>
                  </a:ext>
                </a:extLst>
              </a:tr>
              <a:tr h="650757">
                <a:tc>
                  <a:txBody>
                    <a:bodyPr/>
                    <a:lstStyle/>
                    <a:p>
                      <a:r>
                        <a:rPr lang="en-AU" sz="2000" dirty="0" smtClean="0">
                          <a:latin typeface="Segoe UI Light" panose="020B0502040204020203" pitchFamily="34" charset="0"/>
                          <a:cs typeface="Segoe UI Light" panose="020B0502040204020203" pitchFamily="34" charset="0"/>
                        </a:rPr>
                        <a:t>Uninstall-Module</a:t>
                      </a:r>
                      <a:endParaRPr lang="en-AU" sz="2000" dirty="0">
                        <a:latin typeface="Segoe UI Light" panose="020B0502040204020203" pitchFamily="34" charset="0"/>
                        <a:cs typeface="Segoe UI Light" panose="020B0502040204020203"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PS C:\&gt; </a:t>
                      </a:r>
                      <a:r>
                        <a:rPr lang="en-AU" sz="2000" dirty="0" smtClean="0">
                          <a:solidFill>
                            <a:srgbClr val="F5F5F5"/>
                          </a:solidFill>
                          <a:latin typeface="Lucida Console" panose="020B0609040504020204" pitchFamily="49" charset="0"/>
                        </a:rPr>
                        <a:t>Uninstall</a:t>
                      </a:r>
                      <a:r>
                        <a:rPr lang="en-US" sz="2000" dirty="0" smtClean="0">
                          <a:solidFill>
                            <a:srgbClr val="E0FFFF"/>
                          </a:solidFill>
                          <a:latin typeface="Lucida Console" panose="020B0609040504020204" pitchFamily="49" charset="0"/>
                        </a:rPr>
                        <a:t>-Module</a:t>
                      </a:r>
                      <a:r>
                        <a:rPr lang="en-US" sz="2000" dirty="0" smtClean="0">
                          <a:solidFill>
                            <a:srgbClr val="F5F5F5"/>
                          </a:solidFill>
                          <a:latin typeface="Lucida Console" panose="020B0609040504020204" pitchFamily="49" charset="0"/>
                        </a:rPr>
                        <a:t> </a:t>
                      </a:r>
                      <a:r>
                        <a:rPr lang="en-US" sz="2000" dirty="0" smtClean="0">
                          <a:solidFill>
                            <a:srgbClr val="FFE4B5"/>
                          </a:solidFill>
                          <a:latin typeface="Lucida Console" panose="020B0609040504020204" pitchFamily="49" charset="0"/>
                        </a:rPr>
                        <a:t>-name</a:t>
                      </a:r>
                      <a:r>
                        <a:rPr lang="en-US" sz="2000" dirty="0" smtClean="0">
                          <a:solidFill>
                            <a:srgbClr val="F5F5F5"/>
                          </a:solidFill>
                          <a:latin typeface="Lucida Console" panose="020B0609040504020204" pitchFamily="49" charset="0"/>
                        </a:rPr>
                        <a:t> </a:t>
                      </a:r>
                      <a:r>
                        <a:rPr lang="en-US" sz="2000" dirty="0" smtClean="0">
                          <a:solidFill>
                            <a:srgbClr val="EE82EE"/>
                          </a:solidFill>
                          <a:latin typeface="Lucida Console" panose="020B0609040504020204" pitchFamily="49" charset="0"/>
                        </a:rPr>
                        <a:t>azure </a:t>
                      </a:r>
                      <a:endParaRPr lang="en-US" sz="2000" dirty="0" smtClean="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3726539097"/>
                  </a:ext>
                </a:extLst>
              </a:tr>
            </a:tbl>
          </a:graphicData>
        </a:graphic>
      </p:graphicFrame>
      <p:sp>
        <p:nvSpPr>
          <p:cNvPr id="6" name="TextBox 5"/>
          <p:cNvSpPr txBox="1"/>
          <p:nvPr/>
        </p:nvSpPr>
        <p:spPr>
          <a:xfrm>
            <a:off x="4013855" y="5688395"/>
            <a:ext cx="3859490" cy="369332"/>
          </a:xfrm>
          <a:prstGeom prst="rect">
            <a:avLst/>
          </a:prstGeom>
          <a:solidFill>
            <a:schemeClr val="accent6">
              <a:lumMod val="20000"/>
              <a:lumOff val="80000"/>
            </a:schemeClr>
          </a:solidFill>
          <a:ln>
            <a:solidFill>
              <a:schemeClr val="accent1">
                <a:lumMod val="75000"/>
              </a:schemeClr>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i="1" dirty="0" smtClean="0">
                <a:solidFill>
                  <a:srgbClr val="000000"/>
                </a:solidFill>
                <a:latin typeface="Segoe UI Light" panose="020B0502040204020203" pitchFamily="34" charset="0"/>
                <a:cs typeface="Segoe UI Light" panose="020B0502040204020203" pitchFamily="34" charset="0"/>
              </a:rPr>
              <a:t>Accesses </a:t>
            </a:r>
            <a:r>
              <a:rPr lang="en-AU" i="1" dirty="0" smtClean="0">
                <a:solidFill>
                  <a:srgbClr val="000000"/>
                </a:solidFill>
                <a:latin typeface="Segoe UI Light" panose="020B0502040204020203" pitchFamily="34" charset="0"/>
                <a:cs typeface="Segoe UI Light" panose="020B0502040204020203" pitchFamily="34" charset="0"/>
                <a:hlinkClick r:id="rId3"/>
              </a:rPr>
              <a:t>PowerShell Gallery </a:t>
            </a:r>
            <a:r>
              <a:rPr lang="en-AU" i="1" dirty="0" smtClean="0">
                <a:solidFill>
                  <a:srgbClr val="000000"/>
                </a:solidFill>
                <a:latin typeface="Segoe UI Light" panose="020B0502040204020203" pitchFamily="34" charset="0"/>
                <a:cs typeface="Segoe UI Light" panose="020B0502040204020203" pitchFamily="34" charset="0"/>
              </a:rPr>
              <a:t>by default</a:t>
            </a:r>
            <a:endParaRPr kumimoji="0" lang="en-AU" sz="18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46239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Modules</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Module_07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smtClean="0">
                <a:ln>
                  <a:noFill/>
                </a:ln>
                <a:solidFill>
                  <a:srgbClr val="F5F5F5"/>
                </a:solidFill>
                <a:effectLst/>
                <a:uLnTx/>
                <a:uFillTx/>
                <a:latin typeface="Lucida Console" panose="020B0609040504020204" pitchFamily="49" charset="0"/>
                <a:ea typeface="+mn-ea"/>
                <a:cs typeface="+mn-cs"/>
              </a:rPr>
              <a:t>Demo_02</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51746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Modules</a:t>
            </a:r>
          </a:p>
        </p:txBody>
      </p:sp>
      <p:sp>
        <p:nvSpPr>
          <p:cNvPr id="8" name="Text Placeholder 7"/>
          <p:cNvSpPr>
            <a:spLocks noGrp="1"/>
          </p:cNvSpPr>
          <p:nvPr>
            <p:ph type="body" sz="quarter" idx="16"/>
          </p:nvPr>
        </p:nvSpPr>
        <p:spPr/>
        <p:txBody>
          <a:bodyPr/>
          <a:lstStyle/>
          <a:p>
            <a:r>
              <a:rPr lang="en-US"/>
              <a:t>Lab</a:t>
            </a:r>
          </a:p>
        </p:txBody>
      </p:sp>
      <p:sp>
        <p:nvSpPr>
          <p:cNvPr id="2" name="Slide Number Placeholder 1"/>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Text Placeholder 2"/>
          <p:cNvSpPr txBox="1">
            <a:spLocks/>
          </p:cNvSpPr>
          <p:nvPr/>
        </p:nvSpPr>
        <p:spPr>
          <a:xfrm>
            <a:off x="4848226" y="1371600"/>
            <a:ext cx="5981700" cy="4953000"/>
          </a:xfrm>
          <a:prstGeom prst="rect">
            <a:avLst/>
          </a:prstGeom>
        </p:spPr>
        <p:txBody>
          <a:bodyPr vert="horz" lIns="91440" tIns="45720" rIns="91440" bIns="45720" rtlCol="0" anchor="t">
            <a:normAutofit/>
          </a:bodyPr>
          <a:lst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Lab Content: Interactive Demos/Labs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914400" marR="0" lvl="0" indent="-91440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Instructions: Open the Lab code and perform the operations at your own pace.   Afterwards you may review the Demos again until the next block of instruction begins.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To Open the Lab Run:</a:t>
            </a:r>
          </a:p>
          <a:p>
            <a:pPr marL="0" marR="0" lvl="1"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p:txBody>
      </p:sp>
      <p:sp>
        <p:nvSpPr>
          <p:cNvPr id="6" name="TextBox 5"/>
          <p:cNvSpPr txBox="1"/>
          <p:nvPr/>
        </p:nvSpPr>
        <p:spPr>
          <a:xfrm>
            <a:off x="4848226" y="3509546"/>
            <a:ext cx="6953249" cy="338554"/>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6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Module_07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Lab_01</a:t>
            </a:r>
            <a:endPar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33139237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dlc_DocId xmlns="230e9df3-be65-4c73-a93b-d1236ebd677e">CPS089-628834383-4505</_dlc_DocId>
    <_ip_UnifiedCompliancePolicyUIAction xmlns="http://schemas.microsoft.com/sharepoint/v3" xsi:nil="true"/>
    <_dlc_DocIdUrl xmlns="230e9df3-be65-4c73-a93b-d1236ebd677e">
      <Url>https://microsoft.sharepoint.com/teams/CampusProjectSites089/hahzsakosd/ipdev/_layouts/15/DocIdRedir.aspx?ID=CPS089-628834383-4505</Url>
      <Description>CPS089-628834383-4505</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6AF64AC-FB59-4301-936F-C0A4A1D5B1C2}">
  <ds:schemaRefs>
    <ds:schemaRef ds:uri="http://schemas.microsoft.com/sharepoint/v3/contenttype/forms"/>
  </ds:schemaRefs>
</ds:datastoreItem>
</file>

<file path=customXml/itemProps2.xml><?xml version="1.0" encoding="utf-8"?>
<ds:datastoreItem xmlns:ds="http://schemas.openxmlformats.org/officeDocument/2006/customXml" ds:itemID="{00FECA3B-5D03-44DB-960B-FE29148ADA8C}">
  <ds:schemaRefs>
    <ds:schemaRef ds:uri="7ed30aa2-a9a3-48dd-93de-4f2bc034e61b"/>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230e9df3-be65-4c73-a93b-d1236ebd677e"/>
    <ds:schemaRef ds:uri="http://purl.org/dc/terms/"/>
    <ds:schemaRef ds:uri="http://schemas.microsoft.com/sharepoint/v3"/>
    <ds:schemaRef ds:uri="http://www.w3.org/XML/1998/namespace"/>
    <ds:schemaRef ds:uri="http://purl.org/dc/elements/1.1/"/>
  </ds:schemaRefs>
</ds:datastoreItem>
</file>

<file path=customXml/itemProps3.xml><?xml version="1.0" encoding="utf-8"?>
<ds:datastoreItem xmlns:ds="http://schemas.openxmlformats.org/officeDocument/2006/customXml" ds:itemID="{5F2140E4-6FE6-4AB9-8041-22EF72D9A954}"/>
</file>

<file path=customXml/itemProps4.xml><?xml version="1.0" encoding="utf-8"?>
<ds:datastoreItem xmlns:ds="http://schemas.openxmlformats.org/officeDocument/2006/customXml" ds:itemID="{4185EF69-D60F-48BD-874B-25D343713D9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25</TotalTime>
  <Words>849</Words>
  <Application>Microsoft Office PowerPoint</Application>
  <PresentationFormat>Widescreen</PresentationFormat>
  <Paragraphs>232</Paragraphs>
  <Slides>8</Slides>
  <Notes>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Lucida Console</vt:lpstr>
      <vt:lpstr>Segoe Pro Light</vt:lpstr>
      <vt:lpstr>Segoe Pro Semibold</vt:lpstr>
      <vt:lpstr>Segoe UI</vt:lpstr>
      <vt:lpstr>Segoe UI Light</vt:lpstr>
      <vt:lpstr>Segoe UI Semibold</vt:lpstr>
      <vt:lpstr>Services4x3</vt:lpstr>
      <vt:lpstr>Agenda</vt:lpstr>
      <vt:lpstr>Module 7: Modules</vt:lpstr>
      <vt:lpstr>Core Modules</vt:lpstr>
      <vt:lpstr>Module Loading</vt:lpstr>
      <vt:lpstr>Instructor Demonstration</vt:lpstr>
      <vt:lpstr>PowerShellGet Cmdlets</vt:lpstr>
      <vt:lpstr>Instructor Demonstration</vt:lpstr>
      <vt:lpstr>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Modules</dc:title>
  <dc:creator>Bobby Reed</dc:creator>
  <cp:lastModifiedBy>Kory Thacher</cp:lastModifiedBy>
  <cp:revision>8</cp:revision>
  <dcterms:created xsi:type="dcterms:W3CDTF">2017-03-17T10:34:10Z</dcterms:created>
  <dcterms:modified xsi:type="dcterms:W3CDTF">2017-03-23T21:11:58Z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750a5689-3a32-42c8-bb4e-40d188472600</vt:lpwstr>
  </property>
</Properties>
</file>