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Lst>
  <p:notesMasterIdLst>
    <p:notesMasterId r:id="rId22"/>
  </p:notesMasterIdLst>
  <p:sldIdLst>
    <p:sldId id="271" r:id="rId7"/>
    <p:sldId id="257" r:id="rId8"/>
    <p:sldId id="258" r:id="rId9"/>
    <p:sldId id="259" r:id="rId10"/>
    <p:sldId id="260" r:id="rId11"/>
    <p:sldId id="261" r:id="rId12"/>
    <p:sldId id="262" r:id="rId13"/>
    <p:sldId id="263" r:id="rId14"/>
    <p:sldId id="264" r:id="rId15"/>
    <p:sldId id="265" r:id="rId16"/>
    <p:sldId id="266" r:id="rId17"/>
    <p:sldId id="268" r:id="rId18"/>
    <p:sldId id="272"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8 - Advanced Data Types" id="{EF07D973-2E18-4138-B264-F9C68FD62483}">
          <p14:sldIdLst>
            <p14:sldId id="271"/>
            <p14:sldId id="257"/>
            <p14:sldId id="258"/>
            <p14:sldId id="259"/>
            <p14:sldId id="260"/>
            <p14:sldId id="261"/>
            <p14:sldId id="262"/>
            <p14:sldId id="263"/>
            <p14:sldId id="264"/>
            <p14:sldId id="265"/>
            <p14:sldId id="266"/>
            <p14:sldId id="268"/>
            <p14:sldId id="272"/>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78913" autoAdjust="0"/>
  </p:normalViewPr>
  <p:slideViewPr>
    <p:cSldViewPr snapToGrid="0">
      <p:cViewPr varScale="1">
        <p:scale>
          <a:sx n="76" d="100"/>
          <a:sy n="76"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C0835-2C14-4DF2-BC22-57101FEF473D}" type="datetimeFigureOut">
              <a:rPr lang="en-US" smtClean="0"/>
              <a:t>3/23/2017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50461-EABA-4CDD-9EA8-1C09CED06806}" type="slidenum">
              <a:rPr lang="en-US" smtClean="0"/>
              <a:t>‹#›</a:t>
            </a:fld>
            <a:endParaRPr lang="en-US"/>
          </a:p>
        </p:txBody>
      </p:sp>
    </p:spTree>
    <p:extLst>
      <p:ext uri="{BB962C8B-B14F-4D97-AF65-F5344CB8AC3E}">
        <p14:creationId xmlns:p14="http://schemas.microsoft.com/office/powerpoint/2010/main" val="175210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9425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a:solidFill>
                  <a:schemeClr val="bg1"/>
                </a:solidFill>
                <a:latin typeface="Segoe UI Light" panose="020B0502040204020203" pitchFamily="34" charset="0"/>
                <a:cs typeface="Segoe UI Light" panose="020B0502040204020203" pitchFamily="34" charset="0"/>
              </a:rPr>
              <a:t>Fundamental</a:t>
            </a:r>
            <a:r>
              <a:rPr lang="en-AU" sz="1200" baseline="0">
                <a:solidFill>
                  <a:schemeClr val="bg1"/>
                </a:solidFill>
                <a:latin typeface="Segoe UI Light" panose="020B0502040204020203" pitchFamily="34" charset="0"/>
                <a:cs typeface="Segoe UI Light" panose="020B0502040204020203" pitchFamily="34" charset="0"/>
              </a:rPr>
              <a:t> Recap (From Demo Content):</a:t>
            </a:r>
          </a:p>
          <a:p>
            <a:r>
              <a:rPr lang="en-AU" sz="1200" baseline="0">
                <a:solidFill>
                  <a:schemeClr val="bg1"/>
                </a:solidFill>
                <a:latin typeface="Segoe UI Light" panose="020B0502040204020203" pitchFamily="34" charset="0"/>
                <a:cs typeface="Segoe UI Light" panose="020B0502040204020203" pitchFamily="34" charset="0"/>
              </a:rPr>
              <a:t>Lab:</a:t>
            </a:r>
            <a:endParaRPr lang="en-AU" sz="120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endParaRPr lang="en-US" baseline="0"/>
          </a:p>
          <a:p>
            <a:pPr marL="171450" indent="-171450">
              <a:buFont typeface="Arial" panose="020B0604020202020204" pitchFamily="34" charset="0"/>
              <a:buChar char="•"/>
            </a:pPr>
            <a:r>
              <a:rPr lang="en-US"/>
              <a:t>Arrays</a:t>
            </a:r>
          </a:p>
          <a:p>
            <a:pPr marL="628650" lvl="1" indent="-171450">
              <a:buFont typeface="Arial" panose="020B0604020202020204" pitchFamily="34" charset="0"/>
              <a:buChar char="•"/>
            </a:pPr>
            <a:r>
              <a:rPr lang="en-US"/>
              <a:t>Split </a:t>
            </a:r>
            <a:r>
              <a:rPr lang="en-US" err="1"/>
              <a:t>Env:path</a:t>
            </a:r>
            <a:r>
              <a:rPr lang="en-US"/>
              <a:t> and array index into it</a:t>
            </a:r>
          </a:p>
          <a:p>
            <a:pPr marL="628650" lvl="1" indent="-171450">
              <a:buFont typeface="Arial" panose="020B0604020202020204" pitchFamily="34" charset="0"/>
              <a:buChar char="•"/>
            </a:pPr>
            <a:r>
              <a:rPr lang="en-US"/>
              <a:t>File manipulation</a:t>
            </a:r>
            <a:r>
              <a:rPr lang="en-US" baseline="0"/>
              <a:t> – Line Numbers of Error</a:t>
            </a:r>
          </a:p>
          <a:p>
            <a:pPr marL="628650" lvl="1" indent="-171450">
              <a:buFont typeface="Arial" panose="020B0604020202020204" pitchFamily="34" charset="0"/>
              <a:buChar char="•"/>
            </a:pPr>
            <a:r>
              <a:rPr lang="en-US" baseline="0"/>
              <a:t>(Get-</a:t>
            </a:r>
            <a:r>
              <a:rPr lang="en-US" baseline="0" err="1"/>
              <a:t>ChildItem</a:t>
            </a:r>
            <a:r>
              <a:rPr lang="en-US" baseline="0"/>
              <a:t> –</a:t>
            </a:r>
            <a:r>
              <a:rPr lang="en-US" baseline="0" err="1"/>
              <a:t>recurse</a:t>
            </a:r>
            <a:r>
              <a:rPr lang="en-US" baseline="0"/>
              <a:t> | Sort-Object –Descending –Property Length)[0]</a:t>
            </a:r>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074998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Dictionary</a:t>
            </a:r>
          </a:p>
        </p:txBody>
      </p:sp>
    </p:spTree>
    <p:extLst>
      <p:ext uri="{BB962C8B-B14F-4D97-AF65-F5344CB8AC3E}">
        <p14:creationId xmlns:p14="http://schemas.microsoft.com/office/powerpoint/2010/main" val="1537370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Dictionary</a:t>
            </a:r>
          </a:p>
        </p:txBody>
      </p:sp>
    </p:spTree>
    <p:extLst>
      <p:ext uri="{BB962C8B-B14F-4D97-AF65-F5344CB8AC3E}">
        <p14:creationId xmlns:p14="http://schemas.microsoft.com/office/powerpoint/2010/main" val="1446057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0916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Format Demo Show currency, percentage, and number</a:t>
            </a:r>
          </a:p>
          <a:p>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5341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a:solidFill>
                  <a:schemeClr val="bg1"/>
                </a:solidFill>
                <a:latin typeface="Segoe UI Light" panose="020B0502040204020203" pitchFamily="34" charset="0"/>
                <a:cs typeface="Segoe UI Light" panose="020B0502040204020203" pitchFamily="34" charset="0"/>
              </a:rPr>
              <a:t>Fundamental</a:t>
            </a:r>
            <a:r>
              <a:rPr lang="en-AU" sz="1200" baseline="0">
                <a:solidFill>
                  <a:schemeClr val="bg1"/>
                </a:solidFill>
                <a:latin typeface="Segoe UI Light" panose="020B0502040204020203" pitchFamily="34" charset="0"/>
                <a:cs typeface="Segoe UI Light" panose="020B0502040204020203" pitchFamily="34" charset="0"/>
              </a:rPr>
              <a:t> Recap (From Demo Content):</a:t>
            </a:r>
          </a:p>
          <a:p>
            <a:r>
              <a:rPr lang="en-AU" sz="1200" baseline="0">
                <a:solidFill>
                  <a:schemeClr val="bg1"/>
                </a:solidFill>
                <a:latin typeface="Segoe UI Light" panose="020B0502040204020203" pitchFamily="34" charset="0"/>
                <a:cs typeface="Segoe UI Light" panose="020B0502040204020203" pitchFamily="34" charset="0"/>
              </a:rPr>
              <a:t>Lab:</a:t>
            </a:r>
          </a:p>
          <a:p>
            <a:r>
              <a:rPr lang="en-AU" sz="1200" baseline="0" err="1">
                <a:solidFill>
                  <a:schemeClr val="bg1"/>
                </a:solidFill>
                <a:latin typeface="Segoe UI Light" panose="020B0502040204020203" pitchFamily="34" charset="0"/>
                <a:cs typeface="Segoe UI Light" panose="020B0502040204020203" pitchFamily="34" charset="0"/>
              </a:rPr>
              <a:t>Hashtables</a:t>
            </a:r>
            <a:endParaRPr lang="en-AU" sz="1200" baseline="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AU" sz="1200" baseline="0">
                <a:solidFill>
                  <a:schemeClr val="bg1"/>
                </a:solidFill>
                <a:latin typeface="Segoe UI Light" panose="020B0502040204020203" pitchFamily="34" charset="0"/>
                <a:cs typeface="Segoe UI Light" panose="020B0502040204020203" pitchFamily="34" charset="0"/>
              </a:rPr>
              <a:t>Calculated Property History Time Span based on Start and End Execution Time. – Find longest running command after creating calculated property.</a:t>
            </a:r>
          </a:p>
          <a:p>
            <a:pPr marL="171450" indent="-171450">
              <a:buFont typeface="Arial" panose="020B0604020202020204" pitchFamily="34" charset="0"/>
              <a:buChar char="•"/>
            </a:pPr>
            <a:r>
              <a:rPr lang="en-US" sz="1200" baseline="0">
                <a:solidFill>
                  <a:schemeClr val="bg1"/>
                </a:solidFill>
                <a:latin typeface="Segoe UI Light" panose="020B0502040204020203" pitchFamily="34" charset="0"/>
                <a:cs typeface="Segoe UI Light" panose="020B0502040204020203" pitchFamily="34" charset="0"/>
              </a:rPr>
              <a:t>$</a:t>
            </a:r>
            <a:r>
              <a:rPr lang="en-US" sz="1200" baseline="0" err="1">
                <a:solidFill>
                  <a:schemeClr val="bg1"/>
                </a:solidFill>
                <a:latin typeface="Segoe UI Light" panose="020B0502040204020203" pitchFamily="34" charset="0"/>
                <a:cs typeface="Segoe UI Light" panose="020B0502040204020203" pitchFamily="34" charset="0"/>
              </a:rPr>
              <a:t>filesbyextension</a:t>
            </a:r>
            <a:r>
              <a:rPr lang="en-US" sz="1200" baseline="0">
                <a:solidFill>
                  <a:schemeClr val="bg1"/>
                </a:solidFill>
                <a:latin typeface="Segoe UI Light" panose="020B0502040204020203" pitchFamily="34" charset="0"/>
                <a:cs typeface="Segoe UI Light" panose="020B0502040204020203" pitchFamily="34" charset="0"/>
              </a:rPr>
              <a:t> = </a:t>
            </a:r>
            <a:r>
              <a:rPr lang="en-US" sz="1200" baseline="0" err="1">
                <a:solidFill>
                  <a:schemeClr val="bg1"/>
                </a:solidFill>
                <a:latin typeface="Segoe UI Light" panose="020B0502040204020203" pitchFamily="34" charset="0"/>
                <a:cs typeface="Segoe UI Light" panose="020B0502040204020203" pitchFamily="34" charset="0"/>
              </a:rPr>
              <a:t>dir</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Recurse</a:t>
            </a:r>
            <a:r>
              <a:rPr lang="en-US" sz="1200" baseline="0">
                <a:solidFill>
                  <a:schemeClr val="bg1"/>
                </a:solidFill>
                <a:latin typeface="Segoe UI Light" panose="020B0502040204020203" pitchFamily="34" charset="0"/>
                <a:cs typeface="Segoe UI Light" panose="020B0502040204020203" pitchFamily="34" charset="0"/>
              </a:rPr>
              <a:t> -Path "C:\Windows\System32" | group -</a:t>
            </a:r>
            <a:r>
              <a:rPr lang="en-US" sz="1200" baseline="0" err="1">
                <a:solidFill>
                  <a:schemeClr val="bg1"/>
                </a:solidFill>
                <a:latin typeface="Segoe UI Light" panose="020B0502040204020203" pitchFamily="34" charset="0"/>
                <a:cs typeface="Segoe UI Light" panose="020B0502040204020203" pitchFamily="34" charset="0"/>
              </a:rPr>
              <a:t>AsHashTable</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AsString</a:t>
            </a:r>
            <a:r>
              <a:rPr lang="en-US" sz="1200" baseline="0">
                <a:solidFill>
                  <a:schemeClr val="bg1"/>
                </a:solidFill>
                <a:latin typeface="Segoe UI Light" panose="020B0502040204020203" pitchFamily="34" charset="0"/>
                <a:cs typeface="Segoe UI Light" panose="020B0502040204020203" pitchFamily="34" charset="0"/>
              </a:rPr>
              <a:t> -Property Extension</a:t>
            </a:r>
          </a:p>
          <a:p>
            <a:pPr marL="171450" indent="-171450">
              <a:buFont typeface="Arial" panose="020B0604020202020204" pitchFamily="34" charset="0"/>
              <a:buChar char="•"/>
            </a:pPr>
            <a:r>
              <a:rPr lang="en-US" sz="1200" baseline="0">
                <a:solidFill>
                  <a:schemeClr val="bg1"/>
                </a:solidFill>
                <a:latin typeface="Segoe UI Light" panose="020B0502040204020203" pitchFamily="34" charset="0"/>
                <a:cs typeface="Segoe UI Light" panose="020B0502040204020203" pitchFamily="34" charset="0"/>
              </a:rPr>
              <a:t>$events = Get-</a:t>
            </a:r>
            <a:r>
              <a:rPr lang="en-US" sz="1200" baseline="0" err="1">
                <a:solidFill>
                  <a:schemeClr val="bg1"/>
                </a:solidFill>
                <a:latin typeface="Segoe UI Light" panose="020B0502040204020203" pitchFamily="34" charset="0"/>
                <a:cs typeface="Segoe UI Light" panose="020B0502040204020203" pitchFamily="34" charset="0"/>
              </a:rPr>
              <a:t>EventLog</a:t>
            </a:r>
            <a:r>
              <a:rPr lang="en-US" sz="1200" baseline="0">
                <a:solidFill>
                  <a:schemeClr val="bg1"/>
                </a:solidFill>
                <a:latin typeface="Segoe UI Light" panose="020B0502040204020203" pitchFamily="34" charset="0"/>
                <a:cs typeface="Segoe UI Light" panose="020B0502040204020203" pitchFamily="34" charset="0"/>
              </a:rPr>
              <a:t> -Newest 100 -</a:t>
            </a:r>
            <a:r>
              <a:rPr lang="en-US" sz="1200" baseline="0" err="1">
                <a:solidFill>
                  <a:schemeClr val="bg1"/>
                </a:solidFill>
                <a:latin typeface="Segoe UI Light" panose="020B0502040204020203" pitchFamily="34" charset="0"/>
                <a:cs typeface="Segoe UI Light" panose="020B0502040204020203" pitchFamily="34" charset="0"/>
              </a:rPr>
              <a:t>LogName</a:t>
            </a:r>
            <a:r>
              <a:rPr lang="en-US" sz="1200" baseline="0">
                <a:solidFill>
                  <a:schemeClr val="bg1"/>
                </a:solidFill>
                <a:latin typeface="Segoe UI Light" panose="020B0502040204020203" pitchFamily="34" charset="0"/>
                <a:cs typeface="Segoe UI Light" panose="020B0502040204020203" pitchFamily="34" charset="0"/>
              </a:rPr>
              <a:t> Application | group -</a:t>
            </a:r>
            <a:r>
              <a:rPr lang="en-US" sz="1200" baseline="0" err="1">
                <a:solidFill>
                  <a:schemeClr val="bg1"/>
                </a:solidFill>
                <a:latin typeface="Segoe UI Light" panose="020B0502040204020203" pitchFamily="34" charset="0"/>
                <a:cs typeface="Segoe UI Light" panose="020B0502040204020203" pitchFamily="34" charset="0"/>
              </a:rPr>
              <a:t>AsHashTable</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AsString</a:t>
            </a:r>
            <a:r>
              <a:rPr lang="en-US" sz="1200" baseline="0">
                <a:solidFill>
                  <a:schemeClr val="bg1"/>
                </a:solidFill>
                <a:latin typeface="Segoe UI Light" panose="020B0502040204020203" pitchFamily="34" charset="0"/>
                <a:cs typeface="Segoe UI Light" panose="020B0502040204020203" pitchFamily="34" charset="0"/>
              </a:rPr>
              <a:t> -Property </a:t>
            </a:r>
            <a:r>
              <a:rPr lang="en-US" sz="1200" baseline="0" err="1">
                <a:solidFill>
                  <a:schemeClr val="bg1"/>
                </a:solidFill>
                <a:latin typeface="Segoe UI Light" panose="020B0502040204020203" pitchFamily="34" charset="0"/>
                <a:cs typeface="Segoe UI Light" panose="020B0502040204020203" pitchFamily="34" charset="0"/>
              </a:rPr>
              <a:t>EntryType</a:t>
            </a:r>
            <a:endParaRPr lang="en-US" sz="1200" baseline="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200" baseline="0">
                <a:solidFill>
                  <a:schemeClr val="bg1"/>
                </a:solidFill>
                <a:latin typeface="Segoe UI Light" panose="020B0502040204020203" pitchFamily="34" charset="0"/>
                <a:cs typeface="Segoe UI Light" panose="020B0502040204020203" pitchFamily="34" charset="0"/>
              </a:rPr>
              <a:t>$hash = Get-</a:t>
            </a:r>
            <a:r>
              <a:rPr lang="en-US" sz="1200" baseline="0" err="1">
                <a:solidFill>
                  <a:schemeClr val="bg1"/>
                </a:solidFill>
                <a:latin typeface="Segoe UI Light" panose="020B0502040204020203" pitchFamily="34" charset="0"/>
                <a:cs typeface="Segoe UI Light" panose="020B0502040204020203" pitchFamily="34" charset="0"/>
              </a:rPr>
              <a:t>EventLog</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LogName</a:t>
            </a:r>
            <a:r>
              <a:rPr lang="en-US" sz="1200" baseline="0">
                <a:solidFill>
                  <a:schemeClr val="bg1"/>
                </a:solidFill>
                <a:latin typeface="Segoe UI Light" panose="020B0502040204020203" pitchFamily="34" charset="0"/>
                <a:cs typeface="Segoe UI Light" panose="020B0502040204020203" pitchFamily="34" charset="0"/>
              </a:rPr>
              <a:t> security -Newest 100 | group -</a:t>
            </a:r>
            <a:r>
              <a:rPr lang="en-US" sz="1200" baseline="0" err="1">
                <a:solidFill>
                  <a:schemeClr val="bg1"/>
                </a:solidFill>
                <a:latin typeface="Segoe UI Light" panose="020B0502040204020203" pitchFamily="34" charset="0"/>
                <a:cs typeface="Segoe UI Light" panose="020B0502040204020203" pitchFamily="34" charset="0"/>
              </a:rPr>
              <a:t>AsHashTable</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AsString</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EntryType</a:t>
            </a:r>
            <a:endParaRPr lang="en-US" sz="1200" baseline="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200" baseline="0">
                <a:solidFill>
                  <a:schemeClr val="bg1"/>
                </a:solidFill>
                <a:latin typeface="Segoe UI Light" panose="020B0502040204020203" pitchFamily="34" charset="0"/>
                <a:cs typeface="Segoe UI Light" panose="020B0502040204020203" pitchFamily="34" charset="0"/>
              </a:rPr>
              <a:t>$</a:t>
            </a:r>
            <a:r>
              <a:rPr lang="en-US" sz="1200" baseline="0" err="1">
                <a:solidFill>
                  <a:schemeClr val="bg1"/>
                </a:solidFill>
                <a:latin typeface="Segoe UI Light" panose="020B0502040204020203" pitchFamily="34" charset="0"/>
                <a:cs typeface="Segoe UI Light" panose="020B0502040204020203" pitchFamily="34" charset="0"/>
              </a:rPr>
              <a:t>hash.SuccessAudit</a:t>
            </a:r>
            <a:r>
              <a:rPr lang="en-US" sz="1200" baseline="0">
                <a:solidFill>
                  <a:schemeClr val="bg1"/>
                </a:solidFill>
                <a:latin typeface="Segoe UI Light" panose="020B0502040204020203" pitchFamily="34" charset="0"/>
                <a:cs typeface="Segoe UI Light" panose="020B0502040204020203" pitchFamily="34" charset="0"/>
              </a:rPr>
              <a:t> | ?{$_.message -match "Account Name"}</a:t>
            </a:r>
          </a:p>
          <a:p>
            <a:pPr marL="171450" indent="-171450">
              <a:buFont typeface="Arial" panose="020B0604020202020204" pitchFamily="34" charset="0"/>
              <a:buChar char="•"/>
            </a:pPr>
            <a:r>
              <a:rPr lang="en-US" sz="1200" baseline="0">
                <a:solidFill>
                  <a:schemeClr val="bg1"/>
                </a:solidFill>
                <a:latin typeface="Segoe UI Light" panose="020B0502040204020203" pitchFamily="34" charset="0"/>
                <a:cs typeface="Segoe UI Light" panose="020B0502040204020203" pitchFamily="34" charset="0"/>
              </a:rPr>
              <a:t>$services = Get-Service | group -</a:t>
            </a:r>
            <a:r>
              <a:rPr lang="en-US" sz="1200" baseline="0" err="1">
                <a:solidFill>
                  <a:schemeClr val="bg1"/>
                </a:solidFill>
                <a:latin typeface="Segoe UI Light" panose="020B0502040204020203" pitchFamily="34" charset="0"/>
                <a:cs typeface="Segoe UI Light" panose="020B0502040204020203" pitchFamily="34" charset="0"/>
              </a:rPr>
              <a:t>AsHashTable</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AsString</a:t>
            </a:r>
            <a:r>
              <a:rPr lang="en-US" sz="1200" baseline="0">
                <a:solidFill>
                  <a:schemeClr val="bg1"/>
                </a:solidFill>
                <a:latin typeface="Segoe UI Light" panose="020B0502040204020203" pitchFamily="34" charset="0"/>
                <a:cs typeface="Segoe UI Light" panose="020B0502040204020203" pitchFamily="34" charset="0"/>
              </a:rPr>
              <a:t> -Property Status</a:t>
            </a:r>
            <a:endParaRPr lang="en-AU" sz="1200" baseline="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AU" sz="1200" baseline="0">
                <a:solidFill>
                  <a:schemeClr val="bg1"/>
                </a:solidFill>
                <a:latin typeface="Segoe UI Light" panose="020B0502040204020203" pitchFamily="34" charset="0"/>
                <a:cs typeface="Segoe UI Light" panose="020B0502040204020203" pitchFamily="34" charset="0"/>
              </a:rPr>
              <a:t>$</a:t>
            </a:r>
            <a:r>
              <a:rPr lang="en-AU" sz="1200" baseline="0" err="1">
                <a:solidFill>
                  <a:schemeClr val="bg1"/>
                </a:solidFill>
                <a:latin typeface="Segoe UI Light" panose="020B0502040204020203" pitchFamily="34" charset="0"/>
                <a:cs typeface="Segoe UI Light" panose="020B0502040204020203" pitchFamily="34" charset="0"/>
              </a:rPr>
              <a:t>PSDefaultParameterValues</a:t>
            </a:r>
            <a:r>
              <a:rPr lang="en-AU" sz="1200" baseline="0">
                <a:solidFill>
                  <a:schemeClr val="bg1"/>
                </a:solidFill>
                <a:latin typeface="Segoe UI Light" panose="020B0502040204020203" pitchFamily="34" charset="0"/>
                <a:cs typeface="Segoe UI Light" panose="020B0502040204020203" pitchFamily="34" charset="0"/>
              </a:rPr>
              <a:t>."</a:t>
            </a:r>
            <a:r>
              <a:rPr lang="en-AU" sz="1200" baseline="0" err="1">
                <a:solidFill>
                  <a:schemeClr val="bg1"/>
                </a:solidFill>
                <a:latin typeface="Segoe UI Light" panose="020B0502040204020203" pitchFamily="34" charset="0"/>
                <a:cs typeface="Segoe UI Light" panose="020B0502040204020203" pitchFamily="34" charset="0"/>
              </a:rPr>
              <a:t>Get-ChildItem:Recurse</a:t>
            </a:r>
            <a:r>
              <a:rPr lang="en-AU" sz="1200" baseline="0">
                <a:solidFill>
                  <a:schemeClr val="bg1"/>
                </a:solidFill>
                <a:latin typeface="Segoe UI Light" panose="020B0502040204020203" pitchFamily="34" charset="0"/>
                <a:cs typeface="Segoe UI Light" panose="020B0502040204020203" pitchFamily="34" charset="0"/>
              </a:rPr>
              <a:t>" = $true</a:t>
            </a:r>
          </a:p>
          <a:p>
            <a:pPr marL="171450" indent="-171450">
              <a:buFont typeface="Arial" panose="020B0604020202020204" pitchFamily="34" charset="0"/>
              <a:buChar char="•"/>
            </a:pPr>
            <a:r>
              <a:rPr lang="en-AU" sz="1200" baseline="0">
                <a:solidFill>
                  <a:schemeClr val="bg1"/>
                </a:solidFill>
                <a:latin typeface="Segoe UI Light" panose="020B0502040204020203" pitchFamily="34" charset="0"/>
                <a:cs typeface="Segoe UI Light" panose="020B0502040204020203" pitchFamily="34" charset="0"/>
              </a:rPr>
              <a:t>$</a:t>
            </a:r>
            <a:r>
              <a:rPr lang="en-AU" sz="1200" baseline="0" err="1">
                <a:solidFill>
                  <a:schemeClr val="bg1"/>
                </a:solidFill>
                <a:latin typeface="Segoe UI Light" panose="020B0502040204020203" pitchFamily="34" charset="0"/>
                <a:cs typeface="Segoe UI Light" panose="020B0502040204020203" pitchFamily="34" charset="0"/>
              </a:rPr>
              <a:t>PsDefaultPArameterValues.Add</a:t>
            </a:r>
            <a:r>
              <a:rPr lang="en-AU" sz="1200" baseline="0">
                <a:solidFill>
                  <a:schemeClr val="bg1"/>
                </a:solidFill>
                <a:latin typeface="Segoe UI Light" panose="020B0502040204020203" pitchFamily="34" charset="0"/>
                <a:cs typeface="Segoe UI Light" panose="020B0502040204020203" pitchFamily="34" charset="0"/>
              </a:rPr>
              <a:t>(“</a:t>
            </a:r>
            <a:r>
              <a:rPr lang="en-AU" sz="1200" baseline="0" err="1">
                <a:solidFill>
                  <a:schemeClr val="bg1"/>
                </a:solidFill>
                <a:latin typeface="Segoe UI Light" panose="020B0502040204020203" pitchFamily="34" charset="0"/>
                <a:cs typeface="Segoe UI Light" panose="020B0502040204020203" pitchFamily="34" charset="0"/>
              </a:rPr>
              <a:t>Select-Object:Property</a:t>
            </a:r>
            <a:r>
              <a:rPr lang="en-AU" sz="1200" baseline="0">
                <a:solidFill>
                  <a:schemeClr val="bg1"/>
                </a:solidFill>
                <a:latin typeface="Segoe UI Light" panose="020B0502040204020203" pitchFamily="34" charset="0"/>
                <a:cs typeface="Segoe UI Light" panose="020B0502040204020203" pitchFamily="34" charset="0"/>
              </a:rPr>
              <a:t>”, “*”)</a:t>
            </a:r>
          </a:p>
          <a:p>
            <a:pPr marL="171450" indent="-171450">
              <a:buFont typeface="Arial" panose="020B0604020202020204" pitchFamily="34" charset="0"/>
              <a:buChar char="•"/>
            </a:pPr>
            <a:r>
              <a:rPr lang="en-AU" sz="1200" baseline="0" err="1">
                <a:solidFill>
                  <a:schemeClr val="bg1"/>
                </a:solidFill>
                <a:latin typeface="Segoe UI Light" panose="020B0502040204020203" pitchFamily="34" charset="0"/>
                <a:cs typeface="Segoe UI Light" panose="020B0502040204020203" pitchFamily="34" charset="0"/>
              </a:rPr>
              <a:t>Adv</a:t>
            </a:r>
            <a:r>
              <a:rPr lang="en-AU" sz="1200" baseline="0">
                <a:solidFill>
                  <a:schemeClr val="bg1"/>
                </a:solidFill>
                <a:latin typeface="Segoe UI Light" panose="020B0502040204020203" pitchFamily="34" charset="0"/>
                <a:cs typeface="Segoe UI Light" panose="020B0502040204020203" pitchFamily="34" charset="0"/>
              </a:rPr>
              <a:t>: Calculate </a:t>
            </a:r>
            <a:r>
              <a:rPr lang="en-AU" sz="1200" baseline="0" err="1">
                <a:solidFill>
                  <a:schemeClr val="bg1"/>
                </a:solidFill>
                <a:latin typeface="Segoe UI Light" panose="020B0502040204020203" pitchFamily="34" charset="0"/>
                <a:cs typeface="Segoe UI Light" panose="020B0502040204020203" pitchFamily="34" charset="0"/>
              </a:rPr>
              <a:t>DaysSince</a:t>
            </a:r>
            <a:r>
              <a:rPr lang="en-AU" sz="1200" baseline="0">
                <a:solidFill>
                  <a:schemeClr val="bg1"/>
                </a:solidFill>
                <a:latin typeface="Segoe UI Light" panose="020B0502040204020203" pitchFamily="34" charset="0"/>
                <a:cs typeface="Segoe UI Light" panose="020B0502040204020203" pitchFamily="34" charset="0"/>
              </a:rPr>
              <a:t> (from </a:t>
            </a:r>
            <a:r>
              <a:rPr lang="en-AU" sz="1200" baseline="0" err="1">
                <a:solidFill>
                  <a:schemeClr val="bg1"/>
                </a:solidFill>
                <a:latin typeface="Segoe UI Light" panose="020B0502040204020203" pitchFamily="34" charset="0"/>
                <a:cs typeface="Segoe UI Light" panose="020B0502040204020203" pitchFamily="34" charset="0"/>
              </a:rPr>
              <a:t>lastaccesstime</a:t>
            </a:r>
            <a:r>
              <a:rPr lang="en-AU" sz="1200" baseline="0">
                <a:solidFill>
                  <a:schemeClr val="bg1"/>
                </a:solidFill>
                <a:latin typeface="Segoe UI Light" panose="020B0502040204020203" pitchFamily="34" charset="0"/>
                <a:cs typeface="Segoe UI Light" panose="020B0502040204020203" pitchFamily="34" charset="0"/>
              </a:rPr>
              <a:t>) and </a:t>
            </a:r>
            <a:r>
              <a:rPr lang="en-AU" sz="1200" baseline="0" err="1">
                <a:solidFill>
                  <a:schemeClr val="bg1"/>
                </a:solidFill>
                <a:latin typeface="Segoe UI Light" panose="020B0502040204020203" pitchFamily="34" charset="0"/>
                <a:cs typeface="Segoe UI Light" panose="020B0502040204020203" pitchFamily="34" charset="0"/>
              </a:rPr>
              <a:t>SizeinMB</a:t>
            </a:r>
            <a:r>
              <a:rPr lang="en-AU" sz="1200" baseline="0">
                <a:solidFill>
                  <a:schemeClr val="bg1"/>
                </a:solidFill>
                <a:latin typeface="Segoe UI Light" panose="020B0502040204020203" pitchFamily="34" charset="0"/>
                <a:cs typeface="Segoe UI Light" panose="020B0502040204020203" pitchFamily="34" charset="0"/>
              </a:rPr>
              <a:t> and find oldest largest file.</a:t>
            </a:r>
          </a:p>
          <a:p>
            <a:pPr marL="628650" lvl="1" indent="-171450">
              <a:buFont typeface="Arial" panose="020B0604020202020204" pitchFamily="34" charset="0"/>
              <a:buChar char="•"/>
            </a:pPr>
            <a:r>
              <a:rPr lang="en-US" sz="1200" baseline="0" err="1">
                <a:solidFill>
                  <a:schemeClr val="bg1"/>
                </a:solidFill>
                <a:latin typeface="Segoe UI Light" panose="020B0502040204020203" pitchFamily="34" charset="0"/>
                <a:cs typeface="Segoe UI Light" panose="020B0502040204020203" pitchFamily="34" charset="0"/>
              </a:rPr>
              <a:t>dir</a:t>
            </a:r>
            <a:r>
              <a:rPr lang="en-US" sz="1200" baseline="0">
                <a:solidFill>
                  <a:schemeClr val="bg1"/>
                </a:solidFill>
                <a:latin typeface="Segoe UI Light" panose="020B0502040204020203" pitchFamily="34" charset="0"/>
                <a:cs typeface="Segoe UI Light" panose="020B0502040204020203" pitchFamily="34" charset="0"/>
              </a:rPr>
              <a:t> -</a:t>
            </a:r>
            <a:r>
              <a:rPr lang="en-US" sz="1200" baseline="0" err="1">
                <a:solidFill>
                  <a:schemeClr val="bg1"/>
                </a:solidFill>
                <a:latin typeface="Segoe UI Light" panose="020B0502040204020203" pitchFamily="34" charset="0"/>
                <a:cs typeface="Segoe UI Light" panose="020B0502040204020203" pitchFamily="34" charset="0"/>
              </a:rPr>
              <a:t>Recurse</a:t>
            </a:r>
            <a:r>
              <a:rPr lang="en-US" sz="1200" baseline="0">
                <a:solidFill>
                  <a:schemeClr val="bg1"/>
                </a:solidFill>
                <a:latin typeface="Segoe UI Light" panose="020B0502040204020203" pitchFamily="34" charset="0"/>
                <a:cs typeface="Segoe UI Light" panose="020B0502040204020203" pitchFamily="34" charset="0"/>
              </a:rPr>
              <a:t> -Path C:\Windows\System32\ | Select-Object Name, @{Label="</a:t>
            </a:r>
            <a:r>
              <a:rPr lang="en-US" sz="1200" baseline="0" err="1">
                <a:solidFill>
                  <a:schemeClr val="bg1"/>
                </a:solidFill>
                <a:latin typeface="Segoe UI Light" panose="020B0502040204020203" pitchFamily="34" charset="0"/>
                <a:cs typeface="Segoe UI Light" panose="020B0502040204020203" pitchFamily="34" charset="0"/>
              </a:rPr>
              <a:t>Size";Expression</a:t>
            </a:r>
            <a:r>
              <a:rPr lang="en-US" sz="1200" baseline="0">
                <a:solidFill>
                  <a:schemeClr val="bg1"/>
                </a:solidFill>
                <a:latin typeface="Segoe UI Light" panose="020B0502040204020203" pitchFamily="34" charset="0"/>
                <a:cs typeface="Segoe UI Light" panose="020B0502040204020203" pitchFamily="34" charset="0"/>
              </a:rPr>
              <a:t>={[math]::round($_.length/1mb,2)}}, @{Label="</a:t>
            </a:r>
            <a:r>
              <a:rPr lang="en-US" sz="1200" baseline="0" err="1">
                <a:solidFill>
                  <a:schemeClr val="bg1"/>
                </a:solidFill>
                <a:latin typeface="Segoe UI Light" panose="020B0502040204020203" pitchFamily="34" charset="0"/>
                <a:cs typeface="Segoe UI Light" panose="020B0502040204020203" pitchFamily="34" charset="0"/>
              </a:rPr>
              <a:t>DaysSince</a:t>
            </a:r>
            <a:r>
              <a:rPr lang="en-US" sz="1200" baseline="0">
                <a:solidFill>
                  <a:schemeClr val="bg1"/>
                </a:solidFill>
                <a:latin typeface="Segoe UI Light" panose="020B0502040204020203" pitchFamily="34" charset="0"/>
                <a:cs typeface="Segoe UI Light" panose="020B0502040204020203" pitchFamily="34" charset="0"/>
              </a:rPr>
              <a:t>";Expression={((Get-date) - $_.</a:t>
            </a:r>
            <a:r>
              <a:rPr lang="en-US" sz="1200" baseline="0" err="1">
                <a:solidFill>
                  <a:schemeClr val="bg1"/>
                </a:solidFill>
                <a:latin typeface="Segoe UI Light" panose="020B0502040204020203" pitchFamily="34" charset="0"/>
                <a:cs typeface="Segoe UI Light" panose="020B0502040204020203" pitchFamily="34" charset="0"/>
              </a:rPr>
              <a:t>lastaccesstime</a:t>
            </a:r>
            <a:r>
              <a:rPr lang="en-US" sz="1200" baseline="0">
                <a:solidFill>
                  <a:schemeClr val="bg1"/>
                </a:solidFill>
                <a:latin typeface="Segoe UI Light" panose="020B0502040204020203" pitchFamily="34" charset="0"/>
                <a:cs typeface="Segoe UI Light" panose="020B0502040204020203" pitchFamily="34" charset="0"/>
              </a:rPr>
              <a:t>).days}} | Sort-Object </a:t>
            </a:r>
            <a:r>
              <a:rPr lang="en-US" sz="1200" baseline="0" err="1">
                <a:solidFill>
                  <a:schemeClr val="bg1"/>
                </a:solidFill>
                <a:latin typeface="Segoe UI Light" panose="020B0502040204020203" pitchFamily="34" charset="0"/>
                <a:cs typeface="Segoe UI Light" panose="020B0502040204020203" pitchFamily="34" charset="0"/>
              </a:rPr>
              <a:t>Size,DaysSince</a:t>
            </a:r>
            <a:r>
              <a:rPr lang="en-US" sz="1200" baseline="0">
                <a:solidFill>
                  <a:schemeClr val="bg1"/>
                </a:solidFill>
                <a:latin typeface="Segoe UI Light" panose="020B0502040204020203" pitchFamily="34" charset="0"/>
                <a:cs typeface="Segoe UI Light" panose="020B0502040204020203" pitchFamily="34" charset="0"/>
              </a:rPr>
              <a:t> -Descending</a:t>
            </a:r>
            <a:endParaRPr lang="en-AU" sz="1200" baseline="0">
              <a:solidFill>
                <a:schemeClr val="bg1"/>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AU" sz="1200">
                <a:solidFill>
                  <a:schemeClr val="bg1"/>
                </a:solidFill>
                <a:latin typeface="Segoe UI Light" panose="020B0502040204020203" pitchFamily="34" charset="0"/>
                <a:cs typeface="Segoe UI Light" panose="020B0502040204020203" pitchFamily="34" charset="0"/>
              </a:rPr>
              <a:t>$</a:t>
            </a:r>
            <a:r>
              <a:rPr lang="en-AU" sz="1200" err="1">
                <a:solidFill>
                  <a:schemeClr val="bg1"/>
                </a:solidFill>
                <a:latin typeface="Segoe UI Light" panose="020B0502040204020203" pitchFamily="34" charset="0"/>
                <a:cs typeface="Segoe UI Light" panose="020B0502040204020203" pitchFamily="34" charset="0"/>
              </a:rPr>
              <a:t>PSDefaultParameterValues</a:t>
            </a:r>
            <a:r>
              <a:rPr lang="en-AU" sz="1200">
                <a:solidFill>
                  <a:schemeClr val="bg1"/>
                </a:solidFill>
                <a:latin typeface="Segoe UI Light" panose="020B0502040204020203" pitchFamily="34" charset="0"/>
                <a:cs typeface="Segoe UI Light" panose="020B0502040204020203" pitchFamily="34" charset="0"/>
              </a:rPr>
              <a:t>["</a:t>
            </a:r>
            <a:r>
              <a:rPr lang="en-AU" sz="1200" err="1">
                <a:solidFill>
                  <a:schemeClr val="bg1"/>
                </a:solidFill>
                <a:latin typeface="Segoe UI Light" panose="020B0502040204020203" pitchFamily="34" charset="0"/>
                <a:cs typeface="Segoe UI Light" panose="020B0502040204020203" pitchFamily="34" charset="0"/>
              </a:rPr>
              <a:t>Write-host:ForegroundColor</a:t>
            </a:r>
            <a:r>
              <a:rPr lang="en-AU" sz="1200">
                <a:solidFill>
                  <a:schemeClr val="bg1"/>
                </a:solidFill>
                <a:latin typeface="Segoe UI Light" panose="020B0502040204020203" pitchFamily="34" charset="0"/>
                <a:cs typeface="Segoe UI Light" panose="020B0502040204020203" pitchFamily="34" charset="0"/>
              </a:rPr>
              <a:t>"] = "Red"</a:t>
            </a:r>
          </a:p>
          <a:p>
            <a:pPr marL="171450" indent="-171450">
              <a:buFont typeface="Arial" panose="020B0604020202020204" pitchFamily="34" charset="0"/>
              <a:buChar char="•"/>
            </a:pPr>
            <a:r>
              <a:rPr lang="en-US" baseline="0"/>
              <a:t>$parameters = @{}</a:t>
            </a:r>
          </a:p>
          <a:p>
            <a:pPr marL="171450" indent="-171450">
              <a:buFont typeface="Arial" panose="020B0604020202020204" pitchFamily="34" charset="0"/>
              <a:buChar char="•"/>
            </a:pPr>
            <a:r>
              <a:rPr lang="en-US" baseline="0"/>
              <a:t>$parameters["</a:t>
            </a:r>
            <a:r>
              <a:rPr lang="en-US" baseline="0" err="1"/>
              <a:t>Logname</a:t>
            </a:r>
            <a:r>
              <a:rPr lang="en-US" baseline="0"/>
              <a:t>"] = "Application"</a:t>
            </a:r>
          </a:p>
          <a:p>
            <a:pPr marL="171450" indent="-171450">
              <a:buFont typeface="Arial" panose="020B0604020202020204" pitchFamily="34" charset="0"/>
              <a:buChar char="•"/>
            </a:pPr>
            <a:r>
              <a:rPr lang="en-US" baseline="0"/>
              <a:t>$parameters["After"] = (Get-date).</a:t>
            </a:r>
            <a:r>
              <a:rPr lang="en-US" baseline="0" err="1"/>
              <a:t>AddDays</a:t>
            </a:r>
            <a:r>
              <a:rPr lang="en-US" baseline="0"/>
              <a:t>(-2)</a:t>
            </a:r>
          </a:p>
          <a:p>
            <a:pPr marL="171450" indent="-171450">
              <a:buFont typeface="Arial" panose="020B0604020202020204" pitchFamily="34" charset="0"/>
              <a:buChar char="•"/>
            </a:pPr>
            <a:r>
              <a:rPr lang="en-US" baseline="0"/>
              <a:t>$parameters["Before"] = (Get-date).</a:t>
            </a:r>
            <a:r>
              <a:rPr lang="en-US" baseline="0" err="1"/>
              <a:t>AddDays</a:t>
            </a:r>
            <a:r>
              <a:rPr lang="en-US" baseline="0"/>
              <a:t>(-1)</a:t>
            </a:r>
          </a:p>
          <a:p>
            <a:pPr marL="171450" indent="-171450">
              <a:buFont typeface="Arial" panose="020B0604020202020204" pitchFamily="34" charset="0"/>
              <a:buChar char="•"/>
            </a:pPr>
            <a:r>
              <a:rPr lang="en-US" baseline="0"/>
              <a:t>Get-</a:t>
            </a:r>
            <a:r>
              <a:rPr lang="en-US" baseline="0" err="1"/>
              <a:t>EventLog</a:t>
            </a:r>
            <a:r>
              <a:rPr lang="en-US" baseline="0"/>
              <a:t> @parameters</a:t>
            </a:r>
          </a:p>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85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AU" sz="1200"/>
              <a:t>Lesson 3: How operators work with other data types [do we still want this here, should we remove this?]</a:t>
            </a:r>
            <a:endParaRPr lang="en-AU" sz="1200">
              <a:solidFill>
                <a:schemeClr val="bg1"/>
              </a:solidFill>
            </a:endParaRPr>
          </a:p>
          <a:p>
            <a:pPr marL="0" marR="0" lvl="0" indent="0" algn="l" defTabSz="457200" rtl="0" eaLnBrk="1" fontAlgn="ctr" latinLnBrk="0" hangingPunct="1">
              <a:lnSpc>
                <a:spcPct val="100000"/>
              </a:lnSpc>
              <a:spcBef>
                <a:spcPts val="0"/>
              </a:spcBef>
              <a:spcAft>
                <a:spcPts val="0"/>
              </a:spcAft>
              <a:buClrTx/>
              <a:buSzTx/>
              <a:buFontTx/>
              <a:buNone/>
              <a:tabLst/>
              <a:defRPr/>
            </a:pPr>
            <a:r>
              <a:rPr lang="en-US" sz="1200" kern="1200">
                <a:solidFill>
                  <a:schemeClr val="tx1"/>
                </a:solidFill>
                <a:effectLst/>
                <a:latin typeface="Segoe UI Light"/>
                <a:ea typeface="+mn-ea"/>
                <a:cs typeface="+mn-cs"/>
              </a:rPr>
              <a:t>Object Operators (subtracting, comparing dates)</a:t>
            </a:r>
          </a:p>
          <a:p>
            <a:pPr rtl="0" fontAlgn="ctr"/>
            <a:r>
              <a:rPr lang="en-US" sz="1200" kern="1200" err="1">
                <a:solidFill>
                  <a:schemeClr val="tx1"/>
                </a:solidFill>
                <a:effectLst/>
                <a:latin typeface="Segoe UI Light"/>
                <a:ea typeface="+mn-ea"/>
                <a:cs typeface="+mn-cs"/>
              </a:rPr>
              <a:t>DateTime</a:t>
            </a:r>
            <a:r>
              <a:rPr lang="en-US" sz="1200" kern="1200">
                <a:solidFill>
                  <a:schemeClr val="tx1"/>
                </a:solidFill>
                <a:effectLst/>
                <a:latin typeface="Segoe UI Light"/>
                <a:ea typeface="+mn-ea"/>
                <a:cs typeface="+mn-cs"/>
              </a:rPr>
              <a:t> Objects, History, substring stuff</a:t>
            </a:r>
          </a:p>
          <a:p>
            <a:pPr rtl="0" fontAlgn="ctr"/>
            <a:r>
              <a:rPr lang="en-US" sz="1200" kern="1200">
                <a:solidFill>
                  <a:schemeClr val="tx1"/>
                </a:solidFill>
                <a:effectLst/>
                <a:latin typeface="Segoe UI Light"/>
                <a:ea typeface="+mn-ea"/>
                <a:cs typeface="+mn-cs"/>
              </a:rPr>
              <a:t>Section closing:</a:t>
            </a:r>
          </a:p>
          <a:p>
            <a:pPr rtl="0" fontAlgn="ctr"/>
            <a:r>
              <a:rPr lang="en-US" sz="1200" kern="1200">
                <a:solidFill>
                  <a:schemeClr val="tx1"/>
                </a:solidFill>
                <a:effectLst/>
                <a:latin typeface="Segoe UI Light"/>
                <a:ea typeface="+mn-ea"/>
                <a:cs typeface="+mn-cs"/>
              </a:rPr>
              <a:t>Mention other data structures exist (maybe for a part 2 hook)</a:t>
            </a:r>
          </a:p>
          <a:p>
            <a:endParaRPr lang="en-US"/>
          </a:p>
        </p:txBody>
      </p:sp>
    </p:spTree>
    <p:extLst>
      <p:ext uri="{BB962C8B-B14F-4D97-AF65-F5344CB8AC3E}">
        <p14:creationId xmlns:p14="http://schemas.microsoft.com/office/powerpoint/2010/main" val="68232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notes: change diagram to look like excel column</a:t>
            </a:r>
          </a:p>
          <a:p>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a:t>Elevator</a:t>
            </a:r>
            <a:r>
              <a:rPr lang="en-US" baseline="0"/>
              <a:t> Buttons where Ground floor = 0</a:t>
            </a:r>
            <a:endParaRPr lang="en-US"/>
          </a:p>
          <a:p>
            <a:r>
              <a:rPr lang="en-US" baseline="0"/>
              <a:t>Or </a:t>
            </a:r>
          </a:p>
          <a:p>
            <a:r>
              <a:rPr lang="en-US" baseline="0"/>
              <a:t>Offsets </a:t>
            </a:r>
          </a:p>
          <a:p>
            <a:r>
              <a:rPr lang="en-US" baseline="0"/>
              <a:t>4 bytes * 0 | 4 bytes * 1 | 4 bytes * 2 etc.</a:t>
            </a:r>
            <a:endParaRPr lang="en-US"/>
          </a:p>
        </p:txBody>
      </p:sp>
    </p:spTree>
    <p:extLst>
      <p:ext uri="{BB962C8B-B14F-4D97-AF65-F5344CB8AC3E}">
        <p14:creationId xmlns:p14="http://schemas.microsoft.com/office/powerpoint/2010/main" val="274890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0650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Make them</a:t>
            </a:r>
          </a:p>
          <a:p>
            <a:r>
              <a:rPr lang="en-US"/>
              <a:t>Add to them</a:t>
            </a:r>
          </a:p>
          <a:p>
            <a:r>
              <a:rPr lang="en-US"/>
              <a:t>Change them</a:t>
            </a:r>
          </a:p>
          <a:p>
            <a:r>
              <a:rPr lang="en-US"/>
              <a:t>Sort them</a:t>
            </a:r>
          </a:p>
          <a:p>
            <a:r>
              <a:rPr lang="en-US"/>
              <a:t>Get-member</a:t>
            </a:r>
          </a:p>
          <a:p>
            <a:r>
              <a:rPr lang="en-US">
                <a:highlight>
                  <a:srgbClr val="FFFF00"/>
                </a:highlight>
              </a:rPr>
              <a:t>Show .Count   (talk about how it works on anything??)</a:t>
            </a:r>
          </a:p>
          <a:p>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7552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notes: can we make this look more like the other slides?</a:t>
            </a:r>
          </a:p>
        </p:txBody>
      </p:sp>
    </p:spTree>
    <p:extLst>
      <p:ext uri="{BB962C8B-B14F-4D97-AF65-F5344CB8AC3E}">
        <p14:creationId xmlns:p14="http://schemas.microsoft.com/office/powerpoint/2010/main" val="210155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string and put</a:t>
            </a:r>
            <a:r>
              <a:rPr lang="en-US" baseline="0"/>
              <a:t> placeholders in the string from the right</a:t>
            </a:r>
          </a:p>
          <a:p>
            <a:r>
              <a:rPr lang="en-US" baseline="0"/>
              <a:t>SLIDE NOTES: combine this and next </a:t>
            </a:r>
            <a:r>
              <a:rPr lang="en-US" baseline="0" err="1"/>
              <a:t>tslide</a:t>
            </a:r>
            <a:endParaRPr lang="en-US"/>
          </a:p>
        </p:txBody>
      </p:sp>
    </p:spTree>
    <p:extLst>
      <p:ext uri="{BB962C8B-B14F-4D97-AF65-F5344CB8AC3E}">
        <p14:creationId xmlns:p14="http://schemas.microsoft.com/office/powerpoint/2010/main" val="215929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a:latin typeface="Segoe UI Light" panose="020B0502040204020203" pitchFamily="34" charset="0"/>
                <a:cs typeface="Segoe UI Light" panose="020B0502040204020203" pitchFamily="34" charset="0"/>
              </a:rPr>
              <a:t>Canned demo</a:t>
            </a:r>
            <a:r>
              <a:rPr lang="en-AU" sz="1200" baseline="0">
                <a:latin typeface="Segoe UI Light" panose="020B0502040204020203" pitchFamily="34" charset="0"/>
                <a:cs typeface="Segoe UI Light" panose="020B0502040204020203" pitchFamily="34" charset="0"/>
              </a:rPr>
              <a:t> for -split and -join</a:t>
            </a:r>
            <a:endParaRPr lang="en-AU" sz="120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a:t>I also show them </a:t>
            </a:r>
            <a:r>
              <a:rPr lang="en-US" err="1"/>
              <a:t>Str.Split</a:t>
            </a:r>
            <a:r>
              <a:rPr lang="en-US"/>
              <a:t>(“.”)</a:t>
            </a:r>
          </a:p>
          <a:p>
            <a:endParaRPr lang="en-US"/>
          </a:p>
          <a:p>
            <a:r>
              <a:rPr lang="en-US"/>
              <a:t>NEM: I show them the below example too</a:t>
            </a:r>
          </a:p>
          <a:p>
            <a:r>
              <a:rPr lang="en-US"/>
              <a:t>$</a:t>
            </a:r>
            <a:r>
              <a:rPr lang="en-US" err="1"/>
              <a:t>env:PSModulePath</a:t>
            </a:r>
            <a:r>
              <a:rPr lang="en-US"/>
              <a:t> -split ";" </a:t>
            </a:r>
          </a:p>
          <a:p>
            <a:endParaRPr lang="en-US"/>
          </a:p>
        </p:txBody>
      </p:sp>
    </p:spTree>
    <p:extLst>
      <p:ext uri="{BB962C8B-B14F-4D97-AF65-F5344CB8AC3E}">
        <p14:creationId xmlns:p14="http://schemas.microsoft.com/office/powerpoint/2010/main" val="3789916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 "WIND", "SP", "ERSHELL"   </a:t>
            </a:r>
            <a:br>
              <a:rPr lang="en-US"/>
            </a:br>
            <a:r>
              <a:rPr lang="en-US"/>
              <a:t>$a -join "OW"  </a:t>
            </a:r>
            <a:br>
              <a:rPr lang="en-US"/>
            </a:br>
            <a:r>
              <a:rPr lang="en-US"/>
              <a:t>WINDOWSPOWERSHELL</a:t>
            </a:r>
            <a:br>
              <a:rPr lang="en-US"/>
            </a:br>
            <a:endParaRPr lang="en-US"/>
          </a:p>
          <a:p>
            <a:r>
              <a:rPr lang="en-US"/>
              <a:t>Show the examples in </a:t>
            </a:r>
            <a:r>
              <a:rPr lang="en-US" err="1"/>
              <a:t>about_join</a:t>
            </a:r>
          </a:p>
        </p:txBody>
      </p:sp>
    </p:spTree>
    <p:extLst>
      <p:ext uri="{BB962C8B-B14F-4D97-AF65-F5344CB8AC3E}">
        <p14:creationId xmlns:p14="http://schemas.microsoft.com/office/powerpoint/2010/main" val="192633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48940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85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693490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64492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3/23/2017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690464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3/23/2017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908171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503254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675481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3/23/2017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58754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932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94452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586328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3/23/2017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047370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255371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08709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3/23/2017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861301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3/23/2017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526520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4259349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190416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633691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5549777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8378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35927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06206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1777277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9890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16904430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8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chemeClr val="bg1"/>
              </a:solidFill>
            </a:endParaRPr>
          </a:p>
          <a:p>
            <a:r>
              <a:rPr lang="en-US" sz="2300" b="1" dirty="0">
                <a:solidFill>
                  <a:schemeClr val="bg1"/>
                </a:solidFill>
              </a:rPr>
              <a:t>Copyright and Trademarks </a:t>
            </a:r>
          </a:p>
          <a:p>
            <a:r>
              <a:rPr lang="en-US" sz="1500" dirty="0">
                <a:solidFill>
                  <a:schemeClr val="accent1"/>
                </a:solidFill>
              </a:rPr>
              <a:t>© 2013 Microsoft Corporation. All rights reserved.</a:t>
            </a:r>
          </a:p>
          <a:p>
            <a:r>
              <a:rPr lang="en-US" sz="18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chemeClr val="bg1"/>
                </a:solidFill>
              </a:rPr>
              <a:t>For more information, see </a:t>
            </a:r>
            <a:r>
              <a:rPr lang="en-US" sz="1800" b="1" dirty="0">
                <a:solidFill>
                  <a:schemeClr val="bg1"/>
                </a:solidFill>
              </a:rPr>
              <a:t>Use of Microsoft Copyrighted Content </a:t>
            </a:r>
            <a:r>
              <a:rPr lang="en-US" sz="1800" dirty="0">
                <a:solidFill>
                  <a:schemeClr val="bg1"/>
                </a:solidFill>
              </a:rPr>
              <a:t>at</a:t>
            </a:r>
            <a:br>
              <a:rPr lang="en-US" sz="1800" dirty="0">
                <a:solidFill>
                  <a:schemeClr val="bg1"/>
                </a:solidFill>
              </a:rPr>
            </a:br>
            <a:r>
              <a:rPr lang="en-US" sz="1800" dirty="0">
                <a:solidFill>
                  <a:srgbClr val="FF0000"/>
                </a:solidFill>
                <a:hlinkClick r:id="rId2"/>
              </a:rPr>
              <a:t>http://www.microsoft.com/about/legal/permissions/</a:t>
            </a:r>
            <a:endParaRPr lang="en-US" sz="1800" dirty="0">
              <a:solidFill>
                <a:srgbClr val="FF0000"/>
              </a:solidFill>
            </a:endParaRPr>
          </a:p>
          <a:p>
            <a:r>
              <a:rPr lang="en-US" sz="1800" dirty="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0085771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86806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22271987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3872742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9204726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407837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444813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1525334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40030314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482930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941869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12582248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3/23/2017</a:t>
            </a:fld>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6723882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3/23/2017</a:t>
            </a:fld>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9939826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3/23/2017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7676319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3/23/2017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0050707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3/23/2017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239837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8918091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95080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3/23/2017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1372315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3/23/2017</a:t>
            </a:fld>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382489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2156854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7291994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3/23/2017</a:t>
            </a:fld>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9161845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3/23/2017</a:t>
            </a:fld>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9014268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6339637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0663414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4378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7383771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1357990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3846708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46768571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dirty="0"/>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25823117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4065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43691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337169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3/23/2017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1946762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3/23/2017</a:t>
            </a:fld>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86127203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4381096"/>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726073510"/>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dirty="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Arrays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Module_08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351758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1262" y="1135781"/>
            <a:ext cx="10966384"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In Arrays you access your data with your index number (0,1,2…) which serves as your “Key” to your data.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With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Hashtables</a:t>
            </a:r>
            <a:r>
              <a:rPr kumimoji="0" lang="en-US" sz="1800" b="0" i="0" u="none" strike="noStrike" kern="1200" cap="none" spc="0" normalizeH="0" baseline="0" noProof="0" dirty="0">
                <a:ln>
                  <a:noFill/>
                </a:ln>
                <a:solidFill>
                  <a:srgbClr val="000000"/>
                </a:solidFill>
                <a:effectLst/>
                <a:uLnTx/>
                <a:uFillTx/>
                <a:latin typeface="Segoe UI"/>
                <a:ea typeface="+mn-ea"/>
                <a:cs typeface="+mn-cs"/>
              </a:rPr>
              <a:t> your “Key” is created by you and used to access your data.</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Cam be</a:t>
            </a:r>
            <a:r>
              <a:rPr kumimoji="0" lang="en-US" sz="1800" b="0" i="0" u="none" strike="noStrike" kern="1200" cap="none" spc="0" normalizeH="0" noProof="0" dirty="0">
                <a:ln>
                  <a:noFill/>
                </a:ln>
                <a:solidFill>
                  <a:srgbClr val="000000"/>
                </a:solidFill>
                <a:effectLst/>
                <a:uLnTx/>
                <a:uFillTx/>
                <a:latin typeface="Segoe UI"/>
                <a:ea typeface="+mn-ea"/>
                <a:cs typeface="+mn-cs"/>
              </a:rPr>
              <a:t> accessed with </a:t>
            </a:r>
            <a:r>
              <a:rPr kumimoji="0" lang="en-US" sz="1800" b="0" i="0" u="none" strike="noStrike" kern="1200" cap="none" spc="0" normalizeH="0" baseline="0" noProof="0" dirty="0">
                <a:ln>
                  <a:noFill/>
                </a:ln>
                <a:solidFill>
                  <a:srgbClr val="000000"/>
                </a:solidFill>
                <a:effectLst/>
                <a:uLnTx/>
                <a:uFillTx/>
                <a:latin typeface="Segoe UI"/>
                <a:ea typeface="+mn-ea"/>
                <a:cs typeface="+mn-cs"/>
              </a:rPr>
              <a:t>Index notation -</a:t>
            </a:r>
            <a:r>
              <a:rPr kumimoji="0" lang="en-US" sz="1800" b="1" i="0" u="none" strike="noStrike" kern="1200" cap="none" spc="0" normalizeH="0" baseline="0" noProof="0" dirty="0">
                <a:ln>
                  <a:noFill/>
                </a:ln>
                <a:solidFill>
                  <a:srgbClr val="000000"/>
                </a:solidFill>
                <a:effectLst/>
                <a:uLnTx/>
                <a:uFillTx/>
                <a:latin typeface="Segoe UI"/>
                <a:ea typeface="+mn-ea"/>
                <a:cs typeface="+mn-cs"/>
              </a:rPr>
              <a:t>[Key] </a:t>
            </a:r>
            <a:r>
              <a:rPr kumimoji="0" lang="en-US" sz="1800" b="0" i="0" u="none" strike="noStrike" kern="1200" cap="none" spc="0" normalizeH="0" baseline="0" noProof="0" dirty="0">
                <a:ln>
                  <a:noFill/>
                </a:ln>
                <a:solidFill>
                  <a:srgbClr val="000000"/>
                </a:solidFill>
                <a:effectLst/>
                <a:uLnTx/>
                <a:uFillTx/>
                <a:latin typeface="Segoe UI"/>
                <a:ea typeface="+mn-ea"/>
                <a:cs typeface="+mn-cs"/>
              </a:rPr>
              <a:t>(Not unlike Arrays).</a:t>
            </a:r>
          </a:p>
          <a:p>
            <a:pPr marL="742950" lvl="1" indent="-285750" defTabSz="457200">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Segoe UI"/>
                <a:ea typeface="+mn-ea"/>
                <a:cs typeface="+mn-cs"/>
              </a:rPr>
              <a:t>Can also be accessed with Dot Notation - </a:t>
            </a:r>
            <a:r>
              <a:rPr kumimoji="0" lang="en-US" b="1" i="0" u="none" strike="noStrike" kern="1200" cap="none" spc="0" normalizeH="0" baseline="0" noProof="0" dirty="0">
                <a:ln>
                  <a:noFill/>
                </a:ln>
                <a:solidFill>
                  <a:srgbClr val="000000"/>
                </a:solidFill>
                <a:effectLst/>
                <a:uLnTx/>
                <a:uFillTx/>
                <a:latin typeface="Segoe UI"/>
                <a:ea typeface="+mn-ea"/>
                <a:cs typeface="+mn-cs"/>
              </a:rPr>
              <a:t>.Key </a:t>
            </a:r>
            <a:r>
              <a:rPr kumimoji="0" lang="en-US" b="0" i="0" u="none" strike="noStrike" kern="1200" cap="none" spc="0" normalizeH="0" baseline="0" noProof="0" dirty="0">
                <a:ln>
                  <a:noFill/>
                </a:ln>
                <a:solidFill>
                  <a:srgbClr val="000000"/>
                </a:solidFill>
                <a:effectLst/>
                <a:uLnTx/>
                <a:uFillTx/>
                <a:latin typeface="Segoe UI"/>
                <a:ea typeface="+mn-ea"/>
                <a:cs typeface="+mn-cs"/>
              </a:rPr>
              <a:t>(Not unlike Properties).</a:t>
            </a:r>
          </a:p>
        </p:txBody>
      </p:sp>
      <p:sp>
        <p:nvSpPr>
          <p:cNvPr id="2" name="Title 1"/>
          <p:cNvSpPr>
            <a:spLocks noGrp="1"/>
          </p:cNvSpPr>
          <p:nvPr>
            <p:ph type="title"/>
          </p:nvPr>
        </p:nvSpPr>
        <p:spPr/>
        <p:txBody>
          <a:bodyPr/>
          <a:lstStyle/>
          <a:p>
            <a:r>
              <a:rPr lang="en-AU"/>
              <a:t>What are hash tables?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10" name="Picture 9"/>
          <p:cNvPicPr>
            <a:picLocks noChangeAspect="1"/>
          </p:cNvPicPr>
          <p:nvPr/>
        </p:nvPicPr>
        <p:blipFill>
          <a:blip r:embed="rId3"/>
          <a:stretch>
            <a:fillRect/>
          </a:stretch>
        </p:blipFill>
        <p:spPr>
          <a:xfrm>
            <a:off x="7429550" y="2837414"/>
            <a:ext cx="1004524" cy="2082028"/>
          </a:xfrm>
          <a:prstGeom prst="rect">
            <a:avLst/>
          </a:prstGeom>
        </p:spPr>
      </p:pic>
      <p:pic>
        <p:nvPicPr>
          <p:cNvPr id="11" name="Picture 10"/>
          <p:cNvPicPr>
            <a:picLocks noChangeAspect="1"/>
          </p:cNvPicPr>
          <p:nvPr/>
        </p:nvPicPr>
        <p:blipFill>
          <a:blip r:embed="rId3"/>
          <a:stretch>
            <a:fillRect/>
          </a:stretch>
        </p:blipFill>
        <p:spPr>
          <a:xfrm>
            <a:off x="8434074" y="2837414"/>
            <a:ext cx="1004524" cy="2082028"/>
          </a:xfrm>
          <a:prstGeom prst="rect">
            <a:avLst/>
          </a:prstGeom>
        </p:spPr>
      </p:pic>
      <p:pic>
        <p:nvPicPr>
          <p:cNvPr id="12" name="Picture 11"/>
          <p:cNvPicPr>
            <a:picLocks noChangeAspect="1"/>
          </p:cNvPicPr>
          <p:nvPr/>
        </p:nvPicPr>
        <p:blipFill>
          <a:blip r:embed="rId3"/>
          <a:stretch>
            <a:fillRect/>
          </a:stretch>
        </p:blipFill>
        <p:spPr>
          <a:xfrm>
            <a:off x="9438598" y="2837414"/>
            <a:ext cx="1004524" cy="2082028"/>
          </a:xfrm>
          <a:prstGeom prst="rect">
            <a:avLst/>
          </a:prstGeom>
        </p:spPr>
      </p:pic>
      <p:pic>
        <p:nvPicPr>
          <p:cNvPr id="13" name="Picture 12"/>
          <p:cNvPicPr>
            <a:picLocks noChangeAspect="1"/>
          </p:cNvPicPr>
          <p:nvPr/>
        </p:nvPicPr>
        <p:blipFill>
          <a:blip r:embed="rId3"/>
          <a:stretch>
            <a:fillRect/>
          </a:stretch>
        </p:blipFill>
        <p:spPr>
          <a:xfrm>
            <a:off x="10443122" y="2837414"/>
            <a:ext cx="1004524" cy="2082028"/>
          </a:xfrm>
          <a:prstGeom prst="rect">
            <a:avLst/>
          </a:prstGeom>
        </p:spPr>
      </p:pic>
      <p:pic>
        <p:nvPicPr>
          <p:cNvPr id="18" name="Picture 17"/>
          <p:cNvPicPr>
            <a:picLocks noChangeAspect="1"/>
          </p:cNvPicPr>
          <p:nvPr/>
        </p:nvPicPr>
        <p:blipFill>
          <a:blip r:embed="rId3"/>
          <a:stretch>
            <a:fillRect/>
          </a:stretch>
        </p:blipFill>
        <p:spPr>
          <a:xfrm>
            <a:off x="481262" y="2837414"/>
            <a:ext cx="1004524" cy="2082028"/>
          </a:xfrm>
          <a:prstGeom prst="rect">
            <a:avLst/>
          </a:prstGeom>
        </p:spPr>
      </p:pic>
      <p:pic>
        <p:nvPicPr>
          <p:cNvPr id="19" name="Picture 18"/>
          <p:cNvPicPr>
            <a:picLocks noChangeAspect="1"/>
          </p:cNvPicPr>
          <p:nvPr/>
        </p:nvPicPr>
        <p:blipFill>
          <a:blip r:embed="rId3"/>
          <a:stretch>
            <a:fillRect/>
          </a:stretch>
        </p:blipFill>
        <p:spPr>
          <a:xfrm>
            <a:off x="1485786" y="2837414"/>
            <a:ext cx="1004524" cy="2082028"/>
          </a:xfrm>
          <a:prstGeom prst="rect">
            <a:avLst/>
          </a:prstGeom>
        </p:spPr>
      </p:pic>
      <p:pic>
        <p:nvPicPr>
          <p:cNvPr id="20" name="Picture 19"/>
          <p:cNvPicPr>
            <a:picLocks noChangeAspect="1"/>
          </p:cNvPicPr>
          <p:nvPr/>
        </p:nvPicPr>
        <p:blipFill>
          <a:blip r:embed="rId3"/>
          <a:stretch>
            <a:fillRect/>
          </a:stretch>
        </p:blipFill>
        <p:spPr>
          <a:xfrm>
            <a:off x="2490310" y="2837414"/>
            <a:ext cx="1004524" cy="2082028"/>
          </a:xfrm>
          <a:prstGeom prst="rect">
            <a:avLst/>
          </a:prstGeom>
        </p:spPr>
      </p:pic>
      <p:pic>
        <p:nvPicPr>
          <p:cNvPr id="21" name="Picture 20"/>
          <p:cNvPicPr>
            <a:picLocks noChangeAspect="1"/>
          </p:cNvPicPr>
          <p:nvPr/>
        </p:nvPicPr>
        <p:blipFill>
          <a:blip r:embed="rId3"/>
          <a:stretch>
            <a:fillRect/>
          </a:stretch>
        </p:blipFill>
        <p:spPr>
          <a:xfrm>
            <a:off x="3494834" y="2837414"/>
            <a:ext cx="1004524" cy="2082028"/>
          </a:xfrm>
          <a:prstGeom prst="rect">
            <a:avLst/>
          </a:prstGeom>
        </p:spPr>
      </p:pic>
      <p:sp>
        <p:nvSpPr>
          <p:cNvPr id="22" name="Content Placeholder 2"/>
          <p:cNvSpPr>
            <a:spLocks noGrp="1"/>
          </p:cNvSpPr>
          <p:nvPr>
            <p:ph sz="quarter" idx="13"/>
          </p:nvPr>
        </p:nvSpPr>
        <p:spPr>
          <a:xfrm>
            <a:off x="2052380" y="2357341"/>
            <a:ext cx="875859" cy="480073"/>
          </a:xfrm>
        </p:spPr>
        <p:txBody>
          <a:bodyPr>
            <a:normAutofit fontScale="92500"/>
          </a:bodyPr>
          <a:lstStyle/>
          <a:p>
            <a:r>
              <a:rPr lang="en-US" sz="2600">
                <a:solidFill>
                  <a:schemeClr val="bg1"/>
                </a:solidFill>
              </a:rPr>
              <a:t>Array</a:t>
            </a:r>
            <a:endParaRPr lang="en-AU" sz="2600">
              <a:solidFill>
                <a:schemeClr val="bg1"/>
              </a:solidFill>
            </a:endParaRPr>
          </a:p>
          <a:p>
            <a:endParaRPr lang="en-AU"/>
          </a:p>
        </p:txBody>
      </p:sp>
      <p:sp>
        <p:nvSpPr>
          <p:cNvPr id="23" name="Content Placeholder 2"/>
          <p:cNvSpPr txBox="1">
            <a:spLocks/>
          </p:cNvSpPr>
          <p:nvPr/>
        </p:nvSpPr>
        <p:spPr>
          <a:xfrm>
            <a:off x="8665496" y="2461324"/>
            <a:ext cx="1546204" cy="480073"/>
          </a:xfrm>
          <a:prstGeom prst="rect">
            <a:avLst/>
          </a:prstGeom>
        </p:spPr>
        <p:txBody>
          <a:bodyPr vert="horz" lIns="91440" tIns="45720" rIns="91440" bIns="45720" rtlCol="0">
            <a:normAutofit fontScale="925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err="1">
                <a:ln>
                  <a:noFill/>
                </a:ln>
                <a:solidFill>
                  <a:srgbClr val="000000"/>
                </a:solidFill>
                <a:effectLst/>
                <a:uLnTx/>
                <a:uFillTx/>
                <a:latin typeface="Segoe UI Light" pitchFamily="34" charset="0"/>
                <a:ea typeface="+mn-ea"/>
              </a:rPr>
              <a:t>Hashtable</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24" name="Content Placeholder 2"/>
          <p:cNvSpPr txBox="1">
            <a:spLocks/>
          </p:cNvSpPr>
          <p:nvPr/>
        </p:nvSpPr>
        <p:spPr>
          <a:xfrm>
            <a:off x="7721558" y="3454188"/>
            <a:ext cx="286839" cy="368208"/>
          </a:xfrm>
          <a:prstGeom prst="rect">
            <a:avLst/>
          </a:prstGeom>
        </p:spPr>
        <p:txBody>
          <a:bodyPr vert="horz" lIns="91440" tIns="45720" rIns="91440" bIns="45720"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000" b="0" i="0" u="none" strike="noStrike" kern="0" cap="none" spc="0" normalizeH="0" baseline="0" noProof="0">
                <a:ln>
                  <a:noFill/>
                </a:ln>
                <a:solidFill>
                  <a:srgbClr val="000000"/>
                </a:solidFill>
                <a:effectLst/>
                <a:uLnTx/>
                <a:uFillTx/>
                <a:latin typeface="Segoe UI Light" pitchFamily="34" charset="0"/>
                <a:ea typeface="+mn-ea"/>
              </a:rPr>
              <a:t>3</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1" name="Content Placeholder 2"/>
          <p:cNvSpPr txBox="1">
            <a:spLocks/>
          </p:cNvSpPr>
          <p:nvPr/>
        </p:nvSpPr>
        <p:spPr>
          <a:xfrm>
            <a:off x="6921159" y="6492876"/>
            <a:ext cx="4321148" cy="240036"/>
          </a:xfrm>
          <a:prstGeom prst="rect">
            <a:avLst/>
          </a:prstGeom>
        </p:spPr>
        <p:txBody>
          <a:bodyPr vert="horz" lIns="91440" tIns="45720" rIns="91440" bIns="45720" rtlCol="0">
            <a:normAutofit fontScale="47500" lnSpcReduction="2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a:ln>
                  <a:noFill/>
                </a:ln>
                <a:solidFill>
                  <a:srgbClr val="000000"/>
                </a:solidFill>
                <a:effectLst/>
                <a:uLnTx/>
                <a:uFillTx/>
                <a:latin typeface="Segoe UI Light" pitchFamily="34" charset="0"/>
                <a:ea typeface="+mn-ea"/>
              </a:rPr>
              <a:t>*Your Keys Do not have to be Nonsensical.</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2" name="Content Placeholder 2"/>
          <p:cNvSpPr txBox="1">
            <a:spLocks/>
          </p:cNvSpPr>
          <p:nvPr/>
        </p:nvSpPr>
        <p:spPr>
          <a:xfrm>
            <a:off x="740186" y="3355367"/>
            <a:ext cx="328217" cy="480073"/>
          </a:xfrm>
          <a:prstGeom prst="rect">
            <a:avLst/>
          </a:prstGeom>
        </p:spPr>
        <p:txBody>
          <a:bodyPr vert="horz" lIns="91440" tIns="45720" rIns="91440" bIns="45720" rtlCol="0">
            <a:normAutofit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a:ln>
                  <a:noFill/>
                </a:ln>
                <a:solidFill>
                  <a:srgbClr val="000000"/>
                </a:solidFill>
                <a:effectLst/>
                <a:uLnTx/>
                <a:uFillTx/>
                <a:latin typeface="Segoe UI Light" pitchFamily="34" charset="0"/>
                <a:ea typeface="+mn-ea"/>
              </a:rPr>
              <a:t>0</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3" name="Content Placeholder 2"/>
          <p:cNvSpPr txBox="1">
            <a:spLocks/>
          </p:cNvSpPr>
          <p:nvPr/>
        </p:nvSpPr>
        <p:spPr>
          <a:xfrm>
            <a:off x="8578148" y="3454188"/>
            <a:ext cx="669881" cy="368208"/>
          </a:xfrm>
          <a:prstGeom prst="rect">
            <a:avLst/>
          </a:prstGeom>
        </p:spPr>
        <p:txBody>
          <a:bodyPr vert="horz" lIns="91440" tIns="45720" rIns="91440" bIns="45720"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000" b="0" i="0" u="none" strike="noStrike" kern="0" cap="none" spc="0" normalizeH="0" baseline="0" noProof="0">
                <a:ln>
                  <a:noFill/>
                </a:ln>
                <a:solidFill>
                  <a:srgbClr val="000000"/>
                </a:solidFill>
                <a:effectLst/>
                <a:uLnTx/>
                <a:uFillTx/>
                <a:latin typeface="Segoe UI Light" pitchFamily="34" charset="0"/>
                <a:ea typeface="+mn-ea"/>
              </a:rPr>
              <a:t>Date</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5" name="Content Placeholder 2"/>
          <p:cNvSpPr txBox="1">
            <a:spLocks/>
          </p:cNvSpPr>
          <p:nvPr/>
        </p:nvSpPr>
        <p:spPr>
          <a:xfrm>
            <a:off x="9605919" y="3459161"/>
            <a:ext cx="669881" cy="368208"/>
          </a:xfrm>
          <a:prstGeom prst="rect">
            <a:avLst/>
          </a:prstGeom>
        </p:spPr>
        <p:txBody>
          <a:bodyPr vert="horz" lIns="91440" tIns="45720" rIns="91440" bIns="45720" rtlCol="0">
            <a:normAutofit fontScale="925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000" b="0" i="0" u="none" strike="noStrike" kern="0" cap="none" spc="0" normalizeH="0" baseline="0" noProof="0">
                <a:ln>
                  <a:noFill/>
                </a:ln>
                <a:solidFill>
                  <a:srgbClr val="000000"/>
                </a:solidFill>
                <a:effectLst/>
                <a:uLnTx/>
                <a:uFillTx/>
                <a:latin typeface="Segoe UI Light" pitchFamily="34" charset="0"/>
                <a:ea typeface="+mn-ea"/>
              </a:rPr>
              <a:t>Blue</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6" name="Content Placeholder 2"/>
          <p:cNvSpPr txBox="1">
            <a:spLocks/>
          </p:cNvSpPr>
          <p:nvPr/>
        </p:nvSpPr>
        <p:spPr>
          <a:xfrm>
            <a:off x="10458481" y="3468786"/>
            <a:ext cx="973806" cy="368208"/>
          </a:xfrm>
          <a:prstGeom prst="rect">
            <a:avLst/>
          </a:prstGeom>
        </p:spPr>
        <p:txBody>
          <a:bodyPr vert="horz" lIns="91440" tIns="45720" rIns="91440" bIns="45720" rtlCol="0">
            <a:normAutofit fontScale="85000"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000" b="0" i="0" u="none" strike="noStrike" kern="0" cap="none" spc="0" normalizeH="0" baseline="0" noProof="0">
                <a:ln>
                  <a:noFill/>
                </a:ln>
                <a:solidFill>
                  <a:srgbClr val="000000"/>
                </a:solidFill>
                <a:effectLst/>
                <a:uLnTx/>
                <a:uFillTx/>
                <a:latin typeface="Segoe UI Light" pitchFamily="34" charset="0"/>
                <a:ea typeface="+mn-ea"/>
              </a:rPr>
              <a:t>Monkey</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7" name="Content Placeholder 2"/>
          <p:cNvSpPr txBox="1">
            <a:spLocks/>
          </p:cNvSpPr>
          <p:nvPr/>
        </p:nvSpPr>
        <p:spPr>
          <a:xfrm>
            <a:off x="1750579" y="3355366"/>
            <a:ext cx="328217" cy="480073"/>
          </a:xfrm>
          <a:prstGeom prst="rect">
            <a:avLst/>
          </a:prstGeom>
        </p:spPr>
        <p:txBody>
          <a:bodyPr vert="horz" lIns="91440" tIns="45720" rIns="91440" bIns="45720" rtlCol="0">
            <a:normAutofit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a:ln>
                  <a:noFill/>
                </a:ln>
                <a:solidFill>
                  <a:srgbClr val="000000"/>
                </a:solidFill>
                <a:effectLst/>
                <a:uLnTx/>
                <a:uFillTx/>
                <a:latin typeface="Segoe UI Light" pitchFamily="34" charset="0"/>
                <a:ea typeface="+mn-ea"/>
              </a:rPr>
              <a:t>1</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8" name="Content Placeholder 2"/>
          <p:cNvSpPr txBox="1">
            <a:spLocks/>
          </p:cNvSpPr>
          <p:nvPr/>
        </p:nvSpPr>
        <p:spPr>
          <a:xfrm>
            <a:off x="2780066" y="3355365"/>
            <a:ext cx="328217" cy="480073"/>
          </a:xfrm>
          <a:prstGeom prst="rect">
            <a:avLst/>
          </a:prstGeom>
        </p:spPr>
        <p:txBody>
          <a:bodyPr vert="horz" lIns="91440" tIns="45720" rIns="91440" bIns="45720" rtlCol="0">
            <a:normAutofit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a:ln>
                  <a:noFill/>
                </a:ln>
                <a:solidFill>
                  <a:srgbClr val="000000"/>
                </a:solidFill>
                <a:effectLst/>
                <a:uLnTx/>
                <a:uFillTx/>
                <a:latin typeface="Segoe UI Light" pitchFamily="34" charset="0"/>
                <a:ea typeface="+mn-ea"/>
              </a:rPr>
              <a:t>2</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39" name="Content Placeholder 2"/>
          <p:cNvSpPr txBox="1">
            <a:spLocks/>
          </p:cNvSpPr>
          <p:nvPr/>
        </p:nvSpPr>
        <p:spPr>
          <a:xfrm>
            <a:off x="3788611" y="3355364"/>
            <a:ext cx="328217" cy="480073"/>
          </a:xfrm>
          <a:prstGeom prst="rect">
            <a:avLst/>
          </a:prstGeom>
        </p:spPr>
        <p:txBody>
          <a:bodyPr vert="horz" lIns="91440" tIns="45720" rIns="91440" bIns="45720" rtlCol="0">
            <a:normAutofit lnSpcReduction="1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0" i="0" u="none" strike="noStrike" kern="0" cap="none" spc="0" normalizeH="0" baseline="0" noProof="0">
                <a:ln>
                  <a:noFill/>
                </a:ln>
                <a:solidFill>
                  <a:srgbClr val="000000"/>
                </a:solidFill>
                <a:effectLst/>
                <a:uLnTx/>
                <a:uFillTx/>
                <a:latin typeface="Segoe UI Light" pitchFamily="34" charset="0"/>
                <a:ea typeface="+mn-ea"/>
              </a:rPr>
              <a:t>3</a:t>
            </a:r>
            <a:endParaRPr kumimoji="0" lang="en-AU" sz="2600" b="0"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pic>
        <p:nvPicPr>
          <p:cNvPr id="1026" name="Picture 2" descr="Image result for house 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4947235" y="3878429"/>
            <a:ext cx="936110" cy="174740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ouse 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188393" y="3878428"/>
            <a:ext cx="936110" cy="1747406"/>
          </a:xfrm>
          <a:prstGeom prst="rect">
            <a:avLst/>
          </a:prstGeom>
          <a:noFill/>
          <a:extLst>
            <a:ext uri="{909E8E84-426E-40DD-AFC4-6F175D3DCCD1}">
              <a14:hiddenFill xmlns:a14="http://schemas.microsoft.com/office/drawing/2010/main">
                <a:solidFill>
                  <a:srgbClr val="FFFFFF"/>
                </a:solidFill>
              </a14:hiddenFill>
            </a:ext>
          </a:extLst>
        </p:spPr>
      </p:pic>
      <p:sp>
        <p:nvSpPr>
          <p:cNvPr id="44" name="Content Placeholder 2"/>
          <p:cNvSpPr txBox="1">
            <a:spLocks/>
          </p:cNvSpPr>
          <p:nvPr/>
        </p:nvSpPr>
        <p:spPr>
          <a:xfrm>
            <a:off x="5264658" y="4919442"/>
            <a:ext cx="435006" cy="480073"/>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000" b="1" i="0" u="none" strike="noStrike" kern="0" cap="none" spc="0" normalizeH="0" baseline="0" noProof="0">
                <a:ln>
                  <a:noFill/>
                </a:ln>
                <a:solidFill>
                  <a:srgbClr val="000000"/>
                </a:solidFill>
                <a:effectLst/>
                <a:uLnTx/>
                <a:uFillTx/>
                <a:latin typeface="Segoe UI Light" pitchFamily="34" charset="0"/>
                <a:ea typeface="+mn-ea"/>
              </a:rPr>
              <a:t>2</a:t>
            </a:r>
            <a:endParaRPr kumimoji="0" lang="en-AU" sz="2600" b="1"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45" name="Content Placeholder 2"/>
          <p:cNvSpPr txBox="1">
            <a:spLocks/>
          </p:cNvSpPr>
          <p:nvPr/>
        </p:nvSpPr>
        <p:spPr>
          <a:xfrm>
            <a:off x="6439483" y="5011569"/>
            <a:ext cx="617376" cy="271594"/>
          </a:xfrm>
          <a:prstGeom prst="rect">
            <a:avLst/>
          </a:prstGeom>
        </p:spPr>
        <p:txBody>
          <a:bodyPr vert="horz" lIns="91440" tIns="45720" rIns="91440" bIns="45720" rtlCol="0">
            <a:normAutofit fontScale="55000" lnSpcReduction="20000"/>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600" b="1" i="0" u="none" strike="noStrike" kern="0" cap="none" spc="0" normalizeH="0" baseline="0" noProof="0">
                <a:ln>
                  <a:noFill/>
                </a:ln>
                <a:solidFill>
                  <a:srgbClr val="000000"/>
                </a:solidFill>
                <a:effectLst/>
                <a:uLnTx/>
                <a:uFillTx/>
                <a:latin typeface="Segoe UI Light" pitchFamily="34" charset="0"/>
                <a:ea typeface="+mn-ea"/>
              </a:rPr>
              <a:t>Blue</a:t>
            </a:r>
            <a:endParaRPr kumimoji="0" lang="en-AU" sz="2600" b="1" i="0" u="none" strike="noStrike" kern="0" cap="none" spc="0" normalizeH="0" baseline="0" noProof="0">
              <a:ln>
                <a:noFill/>
              </a:ln>
              <a:solidFill>
                <a:srgbClr val="000000"/>
              </a:solidFill>
              <a:effectLst/>
              <a:uLnTx/>
              <a:uFillTx/>
              <a:latin typeface="Segoe UI Light" pitchFamily="34" charset="0"/>
              <a:ea typeface="+mn-ea"/>
            </a:endParaRPr>
          </a:p>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AU" sz="2400" b="0" i="0" u="none" strike="noStrike" kern="0" cap="none" spc="0" normalizeH="0" baseline="0" noProof="0">
              <a:ln>
                <a:noFill/>
              </a:ln>
              <a:solidFill>
                <a:srgbClr val="000000"/>
              </a:solidFill>
              <a:effectLst/>
              <a:uLnTx/>
              <a:uFillTx/>
              <a:latin typeface="Segoe UI Light" pitchFamily="34" charset="0"/>
              <a:ea typeface="+mn-ea"/>
            </a:endParaRPr>
          </a:p>
        </p:txBody>
      </p:sp>
      <p:sp>
        <p:nvSpPr>
          <p:cNvPr id="47" name="TextBox 46"/>
          <p:cNvSpPr txBox="1"/>
          <p:nvPr/>
        </p:nvSpPr>
        <p:spPr>
          <a:xfrm>
            <a:off x="7459185" y="5109491"/>
            <a:ext cx="4221909" cy="400110"/>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0C6126">
                    <a:lumMod val="60000"/>
                    <a:lumOff val="40000"/>
                  </a:srgbClr>
                </a:solidFill>
                <a:effectLst/>
                <a:uLnTx/>
                <a:uFillTx/>
                <a:latin typeface="Lucida Console" panose="020B0609040504020204" pitchFamily="49" charset="0"/>
                <a:ea typeface="+mn-ea"/>
                <a:cs typeface="+mn-cs"/>
              </a:rPr>
              <a:t>$</a:t>
            </a:r>
            <a:r>
              <a:rPr kumimoji="0" lang="en-AU" sz="2000" b="0" i="0" u="none" strike="noStrike" kern="0" cap="none" spc="0" normalizeH="0" baseline="0" noProof="0" err="1">
                <a:ln>
                  <a:noFill/>
                </a:ln>
                <a:solidFill>
                  <a:srgbClr val="0C6126">
                    <a:lumMod val="60000"/>
                    <a:lumOff val="40000"/>
                  </a:srgbClr>
                </a:solidFill>
                <a:effectLst/>
                <a:uLnTx/>
                <a:uFillTx/>
                <a:latin typeface="Lucida Console" panose="020B0609040504020204" pitchFamily="49" charset="0"/>
                <a:ea typeface="+mn-ea"/>
                <a:cs typeface="+mn-cs"/>
              </a:rPr>
              <a:t>Hashtable</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[“Blue”]</a:t>
            </a:r>
            <a:endParaRPr kumimoji="0" lang="en-AU" sz="2000" b="0" i="0" u="none" strike="noStrike" kern="0" cap="none" spc="0" normalizeH="0" baseline="0" noProof="0">
              <a:ln>
                <a:noFill/>
              </a:ln>
              <a:solidFill>
                <a:srgbClr val="EE82EE"/>
              </a:solidFill>
              <a:effectLst/>
              <a:uLnTx/>
              <a:uFillTx/>
              <a:latin typeface="Lucida Console" panose="020B0609040504020204" pitchFamily="49" charset="0"/>
              <a:ea typeface="+mn-ea"/>
              <a:cs typeface="+mn-cs"/>
            </a:endParaRPr>
          </a:p>
        </p:txBody>
      </p:sp>
      <p:sp>
        <p:nvSpPr>
          <p:cNvPr id="48" name="TextBox 47"/>
          <p:cNvSpPr txBox="1"/>
          <p:nvPr/>
        </p:nvSpPr>
        <p:spPr>
          <a:xfrm>
            <a:off x="1034843" y="5309546"/>
            <a:ext cx="2839454" cy="400110"/>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0C6126">
                    <a:lumMod val="60000"/>
                    <a:lumOff val="40000"/>
                  </a:srgbClr>
                </a:solidFill>
                <a:effectLst/>
                <a:uLnTx/>
                <a:uFillTx/>
                <a:latin typeface="Lucida Console" panose="020B0609040504020204" pitchFamily="49" charset="0"/>
                <a:ea typeface="+mn-ea"/>
                <a:cs typeface="+mn-cs"/>
              </a:rPr>
              <a:t>$Array</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[2]</a:t>
            </a:r>
            <a:endParaRPr kumimoji="0" lang="en-AU" sz="2000" b="0" i="0" u="none" strike="noStrike" kern="0" cap="none" spc="0" normalizeH="0" baseline="0" noProof="0">
              <a:ln>
                <a:noFill/>
              </a:ln>
              <a:solidFill>
                <a:srgbClr val="EE82EE"/>
              </a:solidFill>
              <a:effectLst/>
              <a:uLnTx/>
              <a:uFillTx/>
              <a:latin typeface="Lucida Console" panose="020B0609040504020204" pitchFamily="49" charset="0"/>
              <a:ea typeface="+mn-ea"/>
              <a:cs typeface="+mn-cs"/>
            </a:endParaRPr>
          </a:p>
        </p:txBody>
      </p:sp>
      <p:sp>
        <p:nvSpPr>
          <p:cNvPr id="49" name="TextBox 48"/>
          <p:cNvSpPr txBox="1"/>
          <p:nvPr/>
        </p:nvSpPr>
        <p:spPr>
          <a:xfrm>
            <a:off x="7463277" y="5582191"/>
            <a:ext cx="4221909" cy="400110"/>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0C6126">
                    <a:lumMod val="60000"/>
                    <a:lumOff val="40000"/>
                  </a:srgbClr>
                </a:solidFill>
                <a:effectLst/>
                <a:uLnTx/>
                <a:uFillTx/>
                <a:latin typeface="Lucida Console" panose="020B0609040504020204" pitchFamily="49" charset="0"/>
                <a:ea typeface="+mn-ea"/>
                <a:cs typeface="+mn-cs"/>
              </a:rPr>
              <a:t>$</a:t>
            </a:r>
            <a:r>
              <a:rPr kumimoji="0" lang="en-AU" sz="2000" b="0" i="0" u="none" strike="noStrike" kern="0" cap="none" spc="0" normalizeH="0" baseline="0" noProof="0" err="1">
                <a:ln>
                  <a:noFill/>
                </a:ln>
                <a:solidFill>
                  <a:srgbClr val="0C6126">
                    <a:lumMod val="60000"/>
                    <a:lumOff val="40000"/>
                  </a:srgbClr>
                </a:solidFill>
                <a:effectLst/>
                <a:uLnTx/>
                <a:uFillTx/>
                <a:latin typeface="Lucida Console" panose="020B0609040504020204" pitchFamily="49" charset="0"/>
                <a:ea typeface="+mn-ea"/>
                <a:cs typeface="+mn-cs"/>
              </a:rPr>
              <a:t>Hashtable</a:t>
            </a:r>
            <a:r>
              <a:rPr kumimoji="0" lang="en-AU" sz="20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.Monkey</a:t>
            </a:r>
            <a:endParaRPr kumimoji="0" lang="en-AU" sz="2000" b="0" i="0" u="none" strike="noStrike" kern="0" cap="none" spc="0" normalizeH="0" baseline="0" noProof="0">
              <a:ln>
                <a:noFill/>
              </a:ln>
              <a:solidFill>
                <a:srgbClr val="EE82EE"/>
              </a:solidFill>
              <a:effectLst/>
              <a:uLnTx/>
              <a:uFillTx/>
              <a:latin typeface="Lucida Console" panose="020B0609040504020204" pitchFamily="49" charset="0"/>
              <a:ea typeface="+mn-ea"/>
              <a:cs typeface="+mn-cs"/>
            </a:endParaRPr>
          </a:p>
        </p:txBody>
      </p:sp>
      <p:sp>
        <p:nvSpPr>
          <p:cNvPr id="50" name="TextBox 49"/>
          <p:cNvSpPr txBox="1"/>
          <p:nvPr/>
        </p:nvSpPr>
        <p:spPr>
          <a:xfrm>
            <a:off x="7463277" y="6054891"/>
            <a:ext cx="4221909" cy="400110"/>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0C6126">
                    <a:lumMod val="60000"/>
                    <a:lumOff val="40000"/>
                  </a:srgbClr>
                </a:solidFill>
                <a:effectLst/>
                <a:uLnTx/>
                <a:uFillTx/>
                <a:latin typeface="Lucida Console" panose="020B0609040504020204" pitchFamily="49" charset="0"/>
                <a:ea typeface="+mn-ea"/>
                <a:cs typeface="+mn-cs"/>
              </a:rPr>
              <a:t>$</a:t>
            </a:r>
            <a:r>
              <a:rPr kumimoji="0" lang="en-AU" sz="2000" b="0" i="0" u="none" strike="noStrike" kern="0" cap="none" spc="0" normalizeH="0" baseline="0" noProof="0" err="1">
                <a:ln>
                  <a:noFill/>
                </a:ln>
                <a:solidFill>
                  <a:srgbClr val="0C6126">
                    <a:lumMod val="60000"/>
                    <a:lumOff val="40000"/>
                  </a:srgbClr>
                </a:solidFill>
                <a:effectLst/>
                <a:uLnTx/>
                <a:uFillTx/>
                <a:latin typeface="Lucida Console" panose="020B0609040504020204" pitchFamily="49" charset="0"/>
                <a:ea typeface="+mn-ea"/>
                <a:cs typeface="+mn-cs"/>
              </a:rPr>
              <a:t>Hashtable</a:t>
            </a: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[3]</a:t>
            </a:r>
            <a:endParaRPr kumimoji="0" lang="en-AU" sz="2000" b="0" i="0" u="none" strike="noStrike" kern="0" cap="none" spc="0" normalizeH="0" baseline="0" noProof="0">
              <a:ln>
                <a:noFill/>
              </a:ln>
              <a:solidFill>
                <a:srgbClr val="EE82EE"/>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66040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Problems and How </a:t>
            </a:r>
            <a:r>
              <a:rPr lang="en-AU" dirty="0" err="1"/>
              <a:t>Hashtables</a:t>
            </a:r>
            <a:r>
              <a:rPr lang="en-AU" dirty="0"/>
              <a:t> Solve them</a:t>
            </a:r>
          </a:p>
        </p:txBody>
      </p:sp>
      <p:sp>
        <p:nvSpPr>
          <p:cNvPr id="3" name="Content Placeholder 2"/>
          <p:cNvSpPr>
            <a:spLocks noGrp="1"/>
          </p:cNvSpPr>
          <p:nvPr>
            <p:ph sz="quarter" idx="13"/>
          </p:nvPr>
        </p:nvSpPr>
        <p:spPr>
          <a:xfrm>
            <a:off x="355600" y="1199415"/>
            <a:ext cx="11176000" cy="3949700"/>
          </a:xfrm>
        </p:spPr>
        <p:txBody>
          <a:bodyPr>
            <a:normAutofit/>
          </a:bodyPr>
          <a:lstStyle/>
          <a:p>
            <a:r>
              <a:rPr lang="en-US" sz="2600" dirty="0">
                <a:solidFill>
                  <a:schemeClr val="bg1"/>
                </a:solidFill>
              </a:rPr>
              <a:t>Some of the uses for </a:t>
            </a:r>
            <a:r>
              <a:rPr lang="en-US" sz="2600" dirty="0" err="1">
                <a:solidFill>
                  <a:schemeClr val="bg1"/>
                </a:solidFill>
              </a:rPr>
              <a:t>Hashtables</a:t>
            </a:r>
            <a:r>
              <a:rPr lang="en-US" sz="2600" dirty="0"/>
              <a:t> include:</a:t>
            </a:r>
            <a:endParaRPr lang="en-US" sz="2600" dirty="0">
              <a:solidFill>
                <a:schemeClr val="bg1"/>
              </a:solidFill>
            </a:endParaRPr>
          </a:p>
          <a:p>
            <a:pPr marL="457200" indent="-457200">
              <a:buFont typeface="Arial" panose="020B0604020202020204" pitchFamily="34" charset="0"/>
              <a:buChar char="•"/>
            </a:pPr>
            <a:r>
              <a:rPr lang="en-US" sz="2600" dirty="0"/>
              <a:t>Default Parameter Values</a:t>
            </a:r>
          </a:p>
          <a:p>
            <a:pPr marL="914400" lvl="1" indent="-457200">
              <a:buFont typeface="Arial" panose="020B0604020202020204" pitchFamily="34" charset="0"/>
              <a:buChar char="•"/>
            </a:pPr>
            <a:r>
              <a:rPr lang="en-US" sz="2200" dirty="0"/>
              <a:t>Store Default Cmdlet Parameter Values for use throughout a session.</a:t>
            </a:r>
          </a:p>
          <a:p>
            <a:pPr marL="457200" indent="-457200">
              <a:buFont typeface="Arial" panose="020B0604020202020204" pitchFamily="34" charset="0"/>
              <a:buChar char="•"/>
            </a:pPr>
            <a:r>
              <a:rPr lang="en-US" sz="2600" dirty="0">
                <a:solidFill>
                  <a:schemeClr val="bg1"/>
                </a:solidFill>
              </a:rPr>
              <a:t>Splatting</a:t>
            </a:r>
          </a:p>
          <a:p>
            <a:pPr marL="914400" lvl="1" indent="-457200">
              <a:buFont typeface="Arial" panose="020B0604020202020204" pitchFamily="34" charset="0"/>
              <a:buChar char="•"/>
            </a:pPr>
            <a:r>
              <a:rPr lang="en-US" sz="2200" dirty="0"/>
              <a:t>Assemble Parameters and Values in a </a:t>
            </a:r>
            <a:r>
              <a:rPr lang="en-US" sz="2200" dirty="0" err="1"/>
              <a:t>hashtable</a:t>
            </a:r>
            <a:r>
              <a:rPr lang="en-US" sz="2200" dirty="0"/>
              <a:t> to pass as arguments to a Cmdlet.</a:t>
            </a:r>
            <a:endParaRPr lang="en-US" sz="2200" dirty="0">
              <a:solidFill>
                <a:schemeClr val="bg1"/>
              </a:solidFill>
            </a:endParaRPr>
          </a:p>
          <a:p>
            <a:pPr marL="457200" indent="-457200">
              <a:buFont typeface="Arial" panose="020B0604020202020204" pitchFamily="34" charset="0"/>
              <a:buChar char="•"/>
            </a:pPr>
            <a:r>
              <a:rPr lang="en-US" sz="2600" dirty="0"/>
              <a:t>Calculated Properties</a:t>
            </a:r>
          </a:p>
          <a:p>
            <a:pPr marL="914400" lvl="1" indent="-457200">
              <a:buFont typeface="Arial" panose="020B0604020202020204" pitchFamily="34" charset="0"/>
              <a:buChar char="•"/>
            </a:pPr>
            <a:r>
              <a:rPr lang="en-US" sz="2200" dirty="0"/>
              <a:t>Create custom Properties on objects for use in Filtering, Sorting, etc. operations.</a:t>
            </a:r>
          </a:p>
          <a:p>
            <a:pPr marL="457200" indent="-457200">
              <a:buFont typeface="Arial" panose="020B0604020202020204" pitchFamily="34" charset="0"/>
              <a:buChar char="•"/>
            </a:pPr>
            <a:r>
              <a:rPr lang="en-US" sz="2600" dirty="0">
                <a:solidFill>
                  <a:schemeClr val="bg1"/>
                </a:solidFill>
              </a:rPr>
              <a:t>Custom Objects</a:t>
            </a:r>
          </a:p>
          <a:p>
            <a:pPr marL="914400" lvl="1" indent="-457200">
              <a:buFont typeface="Arial" panose="020B0604020202020204" pitchFamily="34" charset="0"/>
              <a:buChar char="•"/>
            </a:pPr>
            <a:r>
              <a:rPr lang="en-US" sz="2200" dirty="0"/>
              <a:t>Use </a:t>
            </a:r>
            <a:r>
              <a:rPr lang="en-US" sz="2200" dirty="0" err="1"/>
              <a:t>hashtables</a:t>
            </a:r>
            <a:r>
              <a:rPr lang="en-US" sz="2200" dirty="0"/>
              <a:t> to create </a:t>
            </a:r>
            <a:r>
              <a:rPr lang="en-US" sz="2200"/>
              <a:t>custom objects.</a:t>
            </a:r>
            <a:endParaRPr lang="en-US" sz="2200" dirty="0">
              <a:solidFill>
                <a:schemeClr val="bg1"/>
              </a:solidFill>
            </a:endParaRPr>
          </a:p>
          <a:p>
            <a:endParaRPr lang="en-AU"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129370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03712" y="1268760"/>
            <a:ext cx="8543800" cy="3970318"/>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firstname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"John"</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 </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lastname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"Smith"</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Value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lastname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Smith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firstname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John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8FBC8F"/>
                </a:solidFill>
                <a:effectLst/>
                <a:uLnTx/>
                <a:uFillTx/>
                <a:latin typeface="Lucida Console" panose="020B0609040504020204" pitchFamily="49" charset="0"/>
                <a:ea typeface="+mn-ea"/>
                <a:cs typeface="+mn-cs"/>
              </a:rPr>
              <a:t>ordered</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firstname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"John"</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 </a:t>
            </a: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lastname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8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"Smith"</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Name             Value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firstname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John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lastname</a:t>
            </a:r>
            <a:r>
              <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Smith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
        <p:nvSpPr>
          <p:cNvPr id="2" name="Title 1"/>
          <p:cNvSpPr>
            <a:spLocks noGrp="1"/>
          </p:cNvSpPr>
          <p:nvPr>
            <p:ph type="title"/>
          </p:nvPr>
        </p:nvSpPr>
        <p:spPr>
          <a:xfrm>
            <a:off x="191344" y="290293"/>
            <a:ext cx="11277600" cy="685800"/>
          </a:xfrm>
        </p:spPr>
        <p:txBody>
          <a:bodyPr/>
          <a:lstStyle/>
          <a:p>
            <a:r>
              <a:rPr lang="en-AU" dirty="0"/>
              <a:t>Ordered Dictionary</a:t>
            </a:r>
          </a:p>
        </p:txBody>
      </p:sp>
      <p:sp>
        <p:nvSpPr>
          <p:cNvPr id="3" name="Content Placeholder 2"/>
          <p:cNvSpPr>
            <a:spLocks noGrp="1"/>
          </p:cNvSpPr>
          <p:nvPr>
            <p:ph sz="quarter" idx="13"/>
          </p:nvPr>
        </p:nvSpPr>
        <p:spPr>
          <a:xfrm>
            <a:off x="406400" y="1143000"/>
            <a:ext cx="2946016" cy="4953000"/>
          </a:xfrm>
        </p:spPr>
        <p:txBody>
          <a:bodyPr/>
          <a:lstStyle/>
          <a:p>
            <a:pPr marL="342900" indent="-342900">
              <a:buFont typeface="Arial" panose="020B0604020202020204" pitchFamily="34" charset="0"/>
              <a:buChar char="•"/>
            </a:pPr>
            <a:r>
              <a:rPr lang="en-AU" dirty="0">
                <a:solidFill>
                  <a:schemeClr val="bg1"/>
                </a:solidFill>
              </a:rPr>
              <a:t>Alternative to regular hash tables</a:t>
            </a:r>
          </a:p>
          <a:p>
            <a:pPr marL="342900" indent="-342900">
              <a:buFont typeface="Arial" panose="020B0604020202020204" pitchFamily="34" charset="0"/>
              <a:buChar char="•"/>
            </a:pPr>
            <a:r>
              <a:rPr lang="en-AU" dirty="0">
                <a:solidFill>
                  <a:schemeClr val="bg1"/>
                </a:solidFill>
              </a:rPr>
              <a:t>Works similarly to a hash table but order is preserved</a:t>
            </a:r>
          </a:p>
          <a:p>
            <a:pPr marL="342900" indent="-342900">
              <a:buFont typeface="Arial" panose="020B0604020202020204" pitchFamily="34" charset="0"/>
              <a:buChar char="•"/>
            </a:pPr>
            <a:r>
              <a:rPr lang="en-AU" dirty="0">
                <a:solidFill>
                  <a:schemeClr val="bg1"/>
                </a:solidFill>
              </a:rPr>
              <a:t>Useful during customized object creation</a:t>
            </a:r>
          </a:p>
          <a:p>
            <a:endParaRPr lang="en-AU"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12" name="Rounded Rectangular Callout 11"/>
          <p:cNvSpPr/>
          <p:nvPr/>
        </p:nvSpPr>
        <p:spPr>
          <a:xfrm>
            <a:off x="10447377" y="1797269"/>
            <a:ext cx="1481271" cy="495436"/>
          </a:xfrm>
          <a:prstGeom prst="wedgeRoundRectCallout">
            <a:avLst>
              <a:gd name="adj1" fmla="val -300118"/>
              <a:gd name="adj2" fmla="val 98752"/>
              <a:gd name="adj3" fmla="val 16667"/>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Order not preserved</a:t>
            </a:r>
            <a:endParaRPr kumimoji="0" lang="en-AU" sz="1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1" name="Rounded Rectangular Callout 10"/>
          <p:cNvSpPr/>
          <p:nvPr/>
        </p:nvSpPr>
        <p:spPr>
          <a:xfrm>
            <a:off x="10476646" y="3935058"/>
            <a:ext cx="1481271" cy="495436"/>
          </a:xfrm>
          <a:prstGeom prst="wedgeRoundRectCallout">
            <a:avLst>
              <a:gd name="adj1" fmla="val -300118"/>
              <a:gd name="adj2" fmla="val 98752"/>
              <a:gd name="adj3" fmla="val 16667"/>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Order preserved</a:t>
            </a:r>
            <a:endParaRPr kumimoji="0" lang="en-AU" sz="1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265709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a:t>
            </a:r>
            <a:r>
              <a:rPr lang="en-AU" sz="2600" dirty="0" err="1"/>
              <a:t>Hashtables</a:t>
            </a:r>
            <a:endParaRPr lang="en-AU" sz="2600" dirty="0"/>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Module_08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92859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Hash Tables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Module_08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Lab_02</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97494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8: </a:t>
            </a:r>
            <a:r>
              <a:rPr lang="en-US"/>
              <a:t>Advanced Data Types</a:t>
            </a:r>
            <a:endParaRPr lang="en-AU"/>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3" name="Content Placeholder 2"/>
          <p:cNvSpPr>
            <a:spLocks noGrp="1"/>
          </p:cNvSpPr>
          <p:nvPr>
            <p:ph sz="quarter" idx="13"/>
          </p:nvPr>
        </p:nvSpPr>
        <p:spPr>
          <a:xfrm>
            <a:off x="406400" y="1253490"/>
            <a:ext cx="11176000" cy="4943476"/>
          </a:xfrm>
          <a:solidFill>
            <a:schemeClr val="tx1"/>
          </a:solidFill>
        </p:spPr>
        <p:txBody>
          <a:bodyPr numCol="1">
            <a:noAutofit/>
          </a:bodyPr>
          <a:lstStyle/>
          <a:p>
            <a:pPr rtl="0" fontAlgn="base"/>
            <a:r>
              <a:rPr lang="en-AU"/>
              <a:t>Lesson </a:t>
            </a:r>
            <a:r>
              <a:rPr lang="en-AU">
                <a:cs typeface="Segoe UI Light" panose="020B0502040204020203" pitchFamily="34" charset="0"/>
              </a:rPr>
              <a:t>1: </a:t>
            </a:r>
            <a:r>
              <a:rPr lang="en-US"/>
              <a:t>Arrays</a:t>
            </a:r>
            <a:endParaRPr lang="en-AU">
              <a:cs typeface="Segoe UI Light" panose="020B0502040204020203" pitchFamily="34" charset="0"/>
            </a:endParaRPr>
          </a:p>
          <a:p>
            <a:pPr marL="800100" lvl="1" indent="-342900" rtl="0" fontAlgn="base">
              <a:buFont typeface="Arial" panose="020B0604020202020204" pitchFamily="34" charset="0"/>
              <a:buChar char="•"/>
            </a:pPr>
            <a:r>
              <a:rPr lang="en-AU">
                <a:solidFill>
                  <a:schemeClr val="bg1"/>
                </a:solidFill>
              </a:rPr>
              <a:t>Array Overview</a:t>
            </a:r>
          </a:p>
          <a:p>
            <a:pPr marL="800100" lvl="1" indent="-342900" rtl="0" fontAlgn="base">
              <a:buFont typeface="Arial" panose="020B0604020202020204" pitchFamily="34" charset="0"/>
              <a:buChar char="•"/>
            </a:pPr>
            <a:r>
              <a:rPr lang="en-AU"/>
              <a:t>Range Operator</a:t>
            </a:r>
          </a:p>
          <a:p>
            <a:pPr marL="800100" lvl="1" indent="-342900" rtl="0" fontAlgn="base">
              <a:buFont typeface="Arial" panose="020B0604020202020204" pitchFamily="34" charset="0"/>
              <a:buChar char="•"/>
            </a:pPr>
            <a:r>
              <a:rPr lang="en-AU"/>
              <a:t>Contains Operator</a:t>
            </a:r>
            <a:endParaRPr lang="en-AU">
              <a:solidFill>
                <a:schemeClr val="bg1"/>
              </a:solidFill>
            </a:endParaRPr>
          </a:p>
          <a:p>
            <a:pPr marL="800100" lvl="1" indent="-342900" rtl="0" fontAlgn="base">
              <a:buFont typeface="Arial" panose="020B0604020202020204" pitchFamily="34" charset="0"/>
              <a:buChar char="•"/>
            </a:pPr>
            <a:r>
              <a:rPr lang="en-AU"/>
              <a:t>Format Operator</a:t>
            </a:r>
          </a:p>
          <a:p>
            <a:pPr marL="800100" lvl="1" indent="-342900" rtl="0" fontAlgn="base">
              <a:buFont typeface="Arial" panose="020B0604020202020204" pitchFamily="34" charset="0"/>
              <a:buChar char="•"/>
            </a:pPr>
            <a:r>
              <a:rPr lang="en-AU">
                <a:solidFill>
                  <a:schemeClr val="bg1"/>
                </a:solidFill>
              </a:rPr>
              <a:t>Split Operator</a:t>
            </a:r>
            <a:endParaRPr lang="en-AU"/>
          </a:p>
          <a:p>
            <a:pPr marL="800100" lvl="1" indent="-342900" rtl="0" fontAlgn="base">
              <a:buFont typeface="Arial" panose="020B0604020202020204" pitchFamily="34" charset="0"/>
              <a:buChar char="•"/>
            </a:pPr>
            <a:endParaRPr lang="en-AU">
              <a:solidFill>
                <a:schemeClr val="bg1"/>
              </a:solidFill>
            </a:endParaRPr>
          </a:p>
          <a:p>
            <a:pPr marL="0" lvl="1" rtl="0" fontAlgn="base"/>
            <a:r>
              <a:rPr lang="en-AU"/>
              <a:t>Lesson 2: Hash Tables</a:t>
            </a:r>
            <a:endParaRPr lang="en-AU" sz="2400"/>
          </a:p>
          <a:p>
            <a:pPr marL="800100" lvl="2" indent="-342900" rtl="0" fontAlgn="base">
              <a:buFont typeface="Arial" panose="020B0604020202020204" pitchFamily="34" charset="0"/>
              <a:buChar char="•"/>
            </a:pPr>
            <a:r>
              <a:rPr lang="en-AU" sz="2000"/>
              <a:t>Hash Table Overview</a:t>
            </a:r>
          </a:p>
          <a:p>
            <a:pPr marL="800100" lvl="2" indent="-342900" rtl="0" fontAlgn="base">
              <a:buFont typeface="Arial" panose="020B0604020202020204" pitchFamily="34" charset="0"/>
              <a:buChar char="•"/>
            </a:pPr>
            <a:r>
              <a:rPr lang="en-AU" sz="2000"/>
              <a:t>Calculated properties</a:t>
            </a:r>
          </a:p>
          <a:p>
            <a:pPr marL="800100" lvl="2" indent="-342900" rtl="0" fontAlgn="base">
              <a:buFont typeface="Arial" panose="020B0604020202020204" pitchFamily="34" charset="0"/>
              <a:buChar char="•"/>
            </a:pPr>
            <a:r>
              <a:rPr lang="en-AU" sz="2000"/>
              <a:t>Splatting</a:t>
            </a:r>
          </a:p>
          <a:p>
            <a:pPr marL="800100" lvl="2" indent="-342900" rtl="0" fontAlgn="base">
              <a:buFont typeface="Arial" panose="020B0604020202020204" pitchFamily="34" charset="0"/>
              <a:buChar char="•"/>
            </a:pPr>
            <a:r>
              <a:rPr lang="en-AU" sz="2000" err="1"/>
              <a:t>PSDefault</a:t>
            </a:r>
            <a:r>
              <a:rPr lang="en-AU" sz="2000"/>
              <a:t> Parameters</a:t>
            </a:r>
          </a:p>
          <a:p>
            <a:pPr marL="800100" lvl="2" indent="-342900" rtl="0" fontAlgn="base">
              <a:buFont typeface="Arial" panose="020B0604020202020204" pitchFamily="34" charset="0"/>
              <a:buChar char="•"/>
            </a:pPr>
            <a:r>
              <a:rPr lang="en-AU" sz="2000"/>
              <a:t>Custom Objects</a:t>
            </a:r>
          </a:p>
          <a:p>
            <a:pPr marL="457200" lvl="2" rtl="0" fontAlgn="base"/>
            <a:endParaRPr lang="en-AU">
              <a:solidFill>
                <a:schemeClr val="bg1"/>
              </a:solidFill>
            </a:endParaRPr>
          </a:p>
          <a:p>
            <a:pPr marL="0" lvl="1" rtl="0" fontAlgn="base"/>
            <a:r>
              <a:rPr lang="en-AU" sz="2400"/>
              <a:t>Lesson 3: Other Advanced Data Types</a:t>
            </a:r>
          </a:p>
        </p:txBody>
      </p:sp>
    </p:spTree>
    <p:extLst>
      <p:ext uri="{BB962C8B-B14F-4D97-AF65-F5344CB8AC3E}">
        <p14:creationId xmlns:p14="http://schemas.microsoft.com/office/powerpoint/2010/main" val="401872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What are arrays?</a:t>
            </a:r>
          </a:p>
        </p:txBody>
      </p:sp>
      <p:sp>
        <p:nvSpPr>
          <p:cNvPr id="10" name="Content Placeholder 9"/>
          <p:cNvSpPr>
            <a:spLocks noGrp="1"/>
          </p:cNvSpPr>
          <p:nvPr>
            <p:ph sz="quarter" idx="13"/>
          </p:nvPr>
        </p:nvSpPr>
        <p:spPr>
          <a:xfrm>
            <a:off x="406400" y="1411017"/>
            <a:ext cx="11176000" cy="1852448"/>
          </a:xfrm>
        </p:spPr>
        <p:txBody>
          <a:bodyPr/>
          <a:lstStyle/>
          <a:p>
            <a:pPr marL="342900" indent="-342900">
              <a:buFont typeface="Arial" panose="020B0604020202020204" pitchFamily="34" charset="0"/>
              <a:buChar char="•"/>
            </a:pPr>
            <a:r>
              <a:rPr lang="en-AU"/>
              <a:t>Data structure storing a collection of items</a:t>
            </a:r>
          </a:p>
          <a:p>
            <a:pPr marL="342900" indent="-342900">
              <a:buFont typeface="Arial" panose="020B0604020202020204" pitchFamily="34" charset="0"/>
              <a:buChar char="•"/>
            </a:pPr>
            <a:r>
              <a:rPr lang="en-AU"/>
              <a:t>Each item is in its own compartment</a:t>
            </a:r>
          </a:p>
          <a:p>
            <a:pPr marL="342900" indent="-342900">
              <a:buFont typeface="Arial" panose="020B0604020202020204" pitchFamily="34" charset="0"/>
              <a:buChar char="•"/>
            </a:pPr>
            <a:r>
              <a:rPr lang="en-AU"/>
              <a:t>Items can be the same type or different types</a:t>
            </a:r>
          </a:p>
          <a:p>
            <a:pPr marL="342900" indent="-342900">
              <a:buFont typeface="Arial" panose="020B0604020202020204" pitchFamily="34" charset="0"/>
              <a:buChar char="•"/>
            </a:pPr>
            <a:r>
              <a:rPr lang="en-AU"/>
              <a:t>Items can be accessed using index positions: </a:t>
            </a:r>
          </a:p>
          <a:p>
            <a:pPr marL="342900" indent="-342900">
              <a:buFont typeface="Arial" panose="020B0604020202020204" pitchFamily="34" charset="0"/>
              <a:buChar char="•"/>
            </a:pPr>
            <a:endParaRPr lang="en-AU"/>
          </a:p>
          <a:p>
            <a:endParaRPr lang="en-AU"/>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13" name="Rounded Rectangle 12"/>
          <p:cNvSpPr>
            <a:spLocks noChangeAspect="1"/>
          </p:cNvSpPr>
          <p:nvPr/>
        </p:nvSpPr>
        <p:spPr bwMode="auto">
          <a:xfrm>
            <a:off x="1609464" y="5143298"/>
            <a:ext cx="1606954" cy="892024"/>
          </a:xfrm>
          <a:prstGeom prst="roundRect">
            <a:avLst/>
          </a:prstGeom>
          <a:solidFill>
            <a:srgbClr val="012456"/>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pitchFamily="34" charset="0"/>
                <a:ea typeface="+mn-ea"/>
                <a:cs typeface="Arial" pitchFamily="34" charset="0"/>
              </a:rPr>
              <a:t>Item 1</a:t>
            </a:r>
          </a:p>
        </p:txBody>
      </p:sp>
      <p:sp>
        <p:nvSpPr>
          <p:cNvPr id="14" name="Rounded Rectangle 13"/>
          <p:cNvSpPr>
            <a:spLocks noChangeAspect="1"/>
          </p:cNvSpPr>
          <p:nvPr/>
        </p:nvSpPr>
        <p:spPr bwMode="auto">
          <a:xfrm>
            <a:off x="3316560" y="5156265"/>
            <a:ext cx="1720420" cy="892024"/>
          </a:xfrm>
          <a:prstGeom prst="roundRect">
            <a:avLst/>
          </a:prstGeom>
          <a:solidFill>
            <a:srgbClr val="012456"/>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pitchFamily="34" charset="0"/>
                <a:ea typeface="+mn-ea"/>
                <a:cs typeface="Arial" pitchFamily="34" charset="0"/>
              </a:rPr>
              <a:t>Item 2</a:t>
            </a:r>
          </a:p>
        </p:txBody>
      </p:sp>
      <p:sp>
        <p:nvSpPr>
          <p:cNvPr id="15" name="Rounded Rectangle 14"/>
          <p:cNvSpPr>
            <a:spLocks noChangeAspect="1"/>
          </p:cNvSpPr>
          <p:nvPr/>
        </p:nvSpPr>
        <p:spPr bwMode="auto">
          <a:xfrm>
            <a:off x="5166752" y="5148883"/>
            <a:ext cx="1704605" cy="892024"/>
          </a:xfrm>
          <a:prstGeom prst="roundRect">
            <a:avLst/>
          </a:prstGeom>
          <a:solidFill>
            <a:srgbClr val="012456"/>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pitchFamily="34" charset="0"/>
                <a:ea typeface="+mn-ea"/>
                <a:cs typeface="Arial" pitchFamily="34" charset="0"/>
              </a:rPr>
              <a:t>Item 3</a:t>
            </a:r>
          </a:p>
        </p:txBody>
      </p:sp>
      <p:sp>
        <p:nvSpPr>
          <p:cNvPr id="16" name="Rounded Rectangle 15"/>
          <p:cNvSpPr>
            <a:spLocks noChangeAspect="1"/>
          </p:cNvSpPr>
          <p:nvPr/>
        </p:nvSpPr>
        <p:spPr bwMode="auto">
          <a:xfrm>
            <a:off x="6922330" y="5143298"/>
            <a:ext cx="1775589" cy="892024"/>
          </a:xfrm>
          <a:prstGeom prst="roundRect">
            <a:avLst/>
          </a:prstGeom>
          <a:solidFill>
            <a:srgbClr val="012456"/>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pitchFamily="34" charset="0"/>
                <a:ea typeface="+mn-ea"/>
                <a:cs typeface="Arial" pitchFamily="34" charset="0"/>
              </a:rPr>
              <a:t>Item 4</a:t>
            </a:r>
          </a:p>
        </p:txBody>
      </p:sp>
      <p:sp>
        <p:nvSpPr>
          <p:cNvPr id="17" name="Rounded Rectangle 16"/>
          <p:cNvSpPr>
            <a:spLocks noChangeAspect="1"/>
          </p:cNvSpPr>
          <p:nvPr/>
        </p:nvSpPr>
        <p:spPr bwMode="auto">
          <a:xfrm>
            <a:off x="8753683" y="5143296"/>
            <a:ext cx="1606954" cy="892025"/>
          </a:xfrm>
          <a:prstGeom prst="roundRect">
            <a:avLst/>
          </a:prstGeom>
          <a:solidFill>
            <a:srgbClr val="012456"/>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Calibri" pitchFamily="34" charset="0"/>
                <a:ea typeface="+mn-ea"/>
                <a:cs typeface="Arial" pitchFamily="34" charset="0"/>
              </a:rPr>
              <a:t>Item 5</a:t>
            </a:r>
          </a:p>
        </p:txBody>
      </p:sp>
      <p:sp>
        <p:nvSpPr>
          <p:cNvPr id="12" name="Rectangle 11"/>
          <p:cNvSpPr>
            <a:spLocks noChangeAspect="1"/>
          </p:cNvSpPr>
          <p:nvPr/>
        </p:nvSpPr>
        <p:spPr bwMode="auto">
          <a:xfrm>
            <a:off x="1576937" y="5179780"/>
            <a:ext cx="8834926" cy="801362"/>
          </a:xfrm>
          <a:prstGeom prst="rect">
            <a:avLst/>
          </a:prstGeom>
          <a:noFill/>
          <a:ln w="127000" cap="flat" cmpd="sng" algn="ctr">
            <a:solidFill>
              <a:schemeClr val="tx2">
                <a:lumMod val="65000"/>
              </a:schemeClr>
            </a:solidFill>
            <a:prstDash val="solid"/>
            <a:round/>
            <a:headEnd type="none" w="sm" len="sm"/>
            <a:tailEnd type="none" w="sm" len="sm"/>
          </a:ln>
          <a:effectLst/>
        </p:spPr>
        <p:txBody>
          <a:bodyPr vert="horz" wrap="non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18" name="Rectangle 17"/>
          <p:cNvSpPr>
            <a:spLocks noChangeAspect="1"/>
          </p:cNvSpPr>
          <p:nvPr/>
        </p:nvSpPr>
        <p:spPr bwMode="auto">
          <a:xfrm>
            <a:off x="3208441" y="5220903"/>
            <a:ext cx="55770" cy="755185"/>
          </a:xfrm>
          <a:prstGeom prst="rect">
            <a:avLst/>
          </a:prstGeom>
          <a:solidFill>
            <a:srgbClr val="FF0000"/>
          </a:solidFill>
          <a:ln w="127000" cap="flat" cmpd="sng" algn="ctr">
            <a:solidFill>
              <a:schemeClr val="tx2">
                <a:lumMod val="65000"/>
              </a:schemeClr>
            </a:solidFill>
            <a:prstDash val="solid"/>
            <a:round/>
            <a:headEnd type="none" w="sm" len="sm"/>
            <a:tailEnd type="none" w="sm" len="sm"/>
          </a:ln>
          <a:effectLst/>
        </p:spPr>
        <p:txBody>
          <a:bodyPr vert="horz" wrap="non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19" name="Rectangle 18"/>
          <p:cNvSpPr>
            <a:spLocks noChangeAspect="1"/>
          </p:cNvSpPr>
          <p:nvPr/>
        </p:nvSpPr>
        <p:spPr bwMode="auto">
          <a:xfrm>
            <a:off x="5058642" y="5217774"/>
            <a:ext cx="55770" cy="755185"/>
          </a:xfrm>
          <a:prstGeom prst="rect">
            <a:avLst/>
          </a:prstGeom>
          <a:solidFill>
            <a:srgbClr val="FF0000"/>
          </a:solidFill>
          <a:ln w="127000" cap="flat" cmpd="sng" algn="ctr">
            <a:solidFill>
              <a:schemeClr val="tx2">
                <a:lumMod val="65000"/>
              </a:schemeClr>
            </a:solidFill>
            <a:prstDash val="solid"/>
            <a:round/>
            <a:headEnd type="none" w="sm" len="sm"/>
            <a:tailEnd type="none" w="sm" len="sm"/>
          </a:ln>
          <a:effectLst/>
        </p:spPr>
        <p:txBody>
          <a:bodyPr vert="horz" wrap="non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20" name="Rectangle 19"/>
          <p:cNvSpPr>
            <a:spLocks noChangeAspect="1"/>
          </p:cNvSpPr>
          <p:nvPr/>
        </p:nvSpPr>
        <p:spPr bwMode="auto">
          <a:xfrm flipH="1">
            <a:off x="6841441" y="5217774"/>
            <a:ext cx="55770" cy="755185"/>
          </a:xfrm>
          <a:prstGeom prst="rect">
            <a:avLst/>
          </a:prstGeom>
          <a:solidFill>
            <a:srgbClr val="FF0000"/>
          </a:solidFill>
          <a:ln w="127000" cap="flat" cmpd="sng" algn="ctr">
            <a:solidFill>
              <a:schemeClr val="tx2">
                <a:lumMod val="65000"/>
              </a:schemeClr>
            </a:solidFill>
            <a:prstDash val="solid"/>
            <a:round/>
            <a:headEnd type="none" w="sm" len="sm"/>
            <a:tailEnd type="none" w="sm" len="sm"/>
          </a:ln>
          <a:effectLst/>
        </p:spPr>
        <p:txBody>
          <a:bodyPr vert="horz" wrap="non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21" name="Rectangle 20"/>
          <p:cNvSpPr>
            <a:spLocks noChangeAspect="1"/>
          </p:cNvSpPr>
          <p:nvPr/>
        </p:nvSpPr>
        <p:spPr bwMode="auto">
          <a:xfrm>
            <a:off x="8650620" y="5217774"/>
            <a:ext cx="55770" cy="755185"/>
          </a:xfrm>
          <a:prstGeom prst="rect">
            <a:avLst/>
          </a:prstGeom>
          <a:solidFill>
            <a:srgbClr val="FF0000"/>
          </a:solidFill>
          <a:ln w="127000" cap="flat" cmpd="sng" algn="ctr">
            <a:solidFill>
              <a:schemeClr val="tx2">
                <a:lumMod val="65000"/>
              </a:schemeClr>
            </a:solidFill>
            <a:prstDash val="solid"/>
            <a:round/>
            <a:headEnd type="none" w="sm" len="sm"/>
            <a:tailEnd type="none" w="sm" len="sm"/>
          </a:ln>
          <a:effectLst/>
        </p:spPr>
        <p:txBody>
          <a:bodyPr vert="horz" wrap="non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32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22" name="Left Brace 21"/>
          <p:cNvSpPr/>
          <p:nvPr/>
        </p:nvSpPr>
        <p:spPr>
          <a:xfrm rot="5400000">
            <a:off x="2135461" y="3942810"/>
            <a:ext cx="485121" cy="162818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 name="Rectangle 22"/>
          <p:cNvSpPr/>
          <p:nvPr/>
        </p:nvSpPr>
        <p:spPr>
          <a:xfrm>
            <a:off x="1799034" y="3732199"/>
            <a:ext cx="1171448" cy="623365"/>
          </a:xfrm>
          <a:prstGeom prst="rect">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Index 0</a:t>
            </a:r>
          </a:p>
        </p:txBody>
      </p:sp>
      <p:sp>
        <p:nvSpPr>
          <p:cNvPr id="24" name="Left Brace 23"/>
          <p:cNvSpPr/>
          <p:nvPr/>
        </p:nvSpPr>
        <p:spPr>
          <a:xfrm rot="5400000">
            <a:off x="3948525" y="3942810"/>
            <a:ext cx="485121" cy="162818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5" name="Left Brace 24"/>
          <p:cNvSpPr/>
          <p:nvPr/>
        </p:nvSpPr>
        <p:spPr>
          <a:xfrm rot="5400000">
            <a:off x="5761589" y="3942810"/>
            <a:ext cx="485121" cy="162818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 name="Left Brace 25"/>
          <p:cNvSpPr/>
          <p:nvPr/>
        </p:nvSpPr>
        <p:spPr>
          <a:xfrm rot="5400000">
            <a:off x="7574653" y="3942810"/>
            <a:ext cx="485121" cy="162818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7" name="Left Brace 26"/>
          <p:cNvSpPr/>
          <p:nvPr/>
        </p:nvSpPr>
        <p:spPr>
          <a:xfrm rot="5400000">
            <a:off x="9387718" y="3942810"/>
            <a:ext cx="485121" cy="1628182"/>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1" name="Rectangle 30"/>
          <p:cNvSpPr/>
          <p:nvPr/>
        </p:nvSpPr>
        <p:spPr>
          <a:xfrm>
            <a:off x="9023963" y="3732199"/>
            <a:ext cx="1171448" cy="623365"/>
          </a:xfrm>
          <a:prstGeom prst="rect">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Index 4</a:t>
            </a:r>
          </a:p>
        </p:txBody>
      </p:sp>
      <p:sp>
        <p:nvSpPr>
          <p:cNvPr id="32" name="Rectangle 31"/>
          <p:cNvSpPr/>
          <p:nvPr/>
        </p:nvSpPr>
        <p:spPr>
          <a:xfrm>
            <a:off x="3605266" y="3732199"/>
            <a:ext cx="1171448" cy="623365"/>
          </a:xfrm>
          <a:prstGeom prst="rect">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Index 1</a:t>
            </a:r>
          </a:p>
        </p:txBody>
      </p:sp>
      <p:sp>
        <p:nvSpPr>
          <p:cNvPr id="33" name="Rectangle 32"/>
          <p:cNvSpPr/>
          <p:nvPr/>
        </p:nvSpPr>
        <p:spPr>
          <a:xfrm>
            <a:off x="5411498" y="3732199"/>
            <a:ext cx="1171448" cy="623365"/>
          </a:xfrm>
          <a:prstGeom prst="rect">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Index 2</a:t>
            </a:r>
          </a:p>
        </p:txBody>
      </p:sp>
      <p:sp>
        <p:nvSpPr>
          <p:cNvPr id="34" name="Rectangle 33"/>
          <p:cNvSpPr/>
          <p:nvPr/>
        </p:nvSpPr>
        <p:spPr>
          <a:xfrm>
            <a:off x="7217730" y="3732199"/>
            <a:ext cx="1171448" cy="623365"/>
          </a:xfrm>
          <a:prstGeom prst="rect">
            <a:avLst/>
          </a:prstGeom>
          <a:solidFill>
            <a:schemeClr val="tx2">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Index 3</a:t>
            </a:r>
          </a:p>
        </p:txBody>
      </p:sp>
    </p:spTree>
    <p:extLst>
      <p:ext uri="{BB962C8B-B14F-4D97-AF65-F5344CB8AC3E}">
        <p14:creationId xmlns:p14="http://schemas.microsoft.com/office/powerpoint/2010/main" val="230126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Range Operator</a:t>
            </a:r>
          </a:p>
        </p:txBody>
      </p:sp>
      <p:sp>
        <p:nvSpPr>
          <p:cNvPr id="7" name="Content Placeholder 6"/>
          <p:cNvSpPr>
            <a:spLocks noGrp="1"/>
          </p:cNvSpPr>
          <p:nvPr>
            <p:ph sz="quarter" idx="13"/>
          </p:nvPr>
        </p:nvSpPr>
        <p:spPr/>
        <p:txBody>
          <a:bodyPr/>
          <a:lstStyle/>
          <a:p>
            <a:r>
              <a:rPr lang="en-AU"/>
              <a:t>Numerical</a:t>
            </a:r>
          </a:p>
          <a:p>
            <a:endParaRPr lang="en-AU"/>
          </a:p>
          <a:p>
            <a:endParaRPr lang="en-AU"/>
          </a:p>
          <a:p>
            <a:endParaRPr lang="en-US"/>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5" name="Rectangle 4"/>
          <p:cNvSpPr/>
          <p:nvPr/>
        </p:nvSpPr>
        <p:spPr>
          <a:xfrm>
            <a:off x="1751303" y="2024386"/>
            <a:ext cx="2502407" cy="378565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1</a:t>
            </a:r>
            <a:r>
              <a:rPr kumimoji="0" lang="en-AU" sz="20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endParaRPr>
          </a:p>
        </p:txBody>
      </p:sp>
      <p:sp>
        <p:nvSpPr>
          <p:cNvPr id="11" name="Rectangle 10"/>
          <p:cNvSpPr/>
          <p:nvPr/>
        </p:nvSpPr>
        <p:spPr>
          <a:xfrm>
            <a:off x="4755729" y="2023241"/>
            <a:ext cx="2502407" cy="378565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11</a:t>
            </a:r>
            <a:r>
              <a:rPr kumimoji="0" lang="en-AU" sz="20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20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endParaRPr>
          </a:p>
        </p:txBody>
      </p:sp>
      <p:sp>
        <p:nvSpPr>
          <p:cNvPr id="12" name="Rectangle 11"/>
          <p:cNvSpPr/>
          <p:nvPr/>
        </p:nvSpPr>
        <p:spPr>
          <a:xfrm>
            <a:off x="7760154" y="2008448"/>
            <a:ext cx="2502407" cy="3785652"/>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-5</a:t>
            </a:r>
            <a:endParaRPr kumimoji="0" lang="en-AU" sz="2000" b="0" i="0" u="none" strike="noStrike" kern="0" cap="none" spc="0" normalizeH="0" baseline="0" noProof="0">
              <a:ln>
                <a:noFill/>
              </a:ln>
              <a:solidFill>
                <a:srgbClr val="FFE4C4"/>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50935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Arrays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Module_08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428108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Comparison Operators</a:t>
            </a:r>
          </a:p>
        </p:txBody>
      </p:sp>
      <p:sp>
        <p:nvSpPr>
          <p:cNvPr id="3" name="Content Placeholder 2"/>
          <p:cNvSpPr>
            <a:spLocks noGrp="1"/>
          </p:cNvSpPr>
          <p:nvPr>
            <p:ph sz="quarter" idx="13"/>
          </p:nvPr>
        </p:nvSpPr>
        <p:spPr>
          <a:xfrm>
            <a:off x="406400" y="1143000"/>
            <a:ext cx="11328774" cy="4953000"/>
          </a:xfrm>
        </p:spPr>
        <p:txBody>
          <a:bodyPr>
            <a:normAutofit/>
          </a:bodyPr>
          <a:lstStyle/>
          <a:p>
            <a:pPr marL="342900" indent="-342900">
              <a:buFont typeface="Arial" panose="020B0604020202020204" pitchFamily="34" charset="0"/>
              <a:buChar char="•"/>
            </a:pPr>
            <a:r>
              <a:rPr lang="en-AU" sz="1800"/>
              <a:t>Compare values</a:t>
            </a:r>
          </a:p>
          <a:p>
            <a:pPr marL="342900" indent="-342900">
              <a:buFont typeface="Arial" panose="020B0604020202020204" pitchFamily="34" charset="0"/>
              <a:buChar char="•"/>
            </a:pPr>
            <a:r>
              <a:rPr lang="en-AU" sz="1800"/>
              <a:t>Useful when testing conditions (If, Switch, Where-Object, etc.)</a:t>
            </a:r>
          </a:p>
          <a:p>
            <a:pPr marL="342900" indent="-342900">
              <a:buFont typeface="Arial" panose="020B0604020202020204" pitchFamily="34" charset="0"/>
              <a:buChar char="•"/>
            </a:pPr>
            <a:r>
              <a:rPr lang="en-AU" sz="1800"/>
              <a:t>Do not use = , &gt; , &lt; , ==, etc. to compare values</a:t>
            </a:r>
          </a:p>
          <a:p>
            <a:pPr marL="342900" indent="-342900">
              <a:buFont typeface="Arial" panose="020B0604020202020204" pitchFamily="34" charset="0"/>
              <a:buChar char="•"/>
            </a:pPr>
            <a:r>
              <a:rPr lang="en-AU" sz="1800"/>
              <a:t>Object type on left governs comparison</a:t>
            </a:r>
          </a:p>
        </p:txBody>
      </p:sp>
      <p:sp>
        <p:nvSpPr>
          <p:cNvPr id="4" name="Slide Number Placeholder 3"/>
          <p:cNvSpPr>
            <a:spLocks noGrp="1"/>
          </p:cNvSpPr>
          <p:nvPr>
            <p:ph type="sldNum" sz="quarter" idx="11"/>
          </p:nvPr>
        </p:nvSpPr>
        <p:spPr>
          <a:xfrm>
            <a:off x="9354008" y="6480844"/>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nvPr>
        </p:nvGraphicFramePr>
        <p:xfrm>
          <a:off x="314339" y="2968636"/>
          <a:ext cx="677168" cy="2377440"/>
        </p:xfrm>
        <a:graphic>
          <a:graphicData uri="http://schemas.openxmlformats.org/drawingml/2006/table">
            <a:tbl>
              <a:tblPr bandRow="1">
                <a:tableStyleId>{5C22544A-7EE6-4342-B048-85BDC9FD1C3A}</a:tableStyleId>
              </a:tblPr>
              <a:tblGrid>
                <a:gridCol w="677168">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-eq</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-ne</a:t>
                      </a: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-gt</a:t>
                      </a:r>
                    </a:p>
                  </a:txBody>
                  <a:tcPr/>
                </a:tc>
                <a:extLst>
                  <a:ext uri="{0D108BD9-81ED-4DB2-BD59-A6C34878D82A}">
                    <a16:rowId xmlns:a16="http://schemas.microsoft.com/office/drawing/2014/main" val="10002"/>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ge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lt</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r h="370840">
                <a:tc>
                  <a:txBody>
                    <a:bodyPr/>
                    <a:lstStyle/>
                    <a:p>
                      <a:r>
                        <a:rPr lang="en-AU" sz="2000">
                          <a:latin typeface="Segoe UI Light" panose="020B0502040204020203" pitchFamily="34" charset="0"/>
                          <a:cs typeface="Segoe UI Light" panose="020B0502040204020203" pitchFamily="34" charset="0"/>
                        </a:rPr>
                        <a:t>-le</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nvPr>
        </p:nvGraphicFramePr>
        <p:xfrm>
          <a:off x="5821273" y="2943237"/>
          <a:ext cx="1242843" cy="792480"/>
        </p:xfrm>
        <a:graphic>
          <a:graphicData uri="http://schemas.openxmlformats.org/drawingml/2006/table">
            <a:tbl>
              <a:tblPr bandRow="1">
                <a:tableStyleId>{5C22544A-7EE6-4342-B048-85BDC9FD1C3A}</a:tableStyleId>
              </a:tblPr>
              <a:tblGrid>
                <a:gridCol w="124284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-like</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notlike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8290696" y="2956906"/>
          <a:ext cx="1382703" cy="1584960"/>
        </p:xfrm>
        <a:graphic>
          <a:graphicData uri="http://schemas.openxmlformats.org/drawingml/2006/table">
            <a:tbl>
              <a:tblPr bandRow="1">
                <a:tableStyleId>{5C22544A-7EE6-4342-B048-85BDC9FD1C3A}</a:tableStyleId>
              </a:tblPr>
              <a:tblGrid>
                <a:gridCol w="138270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-match</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notmatch</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-split</a:t>
                      </a:r>
                    </a:p>
                  </a:txBody>
                  <a:tcPr/>
                </a:tc>
                <a:extLst>
                  <a:ext uri="{0D108BD9-81ED-4DB2-BD59-A6C34878D82A}">
                    <a16:rowId xmlns:a16="http://schemas.microsoft.com/office/drawing/2014/main" val="1074591801"/>
                  </a:ext>
                </a:extLst>
              </a:tr>
              <a:tr h="370840">
                <a:tc>
                  <a:txBody>
                    <a:bodyPr/>
                    <a:lstStyle/>
                    <a:p>
                      <a:r>
                        <a:rPr lang="en-AU" sz="2000">
                          <a:latin typeface="Segoe UI Light" panose="020B0502040204020203" pitchFamily="34" charset="0"/>
                          <a:cs typeface="Segoe UI Light" panose="020B0502040204020203" pitchFamily="34" charset="0"/>
                        </a:rPr>
                        <a:t>-replace</a:t>
                      </a:r>
                    </a:p>
                  </a:txBody>
                  <a:tcPr/>
                </a:tc>
                <a:extLst>
                  <a:ext uri="{0D108BD9-81ED-4DB2-BD59-A6C34878D82A}">
                    <a16:rowId xmlns:a16="http://schemas.microsoft.com/office/drawing/2014/main" val="2226103118"/>
                  </a:ext>
                </a:extLst>
              </a:tr>
            </a:tbl>
          </a:graphicData>
        </a:graphic>
      </p:graphicFrame>
      <p:graphicFrame>
        <p:nvGraphicFramePr>
          <p:cNvPr id="8" name="Table 7"/>
          <p:cNvGraphicFramePr>
            <a:graphicFrameLocks noGrp="1"/>
          </p:cNvGraphicFramePr>
          <p:nvPr>
            <p:extLst/>
          </p:nvPr>
        </p:nvGraphicFramePr>
        <p:xfrm>
          <a:off x="5101080" y="4255398"/>
          <a:ext cx="3121193" cy="1589372"/>
        </p:xfrm>
        <a:graphic>
          <a:graphicData uri="http://schemas.openxmlformats.org/drawingml/2006/table">
            <a:tbl>
              <a:tblPr bandRow="1">
                <a:tableStyleId>{5C22544A-7EE6-4342-B048-85BDC9FD1C3A}</a:tableStyleId>
              </a:tblPr>
              <a:tblGrid>
                <a:gridCol w="3121193">
                  <a:extLst>
                    <a:ext uri="{9D8B030D-6E8A-4147-A177-3AD203B41FA5}">
                      <a16:colId xmlns:a16="http://schemas.microsoft.com/office/drawing/2014/main" val="20000"/>
                    </a:ext>
                  </a:extLst>
                </a:gridCol>
              </a:tblGrid>
              <a:tr h="397343">
                <a:tc>
                  <a:txBody>
                    <a:bodyPr/>
                    <a:lstStyle/>
                    <a:p>
                      <a:r>
                        <a:rPr lang="en-AU" sz="1800">
                          <a:latin typeface="Segoe UI Light" panose="020B0502040204020203" pitchFamily="34" charset="0"/>
                          <a:cs typeface="Segoe UI Light" panose="020B0502040204020203" pitchFamily="34" charset="0"/>
                        </a:rPr>
                        <a:t>Value</a:t>
                      </a:r>
                      <a:r>
                        <a:rPr lang="en-AU" sz="1800" baseline="0">
                          <a:latin typeface="Segoe UI Light" panose="020B0502040204020203" pitchFamily="34" charset="0"/>
                          <a:cs typeface="Segoe UI Light" panose="020B0502040204020203" pitchFamily="34" charset="0"/>
                        </a:rPr>
                        <a:t> in Collection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0"/>
                  </a:ext>
                </a:extLst>
              </a:tr>
              <a:tr h="397343">
                <a:tc>
                  <a:txBody>
                    <a:bodyPr/>
                    <a:lstStyle/>
                    <a:p>
                      <a:r>
                        <a:rPr lang="en-AU" sz="1800">
                          <a:latin typeface="Segoe UI Light" panose="020B0502040204020203" pitchFamily="34" charset="0"/>
                          <a:cs typeface="Segoe UI Light" panose="020B0502040204020203" pitchFamily="34" charset="0"/>
                        </a:rPr>
                        <a:t>Value</a:t>
                      </a:r>
                      <a:r>
                        <a:rPr lang="en-AU" sz="1800" baseline="0">
                          <a:latin typeface="Segoe UI Light" panose="020B0502040204020203" pitchFamily="34" charset="0"/>
                          <a:cs typeface="Segoe UI Light" panose="020B0502040204020203" pitchFamily="34" charset="0"/>
                        </a:rPr>
                        <a:t> Not In Collection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97343">
                <a:tc>
                  <a:txBody>
                    <a:bodyPr/>
                    <a:lstStyle/>
                    <a:p>
                      <a:r>
                        <a:rPr lang="en-AU" sz="1800">
                          <a:latin typeface="Segoe UI Light" panose="020B0502040204020203" pitchFamily="34" charset="0"/>
                          <a:cs typeface="Segoe UI Light" panose="020B0502040204020203" pitchFamily="34" charset="0"/>
                        </a:rPr>
                        <a:t>Collection</a:t>
                      </a:r>
                      <a:r>
                        <a:rPr lang="en-AU" sz="1800" baseline="0">
                          <a:latin typeface="Segoe UI Light" panose="020B0502040204020203" pitchFamily="34" charset="0"/>
                          <a:cs typeface="Segoe UI Light" panose="020B0502040204020203" pitchFamily="34" charset="0"/>
                        </a:rPr>
                        <a:t> Contains Value</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747668682"/>
                  </a:ext>
                </a:extLst>
              </a:tr>
              <a:tr h="397343">
                <a:tc>
                  <a:txBody>
                    <a:bodyPr/>
                    <a:lstStyle/>
                    <a:p>
                      <a:r>
                        <a:rPr lang="en-AU" sz="1800">
                          <a:latin typeface="Segoe UI Light" panose="020B0502040204020203" pitchFamily="34" charset="0"/>
                          <a:cs typeface="Segoe UI Light" panose="020B0502040204020203" pitchFamily="34" charset="0"/>
                        </a:rPr>
                        <a:t>Collection Not Contain</a:t>
                      </a:r>
                      <a:r>
                        <a:rPr lang="en-AU" sz="1800" baseline="0">
                          <a:latin typeface="Segoe UI Light" panose="020B0502040204020203" pitchFamily="34" charset="0"/>
                          <a:cs typeface="Segoe UI Light" panose="020B0502040204020203" pitchFamily="34" charset="0"/>
                        </a:rPr>
                        <a:t>s Value</a:t>
                      </a:r>
                      <a:r>
                        <a:rPr lang="en-AU" sz="1800">
                          <a:latin typeface="Segoe UI Light" panose="020B0502040204020203" pitchFamily="34" charset="0"/>
                          <a:cs typeface="Segoe UI Light" panose="020B0502040204020203" pitchFamily="34" charset="0"/>
                        </a:rPr>
                        <a:t> </a:t>
                      </a:r>
                    </a:p>
                  </a:txBody>
                  <a:tcPr/>
                </a:tc>
                <a:extLst>
                  <a:ext uri="{0D108BD9-81ED-4DB2-BD59-A6C34878D82A}">
                    <a16:rowId xmlns:a16="http://schemas.microsoft.com/office/drawing/2014/main" val="2464563822"/>
                  </a:ext>
                </a:extLst>
              </a:tr>
            </a:tbl>
          </a:graphicData>
        </a:graphic>
      </p:graphicFrame>
      <p:graphicFrame>
        <p:nvGraphicFramePr>
          <p:cNvPr id="9" name="Table 8"/>
          <p:cNvGraphicFramePr>
            <a:graphicFrameLocks noGrp="1"/>
          </p:cNvGraphicFramePr>
          <p:nvPr>
            <p:extLst/>
          </p:nvPr>
        </p:nvGraphicFramePr>
        <p:xfrm>
          <a:off x="3439009" y="4259810"/>
          <a:ext cx="1597343" cy="1584960"/>
        </p:xfrm>
        <a:graphic>
          <a:graphicData uri="http://schemas.openxmlformats.org/drawingml/2006/table">
            <a:tbl>
              <a:tblPr bandRow="1">
                <a:tableStyleId>{5C22544A-7EE6-4342-B048-85BDC9FD1C3A}</a:tableStyleId>
              </a:tblPr>
              <a:tblGrid>
                <a:gridCol w="1597343">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-in</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notin</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-contains</a:t>
                      </a:r>
                    </a:p>
                  </a:txBody>
                  <a:tcPr/>
                </a:tc>
                <a:extLst>
                  <a:ext uri="{0D108BD9-81ED-4DB2-BD59-A6C34878D82A}">
                    <a16:rowId xmlns:a16="http://schemas.microsoft.com/office/drawing/2014/main" val="442967444"/>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notcontains</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653705196"/>
                  </a:ext>
                </a:extLst>
              </a:tr>
            </a:tbl>
          </a:graphicData>
        </a:graphic>
      </p:graphicFrame>
      <p:graphicFrame>
        <p:nvGraphicFramePr>
          <p:cNvPr id="13" name="Table 12"/>
          <p:cNvGraphicFramePr>
            <a:graphicFrameLocks noGrp="1"/>
          </p:cNvGraphicFramePr>
          <p:nvPr>
            <p:extLst/>
          </p:nvPr>
        </p:nvGraphicFramePr>
        <p:xfrm>
          <a:off x="3415060" y="2486037"/>
          <a:ext cx="2358336" cy="457200"/>
        </p:xfrm>
        <a:graphic>
          <a:graphicData uri="http://schemas.openxmlformats.org/drawingml/2006/table">
            <a:tbl>
              <a:tblPr bandRow="1">
                <a:tableStyleId>{5C22544A-7EE6-4342-B048-85BDC9FD1C3A}</a:tableStyleId>
              </a:tblPr>
              <a:tblGrid>
                <a:gridCol w="2358336">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latin typeface="Segoe UI Light" panose="020B0502040204020203" pitchFamily="34" charset="0"/>
                          <a:cs typeface="Segoe UI Light" panose="020B0502040204020203" pitchFamily="34" charset="0"/>
                        </a:rPr>
                        <a:t>Type Operations </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nvPr>
        </p:nvGraphicFramePr>
        <p:xfrm>
          <a:off x="5817401" y="2486037"/>
          <a:ext cx="2408567" cy="457200"/>
        </p:xfrm>
        <a:graphic>
          <a:graphicData uri="http://schemas.openxmlformats.org/drawingml/2006/table">
            <a:tbl>
              <a:tblPr bandRow="1">
                <a:tableStyleId>{5C22544A-7EE6-4342-B048-85BDC9FD1C3A}</a:tableStyleId>
              </a:tblPr>
              <a:tblGrid>
                <a:gridCol w="2408567">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Accept Wildcards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nvPr>
        </p:nvGraphicFramePr>
        <p:xfrm>
          <a:off x="7128844" y="2943237"/>
          <a:ext cx="1097124" cy="792480"/>
        </p:xfrm>
        <a:graphic>
          <a:graphicData uri="http://schemas.openxmlformats.org/drawingml/2006/table">
            <a:tbl>
              <a:tblPr bandRow="1">
                <a:tableStyleId>{5C22544A-7EE6-4342-B048-85BDC9FD1C3A}</a:tableStyleId>
              </a:tblPr>
              <a:tblGrid>
                <a:gridCol w="1097124">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Like</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Not</a:t>
                      </a:r>
                      <a:r>
                        <a:rPr lang="en-AU" sz="2000" baseline="0">
                          <a:latin typeface="Segoe UI Light" panose="020B0502040204020203" pitchFamily="34" charset="0"/>
                          <a:cs typeface="Segoe UI Light" panose="020B0502040204020203" pitchFamily="34" charset="0"/>
                        </a:rPr>
                        <a:t> Like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nvPr>
        </p:nvGraphicFramePr>
        <p:xfrm>
          <a:off x="3422575" y="2959680"/>
          <a:ext cx="872709" cy="792480"/>
        </p:xfrm>
        <a:graphic>
          <a:graphicData uri="http://schemas.openxmlformats.org/drawingml/2006/table">
            <a:tbl>
              <a:tblPr bandRow="1">
                <a:tableStyleId>{5C22544A-7EE6-4342-B048-85BDC9FD1C3A}</a:tableStyleId>
              </a:tblPr>
              <a:tblGrid>
                <a:gridCol w="872709">
                  <a:extLst>
                    <a:ext uri="{9D8B030D-6E8A-4147-A177-3AD203B41FA5}">
                      <a16:colId xmlns:a16="http://schemas.microsoft.com/office/drawing/2014/main" val="20000"/>
                    </a:ext>
                  </a:extLst>
                </a:gridCol>
              </a:tblGrid>
              <a:tr h="370840">
                <a:tc>
                  <a:txBody>
                    <a:bodyPr/>
                    <a:lstStyle/>
                    <a:p>
                      <a:r>
                        <a:rPr lang="en-AU" sz="2000">
                          <a:latin typeface="Segoe UI Light" panose="020B0502040204020203" pitchFamily="34" charset="0"/>
                          <a:cs typeface="Segoe UI Light" panose="020B0502040204020203" pitchFamily="34" charset="0"/>
                        </a:rPr>
                        <a:t>-is</a:t>
                      </a:r>
                    </a:p>
                  </a:txBody>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isnot</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nvPr>
        </p:nvGraphicFramePr>
        <p:xfrm>
          <a:off x="4343160" y="2968636"/>
          <a:ext cx="1430236" cy="783524"/>
        </p:xfrm>
        <a:graphic>
          <a:graphicData uri="http://schemas.openxmlformats.org/drawingml/2006/table">
            <a:tbl>
              <a:tblPr bandRow="1">
                <a:tableStyleId>{5C22544A-7EE6-4342-B048-85BDC9FD1C3A}</a:tableStyleId>
              </a:tblPr>
              <a:tblGrid>
                <a:gridCol w="1430236">
                  <a:extLst>
                    <a:ext uri="{9D8B030D-6E8A-4147-A177-3AD203B41FA5}">
                      <a16:colId xmlns:a16="http://schemas.microsoft.com/office/drawing/2014/main" val="20000"/>
                    </a:ext>
                  </a:extLst>
                </a:gridCol>
              </a:tblGrid>
              <a:tr h="391762">
                <a:tc>
                  <a:txBody>
                    <a:bodyPr/>
                    <a:lstStyle/>
                    <a:p>
                      <a:r>
                        <a:rPr lang="en-AU" sz="1800">
                          <a:latin typeface="Segoe UI Light" panose="020B0502040204020203" pitchFamily="34" charset="0"/>
                          <a:cs typeface="Segoe UI Light" panose="020B0502040204020203" pitchFamily="34" charset="0"/>
                        </a:rPr>
                        <a:t>Is Type</a:t>
                      </a:r>
                    </a:p>
                  </a:txBody>
                  <a:tcPr/>
                </a:tc>
                <a:extLst>
                  <a:ext uri="{0D108BD9-81ED-4DB2-BD59-A6C34878D82A}">
                    <a16:rowId xmlns:a16="http://schemas.microsoft.com/office/drawing/2014/main" val="10000"/>
                  </a:ext>
                </a:extLst>
              </a:tr>
              <a:tr h="391762">
                <a:tc>
                  <a:txBody>
                    <a:bodyPr/>
                    <a:lstStyle/>
                    <a:p>
                      <a:r>
                        <a:rPr lang="en-AU" sz="1800">
                          <a:latin typeface="Segoe UI Light" panose="020B0502040204020203" pitchFamily="34" charset="0"/>
                          <a:cs typeface="Segoe UI Light" panose="020B0502040204020203" pitchFamily="34" charset="0"/>
                        </a:rPr>
                        <a:t>Is Not Type</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nvPr>
        </p:nvGraphicFramePr>
        <p:xfrm>
          <a:off x="8290695" y="2486037"/>
          <a:ext cx="3664821" cy="457200"/>
        </p:xfrm>
        <a:graphic>
          <a:graphicData uri="http://schemas.openxmlformats.org/drawingml/2006/table">
            <a:tbl>
              <a:tblPr bandRow="1">
                <a:tableStyleId>{5C22544A-7EE6-4342-B048-85BDC9FD1C3A}</a:tableStyleId>
              </a:tblPr>
              <a:tblGrid>
                <a:gridCol w="3664821">
                  <a:extLst>
                    <a:ext uri="{9D8B030D-6E8A-4147-A177-3AD203B41FA5}">
                      <a16:colId xmlns:a16="http://schemas.microsoft.com/office/drawing/2014/main" val="20000"/>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Utilize Regular Expressions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nvPr>
        </p:nvGraphicFramePr>
        <p:xfrm>
          <a:off x="9738127" y="2955033"/>
          <a:ext cx="2217389" cy="1586832"/>
        </p:xfrm>
        <a:graphic>
          <a:graphicData uri="http://schemas.openxmlformats.org/drawingml/2006/table">
            <a:tbl>
              <a:tblPr bandRow="1">
                <a:tableStyleId>{5C22544A-7EE6-4342-B048-85BDC9FD1C3A}</a:tableStyleId>
              </a:tblPr>
              <a:tblGrid>
                <a:gridCol w="2217389">
                  <a:extLst>
                    <a:ext uri="{9D8B030D-6E8A-4147-A177-3AD203B41FA5}">
                      <a16:colId xmlns:a16="http://schemas.microsoft.com/office/drawing/2014/main" val="20000"/>
                    </a:ext>
                  </a:extLst>
                </a:gridCol>
              </a:tblGrid>
              <a:tr h="396708">
                <a:tc>
                  <a:txBody>
                    <a:bodyPr/>
                    <a:lstStyle/>
                    <a:p>
                      <a:r>
                        <a:rPr lang="en-AU" sz="1800">
                          <a:latin typeface="Segoe UI Light" panose="020B0502040204020203" pitchFamily="34" charset="0"/>
                          <a:cs typeface="Segoe UI Light" panose="020B0502040204020203" pitchFamily="34" charset="0"/>
                        </a:rPr>
                        <a:t>Match</a:t>
                      </a:r>
                    </a:p>
                  </a:txBody>
                  <a:tcPr/>
                </a:tc>
                <a:extLst>
                  <a:ext uri="{0D108BD9-81ED-4DB2-BD59-A6C34878D82A}">
                    <a16:rowId xmlns:a16="http://schemas.microsoft.com/office/drawing/2014/main" val="10000"/>
                  </a:ext>
                </a:extLst>
              </a:tr>
              <a:tr h="396708">
                <a:tc>
                  <a:txBody>
                    <a:bodyPr/>
                    <a:lstStyle/>
                    <a:p>
                      <a:r>
                        <a:rPr lang="en-AU" sz="1800">
                          <a:latin typeface="Segoe UI Light" panose="020B0502040204020203" pitchFamily="34" charset="0"/>
                          <a:cs typeface="Segoe UI Light" panose="020B0502040204020203" pitchFamily="34" charset="0"/>
                        </a:rPr>
                        <a:t>Not Match</a:t>
                      </a:r>
                    </a:p>
                  </a:txBody>
                  <a:tcPr/>
                </a:tc>
                <a:extLst>
                  <a:ext uri="{0D108BD9-81ED-4DB2-BD59-A6C34878D82A}">
                    <a16:rowId xmlns:a16="http://schemas.microsoft.com/office/drawing/2014/main" val="10001"/>
                  </a:ext>
                </a:extLst>
              </a:tr>
              <a:tr h="396708">
                <a:tc>
                  <a:txBody>
                    <a:bodyPr/>
                    <a:lstStyle/>
                    <a:p>
                      <a:r>
                        <a:rPr lang="en-AU" sz="1800">
                          <a:latin typeface="Segoe UI Light" panose="020B0502040204020203" pitchFamily="34" charset="0"/>
                          <a:cs typeface="Segoe UI Light" panose="020B0502040204020203" pitchFamily="34" charset="0"/>
                        </a:rPr>
                        <a:t>Split into Array</a:t>
                      </a:r>
                    </a:p>
                  </a:txBody>
                  <a:tcPr/>
                </a:tc>
                <a:extLst>
                  <a:ext uri="{0D108BD9-81ED-4DB2-BD59-A6C34878D82A}">
                    <a16:rowId xmlns:a16="http://schemas.microsoft.com/office/drawing/2014/main" val="1074591801"/>
                  </a:ext>
                </a:extLst>
              </a:tr>
              <a:tr h="396708">
                <a:tc>
                  <a:txBody>
                    <a:bodyPr/>
                    <a:lstStyle/>
                    <a:p>
                      <a:r>
                        <a:rPr lang="en-AU" sz="1800">
                          <a:latin typeface="Segoe UI Light" panose="020B0502040204020203" pitchFamily="34" charset="0"/>
                          <a:cs typeface="Segoe UI Light" panose="020B0502040204020203" pitchFamily="34" charset="0"/>
                        </a:rPr>
                        <a:t>Replace Text</a:t>
                      </a:r>
                    </a:p>
                  </a:txBody>
                  <a:tcPr/>
                </a:tc>
                <a:extLst>
                  <a:ext uri="{0D108BD9-81ED-4DB2-BD59-A6C34878D82A}">
                    <a16:rowId xmlns:a16="http://schemas.microsoft.com/office/drawing/2014/main" val="1699623651"/>
                  </a:ext>
                </a:extLst>
              </a:tr>
            </a:tbl>
          </a:graphicData>
        </a:graphic>
      </p:graphicFrame>
      <p:graphicFrame>
        <p:nvGraphicFramePr>
          <p:cNvPr id="22" name="Table 21"/>
          <p:cNvGraphicFramePr>
            <a:graphicFrameLocks noGrp="1"/>
          </p:cNvGraphicFramePr>
          <p:nvPr>
            <p:extLst/>
          </p:nvPr>
        </p:nvGraphicFramePr>
        <p:xfrm>
          <a:off x="3422575" y="3781838"/>
          <a:ext cx="4799699" cy="457200"/>
        </p:xfrm>
        <a:graphic>
          <a:graphicData uri="http://schemas.openxmlformats.org/drawingml/2006/table">
            <a:tbl>
              <a:tblPr bandRow="1">
                <a:tableStyleId>{5C22544A-7EE6-4342-B048-85BDC9FD1C3A}</a:tableStyleId>
              </a:tblPr>
              <a:tblGrid>
                <a:gridCol w="4799699">
                  <a:extLst>
                    <a:ext uri="{9D8B030D-6E8A-4147-A177-3AD203B41FA5}">
                      <a16:colId xmlns:a16="http://schemas.microsoft.com/office/drawing/2014/main" val="20000"/>
                    </a:ext>
                  </a:extLst>
                </a:gridCol>
              </a:tblGrid>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AU" sz="2400">
                          <a:solidFill>
                            <a:schemeClr val="dk1"/>
                          </a:solidFill>
                          <a:latin typeface="Segoe UI Light" panose="020B0502040204020203" pitchFamily="34" charset="0"/>
                          <a:ea typeface="+mn-ea"/>
                          <a:cs typeface="Segoe UI Light" panose="020B0502040204020203" pitchFamily="34" charset="0"/>
                        </a:rPr>
                        <a:t>Collection Operations</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nvPr>
        </p:nvGraphicFramePr>
        <p:xfrm>
          <a:off x="304800" y="2485801"/>
          <a:ext cx="3045532" cy="457200"/>
        </p:xfrm>
        <a:graphic>
          <a:graphicData uri="http://schemas.openxmlformats.org/drawingml/2006/table">
            <a:tbl>
              <a:tblPr bandRow="1">
                <a:tableStyleId>{5C22544A-7EE6-4342-B048-85BDC9FD1C3A}</a:tableStyleId>
              </a:tblPr>
              <a:tblGrid>
                <a:gridCol w="3045532">
                  <a:extLst>
                    <a:ext uri="{9D8B030D-6E8A-4147-A177-3AD203B41FA5}">
                      <a16:colId xmlns:a16="http://schemas.microsoft.com/office/drawing/2014/main" val="20000"/>
                    </a:ext>
                  </a:extLst>
                </a:gridCol>
              </a:tblGrid>
              <a:tr h="370840">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AU" sz="2400">
                          <a:latin typeface="Segoe UI Light" panose="020B0502040204020203" pitchFamily="34" charset="0"/>
                          <a:cs typeface="Segoe UI Light" panose="020B0502040204020203" pitchFamily="34" charset="0"/>
                        </a:rPr>
                        <a:t>Equality</a:t>
                      </a:r>
                    </a:p>
                  </a:txBody>
                  <a:tcPr>
                    <a:solidFill>
                      <a:schemeClr val="bg1">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nvPr>
        </p:nvGraphicFramePr>
        <p:xfrm>
          <a:off x="1039384" y="2968636"/>
          <a:ext cx="2310948" cy="2377440"/>
        </p:xfrm>
        <a:graphic>
          <a:graphicData uri="http://schemas.openxmlformats.org/drawingml/2006/table">
            <a:tbl>
              <a:tblPr bandRow="1">
                <a:tableStyleId>{5C22544A-7EE6-4342-B048-85BDC9FD1C3A}</a:tableStyleId>
              </a:tblPr>
              <a:tblGrid>
                <a:gridCol w="2310948">
                  <a:extLst>
                    <a:ext uri="{9D8B030D-6E8A-4147-A177-3AD203B41FA5}">
                      <a16:colId xmlns:a16="http://schemas.microsoft.com/office/drawing/2014/main" val="20000"/>
                    </a:ext>
                  </a:extLst>
                </a:gridCol>
              </a:tblGrid>
              <a:tr h="396240">
                <a:tc>
                  <a:txBody>
                    <a:bodyPr/>
                    <a:lstStyle/>
                    <a:p>
                      <a:r>
                        <a:rPr lang="en-AU" sz="1800">
                          <a:latin typeface="Segoe UI Light" panose="020B0502040204020203" pitchFamily="34" charset="0"/>
                          <a:cs typeface="Segoe UI Light" panose="020B0502040204020203" pitchFamily="34" charset="0"/>
                        </a:rPr>
                        <a:t>Equals</a:t>
                      </a:r>
                    </a:p>
                  </a:txBody>
                  <a:tcPr/>
                </a:tc>
                <a:extLst>
                  <a:ext uri="{0D108BD9-81ED-4DB2-BD59-A6C34878D82A}">
                    <a16:rowId xmlns:a16="http://schemas.microsoft.com/office/drawing/2014/main" val="10000"/>
                  </a:ext>
                </a:extLst>
              </a:tr>
              <a:tr h="396240">
                <a:tc>
                  <a:txBody>
                    <a:bodyPr/>
                    <a:lstStyle/>
                    <a:p>
                      <a:r>
                        <a:rPr lang="en-AU" sz="1800">
                          <a:latin typeface="Segoe UI Light" panose="020B0502040204020203" pitchFamily="34" charset="0"/>
                          <a:cs typeface="Segoe UI Light" panose="020B0502040204020203" pitchFamily="34" charset="0"/>
                        </a:rPr>
                        <a:t>Not Equals</a:t>
                      </a:r>
                    </a:p>
                  </a:txBody>
                  <a:tcPr/>
                </a:tc>
                <a:extLst>
                  <a:ext uri="{0D108BD9-81ED-4DB2-BD59-A6C34878D82A}">
                    <a16:rowId xmlns:a16="http://schemas.microsoft.com/office/drawing/2014/main" val="10001"/>
                  </a:ext>
                </a:extLst>
              </a:tr>
              <a:tr h="396240">
                <a:tc>
                  <a:txBody>
                    <a:bodyPr/>
                    <a:lstStyle/>
                    <a:p>
                      <a:r>
                        <a:rPr lang="en-AU" sz="1800">
                          <a:latin typeface="Segoe UI Light" panose="020B0502040204020203" pitchFamily="34" charset="0"/>
                          <a:cs typeface="Segoe UI Light" panose="020B0502040204020203" pitchFamily="34" charset="0"/>
                        </a:rPr>
                        <a:t>Greater</a:t>
                      </a:r>
                      <a:r>
                        <a:rPr lang="en-AU" sz="1800" baseline="0">
                          <a:latin typeface="Segoe UI Light" panose="020B0502040204020203" pitchFamily="34" charset="0"/>
                          <a:cs typeface="Segoe UI Light" panose="020B0502040204020203" pitchFamily="34" charset="0"/>
                        </a:rPr>
                        <a:t> Than</a:t>
                      </a:r>
                      <a:endParaRPr lang="en-AU" sz="18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396240">
                <a:tc>
                  <a:txBody>
                    <a:bodyPr/>
                    <a:lstStyle/>
                    <a:p>
                      <a:r>
                        <a:rPr lang="en-AU" sz="1800">
                          <a:latin typeface="Segoe UI Light" panose="020B0502040204020203" pitchFamily="34" charset="0"/>
                          <a:cs typeface="Segoe UI Light" panose="020B0502040204020203" pitchFamily="34" charset="0"/>
                        </a:rPr>
                        <a:t>Greater Than or Equal</a:t>
                      </a:r>
                    </a:p>
                  </a:txBody>
                  <a:tcPr/>
                </a:tc>
                <a:extLst>
                  <a:ext uri="{0D108BD9-81ED-4DB2-BD59-A6C34878D82A}">
                    <a16:rowId xmlns:a16="http://schemas.microsoft.com/office/drawing/2014/main" val="10003"/>
                  </a:ext>
                </a:extLst>
              </a:tr>
              <a:tr h="396240">
                <a:tc>
                  <a:txBody>
                    <a:bodyPr/>
                    <a:lstStyle/>
                    <a:p>
                      <a:r>
                        <a:rPr lang="en-AU" sz="1800">
                          <a:latin typeface="Segoe UI Light" panose="020B0502040204020203" pitchFamily="34" charset="0"/>
                          <a:cs typeface="Segoe UI Light" panose="020B0502040204020203" pitchFamily="34" charset="0"/>
                        </a:rPr>
                        <a:t>Less Than</a:t>
                      </a:r>
                    </a:p>
                  </a:txBody>
                  <a:tcPr/>
                </a:tc>
                <a:extLst>
                  <a:ext uri="{0D108BD9-81ED-4DB2-BD59-A6C34878D82A}">
                    <a16:rowId xmlns:a16="http://schemas.microsoft.com/office/drawing/2014/main" val="10004"/>
                  </a:ext>
                </a:extLst>
              </a:tr>
              <a:tr h="396240">
                <a:tc>
                  <a:txBody>
                    <a:bodyPr/>
                    <a:lstStyle/>
                    <a:p>
                      <a:r>
                        <a:rPr lang="en-AU" sz="1800">
                          <a:latin typeface="Segoe UI Light" panose="020B0502040204020203" pitchFamily="34" charset="0"/>
                          <a:cs typeface="Segoe UI Light" panose="020B0502040204020203" pitchFamily="34" charset="0"/>
                        </a:rPr>
                        <a:t>Less Than or Equal</a:t>
                      </a:r>
                    </a:p>
                  </a:txBody>
                  <a:tcPr/>
                </a:tc>
                <a:extLst>
                  <a:ext uri="{0D108BD9-81ED-4DB2-BD59-A6C34878D82A}">
                    <a16:rowId xmlns:a16="http://schemas.microsoft.com/office/drawing/2014/main" val="10005"/>
                  </a:ext>
                </a:extLst>
              </a:tr>
            </a:tbl>
          </a:graphicData>
        </a:graphic>
      </p:graphicFrame>
      <p:sp>
        <p:nvSpPr>
          <p:cNvPr id="27" name="Snip Single Corner Rectangle 26"/>
          <p:cNvSpPr/>
          <p:nvPr/>
        </p:nvSpPr>
        <p:spPr>
          <a:xfrm>
            <a:off x="8290696" y="4635138"/>
            <a:ext cx="3656662" cy="1752433"/>
          </a:xfrm>
          <a:prstGeom prst="snip1Rect">
            <a:avLst/>
          </a:prstGeom>
          <a:solidFill>
            <a:schemeClr val="bg1">
              <a:lumMod val="95000"/>
              <a:lumOff val="5000"/>
              <a:alpha val="1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a:ea typeface="+mn-ea"/>
                <a:cs typeface="+mn-cs"/>
              </a:rPr>
              <a:t>CASE SENSITIVITY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Segoe UI"/>
                <a:ea typeface="+mn-ea"/>
                <a:cs typeface="+mn-cs"/>
              </a:rPr>
              <a:t>Case Insensitive by Default.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Segoe UI"/>
                <a:ea typeface="+mn-ea"/>
                <a:cs typeface="+mn-cs"/>
              </a:rPr>
              <a:t>Precede with ‘c’ to force case sensitive.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Segoe UI"/>
                <a:ea typeface="+mn-ea"/>
                <a:cs typeface="+mn-cs"/>
              </a:rPr>
              <a:t>Precede with ‘i’ to force case insensitivity.</a:t>
            </a:r>
          </a:p>
        </p:txBody>
      </p:sp>
    </p:spTree>
    <p:extLst>
      <p:ext uri="{BB962C8B-B14F-4D97-AF65-F5344CB8AC3E}">
        <p14:creationId xmlns:p14="http://schemas.microsoft.com/office/powerpoint/2010/main" val="25136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Format Operator ( -f )</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Rectangle 4"/>
          <p:cNvSpPr/>
          <p:nvPr/>
        </p:nvSpPr>
        <p:spPr>
          <a:xfrm>
            <a:off x="551384" y="1654914"/>
            <a:ext cx="10543880" cy="332398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Formats strings by using the format method of string objects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Format string on the left side of the operator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Objects to be formatted on the right side of the operator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Format </a:t>
            </a:r>
            <a:r>
              <a:rPr kumimoji="0" lang="en-AU" sz="3000" b="0" i="0" u="none" strike="noStrike" kern="120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specifiers</a:t>
            </a:r>
            <a:r>
              <a:rPr kumimoji="0" lang="en-AU" sz="3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enable the value to take multiple forms</a:t>
            </a:r>
          </a:p>
        </p:txBody>
      </p:sp>
    </p:spTree>
    <p:extLst>
      <p:ext uri="{BB962C8B-B14F-4D97-AF65-F5344CB8AC3E}">
        <p14:creationId xmlns:p14="http://schemas.microsoft.com/office/powerpoint/2010/main" val="265757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Split Operator</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Table 1"/>
          <p:cNvGraphicFramePr>
            <a:graphicFrameLocks noGrp="1"/>
          </p:cNvGraphicFramePr>
          <p:nvPr>
            <p:extLst/>
          </p:nvPr>
        </p:nvGraphicFramePr>
        <p:xfrm>
          <a:off x="479376" y="1340768"/>
          <a:ext cx="10659110" cy="3931920"/>
        </p:xfrm>
        <a:graphic>
          <a:graphicData uri="http://schemas.openxmlformats.org/drawingml/2006/table">
            <a:tbl>
              <a:tblPr firstRow="1" bandRow="1">
                <a:tableStyleId>{5C22544A-7EE6-4342-B048-85BDC9FD1C3A}</a:tableStyleId>
              </a:tblPr>
              <a:tblGrid>
                <a:gridCol w="5447030">
                  <a:extLst>
                    <a:ext uri="{9D8B030D-6E8A-4147-A177-3AD203B41FA5}">
                      <a16:colId xmlns:a16="http://schemas.microsoft.com/office/drawing/2014/main" val="3465494939"/>
                    </a:ext>
                  </a:extLst>
                </a:gridCol>
                <a:gridCol w="5212080">
                  <a:extLst>
                    <a:ext uri="{9D8B030D-6E8A-4147-A177-3AD203B41FA5}">
                      <a16:colId xmlns:a16="http://schemas.microsoft.com/office/drawing/2014/main" val="3191186052"/>
                    </a:ext>
                  </a:extLst>
                </a:gridCol>
              </a:tblGrid>
              <a:tr h="370840">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a:latin typeface="Segoe UI Light" panose="020B0502040204020203" pitchFamily="34" charset="0"/>
                          <a:cs typeface="Segoe UI Light" panose="020B0502040204020203" pitchFamily="34" charset="0"/>
                        </a:rPr>
                        <a:t>Example(s)</a:t>
                      </a:r>
                    </a:p>
                  </a:txBody>
                  <a:tcPr/>
                </a:tc>
                <a:extLst>
                  <a:ext uri="{0D108BD9-81ED-4DB2-BD59-A6C34878D82A}">
                    <a16:rowId xmlns:a16="http://schemas.microsoft.com/office/drawing/2014/main" val="809484818"/>
                  </a:ext>
                </a:extLst>
              </a:tr>
              <a:tr h="370840">
                <a:tc>
                  <a:txBody>
                    <a:bodyPr/>
                    <a:lstStyle/>
                    <a:p>
                      <a:r>
                        <a:rPr lang="en-AU" sz="2000">
                          <a:latin typeface="Segoe UI Light" panose="020B0502040204020203" pitchFamily="34" charset="0"/>
                          <a:cs typeface="Segoe UI Light" panose="020B0502040204020203" pitchFamily="34" charset="0"/>
                        </a:rPr>
                        <a:t>Unary split operator:</a:t>
                      </a:r>
                    </a:p>
                    <a:p>
                      <a:r>
                        <a:rPr lang="en-AU" sz="2000">
                          <a:latin typeface="Segoe UI Light" panose="020B0502040204020203" pitchFamily="34" charset="0"/>
                          <a:cs typeface="Segoe UI Light" panose="020B0502040204020203" pitchFamily="34" charset="0"/>
                        </a:rPr>
                        <a:t>-split &lt;string&gt;</a:t>
                      </a:r>
                    </a:p>
                    <a:p>
                      <a:endParaRPr lang="en-AU" sz="2000">
                        <a:latin typeface="Segoe UI Light" panose="020B0502040204020203" pitchFamily="34" charset="0"/>
                        <a:cs typeface="Segoe UI Light" panose="020B0502040204020203"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panose="020B0502040204020203" pitchFamily="34" charset="0"/>
                          <a:cs typeface="Segoe UI Light" panose="020B0502040204020203" pitchFamily="34" charset="0"/>
                        </a:rPr>
                        <a:t>Note:</a:t>
                      </a:r>
                    </a:p>
                    <a:p>
                      <a:pPr marL="342900" marR="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2000">
                          <a:latin typeface="Segoe UI Light" panose="020B0502040204020203" pitchFamily="34" charset="0"/>
                          <a:cs typeface="Segoe UI Light" panose="020B0502040204020203" pitchFamily="34" charset="0"/>
                        </a:rPr>
                        <a:t>Example splits on space as delimiter</a:t>
                      </a:r>
                    </a:p>
                  </a:txBody>
                  <a:tcPr/>
                </a:tc>
                <a:tc>
                  <a:txBody>
                    <a:bodyPr/>
                    <a:lstStyle/>
                    <a:p>
                      <a:r>
                        <a:rPr lang="en-AU" sz="2000">
                          <a:solidFill>
                            <a:srgbClr val="F5F5F5"/>
                          </a:solidFill>
                          <a:latin typeface="Lucida Console" panose="020B0609040504020204" pitchFamily="49" charset="0"/>
                        </a:rPr>
                        <a:t>PS C:\&gt; </a:t>
                      </a:r>
                      <a:r>
                        <a:rPr lang="en-AU" sz="2000"/>
                        <a:t> </a:t>
                      </a:r>
                      <a:r>
                        <a:rPr lang="en-AU" sz="2000">
                          <a:solidFill>
                            <a:srgbClr val="D3D3D3"/>
                          </a:solidFill>
                          <a:latin typeface="Lucida Console" panose="020B0609040504020204" pitchFamily="49" charset="0"/>
                        </a:rPr>
                        <a:t>-split</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"1 a b" </a:t>
                      </a:r>
                    </a:p>
                    <a:p>
                      <a:r>
                        <a:rPr lang="en-AU" sz="2000">
                          <a:solidFill>
                            <a:srgbClr val="F5F5F5"/>
                          </a:solidFill>
                          <a:latin typeface="Lucida Console" panose="020B0609040504020204" pitchFamily="49" charset="0"/>
                        </a:rPr>
                        <a:t>1</a:t>
                      </a:r>
                    </a:p>
                    <a:p>
                      <a:r>
                        <a:rPr lang="en-AU" sz="2000">
                          <a:solidFill>
                            <a:srgbClr val="F5F5F5"/>
                          </a:solidFill>
                          <a:latin typeface="Lucida Console" panose="020B0609040504020204" pitchFamily="49" charset="0"/>
                        </a:rPr>
                        <a:t>a</a:t>
                      </a:r>
                    </a:p>
                    <a:p>
                      <a:r>
                        <a:rPr lang="en-AU" sz="2000">
                          <a:solidFill>
                            <a:srgbClr val="F5F5F5"/>
                          </a:solidFill>
                          <a:latin typeface="Lucida Console" panose="020B0609040504020204" pitchFamily="49" charset="0"/>
                        </a:rPr>
                        <a:t>b </a:t>
                      </a:r>
                    </a:p>
                  </a:txBody>
                  <a:tcPr>
                    <a:solidFill>
                      <a:srgbClr val="012456"/>
                    </a:solidFill>
                  </a:tcPr>
                </a:tc>
                <a:extLst>
                  <a:ext uri="{0D108BD9-81ED-4DB2-BD59-A6C34878D82A}">
                    <a16:rowId xmlns:a16="http://schemas.microsoft.com/office/drawing/2014/main" val="1000215367"/>
                  </a:ext>
                </a:extLst>
              </a:tr>
              <a:tr h="370840">
                <a:tc>
                  <a:txBody>
                    <a:bodyPr/>
                    <a:lstStyle/>
                    <a:p>
                      <a:r>
                        <a:rPr lang="en-AU" sz="2000">
                          <a:latin typeface="Segoe UI Light" panose="020B0502040204020203" pitchFamily="34" charset="0"/>
                          <a:cs typeface="Segoe UI Light" panose="020B0502040204020203" pitchFamily="34" charset="0"/>
                        </a:rPr>
                        <a:t>Binary split operator:</a:t>
                      </a:r>
                    </a:p>
                    <a:p>
                      <a:r>
                        <a:rPr lang="en-AU" sz="2000">
                          <a:latin typeface="Segoe UI Light" panose="020B0502040204020203" pitchFamily="34" charset="0"/>
                          <a:cs typeface="Segoe UI Light" panose="020B0502040204020203" pitchFamily="34" charset="0"/>
                        </a:rPr>
                        <a:t>&lt;string&gt; -split &lt;delimiter&gt;</a:t>
                      </a:r>
                    </a:p>
                    <a:p>
                      <a:endParaRPr lang="en-AU" sz="2000">
                        <a:latin typeface="Segoe UI Light" panose="020B0502040204020203" pitchFamily="34" charset="0"/>
                        <a:cs typeface="Segoe UI Light" panose="020B0502040204020203" pitchFamily="34" charset="0"/>
                      </a:endParaRPr>
                    </a:p>
                    <a:p>
                      <a:r>
                        <a:rPr lang="en-AU" sz="2000">
                          <a:latin typeface="Segoe UI Light" panose="020B0502040204020203" pitchFamily="34" charset="0"/>
                          <a:cs typeface="Segoe UI Light" panose="020B0502040204020203" pitchFamily="34" charset="0"/>
                        </a:rPr>
                        <a:t>Note:</a:t>
                      </a:r>
                    </a:p>
                    <a:p>
                      <a:pPr marL="342900" indent="-342900">
                        <a:buFont typeface="Arial" panose="020B0604020202020204" pitchFamily="34" charset="0"/>
                        <a:buChar char="•"/>
                      </a:pPr>
                      <a:r>
                        <a:rPr lang="en-AU" sz="2000">
                          <a:latin typeface="Segoe UI Light" panose="020B0502040204020203" pitchFamily="34" charset="0"/>
                          <a:cs typeface="Segoe UI Light" panose="020B0502040204020203" pitchFamily="34" charset="0"/>
                        </a:rPr>
                        <a:t>Example splits on comma as delimiter</a:t>
                      </a:r>
                    </a:p>
                    <a:p>
                      <a:pPr marL="342900" indent="-342900">
                        <a:buFont typeface="Arial" panose="020B0604020202020204" pitchFamily="34" charset="0"/>
                        <a:buChar char="•"/>
                      </a:pP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5F5F5"/>
                          </a:solidFill>
                          <a:latin typeface="Lucida Console" panose="020B0609040504020204" pitchFamily="49" charset="0"/>
                        </a:rPr>
                        <a:t>PS C:\&gt; </a:t>
                      </a:r>
                      <a:r>
                        <a:rPr lang="en-AU" sz="2000">
                          <a:solidFill>
                            <a:srgbClr val="DB7093"/>
                          </a:solidFill>
                          <a:latin typeface="Lucida Console" panose="020B0609040504020204" pitchFamily="49" charset="0"/>
                        </a:rPr>
                        <a:t>"1</a:t>
                      </a:r>
                      <a:r>
                        <a:rPr lang="en-AU" sz="2000">
                          <a:solidFill>
                            <a:srgbClr val="D3D3D3"/>
                          </a:solidFill>
                          <a:latin typeface="Lucida Console" panose="020B0609040504020204" pitchFamily="49" charset="0"/>
                        </a:rPr>
                        <a:t>,</a:t>
                      </a:r>
                      <a:r>
                        <a:rPr lang="en-AU" sz="2000">
                          <a:solidFill>
                            <a:srgbClr val="DB7093"/>
                          </a:solidFill>
                          <a:latin typeface="Lucida Console" panose="020B0609040504020204" pitchFamily="49" charset="0"/>
                        </a:rPr>
                        <a:t>a b"</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-split</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 </a:t>
                      </a:r>
                    </a:p>
                    <a:p>
                      <a:r>
                        <a:rPr lang="en-AU" sz="2000">
                          <a:solidFill>
                            <a:srgbClr val="F5F5F5"/>
                          </a:solidFill>
                          <a:latin typeface="Lucida Console" panose="020B0609040504020204" pitchFamily="49" charset="0"/>
                        </a:rPr>
                        <a:t>1</a:t>
                      </a:r>
                    </a:p>
                    <a:p>
                      <a:r>
                        <a:rPr lang="en-AU" sz="2000">
                          <a:solidFill>
                            <a:srgbClr val="F5F5F5"/>
                          </a:solidFill>
                          <a:latin typeface="Lucida Console" panose="020B0609040504020204" pitchFamily="49" charset="0"/>
                        </a:rPr>
                        <a:t>a b </a:t>
                      </a:r>
                    </a:p>
                  </a:txBody>
                  <a:tcPr>
                    <a:solidFill>
                      <a:srgbClr val="012456"/>
                    </a:solidFill>
                  </a:tcPr>
                </a:tc>
                <a:extLst>
                  <a:ext uri="{0D108BD9-81ED-4DB2-BD59-A6C34878D82A}">
                    <a16:rowId xmlns:a16="http://schemas.microsoft.com/office/drawing/2014/main" val="1279467660"/>
                  </a:ext>
                </a:extLst>
              </a:tr>
            </a:tbl>
          </a:graphicData>
        </a:graphic>
      </p:graphicFrame>
      <p:sp>
        <p:nvSpPr>
          <p:cNvPr id="3" name="Rectangle 2"/>
          <p:cNvSpPr/>
          <p:nvPr/>
        </p:nvSpPr>
        <p:spPr>
          <a:xfrm>
            <a:off x="3951611" y="5602753"/>
            <a:ext cx="4288779" cy="849663"/>
          </a:xfrm>
          <a:prstGeom prst="rect">
            <a:avLst/>
          </a:prstGeom>
          <a:solidFill>
            <a:srgbClr val="CCD2E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a:ea typeface="+mn-ea"/>
                <a:cs typeface="+mn-cs"/>
              </a:rPr>
              <a:t>The -Split operator uses a Regular Expression for the delimiters</a:t>
            </a:r>
          </a:p>
        </p:txBody>
      </p:sp>
    </p:spTree>
    <p:extLst>
      <p:ext uri="{BB962C8B-B14F-4D97-AF65-F5344CB8AC3E}">
        <p14:creationId xmlns:p14="http://schemas.microsoft.com/office/powerpoint/2010/main" val="344190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Join Operator</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Table 1"/>
          <p:cNvGraphicFramePr>
            <a:graphicFrameLocks noGrp="1"/>
          </p:cNvGraphicFramePr>
          <p:nvPr>
            <p:extLst>
              <p:ext uri="{D42A27DB-BD31-4B8C-83A1-F6EECF244321}">
                <p14:modId xmlns:p14="http://schemas.microsoft.com/office/powerpoint/2010/main" val="3425056319"/>
              </p:ext>
            </p:extLst>
          </p:nvPr>
        </p:nvGraphicFramePr>
        <p:xfrm>
          <a:off x="395144" y="1412776"/>
          <a:ext cx="11187256" cy="3270563"/>
        </p:xfrm>
        <a:graphic>
          <a:graphicData uri="http://schemas.openxmlformats.org/drawingml/2006/table">
            <a:tbl>
              <a:tblPr firstRow="1" bandRow="1">
                <a:tableStyleId>{5C22544A-7EE6-4342-B048-85BDC9FD1C3A}</a:tableStyleId>
              </a:tblPr>
              <a:tblGrid>
                <a:gridCol w="3001199">
                  <a:extLst>
                    <a:ext uri="{9D8B030D-6E8A-4147-A177-3AD203B41FA5}">
                      <a16:colId xmlns:a16="http://schemas.microsoft.com/office/drawing/2014/main" val="4219901292"/>
                    </a:ext>
                  </a:extLst>
                </a:gridCol>
                <a:gridCol w="8186057">
                  <a:extLst>
                    <a:ext uri="{9D8B030D-6E8A-4147-A177-3AD203B41FA5}">
                      <a16:colId xmlns:a16="http://schemas.microsoft.com/office/drawing/2014/main" val="3882549824"/>
                    </a:ext>
                  </a:extLst>
                </a:gridCol>
              </a:tblGrid>
              <a:tr h="432048">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a:latin typeface="Segoe UI Light" panose="020B0502040204020203" pitchFamily="34" charset="0"/>
                          <a:cs typeface="Segoe UI Light" panose="020B0502040204020203" pitchFamily="34" charset="0"/>
                        </a:rPr>
                        <a:t>Example(s)</a:t>
                      </a:r>
                    </a:p>
                  </a:txBody>
                  <a:tcPr/>
                </a:tc>
                <a:extLst>
                  <a:ext uri="{0D108BD9-81ED-4DB2-BD59-A6C34878D82A}">
                    <a16:rowId xmlns:a16="http://schemas.microsoft.com/office/drawing/2014/main" val="2940101699"/>
                  </a:ext>
                </a:extLst>
              </a:tr>
              <a:tr h="1375475">
                <a:tc>
                  <a:txBody>
                    <a:bodyPr/>
                    <a:lstStyle/>
                    <a:p>
                      <a:r>
                        <a:rPr lang="en-AU" sz="1800">
                          <a:latin typeface="Segoe UI Light" panose="020B0502040204020203" pitchFamily="34" charset="0"/>
                          <a:cs typeface="Segoe UI Light" panose="020B0502040204020203" pitchFamily="34" charset="0"/>
                        </a:rPr>
                        <a:t>Unary join operator: </a:t>
                      </a:r>
                    </a:p>
                    <a:p>
                      <a:r>
                        <a:rPr lang="en-AU" sz="1800">
                          <a:latin typeface="Segoe UI Light" panose="020B0502040204020203" pitchFamily="34" charset="0"/>
                          <a:cs typeface="Segoe UI Light" panose="020B0502040204020203" pitchFamily="34" charset="0"/>
                        </a:rPr>
                        <a:t>-join &lt;string[]&gt;</a:t>
                      </a:r>
                    </a:p>
                  </a:txBody>
                  <a:tcPr/>
                </a:tc>
                <a:tc>
                  <a:txBody>
                    <a:bodyPr/>
                    <a:lstStyle/>
                    <a:p>
                      <a:r>
                        <a:rPr lang="en-AU" sz="1800">
                          <a:solidFill>
                            <a:srgbClr val="F5F5F5"/>
                          </a:solidFill>
                          <a:latin typeface="Lucida Console" panose="020B0609040504020204" pitchFamily="49" charset="0"/>
                        </a:rPr>
                        <a:t>PS C:\&gt; </a:t>
                      </a:r>
                      <a:r>
                        <a:rPr lang="en-AU" sz="1800">
                          <a:solidFill>
                            <a:srgbClr val="D3D3D3"/>
                          </a:solidFill>
                          <a:latin typeface="Lucida Console" panose="020B0609040504020204" pitchFamily="49" charset="0"/>
                        </a:rPr>
                        <a:t>-join</a:t>
                      </a:r>
                      <a:r>
                        <a:rPr lang="en-AU" sz="1800">
                          <a:solidFill>
                            <a:srgbClr val="F5F5F5"/>
                          </a:solidFill>
                          <a:latin typeface="Lucida Console" panose="020B0609040504020204" pitchFamily="49" charset="0"/>
                        </a:rPr>
                        <a:t> (</a:t>
                      </a:r>
                      <a:r>
                        <a:rPr lang="en-AU" sz="1800">
                          <a:solidFill>
                            <a:srgbClr val="DB7093"/>
                          </a:solidFill>
                          <a:latin typeface="Lucida Console" panose="020B0609040504020204" pitchFamily="49" charset="0"/>
                        </a:rPr>
                        <a:t>"a"</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DB7093"/>
                          </a:solidFill>
                          <a:latin typeface="Lucida Console" panose="020B0609040504020204" pitchFamily="49" charset="0"/>
                        </a:rPr>
                        <a:t>"b"</a:t>
                      </a:r>
                      <a:r>
                        <a:rPr lang="en-AU" sz="1800">
                          <a:solidFill>
                            <a:srgbClr val="D3D3D3"/>
                          </a:solidFill>
                          <a:latin typeface="Lucida Console" panose="020B0609040504020204" pitchFamily="49" charset="0"/>
                        </a:rPr>
                        <a:t>,</a:t>
                      </a:r>
                      <a:r>
                        <a:rPr lang="en-AU" sz="1800">
                          <a:solidFill>
                            <a:srgbClr val="F5F5F5"/>
                          </a:solidFill>
                          <a:latin typeface="Lucida Console" panose="020B0609040504020204" pitchFamily="49" charset="0"/>
                        </a:rPr>
                        <a:t> </a:t>
                      </a:r>
                      <a:r>
                        <a:rPr lang="en-AU" sz="1800">
                          <a:solidFill>
                            <a:srgbClr val="DB7093"/>
                          </a:solidFill>
                          <a:latin typeface="Lucida Console" panose="020B0609040504020204" pitchFamily="49" charset="0"/>
                        </a:rPr>
                        <a:t>"c"</a:t>
                      </a:r>
                      <a:r>
                        <a:rPr lang="en-AU" sz="1800">
                          <a:solidFill>
                            <a:srgbClr val="F5F5F5"/>
                          </a:solidFill>
                          <a:latin typeface="Lucida Console" panose="020B0609040504020204" pitchFamily="49" charset="0"/>
                        </a:rPr>
                        <a:t>)</a:t>
                      </a:r>
                    </a:p>
                    <a:p>
                      <a:r>
                        <a:rPr lang="en-AU" sz="1800" err="1">
                          <a:solidFill>
                            <a:srgbClr val="F5F5F5"/>
                          </a:solidFill>
                          <a:latin typeface="Lucida Console" panose="020B0609040504020204" pitchFamily="49" charset="0"/>
                        </a:rPr>
                        <a:t>abc</a:t>
                      </a:r>
                      <a:endParaRPr lang="en-AU" sz="180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264822401"/>
                  </a:ext>
                </a:extLst>
              </a:tr>
              <a:tr h="1375475">
                <a:tc>
                  <a:txBody>
                    <a:bodyPr/>
                    <a:lstStyle/>
                    <a:p>
                      <a:r>
                        <a:rPr lang="en-AU" sz="1800">
                          <a:latin typeface="Segoe UI Light" panose="020B0502040204020203" pitchFamily="34" charset="0"/>
                          <a:cs typeface="Segoe UI Light" panose="020B0502040204020203" pitchFamily="34" charset="0"/>
                        </a:rPr>
                        <a:t>Binary join operator: </a:t>
                      </a:r>
                    </a:p>
                    <a:p>
                      <a:r>
                        <a:rPr lang="en-AU" sz="1800">
                          <a:latin typeface="Segoe UI Light" panose="020B0502040204020203" pitchFamily="34" charset="0"/>
                          <a:cs typeface="Segoe UI Light" panose="020B0502040204020203" pitchFamily="34" charset="0"/>
                        </a:rPr>
                        <a:t>String[]&gt; -Join&lt;Delimiter&gt;</a:t>
                      </a:r>
                    </a:p>
                  </a:txBody>
                  <a:tcPr/>
                </a:tc>
                <a:tc>
                  <a:txBody>
                    <a:bodyPr/>
                    <a:lstStyle/>
                    <a:p>
                      <a:r>
                        <a:rPr lang="en-AU"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"Windows"</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"PowerShell"</a:t>
                      </a:r>
                      <a:r>
                        <a:rPr lang="en-AU" sz="1800" dirty="0">
                          <a:solidFill>
                            <a:srgbClr val="D3D3D3"/>
                          </a:solidFill>
                          <a:latin typeface="Lucida Console" panose="020B0609040504020204" pitchFamily="49" charset="0"/>
                        </a:rPr>
                        <a:t>,</a:t>
                      </a:r>
                      <a:r>
                        <a:rPr lang="en-AU" sz="1800" dirty="0">
                          <a:solidFill>
                            <a:srgbClr val="F5F5F5"/>
                          </a:solidFill>
                          <a:latin typeface="Lucida Console" panose="020B0609040504020204" pitchFamily="49" charset="0"/>
                        </a:rPr>
                        <a:t> </a:t>
                      </a:r>
                      <a:r>
                        <a:rPr lang="en-AU" sz="1800" dirty="0">
                          <a:solidFill>
                            <a:srgbClr val="DB7093"/>
                          </a:solidFill>
                          <a:latin typeface="Lucida Console" panose="020B0609040504020204" pitchFamily="49" charset="0"/>
                        </a:rPr>
                        <a:t>"4.0"</a:t>
                      </a:r>
                      <a:r>
                        <a:rPr lang="en-AU" sz="1800" dirty="0">
                          <a:solidFill>
                            <a:srgbClr val="F5F5F5"/>
                          </a:solidFill>
                          <a:latin typeface="Lucida Console" panose="020B0609040504020204" pitchFamily="49" charset="0"/>
                        </a:rPr>
                        <a:t> </a:t>
                      </a:r>
                      <a:r>
                        <a:rPr lang="en-AU" sz="1800" dirty="0">
                          <a:solidFill>
                            <a:srgbClr val="D3D3D3"/>
                          </a:solidFill>
                          <a:latin typeface="Lucida Console" panose="020B0609040504020204" pitchFamily="49" charset="0"/>
                        </a:rPr>
                        <a:t>–join</a:t>
                      </a:r>
                      <a:r>
                        <a:rPr lang="en-AU" sz="1800" baseline="0" dirty="0">
                          <a:solidFill>
                            <a:srgbClr val="DB7093"/>
                          </a:solidFill>
                          <a:latin typeface="Lucida Console" panose="020B0609040504020204" pitchFamily="49" charset="0"/>
                        </a:rPr>
                        <a:t> </a:t>
                      </a:r>
                      <a:r>
                        <a:rPr lang="en-AU" sz="1800" dirty="0">
                          <a:solidFill>
                            <a:srgbClr val="D3D3D3"/>
                          </a:solidFill>
                          <a:latin typeface="Lucida Console" panose="020B0609040504020204" pitchFamily="49" charset="0"/>
                          <a:ea typeface="+mn-ea"/>
                          <a:cs typeface="+mn-cs"/>
                        </a:rPr>
                        <a:t>[char]</a:t>
                      </a:r>
                      <a:r>
                        <a:rPr lang="en-AU" sz="1800" dirty="0">
                          <a:solidFill>
                            <a:schemeClr val="tx1"/>
                          </a:solidFill>
                          <a:latin typeface="Lucida Console" panose="020B0609040504020204" pitchFamily="49" charset="0"/>
                        </a:rPr>
                        <a:t>9787</a:t>
                      </a:r>
                    </a:p>
                    <a:p>
                      <a:r>
                        <a:rPr lang="en-AU" sz="1800" dirty="0">
                          <a:solidFill>
                            <a:srgbClr val="F5F5F5"/>
                          </a:solidFill>
                          <a:latin typeface="Lucida Console" panose="020B0609040504020204" pitchFamily="49" charset="0"/>
                        </a:rPr>
                        <a:t>Windows☻PowerShell☻4.0</a:t>
                      </a:r>
                    </a:p>
                    <a:p>
                      <a:endParaRPr lang="en-AU"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PS C:\&gt; </a:t>
                      </a:r>
                      <a:r>
                        <a:rPr lang="en-US" sz="1800" dirty="0">
                          <a:solidFill>
                            <a:srgbClr val="DB7093"/>
                          </a:solidFill>
                          <a:latin typeface="Lucida Console" panose="020B0609040504020204" pitchFamily="49" charset="0"/>
                        </a:rPr>
                        <a:t>"</a:t>
                      </a:r>
                      <a:r>
                        <a:rPr lang="en-US" sz="1800" dirty="0" err="1">
                          <a:solidFill>
                            <a:srgbClr val="DB7093"/>
                          </a:solidFill>
                          <a:latin typeface="Lucida Console" panose="020B0609040504020204" pitchFamily="49" charset="0"/>
                        </a:rPr>
                        <a:t>How"</a:t>
                      </a:r>
                      <a:r>
                        <a:rPr lang="en-US" sz="1800" dirty="0" err="1">
                          <a:solidFill>
                            <a:srgbClr val="D3D3D3"/>
                          </a:solidFill>
                          <a:latin typeface="Lucida Console" panose="020B0609040504020204" pitchFamily="49" charset="0"/>
                        </a:rPr>
                        <a:t>,</a:t>
                      </a:r>
                      <a:r>
                        <a:rPr lang="en-US" sz="1800" dirty="0" err="1">
                          <a:solidFill>
                            <a:srgbClr val="DB7093"/>
                          </a:solidFill>
                          <a:latin typeface="Lucida Console" panose="020B0609040504020204" pitchFamily="49" charset="0"/>
                        </a:rPr>
                        <a:t>"are"</a:t>
                      </a:r>
                      <a:r>
                        <a:rPr lang="en-US" sz="1800" dirty="0" err="1">
                          <a:solidFill>
                            <a:srgbClr val="D3D3D3"/>
                          </a:solidFill>
                          <a:latin typeface="Lucida Console" panose="020B0609040504020204" pitchFamily="49" charset="0"/>
                        </a:rPr>
                        <a:t>,</a:t>
                      </a:r>
                      <a:r>
                        <a:rPr lang="en-US" sz="1800" dirty="0" err="1">
                          <a:solidFill>
                            <a:srgbClr val="DB7093"/>
                          </a:solidFill>
                          <a:latin typeface="Lucida Console" panose="020B0609040504020204" pitchFamily="49" charset="0"/>
                        </a:rPr>
                        <a:t>"you"</a:t>
                      </a:r>
                      <a:r>
                        <a:rPr lang="en-US" sz="1800" dirty="0" err="1">
                          <a:solidFill>
                            <a:srgbClr val="D3D3D3"/>
                          </a:solidFill>
                          <a:latin typeface="Lucida Console" panose="020B0609040504020204" pitchFamily="49" charset="0"/>
                        </a:rPr>
                        <a:t>,</a:t>
                      </a:r>
                      <a:r>
                        <a:rPr lang="en-US" sz="1800" dirty="0" err="1">
                          <a:solidFill>
                            <a:srgbClr val="DB7093"/>
                          </a:solidFill>
                          <a:latin typeface="Lucida Console" panose="020B0609040504020204" pitchFamily="49" charset="0"/>
                        </a:rPr>
                        <a:t>"doing</a:t>
                      </a:r>
                      <a:r>
                        <a:rPr lang="en-US"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-join</a:t>
                      </a:r>
                      <a:r>
                        <a:rPr lang="en-US" sz="1800" dirty="0">
                          <a:solidFill>
                            <a:srgbClr val="F5F5F5"/>
                          </a:solidFill>
                          <a:latin typeface="Lucida Console" panose="020B0609040504020204" pitchFamily="49" charset="0"/>
                        </a:rPr>
                        <a:t> </a:t>
                      </a:r>
                      <a:r>
                        <a:rPr lang="en-US" sz="1800" dirty="0">
                          <a:solidFill>
                            <a:srgbClr val="DB7093"/>
                          </a:solidFill>
                          <a:latin typeface="Lucida Console" panose="020B0609040504020204" pitchFamily="49" charset="0"/>
                        </a:rPr>
                        <a:t>" " </a:t>
                      </a:r>
                    </a:p>
                    <a:p>
                      <a:r>
                        <a:rPr lang="en-US" sz="1800" dirty="0">
                          <a:solidFill>
                            <a:srgbClr val="F5F5F5"/>
                          </a:solidFill>
                          <a:latin typeface="Lucida Console" panose="020B0609040504020204" pitchFamily="49" charset="0"/>
                        </a:rPr>
                        <a:t>How are you doing? </a:t>
                      </a:r>
                    </a:p>
                  </a:txBody>
                  <a:tcPr>
                    <a:solidFill>
                      <a:srgbClr val="012456"/>
                    </a:solidFill>
                  </a:tcPr>
                </a:tc>
                <a:extLst>
                  <a:ext uri="{0D108BD9-81ED-4DB2-BD59-A6C34878D82A}">
                    <a16:rowId xmlns:a16="http://schemas.microsoft.com/office/drawing/2014/main" val="430019544"/>
                  </a:ext>
                </a:extLst>
              </a:tr>
            </a:tbl>
          </a:graphicData>
        </a:graphic>
      </p:graphicFrame>
    </p:spTree>
    <p:extLst>
      <p:ext uri="{BB962C8B-B14F-4D97-AF65-F5344CB8AC3E}">
        <p14:creationId xmlns:p14="http://schemas.microsoft.com/office/powerpoint/2010/main" val="125536871"/>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CPS089-628834383-4504</_dlc_DocId>
    <_ip_UnifiedCompliancePolicyUIAction xmlns="http://schemas.microsoft.com/sharepoint/v3" xsi:nil="true"/>
    <_dlc_DocIdUrl xmlns="230e9df3-be65-4c73-a93b-d1236ebd677e">
      <Url>https://microsoft.sharepoint.com/teams/CampusProjectSites089/hahzsakosd/ipdev/_layouts/15/DocIdRedir.aspx?ID=CPS089-628834383-4504</Url>
      <Description>CPS089-628834383-4504</Description>
    </_dlc_DocIdUrl>
  </documentManagement>
</p:properties>
</file>

<file path=customXml/itemProps1.xml><?xml version="1.0" encoding="utf-8"?>
<ds:datastoreItem xmlns:ds="http://schemas.openxmlformats.org/officeDocument/2006/customXml" ds:itemID="{77F64528-9C3E-4F3F-8063-5F2450D46367}"/>
</file>

<file path=customXml/itemProps2.xml><?xml version="1.0" encoding="utf-8"?>
<ds:datastoreItem xmlns:ds="http://schemas.openxmlformats.org/officeDocument/2006/customXml" ds:itemID="{698B2270-57CD-4402-9A69-D1A367EB2C57}">
  <ds:schemaRefs>
    <ds:schemaRef ds:uri="http://schemas.microsoft.com/sharepoint/events"/>
  </ds:schemaRefs>
</ds:datastoreItem>
</file>

<file path=customXml/itemProps3.xml><?xml version="1.0" encoding="utf-8"?>
<ds:datastoreItem xmlns:ds="http://schemas.openxmlformats.org/officeDocument/2006/customXml" ds:itemID="{FED57045-2696-432C-9A7D-2BF480FA91C4}">
  <ds:schemaRefs>
    <ds:schemaRef ds:uri="http://schemas.microsoft.com/sharepoint/v3/contenttype/forms"/>
  </ds:schemaRefs>
</ds:datastoreItem>
</file>

<file path=customXml/itemProps4.xml><?xml version="1.0" encoding="utf-8"?>
<ds:datastoreItem xmlns:ds="http://schemas.openxmlformats.org/officeDocument/2006/customXml" ds:itemID="{C6BCA787-EEDB-4B39-B05F-767AFBAADC86}">
  <ds:schemaRefs>
    <ds:schemaRef ds:uri="7ed30aa2-a9a3-48dd-93de-4f2bc034e61b"/>
    <ds:schemaRef ds:uri="http://purl.org/dc/elements/1.1/"/>
    <ds:schemaRef ds:uri="http://schemas.microsoft.com/office/infopath/2007/PartnerControls"/>
    <ds:schemaRef ds:uri="http://www.w3.org/XML/1998/namespace"/>
    <ds:schemaRef ds:uri="http://purl.org/dc/terms/"/>
    <ds:schemaRef ds:uri="http://schemas.microsoft.com/office/2006/metadata/properties"/>
    <ds:schemaRef ds:uri="http://schemas.microsoft.com/office/2006/documentManagement/types"/>
    <ds:schemaRef ds:uri="http://schemas.microsoft.com/sharepoint/v3"/>
    <ds:schemaRef ds:uri="http://schemas.openxmlformats.org/package/2006/metadata/core-properti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196</TotalTime>
  <Words>1694</Words>
  <Application>Microsoft Office PowerPoint</Application>
  <PresentationFormat>Widescreen</PresentationFormat>
  <Paragraphs>348</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Calibri Light</vt:lpstr>
      <vt:lpstr>Lucida Console</vt:lpstr>
      <vt:lpstr>Segoe Pro Light</vt:lpstr>
      <vt:lpstr>Segoe Pro Semibold</vt:lpstr>
      <vt:lpstr>Segoe UI</vt:lpstr>
      <vt:lpstr>Segoe UI Light</vt:lpstr>
      <vt:lpstr>Segoe UI Semibold</vt:lpstr>
      <vt:lpstr>Services4x3</vt:lpstr>
      <vt:lpstr>1_Services4x3</vt:lpstr>
      <vt:lpstr>Agenda</vt:lpstr>
      <vt:lpstr>Module 8: Advanced Data Types</vt:lpstr>
      <vt:lpstr>What are arrays?</vt:lpstr>
      <vt:lpstr>Range Operator</vt:lpstr>
      <vt:lpstr>Instructor Demonstration</vt:lpstr>
      <vt:lpstr>Comparison Operators</vt:lpstr>
      <vt:lpstr>Format Operator ( -f )</vt:lpstr>
      <vt:lpstr>Split Operator</vt:lpstr>
      <vt:lpstr>Join Operator</vt:lpstr>
      <vt:lpstr>Arrays</vt:lpstr>
      <vt:lpstr>What are hash tables?</vt:lpstr>
      <vt:lpstr>Problems and How Hashtables Solve them</vt:lpstr>
      <vt:lpstr>Ordered Dictionary</vt:lpstr>
      <vt:lpstr>Instructor Demonstration</vt:lpstr>
      <vt:lpstr>Hash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Advanced Data Types</dc:title>
  <dc:creator>Bobby Reed</dc:creator>
  <cp:lastModifiedBy>Bobby Reed</cp:lastModifiedBy>
  <cp:revision>8</cp:revision>
  <dcterms:created xsi:type="dcterms:W3CDTF">2017-03-17T10:35:12Z</dcterms:created>
  <dcterms:modified xsi:type="dcterms:W3CDTF">2017-03-23T11:51:02Z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abb71de4-a16b-4625-aa26-aae09bd9d74f</vt:lpwstr>
  </property>
</Properties>
</file>