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33"/>
  </p:notesMasterIdLst>
  <p:sldIdLst>
    <p:sldId id="281" r:id="rId6"/>
    <p:sldId id="258" r:id="rId7"/>
    <p:sldId id="259" r:id="rId8"/>
    <p:sldId id="260" r:id="rId9"/>
    <p:sldId id="261" r:id="rId10"/>
    <p:sldId id="262" r:id="rId11"/>
    <p:sldId id="263" r:id="rId12"/>
    <p:sldId id="285" r:id="rId13"/>
    <p:sldId id="264" r:id="rId14"/>
    <p:sldId id="265" r:id="rId15"/>
    <p:sldId id="266" r:id="rId16"/>
    <p:sldId id="267" r:id="rId17"/>
    <p:sldId id="268" r:id="rId18"/>
    <p:sldId id="269" r:id="rId19"/>
    <p:sldId id="270" r:id="rId20"/>
    <p:sldId id="286" r:id="rId21"/>
    <p:sldId id="283" r:id="rId22"/>
    <p:sldId id="272" r:id="rId23"/>
    <p:sldId id="282" r:id="rId24"/>
    <p:sldId id="273" r:id="rId25"/>
    <p:sldId id="274" r:id="rId26"/>
    <p:sldId id="275" r:id="rId27"/>
    <p:sldId id="276" r:id="rId28"/>
    <p:sldId id="277" r:id="rId29"/>
    <p:sldId id="278" r:id="rId30"/>
    <p:sldId id="279"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11 - Flow Control" id="{B8F2ACBE-2CC4-4739-963B-A4B0D9F50E57}">
          <p14:sldIdLst>
            <p14:sldId id="281"/>
            <p14:sldId id="258"/>
            <p14:sldId id="259"/>
            <p14:sldId id="260"/>
            <p14:sldId id="261"/>
            <p14:sldId id="262"/>
            <p14:sldId id="263"/>
            <p14:sldId id="285"/>
            <p14:sldId id="264"/>
            <p14:sldId id="265"/>
            <p14:sldId id="266"/>
            <p14:sldId id="267"/>
            <p14:sldId id="268"/>
            <p14:sldId id="269"/>
            <p14:sldId id="270"/>
            <p14:sldId id="286"/>
            <p14:sldId id="283"/>
            <p14:sldId id="272"/>
            <p14:sldId id="28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24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12B5AD-C6BF-4F3B-ACA8-43C001197E8C}" type="datetimeFigureOut">
              <a:rPr lang="en-US" smtClean="0"/>
              <a:t>4/19/2017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63B1B-5B86-4577-B78E-9B0FA031B40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0412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a:t>Demo For</a:t>
            </a:r>
            <a:r>
              <a:rPr lang="en-US" baseline="0"/>
              <a:t> loops etc.</a:t>
            </a:r>
            <a:endParaRPr lang="en-US"/>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07328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Slides notes: replace </a:t>
            </a:r>
            <a:r>
              <a:rPr lang="en-US" err="1"/>
              <a:t>psyudo</a:t>
            </a:r>
            <a:r>
              <a:rPr lang="en-US"/>
              <a:t> code with real code</a:t>
            </a:r>
          </a:p>
        </p:txBody>
      </p:sp>
    </p:spTree>
    <p:extLst>
      <p:ext uri="{BB962C8B-B14F-4D97-AF65-F5344CB8AC3E}">
        <p14:creationId xmlns:p14="http://schemas.microsoft.com/office/powerpoint/2010/main" val="1526970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defRPr/>
            </a:pPr>
            <a:r>
              <a:rPr lang="en-US"/>
              <a:t>Slides notes: replace </a:t>
            </a:r>
            <a:r>
              <a:rPr lang="en-US" err="1"/>
              <a:t>psudo</a:t>
            </a:r>
            <a:r>
              <a:rPr lang="en-US"/>
              <a:t> code with real code</a:t>
            </a:r>
            <a:br>
              <a:rPr lang="en-US"/>
            </a:br>
            <a:endParaRPr lang="en-US"/>
          </a:p>
          <a:p>
            <a:endParaRPr lang="en-US"/>
          </a:p>
        </p:txBody>
      </p:sp>
    </p:spTree>
    <p:extLst>
      <p:ext uri="{BB962C8B-B14F-4D97-AF65-F5344CB8AC3E}">
        <p14:creationId xmlns:p14="http://schemas.microsoft.com/office/powerpoint/2010/main" val="2498761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Slides notes: replace </a:t>
            </a:r>
            <a:r>
              <a:rPr lang="en-US" err="1"/>
              <a:t>psudo</a:t>
            </a:r>
            <a:r>
              <a:rPr lang="en-US"/>
              <a:t> code with real code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Combine with next slide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Change</a:t>
            </a:r>
            <a:r>
              <a:rPr lang="en-US" baseline="0"/>
              <a:t> the </a:t>
            </a:r>
            <a:r>
              <a:rPr lang="en-US" baseline="0" err="1"/>
              <a:t>cim</a:t>
            </a:r>
            <a:r>
              <a:rPr lang="en-US" baseline="0"/>
              <a:t> instance stuff</a:t>
            </a:r>
            <a:endParaRPr lang="en-AU"/>
          </a:p>
        </p:txBody>
      </p:sp>
    </p:spTree>
    <p:extLst>
      <p:ext uri="{BB962C8B-B14F-4D97-AF65-F5344CB8AC3E}">
        <p14:creationId xmlns:p14="http://schemas.microsoft.com/office/powerpoint/2010/main" val="3765760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Slides notes: replace </a:t>
            </a:r>
            <a:r>
              <a:rPr lang="en-US" err="1"/>
              <a:t>psudo</a:t>
            </a:r>
            <a:r>
              <a:rPr lang="en-US"/>
              <a:t> code with real code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Combine with next slide for real code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Change</a:t>
            </a:r>
            <a:r>
              <a:rPr lang="en-US" baseline="0"/>
              <a:t> the cim instance stuff</a:t>
            </a:r>
            <a:endParaRPr lang="en-AU"/>
          </a:p>
        </p:txBody>
      </p:sp>
    </p:spTree>
    <p:extLst>
      <p:ext uri="{BB962C8B-B14F-4D97-AF65-F5344CB8AC3E}">
        <p14:creationId xmlns:p14="http://schemas.microsoft.com/office/powerpoint/2010/main" val="2014572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atin typeface="Calibri"/>
              </a:rPr>
              <a:t>Branching using SWITCH statement helps avoid the use of multiple IF's. </a:t>
            </a:r>
          </a:p>
          <a:p>
            <a:pPr defTabSz="457200">
              <a:buFont typeface="Arial" panose="020B0604020202020204" pitchFamily="34" charset="0"/>
              <a:buNone/>
              <a:defRPr/>
            </a:pPr>
            <a:r>
              <a:rPr lang="en-US">
                <a:latin typeface="Calibri"/>
              </a:rPr>
              <a:t>'Switch' does not terminate after the first match. It checks for ALL matching cases among the defined cases and executes the respective branches according to each match.</a:t>
            </a:r>
          </a:p>
          <a:p>
            <a:pPr defTabSz="457200">
              <a:buFont typeface="Arial" panose="020B0604020202020204" pitchFamily="34" charset="0"/>
              <a:buNone/>
              <a:defRPr/>
            </a:pPr>
            <a:endParaRPr lang="en-US">
              <a:latin typeface="Calibri"/>
            </a:endParaRPr>
          </a:p>
          <a:p>
            <a:pPr defTabSz="457200">
              <a:buFont typeface="Arial" panose="020B0604020202020204" pitchFamily="34" charset="0"/>
              <a:buNone/>
              <a:defRPr/>
            </a:pPr>
            <a:r>
              <a:rPr lang="en-US"/>
              <a:t>Slides notes: replace </a:t>
            </a:r>
            <a:r>
              <a:rPr lang="en-US" err="1"/>
              <a:t>psudo</a:t>
            </a:r>
            <a:r>
              <a:rPr lang="en-US"/>
              <a:t> code with real code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Change</a:t>
            </a:r>
            <a:r>
              <a:rPr lang="en-US" baseline="0"/>
              <a:t> the cim instance stuff </a:t>
            </a:r>
          </a:p>
          <a:p>
            <a:pPr marR="0" lvl="0" algn="l" defTabSz="457200" rtl="0" eaLnBrk="1" fontAlgn="auto" latinLnBrk="0" hangingPunct="1">
              <a:lnSpc>
                <a:spcPct val="100000"/>
              </a:lnSpc>
              <a:spcBef>
                <a:spcPts val="0"/>
              </a:spcBef>
              <a:spcAft>
                <a:spcPts val="0"/>
              </a:spcAft>
              <a:buClrTx/>
              <a:buSzTx/>
              <a:tabLst/>
              <a:defRPr/>
            </a:pPr>
            <a:r>
              <a:rPr lang="en-US" baseline="0"/>
              <a:t>(</a:t>
            </a:r>
            <a:r>
              <a:rPr lang="en-US" baseline="0" err="1"/>
              <a:t>NEM:Another</a:t>
            </a:r>
            <a:r>
              <a:rPr lang="en-US" baseline="0"/>
              <a:t> example is provided on next slide which we can use on this slide too to avoid </a:t>
            </a:r>
            <a:r>
              <a:rPr lang="en-US" baseline="0" err="1"/>
              <a:t>Ciminstance</a:t>
            </a:r>
            <a:r>
              <a:rPr lang="en-US" baseline="0"/>
              <a:t> example) </a:t>
            </a:r>
            <a:endParaRPr lang="en-US"/>
          </a:p>
        </p:txBody>
      </p:sp>
    </p:spTree>
    <p:extLst>
      <p:ext uri="{BB962C8B-B14F-4D97-AF65-F5344CB8AC3E}">
        <p14:creationId xmlns:p14="http://schemas.microsoft.com/office/powerpoint/2010/main" val="2145474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buFont typeface="Arial" panose="020B0604020202020204" pitchFamily="34" charset="0"/>
              <a:buNone/>
              <a:defRPr/>
            </a:pPr>
            <a:endParaRPr lang="en-US">
              <a:latin typeface="Calibri"/>
            </a:endParaRPr>
          </a:p>
        </p:txBody>
      </p:sp>
    </p:spTree>
    <p:extLst>
      <p:ext uri="{BB962C8B-B14F-4D97-AF65-F5344CB8AC3E}">
        <p14:creationId xmlns:p14="http://schemas.microsoft.com/office/powerpoint/2010/main" val="286280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Slides notes: replace </a:t>
            </a:r>
            <a:r>
              <a:rPr lang="en-US" err="1"/>
              <a:t>psudo</a:t>
            </a:r>
            <a:r>
              <a:rPr lang="en-US"/>
              <a:t> code with real code</a:t>
            </a:r>
          </a:p>
        </p:txBody>
      </p:sp>
    </p:spTree>
    <p:extLst>
      <p:ext uri="{BB962C8B-B14F-4D97-AF65-F5344CB8AC3E}">
        <p14:creationId xmlns:p14="http://schemas.microsoft.com/office/powerpoint/2010/main" val="204345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Slides notes: replace </a:t>
            </a:r>
            <a:r>
              <a:rPr lang="en-US" err="1"/>
              <a:t>psudo</a:t>
            </a:r>
            <a:r>
              <a:rPr lang="en-US"/>
              <a:t> code with real code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Change</a:t>
            </a:r>
            <a:r>
              <a:rPr lang="en-US" baseline="0"/>
              <a:t> the –wildcard since we haven’t shown it yet</a:t>
            </a:r>
            <a:endParaRPr lang="en-US"/>
          </a:p>
        </p:txBody>
      </p:sp>
    </p:spTree>
    <p:extLst>
      <p:ext uri="{BB962C8B-B14F-4D97-AF65-F5344CB8AC3E}">
        <p14:creationId xmlns:p14="http://schemas.microsoft.com/office/powerpoint/2010/main" val="3991336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Slides notes: replace </a:t>
            </a:r>
            <a:r>
              <a:rPr lang="en-US" err="1"/>
              <a:t>psudo</a:t>
            </a:r>
            <a:r>
              <a:rPr lang="en-US"/>
              <a:t> code with real code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Change</a:t>
            </a:r>
            <a:r>
              <a:rPr lang="en-US" baseline="0"/>
              <a:t> the –wildcard since we haven’t shown it yet</a:t>
            </a:r>
            <a:endParaRPr lang="en-US"/>
          </a:p>
        </p:txBody>
      </p:sp>
    </p:spTree>
    <p:extLst>
      <p:ext uri="{BB962C8B-B14F-4D97-AF65-F5344CB8AC3E}">
        <p14:creationId xmlns:p14="http://schemas.microsoft.com/office/powerpoint/2010/main" val="244238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5853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kern="1200">
              <a:solidFill>
                <a:schemeClr val="tx1"/>
              </a:solidFill>
              <a:effectLst/>
              <a:latin typeface="+mn-lt"/>
              <a:ea typeface="+mn-ea"/>
              <a:cs typeface="+mn-cs"/>
            </a:endParaRPr>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23435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552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1531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a:t>Demo break vs. continue with switch taking in a list</a:t>
            </a:r>
          </a:p>
          <a:p>
            <a:pPr marL="171450" indent="-171450">
              <a:buFont typeface="Arial" panose="020B0604020202020204" pitchFamily="34" charset="0"/>
              <a:buChar char="•"/>
            </a:pPr>
            <a:r>
              <a:rPr lang="en-US"/>
              <a:t>Also</a:t>
            </a:r>
            <a:r>
              <a:rPr lang="en-US" baseline="0"/>
              <a:t> demo how return does not effect other outputs of function and demo error levels.</a:t>
            </a:r>
            <a:endParaRPr lang="en-US"/>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96293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30235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Lab?</a:t>
            </a:r>
          </a:p>
          <a:p>
            <a:endParaRPr lang="en-US"/>
          </a:p>
        </p:txBody>
      </p:sp>
    </p:spTree>
    <p:extLst>
      <p:ext uri="{BB962C8B-B14F-4D97-AF65-F5344CB8AC3E}">
        <p14:creationId xmlns:p14="http://schemas.microsoft.com/office/powerpoint/2010/main" val="3605352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Lab?</a:t>
            </a:r>
          </a:p>
          <a:p>
            <a:endParaRPr lang="en-US"/>
          </a:p>
        </p:txBody>
      </p:sp>
    </p:spTree>
    <p:extLst>
      <p:ext uri="{BB962C8B-B14F-4D97-AF65-F5344CB8AC3E}">
        <p14:creationId xmlns:p14="http://schemas.microsoft.com/office/powerpoint/2010/main" val="259382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Lab?</a:t>
            </a:r>
          </a:p>
          <a:p>
            <a:endParaRPr lang="en-US"/>
          </a:p>
        </p:txBody>
      </p:sp>
    </p:spTree>
    <p:extLst>
      <p:ext uri="{BB962C8B-B14F-4D97-AF65-F5344CB8AC3E}">
        <p14:creationId xmlns:p14="http://schemas.microsoft.com/office/powerpoint/2010/main" val="2333218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1658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loop requires a TRUE condition to execute the loop block.</a:t>
            </a:r>
          </a:p>
          <a:p>
            <a:endParaRPr lang="en-US"/>
          </a:p>
        </p:txBody>
      </p:sp>
    </p:spTree>
    <p:extLst>
      <p:ext uri="{BB962C8B-B14F-4D97-AF65-F5344CB8AC3E}">
        <p14:creationId xmlns:p14="http://schemas.microsoft.com/office/powerpoint/2010/main" val="1997554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Close notepad to exit the loop in the example above.</a:t>
            </a:r>
          </a:p>
        </p:txBody>
      </p:sp>
    </p:spTree>
    <p:extLst>
      <p:ext uri="{BB962C8B-B14F-4D97-AF65-F5344CB8AC3E}">
        <p14:creationId xmlns:p14="http://schemas.microsoft.com/office/powerpoint/2010/main" val="217516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Note: Performing a numerical comparison against an uninitialized variable will cause PowerShell to treat that number as 0.</a:t>
            </a:r>
          </a:p>
          <a:p>
            <a:endParaRPr lang="en-US"/>
          </a:p>
        </p:txBody>
      </p:sp>
    </p:spTree>
    <p:extLst>
      <p:ext uri="{BB962C8B-B14F-4D97-AF65-F5344CB8AC3E}">
        <p14:creationId xmlns:p14="http://schemas.microsoft.com/office/powerpoint/2010/main" val="1135891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46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27056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10324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284438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9113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180495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042581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4/19/2017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358951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4/19/2017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809425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4/19/2017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23630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4/19/2017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673331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4/19/2017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200487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4/19/2017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420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4/19/2017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112901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369564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4/19/2017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749098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9878452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3492683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4/19/2017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404527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4/19/2017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915742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333669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9693281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0763112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214611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295773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800" indent="0">
              <a:defRPr>
                <a:solidFill>
                  <a:schemeClr val="bg1"/>
                </a:solidFill>
              </a:defRPr>
            </a:lvl5pPr>
            <a:lvl6pPr marL="2286000" indent="0">
              <a:defRPr sz="1600">
                <a:solidFill>
                  <a:schemeClr val="bg1"/>
                </a:solidFill>
              </a:defRPr>
            </a:lvl6pPr>
          </a:lstStyle>
          <a:p>
            <a:pPr lvl="2"/>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291705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38601411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15083157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AD2EFF-025A-454F-BC7B-860F0E27D9FC}" type="datetimeFigureOut">
              <a:rPr lang="en-US" smtClean="0">
                <a:solidFill>
                  <a:prstClr val="black">
                    <a:tint val="75000"/>
                  </a:prstClr>
                </a:solidFill>
              </a:rPr>
              <a:pPr/>
              <a:t>4/19/2017</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3DA3CD0-C74C-489E-9AA9-6909A0370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012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18185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264740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65983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05530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368026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61328499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0"/>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4/19/2017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734023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ftr="0" dt="0"/>
  <p:txStyles>
    <p:titleStyle>
      <a:lvl1pPr eaLnBrk="1" hangingPunct="1">
        <a:defRPr sz="2000">
          <a:solidFill>
            <a:schemeClr val="tx1"/>
          </a:solidFill>
          <a:latin typeface="+mn-lt"/>
          <a:cs typeface="Segoe Pro Light"/>
        </a:defRPr>
      </a:lvl1pPr>
    </p:titleStyle>
    <p:body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Agenda</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Right Arrow 2"/>
          <p:cNvSpPr/>
          <p:nvPr/>
        </p:nvSpPr>
        <p:spPr>
          <a:xfrm>
            <a:off x="2529146" y="5316832"/>
            <a:ext cx="652938" cy="40121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305691708"/>
              </p:ext>
            </p:extLst>
          </p:nvPr>
        </p:nvGraphicFramePr>
        <p:xfrm>
          <a:off x="3182084" y="1146048"/>
          <a:ext cx="5523032" cy="4572000"/>
        </p:xfrm>
        <a:graphic>
          <a:graphicData uri="http://schemas.openxmlformats.org/drawingml/2006/table">
            <a:tbl>
              <a:tblPr bandRow="1">
                <a:tableStyleId>{5C22544A-7EE6-4342-B048-85BDC9FD1C3A}</a:tableStyleId>
              </a:tblPr>
              <a:tblGrid>
                <a:gridCol w="5523032">
                  <a:extLst>
                    <a:ext uri="{9D8B030D-6E8A-4147-A177-3AD203B41FA5}">
                      <a16:colId xmlns:a16="http://schemas.microsoft.com/office/drawing/2014/main" val="1824579821"/>
                    </a:ext>
                  </a:extLst>
                </a:gridCol>
              </a:tblGrid>
              <a:tr h="454152">
                <a:tc>
                  <a:txBody>
                    <a:bodyPr/>
                    <a:lstStyle/>
                    <a:p>
                      <a:pPr rtl="0" fontAlgn="base"/>
                      <a:r>
                        <a:rPr lang="en-AU" sz="2400" b="0">
                          <a:solidFill>
                            <a:schemeClr val="bg1"/>
                          </a:solidFill>
                          <a:latin typeface="Segoe UI Light" panose="020B0502040204020203" pitchFamily="34" charset="0"/>
                          <a:cs typeface="Segoe UI Light" panose="020B0502040204020203" pitchFamily="34" charset="0"/>
                        </a:rPr>
                        <a:t>Module 1: Introduction</a:t>
                      </a:r>
                    </a:p>
                  </a:txBody>
                  <a:tcPr/>
                </a:tc>
                <a:extLst>
                  <a:ext uri="{0D108BD9-81ED-4DB2-BD59-A6C34878D82A}">
                    <a16:rowId xmlns:a16="http://schemas.microsoft.com/office/drawing/2014/main" val="3808726331"/>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2:</a:t>
                      </a:r>
                      <a:r>
                        <a:rPr lang="en-AU" sz="2400" baseline="0">
                          <a:solidFill>
                            <a:schemeClr val="bg1"/>
                          </a:solidFill>
                          <a:latin typeface="Segoe UI Light" panose="020B0502040204020203" pitchFamily="34" charset="0"/>
                          <a:cs typeface="Segoe UI Light" panose="020B0502040204020203" pitchFamily="34" charset="0"/>
                        </a:rPr>
                        <a:t> Commands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00608062"/>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3: Data</a:t>
                      </a:r>
                      <a:r>
                        <a:rPr lang="en-AU" sz="2400" baseline="0">
                          <a:solidFill>
                            <a:schemeClr val="bg1"/>
                          </a:solidFill>
                          <a:latin typeface="Segoe UI Light" panose="020B0502040204020203" pitchFamily="34" charset="0"/>
                          <a:cs typeface="Segoe UI Light" panose="020B0502040204020203" pitchFamily="34" charset="0"/>
                        </a:rPr>
                        <a:t> And Streams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267822664"/>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4: Pipeline</a:t>
                      </a:r>
                      <a:r>
                        <a:rPr lang="en-AU" sz="2400" baseline="0">
                          <a:solidFill>
                            <a:schemeClr val="bg1"/>
                          </a:solidFill>
                          <a:latin typeface="Segoe UI Light" panose="020B0502040204020203" pitchFamily="34" charset="0"/>
                          <a:cs typeface="Segoe UI Light" panose="020B0502040204020203" pitchFamily="34" charset="0"/>
                        </a:rPr>
                        <a:t> Introduction</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146780150"/>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5: Introduction To Data</a:t>
                      </a:r>
                      <a:r>
                        <a:rPr lang="en-AU" sz="2400" baseline="0">
                          <a:solidFill>
                            <a:schemeClr val="bg1"/>
                          </a:solidFill>
                          <a:latin typeface="Segoe UI Light" panose="020B0502040204020203" pitchFamily="34" charset="0"/>
                          <a:cs typeface="Segoe UI Light" panose="020B0502040204020203" pitchFamily="34" charset="0"/>
                        </a:rPr>
                        <a:t> Types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35403850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6: Advanced Pipeline Operations</a:t>
                      </a:r>
                    </a:p>
                  </a:txBody>
                  <a:tcPr/>
                </a:tc>
                <a:extLst>
                  <a:ext uri="{0D108BD9-81ED-4DB2-BD59-A6C34878D82A}">
                    <a16:rowId xmlns:a16="http://schemas.microsoft.com/office/drawing/2014/main" val="307511445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7: Modules Introduction</a:t>
                      </a:r>
                    </a:p>
                  </a:txBody>
                  <a:tcPr/>
                </a:tc>
                <a:extLst>
                  <a:ext uri="{0D108BD9-81ED-4DB2-BD59-A6C34878D82A}">
                    <a16:rowId xmlns:a16="http://schemas.microsoft.com/office/drawing/2014/main" val="3017881766"/>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8: Advanced Data Types</a:t>
                      </a:r>
                    </a:p>
                  </a:txBody>
                  <a:tcPr/>
                </a:tc>
                <a:extLst>
                  <a:ext uri="{0D108BD9-81ED-4DB2-BD59-A6C34878D82A}">
                    <a16:rowId xmlns:a16="http://schemas.microsoft.com/office/drawing/2014/main" val="3435054500"/>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9: Functions, Scripts &amp;</a:t>
                      </a:r>
                      <a:r>
                        <a:rPr lang="en-AU" sz="2400" baseline="0">
                          <a:solidFill>
                            <a:schemeClr val="bg1"/>
                          </a:solidFill>
                          <a:latin typeface="Segoe UI Light" panose="020B0502040204020203" pitchFamily="34" charset="0"/>
                          <a:cs typeface="Segoe UI Light" panose="020B0502040204020203" pitchFamily="34" charset="0"/>
                        </a:rPr>
                        <a:t> Scope</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805823771"/>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10: Flow Control</a:t>
                      </a:r>
                    </a:p>
                  </a:txBody>
                  <a:tcPr/>
                </a:tc>
                <a:extLst>
                  <a:ext uri="{0D108BD9-81ED-4DB2-BD59-A6C34878D82A}">
                    <a16:rowId xmlns:a16="http://schemas.microsoft.com/office/drawing/2014/main" val="1792384244"/>
                  </a:ext>
                </a:extLst>
              </a:tr>
            </a:tbl>
          </a:graphicData>
        </a:graphic>
      </p:graphicFrame>
    </p:spTree>
    <p:extLst>
      <p:ext uri="{BB962C8B-B14F-4D97-AF65-F5344CB8AC3E}">
        <p14:creationId xmlns:p14="http://schemas.microsoft.com/office/powerpoint/2010/main" val="318922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a:t>Objective: Learn about Looping</a:t>
            </a:r>
          </a:p>
          <a:p>
            <a:endParaRPr lang="en-AU" sz="2600"/>
          </a:p>
          <a:p>
            <a:r>
              <a:rPr lang="en-AU"/>
              <a:t>Demo Content: Interactive Demo </a:t>
            </a:r>
            <a:r>
              <a:rPr lang="en-AU" b="1"/>
              <a:t>in the ISE</a:t>
            </a:r>
            <a:endParaRPr lang="en-AU"/>
          </a:p>
          <a:p>
            <a:endParaRPr lang="en-AU"/>
          </a:p>
          <a:p>
            <a:pPr marL="914400" indent="-914400"/>
            <a:r>
              <a:rPr lang="en-AU"/>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a:p>
          <a:p>
            <a:r>
              <a:rPr lang="en-AU"/>
              <a:t>To Open the Demo Run:</a:t>
            </a:r>
          </a:p>
          <a:p>
            <a:pPr lvl="1"/>
            <a:endParaRPr lang="en-AU"/>
          </a:p>
          <a:p>
            <a:endParaRPr lang="en-AU"/>
          </a:p>
          <a:p>
            <a:endParaRPr lang="en-AU"/>
          </a:p>
          <a:p>
            <a:endParaRPr lang="en-AU"/>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Module_11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Demo_01</a:t>
            </a:r>
            <a:endPar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136705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If</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6" name="Flowchart: Decision 5"/>
          <p:cNvSpPr/>
          <p:nvPr/>
        </p:nvSpPr>
        <p:spPr>
          <a:xfrm>
            <a:off x="4498871" y="3489536"/>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Is condition True?</a:t>
            </a:r>
          </a:p>
        </p:txBody>
      </p:sp>
      <p:cxnSp>
        <p:nvCxnSpPr>
          <p:cNvPr id="7" name="Straight Arrow Connector 6"/>
          <p:cNvCxnSpPr>
            <a:stCxn id="14" idx="2"/>
            <a:endCxn id="6" idx="0"/>
          </p:cNvCxnSpPr>
          <p:nvPr/>
        </p:nvCxnSpPr>
        <p:spPr>
          <a:xfrm>
            <a:off x="5834376" y="3116529"/>
            <a:ext cx="0" cy="373007"/>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6" idx="2"/>
            <a:endCxn id="13" idx="0"/>
          </p:cNvCxnSpPr>
          <p:nvPr/>
        </p:nvCxnSpPr>
        <p:spPr>
          <a:xfrm>
            <a:off x="5834376" y="4770894"/>
            <a:ext cx="1" cy="587896"/>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a:endCxn id="15" idx="1"/>
          </p:cNvCxnSpPr>
          <p:nvPr/>
        </p:nvCxnSpPr>
        <p:spPr>
          <a:xfrm>
            <a:off x="7169881" y="4130215"/>
            <a:ext cx="775800"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184106" y="3732377"/>
            <a:ext cx="51065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Yes</a:t>
            </a:r>
          </a:p>
        </p:txBody>
      </p:sp>
      <p:sp>
        <p:nvSpPr>
          <p:cNvPr id="12" name="TextBox 11"/>
          <p:cNvSpPr txBox="1"/>
          <p:nvPr/>
        </p:nvSpPr>
        <p:spPr>
          <a:xfrm>
            <a:off x="5834376" y="4785678"/>
            <a:ext cx="49244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No</a:t>
            </a:r>
          </a:p>
        </p:txBody>
      </p:sp>
      <p:sp>
        <p:nvSpPr>
          <p:cNvPr id="13" name="Flowchart: Terminator 12"/>
          <p:cNvSpPr/>
          <p:nvPr/>
        </p:nvSpPr>
        <p:spPr>
          <a:xfrm>
            <a:off x="5016230" y="5358790"/>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End</a:t>
            </a:r>
          </a:p>
        </p:txBody>
      </p:sp>
      <p:sp>
        <p:nvSpPr>
          <p:cNvPr id="14" name="Flowchart: Terminator 13"/>
          <p:cNvSpPr/>
          <p:nvPr/>
        </p:nvSpPr>
        <p:spPr>
          <a:xfrm>
            <a:off x="5016229" y="2563191"/>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Start</a:t>
            </a:r>
          </a:p>
        </p:txBody>
      </p:sp>
      <p:sp>
        <p:nvSpPr>
          <p:cNvPr id="15" name="Flowchart: Process 14"/>
          <p:cNvSpPr/>
          <p:nvPr/>
        </p:nvSpPr>
        <p:spPr>
          <a:xfrm>
            <a:off x="7945681" y="3695549"/>
            <a:ext cx="2436198"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Statement List 1</a:t>
            </a:r>
          </a:p>
        </p:txBody>
      </p:sp>
      <p:cxnSp>
        <p:nvCxnSpPr>
          <p:cNvPr id="30" name="Elbow Connector 29"/>
          <p:cNvCxnSpPr>
            <a:stCxn id="15" idx="2"/>
            <a:endCxn id="13" idx="3"/>
          </p:cNvCxnSpPr>
          <p:nvPr/>
        </p:nvCxnSpPr>
        <p:spPr>
          <a:xfrm rot="5400000">
            <a:off x="7372863" y="3844542"/>
            <a:ext cx="1070578" cy="2511256"/>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1796453909"/>
              </p:ext>
            </p:extLst>
          </p:nvPr>
        </p:nvGraphicFramePr>
        <p:xfrm>
          <a:off x="153086" y="1123289"/>
          <a:ext cx="11741698" cy="1188720"/>
        </p:xfrm>
        <a:graphic>
          <a:graphicData uri="http://schemas.openxmlformats.org/drawingml/2006/table">
            <a:tbl>
              <a:tblPr bandRow="1">
                <a:tableStyleId>{5C22544A-7EE6-4342-B048-85BDC9FD1C3A}</a:tableStyleId>
              </a:tblPr>
              <a:tblGrid>
                <a:gridCol w="1402080">
                  <a:extLst>
                    <a:ext uri="{9D8B030D-6E8A-4147-A177-3AD203B41FA5}">
                      <a16:colId xmlns:a16="http://schemas.microsoft.com/office/drawing/2014/main" val="583079699"/>
                    </a:ext>
                  </a:extLst>
                </a:gridCol>
                <a:gridCol w="10339618">
                  <a:extLst>
                    <a:ext uri="{9D8B030D-6E8A-4147-A177-3AD203B41FA5}">
                      <a16:colId xmlns:a16="http://schemas.microsoft.com/office/drawing/2014/main" val="3748089758"/>
                    </a:ext>
                  </a:extLst>
                </a:gridCol>
              </a:tblGrid>
              <a:tr h="370840">
                <a:tc>
                  <a:txBody>
                    <a:bodyPr/>
                    <a:lstStyle/>
                    <a:p>
                      <a:r>
                        <a:rPr lang="en-AU" sz="2000">
                          <a:latin typeface="Segoe UI Light"/>
                          <a:cs typeface="Segoe UI Light"/>
                        </a:rPr>
                        <a:t>If</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latin typeface="Segoe UI Light"/>
                          <a:cs typeface="Segoe UI Light"/>
                        </a:rPr>
                        <a:t>Standard</a:t>
                      </a:r>
                      <a:r>
                        <a:rPr lang="en-AU" sz="2000" baseline="0">
                          <a:latin typeface="Segoe UI Light"/>
                          <a:cs typeface="Segoe UI Light"/>
                        </a:rPr>
                        <a:t> Conditional Statement for Testing Conditions</a:t>
                      </a:r>
                      <a:endParaRPr lang="en-AU" sz="2000">
                        <a:latin typeface="Segoe UI Light"/>
                        <a:cs typeface="Segoe UI Light"/>
                      </a:endParaRPr>
                    </a:p>
                  </a:txBody>
                  <a:tcPr/>
                </a:tc>
                <a:extLst>
                  <a:ext uri="{0D108BD9-81ED-4DB2-BD59-A6C34878D82A}">
                    <a16:rowId xmlns:a16="http://schemas.microsoft.com/office/drawing/2014/main" val="1637057126"/>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a:rPr>
                        <a:t>Syntax</a:t>
                      </a:r>
                    </a:p>
                  </a:txBody>
                  <a:tcPr>
                    <a:solidFill>
                      <a:srgbClr val="01245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E0FFFF"/>
                          </a:solidFill>
                          <a:effectLst/>
                          <a:uLnTx/>
                          <a:uFillTx/>
                          <a:latin typeface="Lucida Console"/>
                          <a:ea typeface="+mn-ea"/>
                          <a:cs typeface="+mn-cs"/>
                        </a:rPr>
                        <a:t>If</a:t>
                      </a:r>
                      <a:r>
                        <a:rPr kumimoji="0" lang="en-AU" sz="2000" b="0" i="0" u="none" strike="noStrike" kern="1200" cap="none" spc="0" normalizeH="0" baseline="0" noProof="0">
                          <a:ln>
                            <a:noFill/>
                          </a:ln>
                          <a:solidFill>
                            <a:srgbClr val="F5F5F5"/>
                          </a:solidFill>
                          <a:effectLst/>
                          <a:uLnTx/>
                          <a:uFillTx/>
                          <a:latin typeface="Lucida Console"/>
                          <a:ea typeface="+mn-ea"/>
                          <a:cs typeface="+mn-cs"/>
                        </a:rPr>
                        <a:t> (</a:t>
                      </a:r>
                      <a:r>
                        <a:rPr kumimoji="0" lang="en-AU" sz="2000" b="0" i="0" u="none" strike="noStrike" kern="1200" cap="none" spc="0" normalizeH="0" baseline="0" noProof="0">
                          <a:ln>
                            <a:noFill/>
                          </a:ln>
                          <a:solidFill>
                            <a:srgbClr val="D3D3D3"/>
                          </a:solidFill>
                          <a:effectLst/>
                          <a:uLnTx/>
                          <a:uFillTx/>
                          <a:latin typeface="Lucida Console"/>
                          <a:ea typeface="+mn-ea"/>
                          <a:cs typeface="+mn-cs"/>
                        </a:rPr>
                        <a:t>&lt;</a:t>
                      </a:r>
                      <a:r>
                        <a:rPr kumimoji="0" lang="en-AU" sz="2000" b="0" i="0" u="none" strike="noStrike" kern="1200" cap="none" spc="0" normalizeH="0" baseline="0" noProof="0">
                          <a:ln>
                            <a:noFill/>
                          </a:ln>
                          <a:solidFill>
                            <a:srgbClr val="EE82EE"/>
                          </a:solidFill>
                          <a:effectLst/>
                          <a:uLnTx/>
                          <a:uFillTx/>
                          <a:latin typeface="Lucida Console"/>
                          <a:ea typeface="+mn-ea"/>
                          <a:cs typeface="+mn-cs"/>
                        </a:rPr>
                        <a:t>test1&gt;</a:t>
                      </a:r>
                      <a:r>
                        <a:rPr kumimoji="0" lang="en-AU" sz="2000" b="0" i="0" u="none" strike="noStrike" kern="1200" cap="none" spc="0" normalizeH="0" baseline="0" noProof="0">
                          <a:ln>
                            <a:noFill/>
                          </a:ln>
                          <a:solidFill>
                            <a:srgbClr val="F5F5F5"/>
                          </a:solidFill>
                          <a:effectLst/>
                          <a:uLnTx/>
                          <a:uFillTx/>
                          <a:latin typeface="Lucida Console"/>
                          <a:ea typeface="+mn-ea"/>
                          <a:cs typeface="+mn-cs"/>
                        </a:rPr>
                        <a:t>) { </a:t>
                      </a:r>
                      <a:r>
                        <a:rPr kumimoji="0" lang="en-AU" sz="2000" b="0" i="0" u="none" strike="noStrike" kern="1200" cap="none" spc="0" normalizeH="0" baseline="0" noProof="0">
                          <a:ln>
                            <a:noFill/>
                          </a:ln>
                          <a:solidFill>
                            <a:srgbClr val="D3D3D3"/>
                          </a:solidFill>
                          <a:effectLst/>
                          <a:uLnTx/>
                          <a:uFillTx/>
                          <a:latin typeface="Lucida Console"/>
                          <a:ea typeface="+mn-ea"/>
                          <a:cs typeface="+mn-cs"/>
                        </a:rPr>
                        <a:t>&lt;</a:t>
                      </a:r>
                      <a:r>
                        <a:rPr kumimoji="0" lang="en-AU" sz="2000" b="0" i="0" u="none" strike="noStrike" kern="1200" cap="none" spc="0" normalizeH="0" baseline="0" noProof="0">
                          <a:ln>
                            <a:noFill/>
                          </a:ln>
                          <a:solidFill>
                            <a:srgbClr val="EE82EE"/>
                          </a:solidFill>
                          <a:effectLst/>
                          <a:uLnTx/>
                          <a:uFillTx/>
                          <a:latin typeface="Lucida Console"/>
                          <a:ea typeface="+mn-ea"/>
                          <a:cs typeface="+mn-cs"/>
                        </a:rPr>
                        <a:t>statement</a:t>
                      </a:r>
                      <a:r>
                        <a:rPr kumimoji="0" lang="en-AU" sz="2000" b="0" i="0" u="none" strike="noStrike" kern="1200" cap="none" spc="0" normalizeH="0" baseline="0" noProof="0">
                          <a:ln>
                            <a:noFill/>
                          </a:ln>
                          <a:solidFill>
                            <a:srgbClr val="F5F5F5"/>
                          </a:solidFill>
                          <a:effectLst/>
                          <a:uLnTx/>
                          <a:uFillTx/>
                          <a:latin typeface="Lucida Console"/>
                          <a:ea typeface="+mn-ea"/>
                          <a:cs typeface="+mn-cs"/>
                        </a:rPr>
                        <a:t> </a:t>
                      </a:r>
                      <a:r>
                        <a:rPr kumimoji="0" lang="en-AU" sz="2000" b="0" i="0" u="none" strike="noStrike" kern="1200" cap="none" spc="0" normalizeH="0" baseline="0" noProof="0">
                          <a:ln>
                            <a:noFill/>
                          </a:ln>
                          <a:solidFill>
                            <a:srgbClr val="EE82EE"/>
                          </a:solidFill>
                          <a:effectLst/>
                          <a:uLnTx/>
                          <a:uFillTx/>
                          <a:latin typeface="Lucida Console"/>
                          <a:ea typeface="+mn-ea"/>
                          <a:cs typeface="+mn-cs"/>
                        </a:rPr>
                        <a:t>list</a:t>
                      </a:r>
                      <a:r>
                        <a:rPr kumimoji="0" lang="en-AU" sz="2000" b="0" i="0" u="none" strike="noStrike" kern="1200" cap="none" spc="0" normalizeH="0" baseline="0" noProof="0">
                          <a:ln>
                            <a:noFill/>
                          </a:ln>
                          <a:solidFill>
                            <a:srgbClr val="F5F5F5"/>
                          </a:solidFill>
                          <a:effectLst/>
                          <a:uLnTx/>
                          <a:uFillTx/>
                          <a:latin typeface="Lucida Console"/>
                          <a:ea typeface="+mn-ea"/>
                          <a:cs typeface="+mn-cs"/>
                        </a:rPr>
                        <a:t> </a:t>
                      </a:r>
                      <a:r>
                        <a:rPr kumimoji="0" lang="en-AU" sz="2000" b="0" i="0" u="none" strike="noStrike" kern="1200" cap="none" spc="0" normalizeH="0" baseline="0" noProof="0">
                          <a:ln>
                            <a:noFill/>
                          </a:ln>
                          <a:solidFill>
                            <a:srgbClr val="D3D3D3"/>
                          </a:solidFill>
                          <a:effectLst/>
                          <a:uLnTx/>
                          <a:uFillTx/>
                          <a:latin typeface="Lucida Console"/>
                          <a:ea typeface="+mn-ea"/>
                          <a:cs typeface="+mn-cs"/>
                        </a:rPr>
                        <a:t>1&gt; </a:t>
                      </a:r>
                      <a:r>
                        <a:rPr kumimoji="0" lang="en-AU" sz="2000" b="0" i="0" u="none" strike="noStrike" kern="1200" cap="none" spc="0" normalizeH="0" baseline="0" noProof="0">
                          <a:ln>
                            <a:noFill/>
                          </a:ln>
                          <a:solidFill>
                            <a:srgbClr val="F5F5F5"/>
                          </a:solidFill>
                          <a:effectLst/>
                          <a:uLnTx/>
                          <a:uFillTx/>
                          <a:latin typeface="Lucida Console"/>
                          <a:ea typeface="+mn-ea"/>
                          <a:cs typeface="+mn-cs"/>
                        </a:rPr>
                        <a:t>}</a:t>
                      </a:r>
                      <a:r>
                        <a:rPr kumimoji="0" lang="en-AU" sz="2000" b="0" i="0" u="none" strike="noStrike" kern="1200" cap="none" spc="0" normalizeH="0" baseline="0" noProof="0">
                          <a:ln>
                            <a:noFill/>
                          </a:ln>
                          <a:solidFill>
                            <a:srgbClr val="A6A6A6"/>
                          </a:solidFill>
                          <a:effectLst/>
                          <a:uLnTx/>
                          <a:uFillTx/>
                          <a:latin typeface="Lucida Console"/>
                          <a:ea typeface="+mn-ea"/>
                          <a:cs typeface="+mn-cs"/>
                        </a:rPr>
                        <a:t> </a:t>
                      </a:r>
                      <a:endParaRPr kumimoji="0" lang="en-AU" sz="2000" b="0" i="0" u="none" strike="noStrike" kern="1200" cap="none" spc="0" normalizeH="0" baseline="0" noProof="0">
                        <a:ln>
                          <a:noFill/>
                        </a:ln>
                        <a:solidFill>
                          <a:srgbClr val="FFFFFF">
                            <a:lumMod val="65000"/>
                          </a:srgbClr>
                        </a:solidFill>
                        <a:effectLst/>
                        <a:uLnTx/>
                        <a:uFillTx/>
                        <a:latin typeface="Lucida Console" panose="020B0609040504020204" pitchFamily="49" charset="0"/>
                        <a:ea typeface="+mn-ea"/>
                        <a:cs typeface="+mn-cs"/>
                      </a:endParaRPr>
                    </a:p>
                  </a:txBody>
                  <a:tcPr>
                    <a:solidFill>
                      <a:srgbClr val="012456"/>
                    </a:solidFill>
                  </a:tcPr>
                </a:tc>
                <a:extLst>
                  <a:ext uri="{0D108BD9-81ED-4DB2-BD59-A6C34878D82A}">
                    <a16:rowId xmlns:a16="http://schemas.microsoft.com/office/drawing/2014/main" val="71692673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a:rPr>
                        <a:t>Example</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E0FFFF"/>
                          </a:solidFill>
                          <a:latin typeface="Lucida Console"/>
                        </a:rPr>
                        <a:t>If</a:t>
                      </a:r>
                      <a:r>
                        <a:rPr lang="en-AU" sz="2000">
                          <a:solidFill>
                            <a:srgbClr val="F5F5F5"/>
                          </a:solidFill>
                          <a:latin typeface="Lucida Console"/>
                        </a:rPr>
                        <a:t> ((Get-Service</a:t>
                      </a:r>
                      <a:r>
                        <a:rPr lang="en-AU" sz="2000" baseline="0">
                          <a:solidFill>
                            <a:srgbClr val="F5F5F5"/>
                          </a:solidFill>
                          <a:latin typeface="Lucida Console"/>
                        </a:rPr>
                        <a:t> BITS).CanStop()</a:t>
                      </a:r>
                      <a:r>
                        <a:rPr lang="en-AU" sz="2000">
                          <a:solidFill>
                            <a:srgbClr val="E0FFFF"/>
                          </a:solidFill>
                          <a:latin typeface="Lucida Console"/>
                        </a:rPr>
                        <a:t>) { Stop-Service </a:t>
                      </a:r>
                      <a:r>
                        <a:rPr lang="en-AU" sz="2000">
                          <a:solidFill>
                            <a:srgbClr val="FFE4B5"/>
                          </a:solidFill>
                          <a:latin typeface="Lucida Console"/>
                          <a:ea typeface="+mn-ea"/>
                          <a:cs typeface="+mn-cs"/>
                        </a:rPr>
                        <a:t>BITS</a:t>
                      </a:r>
                      <a:r>
                        <a:rPr lang="en-AU" sz="2000">
                          <a:solidFill>
                            <a:srgbClr val="E0FFFF"/>
                          </a:solidFill>
                          <a:latin typeface="Lucida Console"/>
                        </a:rPr>
                        <a:t> </a:t>
                      </a:r>
                      <a:r>
                        <a:rPr lang="en-AU" sz="2000">
                          <a:solidFill>
                            <a:srgbClr val="F5F5F5"/>
                          </a:solidFill>
                          <a:latin typeface="Lucida Console"/>
                        </a:rPr>
                        <a:t>} </a:t>
                      </a:r>
                      <a:endParaRPr lang="en-AU" sz="200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950860008"/>
                  </a:ext>
                </a:extLst>
              </a:tr>
            </a:tbl>
          </a:graphicData>
        </a:graphic>
      </p:graphicFrame>
    </p:spTree>
    <p:extLst>
      <p:ext uri="{BB962C8B-B14F-4D97-AF65-F5344CB8AC3E}">
        <p14:creationId xmlns:p14="http://schemas.microsoft.com/office/powerpoint/2010/main" val="314347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290"/>
            <a:ext cx="11277600" cy="685800"/>
          </a:xfrm>
        </p:spPr>
        <p:txBody>
          <a:bodyPr/>
          <a:lstStyle/>
          <a:p>
            <a:r>
              <a:rPr lang="en-US" err="1"/>
              <a:t>If..Else</a:t>
            </a:r>
            <a:endParaRPr lang="en-US"/>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6" name="Flowchart: Decision 5"/>
          <p:cNvSpPr/>
          <p:nvPr/>
        </p:nvSpPr>
        <p:spPr>
          <a:xfrm>
            <a:off x="4716705" y="3234848"/>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Is condition True?</a:t>
            </a:r>
          </a:p>
        </p:txBody>
      </p:sp>
      <p:cxnSp>
        <p:nvCxnSpPr>
          <p:cNvPr id="7" name="Straight Arrow Connector 6"/>
          <p:cNvCxnSpPr>
            <a:stCxn id="14" idx="2"/>
            <a:endCxn id="6" idx="0"/>
          </p:cNvCxnSpPr>
          <p:nvPr/>
        </p:nvCxnSpPr>
        <p:spPr>
          <a:xfrm>
            <a:off x="6052210" y="2958179"/>
            <a:ext cx="0" cy="276669"/>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19" idx="2"/>
            <a:endCxn id="13" idx="0"/>
          </p:cNvCxnSpPr>
          <p:nvPr/>
        </p:nvCxnSpPr>
        <p:spPr>
          <a:xfrm>
            <a:off x="6052210" y="5571960"/>
            <a:ext cx="0" cy="367578"/>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a:endCxn id="15" idx="1"/>
          </p:cNvCxnSpPr>
          <p:nvPr/>
        </p:nvCxnSpPr>
        <p:spPr>
          <a:xfrm>
            <a:off x="7387715" y="3875527"/>
            <a:ext cx="767250" cy="5429"/>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393390" y="3483118"/>
            <a:ext cx="51065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Yes</a:t>
            </a:r>
          </a:p>
        </p:txBody>
      </p:sp>
      <p:sp>
        <p:nvSpPr>
          <p:cNvPr id="12" name="TextBox 11"/>
          <p:cNvSpPr txBox="1"/>
          <p:nvPr/>
        </p:nvSpPr>
        <p:spPr>
          <a:xfrm>
            <a:off x="6131693" y="4453821"/>
            <a:ext cx="49244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No</a:t>
            </a:r>
          </a:p>
        </p:txBody>
      </p:sp>
      <p:sp>
        <p:nvSpPr>
          <p:cNvPr id="13" name="Flowchart: Terminator 12"/>
          <p:cNvSpPr/>
          <p:nvPr/>
        </p:nvSpPr>
        <p:spPr>
          <a:xfrm>
            <a:off x="5234063" y="5939538"/>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End</a:t>
            </a:r>
          </a:p>
        </p:txBody>
      </p:sp>
      <p:sp>
        <p:nvSpPr>
          <p:cNvPr id="14" name="Flowchart: Terminator 13"/>
          <p:cNvSpPr/>
          <p:nvPr/>
        </p:nvSpPr>
        <p:spPr>
          <a:xfrm>
            <a:off x="5234063" y="2404841"/>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Start</a:t>
            </a:r>
          </a:p>
        </p:txBody>
      </p:sp>
      <p:sp>
        <p:nvSpPr>
          <p:cNvPr id="15" name="Flowchart: Process 14"/>
          <p:cNvSpPr/>
          <p:nvPr/>
        </p:nvSpPr>
        <p:spPr>
          <a:xfrm>
            <a:off x="8154965" y="3545776"/>
            <a:ext cx="2436198"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Statement List 1</a:t>
            </a:r>
          </a:p>
        </p:txBody>
      </p:sp>
      <p:cxnSp>
        <p:nvCxnSpPr>
          <p:cNvPr id="30" name="Elbow Connector 29"/>
          <p:cNvCxnSpPr>
            <a:stCxn id="15" idx="2"/>
            <a:endCxn id="13" idx="3"/>
          </p:cNvCxnSpPr>
          <p:nvPr/>
        </p:nvCxnSpPr>
        <p:spPr>
          <a:xfrm rot="5400000">
            <a:off x="7121676" y="3964818"/>
            <a:ext cx="2000071" cy="2502707"/>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9" name="Flowchart: Process 18"/>
          <p:cNvSpPr/>
          <p:nvPr/>
        </p:nvSpPr>
        <p:spPr>
          <a:xfrm>
            <a:off x="4716706" y="4883784"/>
            <a:ext cx="2671008" cy="688176"/>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Else Statement List</a:t>
            </a:r>
          </a:p>
        </p:txBody>
      </p:sp>
      <p:cxnSp>
        <p:nvCxnSpPr>
          <p:cNvPr id="26" name="Straight Arrow Connector 25"/>
          <p:cNvCxnSpPr>
            <a:stCxn id="6" idx="2"/>
            <a:endCxn id="19" idx="0"/>
          </p:cNvCxnSpPr>
          <p:nvPr/>
        </p:nvCxnSpPr>
        <p:spPr>
          <a:xfrm>
            <a:off x="6052210" y="4516206"/>
            <a:ext cx="0" cy="367578"/>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142434338"/>
              </p:ext>
            </p:extLst>
          </p:nvPr>
        </p:nvGraphicFramePr>
        <p:xfrm>
          <a:off x="260844" y="762211"/>
          <a:ext cx="11741698" cy="1493520"/>
        </p:xfrm>
        <a:graphic>
          <a:graphicData uri="http://schemas.openxmlformats.org/drawingml/2006/table">
            <a:tbl>
              <a:tblPr bandRow="1">
                <a:tableStyleId>{5C22544A-7EE6-4342-B048-85BDC9FD1C3A}</a:tableStyleId>
              </a:tblPr>
              <a:tblGrid>
                <a:gridCol w="1402080">
                  <a:extLst>
                    <a:ext uri="{9D8B030D-6E8A-4147-A177-3AD203B41FA5}">
                      <a16:colId xmlns:a16="http://schemas.microsoft.com/office/drawing/2014/main" val="583079699"/>
                    </a:ext>
                  </a:extLst>
                </a:gridCol>
                <a:gridCol w="10339618">
                  <a:extLst>
                    <a:ext uri="{9D8B030D-6E8A-4147-A177-3AD203B41FA5}">
                      <a16:colId xmlns:a16="http://schemas.microsoft.com/office/drawing/2014/main" val="3748089758"/>
                    </a:ext>
                  </a:extLst>
                </a:gridCol>
              </a:tblGrid>
              <a:tr h="370840">
                <a:tc>
                  <a:txBody>
                    <a:bodyPr/>
                    <a:lstStyle/>
                    <a:p>
                      <a:r>
                        <a:rPr lang="en-AU" sz="2000" err="1">
                          <a:latin typeface="Segoe UI Light" panose="020B0502040204020203" pitchFamily="34" charset="0"/>
                          <a:cs typeface="Segoe UI Light" panose="020B0502040204020203" pitchFamily="34" charset="0"/>
                        </a:rPr>
                        <a:t>If..Else</a:t>
                      </a:r>
                      <a:endParaRPr lang="en-AU" sz="2000">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latin typeface="Segoe UI Light"/>
                          <a:cs typeface="Segoe UI Light"/>
                        </a:rPr>
                        <a:t>Allows attachment of Execution</a:t>
                      </a:r>
                      <a:r>
                        <a:rPr lang="en-AU" sz="2000" baseline="0">
                          <a:latin typeface="Segoe UI Light"/>
                          <a:cs typeface="Segoe UI Light"/>
                        </a:rPr>
                        <a:t> Statement for FALSE condition</a:t>
                      </a:r>
                      <a:endParaRPr lang="en-AU" sz="2000">
                        <a:latin typeface="Segoe UI Light"/>
                        <a:cs typeface="Segoe UI Light"/>
                      </a:endParaRPr>
                    </a:p>
                  </a:txBody>
                  <a:tcPr/>
                </a:tc>
                <a:extLst>
                  <a:ext uri="{0D108BD9-81ED-4DB2-BD59-A6C34878D82A}">
                    <a16:rowId xmlns:a16="http://schemas.microsoft.com/office/drawing/2014/main" val="1637057126"/>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a:rPr>
                        <a:t>Syntax</a:t>
                      </a:r>
                    </a:p>
                  </a:txBody>
                  <a:tcPr>
                    <a:solidFill>
                      <a:srgbClr val="01245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E0FFFF"/>
                          </a:solidFill>
                          <a:effectLst/>
                          <a:uLnTx/>
                          <a:uFillTx/>
                          <a:latin typeface="Lucida Console"/>
                          <a:ea typeface="+mn-ea"/>
                          <a:cs typeface="+mn-cs"/>
                        </a:rPr>
                        <a:t>If</a:t>
                      </a:r>
                      <a:r>
                        <a:rPr kumimoji="0" lang="en-AU" sz="2000" b="0" i="0" u="none" strike="noStrike" kern="1200" cap="none" spc="0" normalizeH="0" baseline="0" noProof="0">
                          <a:ln>
                            <a:noFill/>
                          </a:ln>
                          <a:solidFill>
                            <a:srgbClr val="F5F5F5"/>
                          </a:solidFill>
                          <a:effectLst/>
                          <a:uLnTx/>
                          <a:uFillTx/>
                          <a:latin typeface="Lucida Console"/>
                          <a:ea typeface="+mn-ea"/>
                          <a:cs typeface="+mn-cs"/>
                        </a:rPr>
                        <a:t> (</a:t>
                      </a:r>
                      <a:r>
                        <a:rPr kumimoji="0" lang="en-AU" sz="2000" b="0" i="0" u="none" strike="noStrike" kern="1200" cap="none" spc="0" normalizeH="0" baseline="0" noProof="0">
                          <a:ln>
                            <a:noFill/>
                          </a:ln>
                          <a:solidFill>
                            <a:srgbClr val="D3D3D3"/>
                          </a:solidFill>
                          <a:effectLst/>
                          <a:uLnTx/>
                          <a:uFillTx/>
                          <a:latin typeface="Lucida Console"/>
                          <a:ea typeface="+mn-ea"/>
                          <a:cs typeface="+mn-cs"/>
                        </a:rPr>
                        <a:t>&lt;</a:t>
                      </a:r>
                      <a:r>
                        <a:rPr kumimoji="0" lang="en-AU" sz="2000" b="0" i="0" u="none" strike="noStrike" kern="1200" cap="none" spc="0" normalizeH="0" baseline="0" noProof="0">
                          <a:ln>
                            <a:noFill/>
                          </a:ln>
                          <a:solidFill>
                            <a:srgbClr val="EE82EE"/>
                          </a:solidFill>
                          <a:effectLst/>
                          <a:uLnTx/>
                          <a:uFillTx/>
                          <a:latin typeface="Lucida Console"/>
                          <a:ea typeface="+mn-ea"/>
                          <a:cs typeface="+mn-cs"/>
                        </a:rPr>
                        <a:t>test1&gt;</a:t>
                      </a:r>
                      <a:r>
                        <a:rPr kumimoji="0" lang="en-AU" sz="2000" b="0" i="0" u="none" strike="noStrike" kern="1200" cap="none" spc="0" normalizeH="0" baseline="0" noProof="0">
                          <a:ln>
                            <a:noFill/>
                          </a:ln>
                          <a:solidFill>
                            <a:srgbClr val="F5F5F5"/>
                          </a:solidFill>
                          <a:effectLst/>
                          <a:uLnTx/>
                          <a:uFillTx/>
                          <a:latin typeface="Lucida Console"/>
                          <a:ea typeface="+mn-ea"/>
                          <a:cs typeface="+mn-cs"/>
                        </a:rPr>
                        <a:t>) { </a:t>
                      </a:r>
                      <a:r>
                        <a:rPr kumimoji="0" lang="en-AU" sz="2000" b="0" i="0" u="none" strike="noStrike" kern="1200" cap="none" spc="0" normalizeH="0" baseline="0" noProof="0">
                          <a:ln>
                            <a:noFill/>
                          </a:ln>
                          <a:solidFill>
                            <a:srgbClr val="D3D3D3"/>
                          </a:solidFill>
                          <a:effectLst/>
                          <a:uLnTx/>
                          <a:uFillTx/>
                          <a:latin typeface="Lucida Console"/>
                          <a:ea typeface="+mn-ea"/>
                          <a:cs typeface="+mn-cs"/>
                        </a:rPr>
                        <a:t>&lt;</a:t>
                      </a:r>
                      <a:r>
                        <a:rPr kumimoji="0" lang="en-AU" sz="2000" b="0" i="0" u="none" strike="noStrike" kern="1200" cap="none" spc="0" normalizeH="0" baseline="0" noProof="0">
                          <a:ln>
                            <a:noFill/>
                          </a:ln>
                          <a:solidFill>
                            <a:srgbClr val="EE82EE"/>
                          </a:solidFill>
                          <a:effectLst/>
                          <a:uLnTx/>
                          <a:uFillTx/>
                          <a:latin typeface="Lucida Console"/>
                          <a:ea typeface="+mn-ea"/>
                          <a:cs typeface="+mn-cs"/>
                        </a:rPr>
                        <a:t>statement</a:t>
                      </a:r>
                      <a:r>
                        <a:rPr kumimoji="0" lang="en-AU" sz="2000" b="0" i="0" u="none" strike="noStrike" kern="1200" cap="none" spc="0" normalizeH="0" baseline="0" noProof="0">
                          <a:ln>
                            <a:noFill/>
                          </a:ln>
                          <a:solidFill>
                            <a:srgbClr val="F5F5F5"/>
                          </a:solidFill>
                          <a:effectLst/>
                          <a:uLnTx/>
                          <a:uFillTx/>
                          <a:latin typeface="Lucida Console"/>
                          <a:ea typeface="+mn-ea"/>
                          <a:cs typeface="+mn-cs"/>
                        </a:rPr>
                        <a:t> </a:t>
                      </a:r>
                      <a:r>
                        <a:rPr kumimoji="0" lang="en-AU" sz="2000" b="0" i="0" u="none" strike="noStrike" kern="1200" cap="none" spc="0" normalizeH="0" baseline="0" noProof="0">
                          <a:ln>
                            <a:noFill/>
                          </a:ln>
                          <a:solidFill>
                            <a:srgbClr val="EE82EE"/>
                          </a:solidFill>
                          <a:effectLst/>
                          <a:uLnTx/>
                          <a:uFillTx/>
                          <a:latin typeface="Lucida Console"/>
                          <a:ea typeface="+mn-ea"/>
                          <a:cs typeface="+mn-cs"/>
                        </a:rPr>
                        <a:t>list</a:t>
                      </a:r>
                      <a:r>
                        <a:rPr kumimoji="0" lang="en-AU" sz="2000" b="0" i="0" u="none" strike="noStrike" kern="1200" cap="none" spc="0" normalizeH="0" baseline="0" noProof="0">
                          <a:ln>
                            <a:noFill/>
                          </a:ln>
                          <a:solidFill>
                            <a:srgbClr val="F5F5F5"/>
                          </a:solidFill>
                          <a:effectLst/>
                          <a:uLnTx/>
                          <a:uFillTx/>
                          <a:latin typeface="Lucida Console"/>
                          <a:ea typeface="+mn-ea"/>
                          <a:cs typeface="+mn-cs"/>
                        </a:rPr>
                        <a:t> </a:t>
                      </a:r>
                      <a:r>
                        <a:rPr kumimoji="0" lang="en-AU" sz="2000" b="0" i="0" u="none" strike="noStrike" kern="1200" cap="none" spc="0" normalizeH="0" baseline="0" noProof="0">
                          <a:ln>
                            <a:noFill/>
                          </a:ln>
                          <a:solidFill>
                            <a:srgbClr val="D3D3D3"/>
                          </a:solidFill>
                          <a:effectLst/>
                          <a:uLnTx/>
                          <a:uFillTx/>
                          <a:latin typeface="Lucida Console"/>
                          <a:ea typeface="+mn-ea"/>
                          <a:cs typeface="+mn-cs"/>
                        </a:rPr>
                        <a:t>1&gt; </a:t>
                      </a:r>
                      <a:r>
                        <a:rPr kumimoji="0" lang="en-AU" sz="2000" b="0" i="0" u="none" strike="noStrike" kern="1200" cap="none" spc="0" normalizeH="0" baseline="0" noProof="0">
                          <a:ln>
                            <a:noFill/>
                          </a:ln>
                          <a:solidFill>
                            <a:srgbClr val="F5F5F5"/>
                          </a:solidFill>
                          <a:effectLst/>
                          <a:uLnTx/>
                          <a:uFillTx/>
                          <a:latin typeface="Lucida Console"/>
                          <a:ea typeface="+mn-ea"/>
                          <a:cs typeface="+mn-cs"/>
                        </a:rPr>
                        <a:t>} </a:t>
                      </a:r>
                      <a:r>
                        <a:rPr kumimoji="0" lang="en-AU" sz="2000" b="0" i="0" u="none" strike="noStrike" kern="1200" cap="none" spc="0" normalizeH="0" baseline="0" noProof="0">
                          <a:ln>
                            <a:noFill/>
                          </a:ln>
                          <a:solidFill>
                            <a:srgbClr val="FFFFFF"/>
                          </a:solidFill>
                          <a:effectLst/>
                          <a:uLnTx/>
                          <a:uFillTx/>
                          <a:latin typeface="Lucida Console"/>
                          <a:ea typeface="+mn-ea"/>
                          <a:cs typeface="+mn-cs"/>
                        </a:rPr>
                        <a:t>Else </a:t>
                      </a:r>
                      <a:r>
                        <a:rPr kumimoji="0" lang="en-AU" sz="2000" b="0" i="0" u="none" strike="noStrike" kern="1200" cap="none" spc="0" normalizeH="0" baseline="0" noProof="0">
                          <a:ln>
                            <a:noFill/>
                          </a:ln>
                          <a:solidFill>
                            <a:srgbClr val="F5F5F5"/>
                          </a:solidFill>
                          <a:effectLst/>
                          <a:uLnTx/>
                          <a:uFillTx/>
                          <a:latin typeface="Lucida Console"/>
                          <a:ea typeface="+mn-ea"/>
                          <a:cs typeface="+mn-cs"/>
                        </a:rPr>
                        <a:t>{ </a:t>
                      </a:r>
                      <a:r>
                        <a:rPr kumimoji="0" lang="en-AU" sz="2000" b="0" i="0" u="none" strike="noStrike" kern="1200" cap="none" spc="0" normalizeH="0" baseline="0" noProof="0">
                          <a:ln>
                            <a:noFill/>
                          </a:ln>
                          <a:solidFill>
                            <a:srgbClr val="D3D3D3"/>
                          </a:solidFill>
                          <a:effectLst/>
                          <a:uLnTx/>
                          <a:uFillTx/>
                          <a:latin typeface="Lucida Console"/>
                          <a:ea typeface="+mn-ea"/>
                          <a:cs typeface="+mn-cs"/>
                        </a:rPr>
                        <a:t>&lt;</a:t>
                      </a:r>
                      <a:r>
                        <a:rPr kumimoji="0" lang="en-AU" sz="2000" b="0" i="0" u="none" strike="noStrike" kern="1200" cap="none" spc="0" normalizeH="0" baseline="0" noProof="0">
                          <a:ln>
                            <a:noFill/>
                          </a:ln>
                          <a:solidFill>
                            <a:srgbClr val="EE82EE"/>
                          </a:solidFill>
                          <a:effectLst/>
                          <a:uLnTx/>
                          <a:uFillTx/>
                          <a:latin typeface="Lucida Console"/>
                          <a:ea typeface="+mn-ea"/>
                          <a:cs typeface="+mn-cs"/>
                        </a:rPr>
                        <a:t>else statement</a:t>
                      </a:r>
                      <a:r>
                        <a:rPr kumimoji="0" lang="en-AU" sz="2000" b="0" i="0" u="none" strike="noStrike" kern="1200" cap="none" spc="0" normalizeH="0" baseline="0" noProof="0">
                          <a:ln>
                            <a:noFill/>
                          </a:ln>
                          <a:solidFill>
                            <a:srgbClr val="F5F5F5"/>
                          </a:solidFill>
                          <a:effectLst/>
                          <a:uLnTx/>
                          <a:uFillTx/>
                          <a:latin typeface="Lucida Console"/>
                          <a:ea typeface="+mn-ea"/>
                          <a:cs typeface="+mn-cs"/>
                        </a:rPr>
                        <a:t> </a:t>
                      </a:r>
                      <a:r>
                        <a:rPr kumimoji="0" lang="en-AU" sz="2000" b="0" i="0" u="none" strike="noStrike" kern="1200" cap="none" spc="0" normalizeH="0" baseline="0" noProof="0">
                          <a:ln>
                            <a:noFill/>
                          </a:ln>
                          <a:solidFill>
                            <a:srgbClr val="EE82EE"/>
                          </a:solidFill>
                          <a:effectLst/>
                          <a:uLnTx/>
                          <a:uFillTx/>
                          <a:latin typeface="Lucida Console"/>
                          <a:ea typeface="+mn-ea"/>
                          <a:cs typeface="+mn-cs"/>
                        </a:rPr>
                        <a:t>list</a:t>
                      </a:r>
                      <a:r>
                        <a:rPr kumimoji="0" lang="en-AU" sz="2000" b="0" i="0" u="none" strike="noStrike" kern="1200" cap="none" spc="0" normalizeH="0" baseline="0" noProof="0">
                          <a:ln>
                            <a:noFill/>
                          </a:ln>
                          <a:solidFill>
                            <a:srgbClr val="D3D3D3"/>
                          </a:solidFill>
                          <a:effectLst/>
                          <a:uLnTx/>
                          <a:uFillTx/>
                          <a:latin typeface="Lucida Console"/>
                          <a:ea typeface="+mn-ea"/>
                          <a:cs typeface="+mn-cs"/>
                        </a:rPr>
                        <a:t>&gt; </a:t>
                      </a:r>
                      <a:r>
                        <a:rPr kumimoji="0" lang="en-AU" sz="2000" b="0" i="0" u="none" strike="noStrike" kern="1200" cap="none" spc="0" normalizeH="0" baseline="0" noProof="0">
                          <a:ln>
                            <a:noFill/>
                          </a:ln>
                          <a:solidFill>
                            <a:srgbClr val="F5F5F5"/>
                          </a:solidFill>
                          <a:effectLst/>
                          <a:uLnTx/>
                          <a:uFillTx/>
                          <a:latin typeface="Lucida Console"/>
                          <a:ea typeface="+mn-ea"/>
                          <a:cs typeface="+mn-cs"/>
                        </a:rPr>
                        <a:t>}</a:t>
                      </a:r>
                    </a:p>
                  </a:txBody>
                  <a:tcPr>
                    <a:solidFill>
                      <a:srgbClr val="012456"/>
                    </a:solidFill>
                  </a:tcPr>
                </a:tc>
                <a:extLst>
                  <a:ext uri="{0D108BD9-81ED-4DB2-BD59-A6C34878D82A}">
                    <a16:rowId xmlns:a16="http://schemas.microsoft.com/office/drawing/2014/main" val="71692673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a:rPr>
                        <a:t>Example</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E0FFFF"/>
                          </a:solidFill>
                          <a:latin typeface="Lucida Console"/>
                        </a:rPr>
                        <a:t>If</a:t>
                      </a:r>
                      <a:r>
                        <a:rPr lang="en-AU" sz="2000">
                          <a:solidFill>
                            <a:srgbClr val="F5F5F5"/>
                          </a:solidFill>
                          <a:latin typeface="Lucida Console"/>
                        </a:rPr>
                        <a:t> ((Get-Service</a:t>
                      </a:r>
                      <a:r>
                        <a:rPr lang="en-AU" sz="2000" baseline="0">
                          <a:solidFill>
                            <a:srgbClr val="F5F5F5"/>
                          </a:solidFill>
                          <a:latin typeface="Lucida Console"/>
                        </a:rPr>
                        <a:t> BITS).Status</a:t>
                      </a:r>
                      <a:r>
                        <a:rPr kumimoji="0" lang="en-AU" sz="2000" b="0" i="0" u="none" strike="noStrike" kern="1200" cap="none" spc="0" normalizeH="0" baseline="0">
                          <a:ln>
                            <a:noFill/>
                          </a:ln>
                          <a:solidFill>
                            <a:srgbClr val="D3D3D3"/>
                          </a:solidFill>
                          <a:effectLst/>
                          <a:uLnTx/>
                          <a:uFillTx/>
                          <a:latin typeface="Lucida Console"/>
                          <a:ea typeface="+mn-ea"/>
                          <a:cs typeface="+mn-cs"/>
                        </a:rPr>
                        <a:t> –</a:t>
                      </a:r>
                      <a:r>
                        <a:rPr kumimoji="0" lang="en-AU" sz="2000" b="0" i="0" u="none" strike="noStrike" kern="1200" cap="none" spc="0" normalizeH="0" baseline="0" err="1">
                          <a:ln>
                            <a:noFill/>
                          </a:ln>
                          <a:solidFill>
                            <a:srgbClr val="D3D3D3"/>
                          </a:solidFill>
                          <a:effectLst/>
                          <a:uLnTx/>
                          <a:uFillTx/>
                          <a:latin typeface="Lucida Console"/>
                          <a:ea typeface="+mn-ea"/>
                          <a:cs typeface="+mn-cs"/>
                        </a:rPr>
                        <a:t>eq</a:t>
                      </a:r>
                      <a:r>
                        <a:rPr kumimoji="0" lang="en-AU" sz="2000" b="0" i="0" u="none" strike="noStrike" kern="1200" cap="none" spc="0" normalizeH="0" baseline="0">
                          <a:ln>
                            <a:noFill/>
                          </a:ln>
                          <a:solidFill>
                            <a:srgbClr val="D3D3D3"/>
                          </a:solidFill>
                          <a:effectLst/>
                          <a:uLnTx/>
                          <a:uFillTx/>
                          <a:latin typeface="Lucida Console"/>
                          <a:ea typeface="+mn-ea"/>
                          <a:cs typeface="+mn-cs"/>
                        </a:rPr>
                        <a:t> </a:t>
                      </a:r>
                      <a:r>
                        <a:rPr kumimoji="0" lang="en-AU" sz="2000" b="0" i="0" u="none" strike="noStrike" kern="1200" cap="none" spc="0" normalizeH="0" baseline="0">
                          <a:ln>
                            <a:noFill/>
                          </a:ln>
                          <a:solidFill>
                            <a:srgbClr val="EE82EE"/>
                          </a:solidFill>
                          <a:effectLst/>
                          <a:uLnTx/>
                          <a:uFillTx/>
                          <a:latin typeface="Lucida Console"/>
                          <a:ea typeface="+mn-ea"/>
                          <a:cs typeface="+mn-cs"/>
                        </a:rPr>
                        <a:t>“Running”</a:t>
                      </a:r>
                      <a:r>
                        <a:rPr kumimoji="0" lang="en-AU" sz="2000" b="0" i="0" u="none" strike="noStrike" kern="1200" cap="none" spc="0" normalizeH="0" baseline="0">
                          <a:ln>
                            <a:noFill/>
                          </a:ln>
                          <a:solidFill>
                            <a:srgbClr val="E0FFFF"/>
                          </a:solidFill>
                          <a:effectLst/>
                          <a:uLnTx/>
                          <a:uFillTx/>
                          <a:latin typeface="Lucida Console"/>
                          <a:ea typeface="+mn-ea"/>
                          <a:cs typeface="+mn-cs"/>
                        </a:rPr>
                        <a:t>)</a:t>
                      </a:r>
                      <a:r>
                        <a:rPr kumimoji="0" lang="en-AU" sz="2000" b="0" i="0" u="none" strike="noStrike" kern="1200" cap="none" spc="0" normalizeH="0" baseline="0">
                          <a:ln>
                            <a:noFill/>
                          </a:ln>
                          <a:solidFill>
                            <a:srgbClr val="EE82EE"/>
                          </a:solidFill>
                          <a:effectLst/>
                          <a:uLnTx/>
                          <a:uFillTx/>
                          <a:latin typeface="Lucida Console"/>
                          <a:ea typeface="+mn-ea"/>
                          <a:cs typeface="+mn-cs"/>
                        </a:rPr>
                        <a:t> </a:t>
                      </a:r>
                      <a:r>
                        <a:rPr lang="en-AU" sz="2000">
                          <a:solidFill>
                            <a:srgbClr val="E0FFFF"/>
                          </a:solidFill>
                          <a:latin typeface="Lucida Console"/>
                        </a:rPr>
                        <a:t>{ Stop-Service </a:t>
                      </a:r>
                      <a:r>
                        <a:rPr lang="en-AU" sz="2000">
                          <a:solidFill>
                            <a:srgbClr val="FFE4B5"/>
                          </a:solidFill>
                          <a:latin typeface="Lucida Console"/>
                          <a:ea typeface="+mn-ea"/>
                          <a:cs typeface="+mn-cs"/>
                        </a:rPr>
                        <a:t>BITS</a:t>
                      </a:r>
                      <a:r>
                        <a:rPr lang="en-AU" sz="2000">
                          <a:solidFill>
                            <a:srgbClr val="E0FFFF"/>
                          </a:solidFill>
                          <a:latin typeface="Lucida Console"/>
                        </a:rPr>
                        <a:t> </a:t>
                      </a:r>
                      <a:r>
                        <a:rPr lang="en-AU" sz="2000">
                          <a:solidFill>
                            <a:srgbClr val="F5F5F5"/>
                          </a:solidFill>
                          <a:latin typeface="Lucida Console"/>
                        </a:rPr>
                        <a:t>}</a:t>
                      </a:r>
                    </a:p>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a:rPr>
                        <a:t>Else { Start-Service </a:t>
                      </a:r>
                      <a:r>
                        <a:rPr lang="en-AU" sz="2000">
                          <a:solidFill>
                            <a:srgbClr val="FFE4B5"/>
                          </a:solidFill>
                          <a:latin typeface="Lucida Console"/>
                          <a:ea typeface="+mn-ea"/>
                          <a:cs typeface="+mn-cs"/>
                        </a:rPr>
                        <a:t>BITS</a:t>
                      </a:r>
                      <a:r>
                        <a:rPr lang="en-AU" sz="2000">
                          <a:solidFill>
                            <a:srgbClr val="F5F5F5"/>
                          </a:solidFill>
                          <a:latin typeface="Lucida Console"/>
                        </a:rPr>
                        <a:t> } </a:t>
                      </a:r>
                    </a:p>
                  </a:txBody>
                  <a:tcPr>
                    <a:solidFill>
                      <a:srgbClr val="012456"/>
                    </a:solidFill>
                  </a:tcPr>
                </a:tc>
                <a:extLst>
                  <a:ext uri="{0D108BD9-81ED-4DB2-BD59-A6C34878D82A}">
                    <a16:rowId xmlns:a16="http://schemas.microsoft.com/office/drawing/2014/main" val="1950860008"/>
                  </a:ext>
                </a:extLst>
              </a:tr>
            </a:tbl>
          </a:graphicData>
        </a:graphic>
      </p:graphicFrame>
    </p:spTree>
    <p:extLst>
      <p:ext uri="{BB962C8B-B14F-4D97-AF65-F5344CB8AC3E}">
        <p14:creationId xmlns:p14="http://schemas.microsoft.com/office/powerpoint/2010/main" val="2404980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31"/>
            <a:ext cx="11277600" cy="685800"/>
          </a:xfrm>
        </p:spPr>
        <p:txBody>
          <a:bodyPr/>
          <a:lstStyle/>
          <a:p>
            <a:r>
              <a:rPr lang="en-US"/>
              <a:t>If..</a:t>
            </a:r>
            <a:r>
              <a:rPr lang="en-US" err="1"/>
              <a:t>Elseif</a:t>
            </a:r>
            <a:r>
              <a:rPr lang="en-US"/>
              <a:t>(s)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6" name="Flowchart: Decision 5"/>
          <p:cNvSpPr/>
          <p:nvPr/>
        </p:nvSpPr>
        <p:spPr>
          <a:xfrm>
            <a:off x="7034071" y="1168454"/>
            <a:ext cx="2333874" cy="1119624"/>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Is first condition True?</a:t>
            </a:r>
          </a:p>
        </p:txBody>
      </p:sp>
      <p:cxnSp>
        <p:nvCxnSpPr>
          <p:cNvPr id="7" name="Straight Arrow Connector 6"/>
          <p:cNvCxnSpPr>
            <a:stCxn id="14" idx="2"/>
          </p:cNvCxnSpPr>
          <p:nvPr/>
        </p:nvCxnSpPr>
        <p:spPr>
          <a:xfrm>
            <a:off x="8201016" y="722445"/>
            <a:ext cx="0" cy="446009"/>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72" idx="2"/>
            <a:endCxn id="13" idx="0"/>
          </p:cNvCxnSpPr>
          <p:nvPr/>
        </p:nvCxnSpPr>
        <p:spPr>
          <a:xfrm>
            <a:off x="8201016" y="5300670"/>
            <a:ext cx="0" cy="501787"/>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a:endCxn id="15" idx="1"/>
          </p:cNvCxnSpPr>
          <p:nvPr/>
        </p:nvCxnSpPr>
        <p:spPr>
          <a:xfrm>
            <a:off x="9367945" y="1728266"/>
            <a:ext cx="299622"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9021217" y="1285162"/>
            <a:ext cx="474425"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Yes</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TextBox 11"/>
          <p:cNvSpPr txBox="1"/>
          <p:nvPr/>
        </p:nvSpPr>
        <p:spPr>
          <a:xfrm>
            <a:off x="8240020" y="2286587"/>
            <a:ext cx="458780"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No</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Flowchart: Terminator 12"/>
          <p:cNvSpPr/>
          <p:nvPr/>
        </p:nvSpPr>
        <p:spPr>
          <a:xfrm>
            <a:off x="7657793" y="5802457"/>
            <a:ext cx="1086446" cy="36739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End</a:t>
            </a: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 name="Flowchart: Terminator 13"/>
          <p:cNvSpPr/>
          <p:nvPr/>
        </p:nvSpPr>
        <p:spPr>
          <a:xfrm>
            <a:off x="7669569" y="363011"/>
            <a:ext cx="1062894" cy="359434"/>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Start</a:t>
            </a: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5" name="Flowchart: Process 14"/>
          <p:cNvSpPr/>
          <p:nvPr/>
        </p:nvSpPr>
        <p:spPr>
          <a:xfrm>
            <a:off x="9667567" y="1440853"/>
            <a:ext cx="2089010" cy="574826"/>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Run Statement List 1</a:t>
            </a:r>
          </a:p>
        </p:txBody>
      </p:sp>
      <p:cxnSp>
        <p:nvCxnSpPr>
          <p:cNvPr id="30" name="Elbow Connector 29"/>
          <p:cNvCxnSpPr>
            <a:stCxn id="15" idx="3"/>
            <a:endCxn id="13" idx="3"/>
          </p:cNvCxnSpPr>
          <p:nvPr/>
        </p:nvCxnSpPr>
        <p:spPr>
          <a:xfrm flipH="1">
            <a:off x="8744239" y="1728266"/>
            <a:ext cx="3012338" cy="4257890"/>
          </a:xfrm>
          <a:prstGeom prst="bentConnector3">
            <a:avLst>
              <a:gd name="adj1" fmla="val -7589"/>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27" idx="0"/>
          </p:cNvCxnSpPr>
          <p:nvPr/>
        </p:nvCxnSpPr>
        <p:spPr>
          <a:xfrm>
            <a:off x="8201016" y="2288078"/>
            <a:ext cx="0" cy="42780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4" name="Flowchart: Process 23"/>
          <p:cNvSpPr/>
          <p:nvPr/>
        </p:nvSpPr>
        <p:spPr>
          <a:xfrm>
            <a:off x="9667567" y="2950385"/>
            <a:ext cx="2089010" cy="574826"/>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Run Statement List 2</a:t>
            </a:r>
          </a:p>
        </p:txBody>
      </p:sp>
      <p:sp>
        <p:nvSpPr>
          <p:cNvPr id="27" name="Flowchart: Decision 26"/>
          <p:cNvSpPr/>
          <p:nvPr/>
        </p:nvSpPr>
        <p:spPr>
          <a:xfrm>
            <a:off x="7100043" y="2715882"/>
            <a:ext cx="2201946" cy="1056334"/>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Is second condition True?</a:t>
            </a:r>
          </a:p>
        </p:txBody>
      </p:sp>
      <p:cxnSp>
        <p:nvCxnSpPr>
          <p:cNvPr id="46" name="Straight Arrow Connector 45"/>
          <p:cNvCxnSpPr>
            <a:stCxn id="27" idx="3"/>
            <a:endCxn id="24" idx="1"/>
          </p:cNvCxnSpPr>
          <p:nvPr/>
        </p:nvCxnSpPr>
        <p:spPr>
          <a:xfrm flipV="1">
            <a:off x="9301989" y="3237798"/>
            <a:ext cx="365578" cy="6251"/>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stCxn id="24" idx="3"/>
            <a:endCxn id="13" idx="3"/>
          </p:cNvCxnSpPr>
          <p:nvPr/>
        </p:nvCxnSpPr>
        <p:spPr>
          <a:xfrm flipH="1">
            <a:off x="8744239" y="3237798"/>
            <a:ext cx="3012338" cy="2748358"/>
          </a:xfrm>
          <a:prstGeom prst="bentConnector3">
            <a:avLst>
              <a:gd name="adj1" fmla="val -7589"/>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9039471" y="2794693"/>
            <a:ext cx="474425"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Yes</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9" name="TextBox 58"/>
          <p:cNvSpPr txBox="1"/>
          <p:nvPr/>
        </p:nvSpPr>
        <p:spPr>
          <a:xfrm>
            <a:off x="8240020" y="4273584"/>
            <a:ext cx="49244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No</a:t>
            </a:r>
          </a:p>
        </p:txBody>
      </p:sp>
      <p:sp>
        <p:nvSpPr>
          <p:cNvPr id="69" name="TextBox 68"/>
          <p:cNvSpPr txBox="1"/>
          <p:nvPr/>
        </p:nvSpPr>
        <p:spPr>
          <a:xfrm>
            <a:off x="8240020" y="3792613"/>
            <a:ext cx="458780"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No</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cxnSp>
        <p:nvCxnSpPr>
          <p:cNvPr id="70" name="Straight Arrow Connector 69"/>
          <p:cNvCxnSpPr>
            <a:stCxn id="27" idx="2"/>
            <a:endCxn id="72" idx="0"/>
          </p:cNvCxnSpPr>
          <p:nvPr/>
        </p:nvCxnSpPr>
        <p:spPr>
          <a:xfrm>
            <a:off x="8201016" y="3772216"/>
            <a:ext cx="0" cy="47212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71" name="Flowchart: Process 70"/>
          <p:cNvSpPr/>
          <p:nvPr/>
        </p:nvSpPr>
        <p:spPr>
          <a:xfrm>
            <a:off x="9667567" y="4478839"/>
            <a:ext cx="2089010" cy="574826"/>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Run Statement List 3</a:t>
            </a:r>
          </a:p>
        </p:txBody>
      </p:sp>
      <p:sp>
        <p:nvSpPr>
          <p:cNvPr id="72" name="Flowchart: Decision 71"/>
          <p:cNvSpPr/>
          <p:nvPr/>
        </p:nvSpPr>
        <p:spPr>
          <a:xfrm>
            <a:off x="7100043" y="4244336"/>
            <a:ext cx="2201946" cy="1056334"/>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Is third condition True?</a:t>
            </a:r>
          </a:p>
        </p:txBody>
      </p:sp>
      <p:cxnSp>
        <p:nvCxnSpPr>
          <p:cNvPr id="73" name="Straight Arrow Connector 72"/>
          <p:cNvCxnSpPr>
            <a:stCxn id="72" idx="3"/>
            <a:endCxn id="71" idx="1"/>
          </p:cNvCxnSpPr>
          <p:nvPr/>
        </p:nvCxnSpPr>
        <p:spPr>
          <a:xfrm flipV="1">
            <a:off x="9301989" y="4766252"/>
            <a:ext cx="365578" cy="6251"/>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9039471" y="4323147"/>
            <a:ext cx="474425"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Yes</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cxnSp>
        <p:nvCxnSpPr>
          <p:cNvPr id="81" name="Elbow Connector 80"/>
          <p:cNvCxnSpPr>
            <a:stCxn id="71" idx="3"/>
            <a:endCxn id="13" idx="3"/>
          </p:cNvCxnSpPr>
          <p:nvPr/>
        </p:nvCxnSpPr>
        <p:spPr>
          <a:xfrm flipH="1">
            <a:off x="8744239" y="4766252"/>
            <a:ext cx="3012338" cy="1219904"/>
          </a:xfrm>
          <a:prstGeom prst="bentConnector3">
            <a:avLst>
              <a:gd name="adj1" fmla="val -7589"/>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8283471" y="5330337"/>
            <a:ext cx="458780"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No</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aphicFrame>
        <p:nvGraphicFramePr>
          <p:cNvPr id="31" name="Table 30"/>
          <p:cNvGraphicFramePr>
            <a:graphicFrameLocks noGrp="1"/>
          </p:cNvGraphicFramePr>
          <p:nvPr>
            <p:extLst>
              <p:ext uri="{D42A27DB-BD31-4B8C-83A1-F6EECF244321}">
                <p14:modId xmlns:p14="http://schemas.microsoft.com/office/powerpoint/2010/main" val="3808503395"/>
              </p:ext>
            </p:extLst>
          </p:nvPr>
        </p:nvGraphicFramePr>
        <p:xfrm>
          <a:off x="179812" y="789341"/>
          <a:ext cx="6881228" cy="5882640"/>
        </p:xfrm>
        <a:graphic>
          <a:graphicData uri="http://schemas.openxmlformats.org/drawingml/2006/table">
            <a:tbl>
              <a:tblPr bandRow="1">
                <a:tableStyleId>{5C22544A-7EE6-4342-B048-85BDC9FD1C3A}</a:tableStyleId>
              </a:tblPr>
              <a:tblGrid>
                <a:gridCol w="1061159">
                  <a:extLst>
                    <a:ext uri="{9D8B030D-6E8A-4147-A177-3AD203B41FA5}">
                      <a16:colId xmlns:a16="http://schemas.microsoft.com/office/drawing/2014/main" val="583079699"/>
                    </a:ext>
                  </a:extLst>
                </a:gridCol>
                <a:gridCol w="5820069">
                  <a:extLst>
                    <a:ext uri="{9D8B030D-6E8A-4147-A177-3AD203B41FA5}">
                      <a16:colId xmlns:a16="http://schemas.microsoft.com/office/drawing/2014/main" val="3748089758"/>
                    </a:ext>
                  </a:extLst>
                </a:gridCol>
              </a:tblGrid>
              <a:tr h="370840">
                <a:tc>
                  <a:txBody>
                    <a:bodyPr/>
                    <a:lstStyle/>
                    <a:p>
                      <a:r>
                        <a:rPr lang="en-AU" sz="1600">
                          <a:latin typeface="Segoe UI Light" panose="020B0502040204020203" pitchFamily="34" charset="0"/>
                          <a:cs typeface="Segoe UI Light" panose="020B0502040204020203" pitchFamily="34" charset="0"/>
                        </a:rPr>
                        <a:t>If..</a:t>
                      </a:r>
                      <a:r>
                        <a:rPr lang="en-AU" sz="1600" err="1">
                          <a:latin typeface="Segoe UI Light" panose="020B0502040204020203" pitchFamily="34" charset="0"/>
                          <a:cs typeface="Segoe UI Light" panose="020B0502040204020203" pitchFamily="34" charset="0"/>
                        </a:rPr>
                        <a:t>Elseif</a:t>
                      </a:r>
                      <a:r>
                        <a:rPr lang="en-AU" sz="1600">
                          <a:latin typeface="Segoe UI Light" panose="020B0502040204020203" pitchFamily="34" charset="0"/>
                          <a:cs typeface="Segoe UI Light" panose="020B0502040204020203" pitchFamily="34" charset="0"/>
                        </a:rPr>
                        <a:t>(s)</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1600">
                          <a:latin typeface="Segoe UI Light" panose="020B0502040204020203" pitchFamily="34" charset="0"/>
                          <a:cs typeface="Segoe UI Light" panose="020B0502040204020203" pitchFamily="34" charset="0"/>
                        </a:rPr>
                        <a:t>Allows</a:t>
                      </a:r>
                      <a:r>
                        <a:rPr lang="en-AU" sz="1600" baseline="0">
                          <a:latin typeface="Segoe UI Light" panose="020B0502040204020203" pitchFamily="34" charset="0"/>
                          <a:cs typeface="Segoe UI Light" panose="020B0502040204020203" pitchFamily="34" charset="0"/>
                        </a:rPr>
                        <a:t> attaching of additional conditional statements predicated on FALSE result of previous conditional.</a:t>
                      </a:r>
                      <a:endParaRPr lang="en-AU" sz="16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637057126"/>
                  </a:ext>
                </a:extLst>
              </a:tr>
              <a:tr h="2578388">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1400">
                          <a:solidFill>
                            <a:srgbClr val="F5F5F5"/>
                          </a:solidFill>
                          <a:latin typeface="Lucida Console" panose="020B0609040504020204" pitchFamily="49" charset="0"/>
                        </a:rPr>
                        <a:t>Syntax</a:t>
                      </a:r>
                    </a:p>
                  </a:txBody>
                  <a:tcPr>
                    <a:solidFill>
                      <a:srgbClr val="01245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If</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&lt;</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test1</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    &lt;</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statement</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list</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1&gt;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err="1">
                          <a:ln>
                            <a:noFill/>
                          </a:ln>
                          <a:solidFill>
                            <a:srgbClr val="E0FFFF"/>
                          </a:solidFill>
                          <a:effectLst/>
                          <a:uLnTx/>
                          <a:uFillTx/>
                          <a:latin typeface="Lucida Console" panose="020B0609040504020204" pitchFamily="49" charset="0"/>
                          <a:ea typeface="+mn-ea"/>
                          <a:cs typeface="+mn-cs"/>
                        </a:rPr>
                        <a:t>ElseIf</a:t>
                      </a:r>
                      <a:r>
                        <a:rPr kumimoji="0" lang="en-AU" sz="1400" b="0" i="0" u="none" strike="noStrike" kern="1200" cap="none" spc="0" normalizeH="0" baseline="0" noProof="0">
                          <a:ln>
                            <a:noFill/>
                          </a:ln>
                          <a:solidFill>
                            <a:srgbClr val="8FBC8F"/>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&lt;</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test2</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&lt;</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statement</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list </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2&gt;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err="1">
                          <a:ln>
                            <a:noFill/>
                          </a:ln>
                          <a:solidFill>
                            <a:srgbClr val="E0FFFF"/>
                          </a:solidFill>
                          <a:effectLst/>
                          <a:uLnTx/>
                          <a:uFillTx/>
                          <a:latin typeface="Lucida Console" panose="020B0609040504020204" pitchFamily="49" charset="0"/>
                          <a:ea typeface="+mn-ea"/>
                          <a:cs typeface="+mn-cs"/>
                        </a:rPr>
                        <a:t>ElseIf</a:t>
                      </a:r>
                      <a:r>
                        <a:rPr kumimoji="0" lang="en-AU" sz="1400" b="0" i="0" u="none" strike="noStrike" kern="1200" cap="none" spc="0" normalizeH="0" baseline="0" noProof="0">
                          <a:ln>
                            <a:noFill/>
                          </a:ln>
                          <a:solidFill>
                            <a:srgbClr val="8FBC8F"/>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&lt;</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test3</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&lt;</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statement</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list </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3&gt;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txBody>
                  <a:tcPr>
                    <a:solidFill>
                      <a:srgbClr val="012456"/>
                    </a:solidFill>
                  </a:tcPr>
                </a:tc>
                <a:extLst>
                  <a:ext uri="{0D108BD9-81ED-4DB2-BD59-A6C34878D82A}">
                    <a16:rowId xmlns:a16="http://schemas.microsoft.com/office/drawing/2014/main" val="71692673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1400">
                          <a:solidFill>
                            <a:srgbClr val="F5F5F5"/>
                          </a:solidFill>
                          <a:latin typeface="Lucida Console" panose="020B0609040504020204" pitchFamily="49" charset="0"/>
                        </a:rPr>
                        <a:t>Example</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1400">
                          <a:solidFill>
                            <a:srgbClr val="E0FFFF"/>
                          </a:solidFill>
                          <a:latin typeface="Lucida Console" panose="020B0609040504020204" pitchFamily="49" charset="0"/>
                        </a:rPr>
                        <a:t>If ((Get-Service</a:t>
                      </a:r>
                      <a:r>
                        <a:rPr lang="en-AU" sz="1400" baseline="0">
                          <a:solidFill>
                            <a:srgbClr val="E0FFFF"/>
                          </a:solidFill>
                          <a:latin typeface="Lucida Console" panose="020B0609040504020204" pitchFamily="49" charset="0"/>
                        </a:rPr>
                        <a:t> </a:t>
                      </a:r>
                      <a:r>
                        <a:rPr lang="en-AU" sz="1400">
                          <a:solidFill>
                            <a:srgbClr val="FFE4B5"/>
                          </a:solidFill>
                          <a:latin typeface="Lucida Console" panose="020B0609040504020204" pitchFamily="49" charset="0"/>
                          <a:ea typeface="+mn-ea"/>
                          <a:cs typeface="+mn-cs"/>
                        </a:rPr>
                        <a:t>BITS</a:t>
                      </a:r>
                      <a:r>
                        <a:rPr lang="en-AU" sz="1400" baseline="0">
                          <a:solidFill>
                            <a:srgbClr val="E0FFFF"/>
                          </a:solidFill>
                          <a:latin typeface="Lucida Console" panose="020B0609040504020204" pitchFamily="49" charset="0"/>
                        </a:rPr>
                        <a:t>).</a:t>
                      </a:r>
                      <a:r>
                        <a:rPr lang="en-AU" sz="1400" baseline="0" err="1">
                          <a:solidFill>
                            <a:srgbClr val="E0FFFF"/>
                          </a:solidFill>
                          <a:latin typeface="Lucida Console" panose="020B0609040504020204" pitchFamily="49" charset="0"/>
                        </a:rPr>
                        <a:t>StartType</a:t>
                      </a:r>
                      <a:r>
                        <a:rPr lang="en-AU" sz="1400" baseline="0">
                          <a:solidFill>
                            <a:srgbClr val="E0FFFF"/>
                          </a:solidFill>
                          <a:latin typeface="Lucida Console" panose="020B0609040504020204" pitchFamily="49" charset="0"/>
                        </a:rPr>
                        <a:t> –</a:t>
                      </a:r>
                      <a:r>
                        <a:rPr lang="en-AU" sz="1400" baseline="0" err="1">
                          <a:solidFill>
                            <a:srgbClr val="E0FFFF"/>
                          </a:solidFill>
                          <a:latin typeface="Lucida Console" panose="020B0609040504020204" pitchFamily="49" charset="0"/>
                        </a:rPr>
                        <a:t>eq</a:t>
                      </a:r>
                      <a:r>
                        <a:rPr lang="en-AU" sz="1400" baseline="0">
                          <a:solidFill>
                            <a:srgbClr val="E0FFFF"/>
                          </a:solidFill>
                          <a:latin typeface="Lucida Console" panose="020B0609040504020204" pitchFamily="49" charset="0"/>
                        </a:rPr>
                        <a:t> </a:t>
                      </a:r>
                      <a:r>
                        <a:rPr kumimoji="0" lang="en-AU" sz="1400" b="0" i="0" u="none" strike="noStrike" kern="1200" cap="none" spc="0" normalizeH="0" baseline="0">
                          <a:ln>
                            <a:noFill/>
                          </a:ln>
                          <a:solidFill>
                            <a:srgbClr val="EE82EE"/>
                          </a:solidFill>
                          <a:effectLst/>
                          <a:uLnTx/>
                          <a:uFillTx/>
                          <a:latin typeface="Lucida Console" panose="020B0609040504020204" pitchFamily="49" charset="0"/>
                          <a:ea typeface="+mn-ea"/>
                          <a:cs typeface="+mn-cs"/>
                        </a:rPr>
                        <a:t>“Automatic”</a:t>
                      </a:r>
                      <a:r>
                        <a:rPr lang="en-AU" sz="1400" baseline="0">
                          <a:solidFill>
                            <a:srgbClr val="E0FFFF"/>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Start-Service </a:t>
                      </a:r>
                      <a:r>
                        <a:rPr lang="en-AU" sz="1400">
                          <a:solidFill>
                            <a:srgbClr val="FFE4B5"/>
                          </a:solidFill>
                          <a:latin typeface="Lucida Console" panose="020B0609040504020204" pitchFamily="49" charset="0"/>
                          <a:ea typeface="+mn-ea"/>
                          <a:cs typeface="+mn-cs"/>
                        </a:rPr>
                        <a:t>BITS</a:t>
                      </a:r>
                      <a:r>
                        <a:rPr lang="en-AU" sz="1400" baseline="0">
                          <a:solidFill>
                            <a:srgbClr val="E0FFFF"/>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err="1">
                          <a:solidFill>
                            <a:srgbClr val="E0FFFF"/>
                          </a:solidFill>
                          <a:latin typeface="Lucida Console" panose="020B0609040504020204" pitchFamily="49" charset="0"/>
                        </a:rPr>
                        <a:t>ElseIf</a:t>
                      </a:r>
                      <a:r>
                        <a:rPr lang="en-AU" sz="1400" baseline="0">
                          <a:solidFill>
                            <a:srgbClr val="E0FFFF"/>
                          </a:solidFill>
                          <a:latin typeface="Lucida Console" panose="020B0609040504020204" pitchFamily="49" charset="0"/>
                        </a:rPr>
                        <a:t> ((Get-Service </a:t>
                      </a:r>
                      <a:r>
                        <a:rPr lang="en-AU" sz="1400">
                          <a:solidFill>
                            <a:srgbClr val="FFE4B5"/>
                          </a:solidFill>
                          <a:latin typeface="Lucida Console" panose="020B0609040504020204" pitchFamily="49" charset="0"/>
                          <a:ea typeface="+mn-ea"/>
                          <a:cs typeface="+mn-cs"/>
                        </a:rPr>
                        <a:t>BITS</a:t>
                      </a:r>
                      <a:r>
                        <a:rPr lang="en-AU" sz="1400" baseline="0">
                          <a:solidFill>
                            <a:srgbClr val="E0FFFF"/>
                          </a:solidFill>
                          <a:latin typeface="Lucida Console" panose="020B0609040504020204" pitchFamily="49" charset="0"/>
                        </a:rPr>
                        <a:t>).</a:t>
                      </a:r>
                      <a:r>
                        <a:rPr lang="en-AU" sz="1400" baseline="0" err="1">
                          <a:solidFill>
                            <a:srgbClr val="E0FFFF"/>
                          </a:solidFill>
                          <a:latin typeface="Lucida Console" panose="020B0609040504020204" pitchFamily="49" charset="0"/>
                        </a:rPr>
                        <a:t>StartType</a:t>
                      </a:r>
                      <a:r>
                        <a:rPr lang="en-AU" sz="1400" baseline="0">
                          <a:solidFill>
                            <a:srgbClr val="E0FFFF"/>
                          </a:solidFill>
                          <a:latin typeface="Lucida Console" panose="020B0609040504020204" pitchFamily="49" charset="0"/>
                        </a:rPr>
                        <a:t> –</a:t>
                      </a:r>
                      <a:r>
                        <a:rPr lang="en-AU" sz="1400" baseline="0" err="1">
                          <a:solidFill>
                            <a:srgbClr val="E0FFFF"/>
                          </a:solidFill>
                          <a:latin typeface="Lucida Console" panose="020B0609040504020204" pitchFamily="49" charset="0"/>
                        </a:rPr>
                        <a:t>eq</a:t>
                      </a:r>
                      <a:r>
                        <a:rPr lang="en-AU" sz="1400" baseline="0">
                          <a:solidFill>
                            <a:srgbClr val="E0FFFF"/>
                          </a:solidFill>
                          <a:latin typeface="Lucida Console" panose="020B0609040504020204" pitchFamily="49" charset="0"/>
                        </a:rPr>
                        <a:t> </a:t>
                      </a:r>
                      <a:r>
                        <a:rPr kumimoji="0" lang="en-AU" sz="1400" b="0" i="0" u="none" strike="noStrike" kern="1200" cap="none" spc="0" normalizeH="0" baseline="0">
                          <a:ln>
                            <a:noFill/>
                          </a:ln>
                          <a:solidFill>
                            <a:srgbClr val="EE82EE"/>
                          </a:solidFill>
                          <a:effectLst/>
                          <a:uLnTx/>
                          <a:uFillTx/>
                          <a:latin typeface="Lucida Console" panose="020B0609040504020204" pitchFamily="49" charset="0"/>
                          <a:ea typeface="+mn-ea"/>
                          <a:cs typeface="+mn-cs"/>
                        </a:rPr>
                        <a:t>“Disabled”</a:t>
                      </a:r>
                      <a:r>
                        <a:rPr lang="en-AU" sz="1400" baseline="0">
                          <a:solidFill>
                            <a:srgbClr val="E0FFFF"/>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Stop-Service </a:t>
                      </a:r>
                      <a:r>
                        <a:rPr lang="en-AU" sz="1400">
                          <a:solidFill>
                            <a:srgbClr val="FFE4B5"/>
                          </a:solidFill>
                          <a:latin typeface="Lucida Console" panose="020B0609040504020204" pitchFamily="49" charset="0"/>
                          <a:ea typeface="+mn-ea"/>
                          <a:cs typeface="+mn-cs"/>
                        </a:rPr>
                        <a:t>BITS</a:t>
                      </a:r>
                      <a:r>
                        <a:rPr lang="en-AU" sz="1400" baseline="0">
                          <a:solidFill>
                            <a:srgbClr val="E0FFFF"/>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err="1">
                          <a:solidFill>
                            <a:srgbClr val="E0FFFF"/>
                          </a:solidFill>
                          <a:latin typeface="Lucida Console" panose="020B0609040504020204" pitchFamily="49" charset="0"/>
                        </a:rPr>
                        <a:t>ElseIf</a:t>
                      </a:r>
                      <a:r>
                        <a:rPr lang="en-AU" sz="1400" baseline="0">
                          <a:solidFill>
                            <a:srgbClr val="E0FFFF"/>
                          </a:solidFill>
                          <a:latin typeface="Lucida Console" panose="020B0609040504020204" pitchFamily="49" charset="0"/>
                        </a:rPr>
                        <a:t> ((Get-Service </a:t>
                      </a:r>
                      <a:r>
                        <a:rPr lang="en-AU" sz="1400">
                          <a:solidFill>
                            <a:srgbClr val="FFE4B5"/>
                          </a:solidFill>
                          <a:latin typeface="Lucida Console" panose="020B0609040504020204" pitchFamily="49" charset="0"/>
                          <a:ea typeface="+mn-ea"/>
                          <a:cs typeface="+mn-cs"/>
                        </a:rPr>
                        <a:t>BITS</a:t>
                      </a:r>
                      <a:r>
                        <a:rPr lang="en-AU" sz="1400" baseline="0">
                          <a:solidFill>
                            <a:srgbClr val="E0FFFF"/>
                          </a:solidFill>
                          <a:latin typeface="Lucida Console" panose="020B0609040504020204" pitchFamily="49" charset="0"/>
                        </a:rPr>
                        <a:t>).</a:t>
                      </a:r>
                      <a:r>
                        <a:rPr lang="en-AU" sz="1400" baseline="0" err="1">
                          <a:solidFill>
                            <a:srgbClr val="E0FFFF"/>
                          </a:solidFill>
                          <a:latin typeface="Lucida Console" panose="020B0609040504020204" pitchFamily="49" charset="0"/>
                        </a:rPr>
                        <a:t>StartType</a:t>
                      </a:r>
                      <a:r>
                        <a:rPr lang="en-AU" sz="1400" baseline="0">
                          <a:solidFill>
                            <a:srgbClr val="E0FFFF"/>
                          </a:solidFill>
                          <a:latin typeface="Lucida Console" panose="020B0609040504020204" pitchFamily="49" charset="0"/>
                        </a:rPr>
                        <a:t> –</a:t>
                      </a:r>
                      <a:r>
                        <a:rPr lang="en-AU" sz="1400" baseline="0" err="1">
                          <a:solidFill>
                            <a:srgbClr val="E0FFFF"/>
                          </a:solidFill>
                          <a:latin typeface="Lucida Console" panose="020B0609040504020204" pitchFamily="49" charset="0"/>
                        </a:rPr>
                        <a:t>eq</a:t>
                      </a:r>
                      <a:r>
                        <a:rPr lang="en-AU" sz="1400" baseline="0">
                          <a:solidFill>
                            <a:srgbClr val="E0FFFF"/>
                          </a:solidFill>
                          <a:latin typeface="Lucida Console" panose="020B0609040504020204" pitchFamily="49" charset="0"/>
                        </a:rPr>
                        <a:t> </a:t>
                      </a:r>
                      <a:r>
                        <a:rPr kumimoji="0" lang="en-AU" sz="1400" b="0" i="0" u="none" strike="noStrike" kern="1200" cap="none" spc="0" normalizeH="0" baseline="0">
                          <a:ln>
                            <a:noFill/>
                          </a:ln>
                          <a:solidFill>
                            <a:srgbClr val="EE82EE"/>
                          </a:solidFill>
                          <a:effectLst/>
                          <a:uLnTx/>
                          <a:uFillTx/>
                          <a:latin typeface="Lucida Console" panose="020B0609040504020204" pitchFamily="49" charset="0"/>
                          <a:ea typeface="+mn-ea"/>
                          <a:cs typeface="+mn-cs"/>
                        </a:rPr>
                        <a:t>“Manual”</a:t>
                      </a:r>
                      <a:r>
                        <a:rPr lang="en-AU" sz="1400" baseline="0">
                          <a:solidFill>
                            <a:srgbClr val="E0FFFF"/>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Start-Service </a:t>
                      </a:r>
                      <a:r>
                        <a:rPr lang="en-AU" sz="1400">
                          <a:solidFill>
                            <a:srgbClr val="FFE4B5"/>
                          </a:solidFill>
                          <a:latin typeface="Lucida Console" panose="020B0609040504020204" pitchFamily="49" charset="0"/>
                          <a:ea typeface="+mn-ea"/>
                          <a:cs typeface="+mn-cs"/>
                        </a:rPr>
                        <a:t>BITS</a:t>
                      </a:r>
                      <a:r>
                        <a:rPr lang="en-AU" sz="1400" baseline="0">
                          <a:solidFill>
                            <a:srgbClr val="E0FFFF"/>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a:t>
                      </a:r>
                      <a:endParaRPr lang="en-AU" sz="140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950860008"/>
                  </a:ext>
                </a:extLst>
              </a:tr>
            </a:tbl>
          </a:graphicData>
        </a:graphic>
      </p:graphicFrame>
    </p:spTree>
    <p:extLst>
      <p:ext uri="{BB962C8B-B14F-4D97-AF65-F5344CB8AC3E}">
        <p14:creationId xmlns:p14="http://schemas.microsoft.com/office/powerpoint/2010/main" val="2476338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3741162939"/>
              </p:ext>
            </p:extLst>
          </p:nvPr>
        </p:nvGraphicFramePr>
        <p:xfrm>
          <a:off x="93004" y="657840"/>
          <a:ext cx="7146152" cy="5882640"/>
        </p:xfrm>
        <a:graphic>
          <a:graphicData uri="http://schemas.openxmlformats.org/drawingml/2006/table">
            <a:tbl>
              <a:tblPr bandRow="1">
                <a:tableStyleId>{5C22544A-7EE6-4342-B048-85BDC9FD1C3A}</a:tableStyleId>
              </a:tblPr>
              <a:tblGrid>
                <a:gridCol w="1416457">
                  <a:extLst>
                    <a:ext uri="{9D8B030D-6E8A-4147-A177-3AD203B41FA5}">
                      <a16:colId xmlns:a16="http://schemas.microsoft.com/office/drawing/2014/main" val="583079699"/>
                    </a:ext>
                  </a:extLst>
                </a:gridCol>
                <a:gridCol w="5729695">
                  <a:extLst>
                    <a:ext uri="{9D8B030D-6E8A-4147-A177-3AD203B41FA5}">
                      <a16:colId xmlns:a16="http://schemas.microsoft.com/office/drawing/2014/main" val="3748089758"/>
                    </a:ext>
                  </a:extLst>
                </a:gridCol>
              </a:tblGrid>
              <a:tr h="370840">
                <a:tc>
                  <a:txBody>
                    <a:bodyPr/>
                    <a:lstStyle/>
                    <a:p>
                      <a:r>
                        <a:rPr lang="en-AU" sz="1600">
                          <a:latin typeface="Segoe UI Light" panose="020B0502040204020203" pitchFamily="34" charset="0"/>
                          <a:cs typeface="Segoe UI Light" panose="020B0502040204020203" pitchFamily="34" charset="0"/>
                        </a:rPr>
                        <a:t>If..</a:t>
                      </a:r>
                      <a:r>
                        <a:rPr lang="en-AU" sz="1600" err="1">
                          <a:latin typeface="Segoe UI Light" panose="020B0502040204020203" pitchFamily="34" charset="0"/>
                          <a:cs typeface="Segoe UI Light" panose="020B0502040204020203" pitchFamily="34" charset="0"/>
                        </a:rPr>
                        <a:t>Elseif</a:t>
                      </a:r>
                      <a:r>
                        <a:rPr lang="en-AU" sz="1600">
                          <a:latin typeface="Segoe UI Light" panose="020B0502040204020203" pitchFamily="34" charset="0"/>
                          <a:cs typeface="Segoe UI Light" panose="020B0502040204020203" pitchFamily="34" charset="0"/>
                        </a:rPr>
                        <a:t>(s)..Else</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1600">
                          <a:latin typeface="Segoe UI Light" panose="020B0502040204020203" pitchFamily="34" charset="0"/>
                          <a:cs typeface="Segoe UI Light" panose="020B0502040204020203" pitchFamily="34" charset="0"/>
                        </a:rPr>
                        <a:t>Allows</a:t>
                      </a:r>
                      <a:r>
                        <a:rPr lang="en-AU" sz="1600" baseline="0">
                          <a:latin typeface="Segoe UI Light" panose="020B0502040204020203" pitchFamily="34" charset="0"/>
                          <a:cs typeface="Segoe UI Light" panose="020B0502040204020203" pitchFamily="34" charset="0"/>
                        </a:rPr>
                        <a:t> attaching of Catch-All Else case for all Conditional’s Tests returning FALSE.</a:t>
                      </a:r>
                      <a:endParaRPr lang="en-AU" sz="16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637057126"/>
                  </a:ext>
                </a:extLst>
              </a:tr>
              <a:tr h="2578388">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1400">
                          <a:solidFill>
                            <a:srgbClr val="F5F5F5"/>
                          </a:solidFill>
                          <a:latin typeface="Lucida Console" panose="020B0609040504020204" pitchFamily="49" charset="0"/>
                        </a:rPr>
                        <a:t>Syntax</a:t>
                      </a:r>
                    </a:p>
                  </a:txBody>
                  <a:tcPr>
                    <a:solidFill>
                      <a:srgbClr val="01245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If</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&lt;</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test1</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    &lt;</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statement</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list</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1&gt;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err="1">
                          <a:ln>
                            <a:noFill/>
                          </a:ln>
                          <a:solidFill>
                            <a:srgbClr val="E0FFFF"/>
                          </a:solidFill>
                          <a:effectLst/>
                          <a:uLnTx/>
                          <a:uFillTx/>
                          <a:latin typeface="Lucida Console" panose="020B0609040504020204" pitchFamily="49" charset="0"/>
                          <a:ea typeface="+mn-ea"/>
                          <a:cs typeface="+mn-cs"/>
                        </a:rPr>
                        <a:t>ElseIf</a:t>
                      </a:r>
                      <a:r>
                        <a:rPr kumimoji="0" lang="en-AU" sz="1400" b="0" i="0" u="none" strike="noStrike" kern="1200" cap="none" spc="0" normalizeH="0" baseline="0" noProof="0">
                          <a:ln>
                            <a:noFill/>
                          </a:ln>
                          <a:solidFill>
                            <a:srgbClr val="8FBC8F"/>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&lt;</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test2</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&lt;</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statement</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list </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2&gt;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Else </a:t>
                      </a:r>
                      <a:r>
                        <a:rPr kumimoji="0" lang="en-AU" sz="1400" b="0" i="0" u="none" strike="noStrike" kern="1200" cap="none" spc="0" normalizeH="0" baseline="0" noProof="0">
                          <a:ln>
                            <a:noFill/>
                          </a:ln>
                          <a:solidFill>
                            <a:schemeClr val="accent6">
                              <a:lumMod val="60000"/>
                              <a:lumOff val="40000"/>
                            </a:schemeClr>
                          </a:solidFill>
                          <a:effectLst/>
                          <a:uLnTx/>
                          <a:uFillTx/>
                          <a:latin typeface="Lucida Console" panose="020B0609040504020204" pitchFamily="49" charset="0"/>
                          <a:ea typeface="+mn-ea"/>
                          <a:cs typeface="+mn-cs"/>
                        </a:rPr>
                        <a:t># No Condition Allowed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&lt;</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statement</a:t>
                      </a: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4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list </a:t>
                      </a:r>
                      <a:r>
                        <a:rPr kumimoji="0" lang="en-AU" sz="1400" b="0" i="0" u="none" strike="noStrike" kern="1200" cap="none" spc="0" normalizeH="0" baseline="0" noProof="0">
                          <a:ln>
                            <a:noFill/>
                          </a:ln>
                          <a:solidFill>
                            <a:srgbClr val="D3D3D3"/>
                          </a:solidFill>
                          <a:effectLst/>
                          <a:uLnTx/>
                          <a:uFillTx/>
                          <a:latin typeface="Lucida Console" panose="020B0609040504020204" pitchFamily="49" charset="0"/>
                          <a:ea typeface="+mn-ea"/>
                          <a:cs typeface="+mn-cs"/>
                        </a:rPr>
                        <a:t>3&gt;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txBody>
                  <a:tcPr>
                    <a:solidFill>
                      <a:srgbClr val="012456"/>
                    </a:solidFill>
                  </a:tcPr>
                </a:tc>
                <a:extLst>
                  <a:ext uri="{0D108BD9-81ED-4DB2-BD59-A6C34878D82A}">
                    <a16:rowId xmlns:a16="http://schemas.microsoft.com/office/drawing/2014/main" val="71692673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1400">
                          <a:solidFill>
                            <a:srgbClr val="F5F5F5"/>
                          </a:solidFill>
                          <a:latin typeface="Lucida Console" panose="020B0609040504020204" pitchFamily="49" charset="0"/>
                        </a:rPr>
                        <a:t>Example</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1400">
                          <a:solidFill>
                            <a:srgbClr val="E0FFFF"/>
                          </a:solidFill>
                          <a:latin typeface="Lucida Console" panose="020B0609040504020204" pitchFamily="49" charset="0"/>
                        </a:rPr>
                        <a:t>If ((Get-Service</a:t>
                      </a:r>
                      <a:r>
                        <a:rPr lang="en-AU" sz="1400" baseline="0">
                          <a:solidFill>
                            <a:srgbClr val="E0FFFF"/>
                          </a:solidFill>
                          <a:latin typeface="Lucida Console" panose="020B0609040504020204" pitchFamily="49" charset="0"/>
                        </a:rPr>
                        <a:t> </a:t>
                      </a:r>
                      <a:r>
                        <a:rPr lang="en-AU" sz="1400">
                          <a:solidFill>
                            <a:srgbClr val="FFE4B5"/>
                          </a:solidFill>
                          <a:latin typeface="Lucida Console" panose="020B0609040504020204" pitchFamily="49" charset="0"/>
                          <a:ea typeface="+mn-ea"/>
                          <a:cs typeface="+mn-cs"/>
                        </a:rPr>
                        <a:t>BITS</a:t>
                      </a:r>
                      <a:r>
                        <a:rPr lang="en-AU" sz="1400" baseline="0">
                          <a:solidFill>
                            <a:srgbClr val="E0FFFF"/>
                          </a:solidFill>
                          <a:latin typeface="Lucida Console" panose="020B0609040504020204" pitchFamily="49" charset="0"/>
                        </a:rPr>
                        <a:t>).</a:t>
                      </a:r>
                      <a:r>
                        <a:rPr lang="en-AU" sz="1400" baseline="0" err="1">
                          <a:solidFill>
                            <a:srgbClr val="E0FFFF"/>
                          </a:solidFill>
                          <a:latin typeface="Lucida Console" panose="020B0609040504020204" pitchFamily="49" charset="0"/>
                        </a:rPr>
                        <a:t>StartType</a:t>
                      </a:r>
                      <a:r>
                        <a:rPr lang="en-AU" sz="1400" baseline="0">
                          <a:solidFill>
                            <a:srgbClr val="E0FFFF"/>
                          </a:solidFill>
                          <a:latin typeface="Lucida Console" panose="020B0609040504020204" pitchFamily="49" charset="0"/>
                        </a:rPr>
                        <a:t> –</a:t>
                      </a:r>
                      <a:r>
                        <a:rPr lang="en-AU" sz="1400" baseline="0" err="1">
                          <a:solidFill>
                            <a:srgbClr val="E0FFFF"/>
                          </a:solidFill>
                          <a:latin typeface="Lucida Console" panose="020B0609040504020204" pitchFamily="49" charset="0"/>
                        </a:rPr>
                        <a:t>eq</a:t>
                      </a:r>
                      <a:r>
                        <a:rPr lang="en-AU" sz="1400" baseline="0">
                          <a:solidFill>
                            <a:srgbClr val="E0FFFF"/>
                          </a:solidFill>
                          <a:latin typeface="Lucida Console" panose="020B0609040504020204" pitchFamily="49" charset="0"/>
                        </a:rPr>
                        <a:t> </a:t>
                      </a:r>
                      <a:r>
                        <a:rPr kumimoji="0" lang="en-AU" sz="1400" b="0" i="0" u="none" strike="noStrike" kern="1200" cap="none" spc="0" normalizeH="0" baseline="0">
                          <a:ln>
                            <a:noFill/>
                          </a:ln>
                          <a:solidFill>
                            <a:srgbClr val="EE82EE"/>
                          </a:solidFill>
                          <a:effectLst/>
                          <a:uLnTx/>
                          <a:uFillTx/>
                          <a:latin typeface="Lucida Console" panose="020B0609040504020204" pitchFamily="49" charset="0"/>
                          <a:ea typeface="+mn-ea"/>
                          <a:cs typeface="+mn-cs"/>
                        </a:rPr>
                        <a:t>“Automatic”</a:t>
                      </a:r>
                      <a:r>
                        <a:rPr lang="en-AU" sz="1400" baseline="0">
                          <a:solidFill>
                            <a:srgbClr val="E0FFFF"/>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Start-Service </a:t>
                      </a:r>
                      <a:r>
                        <a:rPr lang="en-AU" sz="1400">
                          <a:solidFill>
                            <a:srgbClr val="FFE4B5"/>
                          </a:solidFill>
                          <a:latin typeface="Lucida Console" panose="020B0609040504020204" pitchFamily="49" charset="0"/>
                          <a:ea typeface="+mn-ea"/>
                          <a:cs typeface="+mn-cs"/>
                        </a:rPr>
                        <a:t>BITS</a:t>
                      </a:r>
                      <a:r>
                        <a:rPr lang="en-AU" sz="1400" baseline="0">
                          <a:solidFill>
                            <a:srgbClr val="E0FFFF"/>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err="1">
                          <a:solidFill>
                            <a:srgbClr val="E0FFFF"/>
                          </a:solidFill>
                          <a:latin typeface="Lucida Console" panose="020B0609040504020204" pitchFamily="49" charset="0"/>
                        </a:rPr>
                        <a:t>ElseIf</a:t>
                      </a:r>
                      <a:r>
                        <a:rPr lang="en-AU" sz="1400" baseline="0">
                          <a:solidFill>
                            <a:srgbClr val="E0FFFF"/>
                          </a:solidFill>
                          <a:latin typeface="Lucida Console" panose="020B0609040504020204" pitchFamily="49" charset="0"/>
                        </a:rPr>
                        <a:t> ((Get-Service </a:t>
                      </a:r>
                      <a:r>
                        <a:rPr lang="en-AU" sz="1400">
                          <a:solidFill>
                            <a:srgbClr val="FFE4B5"/>
                          </a:solidFill>
                          <a:latin typeface="Lucida Console" panose="020B0609040504020204" pitchFamily="49" charset="0"/>
                          <a:ea typeface="+mn-ea"/>
                          <a:cs typeface="+mn-cs"/>
                        </a:rPr>
                        <a:t>BITS</a:t>
                      </a:r>
                      <a:r>
                        <a:rPr lang="en-AU" sz="1400" baseline="0">
                          <a:solidFill>
                            <a:srgbClr val="E0FFFF"/>
                          </a:solidFill>
                          <a:latin typeface="Lucida Console" panose="020B0609040504020204" pitchFamily="49" charset="0"/>
                        </a:rPr>
                        <a:t>).</a:t>
                      </a:r>
                      <a:r>
                        <a:rPr lang="en-AU" sz="1400" baseline="0" err="1">
                          <a:solidFill>
                            <a:srgbClr val="E0FFFF"/>
                          </a:solidFill>
                          <a:latin typeface="Lucida Console" panose="020B0609040504020204" pitchFamily="49" charset="0"/>
                        </a:rPr>
                        <a:t>StartType</a:t>
                      </a:r>
                      <a:r>
                        <a:rPr lang="en-AU" sz="1400" baseline="0">
                          <a:solidFill>
                            <a:srgbClr val="E0FFFF"/>
                          </a:solidFill>
                          <a:latin typeface="Lucida Console" panose="020B0609040504020204" pitchFamily="49" charset="0"/>
                        </a:rPr>
                        <a:t> –</a:t>
                      </a:r>
                      <a:r>
                        <a:rPr lang="en-AU" sz="1400" baseline="0" err="1">
                          <a:solidFill>
                            <a:srgbClr val="E0FFFF"/>
                          </a:solidFill>
                          <a:latin typeface="Lucida Console" panose="020B0609040504020204" pitchFamily="49" charset="0"/>
                        </a:rPr>
                        <a:t>eq</a:t>
                      </a:r>
                      <a:r>
                        <a:rPr lang="en-AU" sz="1400" baseline="0">
                          <a:solidFill>
                            <a:srgbClr val="E0FFFF"/>
                          </a:solidFill>
                          <a:latin typeface="Lucida Console" panose="020B0609040504020204" pitchFamily="49" charset="0"/>
                        </a:rPr>
                        <a:t> </a:t>
                      </a:r>
                      <a:r>
                        <a:rPr kumimoji="0" lang="en-AU" sz="1400" b="0" i="0" u="none" strike="noStrike" kern="1200" cap="none" spc="0" normalizeH="0" baseline="0">
                          <a:ln>
                            <a:noFill/>
                          </a:ln>
                          <a:solidFill>
                            <a:srgbClr val="EE82EE"/>
                          </a:solidFill>
                          <a:effectLst/>
                          <a:uLnTx/>
                          <a:uFillTx/>
                          <a:latin typeface="Lucida Console" panose="020B0609040504020204" pitchFamily="49" charset="0"/>
                          <a:ea typeface="+mn-ea"/>
                          <a:cs typeface="+mn-cs"/>
                        </a:rPr>
                        <a:t>“Disabled”</a:t>
                      </a:r>
                      <a:r>
                        <a:rPr lang="en-AU" sz="1400" baseline="0">
                          <a:solidFill>
                            <a:srgbClr val="E0FFFF"/>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Stop-Service </a:t>
                      </a:r>
                      <a:r>
                        <a:rPr lang="en-AU" sz="1400">
                          <a:solidFill>
                            <a:srgbClr val="FFE4B5"/>
                          </a:solidFill>
                          <a:latin typeface="Lucida Console" panose="020B0609040504020204" pitchFamily="49" charset="0"/>
                          <a:ea typeface="+mn-ea"/>
                          <a:cs typeface="+mn-cs"/>
                        </a:rPr>
                        <a:t>BITS</a:t>
                      </a:r>
                      <a:r>
                        <a:rPr lang="en-AU" sz="1400" baseline="0">
                          <a:solidFill>
                            <a:srgbClr val="E0FFFF"/>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Else </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Stop-Service </a:t>
                      </a:r>
                      <a:r>
                        <a:rPr lang="en-AU" sz="1400">
                          <a:solidFill>
                            <a:srgbClr val="FFE4B5"/>
                          </a:solidFill>
                          <a:latin typeface="Lucida Console" panose="020B0609040504020204" pitchFamily="49" charset="0"/>
                          <a:ea typeface="+mn-ea"/>
                          <a:cs typeface="+mn-cs"/>
                        </a:rPr>
                        <a:t>BITS</a:t>
                      </a:r>
                      <a:r>
                        <a:rPr lang="en-AU" sz="1400" baseline="0">
                          <a:solidFill>
                            <a:srgbClr val="E0FFFF"/>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400" baseline="0">
                          <a:solidFill>
                            <a:srgbClr val="E0FFFF"/>
                          </a:solidFill>
                          <a:latin typeface="Lucida Console" panose="020B0609040504020204" pitchFamily="49" charset="0"/>
                        </a:rPr>
                        <a:t>}  </a:t>
                      </a:r>
                      <a:endParaRPr lang="en-AU" sz="140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950860008"/>
                  </a:ext>
                </a:extLst>
              </a:tr>
            </a:tbl>
          </a:graphicData>
        </a:graphic>
      </p:graphicFrame>
      <p:sp>
        <p:nvSpPr>
          <p:cNvPr id="2" name="Title 1"/>
          <p:cNvSpPr>
            <a:spLocks noGrp="1"/>
          </p:cNvSpPr>
          <p:nvPr>
            <p:ph type="title"/>
          </p:nvPr>
        </p:nvSpPr>
        <p:spPr>
          <a:xfrm>
            <a:off x="0" y="-49200"/>
            <a:ext cx="11277600" cy="685800"/>
          </a:xfrm>
        </p:spPr>
        <p:txBody>
          <a:bodyPr/>
          <a:lstStyle/>
          <a:p>
            <a:r>
              <a:rPr lang="en-US"/>
              <a:t>If..</a:t>
            </a:r>
            <a:r>
              <a:rPr lang="en-US" err="1"/>
              <a:t>ElseIf</a:t>
            </a:r>
            <a:r>
              <a:rPr lang="en-US"/>
              <a:t>(s)..Else</a:t>
            </a:r>
          </a:p>
        </p:txBody>
      </p:sp>
      <p:sp>
        <p:nvSpPr>
          <p:cNvPr id="4" name="Slide Number Placeholder 3"/>
          <p:cNvSpPr>
            <a:spLocks noGrp="1"/>
          </p:cNvSpPr>
          <p:nvPr>
            <p:ph type="sldNum" sz="quarter" idx="11"/>
          </p:nvPr>
        </p:nvSpPr>
        <p:spPr>
          <a:xfrm>
            <a:off x="9316688" y="6492876"/>
            <a:ext cx="28448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6" name="Flowchart: Decision 5"/>
          <p:cNvSpPr/>
          <p:nvPr/>
        </p:nvSpPr>
        <p:spPr>
          <a:xfrm>
            <a:off x="7381091" y="1429753"/>
            <a:ext cx="2090954" cy="947590"/>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Is first condition True?</a:t>
            </a:r>
          </a:p>
        </p:txBody>
      </p:sp>
      <p:cxnSp>
        <p:nvCxnSpPr>
          <p:cNvPr id="7" name="Straight Arrow Connector 6"/>
          <p:cNvCxnSpPr>
            <a:stCxn id="14" idx="2"/>
            <a:endCxn id="6" idx="0"/>
          </p:cNvCxnSpPr>
          <p:nvPr/>
        </p:nvCxnSpPr>
        <p:spPr>
          <a:xfrm>
            <a:off x="8426568" y="772779"/>
            <a:ext cx="0" cy="65697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71" idx="2"/>
            <a:endCxn id="13" idx="0"/>
          </p:cNvCxnSpPr>
          <p:nvPr/>
        </p:nvCxnSpPr>
        <p:spPr>
          <a:xfrm>
            <a:off x="8426568" y="5198841"/>
            <a:ext cx="0" cy="62056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a:endCxn id="15" idx="1"/>
          </p:cNvCxnSpPr>
          <p:nvPr/>
        </p:nvCxnSpPr>
        <p:spPr>
          <a:xfrm>
            <a:off x="9472045" y="1903548"/>
            <a:ext cx="451626" cy="3707"/>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9373006" y="1543940"/>
            <a:ext cx="474425"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Yes</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TextBox 11"/>
          <p:cNvSpPr txBox="1"/>
          <p:nvPr/>
        </p:nvSpPr>
        <p:spPr>
          <a:xfrm>
            <a:off x="8504184" y="2490488"/>
            <a:ext cx="458780"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No</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Flowchart: Terminator 12"/>
          <p:cNvSpPr/>
          <p:nvPr/>
        </p:nvSpPr>
        <p:spPr>
          <a:xfrm>
            <a:off x="7847050" y="5819401"/>
            <a:ext cx="1159036" cy="391946"/>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End</a:t>
            </a: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 name="Flowchart: Terminator 13"/>
          <p:cNvSpPr/>
          <p:nvPr/>
        </p:nvSpPr>
        <p:spPr>
          <a:xfrm>
            <a:off x="7832678" y="371113"/>
            <a:ext cx="1187780" cy="401666"/>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Start</a:t>
            </a: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5" name="Flowchart: Process 14"/>
          <p:cNvSpPr/>
          <p:nvPr/>
        </p:nvSpPr>
        <p:spPr>
          <a:xfrm>
            <a:off x="9923671" y="1625679"/>
            <a:ext cx="2046584" cy="56315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Run Statement List 1</a:t>
            </a:r>
          </a:p>
        </p:txBody>
      </p:sp>
      <p:cxnSp>
        <p:nvCxnSpPr>
          <p:cNvPr id="30" name="Elbow Connector 29"/>
          <p:cNvCxnSpPr>
            <a:stCxn id="15" idx="3"/>
            <a:endCxn id="13" idx="3"/>
          </p:cNvCxnSpPr>
          <p:nvPr/>
        </p:nvCxnSpPr>
        <p:spPr>
          <a:xfrm flipH="1">
            <a:off x="9006086" y="1907255"/>
            <a:ext cx="2964169" cy="4108119"/>
          </a:xfrm>
          <a:prstGeom prst="bentConnector3">
            <a:avLst>
              <a:gd name="adj1" fmla="val -2676"/>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6" idx="2"/>
            <a:endCxn id="27" idx="0"/>
          </p:cNvCxnSpPr>
          <p:nvPr/>
        </p:nvCxnSpPr>
        <p:spPr>
          <a:xfrm>
            <a:off x="8426568" y="2377343"/>
            <a:ext cx="0" cy="737978"/>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4" name="Flowchart: Process 23"/>
          <p:cNvSpPr/>
          <p:nvPr/>
        </p:nvSpPr>
        <p:spPr>
          <a:xfrm>
            <a:off x="9914212" y="3318018"/>
            <a:ext cx="2065502" cy="568356"/>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Run Statement List 2</a:t>
            </a:r>
          </a:p>
        </p:txBody>
      </p:sp>
      <p:sp>
        <p:nvSpPr>
          <p:cNvPr id="27" name="Flowchart: Decision 26"/>
          <p:cNvSpPr/>
          <p:nvPr/>
        </p:nvSpPr>
        <p:spPr>
          <a:xfrm>
            <a:off x="7381091" y="3115321"/>
            <a:ext cx="2090954" cy="96767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Is second condition True?</a:t>
            </a:r>
          </a:p>
        </p:txBody>
      </p:sp>
      <p:cxnSp>
        <p:nvCxnSpPr>
          <p:cNvPr id="46" name="Straight Arrow Connector 45"/>
          <p:cNvCxnSpPr>
            <a:stCxn id="27" idx="3"/>
            <a:endCxn id="24" idx="1"/>
          </p:cNvCxnSpPr>
          <p:nvPr/>
        </p:nvCxnSpPr>
        <p:spPr>
          <a:xfrm>
            <a:off x="9472045" y="3599160"/>
            <a:ext cx="442167" cy="3036"/>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stCxn id="24" idx="3"/>
            <a:endCxn id="13" idx="3"/>
          </p:cNvCxnSpPr>
          <p:nvPr/>
        </p:nvCxnSpPr>
        <p:spPr>
          <a:xfrm flipH="1">
            <a:off x="9006086" y="3602196"/>
            <a:ext cx="2973628" cy="2413178"/>
          </a:xfrm>
          <a:prstGeom prst="bentConnector3">
            <a:avLst>
              <a:gd name="adj1" fmla="val -3609"/>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9351529" y="3174203"/>
            <a:ext cx="474425"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Yes</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9" name="TextBox 68"/>
          <p:cNvSpPr txBox="1"/>
          <p:nvPr/>
        </p:nvSpPr>
        <p:spPr>
          <a:xfrm>
            <a:off x="8513643" y="4215967"/>
            <a:ext cx="458780"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No</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cxnSp>
        <p:nvCxnSpPr>
          <p:cNvPr id="70" name="Straight Arrow Connector 69"/>
          <p:cNvCxnSpPr>
            <a:stCxn id="27" idx="2"/>
            <a:endCxn id="71" idx="0"/>
          </p:cNvCxnSpPr>
          <p:nvPr/>
        </p:nvCxnSpPr>
        <p:spPr>
          <a:xfrm>
            <a:off x="8426568" y="4082999"/>
            <a:ext cx="0" cy="696706"/>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71" name="Flowchart: Process 70"/>
          <p:cNvSpPr/>
          <p:nvPr/>
        </p:nvSpPr>
        <p:spPr>
          <a:xfrm>
            <a:off x="7438509" y="4779705"/>
            <a:ext cx="1976118" cy="419136"/>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Segoe UI"/>
                <a:ea typeface="+mn-ea"/>
                <a:cs typeface="+mn-cs"/>
              </a:rPr>
              <a:t>Run Else Statement</a:t>
            </a:r>
          </a:p>
        </p:txBody>
      </p:sp>
    </p:spTree>
    <p:extLst>
      <p:ext uri="{BB962C8B-B14F-4D97-AF65-F5344CB8AC3E}">
        <p14:creationId xmlns:p14="http://schemas.microsoft.com/office/powerpoint/2010/main" val="2474405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 Switch</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5" name="Rectangle 24"/>
          <p:cNvSpPr/>
          <p:nvPr/>
        </p:nvSpPr>
        <p:spPr>
          <a:xfrm>
            <a:off x="490463" y="1371440"/>
            <a:ext cx="4645658" cy="1477328"/>
          </a:xfrm>
          <a:prstGeom prst="rect">
            <a:avLst/>
          </a:prstGeom>
          <a:solidFill>
            <a:srgbClr val="012456"/>
          </a:solidFill>
        </p:spPr>
        <p:txBody>
          <a:bodyPr wrap="square"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Switch</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&lt;test-value&gt;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      &lt;condition 1&gt;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a:ln>
                  <a:noFill/>
                </a:ln>
                <a:solidFill>
                  <a:srgbClr val="92D050"/>
                </a:solidFill>
                <a:effectLst/>
                <a:uLnTx/>
                <a:uFillTx/>
                <a:latin typeface="Lucida Console" panose="020B0609040504020204" pitchFamily="49" charset="0"/>
                <a:ea typeface="+mn-ea"/>
                <a:cs typeface="+mn-cs"/>
              </a:rPr>
              <a:t>&lt;action 1&gt;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      &lt;condition 2&gt;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a:ln>
                  <a:noFill/>
                </a:ln>
                <a:solidFill>
                  <a:srgbClr val="92D050"/>
                </a:solidFill>
                <a:effectLst/>
                <a:uLnTx/>
                <a:uFillTx/>
                <a:latin typeface="Lucida Console" panose="020B0609040504020204" pitchFamily="49" charset="0"/>
                <a:ea typeface="+mn-ea"/>
                <a:cs typeface="+mn-cs"/>
              </a:rPr>
              <a:t>&lt;action 2&gt;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 </a:t>
            </a:r>
          </a:p>
        </p:txBody>
      </p:sp>
      <p:grpSp>
        <p:nvGrpSpPr>
          <p:cNvPr id="57" name="Group 56"/>
          <p:cNvGrpSpPr/>
          <p:nvPr/>
        </p:nvGrpSpPr>
        <p:grpSpPr>
          <a:xfrm>
            <a:off x="6299504" y="629519"/>
            <a:ext cx="5270196" cy="5614993"/>
            <a:chOff x="6299504" y="629519"/>
            <a:chExt cx="5270196" cy="5614993"/>
          </a:xfrm>
        </p:grpSpPr>
        <p:sp>
          <p:nvSpPr>
            <p:cNvPr id="22" name="Flowchart: Decision 21"/>
            <p:cNvSpPr/>
            <p:nvPr/>
          </p:nvSpPr>
          <p:spPr>
            <a:xfrm>
              <a:off x="6299504" y="1853438"/>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Segoe UI"/>
                  <a:ea typeface="+mn-ea"/>
                  <a:cs typeface="+mn-cs"/>
                </a:rPr>
                <a:t>&lt;test-value&gt;</a:t>
              </a:r>
              <a:br>
                <a:rPr kumimoji="0" lang="en-US" sz="1400" b="0" i="0" u="none" strike="noStrike" kern="1200" cap="none" spc="0" normalizeH="0" baseline="0" noProof="0">
                  <a:ln>
                    <a:noFill/>
                  </a:ln>
                  <a:solidFill>
                    <a:prstClr val="white"/>
                  </a:solidFill>
                  <a:effectLst/>
                  <a:uLnTx/>
                  <a:uFillTx/>
                  <a:latin typeface="Segoe UI"/>
                  <a:ea typeface="+mn-ea"/>
                  <a:cs typeface="+mn-cs"/>
                </a:rPr>
              </a:br>
              <a:r>
                <a:rPr kumimoji="0" lang="en-US" sz="1400" b="0" i="0" u="none" strike="noStrike" kern="1200" cap="none" spc="0" normalizeH="0" baseline="0" noProof="0">
                  <a:ln>
                    <a:noFill/>
                  </a:ln>
                  <a:solidFill>
                    <a:prstClr val="white"/>
                  </a:solidFill>
                  <a:effectLst/>
                  <a:uLnTx/>
                  <a:uFillTx/>
                  <a:latin typeface="Segoe UI"/>
                  <a:ea typeface="+mn-ea"/>
                  <a:cs typeface="+mn-cs"/>
                </a:rPr>
                <a:t>-EQ</a:t>
              </a:r>
              <a:br>
                <a:rPr kumimoji="0" lang="en-US" sz="1400" b="0" i="0" u="none" strike="noStrike" kern="1200" cap="none" spc="0" normalizeH="0" baseline="0" noProof="0">
                  <a:ln>
                    <a:noFill/>
                  </a:ln>
                  <a:solidFill>
                    <a:prstClr val="white"/>
                  </a:solidFill>
                  <a:effectLst/>
                  <a:uLnTx/>
                  <a:uFillTx/>
                  <a:latin typeface="Segoe UI"/>
                  <a:ea typeface="+mn-ea"/>
                  <a:cs typeface="+mn-cs"/>
                </a:rPr>
              </a:br>
              <a:r>
                <a:rPr kumimoji="0" lang="en-US" sz="1400" b="0" i="0" u="none" strike="noStrike" kern="1200" cap="none" spc="0" normalizeH="0" baseline="0" noProof="0">
                  <a:ln>
                    <a:noFill/>
                  </a:ln>
                  <a:solidFill>
                    <a:prstClr val="white"/>
                  </a:solidFill>
                  <a:effectLst/>
                  <a:uLnTx/>
                  <a:uFillTx/>
                  <a:latin typeface="Segoe UI"/>
                  <a:ea typeface="+mn-ea"/>
                  <a:cs typeface="+mn-cs"/>
                </a:rPr>
                <a:t>&lt;condition 1&gt;</a:t>
              </a:r>
            </a:p>
          </p:txBody>
        </p:sp>
        <p:cxnSp>
          <p:nvCxnSpPr>
            <p:cNvPr id="23" name="Straight Arrow Connector 22"/>
            <p:cNvCxnSpPr>
              <a:stCxn id="33" idx="2"/>
              <a:endCxn id="22" idx="0"/>
            </p:cNvCxnSpPr>
            <p:nvPr/>
          </p:nvCxnSpPr>
          <p:spPr>
            <a:xfrm>
              <a:off x="7635009" y="1182857"/>
              <a:ext cx="0" cy="670581"/>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2" idx="3"/>
              <a:endCxn id="34" idx="1"/>
            </p:cNvCxnSpPr>
            <p:nvPr/>
          </p:nvCxnSpPr>
          <p:spPr>
            <a:xfrm>
              <a:off x="8970514" y="2494117"/>
              <a:ext cx="663660" cy="972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876743" y="2129398"/>
              <a:ext cx="61504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True</a:t>
              </a:r>
            </a:p>
          </p:txBody>
        </p:sp>
        <p:sp>
          <p:nvSpPr>
            <p:cNvPr id="31" name="TextBox 30"/>
            <p:cNvSpPr txBox="1"/>
            <p:nvPr/>
          </p:nvSpPr>
          <p:spPr>
            <a:xfrm>
              <a:off x="6955593" y="3167337"/>
              <a:ext cx="67941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False</a:t>
              </a:r>
            </a:p>
          </p:txBody>
        </p:sp>
        <p:sp>
          <p:nvSpPr>
            <p:cNvPr id="32" name="Flowchart: Terminator 31"/>
            <p:cNvSpPr/>
            <p:nvPr/>
          </p:nvSpPr>
          <p:spPr>
            <a:xfrm>
              <a:off x="6816862" y="5691174"/>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End</a:t>
              </a:r>
            </a:p>
          </p:txBody>
        </p:sp>
        <p:sp>
          <p:nvSpPr>
            <p:cNvPr id="33" name="Flowchart: Terminator 32"/>
            <p:cNvSpPr/>
            <p:nvPr/>
          </p:nvSpPr>
          <p:spPr>
            <a:xfrm>
              <a:off x="6816862" y="629519"/>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Start</a:t>
              </a:r>
            </a:p>
          </p:txBody>
        </p:sp>
        <p:sp>
          <p:nvSpPr>
            <p:cNvPr id="34" name="Flowchart: Process 33"/>
            <p:cNvSpPr/>
            <p:nvPr/>
          </p:nvSpPr>
          <p:spPr>
            <a:xfrm>
              <a:off x="9634174" y="2168661"/>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&lt;action 1&gt;</a:t>
              </a:r>
            </a:p>
          </p:txBody>
        </p:sp>
        <p:cxnSp>
          <p:nvCxnSpPr>
            <p:cNvPr id="36" name="Elbow Connector 35"/>
            <p:cNvCxnSpPr>
              <a:stCxn id="34" idx="2"/>
              <a:endCxn id="31" idx="3"/>
            </p:cNvCxnSpPr>
            <p:nvPr/>
          </p:nvCxnSpPr>
          <p:spPr>
            <a:xfrm rot="5400000">
              <a:off x="8861983" y="1612049"/>
              <a:ext cx="512982" cy="2966927"/>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2" idx="2"/>
              <a:endCxn id="40" idx="0"/>
            </p:cNvCxnSpPr>
            <p:nvPr/>
          </p:nvCxnSpPr>
          <p:spPr>
            <a:xfrm>
              <a:off x="7635009" y="3134796"/>
              <a:ext cx="0" cy="586538"/>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Flowchart: Process 38"/>
            <p:cNvSpPr/>
            <p:nvPr/>
          </p:nvSpPr>
          <p:spPr>
            <a:xfrm>
              <a:off x="9634174" y="4005070"/>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&lt;action 2&gt;</a:t>
              </a:r>
            </a:p>
          </p:txBody>
        </p:sp>
        <p:sp>
          <p:nvSpPr>
            <p:cNvPr id="40" name="Flowchart: Decision 39"/>
            <p:cNvSpPr/>
            <p:nvPr/>
          </p:nvSpPr>
          <p:spPr>
            <a:xfrm>
              <a:off x="6299504" y="3721334"/>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Segoe UI"/>
                  <a:ea typeface="+mn-ea"/>
                  <a:cs typeface="+mn-cs"/>
                </a:rPr>
                <a:t>&lt;test-value&gt;</a:t>
              </a:r>
              <a:br>
                <a:rPr kumimoji="0" lang="en-US" sz="1400" b="0" i="0" u="none" strike="noStrike" kern="1200" cap="none" spc="0" normalizeH="0" baseline="0" noProof="0">
                  <a:ln>
                    <a:noFill/>
                  </a:ln>
                  <a:solidFill>
                    <a:prstClr val="white"/>
                  </a:solidFill>
                  <a:effectLst/>
                  <a:uLnTx/>
                  <a:uFillTx/>
                  <a:latin typeface="Segoe UI"/>
                  <a:ea typeface="+mn-ea"/>
                  <a:cs typeface="+mn-cs"/>
                </a:rPr>
              </a:br>
              <a:r>
                <a:rPr kumimoji="0" lang="en-US" sz="1400" b="0" i="0" u="none" strike="noStrike" kern="1200" cap="none" spc="0" normalizeH="0" baseline="0" noProof="0">
                  <a:ln>
                    <a:noFill/>
                  </a:ln>
                  <a:solidFill>
                    <a:prstClr val="white"/>
                  </a:solidFill>
                  <a:effectLst/>
                  <a:uLnTx/>
                  <a:uFillTx/>
                  <a:latin typeface="Segoe UI"/>
                  <a:ea typeface="+mn-ea"/>
                  <a:cs typeface="+mn-cs"/>
                </a:rPr>
                <a:t>-EQ</a:t>
              </a:r>
              <a:br>
                <a:rPr kumimoji="0" lang="en-US" sz="1400" b="0" i="0" u="none" strike="noStrike" kern="1200" cap="none" spc="0" normalizeH="0" baseline="0" noProof="0">
                  <a:ln>
                    <a:noFill/>
                  </a:ln>
                  <a:solidFill>
                    <a:prstClr val="white"/>
                  </a:solidFill>
                  <a:effectLst/>
                  <a:uLnTx/>
                  <a:uFillTx/>
                  <a:latin typeface="Segoe UI"/>
                  <a:ea typeface="+mn-ea"/>
                  <a:cs typeface="+mn-cs"/>
                </a:rPr>
              </a:br>
              <a:r>
                <a:rPr kumimoji="0" lang="en-US" sz="1400" b="0" i="0" u="none" strike="noStrike" kern="1200" cap="none" spc="0" normalizeH="0" baseline="0" noProof="0">
                  <a:ln>
                    <a:noFill/>
                  </a:ln>
                  <a:solidFill>
                    <a:prstClr val="white"/>
                  </a:solidFill>
                  <a:effectLst/>
                  <a:uLnTx/>
                  <a:uFillTx/>
                  <a:latin typeface="Segoe UI"/>
                  <a:ea typeface="+mn-ea"/>
                  <a:cs typeface="+mn-cs"/>
                </a:rPr>
                <a:t>&lt;condition 2&gt;</a:t>
              </a:r>
            </a:p>
          </p:txBody>
        </p:sp>
        <p:cxnSp>
          <p:nvCxnSpPr>
            <p:cNvPr id="41" name="Straight Arrow Connector 40"/>
            <p:cNvCxnSpPr>
              <a:stCxn id="40" idx="3"/>
              <a:endCxn id="39" idx="1"/>
            </p:cNvCxnSpPr>
            <p:nvPr/>
          </p:nvCxnSpPr>
          <p:spPr>
            <a:xfrm flipV="1">
              <a:off x="8970514" y="4340250"/>
              <a:ext cx="663660" cy="21763"/>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39" idx="2"/>
              <a:endCxn id="45" idx="3"/>
            </p:cNvCxnSpPr>
            <p:nvPr/>
          </p:nvCxnSpPr>
          <p:spPr>
            <a:xfrm rot="5400000">
              <a:off x="8826768" y="3483673"/>
              <a:ext cx="583412" cy="2966927"/>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40" idx="2"/>
              <a:endCxn id="32" idx="0"/>
            </p:cNvCxnSpPr>
            <p:nvPr/>
          </p:nvCxnSpPr>
          <p:spPr>
            <a:xfrm>
              <a:off x="7635009" y="5002692"/>
              <a:ext cx="0" cy="688482"/>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8925781" y="3992681"/>
              <a:ext cx="61504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True</a:t>
              </a:r>
            </a:p>
          </p:txBody>
        </p:sp>
        <p:sp>
          <p:nvSpPr>
            <p:cNvPr id="45" name="TextBox 44"/>
            <p:cNvSpPr txBox="1"/>
            <p:nvPr/>
          </p:nvSpPr>
          <p:spPr>
            <a:xfrm>
              <a:off x="6955593" y="5074176"/>
              <a:ext cx="67941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False</a:t>
              </a:r>
            </a:p>
          </p:txBody>
        </p:sp>
      </p:grpSp>
      <p:sp>
        <p:nvSpPr>
          <p:cNvPr id="58" name="TextBox 57"/>
          <p:cNvSpPr txBox="1"/>
          <p:nvPr/>
        </p:nvSpPr>
        <p:spPr>
          <a:xfrm>
            <a:off x="463550" y="3553083"/>
            <a:ext cx="5535166" cy="227754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err="1">
                <a:ln>
                  <a:noFill/>
                </a:ln>
                <a:solidFill>
                  <a:srgbClr val="FF4500"/>
                </a:solidFill>
                <a:effectLst/>
                <a:uLnTx/>
                <a:uFillTx/>
                <a:latin typeface="Lucida Console" panose="020B0609040504020204" pitchFamily="49" charset="0"/>
                <a:ea typeface="+mn-ea"/>
                <a:cs typeface="+mn-cs"/>
              </a:rPr>
              <a:t>DomainRole</a:t>
            </a: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a:ln>
                  <a:noFill/>
                </a:ln>
                <a:solidFill>
                  <a:srgbClr val="A9A9A9"/>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a:ln>
                  <a:noFill/>
                </a:ln>
                <a:solidFill>
                  <a:srgbClr val="0000FF"/>
                </a:solidFill>
                <a:effectLst/>
                <a:uLnTx/>
                <a:uFillTx/>
                <a:latin typeface="Lucida Console" panose="020B0609040504020204" pitchFamily="49" charset="0"/>
                <a:ea typeface="+mn-ea"/>
                <a:cs typeface="+mn-cs"/>
              </a:rPr>
              <a:t>Get-</a:t>
            </a:r>
            <a:r>
              <a:rPr kumimoji="0" lang="en-AU" sz="1600" b="0" i="0" u="none" strike="noStrike" kern="1200" cap="none" spc="0" normalizeH="0" baseline="0" noProof="0" err="1">
                <a:ln>
                  <a:noFill/>
                </a:ln>
                <a:solidFill>
                  <a:srgbClr val="0000FF"/>
                </a:solidFill>
                <a:effectLst/>
                <a:uLnTx/>
                <a:uFillTx/>
                <a:latin typeface="Lucida Console" panose="020B0609040504020204" pitchFamily="49" charset="0"/>
                <a:ea typeface="+mn-ea"/>
                <a:cs typeface="+mn-cs"/>
              </a:rPr>
              <a:t>CimInstance</a:t>
            </a: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a:ln>
                  <a:noFill/>
                </a:ln>
                <a:solidFill>
                  <a:srgbClr val="000080"/>
                </a:solidFill>
                <a:effectLst/>
                <a:uLnTx/>
                <a:uFillTx/>
                <a:latin typeface="Lucida Console" panose="020B0609040504020204" pitchFamily="49" charset="0"/>
                <a:ea typeface="+mn-ea"/>
                <a:cs typeface="+mn-cs"/>
              </a:rPr>
              <a:t>-class</a:t>
            </a: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a:ln>
                  <a:noFill/>
                </a:ln>
                <a:solidFill>
                  <a:srgbClr val="8A2BE2"/>
                </a:solidFill>
                <a:effectLst/>
                <a:uLnTx/>
                <a:uFillTx/>
                <a:latin typeface="Lucida Console" panose="020B0609040504020204" pitchFamily="49" charset="0"/>
                <a:ea typeface="+mn-ea"/>
                <a:cs typeface="+mn-cs"/>
              </a:rPr>
              <a:t>Win32_ComputerSystem</a:t>
            </a: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a:ln>
                  <a:noFill/>
                </a:ln>
                <a:solidFill>
                  <a:srgbClr val="A9A9A9"/>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DomainRole</a:t>
            </a:r>
            <a:endPar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00008B"/>
                </a:solidFill>
                <a:effectLst/>
                <a:uLnTx/>
                <a:uFillTx/>
                <a:latin typeface="Lucida Console" panose="020B0609040504020204" pitchFamily="49" charset="0"/>
                <a:ea typeface="+mn-ea"/>
                <a:cs typeface="+mn-cs"/>
              </a:rPr>
              <a:t>switch</a:t>
            </a: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err="1">
                <a:ln>
                  <a:noFill/>
                </a:ln>
                <a:solidFill>
                  <a:srgbClr val="FF4500"/>
                </a:solidFill>
                <a:effectLst/>
                <a:uLnTx/>
                <a:uFillTx/>
                <a:latin typeface="Lucida Console" panose="020B0609040504020204" pitchFamily="49" charset="0"/>
                <a:ea typeface="+mn-ea"/>
                <a:cs typeface="+mn-cs"/>
              </a:rPr>
              <a:t>DomainRole</a:t>
            </a: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800080"/>
                </a:solidFill>
                <a:effectLst/>
                <a:uLnTx/>
                <a:uFillTx/>
                <a:latin typeface="Lucida Console" panose="020B0609040504020204" pitchFamily="49" charset="0"/>
                <a:ea typeface="+mn-ea"/>
                <a:cs typeface="+mn-cs"/>
              </a:rPr>
              <a:t>	0</a:t>
            </a: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a:ln>
                  <a:noFill/>
                </a:ln>
                <a:solidFill>
                  <a:srgbClr val="0000FF"/>
                </a:solidFill>
                <a:effectLst/>
                <a:uLnTx/>
                <a:uFillTx/>
                <a:latin typeface="Lucida Console" panose="020B0609040504020204" pitchFamily="49" charset="0"/>
                <a:ea typeface="+mn-ea"/>
                <a:cs typeface="+mn-cs"/>
              </a:rPr>
              <a:t>write-Host</a:t>
            </a: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"standalone workstation"</a:t>
            </a: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800080"/>
                </a:solidFill>
                <a:effectLst/>
                <a:uLnTx/>
                <a:uFillTx/>
                <a:latin typeface="Lucida Console" panose="020B0609040504020204" pitchFamily="49" charset="0"/>
                <a:ea typeface="+mn-ea"/>
                <a:cs typeface="+mn-cs"/>
              </a:rPr>
              <a:t>	2</a:t>
            </a: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a:ln>
                  <a:noFill/>
                </a:ln>
                <a:solidFill>
                  <a:srgbClr val="0000FF"/>
                </a:solidFill>
                <a:effectLst/>
                <a:uLnTx/>
                <a:uFillTx/>
                <a:latin typeface="Lucida Console" panose="020B0609040504020204" pitchFamily="49" charset="0"/>
                <a:ea typeface="+mn-ea"/>
                <a:cs typeface="+mn-cs"/>
              </a:rPr>
              <a:t>write-Host</a:t>
            </a: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"standalone server"</a:t>
            </a: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4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06549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Switch – With Default Case</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5" name="Rectangle 24"/>
          <p:cNvSpPr/>
          <p:nvPr/>
        </p:nvSpPr>
        <p:spPr>
          <a:xfrm>
            <a:off x="485775" y="1181100"/>
            <a:ext cx="4645658" cy="1754326"/>
          </a:xfrm>
          <a:prstGeom prst="rect">
            <a:avLst/>
          </a:prstGeom>
          <a:solidFill>
            <a:srgbClr val="012456"/>
          </a:solidFill>
        </p:spPr>
        <p:txBody>
          <a:bodyPr wrap="square"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Switch</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&lt;test-value&gt;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      &lt;condition 1&gt;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a:ln>
                  <a:noFill/>
                </a:ln>
                <a:solidFill>
                  <a:srgbClr val="92D050"/>
                </a:solidFill>
                <a:effectLst/>
                <a:uLnTx/>
                <a:uFillTx/>
                <a:latin typeface="Lucida Console" panose="020B0609040504020204" pitchFamily="49" charset="0"/>
                <a:ea typeface="+mn-ea"/>
                <a:cs typeface="+mn-cs"/>
              </a:rPr>
              <a:t>&lt;action 1&gt;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      &lt;condition 2&gt;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a:ln>
                  <a:noFill/>
                </a:ln>
                <a:solidFill>
                  <a:srgbClr val="92D050"/>
                </a:solidFill>
                <a:effectLst/>
                <a:uLnTx/>
                <a:uFillTx/>
                <a:latin typeface="Lucida Console" panose="020B0609040504020204" pitchFamily="49" charset="0"/>
                <a:ea typeface="+mn-ea"/>
                <a:cs typeface="+mn-cs"/>
              </a:rPr>
              <a:t>&lt;action 2&gt;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      Default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a:ln>
                  <a:noFill/>
                </a:ln>
                <a:solidFill>
                  <a:srgbClr val="92D050"/>
                </a:solidFill>
                <a:effectLst/>
                <a:uLnTx/>
                <a:uFillTx/>
                <a:latin typeface="Lucida Console" panose="020B0609040504020204" pitchFamily="49" charset="0"/>
                <a:ea typeface="+mn-ea"/>
                <a:cs typeface="+mn-cs"/>
              </a:rPr>
              <a:t>&lt;action 3&gt;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 </a:t>
            </a:r>
          </a:p>
        </p:txBody>
      </p:sp>
      <p:grpSp>
        <p:nvGrpSpPr>
          <p:cNvPr id="56" name="Group 55"/>
          <p:cNvGrpSpPr/>
          <p:nvPr/>
        </p:nvGrpSpPr>
        <p:grpSpPr>
          <a:xfrm>
            <a:off x="6810375" y="123825"/>
            <a:ext cx="5270196" cy="6418008"/>
            <a:chOff x="6299504" y="178929"/>
            <a:chExt cx="5270196" cy="6418008"/>
          </a:xfrm>
        </p:grpSpPr>
        <p:sp>
          <p:nvSpPr>
            <p:cNvPr id="6" name="Flowchart: Decision 5"/>
            <p:cNvSpPr/>
            <p:nvPr/>
          </p:nvSpPr>
          <p:spPr>
            <a:xfrm>
              <a:off x="6299504" y="1004552"/>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Segoe UI"/>
                  <a:ea typeface="+mn-ea"/>
                  <a:cs typeface="+mn-cs"/>
                </a:rPr>
                <a:t>&lt;test-value&gt;</a:t>
              </a:r>
              <a:br>
                <a:rPr kumimoji="0" lang="en-US" sz="1400" b="0" i="0" u="none" strike="noStrike" kern="1200" cap="none" spc="0" normalizeH="0" baseline="0" noProof="0">
                  <a:ln>
                    <a:noFill/>
                  </a:ln>
                  <a:solidFill>
                    <a:prstClr val="white"/>
                  </a:solidFill>
                  <a:effectLst/>
                  <a:uLnTx/>
                  <a:uFillTx/>
                  <a:latin typeface="Segoe UI"/>
                  <a:ea typeface="+mn-ea"/>
                  <a:cs typeface="+mn-cs"/>
                </a:rPr>
              </a:br>
              <a:r>
                <a:rPr kumimoji="0" lang="en-US" sz="1400" b="0" i="0" u="none" strike="noStrike" kern="1200" cap="none" spc="0" normalizeH="0" baseline="0" noProof="0">
                  <a:ln>
                    <a:noFill/>
                  </a:ln>
                  <a:solidFill>
                    <a:prstClr val="white"/>
                  </a:solidFill>
                  <a:effectLst/>
                  <a:uLnTx/>
                  <a:uFillTx/>
                  <a:latin typeface="Segoe UI"/>
                  <a:ea typeface="+mn-ea"/>
                  <a:cs typeface="+mn-cs"/>
                </a:rPr>
                <a:t>-EQ</a:t>
              </a:r>
              <a:br>
                <a:rPr kumimoji="0" lang="en-US" sz="1400" b="0" i="0" u="none" strike="noStrike" kern="1200" cap="none" spc="0" normalizeH="0" baseline="0" noProof="0">
                  <a:ln>
                    <a:noFill/>
                  </a:ln>
                  <a:solidFill>
                    <a:prstClr val="white"/>
                  </a:solidFill>
                  <a:effectLst/>
                  <a:uLnTx/>
                  <a:uFillTx/>
                  <a:latin typeface="Segoe UI"/>
                  <a:ea typeface="+mn-ea"/>
                  <a:cs typeface="+mn-cs"/>
                </a:rPr>
              </a:br>
              <a:r>
                <a:rPr kumimoji="0" lang="en-US" sz="1400" b="0" i="0" u="none" strike="noStrike" kern="1200" cap="none" spc="0" normalizeH="0" baseline="0" noProof="0">
                  <a:ln>
                    <a:noFill/>
                  </a:ln>
                  <a:solidFill>
                    <a:prstClr val="white"/>
                  </a:solidFill>
                  <a:effectLst/>
                  <a:uLnTx/>
                  <a:uFillTx/>
                  <a:latin typeface="Segoe UI"/>
                  <a:ea typeface="+mn-ea"/>
                  <a:cs typeface="+mn-cs"/>
                </a:rPr>
                <a:t>&lt;condition 1&gt;</a:t>
              </a:r>
            </a:p>
          </p:txBody>
        </p:sp>
        <p:cxnSp>
          <p:nvCxnSpPr>
            <p:cNvPr id="7" name="Straight Arrow Connector 6"/>
            <p:cNvCxnSpPr>
              <a:stCxn id="14" idx="2"/>
              <a:endCxn id="6" idx="0"/>
            </p:cNvCxnSpPr>
            <p:nvPr/>
          </p:nvCxnSpPr>
          <p:spPr>
            <a:xfrm>
              <a:off x="7635009" y="732267"/>
              <a:ext cx="0" cy="272285"/>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a:endCxn id="15" idx="1"/>
            </p:cNvCxnSpPr>
            <p:nvPr/>
          </p:nvCxnSpPr>
          <p:spPr>
            <a:xfrm>
              <a:off x="8970514" y="1645231"/>
              <a:ext cx="663660" cy="972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876743" y="1280512"/>
              <a:ext cx="61504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True</a:t>
              </a:r>
            </a:p>
          </p:txBody>
        </p:sp>
        <p:sp>
          <p:nvSpPr>
            <p:cNvPr id="12" name="TextBox 11"/>
            <p:cNvSpPr txBox="1"/>
            <p:nvPr/>
          </p:nvSpPr>
          <p:spPr>
            <a:xfrm>
              <a:off x="6955593" y="2357647"/>
              <a:ext cx="67941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False</a:t>
              </a:r>
            </a:p>
          </p:txBody>
        </p:sp>
        <p:sp>
          <p:nvSpPr>
            <p:cNvPr id="13" name="Flowchart: Terminator 12"/>
            <p:cNvSpPr/>
            <p:nvPr/>
          </p:nvSpPr>
          <p:spPr>
            <a:xfrm>
              <a:off x="6816862" y="6043599"/>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End</a:t>
              </a:r>
            </a:p>
          </p:txBody>
        </p:sp>
        <p:sp>
          <p:nvSpPr>
            <p:cNvPr id="14" name="Flowchart: Terminator 13"/>
            <p:cNvSpPr/>
            <p:nvPr/>
          </p:nvSpPr>
          <p:spPr>
            <a:xfrm>
              <a:off x="6816862" y="178929"/>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Start</a:t>
              </a:r>
            </a:p>
          </p:txBody>
        </p:sp>
        <p:sp>
          <p:nvSpPr>
            <p:cNvPr id="15" name="Flowchart: Process 14"/>
            <p:cNvSpPr/>
            <p:nvPr/>
          </p:nvSpPr>
          <p:spPr>
            <a:xfrm>
              <a:off x="9634174" y="1319775"/>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&lt;action 1&gt;</a:t>
              </a:r>
            </a:p>
          </p:txBody>
        </p:sp>
        <p:cxnSp>
          <p:nvCxnSpPr>
            <p:cNvPr id="30" name="Elbow Connector 29"/>
            <p:cNvCxnSpPr>
              <a:stCxn id="15" idx="2"/>
            </p:cNvCxnSpPr>
            <p:nvPr/>
          </p:nvCxnSpPr>
          <p:spPr>
            <a:xfrm rot="5400000">
              <a:off x="8897725" y="727419"/>
              <a:ext cx="441497" cy="2966929"/>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6" idx="2"/>
              <a:endCxn id="27" idx="0"/>
            </p:cNvCxnSpPr>
            <p:nvPr/>
          </p:nvCxnSpPr>
          <p:spPr>
            <a:xfrm>
              <a:off x="7635009" y="2285910"/>
              <a:ext cx="0" cy="429623"/>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4" name="Flowchart: Process 23"/>
            <p:cNvSpPr/>
            <p:nvPr/>
          </p:nvSpPr>
          <p:spPr>
            <a:xfrm>
              <a:off x="9634174" y="2999269"/>
              <a:ext cx="1912462"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&lt;action 2&gt;</a:t>
              </a:r>
            </a:p>
          </p:txBody>
        </p:sp>
        <p:sp>
          <p:nvSpPr>
            <p:cNvPr id="27" name="Flowchart: Decision 26"/>
            <p:cNvSpPr/>
            <p:nvPr/>
          </p:nvSpPr>
          <p:spPr>
            <a:xfrm>
              <a:off x="6299504" y="2715533"/>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Segoe UI"/>
                  <a:ea typeface="+mn-ea"/>
                  <a:cs typeface="+mn-cs"/>
                </a:rPr>
                <a:t>&lt;test-value&gt;</a:t>
              </a:r>
              <a:br>
                <a:rPr kumimoji="0" lang="en-US" sz="1400" b="0" i="0" u="none" strike="noStrike" kern="1200" cap="none" spc="0" normalizeH="0" baseline="0" noProof="0">
                  <a:ln>
                    <a:noFill/>
                  </a:ln>
                  <a:solidFill>
                    <a:prstClr val="white"/>
                  </a:solidFill>
                  <a:effectLst/>
                  <a:uLnTx/>
                  <a:uFillTx/>
                  <a:latin typeface="Segoe UI"/>
                  <a:ea typeface="+mn-ea"/>
                  <a:cs typeface="+mn-cs"/>
                </a:rPr>
              </a:br>
              <a:r>
                <a:rPr kumimoji="0" lang="en-US" sz="1400" b="0" i="0" u="none" strike="noStrike" kern="1200" cap="none" spc="0" normalizeH="0" baseline="0" noProof="0">
                  <a:ln>
                    <a:noFill/>
                  </a:ln>
                  <a:solidFill>
                    <a:prstClr val="white"/>
                  </a:solidFill>
                  <a:effectLst/>
                  <a:uLnTx/>
                  <a:uFillTx/>
                  <a:latin typeface="Segoe UI"/>
                  <a:ea typeface="+mn-ea"/>
                  <a:cs typeface="+mn-cs"/>
                </a:rPr>
                <a:t>-EQ</a:t>
              </a:r>
              <a:br>
                <a:rPr kumimoji="0" lang="en-US" sz="1400" b="0" i="0" u="none" strike="noStrike" kern="1200" cap="none" spc="0" normalizeH="0" baseline="0" noProof="0">
                  <a:ln>
                    <a:noFill/>
                  </a:ln>
                  <a:solidFill>
                    <a:prstClr val="white"/>
                  </a:solidFill>
                  <a:effectLst/>
                  <a:uLnTx/>
                  <a:uFillTx/>
                  <a:latin typeface="Segoe UI"/>
                  <a:ea typeface="+mn-ea"/>
                  <a:cs typeface="+mn-cs"/>
                </a:rPr>
              </a:br>
              <a:r>
                <a:rPr kumimoji="0" lang="en-US" sz="1400" b="0" i="0" u="none" strike="noStrike" kern="1200" cap="none" spc="0" normalizeH="0" baseline="0" noProof="0">
                  <a:ln>
                    <a:noFill/>
                  </a:ln>
                  <a:solidFill>
                    <a:prstClr val="white"/>
                  </a:solidFill>
                  <a:effectLst/>
                  <a:uLnTx/>
                  <a:uFillTx/>
                  <a:latin typeface="Segoe UI"/>
                  <a:ea typeface="+mn-ea"/>
                  <a:cs typeface="+mn-cs"/>
                </a:rPr>
                <a:t>&lt;condition 2&gt;</a:t>
              </a:r>
            </a:p>
          </p:txBody>
        </p:sp>
        <p:cxnSp>
          <p:nvCxnSpPr>
            <p:cNvPr id="46" name="Straight Arrow Connector 45"/>
            <p:cNvCxnSpPr>
              <a:stCxn id="27" idx="3"/>
              <a:endCxn id="24" idx="1"/>
            </p:cNvCxnSpPr>
            <p:nvPr/>
          </p:nvCxnSpPr>
          <p:spPr>
            <a:xfrm flipV="1">
              <a:off x="8970514" y="3334449"/>
              <a:ext cx="663660" cy="21763"/>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stCxn id="24" idx="2"/>
              <a:endCxn id="37" idx="3"/>
            </p:cNvCxnSpPr>
            <p:nvPr/>
          </p:nvCxnSpPr>
          <p:spPr>
            <a:xfrm rot="5400000">
              <a:off x="8863314" y="2441326"/>
              <a:ext cx="498788" cy="2955395"/>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27" idx="2"/>
              <a:endCxn id="42" idx="0"/>
            </p:cNvCxnSpPr>
            <p:nvPr/>
          </p:nvCxnSpPr>
          <p:spPr>
            <a:xfrm>
              <a:off x="7635009" y="3996891"/>
              <a:ext cx="0" cy="436456"/>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8925781" y="2986880"/>
              <a:ext cx="61504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True</a:t>
              </a:r>
            </a:p>
          </p:txBody>
        </p:sp>
        <p:sp>
          <p:nvSpPr>
            <p:cNvPr id="37" name="TextBox 36"/>
            <p:cNvSpPr txBox="1"/>
            <p:nvPr/>
          </p:nvSpPr>
          <p:spPr>
            <a:xfrm>
              <a:off x="6955593" y="3983751"/>
              <a:ext cx="67941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False</a:t>
              </a:r>
            </a:p>
          </p:txBody>
        </p:sp>
        <p:sp>
          <p:nvSpPr>
            <p:cNvPr id="42" name="Flowchart: Decision 41"/>
            <p:cNvSpPr/>
            <p:nvPr/>
          </p:nvSpPr>
          <p:spPr>
            <a:xfrm>
              <a:off x="6299504" y="4433347"/>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Segoe UI"/>
                  <a:ea typeface="+mn-ea"/>
                  <a:cs typeface="+mn-cs"/>
                </a:rPr>
                <a:t>No Conditions Matched?</a:t>
              </a:r>
            </a:p>
          </p:txBody>
        </p:sp>
        <p:cxnSp>
          <p:nvCxnSpPr>
            <p:cNvPr id="45" name="Straight Arrow Connector 44"/>
            <p:cNvCxnSpPr>
              <a:stCxn id="42" idx="2"/>
              <a:endCxn id="13" idx="0"/>
            </p:cNvCxnSpPr>
            <p:nvPr/>
          </p:nvCxnSpPr>
          <p:spPr>
            <a:xfrm>
              <a:off x="7635009" y="5714705"/>
              <a:ext cx="0" cy="32889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948458" y="4672810"/>
              <a:ext cx="61504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True</a:t>
              </a:r>
            </a:p>
          </p:txBody>
        </p:sp>
        <p:sp>
          <p:nvSpPr>
            <p:cNvPr id="49" name="Flowchart: Process 48"/>
            <p:cNvSpPr/>
            <p:nvPr/>
          </p:nvSpPr>
          <p:spPr>
            <a:xfrm>
              <a:off x="9634173" y="4738846"/>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&lt;action 3&gt;</a:t>
              </a:r>
            </a:p>
          </p:txBody>
        </p:sp>
        <p:sp>
          <p:nvSpPr>
            <p:cNvPr id="50" name="TextBox 49"/>
            <p:cNvSpPr txBox="1"/>
            <p:nvPr/>
          </p:nvSpPr>
          <p:spPr>
            <a:xfrm>
              <a:off x="6955592" y="5609855"/>
              <a:ext cx="67941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False</a:t>
              </a:r>
            </a:p>
          </p:txBody>
        </p:sp>
        <p:cxnSp>
          <p:nvCxnSpPr>
            <p:cNvPr id="51" name="Straight Arrow Connector 50"/>
            <p:cNvCxnSpPr>
              <a:stCxn id="42" idx="3"/>
              <a:endCxn id="49" idx="1"/>
            </p:cNvCxnSpPr>
            <p:nvPr/>
          </p:nvCxnSpPr>
          <p:spPr>
            <a:xfrm>
              <a:off x="8970514" y="5074026"/>
              <a:ext cx="663659"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49" idx="2"/>
              <a:endCxn id="13" idx="3"/>
            </p:cNvCxnSpPr>
            <p:nvPr/>
          </p:nvCxnSpPr>
          <p:spPr>
            <a:xfrm rot="5400000">
              <a:off x="9072015" y="4790347"/>
              <a:ext cx="911062" cy="2148780"/>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61925" y="3124200"/>
            <a:ext cx="6985000" cy="3139321"/>
          </a:xfrm>
          <a:prstGeom prst="rect">
            <a:avLst/>
          </a:prstGeom>
          <a:noFill/>
        </p:spPr>
        <p:txBody>
          <a:bodyPr wrap="square" rtlCol="0" anchor="t">
            <a:spAutoFit/>
          </a:bodyPr>
          <a:lstStyle/>
          <a:p>
            <a:pPr defTabSz="457200">
              <a:defRPr/>
            </a:pPr>
            <a:endPar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endParaRPr>
          </a:p>
          <a:p>
            <a:pPr defTabSz="457200">
              <a:defRPr/>
            </a:pPr>
            <a:r>
              <a:rPr kumimoji="0" lang="en-US" sz="14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$T</a:t>
            </a:r>
            <a:r>
              <a:rPr kumimoji="0" lang="en-US" sz="1400" b="0" i="0" u="none" strike="noStrike" kern="1200" cap="none" spc="0" normalizeH="0" baseline="0" noProof="0">
                <a:ln>
                  <a:noFill/>
                </a:ln>
                <a:effectLst/>
                <a:uLnTx/>
                <a:uFillTx/>
                <a:latin typeface="Lucida Console" panose="020B0609040504020204" pitchFamily="49" charset="0"/>
                <a:ea typeface="+mn-ea"/>
                <a:cs typeface="+mn-cs"/>
              </a:rPr>
              <a:t> </a:t>
            </a:r>
            <a:r>
              <a:rPr kumimoji="0" lang="en-US" sz="1400" b="0" i="0" u="none" strike="noStrike" kern="1200" cap="none" spc="0" normalizeH="0" baseline="0" noProof="0">
                <a:ln>
                  <a:noFill/>
                </a:ln>
                <a:solidFill>
                  <a:srgbClr val="006666"/>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a:ln>
                  <a:noFill/>
                </a:ln>
                <a:effectLst/>
                <a:uLnTx/>
                <a:uFillTx/>
                <a:latin typeface="Lucida Console" panose="020B0609040504020204" pitchFamily="49" charset="0"/>
                <a:ea typeface="+mn-ea"/>
                <a:cs typeface="+mn-cs"/>
              </a:rPr>
              <a:t> </a:t>
            </a:r>
            <a:r>
              <a:rPr kumimoji="0" lang="en-US" sz="1400" b="0" i="0" u="none" strike="noStrike" kern="1200" cap="none" spc="0" normalizeH="0" baseline="0" noProof="0">
                <a:ln>
                  <a:noFill/>
                </a:ln>
                <a:solidFill>
                  <a:srgbClr val="0000FF"/>
                </a:solidFill>
                <a:effectLst/>
                <a:uLnTx/>
                <a:uFillTx/>
                <a:latin typeface="Lucida Console" panose="020B0609040504020204" pitchFamily="49" charset="0"/>
                <a:ea typeface="+mn-ea"/>
                <a:cs typeface="+mn-cs"/>
              </a:rPr>
              <a:t>Get-</a:t>
            </a:r>
            <a:r>
              <a:rPr kumimoji="0" lang="en-US" sz="1400" b="0" i="0" u="none" strike="noStrike" kern="1200" cap="none" spc="0" normalizeH="0" baseline="0" noProof="0" err="1">
                <a:ln>
                  <a:noFill/>
                </a:ln>
                <a:solidFill>
                  <a:srgbClr val="0000FF"/>
                </a:solidFill>
                <a:effectLst/>
                <a:uLnTx/>
                <a:uFillTx/>
                <a:latin typeface="Lucida Console" panose="020B0609040504020204" pitchFamily="49" charset="0"/>
                <a:ea typeface="+mn-ea"/>
                <a:cs typeface="+mn-cs"/>
              </a:rPr>
              <a:t>TimeZone</a:t>
            </a:r>
          </a:p>
          <a:p>
            <a:pPr defTabSz="457200">
              <a:defRPr/>
            </a:pPr>
            <a:r>
              <a:rPr kumimoji="0" lang="en-US" sz="14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$UTC </a:t>
            </a:r>
            <a:r>
              <a:rPr kumimoji="0" lang="en-US" sz="1400" b="0" i="0" u="none" strike="noStrike" kern="1200" cap="none" spc="0" normalizeH="0" baseline="0" noProof="0">
                <a:ln>
                  <a:noFill/>
                </a:ln>
                <a:solidFill>
                  <a:srgbClr val="006666"/>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a:ln>
                  <a:noFill/>
                </a:ln>
                <a:effectLst/>
                <a:uLnTx/>
                <a:uFillTx/>
                <a:latin typeface="Lucida Console" panose="020B0609040504020204" pitchFamily="49" charset="0"/>
                <a:ea typeface="+mn-ea"/>
                <a:cs typeface="+mn-cs"/>
              </a:rPr>
              <a:t> </a:t>
            </a:r>
            <a:r>
              <a:rPr kumimoji="0" lang="en-US" sz="14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err="1">
                <a:ln>
                  <a:noFill/>
                </a:ln>
                <a:solidFill>
                  <a:srgbClr val="FF4500"/>
                </a:solidFill>
                <a:effectLst/>
                <a:uLnTx/>
                <a:uFillTx/>
                <a:latin typeface="Lucida Console" panose="020B0609040504020204" pitchFamily="49" charset="0"/>
                <a:ea typeface="+mn-ea"/>
                <a:cs typeface="+mn-cs"/>
              </a:rPr>
              <a:t>T</a:t>
            </a:r>
            <a:r>
              <a:rPr kumimoji="0" lang="en-US" sz="1400" b="0" i="0" u="none" strike="noStrike" kern="1200" cap="none" spc="0" normalizeH="0" baseline="0" noProof="0" err="1">
                <a:ln>
                  <a:noFill/>
                </a:ln>
                <a:solidFill>
                  <a:srgbClr val="006666"/>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err="1">
                <a:ln>
                  <a:noFill/>
                </a:ln>
                <a:solidFill>
                  <a:srgbClr val="000000"/>
                </a:solidFill>
                <a:effectLst/>
                <a:uLnTx/>
                <a:uFillTx/>
                <a:latin typeface="Lucida Console" panose="020B0609040504020204" pitchFamily="49" charset="0"/>
                <a:ea typeface="+mn-ea"/>
                <a:cs typeface="+mn-cs"/>
              </a:rPr>
              <a:t>BaseUtcOffset</a:t>
            </a:r>
            <a:r>
              <a:rPr kumimoji="0" lang="en-US" sz="1400" b="0" i="0" u="none" strike="noStrike" kern="1200" cap="none" spc="0" normalizeH="0" baseline="0" noProof="0" err="1">
                <a:ln>
                  <a:noFill/>
                </a:ln>
                <a:solidFill>
                  <a:srgbClr val="006666"/>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err="1">
                <a:ln>
                  <a:noFill/>
                </a:ln>
                <a:solidFill>
                  <a:srgbClr val="000000"/>
                </a:solidFill>
                <a:effectLst/>
                <a:uLnTx/>
                <a:uFillTx/>
                <a:latin typeface="Lucida Console" panose="020B0609040504020204" pitchFamily="49" charset="0"/>
                <a:ea typeface="+mn-ea"/>
                <a:cs typeface="+mn-cs"/>
              </a:rPr>
              <a:t>Hours</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err="1">
                <a:ln>
                  <a:noFill/>
                </a:ln>
                <a:solidFill>
                  <a:srgbClr val="FF4500"/>
                </a:solidFill>
                <a:effectLst/>
                <a:uLnTx/>
                <a:uFillTx/>
                <a:latin typeface="Lucida Console" panose="020B0609040504020204" pitchFamily="49" charset="0"/>
                <a:ea typeface="+mn-ea"/>
                <a:cs typeface="+mn-cs"/>
              </a:rPr>
              <a:t>T</a:t>
            </a:r>
            <a:r>
              <a:rPr kumimoji="0" lang="en-US" sz="1400" b="0" i="0" u="none" strike="noStrike" kern="1200" cap="none" spc="0" normalizeH="0" baseline="0" noProof="0" err="1">
                <a:ln>
                  <a:noFill/>
                </a:ln>
                <a:solidFill>
                  <a:srgbClr val="006666"/>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err="1">
                <a:ln>
                  <a:noFill/>
                </a:ln>
                <a:solidFill>
                  <a:srgbClr val="000000"/>
                </a:solidFill>
                <a:effectLst/>
                <a:uLnTx/>
                <a:uFillTx/>
                <a:latin typeface="Lucida Console" panose="020B0609040504020204" pitchFamily="49" charset="0"/>
                <a:ea typeface="+mn-ea"/>
                <a:cs typeface="+mn-cs"/>
              </a:rPr>
              <a:t>BaseUtcOffset.Minutes</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a:t>
            </a:r>
          </a:p>
          <a:p>
            <a:pPr defTabSz="457200">
              <a:defRPr/>
            </a:pPr>
            <a:r>
              <a:rPr kumimoji="0" lang="en-US" sz="1400" b="0" i="0" u="none" strike="noStrike" kern="1200" cap="none" spc="0" normalizeH="0" baseline="0" noProof="0">
                <a:ln>
                  <a:noFill/>
                </a:ln>
                <a:solidFill>
                  <a:srgbClr val="00008B"/>
                </a:solidFill>
                <a:effectLst/>
                <a:uLnTx/>
                <a:uFillTx/>
                <a:latin typeface="Lucida Console" panose="020B0609040504020204" pitchFamily="49" charset="0"/>
                <a:ea typeface="+mn-ea"/>
                <a:cs typeface="+mn-cs"/>
              </a:rPr>
              <a:t>switch</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$UTC</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a:t>
            </a:r>
          </a:p>
          <a:p>
            <a:pPr defTabSz="457200">
              <a:defRPr/>
            </a:pP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 {</a:t>
            </a:r>
          </a:p>
          <a:p>
            <a:pPr defTabSz="457200">
              <a:defRPr/>
            </a:pP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  </a:t>
            </a:r>
            <a:r>
              <a:rPr kumimoji="0" lang="en-US" sz="1400" b="0" i="0" u="none" strike="noStrike" kern="1200" cap="none" spc="0" normalizeH="0" baseline="0" noProof="0">
                <a:ln>
                  <a:noFill/>
                </a:ln>
                <a:solidFill>
                  <a:srgbClr val="8A2BE2"/>
                </a:solidFill>
                <a:effectLst/>
                <a:uLnTx/>
                <a:uFillTx/>
                <a:latin typeface="Lucida Console" panose="020B0609040504020204" pitchFamily="49" charset="0"/>
                <a:ea typeface="+mn-ea"/>
                <a:cs typeface="+mn-cs"/>
              </a:rPr>
              <a:t>9:30</a:t>
            </a:r>
            <a:r>
              <a:rPr kumimoji="0" lang="en-US" sz="1400" b="0" i="0" u="none" strike="noStrike" kern="1200" cap="none" spc="0" normalizeH="0" baseline="0" noProof="0">
                <a:ln>
                  <a:noFill/>
                </a:ln>
                <a:solidFill>
                  <a:srgbClr val="FFFFFF"/>
                </a:solidFill>
                <a:effectLst/>
                <a:uLnTx/>
                <a:uFillTx/>
                <a:latin typeface="Lucida Console" panose="020B0609040504020204" pitchFamily="49" charset="0"/>
                <a:ea typeface="+mn-ea"/>
                <a:cs typeface="+mn-cs"/>
              </a:rPr>
              <a:t> </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"You are in Cen. Australia Standard Time (UTC+09:30)"</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a:t>
            </a:r>
          </a:p>
          <a:p>
            <a:pPr defTabSz="457200">
              <a:defRPr/>
            </a:pPr>
            <a:r>
              <a:rPr kumimoji="0" lang="en-US" sz="1400" b="0" i="0" u="none" strike="noStrike" kern="1200" cap="none" spc="0" normalizeH="0" baseline="0" noProof="0">
                <a:ln>
                  <a:noFill/>
                </a:ln>
                <a:solidFill>
                  <a:srgbClr val="8A2BE2"/>
                </a:solidFill>
                <a:effectLst/>
                <a:uLnTx/>
                <a:uFillTx/>
                <a:latin typeface="Lucida Console" panose="020B0609040504020204" pitchFamily="49" charset="0"/>
                <a:ea typeface="+mn-ea"/>
                <a:cs typeface="+mn-cs"/>
              </a:rPr>
              <a:t>  -8:0</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 {</a:t>
            </a:r>
            <a:r>
              <a:rPr kumimoji="0" lang="en-US" sz="14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"You are in Pacific Standard Time (UTC-08:00)"</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a:t>
            </a:r>
          </a:p>
          <a:p>
            <a:pPr defTabSz="457200">
              <a:defRPr/>
            </a:pPr>
            <a:r>
              <a:rPr kumimoji="0" lang="en-US" sz="1400" b="0" i="0" u="none" strike="noStrike" kern="1200" cap="none" spc="0" normalizeH="0" baseline="0" noProof="0">
                <a:ln>
                  <a:noFill/>
                </a:ln>
                <a:solidFill>
                  <a:srgbClr val="8A2BE2"/>
                </a:solidFill>
                <a:effectLst/>
                <a:uLnTx/>
                <a:uFillTx/>
                <a:latin typeface="Lucida Console" panose="020B0609040504020204" pitchFamily="49" charset="0"/>
                <a:ea typeface="+mn-ea"/>
                <a:cs typeface="+mn-cs"/>
              </a:rPr>
              <a:t>  -5:0</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 {</a:t>
            </a:r>
            <a:r>
              <a:rPr kumimoji="0" lang="en-US" sz="14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"You are in Eastern Standard Time (UTC-05:00)"</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a:t>
            </a:r>
          </a:p>
          <a:p>
            <a:pPr defTabSz="457200">
              <a:defRPr/>
            </a:pPr>
            <a:r>
              <a:rPr kumimoji="0" lang="en-US" sz="1400" b="0" i="0" u="none" strike="noStrike" kern="1200" cap="none" spc="0" normalizeH="0" baseline="0" noProof="0">
                <a:ln>
                  <a:noFill/>
                </a:ln>
                <a:solidFill>
                  <a:srgbClr val="8A2BE2"/>
                </a:solidFill>
                <a:effectLst/>
                <a:uLnTx/>
                <a:uFillTx/>
                <a:latin typeface="Lucida Console" panose="020B0609040504020204" pitchFamily="49" charset="0"/>
                <a:ea typeface="+mn-ea"/>
                <a:cs typeface="+mn-cs"/>
              </a:rPr>
              <a:t>  5:30</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 {</a:t>
            </a:r>
            <a:r>
              <a:rPr kumimoji="0" lang="en-US" sz="14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"You are in India Standard Time (UTC+05:30)"</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a:t>
            </a:r>
          </a:p>
          <a:p>
            <a:pPr defTabSz="457200">
              <a:defRPr/>
            </a:pPr>
            <a:r>
              <a:rPr kumimoji="0" lang="en-US" sz="1400" b="0" i="0" u="none" strike="noStrike" kern="1200" cap="none" spc="0" normalizeH="0" baseline="0" noProof="0">
                <a:ln>
                  <a:noFill/>
                </a:ln>
                <a:solidFill>
                  <a:srgbClr val="8A2BE2"/>
                </a:solidFill>
                <a:effectLst/>
                <a:uLnTx/>
                <a:uFillTx/>
                <a:latin typeface="Lucida Console" panose="020B0609040504020204" pitchFamily="49" charset="0"/>
                <a:ea typeface="+mn-ea"/>
                <a:cs typeface="+mn-cs"/>
              </a:rPr>
              <a:t>  Default</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 {</a:t>
            </a:r>
            <a:r>
              <a:rPr kumimoji="0" lang="en-US" sz="14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"Another </a:t>
            </a:r>
            <a:r>
              <a:rPr kumimoji="0" lang="en-US" sz="1400" b="0" i="0" u="none" strike="noStrike" kern="1200" cap="none" spc="0" normalizeH="0" baseline="0" noProof="0" err="1">
                <a:ln>
                  <a:noFill/>
                </a:ln>
                <a:solidFill>
                  <a:srgbClr val="8B0000"/>
                </a:solidFill>
                <a:effectLst/>
                <a:uLnTx/>
                <a:uFillTx/>
                <a:latin typeface="Lucida Console" panose="020B0609040504020204" pitchFamily="49" charset="0"/>
                <a:ea typeface="+mn-ea"/>
                <a:cs typeface="+mn-cs"/>
              </a:rPr>
              <a:t>TimeZone</a:t>
            </a:r>
            <a:r>
              <a:rPr kumimoji="0" lang="en-US" sz="14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a:t>
            </a: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a:t>
            </a:r>
          </a:p>
          <a:p>
            <a:pPr defTabSz="457200">
              <a:defRPr/>
            </a:pPr>
            <a:r>
              <a:rPr kumimoji="0" lang="en-US" sz="14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 } </a:t>
            </a:r>
          </a:p>
          <a:p>
            <a:pPr defTabSz="457200">
              <a:defRPr/>
            </a:pPr>
            <a:endParaRPr kumimoji="0" lang="en-US" sz="1400" b="0" i="0" u="none" strike="noStrike" kern="1200" cap="none" spc="0" normalizeH="0" baseline="0" noProof="0">
              <a:ln>
                <a:noFill/>
              </a:ln>
              <a:effectLst/>
              <a:uLnTx/>
              <a:uFillTx/>
              <a:latin typeface="Lucida Console" panose="020B0609040504020204" pitchFamily="49" charset="0"/>
              <a:ea typeface="+mn-ea"/>
              <a:cs typeface="+mn-cs"/>
            </a:endParaRPr>
          </a:p>
          <a:p>
            <a:pPr defTabSz="457200">
              <a:defRPr/>
            </a:pPr>
            <a:endPar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4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165361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Switch</a:t>
            </a:r>
            <a:br>
              <a:rPr lang="en-US"/>
            </a:br>
            <a:r>
              <a:rPr lang="en-US"/>
              <a:t>Expressions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5" name="Rectangle 24"/>
          <p:cNvSpPr/>
          <p:nvPr/>
        </p:nvSpPr>
        <p:spPr>
          <a:xfrm>
            <a:off x="437922" y="1773495"/>
            <a:ext cx="5264907" cy="1477328"/>
          </a:xfrm>
          <a:prstGeom prst="rect">
            <a:avLst/>
          </a:prstGeom>
          <a:solidFill>
            <a:srgbClr val="012456"/>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Switch</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&lt;test-value&gt;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a:ln>
                  <a:noFill/>
                </a:ln>
                <a:effectLst/>
                <a:uLnTx/>
                <a:uFillTx/>
                <a:latin typeface="Lucida Console" panose="020B0609040504020204" pitchFamily="49" charset="0"/>
                <a:ea typeface="+mn-ea"/>
                <a:cs typeface="+mn-cs"/>
              </a:rPr>
              <a:t>{</a:t>
            </a:r>
            <a:r>
              <a:rPr kumimoji="0" lang="en-AU" sz="18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 &lt;condition 1&gt; </a:t>
            </a:r>
            <a:r>
              <a:rPr lang="en-AU">
                <a:solidFill>
                  <a:srgbClr val="F5F5F5"/>
                </a:solidFill>
                <a:latin typeface="Lucida Console" panose="020B0609040504020204" pitchFamily="49" charset="0"/>
              </a:rPr>
              <a: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a:ln>
                  <a:noFill/>
                </a:ln>
                <a:solidFill>
                  <a:srgbClr val="92D050"/>
                </a:solidFill>
                <a:effectLst/>
                <a:uLnTx/>
                <a:uFillTx/>
                <a:latin typeface="Lucida Console" panose="020B0609040504020204" pitchFamily="49" charset="0"/>
                <a:ea typeface="+mn-ea"/>
                <a:cs typeface="+mn-cs"/>
              </a:rPr>
              <a:t>&lt;action 1&gt;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defTabSz="457200">
              <a:defRPr/>
            </a:pPr>
            <a:r>
              <a:rPr lang="en-AU">
                <a:solidFill>
                  <a:srgbClr val="EE82EE"/>
                </a:solidFill>
                <a:latin typeface="Lucida Console" panose="020B0609040504020204" pitchFamily="49" charset="0"/>
              </a:rPr>
              <a:t>      </a:t>
            </a:r>
            <a:r>
              <a:rPr lang="en-AU">
                <a:latin typeface="Lucida Console" panose="020B0609040504020204" pitchFamily="49" charset="0"/>
              </a:rPr>
              <a:t>{</a:t>
            </a:r>
            <a:r>
              <a:rPr lang="en-AU">
                <a:solidFill>
                  <a:srgbClr val="EE82EE"/>
                </a:solidFill>
                <a:latin typeface="Lucida Console" panose="020B0609040504020204" pitchFamily="49" charset="0"/>
              </a:rPr>
              <a:t> &lt;condition 1&gt; </a:t>
            </a:r>
            <a:r>
              <a:rPr lang="en-AU">
                <a:solidFill>
                  <a:srgbClr val="F5F5F5"/>
                </a:solidFill>
                <a:latin typeface="Lucida Console" panose="020B0609040504020204" pitchFamily="49" charset="0"/>
              </a:rPr>
              <a:t>} {</a:t>
            </a:r>
            <a:r>
              <a:rPr lang="en-AU">
                <a:solidFill>
                  <a:srgbClr val="92D050"/>
                </a:solidFill>
                <a:latin typeface="Lucida Console" panose="020B0609040504020204" pitchFamily="49" charset="0"/>
              </a:rPr>
              <a:t>&lt;action 2&gt;</a:t>
            </a:r>
            <a:r>
              <a:rPr lang="en-AU">
                <a:solidFill>
                  <a:srgbClr val="F5F5F5"/>
                </a:solidFill>
                <a:latin typeface="Lucida Console" panose="020B0609040504020204" pitchFamily="49" charset="0"/>
              </a:rPr>
              <a:t>}</a:t>
            </a:r>
            <a:endPar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p>
        </p:txBody>
      </p:sp>
      <p:sp>
        <p:nvSpPr>
          <p:cNvPr id="57" name="TextBox 56"/>
          <p:cNvSpPr txBox="1"/>
          <p:nvPr/>
        </p:nvSpPr>
        <p:spPr>
          <a:xfrm>
            <a:off x="429348" y="3783340"/>
            <a:ext cx="6207042"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8B"/>
                </a:solidFill>
                <a:effectLst/>
                <a:uLnTx/>
                <a:uFillTx/>
                <a:latin typeface="Lucida Console" panose="020B0609040504020204" pitchFamily="49" charset="0"/>
                <a:ea typeface="+mn-ea"/>
                <a:cs typeface="+mn-cs"/>
              </a:rPr>
              <a:t>Switch</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a:ln>
                  <a:noFill/>
                </a:ln>
                <a:solidFill>
                  <a:schemeClr val="bg1"/>
                </a:solidFill>
                <a:effectLst/>
                <a:uLnTx/>
                <a:uFillTx/>
                <a:latin typeface="Lucida Console" panose="020B0609040504020204" pitchFamily="49" charset="0"/>
                <a:ea typeface="+mn-ea"/>
                <a:cs typeface="+mn-cs"/>
              </a:rPr>
              <a:t>10</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a:ln>
                  <a:noFill/>
                </a:ln>
                <a:solidFill>
                  <a:schemeClr val="bg1"/>
                </a:solidFill>
                <a:effectLst/>
                <a:uLnTx/>
                <a:uFillTx/>
                <a:latin typeface="Lucida Console" panose="020B0609040504020204" pitchFamily="49" charset="0"/>
                <a:ea typeface="+mn-ea"/>
                <a:cs typeface="+mn-cs"/>
              </a:rPr>
              <a:t>{</a:t>
            </a:r>
            <a:r>
              <a:rPr kumimoji="0" lang="en-US" sz="1600" b="0" i="0" u="none" strike="noStrike" kern="1200" cap="none" spc="0" normalizeH="0" noProof="0">
                <a:ln>
                  <a:noFill/>
                </a:ln>
                <a:solidFill>
                  <a:schemeClr val="bg1"/>
                </a:solidFill>
                <a:effectLst/>
                <a:uLnTx/>
                <a:uFillTx/>
                <a:latin typeface="Lucida Console" panose="020B0609040504020204" pitchFamily="49" charset="0"/>
                <a:ea typeface="+mn-ea"/>
                <a:cs typeface="+mn-cs"/>
              </a:rPr>
              <a:t> </a:t>
            </a:r>
            <a:r>
              <a:rPr lang="en-US" sz="1600">
                <a:solidFill>
                  <a:srgbClr val="FF4500"/>
                </a:solidFill>
                <a:latin typeface="Lucida Console" panose="020B0609040504020204" pitchFamily="49" charset="0"/>
              </a:rPr>
              <a:t>$_</a:t>
            </a:r>
            <a:r>
              <a:rPr kumimoji="0" lang="en-US" sz="1600" b="0" i="0" u="none" strike="noStrike" kern="1200" cap="none" spc="0" normalizeH="0" noProof="0">
                <a:ln>
                  <a:noFill/>
                </a:ln>
                <a:solidFill>
                  <a:schemeClr val="bg1"/>
                </a:solidFill>
                <a:effectLst/>
                <a:uLnTx/>
                <a:uFillTx/>
                <a:latin typeface="Lucida Console" panose="020B0609040504020204" pitchFamily="49" charset="0"/>
                <a:ea typeface="+mn-ea"/>
                <a:cs typeface="+mn-cs"/>
              </a:rPr>
              <a:t> </a:t>
            </a:r>
            <a:r>
              <a:rPr kumimoji="0" lang="en-US" sz="1600" b="0" i="0" u="none" strike="noStrike" kern="1200" cap="none" spc="0" normalizeH="0" noProof="0">
                <a:ln>
                  <a:noFill/>
                </a:ln>
                <a:solidFill>
                  <a:schemeClr val="tx1">
                    <a:lumMod val="65000"/>
                  </a:schemeClr>
                </a:solidFill>
                <a:effectLst/>
                <a:uLnTx/>
                <a:uFillTx/>
                <a:latin typeface="Lucida Console" panose="020B0609040504020204" pitchFamily="49" charset="0"/>
                <a:ea typeface="+mn-ea"/>
                <a:cs typeface="+mn-cs"/>
              </a:rPr>
              <a:t>-</a:t>
            </a:r>
            <a:r>
              <a:rPr kumimoji="0" lang="en-US" sz="1600" b="0" i="0" u="none" strike="noStrike" kern="1200" cap="none" spc="0" normalizeH="0" noProof="0" err="1">
                <a:ln>
                  <a:noFill/>
                </a:ln>
                <a:solidFill>
                  <a:schemeClr val="tx1">
                    <a:lumMod val="65000"/>
                  </a:schemeClr>
                </a:solidFill>
                <a:effectLst/>
                <a:uLnTx/>
                <a:uFillTx/>
                <a:latin typeface="Lucida Console" panose="020B0609040504020204" pitchFamily="49" charset="0"/>
                <a:ea typeface="+mn-ea"/>
                <a:cs typeface="+mn-cs"/>
              </a:rPr>
              <a:t>gt</a:t>
            </a:r>
            <a:r>
              <a:rPr kumimoji="0" lang="en-US" sz="1600" b="0" i="0" u="none" strike="noStrike" kern="1200" cap="none" spc="0" normalizeH="0" noProof="0">
                <a:ln>
                  <a:noFill/>
                </a:ln>
                <a:solidFill>
                  <a:schemeClr val="tx1">
                    <a:lumMod val="65000"/>
                  </a:schemeClr>
                </a:solidFill>
                <a:effectLst/>
                <a:uLnTx/>
                <a:uFillTx/>
                <a:latin typeface="Lucida Console" panose="020B0609040504020204" pitchFamily="49" charset="0"/>
                <a:ea typeface="+mn-ea"/>
                <a:cs typeface="+mn-cs"/>
              </a:rPr>
              <a:t> </a:t>
            </a:r>
            <a:r>
              <a:rPr kumimoji="0" lang="en-US" sz="1600" b="0" i="0" u="none" strike="noStrike" kern="1200" cap="none" spc="0" normalizeH="0" noProof="0">
                <a:ln>
                  <a:noFill/>
                </a:ln>
                <a:solidFill>
                  <a:schemeClr val="bg1"/>
                </a:solidFill>
                <a:effectLst/>
                <a:uLnTx/>
                <a:uFillTx/>
                <a:latin typeface="Lucida Console" panose="020B0609040504020204" pitchFamily="49" charset="0"/>
                <a:ea typeface="+mn-ea"/>
                <a:cs typeface="+mn-cs"/>
              </a:rPr>
              <a:t>10</a:t>
            </a:r>
            <a:r>
              <a:rPr kumimoji="0" lang="en-US" sz="1600" b="0" i="0" u="none" strike="noStrike" kern="1200" cap="none" spc="0" normalizeH="0" baseline="0" noProof="0">
                <a:ln>
                  <a:noFill/>
                </a:ln>
                <a:solidFill>
                  <a:schemeClr val="bg1"/>
                </a:solidFill>
                <a:effectLst/>
                <a:uLnTx/>
                <a:uFillTx/>
                <a:latin typeface="Lucida Console" panose="020B0609040504020204" pitchFamily="49" charset="0"/>
                <a:ea typeface="+mn-ea"/>
                <a:cs typeface="+mn-cs"/>
              </a:rPr>
              <a:t> } </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$_ </a:t>
            </a:r>
            <a:r>
              <a:rPr lang="en-US" sz="1600">
                <a:solidFill>
                  <a:srgbClr val="8B0000"/>
                </a:solidFill>
                <a:latin typeface="Lucida Console" panose="020B0609040504020204" pitchFamily="49" charset="0"/>
              </a:rPr>
              <a:t>is Greater than 10"</a:t>
            </a:r>
            <a:r>
              <a:rPr lang="en-US" sz="1600">
                <a:solidFill>
                  <a:schemeClr val="bg1"/>
                </a:solidFill>
                <a:latin typeface="Lucida Console" panose="020B060904050402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a:ln>
                  <a:noFill/>
                </a:ln>
                <a:solidFill>
                  <a:schemeClr val="bg1"/>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a:ln>
                  <a:noFill/>
                </a:ln>
                <a:solidFill>
                  <a:srgbClr val="8A2BE2"/>
                </a:solidFill>
                <a:effectLst/>
                <a:uLnTx/>
                <a:uFillTx/>
                <a:latin typeface="Lucida Console" panose="020B0609040504020204" pitchFamily="49" charset="0"/>
                <a:ea typeface="+mn-ea"/>
                <a:cs typeface="+mn-cs"/>
              </a:rPr>
              <a:t> </a:t>
            </a:r>
            <a:r>
              <a:rPr lang="en-US" sz="1600">
                <a:solidFill>
                  <a:srgbClr val="FF4500"/>
                </a:solidFill>
                <a:latin typeface="Lucida Console" panose="020B0609040504020204" pitchFamily="49" charset="0"/>
              </a:rPr>
              <a:t>$_</a:t>
            </a:r>
            <a:r>
              <a:rPr kumimoji="0" lang="en-US" sz="1600" b="0" i="0" u="none" strike="noStrike" kern="1200" cap="none" spc="0" normalizeH="0" baseline="0" noProof="0">
                <a:ln>
                  <a:noFill/>
                </a:ln>
                <a:solidFill>
                  <a:srgbClr val="8A2BE2"/>
                </a:solidFill>
                <a:effectLst/>
                <a:uLnTx/>
                <a:uFillTx/>
                <a:latin typeface="Lucida Console" panose="020B0609040504020204" pitchFamily="49" charset="0"/>
                <a:ea typeface="+mn-ea"/>
                <a:cs typeface="+mn-cs"/>
              </a:rPr>
              <a:t> </a:t>
            </a:r>
            <a:r>
              <a:rPr lang="en-US" sz="1600">
                <a:solidFill>
                  <a:schemeClr val="tx1">
                    <a:lumMod val="65000"/>
                  </a:schemeClr>
                </a:solidFill>
                <a:latin typeface="Lucida Console" panose="020B0609040504020204" pitchFamily="49" charset="0"/>
              </a:rPr>
              <a:t>-</a:t>
            </a:r>
            <a:r>
              <a:rPr lang="en-US" sz="1600" err="1">
                <a:solidFill>
                  <a:schemeClr val="tx1">
                    <a:lumMod val="65000"/>
                  </a:schemeClr>
                </a:solidFill>
                <a:latin typeface="Lucida Console" panose="020B0609040504020204" pitchFamily="49" charset="0"/>
              </a:rPr>
              <a:t>lt</a:t>
            </a:r>
            <a:r>
              <a:rPr lang="en-US" sz="1600">
                <a:solidFill>
                  <a:schemeClr val="tx1">
                    <a:lumMod val="65000"/>
                  </a:schemeClr>
                </a:solidFill>
                <a:latin typeface="Lucida Console" panose="020B0609040504020204" pitchFamily="49" charset="0"/>
              </a:rPr>
              <a:t> </a:t>
            </a:r>
            <a:r>
              <a:rPr kumimoji="0" lang="en-US" sz="1600" b="0" i="0" u="none" strike="noStrike" kern="1200" cap="none" spc="0" normalizeH="0" noProof="0">
                <a:ln>
                  <a:noFill/>
                </a:ln>
                <a:solidFill>
                  <a:schemeClr val="bg1"/>
                </a:solidFill>
                <a:effectLst/>
                <a:uLnTx/>
                <a:uFillTx/>
                <a:latin typeface="Lucida Console" panose="020B0609040504020204" pitchFamily="49" charset="0"/>
                <a:ea typeface="+mn-ea"/>
                <a:cs typeface="+mn-cs"/>
              </a:rPr>
              <a:t>10</a:t>
            </a:r>
            <a:r>
              <a:rPr kumimoji="0" lang="en-US" sz="1600" b="0" i="0" u="none" strike="noStrike" kern="1200" cap="none" spc="0" normalizeH="0" noProof="0">
                <a:ln>
                  <a:noFill/>
                </a:ln>
                <a:solidFill>
                  <a:srgbClr val="8A2BE2"/>
                </a:solidFill>
                <a:effectLst/>
                <a:uLnTx/>
                <a:uFillTx/>
                <a:latin typeface="Lucida Console" panose="020B0609040504020204" pitchFamily="49" charset="0"/>
                <a:ea typeface="+mn-ea"/>
                <a:cs typeface="+mn-cs"/>
              </a:rPr>
              <a:t> </a:t>
            </a:r>
            <a:r>
              <a:rPr kumimoji="0" lang="en-US" sz="1600" b="0" i="0" u="none" strike="noStrike" kern="1200" cap="none" spc="0" normalizeH="0" noProof="0">
                <a:ln>
                  <a:noFill/>
                </a:ln>
                <a:solidFill>
                  <a:schemeClr val="bg1"/>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$_ </a:t>
            </a:r>
            <a:r>
              <a:rPr lang="en-US" sz="1600">
                <a:solidFill>
                  <a:srgbClr val="8B0000"/>
                </a:solidFill>
                <a:latin typeface="Lucida Console" panose="020B0609040504020204" pitchFamily="49" charset="0"/>
              </a:rPr>
              <a:t>is Less than 10</a:t>
            </a:r>
            <a:r>
              <a:rPr kumimoji="0" lang="en-US" sz="16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p>
        </p:txBody>
      </p:sp>
      <p:grpSp>
        <p:nvGrpSpPr>
          <p:cNvPr id="32" name="Group 31"/>
          <p:cNvGrpSpPr/>
          <p:nvPr/>
        </p:nvGrpSpPr>
        <p:grpSpPr>
          <a:xfrm>
            <a:off x="6551430" y="990600"/>
            <a:ext cx="5270196" cy="4863213"/>
            <a:chOff x="6299504" y="178929"/>
            <a:chExt cx="5270196" cy="4863213"/>
          </a:xfrm>
        </p:grpSpPr>
        <p:sp>
          <p:nvSpPr>
            <p:cNvPr id="33" name="Flowchart: Decision 32"/>
            <p:cNvSpPr/>
            <p:nvPr/>
          </p:nvSpPr>
          <p:spPr>
            <a:xfrm>
              <a:off x="6299504" y="1004552"/>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Segoe UI"/>
                  <a:ea typeface="+mn-ea"/>
                  <a:cs typeface="+mn-cs"/>
                </a:rPr>
                <a:t>&lt;test-value&gt;</a:t>
              </a:r>
              <a:r>
                <a:rPr lang="en-US" sz="1400">
                  <a:solidFill>
                    <a:prstClr val="white"/>
                  </a:solidFill>
                  <a:latin typeface="Segoe UI"/>
                </a:rPr>
                <a:t> against </a:t>
              </a:r>
              <a:br>
                <a:rPr kumimoji="0" lang="en-US" sz="1400" b="0" i="0" u="none" strike="noStrike" kern="1200" cap="none" spc="0" normalizeH="0" baseline="0" noProof="0">
                  <a:ln>
                    <a:noFill/>
                  </a:ln>
                  <a:solidFill>
                    <a:prstClr val="white"/>
                  </a:solidFill>
                  <a:effectLst/>
                  <a:uLnTx/>
                  <a:uFillTx/>
                  <a:latin typeface="Segoe UI"/>
                  <a:ea typeface="+mn-ea"/>
                  <a:cs typeface="+mn-cs"/>
                </a:rPr>
              </a:br>
              <a:r>
                <a:rPr kumimoji="0" lang="en-US" sz="1400" b="0" i="0" u="none" strike="noStrike" kern="1200" cap="none" spc="0" normalizeH="0" baseline="0" noProof="0">
                  <a:ln>
                    <a:noFill/>
                  </a:ln>
                  <a:solidFill>
                    <a:prstClr val="white"/>
                  </a:solidFill>
                  <a:effectLst/>
                  <a:uLnTx/>
                  <a:uFillTx/>
                  <a:latin typeface="Segoe UI"/>
                  <a:ea typeface="+mn-ea"/>
                  <a:cs typeface="+mn-cs"/>
                </a:rPr>
                <a:t>&lt;condition 1&gt;</a:t>
              </a:r>
            </a:p>
          </p:txBody>
        </p:sp>
        <p:cxnSp>
          <p:nvCxnSpPr>
            <p:cNvPr id="34" name="Straight Arrow Connector 33"/>
            <p:cNvCxnSpPr>
              <a:stCxn id="41" idx="2"/>
              <a:endCxn id="33" idx="0"/>
            </p:cNvCxnSpPr>
            <p:nvPr/>
          </p:nvCxnSpPr>
          <p:spPr>
            <a:xfrm>
              <a:off x="7635009" y="732267"/>
              <a:ext cx="0" cy="272285"/>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3" idx="3"/>
              <a:endCxn id="44" idx="1"/>
            </p:cNvCxnSpPr>
            <p:nvPr/>
          </p:nvCxnSpPr>
          <p:spPr>
            <a:xfrm>
              <a:off x="8970514" y="1645231"/>
              <a:ext cx="663660" cy="972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8876743" y="1280512"/>
              <a:ext cx="61504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True</a:t>
              </a:r>
            </a:p>
          </p:txBody>
        </p:sp>
        <p:sp>
          <p:nvSpPr>
            <p:cNvPr id="37" name="TextBox 36"/>
            <p:cNvSpPr txBox="1"/>
            <p:nvPr/>
          </p:nvSpPr>
          <p:spPr>
            <a:xfrm>
              <a:off x="6955593" y="2357647"/>
              <a:ext cx="67941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False</a:t>
              </a:r>
            </a:p>
          </p:txBody>
        </p:sp>
        <p:sp>
          <p:nvSpPr>
            <p:cNvPr id="38" name="Flowchart: Terminator 37"/>
            <p:cNvSpPr/>
            <p:nvPr/>
          </p:nvSpPr>
          <p:spPr>
            <a:xfrm>
              <a:off x="6816862" y="4402659"/>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End</a:t>
              </a:r>
            </a:p>
          </p:txBody>
        </p:sp>
        <p:sp>
          <p:nvSpPr>
            <p:cNvPr id="41" name="Flowchart: Terminator 40"/>
            <p:cNvSpPr/>
            <p:nvPr/>
          </p:nvSpPr>
          <p:spPr>
            <a:xfrm>
              <a:off x="6816862" y="178929"/>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Start</a:t>
              </a:r>
            </a:p>
          </p:txBody>
        </p:sp>
        <p:sp>
          <p:nvSpPr>
            <p:cNvPr id="44" name="Flowchart: Process 43"/>
            <p:cNvSpPr/>
            <p:nvPr/>
          </p:nvSpPr>
          <p:spPr>
            <a:xfrm>
              <a:off x="9634174" y="1319775"/>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&lt;action 1&gt;</a:t>
              </a:r>
            </a:p>
          </p:txBody>
        </p:sp>
        <p:cxnSp>
          <p:nvCxnSpPr>
            <p:cNvPr id="46" name="Elbow Connector 29"/>
            <p:cNvCxnSpPr>
              <a:stCxn id="44" idx="2"/>
            </p:cNvCxnSpPr>
            <p:nvPr/>
          </p:nvCxnSpPr>
          <p:spPr>
            <a:xfrm rot="5400000">
              <a:off x="8897725" y="727419"/>
              <a:ext cx="441497" cy="2966929"/>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3" idx="2"/>
              <a:endCxn id="54" idx="0"/>
            </p:cNvCxnSpPr>
            <p:nvPr/>
          </p:nvCxnSpPr>
          <p:spPr>
            <a:xfrm>
              <a:off x="7635009" y="2285910"/>
              <a:ext cx="0" cy="429623"/>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53" name="Flowchart: Process 52"/>
            <p:cNvSpPr/>
            <p:nvPr/>
          </p:nvSpPr>
          <p:spPr>
            <a:xfrm>
              <a:off x="9634174" y="2999269"/>
              <a:ext cx="1912462"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&lt;action 2&gt;</a:t>
              </a:r>
            </a:p>
          </p:txBody>
        </p:sp>
        <p:sp>
          <p:nvSpPr>
            <p:cNvPr id="54" name="Flowchart: Decision 53"/>
            <p:cNvSpPr/>
            <p:nvPr/>
          </p:nvSpPr>
          <p:spPr>
            <a:xfrm>
              <a:off x="6299504" y="2715533"/>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Segoe UI"/>
                  <a:ea typeface="+mn-ea"/>
                  <a:cs typeface="+mn-cs"/>
                </a:rPr>
                <a:t>&lt;test-value&gt;</a:t>
              </a:r>
              <a:br>
                <a:rPr kumimoji="0" lang="en-US" sz="1400" b="0" i="0" u="none" strike="noStrike" kern="1200" cap="none" spc="0" normalizeH="0" baseline="0" noProof="0">
                  <a:ln>
                    <a:noFill/>
                  </a:ln>
                  <a:solidFill>
                    <a:prstClr val="white"/>
                  </a:solidFill>
                  <a:effectLst/>
                  <a:uLnTx/>
                  <a:uFillTx/>
                  <a:latin typeface="Segoe UI"/>
                  <a:ea typeface="+mn-ea"/>
                  <a:cs typeface="+mn-cs"/>
                </a:rPr>
              </a:br>
              <a:r>
                <a:rPr lang="en-US" sz="1400">
                  <a:solidFill>
                    <a:prstClr val="white"/>
                  </a:solidFill>
                  <a:latin typeface="Segoe UI"/>
                </a:rPr>
                <a:t>against</a:t>
              </a:r>
              <a:br>
                <a:rPr kumimoji="0" lang="en-US" sz="1400" b="0" i="0" u="none" strike="noStrike" kern="1200" cap="none" spc="0" normalizeH="0" baseline="0" noProof="0">
                  <a:ln>
                    <a:noFill/>
                  </a:ln>
                  <a:solidFill>
                    <a:prstClr val="white"/>
                  </a:solidFill>
                  <a:effectLst/>
                  <a:uLnTx/>
                  <a:uFillTx/>
                  <a:latin typeface="Segoe UI"/>
                  <a:ea typeface="+mn-ea"/>
                  <a:cs typeface="+mn-cs"/>
                </a:rPr>
              </a:br>
              <a:r>
                <a:rPr kumimoji="0" lang="en-US" sz="1400" b="0" i="0" u="none" strike="noStrike" kern="1200" cap="none" spc="0" normalizeH="0" baseline="0" noProof="0">
                  <a:ln>
                    <a:noFill/>
                  </a:ln>
                  <a:solidFill>
                    <a:prstClr val="white"/>
                  </a:solidFill>
                  <a:effectLst/>
                  <a:uLnTx/>
                  <a:uFillTx/>
                  <a:latin typeface="Segoe UI"/>
                  <a:ea typeface="+mn-ea"/>
                  <a:cs typeface="+mn-cs"/>
                </a:rPr>
                <a:t>&lt;condition 2&gt;</a:t>
              </a:r>
            </a:p>
          </p:txBody>
        </p:sp>
        <p:cxnSp>
          <p:nvCxnSpPr>
            <p:cNvPr id="56" name="Straight Arrow Connector 55"/>
            <p:cNvCxnSpPr>
              <a:stCxn id="54" idx="3"/>
              <a:endCxn id="53" idx="1"/>
            </p:cNvCxnSpPr>
            <p:nvPr/>
          </p:nvCxnSpPr>
          <p:spPr>
            <a:xfrm flipV="1">
              <a:off x="8970514" y="3334449"/>
              <a:ext cx="663660" cy="21763"/>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8" name="Elbow Connector 53"/>
            <p:cNvCxnSpPr>
              <a:stCxn id="53" idx="2"/>
              <a:endCxn id="61" idx="3"/>
            </p:cNvCxnSpPr>
            <p:nvPr/>
          </p:nvCxnSpPr>
          <p:spPr>
            <a:xfrm rot="5400000">
              <a:off x="8863314" y="2441326"/>
              <a:ext cx="498788" cy="2955395"/>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54" idx="2"/>
            </p:cNvCxnSpPr>
            <p:nvPr/>
          </p:nvCxnSpPr>
          <p:spPr>
            <a:xfrm>
              <a:off x="7635009" y="3996891"/>
              <a:ext cx="0" cy="436456"/>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925781" y="2986880"/>
              <a:ext cx="61504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True</a:t>
              </a:r>
            </a:p>
          </p:txBody>
        </p:sp>
        <p:sp>
          <p:nvSpPr>
            <p:cNvPr id="61" name="TextBox 60"/>
            <p:cNvSpPr txBox="1"/>
            <p:nvPr/>
          </p:nvSpPr>
          <p:spPr>
            <a:xfrm>
              <a:off x="6955593" y="3983751"/>
              <a:ext cx="67941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False</a:t>
              </a:r>
            </a:p>
          </p:txBody>
        </p:sp>
        <p:sp>
          <p:nvSpPr>
            <p:cNvPr id="64" name="TextBox 63"/>
            <p:cNvSpPr txBox="1"/>
            <p:nvPr/>
          </p:nvSpPr>
          <p:spPr>
            <a:xfrm>
              <a:off x="8948458" y="4672810"/>
              <a:ext cx="61504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True</a:t>
              </a:r>
            </a:p>
          </p:txBody>
        </p:sp>
        <p:cxnSp>
          <p:nvCxnSpPr>
            <p:cNvPr id="68" name="Elbow Connector 54"/>
            <p:cNvCxnSpPr>
              <a:stCxn id="53" idx="2"/>
              <a:endCxn id="38" idx="3"/>
            </p:cNvCxnSpPr>
            <p:nvPr/>
          </p:nvCxnSpPr>
          <p:spPr>
            <a:xfrm rot="5400000">
              <a:off x="9016932" y="3105854"/>
              <a:ext cx="1009699" cy="2137249"/>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grpSp>
      <p:cxnSp>
        <p:nvCxnSpPr>
          <p:cNvPr id="16" name="Straight Arrow Connector 15"/>
          <p:cNvCxnSpPr/>
          <p:nvPr/>
        </p:nvCxnSpPr>
        <p:spPr>
          <a:xfrm flipH="1" flipV="1">
            <a:off x="1343610" y="4808564"/>
            <a:ext cx="298578" cy="11588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V="1">
            <a:off x="2827176" y="4808564"/>
            <a:ext cx="357673" cy="11588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04800" y="6060875"/>
            <a:ext cx="9834325" cy="338554"/>
          </a:xfrm>
          <a:prstGeom prst="rect">
            <a:avLst/>
          </a:prstGeom>
          <a:noFill/>
        </p:spPr>
        <p:txBody>
          <a:bodyPr wrap="square" rtlCol="0">
            <a:spAutoFit/>
          </a:bodyPr>
          <a:lstStyle/>
          <a:p>
            <a:r>
              <a:rPr lang="en-US" sz="1400" i="1">
                <a:solidFill>
                  <a:schemeClr val="bg1"/>
                </a:solidFill>
              </a:rPr>
              <a:t>Note that you can use the </a:t>
            </a:r>
            <a:r>
              <a:rPr lang="en-US" sz="1400" i="1" err="1">
                <a:solidFill>
                  <a:schemeClr val="bg1"/>
                </a:solidFill>
              </a:rPr>
              <a:t>PipelineVariable</a:t>
            </a:r>
            <a:r>
              <a:rPr lang="en-US" sz="1400" i="1">
                <a:solidFill>
                  <a:schemeClr val="bg1"/>
                </a:solidFill>
              </a:rPr>
              <a:t> </a:t>
            </a:r>
            <a:r>
              <a:rPr lang="en-US" sz="1400">
                <a:solidFill>
                  <a:schemeClr val="bg1"/>
                </a:solidFill>
              </a:rPr>
              <a:t>(</a:t>
            </a:r>
            <a:r>
              <a:rPr lang="en-US" sz="1600">
                <a:solidFill>
                  <a:srgbClr val="FF4500"/>
                </a:solidFill>
                <a:latin typeface="Lucida Console" panose="020B0609040504020204" pitchFamily="49" charset="0"/>
              </a:rPr>
              <a:t>$_</a:t>
            </a:r>
            <a:r>
              <a:rPr lang="en-US" sz="1400">
                <a:solidFill>
                  <a:schemeClr val="bg1"/>
                </a:solidFill>
              </a:rPr>
              <a:t>)</a:t>
            </a:r>
            <a:r>
              <a:rPr lang="en-US" sz="1400" i="1">
                <a:solidFill>
                  <a:schemeClr val="bg1"/>
                </a:solidFill>
              </a:rPr>
              <a:t> to represent the current value in both the &lt;</a:t>
            </a:r>
            <a:r>
              <a:rPr lang="en-US" sz="1400" b="1">
                <a:solidFill>
                  <a:schemeClr val="bg1"/>
                </a:solidFill>
              </a:rPr>
              <a:t>condition</a:t>
            </a:r>
            <a:r>
              <a:rPr lang="en-US" sz="1400" i="1">
                <a:solidFill>
                  <a:schemeClr val="bg1"/>
                </a:solidFill>
              </a:rPr>
              <a:t>&gt; and the &lt;</a:t>
            </a:r>
            <a:r>
              <a:rPr lang="en-US" sz="1400" b="1">
                <a:solidFill>
                  <a:schemeClr val="bg1"/>
                </a:solidFill>
              </a:rPr>
              <a:t>action</a:t>
            </a:r>
            <a:r>
              <a:rPr lang="en-US" sz="1400" i="1">
                <a:solidFill>
                  <a:schemeClr val="bg1"/>
                </a:solidFill>
              </a:rPr>
              <a:t>&gt;</a:t>
            </a:r>
          </a:p>
        </p:txBody>
      </p:sp>
    </p:spTree>
    <p:extLst>
      <p:ext uri="{BB962C8B-B14F-4D97-AF65-F5344CB8AC3E}">
        <p14:creationId xmlns:p14="http://schemas.microsoft.com/office/powerpoint/2010/main" val="267290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Switch</a:t>
            </a:r>
            <a:br>
              <a:rPr lang="en-US"/>
            </a:br>
            <a:r>
              <a:rPr lang="en-US"/>
              <a:t>Multiple Values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5" name="Rectangle 24"/>
          <p:cNvSpPr/>
          <p:nvPr/>
        </p:nvSpPr>
        <p:spPr>
          <a:xfrm>
            <a:off x="448009" y="1783919"/>
            <a:ext cx="5335952" cy="1477328"/>
          </a:xfrm>
          <a:prstGeom prst="rect">
            <a:avLst/>
          </a:prstGeom>
          <a:solidFill>
            <a:srgbClr val="012456"/>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Switch</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&lt;test-value-array&gt;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    &lt;condition 1&gt;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a:ln>
                  <a:noFill/>
                </a:ln>
                <a:solidFill>
                  <a:srgbClr val="92D050"/>
                </a:solidFill>
                <a:effectLst/>
                <a:uLnTx/>
                <a:uFillTx/>
                <a:latin typeface="Lucida Console" panose="020B0609040504020204" pitchFamily="49" charset="0"/>
                <a:ea typeface="+mn-ea"/>
                <a:cs typeface="+mn-cs"/>
              </a:rPr>
              <a:t>&lt;action 1&gt;</a:t>
            </a: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a:t>
            </a:r>
          </a:p>
          <a:p>
            <a:pPr lvl="0" defTabSz="457200">
              <a:defRPr/>
            </a:pPr>
            <a:r>
              <a:rPr lang="en-AU">
                <a:solidFill>
                  <a:srgbClr val="F5F5F5"/>
                </a:solidFill>
                <a:latin typeface="Lucida Console" panose="020B0609040504020204" pitchFamily="49" charset="0"/>
              </a:rPr>
              <a:t>	{ </a:t>
            </a:r>
            <a:r>
              <a:rPr lang="en-AU">
                <a:solidFill>
                  <a:srgbClr val="EE82EE"/>
                </a:solidFill>
                <a:latin typeface="Lucida Console" panose="020B0609040504020204" pitchFamily="49" charset="0"/>
              </a:rPr>
              <a:t>&lt;condition 2&gt; </a:t>
            </a:r>
            <a:r>
              <a:rPr lang="en-AU">
                <a:solidFill>
                  <a:srgbClr val="F5F5F5"/>
                </a:solidFill>
                <a:latin typeface="Lucida Console" panose="020B0609040504020204" pitchFamily="49" charset="0"/>
              </a:rPr>
              <a:t>} {</a:t>
            </a:r>
            <a:r>
              <a:rPr lang="en-AU">
                <a:solidFill>
                  <a:srgbClr val="92D050"/>
                </a:solidFill>
                <a:latin typeface="Lucida Console" panose="020B0609040504020204" pitchFamily="49" charset="0"/>
              </a:rPr>
              <a:t>&lt;action 2&gt;</a:t>
            </a:r>
            <a:r>
              <a:rPr lang="en-AU">
                <a:solidFill>
                  <a:srgbClr val="F5F5F5"/>
                </a:solidFill>
                <a:latin typeface="Lucida Console" panose="020B0609040504020204" pitchFamily="49" charset="0"/>
              </a:rPr>
              <a:t>}</a:t>
            </a:r>
            <a:endPar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p>
        </p:txBody>
      </p:sp>
      <p:sp>
        <p:nvSpPr>
          <p:cNvPr id="57" name="TextBox 56"/>
          <p:cNvSpPr txBox="1"/>
          <p:nvPr/>
        </p:nvSpPr>
        <p:spPr>
          <a:xfrm>
            <a:off x="307023" y="3479923"/>
            <a:ext cx="6668228"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$Files</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a:ln>
                  <a:noFill/>
                </a:ln>
                <a:solidFill>
                  <a:srgbClr val="A9A9A9"/>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Lucida Console" panose="020B0609040504020204" pitchFamily="49" charset="0"/>
                <a:ea typeface="+mn-ea"/>
                <a:cs typeface="+mn-cs"/>
              </a:rPr>
              <a:t>Get-</a:t>
            </a:r>
            <a:r>
              <a:rPr kumimoji="0" lang="en-US" sz="1600" b="0" i="0" u="none" strike="noStrike" kern="1200" cap="none" spc="0" normalizeH="0" baseline="0" noProof="0" err="1">
                <a:ln>
                  <a:noFill/>
                </a:ln>
                <a:solidFill>
                  <a:srgbClr val="0000FF"/>
                </a:solidFill>
                <a:effectLst/>
                <a:uLnTx/>
                <a:uFillTx/>
                <a:latin typeface="Lucida Console" panose="020B0609040504020204" pitchFamily="49" charset="0"/>
                <a:ea typeface="+mn-ea"/>
                <a:cs typeface="+mn-cs"/>
              </a:rPr>
              <a:t>ChildItem</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a:ln>
                  <a:noFill/>
                </a:ln>
                <a:solidFill>
                  <a:srgbClr val="8A2BE2"/>
                </a:solidFill>
                <a:effectLst/>
                <a:uLnTx/>
                <a:uFillTx/>
                <a:latin typeface="Lucida Console" panose="020B0609040504020204" pitchFamily="49" charset="0"/>
                <a:ea typeface="+mn-ea"/>
                <a:cs typeface="+mn-cs"/>
              </a:rPr>
              <a:t>C:\Windows</a:t>
            </a:r>
            <a:endPar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8B"/>
                </a:solidFill>
                <a:effectLst/>
                <a:uLnTx/>
                <a:uFillTx/>
                <a:latin typeface="Lucida Console" panose="020B0609040504020204" pitchFamily="49" charset="0"/>
                <a:ea typeface="+mn-ea"/>
                <a:cs typeface="+mn-cs"/>
              </a:rPr>
              <a:t>Switch</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a:ln>
                  <a:noFill/>
                </a:ln>
                <a:solidFill>
                  <a:srgbClr val="000080"/>
                </a:solidFill>
                <a:effectLst/>
                <a:uLnTx/>
                <a:uFillTx/>
                <a:latin typeface="Lucida Console" panose="020B0609040504020204" pitchFamily="49" charset="0"/>
                <a:ea typeface="+mn-ea"/>
                <a:cs typeface="+mn-cs"/>
              </a:rPr>
              <a:t>-Wildcard</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$Files</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"*.exe"</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"Found executable: </a:t>
            </a:r>
            <a:r>
              <a:rPr kumimoji="0" lang="en-US" sz="16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$_</a:t>
            </a:r>
            <a:r>
              <a:rPr kumimoji="0" lang="en-US" sz="16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a:ln>
                  <a:noFill/>
                </a:ln>
                <a:solidFill>
                  <a:schemeClr val="bg1"/>
                </a:solidFill>
                <a:effectLst/>
                <a:uLnTx/>
                <a:uFillTx/>
                <a:latin typeface="Lucida Console" panose="020B0609040504020204" pitchFamily="49" charset="0"/>
                <a:ea typeface="+mn-ea"/>
                <a:cs typeface="+mn-cs"/>
              </a:rPr>
              <a:t>{</a:t>
            </a:r>
            <a:r>
              <a:rPr lang="en-US" sz="1600">
                <a:solidFill>
                  <a:srgbClr val="FF4500"/>
                </a:solidFill>
                <a:latin typeface="Lucida Console" panose="020B0609040504020204" pitchFamily="49" charset="0"/>
              </a:rPr>
              <a:t>$_</a:t>
            </a:r>
            <a:r>
              <a:rPr kumimoji="0" lang="en-US" sz="1600" b="0" i="0" u="none" strike="noStrike" kern="1200" cap="none" spc="0" normalizeH="0" baseline="0" noProof="0">
                <a:ln>
                  <a:noFill/>
                </a:ln>
                <a:solidFill>
                  <a:schemeClr val="bg1"/>
                </a:solidFill>
                <a:effectLst/>
                <a:uLnTx/>
                <a:uFillTx/>
                <a:latin typeface="Lucida Console" panose="020B0609040504020204" pitchFamily="49" charset="0"/>
                <a:ea typeface="+mn-ea"/>
                <a:cs typeface="+mn-cs"/>
              </a:rPr>
              <a:t>.Length</a:t>
            </a:r>
            <a:r>
              <a:rPr kumimoji="0" lang="en-US" sz="1600" b="0" i="0" u="none" strike="noStrike" kern="1200" cap="none" spc="0" normalizeH="0" noProof="0">
                <a:ln>
                  <a:noFill/>
                </a:ln>
                <a:solidFill>
                  <a:srgbClr val="8A2BE2"/>
                </a:solidFill>
                <a:effectLst/>
                <a:uLnTx/>
                <a:uFillTx/>
                <a:latin typeface="Lucida Console" panose="020B0609040504020204" pitchFamily="49" charset="0"/>
                <a:ea typeface="+mn-ea"/>
                <a:cs typeface="+mn-cs"/>
              </a:rPr>
              <a:t> </a:t>
            </a:r>
            <a:r>
              <a:rPr kumimoji="0" lang="en-US" sz="1600" b="0" i="0" u="none" strike="noStrike" kern="1200" cap="none" spc="0" normalizeH="0" noProof="0">
                <a:ln>
                  <a:noFill/>
                </a:ln>
                <a:solidFill>
                  <a:schemeClr val="tx1">
                    <a:lumMod val="50000"/>
                  </a:schemeClr>
                </a:solidFill>
                <a:effectLst/>
                <a:uLnTx/>
                <a:uFillTx/>
                <a:latin typeface="Lucida Console" panose="020B0609040504020204" pitchFamily="49" charset="0"/>
                <a:ea typeface="+mn-ea"/>
                <a:cs typeface="+mn-cs"/>
              </a:rPr>
              <a:t>–</a:t>
            </a:r>
            <a:r>
              <a:rPr kumimoji="0" lang="en-US" sz="1600" b="0" i="0" u="none" strike="noStrike" kern="1200" cap="none" spc="0" normalizeH="0" noProof="0" err="1">
                <a:ln>
                  <a:noFill/>
                </a:ln>
                <a:solidFill>
                  <a:schemeClr val="tx1">
                    <a:lumMod val="50000"/>
                  </a:schemeClr>
                </a:solidFill>
                <a:effectLst/>
                <a:uLnTx/>
                <a:uFillTx/>
                <a:latin typeface="Lucida Console" panose="020B0609040504020204" pitchFamily="49" charset="0"/>
                <a:ea typeface="+mn-ea"/>
                <a:cs typeface="+mn-cs"/>
              </a:rPr>
              <a:t>gt</a:t>
            </a:r>
            <a:r>
              <a:rPr kumimoji="0" lang="en-US" sz="1600" b="0" i="0" u="none" strike="noStrike" kern="1200" cap="none" spc="0" normalizeH="0" noProof="0">
                <a:ln>
                  <a:noFill/>
                </a:ln>
                <a:solidFill>
                  <a:schemeClr val="tx1">
                    <a:lumMod val="50000"/>
                  </a:schemeClr>
                </a:solidFill>
                <a:effectLst/>
                <a:uLnTx/>
                <a:uFillTx/>
                <a:latin typeface="Lucida Console" panose="020B0609040504020204" pitchFamily="49" charset="0"/>
                <a:ea typeface="+mn-ea"/>
                <a:cs typeface="+mn-cs"/>
              </a:rPr>
              <a:t> </a:t>
            </a:r>
            <a:r>
              <a:rPr kumimoji="0" lang="en-US" sz="1600" b="0" i="0" u="none" strike="noStrike" kern="1200" cap="none" spc="0" normalizeH="0" noProof="0">
                <a:ln>
                  <a:noFill/>
                </a:ln>
                <a:solidFill>
                  <a:schemeClr val="bg1"/>
                </a:solidFill>
                <a:effectLst/>
                <a:uLnTx/>
                <a:uFillTx/>
                <a:latin typeface="Lucida Console" panose="020B0609040504020204" pitchFamily="49" charset="0"/>
                <a:ea typeface="+mn-ea"/>
                <a:cs typeface="+mn-cs"/>
              </a:rPr>
              <a:t>100MB</a:t>
            </a:r>
            <a:r>
              <a:rPr kumimoji="0" lang="en-US" sz="1600" b="0" i="0" u="none" strike="noStrike" kern="1200" cap="none" spc="0" normalizeH="0" noProof="0">
                <a:ln>
                  <a:noFill/>
                </a:ln>
                <a:solidFill>
                  <a:srgbClr val="8A2BE2"/>
                </a:solidFill>
                <a:effectLst/>
                <a:uLnTx/>
                <a:uFillTx/>
                <a:latin typeface="Lucida Console" panose="020B0609040504020204" pitchFamily="49" charset="0"/>
                <a:ea typeface="+mn-ea"/>
                <a:cs typeface="+mn-cs"/>
              </a:rPr>
              <a:t> </a:t>
            </a:r>
            <a:r>
              <a:rPr kumimoji="0" lang="en-US" sz="1600" b="0" i="0" u="none" strike="noStrike" kern="1200" cap="none" spc="0" normalizeH="0" noProof="0">
                <a:ln>
                  <a:noFill/>
                </a:ln>
                <a:solidFill>
                  <a:schemeClr val="bg1"/>
                </a:solidFill>
                <a:effectLst/>
                <a:uLnTx/>
                <a:uFillTx/>
                <a:latin typeface="Lucida Console" panose="020B0609040504020204" pitchFamily="49" charset="0"/>
                <a:ea typeface="+mn-ea"/>
                <a:cs typeface="+mn-cs"/>
              </a:rPr>
              <a:t>}</a:t>
            </a:r>
            <a:r>
              <a:rPr kumimoji="0" lang="en-US" sz="1600" b="0" i="0" u="none" strike="noStrike" kern="1200" cap="none" spc="0" normalizeH="0" noProof="0">
                <a:ln>
                  <a:noFill/>
                </a:ln>
                <a:solidFill>
                  <a:srgbClr val="8A2BE2"/>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“Found a large File: </a:t>
            </a:r>
            <a:r>
              <a:rPr kumimoji="0" lang="en-US" sz="1600"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$_</a:t>
            </a:r>
            <a:r>
              <a:rPr kumimoji="0" lang="en-US" sz="1600"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p>
        </p:txBody>
      </p:sp>
      <p:grpSp>
        <p:nvGrpSpPr>
          <p:cNvPr id="98" name="Group 97"/>
          <p:cNvGrpSpPr/>
          <p:nvPr/>
        </p:nvGrpSpPr>
        <p:grpSpPr>
          <a:xfrm>
            <a:off x="4541867" y="424145"/>
            <a:ext cx="7257624" cy="6122871"/>
            <a:chOff x="4541867" y="424145"/>
            <a:chExt cx="7257624" cy="6122871"/>
          </a:xfrm>
        </p:grpSpPr>
        <p:sp>
          <p:nvSpPr>
            <p:cNvPr id="6" name="Flowchart: Decision 5"/>
            <p:cNvSpPr/>
            <p:nvPr/>
          </p:nvSpPr>
          <p:spPr>
            <a:xfrm>
              <a:off x="6670592" y="1630651"/>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Segoe UI"/>
                  <a:ea typeface="+mn-ea"/>
                  <a:cs typeface="+mn-cs"/>
                </a:rPr>
                <a:t>&lt;test-value&gt;</a:t>
              </a:r>
              <a:br>
                <a:rPr kumimoji="0" lang="en-US" sz="1400" b="0" i="0" u="none" strike="noStrike" kern="1200" cap="none" spc="0" normalizeH="0" baseline="0" noProof="0">
                  <a:ln>
                    <a:noFill/>
                  </a:ln>
                  <a:solidFill>
                    <a:prstClr val="white"/>
                  </a:solidFill>
                  <a:effectLst/>
                  <a:uLnTx/>
                  <a:uFillTx/>
                  <a:latin typeface="Segoe UI"/>
                  <a:ea typeface="+mn-ea"/>
                  <a:cs typeface="+mn-cs"/>
                </a:rPr>
              </a:br>
              <a:r>
                <a:rPr kumimoji="0" lang="en-US" sz="1400" b="0" i="0" u="none" strike="noStrike" kern="1200" cap="none" spc="0" normalizeH="0" baseline="0" noProof="0">
                  <a:ln>
                    <a:noFill/>
                  </a:ln>
                  <a:solidFill>
                    <a:prstClr val="white"/>
                  </a:solidFill>
                  <a:effectLst/>
                  <a:uLnTx/>
                  <a:uFillTx/>
                  <a:latin typeface="Segoe UI"/>
                  <a:ea typeface="+mn-ea"/>
                  <a:cs typeface="+mn-cs"/>
                </a:rPr>
                <a:t>-EQ</a:t>
              </a:r>
              <a:br>
                <a:rPr kumimoji="0" lang="en-US" sz="1400" b="0" i="0" u="none" strike="noStrike" kern="1200" cap="none" spc="0" normalizeH="0" baseline="0" noProof="0">
                  <a:ln>
                    <a:noFill/>
                  </a:ln>
                  <a:solidFill>
                    <a:prstClr val="white"/>
                  </a:solidFill>
                  <a:effectLst/>
                  <a:uLnTx/>
                  <a:uFillTx/>
                  <a:latin typeface="Segoe UI"/>
                  <a:ea typeface="+mn-ea"/>
                  <a:cs typeface="+mn-cs"/>
                </a:rPr>
              </a:br>
              <a:r>
                <a:rPr kumimoji="0" lang="en-US" sz="1400" b="0" i="0" u="none" strike="noStrike" kern="1200" cap="none" spc="0" normalizeH="0" baseline="0" noProof="0">
                  <a:ln>
                    <a:noFill/>
                  </a:ln>
                  <a:solidFill>
                    <a:prstClr val="white"/>
                  </a:solidFill>
                  <a:effectLst/>
                  <a:uLnTx/>
                  <a:uFillTx/>
                  <a:latin typeface="Segoe UI"/>
                  <a:ea typeface="+mn-ea"/>
                  <a:cs typeface="+mn-cs"/>
                </a:rPr>
                <a:t>&lt;condition 1&gt;</a:t>
              </a:r>
            </a:p>
          </p:txBody>
        </p:sp>
        <p:cxnSp>
          <p:nvCxnSpPr>
            <p:cNvPr id="7" name="Straight Arrow Connector 6"/>
            <p:cNvCxnSpPr>
              <a:stCxn id="40" idx="2"/>
              <a:endCxn id="6" idx="0"/>
            </p:cNvCxnSpPr>
            <p:nvPr/>
          </p:nvCxnSpPr>
          <p:spPr>
            <a:xfrm>
              <a:off x="8006097" y="1094505"/>
              <a:ext cx="0" cy="536146"/>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a:endCxn id="15" idx="1"/>
            </p:cNvCxnSpPr>
            <p:nvPr/>
          </p:nvCxnSpPr>
          <p:spPr>
            <a:xfrm>
              <a:off x="9341602" y="2271330"/>
              <a:ext cx="522363" cy="2754"/>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9098920" y="1783919"/>
              <a:ext cx="61504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True</a:t>
              </a:r>
            </a:p>
          </p:txBody>
        </p:sp>
        <p:sp>
          <p:nvSpPr>
            <p:cNvPr id="12" name="TextBox 11"/>
            <p:cNvSpPr txBox="1"/>
            <p:nvPr/>
          </p:nvSpPr>
          <p:spPr>
            <a:xfrm>
              <a:off x="7258277" y="2859610"/>
              <a:ext cx="67941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False</a:t>
              </a:r>
            </a:p>
          </p:txBody>
        </p:sp>
        <p:sp>
          <p:nvSpPr>
            <p:cNvPr id="13" name="Flowchart: Terminator 12"/>
            <p:cNvSpPr/>
            <p:nvPr/>
          </p:nvSpPr>
          <p:spPr>
            <a:xfrm>
              <a:off x="4541867" y="5629668"/>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End</a:t>
              </a:r>
            </a:p>
          </p:txBody>
        </p:sp>
        <p:sp>
          <p:nvSpPr>
            <p:cNvPr id="14" name="Flowchart: Terminator 13"/>
            <p:cNvSpPr/>
            <p:nvPr/>
          </p:nvSpPr>
          <p:spPr>
            <a:xfrm>
              <a:off x="4541867" y="480618"/>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Start</a:t>
              </a:r>
            </a:p>
          </p:txBody>
        </p:sp>
        <p:sp>
          <p:nvSpPr>
            <p:cNvPr id="15" name="Flowchart: Process 14"/>
            <p:cNvSpPr/>
            <p:nvPr/>
          </p:nvSpPr>
          <p:spPr>
            <a:xfrm>
              <a:off x="9863965" y="1938904"/>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&lt;action 1&gt;</a:t>
              </a:r>
            </a:p>
          </p:txBody>
        </p:sp>
        <p:cxnSp>
          <p:nvCxnSpPr>
            <p:cNvPr id="30" name="Elbow Connector 29"/>
            <p:cNvCxnSpPr>
              <a:stCxn id="15" idx="2"/>
            </p:cNvCxnSpPr>
            <p:nvPr/>
          </p:nvCxnSpPr>
          <p:spPr>
            <a:xfrm rot="5400000">
              <a:off x="9181515" y="1433847"/>
              <a:ext cx="474796" cy="2825631"/>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6" idx="2"/>
              <a:endCxn id="42" idx="0"/>
            </p:cNvCxnSpPr>
            <p:nvPr/>
          </p:nvCxnSpPr>
          <p:spPr>
            <a:xfrm>
              <a:off x="8006097" y="2912009"/>
              <a:ext cx="0" cy="536146"/>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42" name="Flowchart: Decision 41"/>
            <p:cNvSpPr/>
            <p:nvPr/>
          </p:nvSpPr>
          <p:spPr>
            <a:xfrm>
              <a:off x="6670592" y="3448155"/>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Segoe UI"/>
                  <a:ea typeface="+mn-ea"/>
                  <a:cs typeface="+mn-cs"/>
                </a:rPr>
                <a:t>No Conditions Matched?</a:t>
              </a:r>
            </a:p>
          </p:txBody>
        </p:sp>
        <p:cxnSp>
          <p:nvCxnSpPr>
            <p:cNvPr id="45" name="Straight Arrow Connector 44"/>
            <p:cNvCxnSpPr>
              <a:stCxn id="39" idx="1"/>
              <a:endCxn id="13" idx="3"/>
            </p:cNvCxnSpPr>
            <p:nvPr/>
          </p:nvCxnSpPr>
          <p:spPr>
            <a:xfrm flipH="1">
              <a:off x="6178161" y="5906337"/>
              <a:ext cx="492431"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9157731" y="3630271"/>
              <a:ext cx="61504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True</a:t>
              </a:r>
            </a:p>
          </p:txBody>
        </p:sp>
        <p:sp>
          <p:nvSpPr>
            <p:cNvPr id="49" name="Flowchart: Process 48"/>
            <p:cNvSpPr/>
            <p:nvPr/>
          </p:nvSpPr>
          <p:spPr>
            <a:xfrm>
              <a:off x="9834033" y="3753654"/>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&lt;action 2&gt;</a:t>
              </a:r>
            </a:p>
          </p:txBody>
        </p:sp>
        <p:sp>
          <p:nvSpPr>
            <p:cNvPr id="50" name="TextBox 49"/>
            <p:cNvSpPr txBox="1"/>
            <p:nvPr/>
          </p:nvSpPr>
          <p:spPr>
            <a:xfrm>
              <a:off x="6955592" y="5609855"/>
              <a:ext cx="67941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False</a:t>
              </a:r>
            </a:p>
          </p:txBody>
        </p:sp>
        <p:cxnSp>
          <p:nvCxnSpPr>
            <p:cNvPr id="51" name="Straight Arrow Connector 50"/>
            <p:cNvCxnSpPr>
              <a:stCxn id="42" idx="3"/>
              <a:endCxn id="49" idx="1"/>
            </p:cNvCxnSpPr>
            <p:nvPr/>
          </p:nvCxnSpPr>
          <p:spPr>
            <a:xfrm>
              <a:off x="9341602" y="4088834"/>
              <a:ext cx="492431"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49" idx="2"/>
            </p:cNvCxnSpPr>
            <p:nvPr/>
          </p:nvCxnSpPr>
          <p:spPr>
            <a:xfrm rot="5400000">
              <a:off x="9145555" y="3284557"/>
              <a:ext cx="516785" cy="2795699"/>
            </a:xfrm>
            <a:prstGeom prst="bentConnector2">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Flowchart: Decision 38"/>
            <p:cNvSpPr/>
            <p:nvPr/>
          </p:nvSpPr>
          <p:spPr>
            <a:xfrm>
              <a:off x="6670592" y="5265658"/>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Segoe UI"/>
                  <a:ea typeface="+mn-ea"/>
                  <a:cs typeface="+mn-cs"/>
                </a:rPr>
                <a:t>Additional Values?</a:t>
              </a:r>
            </a:p>
          </p:txBody>
        </p:sp>
        <p:sp>
          <p:nvSpPr>
            <p:cNvPr id="40" name="Flowchart: Process 39"/>
            <p:cNvSpPr/>
            <p:nvPr/>
          </p:nvSpPr>
          <p:spPr>
            <a:xfrm>
              <a:off x="7038334" y="424145"/>
              <a:ext cx="1935526" cy="670360"/>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Process Value</a:t>
              </a:r>
            </a:p>
          </p:txBody>
        </p:sp>
        <p:cxnSp>
          <p:nvCxnSpPr>
            <p:cNvPr id="43" name="Straight Arrow Connector 42"/>
            <p:cNvCxnSpPr>
              <a:stCxn id="14" idx="3"/>
              <a:endCxn id="40" idx="1"/>
            </p:cNvCxnSpPr>
            <p:nvPr/>
          </p:nvCxnSpPr>
          <p:spPr>
            <a:xfrm>
              <a:off x="6178161" y="757287"/>
              <a:ext cx="860173" cy="2038"/>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2" idx="2"/>
              <a:endCxn id="39" idx="0"/>
            </p:cNvCxnSpPr>
            <p:nvPr/>
          </p:nvCxnSpPr>
          <p:spPr>
            <a:xfrm>
              <a:off x="8006097" y="4729513"/>
              <a:ext cx="0" cy="536145"/>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9" name="Elbow Connector 78"/>
            <p:cNvCxnSpPr>
              <a:stCxn id="39" idx="3"/>
              <a:endCxn id="40" idx="3"/>
            </p:cNvCxnSpPr>
            <p:nvPr/>
          </p:nvCxnSpPr>
          <p:spPr>
            <a:xfrm flipH="1" flipV="1">
              <a:off x="8973860" y="759325"/>
              <a:ext cx="367742" cy="5147012"/>
            </a:xfrm>
            <a:prstGeom prst="bentConnector3">
              <a:avLst>
                <a:gd name="adj1" fmla="val -722519"/>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6099989" y="5401332"/>
              <a:ext cx="67941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False</a:t>
              </a:r>
            </a:p>
          </p:txBody>
        </p:sp>
        <p:sp>
          <p:nvSpPr>
            <p:cNvPr id="95" name="TextBox 94"/>
            <p:cNvSpPr txBox="1"/>
            <p:nvPr/>
          </p:nvSpPr>
          <p:spPr>
            <a:xfrm>
              <a:off x="9157731" y="5452346"/>
              <a:ext cx="61504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True</a:t>
              </a:r>
            </a:p>
          </p:txBody>
        </p:sp>
        <p:sp>
          <p:nvSpPr>
            <p:cNvPr id="96" name="TextBox 95"/>
            <p:cNvSpPr txBox="1"/>
            <p:nvPr/>
          </p:nvSpPr>
          <p:spPr>
            <a:xfrm>
              <a:off x="7258277" y="4731535"/>
              <a:ext cx="67941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False</a:t>
              </a:r>
            </a:p>
          </p:txBody>
        </p:sp>
      </p:grpSp>
    </p:spTree>
    <p:extLst>
      <p:ext uri="{BB962C8B-B14F-4D97-AF65-F5344CB8AC3E}">
        <p14:creationId xmlns:p14="http://schemas.microsoft.com/office/powerpoint/2010/main" val="30358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3" name="Title 1"/>
          <p:cNvSpPr>
            <a:spLocks noGrp="1"/>
          </p:cNvSpPr>
          <p:nvPr>
            <p:ph type="title"/>
          </p:nvPr>
        </p:nvSpPr>
        <p:spPr>
          <a:xfrm>
            <a:off x="164841" y="155510"/>
            <a:ext cx="11277600" cy="685800"/>
          </a:xfrm>
        </p:spPr>
        <p:txBody>
          <a:bodyPr/>
          <a:lstStyle/>
          <a:p>
            <a:r>
              <a:rPr lang="en-US"/>
              <a:t>Switch Parameters</a:t>
            </a:r>
          </a:p>
        </p:txBody>
      </p:sp>
      <p:graphicFrame>
        <p:nvGraphicFramePr>
          <p:cNvPr id="34" name="Table 33"/>
          <p:cNvGraphicFramePr>
            <a:graphicFrameLocks noGrp="1"/>
          </p:cNvGraphicFramePr>
          <p:nvPr>
            <p:extLst>
              <p:ext uri="{D42A27DB-BD31-4B8C-83A1-F6EECF244321}">
                <p14:modId xmlns:p14="http://schemas.microsoft.com/office/powerpoint/2010/main" val="671620300"/>
              </p:ext>
            </p:extLst>
          </p:nvPr>
        </p:nvGraphicFramePr>
        <p:xfrm>
          <a:off x="267478" y="1054195"/>
          <a:ext cx="11741698" cy="3078480"/>
        </p:xfrm>
        <a:graphic>
          <a:graphicData uri="http://schemas.openxmlformats.org/drawingml/2006/table">
            <a:tbl>
              <a:tblPr bandRow="1">
                <a:tableStyleId>{5C22544A-7EE6-4342-B048-85BDC9FD1C3A}</a:tableStyleId>
              </a:tblPr>
              <a:tblGrid>
                <a:gridCol w="2373086">
                  <a:extLst>
                    <a:ext uri="{9D8B030D-6E8A-4147-A177-3AD203B41FA5}">
                      <a16:colId xmlns:a16="http://schemas.microsoft.com/office/drawing/2014/main" val="583079699"/>
                    </a:ext>
                  </a:extLst>
                </a:gridCol>
                <a:gridCol w="9368612">
                  <a:extLst>
                    <a:ext uri="{9D8B030D-6E8A-4147-A177-3AD203B41FA5}">
                      <a16:colId xmlns:a16="http://schemas.microsoft.com/office/drawing/2014/main" val="3748089758"/>
                    </a:ext>
                  </a:extLst>
                </a:gridCol>
              </a:tblGrid>
              <a:tr h="370840">
                <a:tc>
                  <a:txBody>
                    <a:bodyPr/>
                    <a:lstStyle/>
                    <a:p>
                      <a:r>
                        <a:rPr lang="en-AU" sz="2000">
                          <a:latin typeface="Segoe UI Light" panose="020B0502040204020203" pitchFamily="34" charset="0"/>
                          <a:cs typeface="Segoe UI Light" panose="020B0502040204020203" pitchFamily="34" charset="0"/>
                        </a:rPr>
                        <a:t>-Parameter</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latin typeface="Segoe UI Light" panose="020B0502040204020203" pitchFamily="34" charset="0"/>
                          <a:cs typeface="Segoe UI Light" panose="020B0502040204020203" pitchFamily="34" charset="0"/>
                        </a:rPr>
                        <a:t>Each Test Case uses . . .</a:t>
                      </a:r>
                    </a:p>
                  </a:txBody>
                  <a:tcPr/>
                </a:tc>
                <a:extLst>
                  <a:ext uri="{0D108BD9-81ED-4DB2-BD59-A6C34878D82A}">
                    <a16:rowId xmlns:a16="http://schemas.microsoft.com/office/drawing/2014/main" val="3706443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panose="020B0609040504020204" pitchFamily="49" charset="0"/>
                        </a:rPr>
                        <a:t>&lt;None&gt;</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E0FFFF"/>
                          </a:solidFill>
                          <a:latin typeface="Lucida Console" panose="020B0609040504020204" pitchFamily="49" charset="0"/>
                        </a:rPr>
                        <a:t>Equality</a:t>
                      </a:r>
                      <a:r>
                        <a:rPr lang="en-AU" sz="2000" baseline="0">
                          <a:solidFill>
                            <a:srgbClr val="E0FFFF"/>
                          </a:solidFill>
                          <a:latin typeface="Lucida Console" panose="020B0609040504020204" pitchFamily="49" charset="0"/>
                        </a:rPr>
                        <a:t> (</a:t>
                      </a:r>
                      <a:r>
                        <a:rPr lang="en-AU" sz="2000" baseline="0">
                          <a:solidFill>
                            <a:schemeClr val="tx1">
                              <a:lumMod val="65000"/>
                            </a:schemeClr>
                          </a:solidFill>
                          <a:latin typeface="Lucida Console" panose="020B0609040504020204" pitchFamily="49" charset="0"/>
                        </a:rPr>
                        <a:t>-</a:t>
                      </a:r>
                      <a:r>
                        <a:rPr lang="en-AU" sz="2000" baseline="0" err="1">
                          <a:solidFill>
                            <a:schemeClr val="tx1">
                              <a:lumMod val="65000"/>
                            </a:schemeClr>
                          </a:solidFill>
                          <a:latin typeface="Lucida Console" panose="020B0609040504020204" pitchFamily="49" charset="0"/>
                        </a:rPr>
                        <a:t>eq</a:t>
                      </a:r>
                      <a:r>
                        <a:rPr lang="en-AU" sz="2000" baseline="0">
                          <a:solidFill>
                            <a:srgbClr val="E0FFFF"/>
                          </a:solidFill>
                          <a:latin typeface="Lucida Console" panose="020B0609040504020204" pitchFamily="49" charset="0"/>
                        </a:rPr>
                        <a:t>)</a:t>
                      </a:r>
                      <a:endParaRPr lang="en-AU" sz="200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71692673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FE4B5"/>
                          </a:solidFill>
                          <a:latin typeface="Lucida Console" panose="020B0609040504020204" pitchFamily="49" charset="0"/>
                          <a:ea typeface="+mn-ea"/>
                          <a:cs typeface="+mn-cs"/>
                        </a:rPr>
                        <a:t>-</a:t>
                      </a:r>
                      <a:r>
                        <a:rPr lang="en-AU" sz="2000" err="1">
                          <a:solidFill>
                            <a:srgbClr val="FFE4B5"/>
                          </a:solidFill>
                          <a:latin typeface="Lucida Console" panose="020B0609040504020204" pitchFamily="49" charset="0"/>
                          <a:ea typeface="+mn-ea"/>
                          <a:cs typeface="+mn-cs"/>
                        </a:rPr>
                        <a:t>CaseSensitive</a:t>
                      </a:r>
                      <a:endParaRPr lang="en-AU" sz="2000">
                        <a:solidFill>
                          <a:srgbClr val="FFE4B5"/>
                        </a:solidFill>
                        <a:latin typeface="Lucida Console" panose="020B0609040504020204" pitchFamily="49" charset="0"/>
                        <a:ea typeface="+mn-ea"/>
                        <a:cs typeface="+mn-cs"/>
                      </a:endParaRP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panose="020B0609040504020204" pitchFamily="49" charset="0"/>
                        </a:rPr>
                        <a:t>Case</a:t>
                      </a:r>
                      <a:r>
                        <a:rPr lang="en-AU" sz="2000" baseline="0">
                          <a:solidFill>
                            <a:srgbClr val="F5F5F5"/>
                          </a:solidFill>
                          <a:latin typeface="Lucida Console" panose="020B0609040504020204" pitchFamily="49" charset="0"/>
                        </a:rPr>
                        <a:t> Sensitive Equality (</a:t>
                      </a:r>
                      <a:r>
                        <a:rPr lang="en-AU" sz="2000" baseline="0">
                          <a:solidFill>
                            <a:schemeClr val="tx1">
                              <a:lumMod val="65000"/>
                            </a:schemeClr>
                          </a:solidFill>
                          <a:latin typeface="Lucida Console" panose="020B0609040504020204" pitchFamily="49" charset="0"/>
                          <a:ea typeface="+mn-ea"/>
                          <a:cs typeface="+mn-cs"/>
                        </a:rPr>
                        <a:t>-</a:t>
                      </a:r>
                      <a:r>
                        <a:rPr lang="en-AU" sz="2000" baseline="0" err="1">
                          <a:solidFill>
                            <a:schemeClr val="tx1">
                              <a:lumMod val="65000"/>
                            </a:schemeClr>
                          </a:solidFill>
                          <a:latin typeface="Lucida Console" panose="020B0609040504020204" pitchFamily="49" charset="0"/>
                          <a:ea typeface="+mn-ea"/>
                          <a:cs typeface="+mn-cs"/>
                        </a:rPr>
                        <a:t>ceq</a:t>
                      </a:r>
                      <a:r>
                        <a:rPr lang="en-AU" sz="2000" baseline="0">
                          <a:solidFill>
                            <a:srgbClr val="F5F5F5"/>
                          </a:solidFill>
                          <a:latin typeface="Lucida Console" panose="020B0609040504020204" pitchFamily="49" charset="0"/>
                        </a:rPr>
                        <a:t>)</a:t>
                      </a:r>
                      <a:endParaRPr lang="en-AU" sz="200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9508600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2000">
                          <a:solidFill>
                            <a:srgbClr val="FFE4B5"/>
                          </a:solidFill>
                          <a:latin typeface="Lucida Console" panose="020B0609040504020204" pitchFamily="49" charset="0"/>
                          <a:ea typeface="+mn-ea"/>
                          <a:cs typeface="+mn-cs"/>
                        </a:rPr>
                        <a:t>-regex</a:t>
                      </a:r>
                    </a:p>
                    <a:p>
                      <a:pPr marL="0" marR="0" indent="0" defTabSz="914400" eaLnBrk="1" fontAlgn="auto" latinLnBrk="0" hangingPunct="1">
                        <a:lnSpc>
                          <a:spcPct val="100000"/>
                        </a:lnSpc>
                        <a:spcBef>
                          <a:spcPts val="0"/>
                        </a:spcBef>
                        <a:spcAft>
                          <a:spcPts val="0"/>
                        </a:spcAft>
                        <a:buClrTx/>
                        <a:buSzTx/>
                        <a:buFontTx/>
                        <a:buNone/>
                        <a:tabLst/>
                        <a:defRPr/>
                      </a:pPr>
                      <a:endParaRPr lang="en-AU" sz="2000">
                        <a:solidFill>
                          <a:srgbClr val="F5F5F5"/>
                        </a:solidFill>
                        <a:latin typeface="Lucida Console" panose="020B0609040504020204" pitchFamily="49" charset="0"/>
                      </a:endParaRP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panose="020B0609040504020204" pitchFamily="49" charset="0"/>
                        </a:rPr>
                        <a:t>Regular</a:t>
                      </a:r>
                      <a:r>
                        <a:rPr lang="en-AU" sz="2000" baseline="0">
                          <a:solidFill>
                            <a:srgbClr val="F5F5F5"/>
                          </a:solidFill>
                          <a:latin typeface="Lucida Console" panose="020B0609040504020204" pitchFamily="49" charset="0"/>
                        </a:rPr>
                        <a:t> Expressions</a:t>
                      </a:r>
                      <a:endParaRPr lang="en-AU" sz="200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49618291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FE4B5"/>
                          </a:solidFill>
                          <a:latin typeface="Lucida Console" panose="020B0609040504020204" pitchFamily="49" charset="0"/>
                          <a:ea typeface="+mn-ea"/>
                          <a:cs typeface="+mn-cs"/>
                        </a:rPr>
                        <a:t>-File</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panose="020B0609040504020204" pitchFamily="49" charset="0"/>
                        </a:rPr>
                        <a:t>Equality</a:t>
                      </a:r>
                      <a:r>
                        <a:rPr lang="en-AU" sz="2000" baseline="0">
                          <a:solidFill>
                            <a:srgbClr val="F5F5F5"/>
                          </a:solidFill>
                          <a:latin typeface="Lucida Console" panose="020B0609040504020204" pitchFamily="49" charset="0"/>
                        </a:rPr>
                        <a:t> on each line of the file (</a:t>
                      </a:r>
                      <a:r>
                        <a:rPr lang="en-AU" sz="2000" baseline="0">
                          <a:solidFill>
                            <a:schemeClr val="tx1">
                              <a:lumMod val="65000"/>
                            </a:schemeClr>
                          </a:solidFill>
                          <a:latin typeface="Lucida Console" panose="020B0609040504020204" pitchFamily="49" charset="0"/>
                        </a:rPr>
                        <a:t>-</a:t>
                      </a:r>
                      <a:r>
                        <a:rPr lang="en-AU" sz="2000" baseline="0" err="1">
                          <a:solidFill>
                            <a:schemeClr val="tx1">
                              <a:lumMod val="65000"/>
                            </a:schemeClr>
                          </a:solidFill>
                          <a:latin typeface="Lucida Console" panose="020B0609040504020204" pitchFamily="49" charset="0"/>
                        </a:rPr>
                        <a:t>eq</a:t>
                      </a:r>
                      <a:r>
                        <a:rPr lang="en-AU" sz="2000" baseline="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45933505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FE4B5"/>
                          </a:solidFill>
                          <a:latin typeface="Lucida Console" panose="020B0609040504020204" pitchFamily="49" charset="0"/>
                          <a:ea typeface="+mn-ea"/>
                          <a:cs typeface="+mn-cs"/>
                        </a:rPr>
                        <a:t>-Wildcard</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baseline="0">
                          <a:solidFill>
                            <a:srgbClr val="F5F5F5"/>
                          </a:solidFill>
                          <a:latin typeface="Lucida Console" panose="020B0609040504020204" pitchFamily="49" charset="0"/>
                        </a:rPr>
                        <a:t>Wildcarded Expressions (*)</a:t>
                      </a:r>
                    </a:p>
                  </a:txBody>
                  <a:tcPr>
                    <a:solidFill>
                      <a:srgbClr val="012456"/>
                    </a:solidFill>
                  </a:tcPr>
                </a:tc>
                <a:extLst>
                  <a:ext uri="{0D108BD9-81ED-4DB2-BD59-A6C34878D82A}">
                    <a16:rowId xmlns:a16="http://schemas.microsoft.com/office/drawing/2014/main" val="118262048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FE4B5"/>
                          </a:solidFill>
                          <a:latin typeface="Lucida Console" panose="020B0609040504020204" pitchFamily="49" charset="0"/>
                          <a:ea typeface="+mn-ea"/>
                          <a:cs typeface="+mn-cs"/>
                        </a:rPr>
                        <a:t>-Exact</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AU" sz="2000" baseline="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478906798"/>
                  </a:ext>
                </a:extLst>
              </a:tr>
            </a:tbl>
          </a:graphicData>
        </a:graphic>
      </p:graphicFrame>
      <p:sp>
        <p:nvSpPr>
          <p:cNvPr id="5" name="TextBox 4"/>
          <p:cNvSpPr txBox="1"/>
          <p:nvPr/>
        </p:nvSpPr>
        <p:spPr>
          <a:xfrm>
            <a:off x="267478" y="4224262"/>
            <a:ext cx="10024187" cy="523220"/>
          </a:xfrm>
          <a:prstGeom prst="rect">
            <a:avLst/>
          </a:prstGeom>
          <a:noFill/>
        </p:spPr>
        <p:txBody>
          <a:bodyPr wrap="square" rtlCol="0">
            <a:spAutoFit/>
          </a:bodyPr>
          <a:lstStyle/>
          <a:p>
            <a:r>
              <a:rPr lang="en-US">
                <a:solidFill>
                  <a:schemeClr val="bg1"/>
                </a:solidFill>
              </a:rPr>
              <a:t>Note that any of these can be overridden by using script block conditions </a:t>
            </a:r>
            <a:r>
              <a:rPr lang="en-US" sz="2800" b="1">
                <a:solidFill>
                  <a:schemeClr val="bg1"/>
                </a:solidFill>
              </a:rPr>
              <a:t>{ }</a:t>
            </a:r>
            <a:endParaRPr lang="en-US" b="1">
              <a:solidFill>
                <a:schemeClr val="bg1"/>
              </a:solidFill>
            </a:endParaRPr>
          </a:p>
        </p:txBody>
      </p:sp>
    </p:spTree>
    <p:extLst>
      <p:ext uri="{BB962C8B-B14F-4D97-AF65-F5344CB8AC3E}">
        <p14:creationId xmlns:p14="http://schemas.microsoft.com/office/powerpoint/2010/main" val="79459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Module 10: Flow Control</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Content Placeholder 2"/>
          <p:cNvSpPr>
            <a:spLocks noGrp="1"/>
          </p:cNvSpPr>
          <p:nvPr>
            <p:ph sz="quarter" idx="13"/>
          </p:nvPr>
        </p:nvSpPr>
        <p:spPr>
          <a:xfrm>
            <a:off x="406400" y="1397000"/>
            <a:ext cx="11176000" cy="4958080"/>
          </a:xfrm>
          <a:solidFill>
            <a:schemeClr val="tx1"/>
          </a:solidFill>
        </p:spPr>
        <p:txBody>
          <a:bodyPr numCol="2">
            <a:noAutofit/>
          </a:bodyPr>
          <a:lstStyle/>
          <a:p>
            <a:pPr rtl="0" fontAlgn="base"/>
            <a:r>
              <a:rPr lang="en-AU" sz="2000">
                <a:solidFill>
                  <a:schemeClr val="bg1"/>
                </a:solidFill>
                <a:cs typeface="Segoe UI Light" panose="020B0502040204020203" pitchFamily="34" charset="0"/>
              </a:rPr>
              <a:t>Lesson 1: Looping</a:t>
            </a:r>
          </a:p>
          <a:p>
            <a:pPr marL="644400" lvl="1" indent="-285750" rtl="0" fontAlgn="base">
              <a:buFont typeface="Arial" panose="020B0604020202020204" pitchFamily="34" charset="0"/>
              <a:buChar char="•"/>
            </a:pPr>
            <a:r>
              <a:rPr lang="en-AU" sz="2000">
                <a:solidFill>
                  <a:schemeClr val="bg1"/>
                </a:solidFill>
                <a:latin typeface="Segoe UI Light" panose="020B0502040204020203" pitchFamily="34" charset="0"/>
                <a:cs typeface="Segoe UI Light" panose="020B0502040204020203" pitchFamily="34" charset="0"/>
              </a:rPr>
              <a:t>The Five Loops</a:t>
            </a:r>
          </a:p>
          <a:p>
            <a:pPr marL="358650" lvl="1" rtl="0" fontAlgn="base"/>
            <a:endParaRPr lang="en-AU" sz="2000">
              <a:solidFill>
                <a:schemeClr val="bg1"/>
              </a:solidFill>
              <a:latin typeface="Segoe UI Light" panose="020B0502040204020203" pitchFamily="34" charset="0"/>
              <a:cs typeface="Segoe UI Light" panose="020B0502040204020203" pitchFamily="34" charset="0"/>
            </a:endParaRPr>
          </a:p>
          <a:p>
            <a:pPr lvl="0" rtl="0" fontAlgn="base"/>
            <a:r>
              <a:rPr lang="en-AU" sz="2000">
                <a:solidFill>
                  <a:srgbClr val="000000"/>
                </a:solidFill>
                <a:cs typeface="Segoe UI Light" panose="020B0502040204020203" pitchFamily="34" charset="0"/>
              </a:rPr>
              <a:t>Lesson 2: Branching</a:t>
            </a:r>
          </a:p>
          <a:p>
            <a:pPr marL="644400" lvl="1" indent="-285750" rtl="0" fontAlgn="base">
              <a:buFont typeface="Arial" panose="020B0604020202020204" pitchFamily="34" charset="0"/>
              <a:buChar char="•"/>
            </a:pPr>
            <a:r>
              <a:rPr lang="en-AU"/>
              <a:t>The “I</a:t>
            </a:r>
            <a:r>
              <a:rPr lang="en-AU" sz="2000">
                <a:solidFill>
                  <a:schemeClr val="bg1"/>
                </a:solidFill>
                <a:latin typeface="Segoe UI Light" panose="020B0502040204020203" pitchFamily="34" charset="0"/>
                <a:cs typeface="Segoe UI Light" panose="020B0502040204020203" pitchFamily="34" charset="0"/>
              </a:rPr>
              <a:t>f” Statement </a:t>
            </a:r>
          </a:p>
          <a:p>
            <a:pPr marL="644400" lvl="1" indent="-285750" rtl="0" fontAlgn="base">
              <a:buFont typeface="Arial" panose="020B0604020202020204" pitchFamily="34" charset="0"/>
              <a:buChar char="•"/>
            </a:pPr>
            <a:r>
              <a:rPr lang="en-AU" sz="2000">
                <a:solidFill>
                  <a:schemeClr val="bg1"/>
                </a:solidFill>
                <a:latin typeface="Segoe UI Light" panose="020B0502040204020203" pitchFamily="34" charset="0"/>
                <a:cs typeface="Segoe UI Light" panose="020B0502040204020203" pitchFamily="34" charset="0"/>
              </a:rPr>
              <a:t>The Switch Statement</a:t>
            </a:r>
          </a:p>
          <a:p>
            <a:pPr marL="358650" lvl="1" rtl="0" fontAlgn="base"/>
            <a:endParaRPr lang="en-AU" sz="2000">
              <a:solidFill>
                <a:schemeClr val="bg1"/>
              </a:solidFill>
              <a:latin typeface="Segoe UI Light" panose="020B0502040204020203" pitchFamily="34" charset="0"/>
              <a:cs typeface="Segoe UI Light" panose="020B0502040204020203" pitchFamily="34" charset="0"/>
            </a:endParaRPr>
          </a:p>
          <a:p>
            <a:pPr rtl="0" fontAlgn="base"/>
            <a:r>
              <a:rPr lang="en-AU" sz="2000">
                <a:solidFill>
                  <a:schemeClr val="bg1"/>
                </a:solidFill>
                <a:cs typeface="Segoe UI Light" panose="020B0502040204020203" pitchFamily="34" charset="0"/>
              </a:rPr>
              <a:t>Lesson 3: Flow Control Keywords</a:t>
            </a:r>
          </a:p>
          <a:p>
            <a:pPr marL="644400" lvl="1" indent="-285750" rtl="0" fontAlgn="base">
              <a:buFont typeface="Arial" panose="020B0604020202020204" pitchFamily="34" charset="0"/>
              <a:buChar char="•"/>
            </a:pPr>
            <a:r>
              <a:rPr lang="en-AU" sz="2000">
                <a:solidFill>
                  <a:schemeClr val="bg1"/>
                </a:solidFill>
                <a:latin typeface="Segoe UI Light" panose="020B0502040204020203" pitchFamily="34" charset="0"/>
                <a:cs typeface="Segoe UI Light" panose="020B0502040204020203" pitchFamily="34" charset="0"/>
              </a:rPr>
              <a:t>Flow Control Keywords</a:t>
            </a:r>
          </a:p>
          <a:p>
            <a:pPr marL="644400" lvl="1" indent="-285750" rtl="0" fontAlgn="base">
              <a:buFont typeface="Arial" panose="020B0604020202020204" pitchFamily="34" charset="0"/>
              <a:buChar char="•"/>
            </a:pPr>
            <a:endParaRPr lang="en-AU" sz="2000">
              <a:solidFill>
                <a:schemeClr val="bg1"/>
              </a:solidFill>
              <a:latin typeface="Segoe UI Light" panose="020B0502040204020203" pitchFamily="34" charset="0"/>
              <a:cs typeface="Segoe UI Light" panose="020B0502040204020203" pitchFamily="34" charset="0"/>
            </a:endParaRPr>
          </a:p>
          <a:p>
            <a:pPr marL="644400" lvl="1" indent="-285750" rtl="0" fontAlgn="base">
              <a:buFont typeface="Arial" panose="020B0604020202020204" pitchFamily="34" charset="0"/>
              <a:buChar char="•"/>
            </a:pPr>
            <a:endParaRPr lang="en-AU" sz="200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1547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IF</a:t>
            </a:r>
            <a:r>
              <a:rPr lang="en-AU">
                <a:solidFill>
                  <a:schemeClr val="bg1"/>
                </a:solidFill>
              </a:rPr>
              <a:t> </a:t>
            </a:r>
            <a:r>
              <a:rPr lang="en-AU"/>
              <a:t>and</a:t>
            </a:r>
            <a:r>
              <a:rPr lang="en-AU">
                <a:solidFill>
                  <a:schemeClr val="bg1"/>
                </a:solidFill>
              </a:rPr>
              <a:t> </a:t>
            </a:r>
            <a:r>
              <a:rPr lang="en-AU"/>
              <a:t>SWITCH</a:t>
            </a:r>
            <a:r>
              <a:rPr lang="en-AU">
                <a:solidFill>
                  <a:schemeClr val="bg1"/>
                </a:solidFill>
              </a:rPr>
              <a:t> </a:t>
            </a:r>
            <a:r>
              <a:rPr lang="en-AU"/>
              <a:t>Difference</a:t>
            </a:r>
          </a:p>
        </p:txBody>
      </p:sp>
      <p:sp>
        <p:nvSpPr>
          <p:cNvPr id="3" name="Content Placeholder 2"/>
          <p:cNvSpPr>
            <a:spLocks noGrp="1"/>
          </p:cNvSpPr>
          <p:nvPr>
            <p:ph sz="quarter" idx="13"/>
          </p:nvPr>
        </p:nvSpPr>
        <p:spPr>
          <a:xfrm>
            <a:off x="406400" y="1872464"/>
            <a:ext cx="11176000" cy="4953000"/>
          </a:xfrm>
        </p:spPr>
        <p:txBody>
          <a:bodyPr>
            <a:normAutofit/>
          </a:bodyPr>
          <a:lstStyle/>
          <a:p>
            <a:pPr marL="571500" indent="-571500">
              <a:buFont typeface="Arial" panose="020B0604020202020204" pitchFamily="34" charset="0"/>
              <a:buChar char="•"/>
            </a:pPr>
            <a:r>
              <a:rPr lang="en-AU" sz="2800"/>
              <a:t>IF statement terminates when a match is found</a:t>
            </a:r>
          </a:p>
          <a:p>
            <a:pPr marL="571500" indent="-571500">
              <a:buFont typeface="Arial" panose="020B0604020202020204" pitchFamily="34" charset="0"/>
              <a:buChar char="•"/>
            </a:pPr>
            <a:endParaRPr lang="en-AU" sz="2800"/>
          </a:p>
          <a:p>
            <a:pPr marL="571500" indent="-571500">
              <a:buFont typeface="Arial" panose="020B0604020202020204" pitchFamily="34" charset="0"/>
              <a:buChar char="•"/>
            </a:pPr>
            <a:r>
              <a:rPr lang="en-AU" sz="2800"/>
              <a:t>SWITCH statement does not terminate when a match is found</a:t>
            </a:r>
          </a:p>
          <a:p>
            <a:pPr marL="571500" indent="-571500">
              <a:buFont typeface="Arial" panose="020B0604020202020204" pitchFamily="34" charset="0"/>
              <a:buChar char="•"/>
            </a:pPr>
            <a:endParaRPr lang="en-AU" sz="2800"/>
          </a:p>
          <a:p>
            <a:pPr marL="571500" indent="-571500">
              <a:buFont typeface="Arial" panose="020B0604020202020204" pitchFamily="34" charset="0"/>
              <a:buChar char="•"/>
            </a:pPr>
            <a:r>
              <a:rPr lang="en-AU" sz="2800"/>
              <a:t>SWITCH is more suitable when multiple conditions are evaluated</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srgbClr val="000000"/>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800" b="0" i="0" u="none" strike="noStrike" kern="1200" cap="none" spc="0" normalizeH="0" baseline="0" noProof="0">
              <a:ln>
                <a:noFill/>
              </a:ln>
              <a:solidFill>
                <a:srgbClr val="000000"/>
              </a:solidFill>
              <a:effectLst/>
              <a:uLnTx/>
              <a:uFillTx/>
              <a:latin typeface="Segoe UI"/>
              <a:ea typeface="+mn-ea"/>
            </a:endParaRPr>
          </a:p>
        </p:txBody>
      </p:sp>
    </p:spTree>
    <p:extLst>
      <p:ext uri="{BB962C8B-B14F-4D97-AF65-F5344CB8AC3E}">
        <p14:creationId xmlns:p14="http://schemas.microsoft.com/office/powerpoint/2010/main" val="263937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0" y="116632"/>
            <a:ext cx="11277600" cy="685800"/>
          </a:xfrm>
        </p:spPr>
        <p:txBody>
          <a:bodyPr/>
          <a:lstStyle/>
          <a:p>
            <a:r>
              <a:rPr lang="en-AU"/>
              <a:t>Flow Control Keywords</a:t>
            </a:r>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11" name="Table 10"/>
          <p:cNvGraphicFramePr>
            <a:graphicFrameLocks noGrp="1"/>
          </p:cNvGraphicFramePr>
          <p:nvPr>
            <p:extLst/>
          </p:nvPr>
        </p:nvGraphicFramePr>
        <p:xfrm>
          <a:off x="217964" y="802432"/>
          <a:ext cx="11767434" cy="5946616"/>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1622051604"/>
                    </a:ext>
                  </a:extLst>
                </a:gridCol>
                <a:gridCol w="1792208">
                  <a:extLst>
                    <a:ext uri="{9D8B030D-6E8A-4147-A177-3AD203B41FA5}">
                      <a16:colId xmlns:a16="http://schemas.microsoft.com/office/drawing/2014/main" val="751262874"/>
                    </a:ext>
                  </a:extLst>
                </a:gridCol>
                <a:gridCol w="8823098">
                  <a:extLst>
                    <a:ext uri="{9D8B030D-6E8A-4147-A177-3AD203B41FA5}">
                      <a16:colId xmlns:a16="http://schemas.microsoft.com/office/drawing/2014/main" val="3872640127"/>
                    </a:ext>
                  </a:extLst>
                </a:gridCol>
              </a:tblGrid>
              <a:tr h="370840">
                <a:tc>
                  <a:txBody>
                    <a:bodyPr/>
                    <a:lstStyle/>
                    <a:p>
                      <a:r>
                        <a:rPr lang="en-AU" sz="2000" b="0">
                          <a:latin typeface="Segoe UI Light" panose="020B0502040204020203" pitchFamily="34" charset="0"/>
                          <a:cs typeface="Segoe UI Light" panose="020B0502040204020203" pitchFamily="34" charset="0"/>
                        </a:rPr>
                        <a:t>Keyword</a:t>
                      </a: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r>
                        <a:rPr lang="en-AU" sz="2000" b="0">
                          <a:latin typeface="Segoe UI Light" panose="020B0502040204020203" pitchFamily="34" charset="0"/>
                          <a:cs typeface="Segoe UI Light" panose="020B0502040204020203" pitchFamily="34" charset="0"/>
                        </a:rPr>
                        <a:t>Description</a:t>
                      </a:r>
                    </a:p>
                  </a:txBody>
                  <a:tcPr>
                    <a:lnT w="12700" cap="flat" cmpd="sng" algn="ctr">
                      <a:solidFill>
                        <a:schemeClr val="accent1"/>
                      </a:solidFill>
                      <a:prstDash val="solid"/>
                      <a:round/>
                      <a:headEnd type="none" w="med" len="med"/>
                      <a:tailEnd type="none" w="med" len="med"/>
                    </a:lnT>
                  </a:tcPr>
                </a:tc>
                <a:tc>
                  <a:txBody>
                    <a:bodyPr/>
                    <a:lstStyle/>
                    <a:p>
                      <a:r>
                        <a:rPr lang="en-AU" sz="2000" b="0">
                          <a:latin typeface="Segoe UI Light" panose="020B0502040204020203" pitchFamily="34" charset="0"/>
                          <a:cs typeface="Segoe UI Light" panose="020B0502040204020203" pitchFamily="34" charset="0"/>
                        </a:rPr>
                        <a:t>Example(s)</a:t>
                      </a: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210576525"/>
                  </a:ext>
                </a:extLst>
              </a:tr>
              <a:tr h="1984216">
                <a:tc rowSpan="2">
                  <a:txBody>
                    <a:bodyPr/>
                    <a:lstStyle/>
                    <a:p>
                      <a:r>
                        <a:rPr lang="en-AU" sz="2000">
                          <a:latin typeface="Segoe UI Light" panose="020B0502040204020203" pitchFamily="34" charset="0"/>
                          <a:cs typeface="Segoe UI Light" panose="020B0502040204020203" pitchFamily="34" charset="0"/>
                        </a:rPr>
                        <a:t>Break</a:t>
                      </a:r>
                    </a:p>
                  </a:txBody>
                  <a:tcPr>
                    <a:lnL w="12700" cap="flat" cmpd="sng" algn="ctr">
                      <a:solidFill>
                        <a:schemeClr val="accent1"/>
                      </a:solidFill>
                      <a:prstDash val="solid"/>
                      <a:round/>
                      <a:headEnd type="none" w="med" len="med"/>
                      <a:tailEnd type="none" w="med" len="med"/>
                    </a:lnL>
                  </a:tcPr>
                </a:tc>
                <a:tc rowSpan="2">
                  <a:txBody>
                    <a:bodyPr/>
                    <a:lstStyle/>
                    <a:p>
                      <a:r>
                        <a:rPr lang="en-AU" sz="2000">
                          <a:latin typeface="Segoe UI Light" panose="020B0502040204020203" pitchFamily="34" charset="0"/>
                          <a:cs typeface="Segoe UI Light" panose="020B0502040204020203" pitchFamily="34" charset="0"/>
                        </a:rPr>
                        <a:t>Immediately exit Loop</a:t>
                      </a:r>
                    </a:p>
                    <a:p>
                      <a:endParaRPr lang="en-AU" sz="2000">
                        <a:latin typeface="Segoe UI Light" panose="020B0502040204020203" pitchFamily="34" charset="0"/>
                        <a:cs typeface="Segoe UI Light" panose="020B0502040204020203" pitchFamily="34" charset="0"/>
                      </a:endParaRPr>
                    </a:p>
                    <a:p>
                      <a:r>
                        <a:rPr lang="en-AU" sz="2000">
                          <a:latin typeface="Segoe UI Light" panose="020B0502040204020203" pitchFamily="34" charset="0"/>
                          <a:cs typeface="Segoe UI Light" panose="020B0502040204020203" pitchFamily="34" charset="0"/>
                        </a:rPr>
                        <a:t>Example breaks after 1 match to avoid multiple matches</a:t>
                      </a:r>
                    </a:p>
                  </a:txBody>
                  <a:tcPr/>
                </a:tc>
                <a:tc>
                  <a:txBody>
                    <a:bodyPr/>
                    <a:lstStyle/>
                    <a:p>
                      <a:r>
                        <a:rPr lang="en-US" sz="2000">
                          <a:solidFill>
                            <a:srgbClr val="00008B"/>
                          </a:solidFill>
                          <a:latin typeface="Lucida Console" panose="020B0609040504020204" pitchFamily="49" charset="0"/>
                        </a:rPr>
                        <a:t>Switch</a:t>
                      </a:r>
                      <a:r>
                        <a:rPr lang="en-US" sz="2000">
                          <a:solidFill>
                            <a:prstClr val="black"/>
                          </a:solidFill>
                          <a:latin typeface="Lucida Console" panose="020B0609040504020204" pitchFamily="49" charset="0"/>
                        </a:rPr>
                        <a:t> </a:t>
                      </a:r>
                      <a:r>
                        <a:rPr lang="en-US" sz="2000">
                          <a:solidFill>
                            <a:srgbClr val="000080"/>
                          </a:solidFill>
                          <a:latin typeface="Lucida Console" panose="020B0609040504020204" pitchFamily="49" charset="0"/>
                        </a:rPr>
                        <a:t>–Wildcard</a:t>
                      </a:r>
                      <a:r>
                        <a:rPr lang="en-US" sz="2000">
                          <a:solidFill>
                            <a:prstClr val="black"/>
                          </a:solidFill>
                          <a:latin typeface="Lucida Console" panose="020B0609040504020204" pitchFamily="49" charset="0"/>
                        </a:rPr>
                        <a:t> (</a:t>
                      </a:r>
                      <a:r>
                        <a:rPr lang="en-US" sz="2000">
                          <a:solidFill>
                            <a:srgbClr val="8B0000"/>
                          </a:solidFill>
                          <a:latin typeface="Lucida Console" panose="020B0609040504020204" pitchFamily="49" charset="0"/>
                        </a:rPr>
                        <a:t>"WMF 5.0"</a:t>
                      </a:r>
                      <a:r>
                        <a:rPr lang="en-US" sz="2000">
                          <a:solidFill>
                            <a:prstClr val="black"/>
                          </a:solidFill>
                          <a:latin typeface="Lucida Console" panose="020B0609040504020204" pitchFamily="49" charset="0"/>
                        </a:rPr>
                        <a:t>)</a:t>
                      </a:r>
                    </a:p>
                    <a:p>
                      <a:r>
                        <a:rPr lang="en-US" sz="2000">
                          <a:solidFill>
                            <a:prstClr val="black"/>
                          </a:solidFill>
                          <a:latin typeface="Lucida Console" panose="020B0609040504020204" pitchFamily="49" charset="0"/>
                        </a:rPr>
                        <a:t>{</a:t>
                      </a:r>
                    </a:p>
                    <a:p>
                      <a:r>
                        <a:rPr lang="en-US" sz="2000">
                          <a:solidFill>
                            <a:prstClr val="black"/>
                          </a:solidFill>
                          <a:latin typeface="Lucida Console" panose="020B0609040504020204" pitchFamily="49" charset="0"/>
                        </a:rPr>
                        <a:t>   </a:t>
                      </a:r>
                      <a:r>
                        <a:rPr lang="en-US" sz="2000">
                          <a:solidFill>
                            <a:srgbClr val="8B0000"/>
                          </a:solidFill>
                          <a:latin typeface="Lucida Console" panose="020B0609040504020204" pitchFamily="49" charset="0"/>
                        </a:rPr>
                        <a:t>"WMF 5.0"</a:t>
                      </a:r>
                      <a:r>
                        <a:rPr lang="en-US" sz="2000">
                          <a:solidFill>
                            <a:prstClr val="black"/>
                          </a:solidFill>
                          <a:latin typeface="Lucida Console" panose="020B0609040504020204" pitchFamily="49" charset="0"/>
                        </a:rPr>
                        <a:t> {</a:t>
                      </a:r>
                      <a:r>
                        <a:rPr lang="en-US" sz="2000">
                          <a:solidFill>
                            <a:srgbClr val="8B0000"/>
                          </a:solidFill>
                          <a:latin typeface="Lucida Console" panose="020B0609040504020204" pitchFamily="49" charset="0"/>
                        </a:rPr>
                        <a:t>"Matched First"</a:t>
                      </a:r>
                      <a:r>
                        <a:rPr lang="en-US" sz="2000">
                          <a:solidFill>
                            <a:prstClr val="black"/>
                          </a:solidFill>
                          <a:latin typeface="Lucida Console" panose="020B0609040504020204" pitchFamily="49" charset="0"/>
                        </a:rPr>
                        <a:t>; </a:t>
                      </a:r>
                      <a:r>
                        <a:rPr lang="en-US" sz="2000">
                          <a:solidFill>
                            <a:srgbClr val="00008B"/>
                          </a:solidFill>
                          <a:latin typeface="Lucida Console" panose="020B0609040504020204" pitchFamily="49" charset="0"/>
                        </a:rPr>
                        <a:t>Break</a:t>
                      </a:r>
                      <a:r>
                        <a:rPr lang="en-US" sz="2000">
                          <a:solidFill>
                            <a:prstClr val="black"/>
                          </a:solidFill>
                          <a:latin typeface="Lucida Console" panose="020B0609040504020204" pitchFamily="49" charset="0"/>
                        </a:rPr>
                        <a:t>}</a:t>
                      </a:r>
                    </a:p>
                    <a:p>
                      <a:r>
                        <a:rPr lang="en-US" sz="2000">
                          <a:solidFill>
                            <a:prstClr val="black"/>
                          </a:solidFill>
                          <a:latin typeface="Lucida Console" panose="020B0609040504020204" pitchFamily="49" charset="0"/>
                        </a:rPr>
                        <a:t>   </a:t>
                      </a:r>
                      <a:r>
                        <a:rPr lang="en-US" sz="2000">
                          <a:solidFill>
                            <a:srgbClr val="8B0000"/>
                          </a:solidFill>
                          <a:latin typeface="Lucida Console" panose="020B0609040504020204" pitchFamily="49" charset="0"/>
                        </a:rPr>
                        <a:t>"W*"</a:t>
                      </a:r>
                      <a:r>
                        <a:rPr lang="en-US" sz="2000">
                          <a:solidFill>
                            <a:prstClr val="black"/>
                          </a:solidFill>
                          <a:latin typeface="Lucida Console" panose="020B0609040504020204" pitchFamily="49" charset="0"/>
                        </a:rPr>
                        <a:t>      {</a:t>
                      </a:r>
                      <a:r>
                        <a:rPr lang="en-US" sz="2000">
                          <a:solidFill>
                            <a:srgbClr val="8B0000"/>
                          </a:solidFill>
                          <a:latin typeface="Lucida Console" panose="020B0609040504020204" pitchFamily="49" charset="0"/>
                        </a:rPr>
                        <a:t>"Matched Second"</a:t>
                      </a:r>
                      <a:r>
                        <a:rPr lang="en-US" sz="2000">
                          <a:solidFill>
                            <a:prstClr val="black"/>
                          </a:solidFill>
                          <a:latin typeface="Lucida Console" panose="020B0609040504020204" pitchFamily="49" charset="0"/>
                        </a:rPr>
                        <a:t>}</a:t>
                      </a:r>
                    </a:p>
                    <a:p>
                      <a:r>
                        <a:rPr lang="en-US" sz="2000">
                          <a:solidFill>
                            <a:prstClr val="black"/>
                          </a:solidFill>
                          <a:latin typeface="Lucida Console" panose="020B0609040504020204" pitchFamily="49" charset="0"/>
                        </a:rPr>
                        <a:t>} </a:t>
                      </a:r>
                    </a:p>
                  </a:txBody>
                  <a:tcPr>
                    <a:lnR w="12700" cap="flat" cmpd="sng" algn="ctr">
                      <a:solidFill>
                        <a:schemeClr val="accent1"/>
                      </a:solidFill>
                      <a:prstDash val="solid"/>
                      <a:round/>
                      <a:headEnd type="none" w="med" len="med"/>
                      <a:tailEnd type="none" w="med" len="med"/>
                    </a:lnR>
                    <a:solidFill>
                      <a:schemeClr val="tx1"/>
                    </a:solidFill>
                  </a:tcPr>
                </a:tc>
                <a:extLst>
                  <a:ext uri="{0D108BD9-81ED-4DB2-BD59-A6C34878D82A}">
                    <a16:rowId xmlns:a16="http://schemas.microsoft.com/office/drawing/2014/main" val="1018590980"/>
                  </a:ext>
                </a:extLst>
              </a:tr>
              <a:tr h="514350">
                <a:tc vMerge="1">
                  <a:txBody>
                    <a:bodyPr/>
                    <a:lstStyle/>
                    <a:p>
                      <a:endParaRPr lang="en-US"/>
                    </a:p>
                  </a:txBody>
                  <a:tcPr/>
                </a:tc>
                <a:tc vMerge="1">
                  <a:txBody>
                    <a:bodyPr/>
                    <a:lstStyle/>
                    <a:p>
                      <a:endParaRPr lang="en-US"/>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a:solidFill>
                            <a:srgbClr val="F5F5F5"/>
                          </a:solidFill>
                          <a:latin typeface="Lucida Console" panose="020B0609040504020204" pitchFamily="49" charset="0"/>
                        </a:rPr>
                        <a:t>Matched First</a:t>
                      </a:r>
                    </a:p>
                    <a:p>
                      <a:endParaRPr lang="en-US"/>
                    </a:p>
                  </a:txBody>
                  <a:tcPr>
                    <a:lnR w="12700" cap="flat" cmpd="sng" algn="ctr">
                      <a:solidFill>
                        <a:schemeClr val="accent1"/>
                      </a:solidFill>
                      <a:prstDash val="solid"/>
                      <a:round/>
                      <a:headEnd type="none" w="med" len="med"/>
                      <a:tailEnd type="none" w="med" len="med"/>
                    </a:lnR>
                    <a:lnB w="12700" cmpd="sng">
                      <a:noFill/>
                    </a:lnB>
                    <a:solidFill>
                      <a:srgbClr val="012456"/>
                    </a:solidFill>
                  </a:tcPr>
                </a:tc>
                <a:extLst>
                  <a:ext uri="{0D108BD9-81ED-4DB2-BD59-A6C34878D82A}">
                    <a16:rowId xmlns:a16="http://schemas.microsoft.com/office/drawing/2014/main" val="3589229484"/>
                  </a:ext>
                </a:extLst>
              </a:tr>
              <a:tr h="1112520">
                <a:tc rowSpan="2">
                  <a:txBody>
                    <a:bodyPr/>
                    <a:lstStyle/>
                    <a:p>
                      <a:r>
                        <a:rPr lang="en-AU" sz="2000">
                          <a:latin typeface="Segoe UI Light" panose="020B0502040204020203" pitchFamily="34" charset="0"/>
                          <a:cs typeface="Segoe UI Light" panose="020B0502040204020203" pitchFamily="34" charset="0"/>
                        </a:rPr>
                        <a:t>Continue</a:t>
                      </a:r>
                    </a:p>
                  </a:txBody>
                  <a:tcPr>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rowSpan="2">
                  <a:txBody>
                    <a:bodyPr/>
                    <a:lstStyle/>
                    <a:p>
                      <a:r>
                        <a:rPr lang="en-AU" sz="2000">
                          <a:latin typeface="Segoe UI Light" panose="020B0502040204020203" pitchFamily="34" charset="0"/>
                          <a:cs typeface="Segoe UI Light" panose="020B0502040204020203" pitchFamily="34" charset="0"/>
                        </a:rPr>
                        <a:t>Immediately returns to top of loop</a:t>
                      </a:r>
                    </a:p>
                    <a:p>
                      <a:endParaRPr lang="en-AU" sz="2000">
                        <a:latin typeface="Segoe UI Light" panose="020B0502040204020203" pitchFamily="34" charset="0"/>
                        <a:cs typeface="Segoe UI Light" panose="020B0502040204020203" pitchFamily="34" charset="0"/>
                      </a:endParaRPr>
                    </a:p>
                    <a:p>
                      <a:r>
                        <a:rPr lang="en-AU" sz="2000">
                          <a:latin typeface="Segoe UI Light" panose="020B0502040204020203" pitchFamily="34" charset="0"/>
                          <a:cs typeface="Segoe UI Light" panose="020B0502040204020203" pitchFamily="34" charset="0"/>
                        </a:rPr>
                        <a:t>Example skips over 2</a:t>
                      </a:r>
                    </a:p>
                  </a:txBody>
                  <a:tcPr>
                    <a:lnR w="12700" cmpd="sng">
                      <a:noFill/>
                    </a:lnR>
                    <a:lnB w="12700" cap="flat" cmpd="sng" algn="ctr">
                      <a:solidFill>
                        <a:schemeClr val="accent1"/>
                      </a:solidFill>
                      <a:prstDash val="solid"/>
                      <a:round/>
                      <a:headEnd type="none" w="med" len="med"/>
                      <a:tailEnd type="none" w="med" len="med"/>
                    </a:lnB>
                  </a:tcPr>
                </a:tc>
                <a:tc>
                  <a:txBody>
                    <a:bodyPr/>
                    <a:lstStyle/>
                    <a:p>
                      <a:r>
                        <a:rPr lang="en-US" sz="2000">
                          <a:solidFill>
                            <a:srgbClr val="FF4500"/>
                          </a:solidFill>
                          <a:latin typeface="Lucida Console" panose="020B0609040504020204" pitchFamily="49" charset="0"/>
                        </a:rPr>
                        <a:t>$c</a:t>
                      </a:r>
                      <a:r>
                        <a:rPr lang="en-US" sz="2000">
                          <a:solidFill>
                            <a:prstClr val="black"/>
                          </a:solidFill>
                          <a:latin typeface="Lucida Console" panose="020B0609040504020204" pitchFamily="49" charset="0"/>
                        </a:rPr>
                        <a:t> </a:t>
                      </a:r>
                      <a:r>
                        <a:rPr lang="en-US" sz="2000">
                          <a:solidFill>
                            <a:srgbClr val="A9A9A9"/>
                          </a:solidFill>
                          <a:latin typeface="Lucida Console" panose="020B0609040504020204" pitchFamily="49" charset="0"/>
                        </a:rPr>
                        <a:t>=</a:t>
                      </a:r>
                      <a:r>
                        <a:rPr lang="en-US" sz="2000">
                          <a:solidFill>
                            <a:prstClr val="black"/>
                          </a:solidFill>
                          <a:latin typeface="Lucida Console" panose="020B0609040504020204" pitchFamily="49" charset="0"/>
                        </a:rPr>
                        <a:t> </a:t>
                      </a:r>
                      <a:r>
                        <a:rPr lang="en-US" sz="2000">
                          <a:solidFill>
                            <a:srgbClr val="800080"/>
                          </a:solidFill>
                          <a:latin typeface="Lucida Console" panose="020B0609040504020204" pitchFamily="49" charset="0"/>
                        </a:rPr>
                        <a:t>0</a:t>
                      </a:r>
                      <a:endParaRPr lang="en-US" sz="2000">
                        <a:solidFill>
                          <a:prstClr val="black"/>
                        </a:solidFill>
                        <a:latin typeface="Lucida Console" panose="020B0609040504020204" pitchFamily="49" charset="0"/>
                      </a:endParaRPr>
                    </a:p>
                    <a:p>
                      <a:r>
                        <a:rPr lang="en-US" sz="2000">
                          <a:solidFill>
                            <a:srgbClr val="00008B"/>
                          </a:solidFill>
                          <a:latin typeface="Lucida Console" panose="020B0609040504020204" pitchFamily="49" charset="0"/>
                        </a:rPr>
                        <a:t>While</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$c</a:t>
                      </a:r>
                      <a:r>
                        <a:rPr lang="en-US" sz="2000">
                          <a:solidFill>
                            <a:prstClr val="black"/>
                          </a:solidFill>
                          <a:latin typeface="Lucida Console" panose="020B0609040504020204" pitchFamily="49" charset="0"/>
                        </a:rPr>
                        <a:t> </a:t>
                      </a:r>
                      <a:r>
                        <a:rPr lang="en-US" sz="2000">
                          <a:solidFill>
                            <a:srgbClr val="A9A9A9"/>
                          </a:solidFill>
                          <a:latin typeface="Lucida Console" panose="020B0609040504020204" pitchFamily="49" charset="0"/>
                        </a:rPr>
                        <a:t>-lt</a:t>
                      </a:r>
                      <a:r>
                        <a:rPr lang="en-US" sz="2000">
                          <a:solidFill>
                            <a:prstClr val="black"/>
                          </a:solidFill>
                          <a:latin typeface="Lucida Console" panose="020B0609040504020204" pitchFamily="49" charset="0"/>
                        </a:rPr>
                        <a:t> </a:t>
                      </a:r>
                      <a:r>
                        <a:rPr lang="en-US" sz="2000">
                          <a:solidFill>
                            <a:srgbClr val="800080"/>
                          </a:solidFill>
                          <a:latin typeface="Lucida Console" panose="020B0609040504020204" pitchFamily="49" charset="0"/>
                        </a:rPr>
                        <a:t>3</a:t>
                      </a:r>
                      <a:r>
                        <a:rPr lang="en-US" sz="2000">
                          <a:solidFill>
                            <a:prstClr val="black"/>
                          </a:solidFill>
                          <a:latin typeface="Lucida Console" panose="020B0609040504020204" pitchFamily="49" charset="0"/>
                        </a:rPr>
                        <a:t>)</a:t>
                      </a:r>
                    </a:p>
                    <a:p>
                      <a:r>
                        <a:rPr lang="en-US" sz="2000">
                          <a:solidFill>
                            <a:prstClr val="black"/>
                          </a:solidFill>
                          <a:latin typeface="Lucida Console" panose="020B0609040504020204" pitchFamily="49" charset="0"/>
                        </a:rPr>
                        <a:t>{</a:t>
                      </a:r>
                    </a:p>
                    <a:p>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c</a:t>
                      </a:r>
                      <a:r>
                        <a:rPr lang="en-US" sz="2000" err="1">
                          <a:solidFill>
                            <a:srgbClr val="A9A9A9"/>
                          </a:solidFill>
                          <a:latin typeface="Lucida Console" panose="020B0609040504020204" pitchFamily="49" charset="0"/>
                        </a:rPr>
                        <a:t>++</a:t>
                      </a:r>
                      <a:r>
                        <a:rPr lang="en-US" sz="2000">
                          <a:solidFill>
                            <a:prstClr val="black"/>
                          </a:solidFill>
                          <a:latin typeface="Lucida Console" panose="020B0609040504020204" pitchFamily="49" charset="0"/>
                        </a:rPr>
                        <a:t> </a:t>
                      </a:r>
                    </a:p>
                    <a:p>
                      <a:r>
                        <a:rPr lang="en-US" sz="2000">
                          <a:solidFill>
                            <a:prstClr val="black"/>
                          </a:solidFill>
                          <a:latin typeface="Lucida Console" panose="020B0609040504020204" pitchFamily="49" charset="0"/>
                        </a:rPr>
                        <a:t>    </a:t>
                      </a:r>
                      <a:r>
                        <a:rPr lang="en-US" sz="2000">
                          <a:solidFill>
                            <a:srgbClr val="00008B"/>
                          </a:solidFill>
                          <a:latin typeface="Lucida Console" panose="020B0609040504020204" pitchFamily="49" charset="0"/>
                        </a:rPr>
                        <a:t>if</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$c</a:t>
                      </a:r>
                      <a:r>
                        <a:rPr lang="en-US" sz="2000">
                          <a:solidFill>
                            <a:prstClr val="black"/>
                          </a:solidFill>
                          <a:latin typeface="Lucida Console" panose="020B0609040504020204" pitchFamily="49" charset="0"/>
                        </a:rPr>
                        <a:t> </a:t>
                      </a:r>
                      <a:r>
                        <a:rPr lang="en-US" sz="2000">
                          <a:solidFill>
                            <a:srgbClr val="A9A9A9"/>
                          </a:solidFill>
                          <a:latin typeface="Lucida Console" panose="020B0609040504020204" pitchFamily="49" charset="0"/>
                        </a:rPr>
                        <a:t>-eq</a:t>
                      </a:r>
                      <a:r>
                        <a:rPr lang="en-US" sz="2000">
                          <a:solidFill>
                            <a:prstClr val="black"/>
                          </a:solidFill>
                          <a:latin typeface="Lucida Console" panose="020B0609040504020204" pitchFamily="49" charset="0"/>
                        </a:rPr>
                        <a:t> </a:t>
                      </a:r>
                      <a:r>
                        <a:rPr lang="en-US" sz="2000">
                          <a:solidFill>
                            <a:srgbClr val="800080"/>
                          </a:solidFill>
                          <a:latin typeface="Lucida Console" panose="020B0609040504020204" pitchFamily="49" charset="0"/>
                        </a:rPr>
                        <a:t>2</a:t>
                      </a:r>
                      <a:r>
                        <a:rPr lang="en-US" sz="2000">
                          <a:solidFill>
                            <a:prstClr val="black"/>
                          </a:solidFill>
                          <a:latin typeface="Lucida Console" panose="020B0609040504020204" pitchFamily="49" charset="0"/>
                        </a:rPr>
                        <a:t>) {</a:t>
                      </a:r>
                      <a:r>
                        <a:rPr lang="en-US" sz="2000">
                          <a:solidFill>
                            <a:srgbClr val="00008B"/>
                          </a:solidFill>
                          <a:latin typeface="Lucida Console" panose="020B0609040504020204" pitchFamily="49" charset="0"/>
                        </a:rPr>
                        <a:t>Continue</a:t>
                      </a:r>
                      <a:r>
                        <a:rPr lang="en-US" sz="2000">
                          <a:solidFill>
                            <a:prstClr val="black"/>
                          </a:solidFill>
                          <a:latin typeface="Lucida Console" panose="020B0609040504020204" pitchFamily="49" charset="0"/>
                        </a:rPr>
                        <a:t>}</a:t>
                      </a:r>
                    </a:p>
                    <a:p>
                      <a:r>
                        <a:rPr lang="en-US" sz="2000">
                          <a:solidFill>
                            <a:prstClr val="black"/>
                          </a:solidFill>
                          <a:latin typeface="Lucida Console" panose="020B0609040504020204" pitchFamily="49" charset="0"/>
                        </a:rPr>
                        <a:t>    </a:t>
                      </a:r>
                      <a:r>
                        <a:rPr lang="en-US" sz="2000">
                          <a:solidFill>
                            <a:srgbClr val="0000FF"/>
                          </a:solidFill>
                          <a:latin typeface="Lucida Console" panose="020B0609040504020204" pitchFamily="49" charset="0"/>
                        </a:rPr>
                        <a:t>Write-Host</a:t>
                      </a:r>
                      <a:r>
                        <a:rPr lang="en-US" sz="2000">
                          <a:solidFill>
                            <a:prstClr val="black"/>
                          </a:solidFill>
                          <a:latin typeface="Lucida Console" panose="020B0609040504020204" pitchFamily="49" charset="0"/>
                        </a:rPr>
                        <a:t> </a:t>
                      </a:r>
                      <a:r>
                        <a:rPr lang="en-US" sz="2000">
                          <a:solidFill>
                            <a:srgbClr val="FF4500"/>
                          </a:solidFill>
                          <a:latin typeface="Lucida Console" panose="020B0609040504020204" pitchFamily="49" charset="0"/>
                        </a:rPr>
                        <a:t>$c</a:t>
                      </a:r>
                      <a:endParaRPr lang="en-US" sz="2000">
                        <a:solidFill>
                          <a:prstClr val="black"/>
                        </a:solidFill>
                        <a:latin typeface="Lucida Console" panose="020B0609040504020204" pitchFamily="49" charset="0"/>
                      </a:endParaRPr>
                    </a:p>
                    <a:p>
                      <a:r>
                        <a:rPr lang="en-US" sz="2000">
                          <a:solidFill>
                            <a:prstClr val="black"/>
                          </a:solidFill>
                          <a:latin typeface="Lucida Console" panose="020B0609040504020204" pitchFamily="49" charset="0"/>
                        </a:rPr>
                        <a:t>}  </a:t>
                      </a:r>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33208012"/>
                  </a:ext>
                </a:extLst>
              </a:tr>
              <a:tr h="536148">
                <a:tc vMerge="1">
                  <a:txBody>
                    <a:bodyPr/>
                    <a:lstStyle/>
                    <a:p>
                      <a:endParaRPr lang="en-US"/>
                    </a:p>
                  </a:txBody>
                  <a:tcPr/>
                </a:tc>
                <a:tc vMerge="1">
                  <a:txBody>
                    <a:bodyPr/>
                    <a:lstStyle/>
                    <a:p>
                      <a:endParaRPr lang="en-US"/>
                    </a:p>
                  </a:txBody>
                  <a:tcPr/>
                </a:tc>
                <a:tc>
                  <a:txBody>
                    <a:bodyPr/>
                    <a:lstStyle/>
                    <a:p>
                      <a:r>
                        <a:rPr lang="en-AU" sz="2000">
                          <a:solidFill>
                            <a:srgbClr val="F5F5F5"/>
                          </a:solidFill>
                          <a:latin typeface="Lucida Console" panose="020B0609040504020204" pitchFamily="49" charset="0"/>
                        </a:rPr>
                        <a:t>1</a:t>
                      </a:r>
                    </a:p>
                    <a:p>
                      <a:r>
                        <a:rPr lang="en-AU" sz="2000">
                          <a:solidFill>
                            <a:srgbClr val="F5F5F5"/>
                          </a:solidFill>
                          <a:latin typeface="Lucida Console" panose="020B0609040504020204" pitchFamily="49" charset="0"/>
                        </a:rPr>
                        <a:t>3</a:t>
                      </a:r>
                    </a:p>
                  </a:txBody>
                  <a:tcPr>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solidFill>
                      <a:srgbClr val="012456"/>
                    </a:solidFill>
                  </a:tcPr>
                </a:tc>
                <a:extLst>
                  <a:ext uri="{0D108BD9-81ED-4DB2-BD59-A6C34878D82A}">
                    <a16:rowId xmlns:a16="http://schemas.microsoft.com/office/drawing/2014/main" val="539974352"/>
                  </a:ext>
                </a:extLst>
              </a:tr>
            </a:tbl>
          </a:graphicData>
        </a:graphic>
      </p:graphicFrame>
    </p:spTree>
    <p:extLst>
      <p:ext uri="{BB962C8B-B14F-4D97-AF65-F5344CB8AC3E}">
        <p14:creationId xmlns:p14="http://schemas.microsoft.com/office/powerpoint/2010/main" val="1696250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0" y="116632"/>
            <a:ext cx="11277600" cy="685800"/>
          </a:xfrm>
        </p:spPr>
        <p:txBody>
          <a:bodyPr/>
          <a:lstStyle/>
          <a:p>
            <a:r>
              <a:rPr lang="en-AU"/>
              <a:t>Flow Control Keywords</a:t>
            </a:r>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11" name="Table 10"/>
          <p:cNvGraphicFramePr>
            <a:graphicFrameLocks noGrp="1"/>
          </p:cNvGraphicFramePr>
          <p:nvPr>
            <p:extLst>
              <p:ext uri="{D42A27DB-BD31-4B8C-83A1-F6EECF244321}">
                <p14:modId xmlns:p14="http://schemas.microsoft.com/office/powerpoint/2010/main" val="768694150"/>
              </p:ext>
            </p:extLst>
          </p:nvPr>
        </p:nvGraphicFramePr>
        <p:xfrm>
          <a:off x="215380" y="980728"/>
          <a:ext cx="11767434" cy="463296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3318633681"/>
                    </a:ext>
                  </a:extLst>
                </a:gridCol>
                <a:gridCol w="2808312">
                  <a:extLst>
                    <a:ext uri="{9D8B030D-6E8A-4147-A177-3AD203B41FA5}">
                      <a16:colId xmlns:a16="http://schemas.microsoft.com/office/drawing/2014/main" val="3152179412"/>
                    </a:ext>
                  </a:extLst>
                </a:gridCol>
                <a:gridCol w="7806994">
                  <a:extLst>
                    <a:ext uri="{9D8B030D-6E8A-4147-A177-3AD203B41FA5}">
                      <a16:colId xmlns:a16="http://schemas.microsoft.com/office/drawing/2014/main" val="2326760908"/>
                    </a:ext>
                  </a:extLst>
                </a:gridCol>
              </a:tblGrid>
              <a:tr h="370840">
                <a:tc>
                  <a:txBody>
                    <a:bodyPr/>
                    <a:lstStyle/>
                    <a:p>
                      <a:r>
                        <a:rPr lang="en-AU" sz="2000" b="0">
                          <a:latin typeface="Segoe UI Light"/>
                          <a:cs typeface="Segoe UI Light"/>
                        </a:rPr>
                        <a:t>Keyword</a:t>
                      </a: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r>
                        <a:rPr lang="en-AU" sz="2000" b="0">
                          <a:latin typeface="Segoe UI Light"/>
                          <a:cs typeface="Segoe UI Light"/>
                        </a:rPr>
                        <a:t>Description</a:t>
                      </a:r>
                    </a:p>
                  </a:txBody>
                  <a:tcPr>
                    <a:lnT w="12700" cap="flat" cmpd="sng" algn="ctr">
                      <a:solidFill>
                        <a:schemeClr val="accent1"/>
                      </a:solidFill>
                      <a:prstDash val="solid"/>
                      <a:round/>
                      <a:headEnd type="none" w="med" len="med"/>
                      <a:tailEnd type="none" w="med" len="med"/>
                    </a:lnT>
                  </a:tcPr>
                </a:tc>
                <a:tc>
                  <a:txBody>
                    <a:bodyPr/>
                    <a:lstStyle/>
                    <a:p>
                      <a:r>
                        <a:rPr lang="en-AU" sz="2000" b="0">
                          <a:latin typeface="Segoe UI Light"/>
                          <a:cs typeface="Segoe UI Light"/>
                        </a:rPr>
                        <a:t>Example(s)</a:t>
                      </a: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31317228"/>
                  </a:ext>
                </a:extLst>
              </a:tr>
              <a:tr h="1264920">
                <a:tc rowSpan="2">
                  <a:txBody>
                    <a:bodyPr/>
                    <a:lstStyle/>
                    <a:p>
                      <a:r>
                        <a:rPr lang="en-AU" sz="2000">
                          <a:latin typeface="Segoe UI Light"/>
                          <a:cs typeface="Segoe UI Light"/>
                        </a:rPr>
                        <a:t>Return</a:t>
                      </a:r>
                    </a:p>
                  </a:txBody>
                  <a:tcPr>
                    <a:lnL w="12700" cap="flat" cmpd="sng" algn="ctr">
                      <a:solidFill>
                        <a:schemeClr val="accent1"/>
                      </a:solidFill>
                      <a:prstDash val="solid"/>
                      <a:round/>
                      <a:headEnd type="none" w="med" len="med"/>
                      <a:tailEnd type="none" w="med" len="med"/>
                    </a:lnL>
                  </a:tcPr>
                </a:tc>
                <a:tc rowSpan="2">
                  <a:txBody>
                    <a:bodyPr/>
                    <a:lstStyle/>
                    <a:p>
                      <a:r>
                        <a:rPr lang="en-AU" sz="2000">
                          <a:latin typeface="Segoe UI Light"/>
                          <a:cs typeface="Segoe UI Light"/>
                        </a:rPr>
                        <a:t>Exits current ‘scope’, which can be a function, script, or script block</a:t>
                      </a:r>
                    </a:p>
                    <a:p>
                      <a:endParaRPr lang="en-AU" sz="2000">
                        <a:latin typeface="Segoe UI Light" panose="020B0502040204020203" pitchFamily="34" charset="0"/>
                        <a:cs typeface="Segoe UI Light" panose="020B0502040204020203" pitchFamily="34" charset="0"/>
                      </a:endParaRPr>
                    </a:p>
                    <a:p>
                      <a:r>
                        <a:rPr lang="en-AU" sz="2000">
                          <a:latin typeface="Segoe UI Light"/>
                          <a:cs typeface="Segoe UI Light"/>
                        </a:rPr>
                        <a:t>Note: Return can appear alone or</a:t>
                      </a:r>
                      <a:r>
                        <a:rPr lang="en-AU" sz="2000" baseline="0">
                          <a:latin typeface="Segoe UI Light"/>
                          <a:cs typeface="Segoe UI Light"/>
                        </a:rPr>
                        <a:t> followed by a value or expression</a:t>
                      </a:r>
                      <a:endParaRPr lang="en-AU" sz="2000">
                        <a:latin typeface="Segoe UI Light"/>
                        <a:cs typeface="Segoe UI Light"/>
                      </a:endParaRPr>
                    </a:p>
                  </a:txBody>
                  <a:tcPr/>
                </a:tc>
                <a:tc>
                  <a:txBody>
                    <a:bodyPr/>
                    <a:lstStyle/>
                    <a:p>
                      <a:r>
                        <a:rPr lang="en-AU" sz="2000"/>
                        <a:t> </a:t>
                      </a:r>
                      <a:r>
                        <a:rPr lang="en-AU" sz="2000">
                          <a:solidFill>
                            <a:srgbClr val="00008B"/>
                          </a:solidFill>
                          <a:latin typeface="Lucida Console"/>
                        </a:rPr>
                        <a:t>function</a:t>
                      </a:r>
                      <a:r>
                        <a:rPr lang="en-AU" sz="2000">
                          <a:solidFill>
                            <a:srgbClr val="000000"/>
                          </a:solidFill>
                          <a:latin typeface="Lucida Console"/>
                        </a:rPr>
                        <a:t> </a:t>
                      </a:r>
                      <a:r>
                        <a:rPr lang="en-AU" sz="2000">
                          <a:solidFill>
                            <a:srgbClr val="8A2BE2"/>
                          </a:solidFill>
                          <a:latin typeface="Lucida Console"/>
                        </a:rPr>
                        <a:t>Test-Return</a:t>
                      </a:r>
                      <a:r>
                        <a:rPr lang="en-AU" sz="2000">
                          <a:solidFill>
                            <a:prstClr val="black"/>
                          </a:solidFill>
                          <a:latin typeface="Lucida Console" panose="020B0609040504020204" pitchFamily="49" charset="0"/>
                        </a:rPr>
                        <a:t> </a:t>
                      </a:r>
                      <a:r>
                        <a:rPr lang="en-AU" sz="2000">
                          <a:solidFill>
                            <a:srgbClr val="000000"/>
                          </a:solidFill>
                          <a:latin typeface="Lucida Console"/>
                        </a:rPr>
                        <a:t>(</a:t>
                      </a:r>
                      <a:r>
                        <a:rPr lang="en-AU" sz="2000">
                          <a:solidFill>
                            <a:srgbClr val="FF4500"/>
                          </a:solidFill>
                          <a:latin typeface="Lucida Console"/>
                        </a:rPr>
                        <a:t>$</a:t>
                      </a:r>
                      <a:r>
                        <a:rPr lang="en-AU" sz="2000" err="1">
                          <a:solidFill>
                            <a:srgbClr val="FF4500"/>
                          </a:solidFill>
                          <a:latin typeface="Lucida Console"/>
                        </a:rPr>
                        <a:t>val</a:t>
                      </a:r>
                      <a:r>
                        <a:rPr lang="en-AU" sz="2000">
                          <a:solidFill>
                            <a:srgbClr val="000000"/>
                          </a:solidFill>
                          <a:latin typeface="Lucida Console"/>
                        </a:rPr>
                        <a:t>)</a:t>
                      </a:r>
                    </a:p>
                    <a:p>
                      <a:r>
                        <a:rPr lang="en-AU" sz="2000">
                          <a:solidFill>
                            <a:srgbClr val="000000"/>
                          </a:solidFill>
                          <a:latin typeface="Lucida Console"/>
                        </a:rPr>
                        <a:t>{</a:t>
                      </a:r>
                    </a:p>
                    <a:p>
                      <a:r>
                        <a:rPr lang="en-AU" sz="2000">
                          <a:solidFill>
                            <a:srgbClr val="00008B"/>
                          </a:solidFill>
                          <a:latin typeface="Lucida Console" panose="020B0609040504020204" pitchFamily="49" charset="0"/>
                        </a:rPr>
                        <a:t>    </a:t>
                      </a:r>
                      <a:r>
                        <a:rPr lang="en-AU" sz="2000">
                          <a:solidFill>
                            <a:srgbClr val="00008B"/>
                          </a:solidFill>
                          <a:latin typeface="Lucida Console"/>
                        </a:rPr>
                        <a:t>if</a:t>
                      </a:r>
                      <a:r>
                        <a:rPr lang="en-AU" sz="2000">
                          <a:solidFill>
                            <a:prstClr val="black"/>
                          </a:solidFill>
                          <a:latin typeface="Lucida Console" panose="020B0609040504020204" pitchFamily="49" charset="0"/>
                        </a:rPr>
                        <a:t> </a:t>
                      </a:r>
                      <a:r>
                        <a:rPr lang="en-AU" sz="2000">
                          <a:solidFill>
                            <a:srgbClr val="000000"/>
                          </a:solidFill>
                          <a:latin typeface="Lucida Console"/>
                        </a:rPr>
                        <a:t>(</a:t>
                      </a:r>
                      <a:r>
                        <a:rPr lang="en-AU" sz="2000">
                          <a:solidFill>
                            <a:srgbClr val="FF4500"/>
                          </a:solidFill>
                          <a:latin typeface="Lucida Console"/>
                        </a:rPr>
                        <a:t>$</a:t>
                      </a:r>
                      <a:r>
                        <a:rPr lang="en-AU" sz="2000" err="1">
                          <a:solidFill>
                            <a:srgbClr val="FF4500"/>
                          </a:solidFill>
                          <a:latin typeface="Lucida Console"/>
                        </a:rPr>
                        <a:t>val</a:t>
                      </a:r>
                      <a:r>
                        <a:rPr lang="en-AU" sz="2000">
                          <a:solidFill>
                            <a:srgbClr val="000000"/>
                          </a:solidFill>
                          <a:latin typeface="Lucida Console"/>
                        </a:rPr>
                        <a:t> </a:t>
                      </a:r>
                      <a:r>
                        <a:rPr lang="en-AU" sz="2000">
                          <a:solidFill>
                            <a:srgbClr val="A9A9A9"/>
                          </a:solidFill>
                          <a:latin typeface="Lucida Console"/>
                        </a:rPr>
                        <a:t>-</a:t>
                      </a:r>
                      <a:r>
                        <a:rPr lang="en-AU" sz="2000" err="1">
                          <a:solidFill>
                            <a:srgbClr val="A9A9A9"/>
                          </a:solidFill>
                          <a:latin typeface="Lucida Console"/>
                        </a:rPr>
                        <a:t>ge</a:t>
                      </a:r>
                      <a:r>
                        <a:rPr lang="en-AU" sz="2000">
                          <a:solidFill>
                            <a:srgbClr val="000000"/>
                          </a:solidFill>
                          <a:latin typeface="Lucida Console"/>
                        </a:rPr>
                        <a:t> </a:t>
                      </a:r>
                      <a:r>
                        <a:rPr lang="en-AU" sz="2000">
                          <a:solidFill>
                            <a:srgbClr val="800080"/>
                          </a:solidFill>
                          <a:latin typeface="Lucida Console"/>
                        </a:rPr>
                        <a:t>5</a:t>
                      </a:r>
                      <a:r>
                        <a:rPr lang="en-AU" sz="2000">
                          <a:solidFill>
                            <a:srgbClr val="000000"/>
                          </a:solidFill>
                          <a:latin typeface="Lucida Console"/>
                        </a:rPr>
                        <a:t>) {</a:t>
                      </a:r>
                      <a:r>
                        <a:rPr lang="en-AU" sz="2000">
                          <a:solidFill>
                            <a:srgbClr val="00008B"/>
                          </a:solidFill>
                          <a:latin typeface="Lucida Console"/>
                        </a:rPr>
                        <a:t>return</a:t>
                      </a:r>
                      <a:r>
                        <a:rPr lang="en-AU" sz="2000">
                          <a:solidFill>
                            <a:srgbClr val="000000"/>
                          </a:solidFill>
                          <a:latin typeface="Lucida Console"/>
                        </a:rPr>
                        <a:t> </a:t>
                      </a:r>
                      <a:r>
                        <a:rPr lang="en-AU" sz="2000">
                          <a:solidFill>
                            <a:srgbClr val="FF4500"/>
                          </a:solidFill>
                          <a:latin typeface="Lucida Console"/>
                        </a:rPr>
                        <a:t>$</a:t>
                      </a:r>
                      <a:r>
                        <a:rPr lang="en-AU" sz="2000" err="1">
                          <a:solidFill>
                            <a:srgbClr val="FF4500"/>
                          </a:solidFill>
                          <a:latin typeface="Lucida Console"/>
                        </a:rPr>
                        <a:t>val</a:t>
                      </a:r>
                      <a:r>
                        <a:rPr lang="en-AU" sz="2000">
                          <a:solidFill>
                            <a:srgbClr val="000000"/>
                          </a:solidFill>
                          <a:latin typeface="Lucida Console"/>
                        </a:rPr>
                        <a:t>}</a:t>
                      </a:r>
                    </a:p>
                    <a:p>
                      <a:r>
                        <a:rPr lang="en-AU" sz="2000">
                          <a:solidFill>
                            <a:srgbClr val="0000FF"/>
                          </a:solidFill>
                          <a:latin typeface="Lucida Console" panose="020B0609040504020204" pitchFamily="49" charset="0"/>
                        </a:rPr>
                        <a:t>    </a:t>
                      </a:r>
                      <a:r>
                        <a:rPr lang="en-AU" sz="2000">
                          <a:solidFill>
                            <a:srgbClr val="0000FF"/>
                          </a:solidFill>
                          <a:latin typeface="Lucida Console"/>
                        </a:rPr>
                        <a:t>Write-Host</a:t>
                      </a:r>
                      <a:r>
                        <a:rPr lang="en-AU" sz="2000">
                          <a:solidFill>
                            <a:srgbClr val="000000"/>
                          </a:solidFill>
                          <a:latin typeface="Lucida Console"/>
                        </a:rPr>
                        <a:t> </a:t>
                      </a:r>
                      <a:r>
                        <a:rPr lang="en-AU" sz="2000">
                          <a:solidFill>
                            <a:srgbClr val="8B0000"/>
                          </a:solidFill>
                          <a:latin typeface="Lucida Console"/>
                        </a:rPr>
                        <a:t>"Reached end of function"</a:t>
                      </a:r>
                      <a:endParaRPr lang="en-AU" sz="2000">
                        <a:solidFill>
                          <a:prstClr val="black"/>
                        </a:solidFill>
                        <a:latin typeface="Lucida Console"/>
                      </a:endParaRPr>
                    </a:p>
                    <a:p>
                      <a:r>
                        <a:rPr lang="en-AU" sz="2000">
                          <a:solidFill>
                            <a:srgbClr val="000000"/>
                          </a:solidFill>
                          <a:latin typeface="Lucida Console"/>
                        </a:rPr>
                        <a:t>}</a:t>
                      </a:r>
                    </a:p>
                  </a:txBody>
                  <a:tcPr>
                    <a:lnR w="12700" cap="flat" cmpd="sng" algn="ctr">
                      <a:solidFill>
                        <a:schemeClr val="accent1"/>
                      </a:solidFill>
                      <a:prstDash val="solid"/>
                      <a:round/>
                      <a:headEnd type="none" w="med" len="med"/>
                      <a:tailEnd type="none" w="med" len="med"/>
                    </a:lnR>
                    <a:solidFill>
                      <a:schemeClr val="tx1"/>
                    </a:solidFill>
                  </a:tcPr>
                </a:tc>
                <a:extLst>
                  <a:ext uri="{0D108BD9-81ED-4DB2-BD59-A6C34878D82A}">
                    <a16:rowId xmlns:a16="http://schemas.microsoft.com/office/drawing/2014/main" val="907918851"/>
                  </a:ext>
                </a:extLst>
              </a:tr>
              <a:tr h="1264920">
                <a:tc vMerge="1">
                  <a:txBody>
                    <a:bodyPr/>
                    <a:lstStyle/>
                    <a:p>
                      <a:endParaRPr lang="en-US"/>
                    </a:p>
                  </a:txBody>
                  <a:tcPr/>
                </a:tc>
                <a:tc vMerge="1">
                  <a:txBody>
                    <a:bodyPr/>
                    <a:lstStyle/>
                    <a:p>
                      <a:endParaRPr lang="en-US"/>
                    </a:p>
                  </a:txBody>
                  <a:tcPr/>
                </a:tc>
                <a:tc>
                  <a:txBody>
                    <a:bodyPr/>
                    <a:lstStyle/>
                    <a:p>
                      <a:r>
                        <a:rPr lang="en-AU" sz="2000">
                          <a:solidFill>
                            <a:srgbClr val="F5F5F5"/>
                          </a:solidFill>
                          <a:latin typeface="Lucida Console"/>
                        </a:rPr>
                        <a:t>PS C:\&gt; </a:t>
                      </a:r>
                      <a:r>
                        <a:rPr lang="en-AU" sz="2000">
                          <a:solidFill>
                            <a:srgbClr val="E0FFFF"/>
                          </a:solidFill>
                          <a:latin typeface="Lucida Console"/>
                        </a:rPr>
                        <a:t>Test-Return</a:t>
                      </a:r>
                      <a:r>
                        <a:rPr lang="en-AU" sz="2000">
                          <a:solidFill>
                            <a:srgbClr val="F5F5F5"/>
                          </a:solidFill>
                          <a:latin typeface="Lucida Console"/>
                        </a:rPr>
                        <a:t> </a:t>
                      </a:r>
                      <a:r>
                        <a:rPr lang="en-AU" sz="2000">
                          <a:solidFill>
                            <a:srgbClr val="FFE4C4"/>
                          </a:solidFill>
                          <a:latin typeface="Lucida Console"/>
                        </a:rPr>
                        <a:t>1 </a:t>
                      </a:r>
                      <a:endParaRPr lang="en-AU" sz="2000">
                        <a:solidFill>
                          <a:srgbClr val="FFE4C4"/>
                        </a:solidFill>
                        <a:latin typeface="Lucida Console" panose="020B0609040504020204" pitchFamily="49" charset="0"/>
                      </a:endParaRPr>
                    </a:p>
                    <a:p>
                      <a:r>
                        <a:rPr lang="en-AU" sz="2000">
                          <a:solidFill>
                            <a:srgbClr val="F5F5F5"/>
                          </a:solidFill>
                          <a:latin typeface="Lucida Console"/>
                        </a:rPr>
                        <a:t>Reached end of function</a:t>
                      </a:r>
                    </a:p>
                    <a:p>
                      <a:r>
                        <a:rPr lang="en-AU" sz="2000">
                          <a:solidFill>
                            <a:srgbClr val="F5F5F5"/>
                          </a:solidFill>
                          <a:latin typeface="Lucida Console"/>
                        </a:rPr>
                        <a:t>PS C:\&gt; </a:t>
                      </a:r>
                      <a:r>
                        <a:rPr lang="en-AU" sz="2000">
                          <a:solidFill>
                            <a:srgbClr val="E0FFFF"/>
                          </a:solidFill>
                          <a:latin typeface="Lucida Console"/>
                        </a:rPr>
                        <a:t>Test-Return</a:t>
                      </a:r>
                      <a:r>
                        <a:rPr lang="en-AU" sz="2000">
                          <a:solidFill>
                            <a:srgbClr val="F5F5F5"/>
                          </a:solidFill>
                          <a:latin typeface="Lucida Console"/>
                        </a:rPr>
                        <a:t> </a:t>
                      </a:r>
                      <a:r>
                        <a:rPr lang="en-AU" sz="2000">
                          <a:solidFill>
                            <a:srgbClr val="FFE4C4"/>
                          </a:solidFill>
                          <a:latin typeface="Lucida Console"/>
                        </a:rPr>
                        <a:t>6</a:t>
                      </a:r>
                    </a:p>
                    <a:p>
                      <a:r>
                        <a:rPr lang="en-AU" sz="2000">
                          <a:solidFill>
                            <a:srgbClr val="F5F5F5"/>
                          </a:solidFill>
                          <a:latin typeface="Lucida Console"/>
                        </a:rPr>
                        <a:t>6</a:t>
                      </a:r>
                    </a:p>
                  </a:txBody>
                  <a:tcPr>
                    <a:lnR w="12700" cap="flat" cmpd="sng" algn="ctr">
                      <a:solidFill>
                        <a:schemeClr val="accent1"/>
                      </a:solidFill>
                      <a:prstDash val="solid"/>
                      <a:round/>
                      <a:headEnd type="none" w="med" len="med"/>
                      <a:tailEnd type="none" w="med" len="med"/>
                    </a:lnR>
                    <a:solidFill>
                      <a:schemeClr val="bg2"/>
                    </a:solidFill>
                  </a:tcPr>
                </a:tc>
                <a:extLst>
                  <a:ext uri="{0D108BD9-81ED-4DB2-BD59-A6C34878D82A}">
                    <a16:rowId xmlns:a16="http://schemas.microsoft.com/office/drawing/2014/main" val="2770908241"/>
                  </a:ext>
                </a:extLst>
              </a:tr>
              <a:tr h="370840">
                <a:tc>
                  <a:txBody>
                    <a:bodyPr/>
                    <a:lstStyle/>
                    <a:p>
                      <a:r>
                        <a:rPr lang="en-AU" sz="2000">
                          <a:latin typeface="Segoe UI Light"/>
                          <a:cs typeface="Segoe UI Light"/>
                        </a:rPr>
                        <a:t>Exit</a:t>
                      </a:r>
                    </a:p>
                  </a:txBody>
                  <a:tcPr>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r>
                        <a:rPr lang="en-AU" sz="2000">
                          <a:latin typeface="Segoe UI Light"/>
                          <a:cs typeface="Segoe UI Light"/>
                        </a:rPr>
                        <a:t>Exit current script or session – Optional </a:t>
                      </a:r>
                      <a:r>
                        <a:rPr lang="en-AU" sz="2000" err="1">
                          <a:latin typeface="Segoe UI Light"/>
                          <a:cs typeface="Segoe UI Light"/>
                        </a:rPr>
                        <a:t>ErrorLevel</a:t>
                      </a:r>
                      <a:r>
                        <a:rPr lang="en-AU" sz="2000">
                          <a:latin typeface="Segoe UI Light"/>
                          <a:cs typeface="Segoe UI Light"/>
                        </a:rPr>
                        <a:t> Numeric Code</a:t>
                      </a:r>
                    </a:p>
                  </a:txBody>
                  <a:tcPr>
                    <a:lnB w="12700" cap="flat" cmpd="sng" algn="ctr">
                      <a:solidFill>
                        <a:schemeClr val="accent1"/>
                      </a:solidFill>
                      <a:prstDash val="solid"/>
                      <a:round/>
                      <a:headEnd type="none" w="med" len="med"/>
                      <a:tailEnd type="none" w="med" len="med"/>
                    </a:lnB>
                  </a:tcPr>
                </a:tc>
                <a:tc>
                  <a:txBody>
                    <a:bodyPr/>
                    <a:lstStyle/>
                    <a:p>
                      <a:r>
                        <a:rPr lang="en-US" sz="2000">
                          <a:solidFill>
                            <a:srgbClr val="F5F5F5"/>
                          </a:solidFill>
                          <a:latin typeface="Lucida Console"/>
                        </a:rPr>
                        <a:t>PS C:\&gt; </a:t>
                      </a:r>
                      <a:r>
                        <a:rPr lang="en-US" sz="2000">
                          <a:solidFill>
                            <a:srgbClr val="E0FFFF"/>
                          </a:solidFill>
                          <a:latin typeface="Lucida Console"/>
                        </a:rPr>
                        <a:t>Exit</a:t>
                      </a:r>
                      <a:r>
                        <a:rPr lang="en-US" sz="2000">
                          <a:solidFill>
                            <a:srgbClr val="F5F5F5"/>
                          </a:solidFill>
                          <a:latin typeface="Lucida Console"/>
                        </a:rPr>
                        <a:t> </a:t>
                      </a:r>
                      <a:r>
                        <a:rPr lang="en-US" sz="2000">
                          <a:solidFill>
                            <a:srgbClr val="FFE4C4"/>
                          </a:solidFill>
                          <a:latin typeface="Lucida Console"/>
                        </a:rPr>
                        <a:t>10 </a:t>
                      </a:r>
                      <a:endParaRPr lang="en-US" sz="2000">
                        <a:solidFill>
                          <a:srgbClr val="FFE4C4"/>
                        </a:solidFill>
                        <a:latin typeface="Lucida Console" panose="020B0609040504020204" pitchFamily="49" charset="0"/>
                      </a:endParaRPr>
                    </a:p>
                    <a:p>
                      <a:endParaRPr lang="en-AU" sz="2000">
                        <a:solidFill>
                          <a:srgbClr val="FFE4C4"/>
                        </a:solidFill>
                        <a:latin typeface="Lucida Console" panose="020B0609040504020204" pitchFamily="49" charset="0"/>
                      </a:endParaRPr>
                    </a:p>
                  </a:txBody>
                  <a:tcPr>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rgbClr val="012456"/>
                    </a:solidFill>
                  </a:tcPr>
                </a:tc>
                <a:extLst>
                  <a:ext uri="{0D108BD9-81ED-4DB2-BD59-A6C34878D82A}">
                    <a16:rowId xmlns:a16="http://schemas.microsoft.com/office/drawing/2014/main" val="1917412312"/>
                  </a:ext>
                </a:extLst>
              </a:tr>
            </a:tbl>
          </a:graphicData>
        </a:graphic>
      </p:graphicFrame>
    </p:spTree>
    <p:extLst>
      <p:ext uri="{BB962C8B-B14F-4D97-AF65-F5344CB8AC3E}">
        <p14:creationId xmlns:p14="http://schemas.microsoft.com/office/powerpoint/2010/main" val="775562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a:t>Objective: Learn about Conditionals</a:t>
            </a:r>
          </a:p>
          <a:p>
            <a:endParaRPr lang="en-AU" sz="2600"/>
          </a:p>
          <a:p>
            <a:r>
              <a:rPr lang="en-AU"/>
              <a:t>Demo Content: Interactive Demo </a:t>
            </a:r>
            <a:r>
              <a:rPr lang="en-AU" b="1"/>
              <a:t>in the ISE</a:t>
            </a:r>
            <a:endParaRPr lang="en-AU"/>
          </a:p>
          <a:p>
            <a:endParaRPr lang="en-AU"/>
          </a:p>
          <a:p>
            <a:pPr marL="914400" indent="-914400"/>
            <a:r>
              <a:rPr lang="en-AU"/>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a:p>
          <a:p>
            <a:r>
              <a:rPr lang="en-AU"/>
              <a:t>To Open the Demo Run:</a:t>
            </a:r>
          </a:p>
          <a:p>
            <a:pPr lvl="1"/>
            <a:endParaRPr lang="en-AU"/>
          </a:p>
          <a:p>
            <a:endParaRPr lang="en-AU"/>
          </a:p>
          <a:p>
            <a:endParaRPr lang="en-AU"/>
          </a:p>
          <a:p>
            <a:endParaRPr lang="en-AU"/>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Module_11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Demo_02</a:t>
            </a:r>
            <a:endPar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236055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Module 11: </a:t>
            </a:r>
            <a:r>
              <a:rPr lang="en-US">
                <a:cs typeface="Segoe UI Light" panose="020B0502040204020203" pitchFamily="34" charset="0"/>
              </a:rPr>
              <a:t>Flow Control</a:t>
            </a:r>
            <a:endParaRPr lang="en-US"/>
          </a:p>
        </p:txBody>
      </p:sp>
      <p:sp>
        <p:nvSpPr>
          <p:cNvPr id="8" name="Text Placeholder 7"/>
          <p:cNvSpPr>
            <a:spLocks noGrp="1"/>
          </p:cNvSpPr>
          <p:nvPr>
            <p:ph type="body" sz="quarter" idx="16"/>
          </p:nvPr>
        </p:nvSpPr>
        <p:spPr/>
        <p:txBody>
          <a:bodyPr/>
          <a:lstStyle/>
          <a:p>
            <a:r>
              <a:rPr lang="en-US"/>
              <a:t>Lab</a:t>
            </a:r>
          </a:p>
        </p:txBody>
      </p:sp>
      <p:sp>
        <p:nvSpPr>
          <p:cNvPr id="2" name="Slide Number Placeholder 1"/>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5" name="Text Placeholder 2"/>
          <p:cNvSpPr txBox="1">
            <a:spLocks/>
          </p:cNvSpPr>
          <p:nvPr/>
        </p:nvSpPr>
        <p:spPr>
          <a:xfrm>
            <a:off x="4848226" y="1371600"/>
            <a:ext cx="5981700" cy="4953000"/>
          </a:xfrm>
          <a:prstGeom prst="rect">
            <a:avLst/>
          </a:prstGeom>
        </p:spPr>
        <p:txBody>
          <a:bodyPr vert="horz" lIns="91440" tIns="45720" rIns="91440" bIns="45720" rtlCol="0" anchor="t">
            <a:normAutofit/>
          </a:bodyPr>
          <a:lst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a:ln>
                  <a:noFill/>
                </a:ln>
                <a:solidFill>
                  <a:srgbClr val="000000"/>
                </a:solidFill>
                <a:effectLst/>
                <a:uLnTx/>
                <a:uFillTx/>
                <a:latin typeface="Segoe UI"/>
                <a:ea typeface="+mn-ea"/>
              </a:rPr>
              <a:t>Lab Content: Interactive Demos/Labs </a:t>
            </a:r>
            <a:r>
              <a:rPr kumimoji="0" lang="en-AU" sz="1400" b="1" i="0" u="none" strike="noStrike" kern="0" cap="none" spc="0" normalizeH="0" baseline="0" noProof="0">
                <a:ln>
                  <a:noFill/>
                </a:ln>
                <a:solidFill>
                  <a:srgbClr val="000000"/>
                </a:solidFill>
                <a:effectLst/>
                <a:uLnTx/>
                <a:uFillTx/>
                <a:latin typeface="Segoe UI"/>
                <a:ea typeface="+mn-ea"/>
              </a:rPr>
              <a:t>in the ISE</a:t>
            </a: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914400" marR="0" lvl="0" indent="-91440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a:ln>
                  <a:noFill/>
                </a:ln>
                <a:solidFill>
                  <a:srgbClr val="000000"/>
                </a:solidFill>
                <a:effectLst/>
                <a:uLnTx/>
                <a:uFillTx/>
                <a:latin typeface="Segoe UI"/>
                <a:ea typeface="+mn-ea"/>
              </a:rPr>
              <a:t>Instructions: Open the Lab code and perform the operations at your own pace.   Afterwards you may review the Demos again until the next block of instruction begins.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a:ln>
                  <a:noFill/>
                </a:ln>
                <a:solidFill>
                  <a:srgbClr val="000000"/>
                </a:solidFill>
                <a:effectLst/>
                <a:uLnTx/>
                <a:uFillTx/>
                <a:latin typeface="Segoe UI"/>
                <a:ea typeface="+mn-ea"/>
              </a:rPr>
              <a:t>To Open the Lab Run:</a:t>
            </a:r>
          </a:p>
          <a:p>
            <a:pPr marL="0" marR="0" lvl="1"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p:txBody>
      </p:sp>
      <p:sp>
        <p:nvSpPr>
          <p:cNvPr id="6" name="TextBox 5"/>
          <p:cNvSpPr txBox="1"/>
          <p:nvPr/>
        </p:nvSpPr>
        <p:spPr>
          <a:xfrm>
            <a:off x="4848226" y="3509546"/>
            <a:ext cx="6953249" cy="338554"/>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Start-</a:t>
            </a:r>
            <a:r>
              <a:rPr kumimoji="0" lang="en-US" sz="16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WPLUSLabs</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6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Module_11 </a:t>
            </a:r>
            <a:r>
              <a:rPr kumimoji="0" lang="en-US" sz="16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Lab_01</a:t>
            </a:r>
            <a:endPar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1939929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nvPr>
        </p:nvGraphicFramePr>
        <p:xfrm>
          <a:off x="2032898" y="754987"/>
          <a:ext cx="9402018" cy="4297680"/>
        </p:xfrm>
        <a:graphic>
          <a:graphicData uri="http://schemas.openxmlformats.org/drawingml/2006/table">
            <a:tbl>
              <a:tblPr>
                <a:tableStyleId>{B301B821-A1FF-4177-AEE7-76D212191A09}</a:tableStyleId>
              </a:tblPr>
              <a:tblGrid>
                <a:gridCol w="9402018">
                  <a:extLst>
                    <a:ext uri="{9D8B030D-6E8A-4147-A177-3AD203B41FA5}">
                      <a16:colId xmlns:a16="http://schemas.microsoft.com/office/drawing/2014/main" val="1587158566"/>
                    </a:ext>
                  </a:extLst>
                </a:gridCol>
              </a:tblGrid>
              <a:tr h="370840">
                <a:tc>
                  <a:txBody>
                    <a:bodyPr/>
                    <a:lstStyle/>
                    <a:p>
                      <a:r>
                        <a:rPr lang="en-US" sz="1800">
                          <a:solidFill>
                            <a:srgbClr val="FF4500"/>
                          </a:solidFill>
                          <a:latin typeface="Lucida Console" panose="020B0609040504020204" pitchFamily="49" charset="0"/>
                        </a:rPr>
                        <a:t>$ComputerName</a:t>
                      </a:r>
                      <a:r>
                        <a:rPr lang="en-US" sz="1800">
                          <a:solidFill>
                            <a:prstClr val="black"/>
                          </a:solidFill>
                          <a:latin typeface="Lucida Console" panose="020B0609040504020204" pitchFamily="49" charset="0"/>
                        </a:rPr>
                        <a:t> </a:t>
                      </a:r>
                      <a:r>
                        <a:rPr lang="en-US" sz="1800">
                          <a:solidFill>
                            <a:srgbClr val="A9A9A9"/>
                          </a:solidFill>
                          <a:latin typeface="Lucida Console" panose="020B0609040504020204" pitchFamily="49" charset="0"/>
                        </a:rPr>
                        <a:t>=</a:t>
                      </a:r>
                      <a:r>
                        <a:rPr lang="en-US" sz="1800">
                          <a:solidFill>
                            <a:prstClr val="black"/>
                          </a:solidFill>
                          <a:latin typeface="Lucida Console" panose="020B0609040504020204" pitchFamily="49" charset="0"/>
                        </a:rPr>
                        <a:t> </a:t>
                      </a:r>
                      <a:r>
                        <a:rPr lang="en-US" sz="1800">
                          <a:solidFill>
                            <a:srgbClr val="8B0000"/>
                          </a:solidFill>
                          <a:latin typeface="Lucida Console" panose="020B0609040504020204" pitchFamily="49" charset="0"/>
                        </a:rPr>
                        <a:t>'2012R2-DC' </a:t>
                      </a:r>
                    </a:p>
                    <a:p>
                      <a:endParaRPr lang="en-US" sz="1800">
                        <a:solidFill>
                          <a:prstClr val="black"/>
                        </a:solidFill>
                        <a:latin typeface="Lucida Console" panose="020B0609040504020204" pitchFamily="49" charset="0"/>
                      </a:endParaRPr>
                    </a:p>
                    <a:p>
                      <a:r>
                        <a:rPr lang="en-US" sz="1800">
                          <a:solidFill>
                            <a:srgbClr val="0000FF"/>
                          </a:solidFill>
                          <a:latin typeface="Lucida Console" panose="020B0609040504020204" pitchFamily="49" charset="0"/>
                        </a:rPr>
                        <a:t>Restart-Computer</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-ComputerName</a:t>
                      </a:r>
                      <a:r>
                        <a:rPr lang="en-US" sz="1800">
                          <a:solidFill>
                            <a:prstClr val="black"/>
                          </a:solidFill>
                          <a:latin typeface="Lucida Console" panose="020B0609040504020204" pitchFamily="49" charset="0"/>
                        </a:rPr>
                        <a:t> </a:t>
                      </a:r>
                      <a:r>
                        <a:rPr lang="en-US" sz="1800">
                          <a:solidFill>
                            <a:srgbClr val="FF4500"/>
                          </a:solidFill>
                          <a:latin typeface="Lucida Console" panose="020B0609040504020204" pitchFamily="49" charset="0"/>
                        </a:rPr>
                        <a:t>$ComputerName</a:t>
                      </a:r>
                      <a:endParaRPr lang="en-US" sz="1800">
                        <a:solidFill>
                          <a:prstClr val="black"/>
                        </a:solidFill>
                        <a:latin typeface="Lucida Console" panose="020B0609040504020204" pitchFamily="49" charset="0"/>
                      </a:endParaRPr>
                    </a:p>
                    <a:p>
                      <a:r>
                        <a:rPr lang="en-US" sz="1800">
                          <a:solidFill>
                            <a:srgbClr val="0000FF"/>
                          </a:solidFill>
                          <a:latin typeface="Lucida Console" panose="020B0609040504020204" pitchFamily="49" charset="0"/>
                        </a:rPr>
                        <a:t>Start-Sleep</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-Seconds</a:t>
                      </a:r>
                      <a:r>
                        <a:rPr lang="en-US" sz="1800">
                          <a:solidFill>
                            <a:prstClr val="black"/>
                          </a:solidFill>
                          <a:latin typeface="Lucida Console" panose="020B0609040504020204" pitchFamily="49" charset="0"/>
                        </a:rPr>
                        <a:t> </a:t>
                      </a:r>
                      <a:r>
                        <a:rPr lang="en-US" sz="1800">
                          <a:solidFill>
                            <a:srgbClr val="800080"/>
                          </a:solidFill>
                          <a:latin typeface="Lucida Console" panose="020B0609040504020204" pitchFamily="49" charset="0"/>
                        </a:rPr>
                        <a:t>30</a:t>
                      </a:r>
                    </a:p>
                    <a:p>
                      <a:endParaRPr lang="en-US" sz="1800">
                        <a:solidFill>
                          <a:prstClr val="black"/>
                        </a:solidFill>
                        <a:latin typeface="Lucida Console" panose="020B0609040504020204" pitchFamily="49" charset="0"/>
                      </a:endParaRPr>
                    </a:p>
                    <a:p>
                      <a:r>
                        <a:rPr lang="en-US" sz="1800">
                          <a:solidFill>
                            <a:srgbClr val="00008B"/>
                          </a:solidFill>
                          <a:latin typeface="Lucida Console" panose="020B0609040504020204" pitchFamily="49" charset="0"/>
                        </a:rPr>
                        <a:t>While</a:t>
                      </a:r>
                      <a:r>
                        <a:rPr lang="en-US" sz="1800">
                          <a:solidFill>
                            <a:prstClr val="black"/>
                          </a:solidFill>
                          <a:latin typeface="Lucida Console" panose="020B0609040504020204" pitchFamily="49" charset="0"/>
                        </a:rPr>
                        <a:t> (</a:t>
                      </a:r>
                      <a:r>
                        <a:rPr lang="en-US" sz="1800">
                          <a:solidFill>
                            <a:srgbClr val="A9A9A9"/>
                          </a:solidFill>
                          <a:latin typeface="Lucida Console" panose="020B0609040504020204" pitchFamily="49" charset="0"/>
                        </a:rPr>
                        <a:t>-not</a:t>
                      </a:r>
                      <a:r>
                        <a:rPr lang="en-US" sz="1800">
                          <a:solidFill>
                            <a:prstClr val="black"/>
                          </a:solidFill>
                          <a:latin typeface="Lucida Console" panose="020B0609040504020204" pitchFamily="49" charset="0"/>
                        </a:rPr>
                        <a:t> (</a:t>
                      </a:r>
                      <a:r>
                        <a:rPr lang="en-US" sz="1800">
                          <a:solidFill>
                            <a:srgbClr val="0000FF"/>
                          </a:solidFill>
                          <a:latin typeface="Lucida Console" panose="020B0609040504020204" pitchFamily="49" charset="0"/>
                        </a:rPr>
                        <a:t>Test-Connection</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-ComputerName</a:t>
                      </a:r>
                      <a:r>
                        <a:rPr lang="en-US" sz="1800">
                          <a:solidFill>
                            <a:prstClr val="black"/>
                          </a:solidFill>
                          <a:latin typeface="Lucida Console" panose="020B0609040504020204" pitchFamily="49" charset="0"/>
                        </a:rPr>
                        <a:t> </a:t>
                      </a:r>
                      <a:r>
                        <a:rPr lang="en-US" sz="1800">
                          <a:solidFill>
                            <a:srgbClr val="FF4500"/>
                          </a:solidFill>
                          <a:latin typeface="Lucida Console" panose="020B0609040504020204" pitchFamily="49" charset="0"/>
                        </a:rPr>
                        <a:t>$ComputerName</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-Quiet</a:t>
                      </a:r>
                      <a:r>
                        <a:rPr lang="en-US" sz="1800">
                          <a:solidFill>
                            <a:prstClr val="black"/>
                          </a:solidFill>
                          <a:latin typeface="Lucida Console" panose="020B0609040504020204" pitchFamily="49" charset="0"/>
                        </a:rPr>
                        <a:t>))</a:t>
                      </a:r>
                    </a:p>
                    <a:p>
                      <a:r>
                        <a:rPr lang="en-US" sz="1800">
                          <a:solidFill>
                            <a:prstClr val="black"/>
                          </a:solidFill>
                          <a:latin typeface="Lucida Console" panose="020B0609040504020204" pitchFamily="49" charset="0"/>
                        </a:rPr>
                        <a:t>{</a:t>
                      </a:r>
                    </a:p>
                    <a:p>
                      <a:r>
                        <a:rPr lang="en-US" sz="1800">
                          <a:solidFill>
                            <a:prstClr val="black"/>
                          </a:solidFill>
                          <a:latin typeface="Lucida Console" panose="020B0609040504020204" pitchFamily="49" charset="0"/>
                        </a:rPr>
                        <a:t>    </a:t>
                      </a:r>
                      <a:r>
                        <a:rPr lang="en-US" sz="1800">
                          <a:solidFill>
                            <a:srgbClr val="8B0000"/>
                          </a:solidFill>
                          <a:latin typeface="Lucida Console" panose="020B0609040504020204" pitchFamily="49" charset="0"/>
                        </a:rPr>
                        <a:t>"Waiting on restart: </a:t>
                      </a:r>
                      <a:r>
                        <a:rPr lang="en-US" sz="1800">
                          <a:solidFill>
                            <a:srgbClr val="FF4500"/>
                          </a:solidFill>
                          <a:latin typeface="Lucida Console" panose="020B0609040504020204" pitchFamily="49" charset="0"/>
                        </a:rPr>
                        <a:t>$ComputerName</a:t>
                      </a:r>
                      <a:r>
                        <a:rPr lang="en-US" sz="1800">
                          <a:solidFill>
                            <a:srgbClr val="8B0000"/>
                          </a:solidFill>
                          <a:latin typeface="Lucida Console" panose="020B0609040504020204" pitchFamily="49" charset="0"/>
                        </a:rPr>
                        <a:t>"</a:t>
                      </a:r>
                      <a:endParaRPr lang="en-US" sz="1800">
                        <a:solidFill>
                          <a:prstClr val="black"/>
                        </a:solidFill>
                        <a:latin typeface="Lucida Console" panose="020B0609040504020204" pitchFamily="49" charset="0"/>
                      </a:endParaRPr>
                    </a:p>
                    <a:p>
                      <a:r>
                        <a:rPr lang="en-US" sz="1800">
                          <a:solidFill>
                            <a:prstClr val="black"/>
                          </a:solidFill>
                          <a:latin typeface="Lucida Console" panose="020B0609040504020204" pitchFamily="49" charset="0"/>
                        </a:rPr>
                        <a:t>    </a:t>
                      </a:r>
                      <a:r>
                        <a:rPr lang="en-US" sz="1800">
                          <a:solidFill>
                            <a:srgbClr val="0000FF"/>
                          </a:solidFill>
                          <a:latin typeface="Lucida Console" panose="020B0609040504020204" pitchFamily="49" charset="0"/>
                        </a:rPr>
                        <a:t>Start-Sleep</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-Seconds</a:t>
                      </a:r>
                      <a:r>
                        <a:rPr lang="en-US" sz="1800">
                          <a:solidFill>
                            <a:prstClr val="black"/>
                          </a:solidFill>
                          <a:latin typeface="Lucida Console" panose="020B0609040504020204" pitchFamily="49" charset="0"/>
                        </a:rPr>
                        <a:t> </a:t>
                      </a:r>
                      <a:r>
                        <a:rPr lang="en-US" sz="1800">
                          <a:solidFill>
                            <a:srgbClr val="800080"/>
                          </a:solidFill>
                          <a:latin typeface="Lucida Console" panose="020B0609040504020204" pitchFamily="49" charset="0"/>
                        </a:rPr>
                        <a:t>30</a:t>
                      </a:r>
                      <a:endParaRPr lang="en-US" sz="1800">
                        <a:solidFill>
                          <a:prstClr val="black"/>
                        </a:solidFill>
                        <a:latin typeface="Lucida Console" panose="020B0609040504020204" pitchFamily="49" charset="0"/>
                      </a:endParaRPr>
                    </a:p>
                    <a:p>
                      <a:r>
                        <a:rPr lang="en-US" sz="1800">
                          <a:solidFill>
                            <a:prstClr val="black"/>
                          </a:solidFill>
                          <a:latin typeface="Lucida Console" panose="020B0609040504020204" pitchFamily="49" charset="0"/>
                        </a:rPr>
                        <a:t>} </a:t>
                      </a:r>
                    </a:p>
                  </a:txBody>
                  <a:tcPr/>
                </a:tc>
                <a:extLst>
                  <a:ext uri="{0D108BD9-81ED-4DB2-BD59-A6C34878D82A}">
                    <a16:rowId xmlns:a16="http://schemas.microsoft.com/office/drawing/2014/main" val="3217152087"/>
                  </a:ext>
                </a:extLst>
              </a:tr>
              <a:tr h="370840">
                <a:tc>
                  <a:txBody>
                    <a:bodyPr/>
                    <a:lstStyle/>
                    <a:p>
                      <a:r>
                        <a:rPr lang="en-US" sz="1800">
                          <a:solidFill>
                            <a:srgbClr val="F5F5F5"/>
                          </a:solidFill>
                          <a:latin typeface="Lucida Console" panose="020B0609040504020204" pitchFamily="49" charset="0"/>
                        </a:rPr>
                        <a:t>Waiting on restart: 2012R2-DC </a:t>
                      </a:r>
                    </a:p>
                    <a:p>
                      <a:pPr marL="0" marR="0" indent="0" defTabSz="914400" eaLnBrk="1" fontAlgn="auto" latinLnBrk="0" hangingPunct="1">
                        <a:lnSpc>
                          <a:spcPct val="100000"/>
                        </a:lnSpc>
                        <a:spcBef>
                          <a:spcPts val="0"/>
                        </a:spcBef>
                        <a:spcAft>
                          <a:spcPts val="0"/>
                        </a:spcAft>
                        <a:buClrTx/>
                        <a:buSzTx/>
                        <a:buFontTx/>
                        <a:buNone/>
                        <a:tabLst/>
                        <a:defRPr/>
                      </a:pPr>
                      <a:r>
                        <a:rPr lang="en-US" sz="1800">
                          <a:solidFill>
                            <a:srgbClr val="F5F5F5"/>
                          </a:solidFill>
                          <a:latin typeface="Lucida Console" panose="020B0609040504020204" pitchFamily="49" charset="0"/>
                        </a:rPr>
                        <a:t>Waiting on restart: 2012R2-DC </a:t>
                      </a:r>
                    </a:p>
                    <a:p>
                      <a:pPr marL="0" marR="0" indent="0" defTabSz="914400" eaLnBrk="1" fontAlgn="auto" latinLnBrk="0" hangingPunct="1">
                        <a:lnSpc>
                          <a:spcPct val="100000"/>
                        </a:lnSpc>
                        <a:spcBef>
                          <a:spcPts val="0"/>
                        </a:spcBef>
                        <a:spcAft>
                          <a:spcPts val="0"/>
                        </a:spcAft>
                        <a:buClrTx/>
                        <a:buSzTx/>
                        <a:buFontTx/>
                        <a:buNone/>
                        <a:tabLst/>
                        <a:defRPr/>
                      </a:pPr>
                      <a:r>
                        <a:rPr lang="en-US" sz="1800">
                          <a:solidFill>
                            <a:srgbClr val="F5F5F5"/>
                          </a:solidFill>
                          <a:latin typeface="Lucida Console" panose="020B0609040504020204" pitchFamily="49" charset="0"/>
                        </a:rPr>
                        <a:t>Waiting on restart: 2012R2-DC</a:t>
                      </a:r>
                    </a:p>
                    <a:p>
                      <a:pPr marL="0" marR="0" indent="0" defTabSz="914400" eaLnBrk="1" fontAlgn="auto" latinLnBrk="0" hangingPunct="1">
                        <a:lnSpc>
                          <a:spcPct val="100000"/>
                        </a:lnSpc>
                        <a:spcBef>
                          <a:spcPts val="0"/>
                        </a:spcBef>
                        <a:spcAft>
                          <a:spcPts val="0"/>
                        </a:spcAft>
                        <a:buClrTx/>
                        <a:buSzTx/>
                        <a:buFontTx/>
                        <a:buNone/>
                        <a:tabLst/>
                        <a:defRPr/>
                      </a:pP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ea typeface="+mn-ea"/>
                          <a:cs typeface="+mn-cs"/>
                        </a:rPr>
                        <a:t>PS C:\</a:t>
                      </a:r>
                    </a:p>
                  </a:txBody>
                  <a:tcPr>
                    <a:solidFill>
                      <a:srgbClr val="012456"/>
                    </a:solidFill>
                  </a:tcPr>
                </a:tc>
                <a:extLst>
                  <a:ext uri="{0D108BD9-81ED-4DB2-BD59-A6C34878D82A}">
                    <a16:rowId xmlns:a16="http://schemas.microsoft.com/office/drawing/2014/main" val="770975557"/>
                  </a:ext>
                </a:extLst>
              </a:tr>
            </a:tbl>
          </a:graphicData>
        </a:graphic>
      </p:graphicFrame>
      <p:sp>
        <p:nvSpPr>
          <p:cNvPr id="3" name="Slide Number Placeholder 2"/>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7" name="Text Placeholder 8"/>
          <p:cNvSpPr txBox="1">
            <a:spLocks/>
          </p:cNvSpPr>
          <p:nvPr/>
        </p:nvSpPr>
        <p:spPr>
          <a:xfrm>
            <a:off x="0" y="744467"/>
            <a:ext cx="1559496" cy="1310909"/>
          </a:xfrm>
          <a:prstGeom prst="rect">
            <a:avLst/>
          </a:prstGeom>
          <a:solidFill>
            <a:schemeClr val="accent1"/>
          </a:solidFill>
        </p:spPr>
        <p:txBody>
          <a:bodyPr vert="horz" lIns="91440" tIns="45720" rIns="91440" bIns="45720"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400" b="0" i="0" u="none" strike="noStrike" kern="0" cap="none" spc="0" normalizeH="0" baseline="0" noProof="0">
                <a:ln>
                  <a:noFill/>
                </a:ln>
                <a:solidFill>
                  <a:srgbClr val="FFFFFF"/>
                </a:solidFill>
                <a:effectLst/>
                <a:uLnTx/>
                <a:uFillTx/>
                <a:latin typeface="Segoe UI Light" pitchFamily="34" charset="0"/>
                <a:ea typeface="+mn-ea"/>
              </a:rPr>
              <a:t>Example:</a:t>
            </a: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400" b="0" i="0" u="none" strike="noStrike" kern="0" cap="none" spc="0" normalizeH="0" baseline="0" noProof="0">
                <a:ln>
                  <a:noFill/>
                </a:ln>
                <a:solidFill>
                  <a:srgbClr val="FFFFFF"/>
                </a:solidFill>
                <a:effectLst/>
                <a:uLnTx/>
                <a:uFillTx/>
                <a:latin typeface="Segoe UI Light" pitchFamily="34" charset="0"/>
                <a:ea typeface="+mn-ea"/>
              </a:rPr>
              <a:t>While</a:t>
            </a:r>
          </a:p>
        </p:txBody>
      </p:sp>
      <p:sp>
        <p:nvSpPr>
          <p:cNvPr id="4" name="Rectangle 3"/>
          <p:cNvSpPr/>
          <p:nvPr/>
        </p:nvSpPr>
        <p:spPr>
          <a:xfrm>
            <a:off x="4109884" y="5319252"/>
            <a:ext cx="3972232" cy="943897"/>
          </a:xfrm>
          <a:prstGeom prst="rect">
            <a:avLst/>
          </a:prstGeom>
          <a:solidFill>
            <a:srgbClr val="CCD2E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PowerShell v3.0 Restart-Computer introduced the –Wait parameter</a:t>
            </a:r>
          </a:p>
        </p:txBody>
      </p:sp>
    </p:spTree>
    <p:extLst>
      <p:ext uri="{BB962C8B-B14F-4D97-AF65-F5344CB8AC3E}">
        <p14:creationId xmlns:p14="http://schemas.microsoft.com/office/powerpoint/2010/main" val="4214282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nvPr>
        </p:nvGraphicFramePr>
        <p:xfrm>
          <a:off x="2032898" y="754987"/>
          <a:ext cx="9402018" cy="4297680"/>
        </p:xfrm>
        <a:graphic>
          <a:graphicData uri="http://schemas.openxmlformats.org/drawingml/2006/table">
            <a:tbl>
              <a:tblPr>
                <a:tableStyleId>{B301B821-A1FF-4177-AEE7-76D212191A09}</a:tableStyleId>
              </a:tblPr>
              <a:tblGrid>
                <a:gridCol w="9402018">
                  <a:extLst>
                    <a:ext uri="{9D8B030D-6E8A-4147-A177-3AD203B41FA5}">
                      <a16:colId xmlns:a16="http://schemas.microsoft.com/office/drawing/2014/main" val="3053432259"/>
                    </a:ext>
                  </a:extLst>
                </a:gridCol>
              </a:tblGrid>
              <a:tr h="370840">
                <a:tc>
                  <a:txBody>
                    <a:bodyPr/>
                    <a:lstStyle/>
                    <a:p>
                      <a:r>
                        <a:rPr lang="en-US" sz="1800">
                          <a:solidFill>
                            <a:srgbClr val="FF4500"/>
                          </a:solidFill>
                          <a:latin typeface="Lucida Console" panose="020B0609040504020204" pitchFamily="49" charset="0"/>
                        </a:rPr>
                        <a:t>$ComputerName</a:t>
                      </a:r>
                      <a:r>
                        <a:rPr lang="en-US" sz="1800">
                          <a:solidFill>
                            <a:prstClr val="black"/>
                          </a:solidFill>
                          <a:latin typeface="Lucida Console" panose="020B0609040504020204" pitchFamily="49" charset="0"/>
                        </a:rPr>
                        <a:t> </a:t>
                      </a:r>
                      <a:r>
                        <a:rPr lang="en-US" sz="1800">
                          <a:solidFill>
                            <a:srgbClr val="A9A9A9"/>
                          </a:solidFill>
                          <a:latin typeface="Lucida Console" panose="020B0609040504020204" pitchFamily="49" charset="0"/>
                        </a:rPr>
                        <a:t>=</a:t>
                      </a:r>
                      <a:r>
                        <a:rPr lang="en-US" sz="1800">
                          <a:solidFill>
                            <a:prstClr val="black"/>
                          </a:solidFill>
                          <a:latin typeface="Lucida Console" panose="020B0609040504020204" pitchFamily="49" charset="0"/>
                        </a:rPr>
                        <a:t> </a:t>
                      </a:r>
                      <a:r>
                        <a:rPr lang="en-US" sz="1800">
                          <a:solidFill>
                            <a:srgbClr val="8B0000"/>
                          </a:solidFill>
                          <a:latin typeface="Lucida Console" panose="020B0609040504020204" pitchFamily="49" charset="0"/>
                        </a:rPr>
                        <a:t>'2012R2-DC'</a:t>
                      </a:r>
                      <a:endParaRPr lang="en-US" sz="1800">
                        <a:solidFill>
                          <a:prstClr val="black"/>
                        </a:solidFill>
                        <a:latin typeface="Lucida Console" panose="020B0609040504020204" pitchFamily="49" charset="0"/>
                      </a:endParaRPr>
                    </a:p>
                    <a:p>
                      <a:r>
                        <a:rPr lang="en-US" sz="1800">
                          <a:solidFill>
                            <a:srgbClr val="0000FF"/>
                          </a:solidFill>
                          <a:latin typeface="Lucida Console" panose="020B0609040504020204" pitchFamily="49" charset="0"/>
                        </a:rPr>
                        <a:t>Restart-Computer</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-ComputerName</a:t>
                      </a:r>
                      <a:r>
                        <a:rPr lang="en-US" sz="1800">
                          <a:solidFill>
                            <a:prstClr val="black"/>
                          </a:solidFill>
                          <a:latin typeface="Lucida Console" panose="020B0609040504020204" pitchFamily="49" charset="0"/>
                        </a:rPr>
                        <a:t> </a:t>
                      </a:r>
                      <a:r>
                        <a:rPr lang="en-US" sz="1800">
                          <a:solidFill>
                            <a:srgbClr val="FF4500"/>
                          </a:solidFill>
                          <a:latin typeface="Lucida Console" panose="020B0609040504020204" pitchFamily="49" charset="0"/>
                        </a:rPr>
                        <a:t>$ComputerName</a:t>
                      </a:r>
                      <a:endParaRPr lang="en-US" sz="1800">
                        <a:solidFill>
                          <a:prstClr val="black"/>
                        </a:solidFill>
                        <a:latin typeface="Lucida Console" panose="020B0609040504020204" pitchFamily="49" charset="0"/>
                      </a:endParaRPr>
                    </a:p>
                    <a:p>
                      <a:endParaRPr lang="en-US" sz="1800">
                        <a:solidFill>
                          <a:prstClr val="black"/>
                        </a:solidFill>
                        <a:latin typeface="Lucida Console" panose="020B0609040504020204" pitchFamily="49" charset="0"/>
                      </a:endParaRPr>
                    </a:p>
                    <a:p>
                      <a:r>
                        <a:rPr lang="en-US" sz="1800">
                          <a:solidFill>
                            <a:srgbClr val="00008B"/>
                          </a:solidFill>
                          <a:latin typeface="Lucida Console" panose="020B0609040504020204" pitchFamily="49" charset="0"/>
                        </a:rPr>
                        <a:t>Do</a:t>
                      </a:r>
                      <a:endParaRPr lang="en-US" sz="1800">
                        <a:solidFill>
                          <a:prstClr val="black"/>
                        </a:solidFill>
                        <a:latin typeface="Lucida Console" panose="020B0609040504020204" pitchFamily="49" charset="0"/>
                      </a:endParaRPr>
                    </a:p>
                    <a:p>
                      <a:r>
                        <a:rPr lang="en-US" sz="1800">
                          <a:solidFill>
                            <a:prstClr val="black"/>
                          </a:solidFill>
                          <a:latin typeface="Lucida Console" panose="020B0609040504020204" pitchFamily="49" charset="0"/>
                        </a:rPr>
                        <a:t>{</a:t>
                      </a:r>
                    </a:p>
                    <a:p>
                      <a:r>
                        <a:rPr lang="en-US" sz="1800">
                          <a:solidFill>
                            <a:prstClr val="black"/>
                          </a:solidFill>
                          <a:latin typeface="Lucida Console" panose="020B0609040504020204" pitchFamily="49" charset="0"/>
                        </a:rPr>
                        <a:t>    </a:t>
                      </a:r>
                      <a:r>
                        <a:rPr lang="en-US" sz="1800">
                          <a:solidFill>
                            <a:srgbClr val="8B0000"/>
                          </a:solidFill>
                          <a:latin typeface="Lucida Console" panose="020B0609040504020204" pitchFamily="49" charset="0"/>
                        </a:rPr>
                        <a:t>"Waiting on restart: </a:t>
                      </a:r>
                      <a:r>
                        <a:rPr lang="en-US" sz="1800">
                          <a:solidFill>
                            <a:srgbClr val="FF4500"/>
                          </a:solidFill>
                          <a:latin typeface="Lucida Console" panose="020B0609040504020204" pitchFamily="49" charset="0"/>
                        </a:rPr>
                        <a:t>$ComputerName</a:t>
                      </a:r>
                      <a:r>
                        <a:rPr lang="en-US" sz="1800">
                          <a:solidFill>
                            <a:srgbClr val="8B0000"/>
                          </a:solidFill>
                          <a:latin typeface="Lucida Console" panose="020B0609040504020204" pitchFamily="49" charset="0"/>
                        </a:rPr>
                        <a:t>"</a:t>
                      </a:r>
                      <a:endParaRPr lang="en-US" sz="1800">
                        <a:solidFill>
                          <a:prstClr val="black"/>
                        </a:solidFill>
                        <a:latin typeface="Lucida Console" panose="020B0609040504020204" pitchFamily="49" charset="0"/>
                      </a:endParaRPr>
                    </a:p>
                    <a:p>
                      <a:r>
                        <a:rPr lang="en-US" sz="1800">
                          <a:solidFill>
                            <a:prstClr val="black"/>
                          </a:solidFill>
                          <a:latin typeface="Lucida Console" panose="020B0609040504020204" pitchFamily="49" charset="0"/>
                        </a:rPr>
                        <a:t>    </a:t>
                      </a:r>
                      <a:r>
                        <a:rPr lang="en-US" sz="1800">
                          <a:solidFill>
                            <a:srgbClr val="0000FF"/>
                          </a:solidFill>
                          <a:latin typeface="Lucida Console" panose="020B0609040504020204" pitchFamily="49" charset="0"/>
                        </a:rPr>
                        <a:t>Start-Sleep</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-Seconds</a:t>
                      </a:r>
                      <a:r>
                        <a:rPr lang="en-US" sz="1800">
                          <a:solidFill>
                            <a:prstClr val="black"/>
                          </a:solidFill>
                          <a:latin typeface="Lucida Console" panose="020B0609040504020204" pitchFamily="49" charset="0"/>
                        </a:rPr>
                        <a:t> </a:t>
                      </a:r>
                      <a:r>
                        <a:rPr lang="en-US" sz="1800">
                          <a:solidFill>
                            <a:srgbClr val="800080"/>
                          </a:solidFill>
                          <a:latin typeface="Lucida Console" panose="020B0609040504020204" pitchFamily="49" charset="0"/>
                        </a:rPr>
                        <a:t>30</a:t>
                      </a:r>
                      <a:endParaRPr lang="en-US" sz="1800">
                        <a:solidFill>
                          <a:prstClr val="black"/>
                        </a:solidFill>
                        <a:latin typeface="Lucida Console" panose="020B0609040504020204" pitchFamily="49" charset="0"/>
                      </a:endParaRPr>
                    </a:p>
                    <a:p>
                      <a:r>
                        <a:rPr lang="en-US" sz="1800">
                          <a:solidFill>
                            <a:prstClr val="black"/>
                          </a:solidFill>
                          <a:latin typeface="Lucida Console" panose="020B0609040504020204" pitchFamily="49" charset="0"/>
                        </a:rPr>
                        <a:t>}</a:t>
                      </a:r>
                    </a:p>
                    <a:p>
                      <a:r>
                        <a:rPr lang="en-US" sz="1800">
                          <a:solidFill>
                            <a:srgbClr val="00008B"/>
                          </a:solidFill>
                          <a:latin typeface="Lucida Console" panose="020B0609040504020204" pitchFamily="49" charset="0"/>
                        </a:rPr>
                        <a:t>While</a:t>
                      </a:r>
                      <a:r>
                        <a:rPr lang="en-US" sz="1800">
                          <a:solidFill>
                            <a:prstClr val="black"/>
                          </a:solidFill>
                          <a:latin typeface="Lucida Console" panose="020B0609040504020204" pitchFamily="49" charset="0"/>
                        </a:rPr>
                        <a:t> (</a:t>
                      </a:r>
                      <a:r>
                        <a:rPr lang="en-US" sz="1800">
                          <a:solidFill>
                            <a:srgbClr val="A9A9A9"/>
                          </a:solidFill>
                          <a:latin typeface="Lucida Console" panose="020B0609040504020204" pitchFamily="49" charset="0"/>
                        </a:rPr>
                        <a:t>-not</a:t>
                      </a:r>
                      <a:r>
                        <a:rPr lang="en-US" sz="1800">
                          <a:solidFill>
                            <a:prstClr val="black"/>
                          </a:solidFill>
                          <a:latin typeface="Lucida Console" panose="020B0609040504020204" pitchFamily="49" charset="0"/>
                        </a:rPr>
                        <a:t> (</a:t>
                      </a:r>
                      <a:r>
                        <a:rPr lang="en-US" sz="1800">
                          <a:solidFill>
                            <a:srgbClr val="0000FF"/>
                          </a:solidFill>
                          <a:latin typeface="Lucida Console" panose="020B0609040504020204" pitchFamily="49" charset="0"/>
                        </a:rPr>
                        <a:t>Test-Connection</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-ComputerName</a:t>
                      </a:r>
                      <a:r>
                        <a:rPr lang="en-US" sz="1800">
                          <a:solidFill>
                            <a:prstClr val="black"/>
                          </a:solidFill>
                          <a:latin typeface="Lucida Console" panose="020B0609040504020204" pitchFamily="49" charset="0"/>
                        </a:rPr>
                        <a:t> </a:t>
                      </a:r>
                      <a:r>
                        <a:rPr lang="en-US" sz="1800">
                          <a:solidFill>
                            <a:srgbClr val="FF4500"/>
                          </a:solidFill>
                          <a:latin typeface="Lucida Console" panose="020B0609040504020204" pitchFamily="49" charset="0"/>
                        </a:rPr>
                        <a:t>$ComputerName</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-Quiet</a:t>
                      </a:r>
                      <a:r>
                        <a:rPr lang="en-US" sz="1800">
                          <a:solidFill>
                            <a:prstClr val="black"/>
                          </a:solidFill>
                          <a:latin typeface="Lucida Console" panose="020B0609040504020204" pitchFamily="49" charset="0"/>
                        </a:rPr>
                        <a:t>))</a:t>
                      </a:r>
                    </a:p>
                    <a:p>
                      <a:endParaRPr lang="en-US" sz="1800">
                        <a:solidFill>
                          <a:prstClr val="black"/>
                        </a:solidFill>
                        <a:latin typeface="Lucida Console" panose="020B0609040504020204" pitchFamily="49" charset="0"/>
                      </a:endParaRPr>
                    </a:p>
                  </a:txBody>
                  <a:tcPr/>
                </a:tc>
                <a:extLst>
                  <a:ext uri="{0D108BD9-81ED-4DB2-BD59-A6C34878D82A}">
                    <a16:rowId xmlns:a16="http://schemas.microsoft.com/office/drawing/2014/main" val="1456613413"/>
                  </a:ext>
                </a:extLst>
              </a:tr>
              <a:tr h="370840">
                <a:tc>
                  <a:txBody>
                    <a:bodyPr/>
                    <a:lstStyle/>
                    <a:p>
                      <a:r>
                        <a:rPr lang="en-US" sz="1800">
                          <a:solidFill>
                            <a:srgbClr val="F5F5F5"/>
                          </a:solidFill>
                          <a:latin typeface="Lucida Console" panose="020B0609040504020204" pitchFamily="49" charset="0"/>
                        </a:rPr>
                        <a:t>Waiting on restart: 2012R2-DC </a:t>
                      </a:r>
                    </a:p>
                    <a:p>
                      <a:pPr marL="0" marR="0" indent="0" defTabSz="914400" eaLnBrk="1" fontAlgn="auto" latinLnBrk="0" hangingPunct="1">
                        <a:lnSpc>
                          <a:spcPct val="100000"/>
                        </a:lnSpc>
                        <a:spcBef>
                          <a:spcPts val="0"/>
                        </a:spcBef>
                        <a:spcAft>
                          <a:spcPts val="0"/>
                        </a:spcAft>
                        <a:buClrTx/>
                        <a:buSzTx/>
                        <a:buFontTx/>
                        <a:buNone/>
                        <a:tabLst/>
                        <a:defRPr/>
                      </a:pPr>
                      <a:r>
                        <a:rPr lang="en-US" sz="1800">
                          <a:solidFill>
                            <a:srgbClr val="F5F5F5"/>
                          </a:solidFill>
                          <a:latin typeface="Lucida Console" panose="020B0609040504020204" pitchFamily="49" charset="0"/>
                        </a:rPr>
                        <a:t>Waiting on restart: 2012R2-DC </a:t>
                      </a:r>
                    </a:p>
                    <a:p>
                      <a:pPr marL="0" marR="0" indent="0" defTabSz="914400" eaLnBrk="1" fontAlgn="auto" latinLnBrk="0" hangingPunct="1">
                        <a:lnSpc>
                          <a:spcPct val="100000"/>
                        </a:lnSpc>
                        <a:spcBef>
                          <a:spcPts val="0"/>
                        </a:spcBef>
                        <a:spcAft>
                          <a:spcPts val="0"/>
                        </a:spcAft>
                        <a:buClrTx/>
                        <a:buSzTx/>
                        <a:buFontTx/>
                        <a:buNone/>
                        <a:tabLst/>
                        <a:defRPr/>
                      </a:pPr>
                      <a:r>
                        <a:rPr lang="en-US" sz="1800">
                          <a:solidFill>
                            <a:srgbClr val="F5F5F5"/>
                          </a:solidFill>
                          <a:latin typeface="Lucida Console" panose="020B0609040504020204" pitchFamily="49" charset="0"/>
                        </a:rPr>
                        <a:t>Waiting on restart: 2012R2-DC</a:t>
                      </a:r>
                    </a:p>
                    <a:p>
                      <a:pPr marL="0" marR="0" indent="0" defTabSz="914400" eaLnBrk="1" fontAlgn="auto" latinLnBrk="0" hangingPunct="1">
                        <a:lnSpc>
                          <a:spcPct val="100000"/>
                        </a:lnSpc>
                        <a:spcBef>
                          <a:spcPts val="0"/>
                        </a:spcBef>
                        <a:spcAft>
                          <a:spcPts val="0"/>
                        </a:spcAft>
                        <a:buClrTx/>
                        <a:buSzTx/>
                        <a:buFontTx/>
                        <a:buNone/>
                        <a:tabLst/>
                        <a:defRPr/>
                      </a:pP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ea typeface="+mn-ea"/>
                          <a:cs typeface="+mn-cs"/>
                        </a:rPr>
                        <a:t>PS C:\</a:t>
                      </a:r>
                    </a:p>
                  </a:txBody>
                  <a:tcPr>
                    <a:solidFill>
                      <a:srgbClr val="012456"/>
                    </a:solidFill>
                  </a:tcPr>
                </a:tc>
                <a:extLst>
                  <a:ext uri="{0D108BD9-81ED-4DB2-BD59-A6C34878D82A}">
                    <a16:rowId xmlns:a16="http://schemas.microsoft.com/office/drawing/2014/main" val="3836535544"/>
                  </a:ext>
                </a:extLst>
              </a:tr>
            </a:tbl>
          </a:graphicData>
        </a:graphic>
      </p:graphicFrame>
      <p:sp>
        <p:nvSpPr>
          <p:cNvPr id="3" name="Slide Number Placeholder 2"/>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7" name="Text Placeholder 8"/>
          <p:cNvSpPr txBox="1">
            <a:spLocks/>
          </p:cNvSpPr>
          <p:nvPr/>
        </p:nvSpPr>
        <p:spPr>
          <a:xfrm>
            <a:off x="0" y="744467"/>
            <a:ext cx="1559496" cy="1310909"/>
          </a:xfrm>
          <a:prstGeom prst="rect">
            <a:avLst/>
          </a:prstGeom>
          <a:solidFill>
            <a:schemeClr val="accent1"/>
          </a:solidFill>
        </p:spPr>
        <p:txBody>
          <a:bodyPr vert="horz" lIns="91440" tIns="45720" rIns="91440" bIns="45720"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400" b="0" i="0" u="none" strike="noStrike" kern="0" cap="none" spc="0" normalizeH="0" baseline="0" noProof="0">
                <a:ln>
                  <a:noFill/>
                </a:ln>
                <a:solidFill>
                  <a:srgbClr val="FFFFFF"/>
                </a:solidFill>
                <a:effectLst/>
                <a:uLnTx/>
                <a:uFillTx/>
                <a:latin typeface="Segoe UI Light" pitchFamily="34" charset="0"/>
                <a:ea typeface="+mn-ea"/>
              </a:rPr>
              <a:t>Demo:</a:t>
            </a: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400" b="0" i="0" u="none" strike="noStrike" kern="0" cap="none" spc="0" normalizeH="0" baseline="0" noProof="0">
                <a:ln>
                  <a:noFill/>
                </a:ln>
                <a:solidFill>
                  <a:srgbClr val="FFFFFF"/>
                </a:solidFill>
                <a:effectLst/>
                <a:uLnTx/>
                <a:uFillTx/>
                <a:latin typeface="Segoe UI Light" pitchFamily="34" charset="0"/>
                <a:ea typeface="+mn-ea"/>
              </a:rPr>
              <a:t>Do While</a:t>
            </a:r>
          </a:p>
        </p:txBody>
      </p:sp>
      <p:sp>
        <p:nvSpPr>
          <p:cNvPr id="8" name="Rectangle 7"/>
          <p:cNvSpPr/>
          <p:nvPr/>
        </p:nvSpPr>
        <p:spPr>
          <a:xfrm>
            <a:off x="4109884" y="5319252"/>
            <a:ext cx="3972232" cy="943897"/>
          </a:xfrm>
          <a:prstGeom prst="rect">
            <a:avLst/>
          </a:prstGeom>
          <a:solidFill>
            <a:srgbClr val="CCD2E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PowerShell v3.0 Restart-Computer introduced the –Wait parameter</a:t>
            </a:r>
          </a:p>
        </p:txBody>
      </p:sp>
    </p:spTree>
    <p:extLst>
      <p:ext uri="{BB962C8B-B14F-4D97-AF65-F5344CB8AC3E}">
        <p14:creationId xmlns:p14="http://schemas.microsoft.com/office/powerpoint/2010/main" val="1441096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nvPr>
        </p:nvGraphicFramePr>
        <p:xfrm>
          <a:off x="2032898" y="754987"/>
          <a:ext cx="9402018" cy="4297680"/>
        </p:xfrm>
        <a:graphic>
          <a:graphicData uri="http://schemas.openxmlformats.org/drawingml/2006/table">
            <a:tbl>
              <a:tblPr>
                <a:tableStyleId>{B301B821-A1FF-4177-AEE7-76D212191A09}</a:tableStyleId>
              </a:tblPr>
              <a:tblGrid>
                <a:gridCol w="9402018">
                  <a:extLst>
                    <a:ext uri="{9D8B030D-6E8A-4147-A177-3AD203B41FA5}">
                      <a16:colId xmlns:a16="http://schemas.microsoft.com/office/drawing/2014/main" val="3612034401"/>
                    </a:ext>
                  </a:extLst>
                </a:gridCol>
              </a:tblGrid>
              <a:tr h="370840">
                <a:tc>
                  <a:txBody>
                    <a:bodyPr/>
                    <a:lstStyle/>
                    <a:p>
                      <a:r>
                        <a:rPr lang="en-US" sz="1800">
                          <a:solidFill>
                            <a:srgbClr val="FF4500"/>
                          </a:solidFill>
                          <a:latin typeface="Lucida Console" panose="020B0609040504020204" pitchFamily="49" charset="0"/>
                        </a:rPr>
                        <a:t>$ComputerName</a:t>
                      </a:r>
                      <a:r>
                        <a:rPr lang="en-US" sz="1800">
                          <a:solidFill>
                            <a:prstClr val="black"/>
                          </a:solidFill>
                          <a:latin typeface="Lucida Console" panose="020B0609040504020204" pitchFamily="49" charset="0"/>
                        </a:rPr>
                        <a:t> </a:t>
                      </a:r>
                      <a:r>
                        <a:rPr lang="en-US" sz="1800">
                          <a:solidFill>
                            <a:srgbClr val="A9A9A9"/>
                          </a:solidFill>
                          <a:latin typeface="Lucida Console" panose="020B0609040504020204" pitchFamily="49" charset="0"/>
                        </a:rPr>
                        <a:t>=</a:t>
                      </a:r>
                      <a:r>
                        <a:rPr lang="en-US" sz="1800">
                          <a:solidFill>
                            <a:prstClr val="black"/>
                          </a:solidFill>
                          <a:latin typeface="Lucida Console" panose="020B0609040504020204" pitchFamily="49" charset="0"/>
                        </a:rPr>
                        <a:t> </a:t>
                      </a:r>
                      <a:r>
                        <a:rPr lang="en-US" sz="1800">
                          <a:solidFill>
                            <a:srgbClr val="8B0000"/>
                          </a:solidFill>
                          <a:latin typeface="Lucida Console" panose="020B0609040504020204" pitchFamily="49" charset="0"/>
                        </a:rPr>
                        <a:t>'2012R2-DC'</a:t>
                      </a:r>
                      <a:endParaRPr lang="en-US" sz="1800">
                        <a:solidFill>
                          <a:prstClr val="black"/>
                        </a:solidFill>
                        <a:latin typeface="Lucida Console" panose="020B0609040504020204" pitchFamily="49" charset="0"/>
                      </a:endParaRPr>
                    </a:p>
                    <a:p>
                      <a:r>
                        <a:rPr lang="en-US" sz="1800">
                          <a:solidFill>
                            <a:srgbClr val="0000FF"/>
                          </a:solidFill>
                          <a:latin typeface="Lucida Console" panose="020B0609040504020204" pitchFamily="49" charset="0"/>
                        </a:rPr>
                        <a:t>Restart-Computer</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-ComputerName</a:t>
                      </a:r>
                      <a:r>
                        <a:rPr lang="en-US" sz="1800">
                          <a:solidFill>
                            <a:prstClr val="black"/>
                          </a:solidFill>
                          <a:latin typeface="Lucida Console" panose="020B0609040504020204" pitchFamily="49" charset="0"/>
                        </a:rPr>
                        <a:t> </a:t>
                      </a:r>
                      <a:r>
                        <a:rPr lang="en-US" sz="1800">
                          <a:solidFill>
                            <a:srgbClr val="FF4500"/>
                          </a:solidFill>
                          <a:latin typeface="Lucida Console" panose="020B0609040504020204" pitchFamily="49" charset="0"/>
                        </a:rPr>
                        <a:t>$ComputerName</a:t>
                      </a:r>
                      <a:endParaRPr lang="en-US" sz="1800">
                        <a:solidFill>
                          <a:prstClr val="black"/>
                        </a:solidFill>
                        <a:latin typeface="Lucida Console" panose="020B0609040504020204" pitchFamily="49" charset="0"/>
                      </a:endParaRPr>
                    </a:p>
                    <a:p>
                      <a:endParaRPr lang="en-US" sz="1800">
                        <a:solidFill>
                          <a:prstClr val="black"/>
                        </a:solidFill>
                        <a:latin typeface="Lucida Console" panose="020B0609040504020204" pitchFamily="49" charset="0"/>
                      </a:endParaRPr>
                    </a:p>
                    <a:p>
                      <a:r>
                        <a:rPr lang="en-US" sz="1800">
                          <a:solidFill>
                            <a:srgbClr val="00008B"/>
                          </a:solidFill>
                          <a:latin typeface="Lucida Console" panose="020B0609040504020204" pitchFamily="49" charset="0"/>
                        </a:rPr>
                        <a:t>Do</a:t>
                      </a:r>
                      <a:endParaRPr lang="en-US" sz="1800">
                        <a:solidFill>
                          <a:prstClr val="black"/>
                        </a:solidFill>
                        <a:latin typeface="Lucida Console" panose="020B0609040504020204" pitchFamily="49" charset="0"/>
                      </a:endParaRPr>
                    </a:p>
                    <a:p>
                      <a:r>
                        <a:rPr lang="en-US" sz="1800">
                          <a:solidFill>
                            <a:prstClr val="black"/>
                          </a:solidFill>
                          <a:latin typeface="Lucida Console" panose="020B0609040504020204" pitchFamily="49" charset="0"/>
                        </a:rPr>
                        <a:t>{</a:t>
                      </a:r>
                    </a:p>
                    <a:p>
                      <a:r>
                        <a:rPr lang="en-US" sz="1800">
                          <a:solidFill>
                            <a:prstClr val="black"/>
                          </a:solidFill>
                          <a:latin typeface="Lucida Console" panose="020B0609040504020204" pitchFamily="49" charset="0"/>
                        </a:rPr>
                        <a:t>    </a:t>
                      </a:r>
                      <a:r>
                        <a:rPr lang="en-US" sz="1800">
                          <a:solidFill>
                            <a:srgbClr val="8B0000"/>
                          </a:solidFill>
                          <a:latin typeface="Lucida Console" panose="020B0609040504020204" pitchFamily="49" charset="0"/>
                        </a:rPr>
                        <a:t>"Waiting on restart: </a:t>
                      </a:r>
                      <a:r>
                        <a:rPr lang="en-US" sz="1800">
                          <a:solidFill>
                            <a:srgbClr val="FF4500"/>
                          </a:solidFill>
                          <a:latin typeface="Lucida Console" panose="020B0609040504020204" pitchFamily="49" charset="0"/>
                        </a:rPr>
                        <a:t>$ComputerName</a:t>
                      </a:r>
                      <a:r>
                        <a:rPr lang="en-US" sz="1800">
                          <a:solidFill>
                            <a:srgbClr val="8B0000"/>
                          </a:solidFill>
                          <a:latin typeface="Lucida Console" panose="020B0609040504020204" pitchFamily="49" charset="0"/>
                        </a:rPr>
                        <a:t>"</a:t>
                      </a:r>
                      <a:endParaRPr lang="en-US" sz="1800">
                        <a:solidFill>
                          <a:prstClr val="black"/>
                        </a:solidFill>
                        <a:latin typeface="Lucida Console" panose="020B0609040504020204" pitchFamily="49" charset="0"/>
                      </a:endParaRPr>
                    </a:p>
                    <a:p>
                      <a:r>
                        <a:rPr lang="en-US" sz="1800">
                          <a:solidFill>
                            <a:prstClr val="black"/>
                          </a:solidFill>
                          <a:latin typeface="Lucida Console" panose="020B0609040504020204" pitchFamily="49" charset="0"/>
                        </a:rPr>
                        <a:t>    </a:t>
                      </a:r>
                      <a:r>
                        <a:rPr lang="en-US" sz="1800">
                          <a:solidFill>
                            <a:srgbClr val="0000FF"/>
                          </a:solidFill>
                          <a:latin typeface="Lucida Console" panose="020B0609040504020204" pitchFamily="49" charset="0"/>
                        </a:rPr>
                        <a:t>Start-Sleep</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-Seconds</a:t>
                      </a:r>
                      <a:r>
                        <a:rPr lang="en-US" sz="1800">
                          <a:solidFill>
                            <a:prstClr val="black"/>
                          </a:solidFill>
                          <a:latin typeface="Lucida Console" panose="020B0609040504020204" pitchFamily="49" charset="0"/>
                        </a:rPr>
                        <a:t> </a:t>
                      </a:r>
                      <a:r>
                        <a:rPr lang="en-US" sz="1800">
                          <a:solidFill>
                            <a:srgbClr val="800080"/>
                          </a:solidFill>
                          <a:latin typeface="Lucida Console" panose="020B0609040504020204" pitchFamily="49" charset="0"/>
                        </a:rPr>
                        <a:t>30</a:t>
                      </a:r>
                      <a:endParaRPr lang="en-US" sz="1800">
                        <a:solidFill>
                          <a:prstClr val="black"/>
                        </a:solidFill>
                        <a:latin typeface="Lucida Console" panose="020B0609040504020204" pitchFamily="49" charset="0"/>
                      </a:endParaRPr>
                    </a:p>
                    <a:p>
                      <a:r>
                        <a:rPr lang="en-US" sz="1800">
                          <a:solidFill>
                            <a:prstClr val="black"/>
                          </a:solidFill>
                          <a:latin typeface="Lucida Console" panose="020B0609040504020204" pitchFamily="49" charset="0"/>
                        </a:rPr>
                        <a:t>}</a:t>
                      </a:r>
                    </a:p>
                    <a:p>
                      <a:r>
                        <a:rPr lang="en-US" sz="1800">
                          <a:solidFill>
                            <a:srgbClr val="00008B"/>
                          </a:solidFill>
                          <a:latin typeface="Lucida Console" panose="020B0609040504020204" pitchFamily="49" charset="0"/>
                        </a:rPr>
                        <a:t>Until</a:t>
                      </a:r>
                      <a:r>
                        <a:rPr lang="en-US" sz="1800">
                          <a:solidFill>
                            <a:prstClr val="black"/>
                          </a:solidFill>
                          <a:latin typeface="Lucida Console" panose="020B0609040504020204" pitchFamily="49" charset="0"/>
                        </a:rPr>
                        <a:t> (</a:t>
                      </a:r>
                      <a:r>
                        <a:rPr lang="en-US" sz="1800">
                          <a:solidFill>
                            <a:srgbClr val="0000FF"/>
                          </a:solidFill>
                          <a:latin typeface="Lucida Console" panose="020B0609040504020204" pitchFamily="49" charset="0"/>
                        </a:rPr>
                        <a:t>Test-Connection</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-ComputerName</a:t>
                      </a:r>
                      <a:r>
                        <a:rPr lang="en-US" sz="1800">
                          <a:solidFill>
                            <a:prstClr val="black"/>
                          </a:solidFill>
                          <a:latin typeface="Lucida Console" panose="020B0609040504020204" pitchFamily="49" charset="0"/>
                        </a:rPr>
                        <a:t> </a:t>
                      </a:r>
                      <a:r>
                        <a:rPr lang="en-US" sz="1800">
                          <a:solidFill>
                            <a:srgbClr val="FF4500"/>
                          </a:solidFill>
                          <a:latin typeface="Lucida Console" panose="020B0609040504020204" pitchFamily="49" charset="0"/>
                        </a:rPr>
                        <a:t>$ComputerName</a:t>
                      </a:r>
                      <a:r>
                        <a:rPr lang="en-US" sz="1800">
                          <a:solidFill>
                            <a:prstClr val="black"/>
                          </a:solidFill>
                          <a:latin typeface="Lucida Console" panose="020B0609040504020204" pitchFamily="49" charset="0"/>
                        </a:rPr>
                        <a:t> </a:t>
                      </a:r>
                      <a:r>
                        <a:rPr lang="en-US" sz="1800">
                          <a:solidFill>
                            <a:srgbClr val="000080"/>
                          </a:solidFill>
                          <a:latin typeface="Lucida Console" panose="020B0609040504020204" pitchFamily="49" charset="0"/>
                        </a:rPr>
                        <a:t>-Quiet</a:t>
                      </a:r>
                      <a:r>
                        <a:rPr lang="en-US" sz="1800">
                          <a:solidFill>
                            <a:prstClr val="black"/>
                          </a:solidFill>
                          <a:latin typeface="Lucida Console" panose="020B0609040504020204" pitchFamily="49" charset="0"/>
                        </a:rPr>
                        <a:t>)</a:t>
                      </a:r>
                    </a:p>
                    <a:p>
                      <a:endParaRPr lang="en-US" sz="1800">
                        <a:solidFill>
                          <a:prstClr val="black"/>
                        </a:solidFill>
                        <a:latin typeface="Lucida Console" panose="020B0609040504020204" pitchFamily="49" charset="0"/>
                      </a:endParaRPr>
                    </a:p>
                  </a:txBody>
                  <a:tcPr/>
                </a:tc>
                <a:extLst>
                  <a:ext uri="{0D108BD9-81ED-4DB2-BD59-A6C34878D82A}">
                    <a16:rowId xmlns:a16="http://schemas.microsoft.com/office/drawing/2014/main" val="2778563602"/>
                  </a:ext>
                </a:extLst>
              </a:tr>
              <a:tr h="370840">
                <a:tc>
                  <a:txBody>
                    <a:bodyPr/>
                    <a:lstStyle/>
                    <a:p>
                      <a:r>
                        <a:rPr lang="en-US" sz="1800">
                          <a:solidFill>
                            <a:srgbClr val="F5F5F5"/>
                          </a:solidFill>
                          <a:latin typeface="Lucida Console" panose="020B0609040504020204" pitchFamily="49" charset="0"/>
                        </a:rPr>
                        <a:t>Waiting on restart: 2012R2-DC </a:t>
                      </a:r>
                    </a:p>
                    <a:p>
                      <a:pPr marL="0" marR="0" indent="0" defTabSz="914400" eaLnBrk="1" fontAlgn="auto" latinLnBrk="0" hangingPunct="1">
                        <a:lnSpc>
                          <a:spcPct val="100000"/>
                        </a:lnSpc>
                        <a:spcBef>
                          <a:spcPts val="0"/>
                        </a:spcBef>
                        <a:spcAft>
                          <a:spcPts val="0"/>
                        </a:spcAft>
                        <a:buClrTx/>
                        <a:buSzTx/>
                        <a:buFontTx/>
                        <a:buNone/>
                        <a:tabLst/>
                        <a:defRPr/>
                      </a:pPr>
                      <a:r>
                        <a:rPr lang="en-US" sz="1800">
                          <a:solidFill>
                            <a:srgbClr val="F5F5F5"/>
                          </a:solidFill>
                          <a:latin typeface="Lucida Console" panose="020B0609040504020204" pitchFamily="49" charset="0"/>
                        </a:rPr>
                        <a:t>Waiting on restart: 2012R2-DC </a:t>
                      </a:r>
                    </a:p>
                    <a:p>
                      <a:pPr marL="0" marR="0" indent="0" defTabSz="914400" eaLnBrk="1" fontAlgn="auto" latinLnBrk="0" hangingPunct="1">
                        <a:lnSpc>
                          <a:spcPct val="100000"/>
                        </a:lnSpc>
                        <a:spcBef>
                          <a:spcPts val="0"/>
                        </a:spcBef>
                        <a:spcAft>
                          <a:spcPts val="0"/>
                        </a:spcAft>
                        <a:buClrTx/>
                        <a:buSzTx/>
                        <a:buFontTx/>
                        <a:buNone/>
                        <a:tabLst/>
                        <a:defRPr/>
                      </a:pPr>
                      <a:r>
                        <a:rPr lang="en-US" sz="1800">
                          <a:solidFill>
                            <a:srgbClr val="F5F5F5"/>
                          </a:solidFill>
                          <a:latin typeface="Lucida Console" panose="020B0609040504020204" pitchFamily="49" charset="0"/>
                        </a:rPr>
                        <a:t>Waiting on restart: 2012R2-DC</a:t>
                      </a:r>
                    </a:p>
                    <a:p>
                      <a:pPr marL="0" marR="0" indent="0" defTabSz="914400" eaLnBrk="1" fontAlgn="auto" latinLnBrk="0" hangingPunct="1">
                        <a:lnSpc>
                          <a:spcPct val="100000"/>
                        </a:lnSpc>
                        <a:spcBef>
                          <a:spcPts val="0"/>
                        </a:spcBef>
                        <a:spcAft>
                          <a:spcPts val="0"/>
                        </a:spcAft>
                        <a:buClrTx/>
                        <a:buSzTx/>
                        <a:buFontTx/>
                        <a:buNone/>
                        <a:tabLst/>
                        <a:defRPr/>
                      </a:pP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ea typeface="+mn-ea"/>
                          <a:cs typeface="+mn-cs"/>
                        </a:rPr>
                        <a:t>PS C:\</a:t>
                      </a:r>
                    </a:p>
                  </a:txBody>
                  <a:tcPr>
                    <a:solidFill>
                      <a:srgbClr val="012456"/>
                    </a:solidFill>
                  </a:tcPr>
                </a:tc>
                <a:extLst>
                  <a:ext uri="{0D108BD9-81ED-4DB2-BD59-A6C34878D82A}">
                    <a16:rowId xmlns:a16="http://schemas.microsoft.com/office/drawing/2014/main" val="4192252526"/>
                  </a:ext>
                </a:extLst>
              </a:tr>
            </a:tbl>
          </a:graphicData>
        </a:graphic>
      </p:graphicFrame>
      <p:sp>
        <p:nvSpPr>
          <p:cNvPr id="3" name="Slide Number Placeholder 2"/>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7" name="Text Placeholder 8"/>
          <p:cNvSpPr txBox="1">
            <a:spLocks/>
          </p:cNvSpPr>
          <p:nvPr/>
        </p:nvSpPr>
        <p:spPr>
          <a:xfrm>
            <a:off x="0" y="744467"/>
            <a:ext cx="1559496" cy="1310909"/>
          </a:xfrm>
          <a:prstGeom prst="rect">
            <a:avLst/>
          </a:prstGeom>
          <a:solidFill>
            <a:schemeClr val="accent1"/>
          </a:solidFill>
        </p:spPr>
        <p:txBody>
          <a:bodyPr vert="horz" lIns="91440" tIns="45720" rIns="91440" bIns="45720"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400" b="0" i="0" u="none" strike="noStrike" kern="0" cap="none" spc="0" normalizeH="0" baseline="0" noProof="0">
                <a:ln>
                  <a:noFill/>
                </a:ln>
                <a:solidFill>
                  <a:srgbClr val="FFFFFF"/>
                </a:solidFill>
                <a:effectLst/>
                <a:uLnTx/>
                <a:uFillTx/>
                <a:latin typeface="Segoe UI Light" pitchFamily="34" charset="0"/>
                <a:ea typeface="+mn-ea"/>
              </a:rPr>
              <a:t>Demo:</a:t>
            </a: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400" b="0" i="0" u="none" strike="noStrike" kern="0" cap="none" spc="0" normalizeH="0" baseline="0" noProof="0">
                <a:ln>
                  <a:noFill/>
                </a:ln>
                <a:solidFill>
                  <a:srgbClr val="FFFFFF"/>
                </a:solidFill>
                <a:effectLst/>
                <a:uLnTx/>
                <a:uFillTx/>
                <a:latin typeface="Segoe UI Light" pitchFamily="34" charset="0"/>
                <a:ea typeface="+mn-ea"/>
              </a:rPr>
              <a:t>Do Until</a:t>
            </a:r>
          </a:p>
        </p:txBody>
      </p:sp>
      <p:sp>
        <p:nvSpPr>
          <p:cNvPr id="8" name="Rectangle 7"/>
          <p:cNvSpPr/>
          <p:nvPr/>
        </p:nvSpPr>
        <p:spPr>
          <a:xfrm>
            <a:off x="4109884" y="5319252"/>
            <a:ext cx="3972232" cy="943897"/>
          </a:xfrm>
          <a:prstGeom prst="rect">
            <a:avLst/>
          </a:prstGeom>
          <a:solidFill>
            <a:srgbClr val="CCD2E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PowerShell v3.0 Restart-Computer introduced the –Wait parameter</a:t>
            </a:r>
          </a:p>
        </p:txBody>
      </p:sp>
    </p:spTree>
    <p:extLst>
      <p:ext uri="{BB962C8B-B14F-4D97-AF65-F5344CB8AC3E}">
        <p14:creationId xmlns:p14="http://schemas.microsoft.com/office/powerpoint/2010/main" val="249475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PowerShell’s Five Loops</a:t>
            </a:r>
          </a:p>
        </p:txBody>
      </p:sp>
      <p:sp>
        <p:nvSpPr>
          <p:cNvPr id="3" name="Content Placeholder 2"/>
          <p:cNvSpPr>
            <a:spLocks noGrp="1"/>
          </p:cNvSpPr>
          <p:nvPr>
            <p:ph sz="quarter" idx="13"/>
          </p:nvPr>
        </p:nvSpPr>
        <p:spPr>
          <a:xfrm>
            <a:off x="4722687" y="974522"/>
            <a:ext cx="2808626" cy="420811"/>
          </a:xfrm>
        </p:spPr>
        <p:txBody>
          <a:bodyPr>
            <a:normAutofit lnSpcReduction="10000"/>
          </a:bodyPr>
          <a:lstStyle/>
          <a:p>
            <a:r>
              <a:rPr lang="en-US"/>
              <a:t>Loops Repeat Code</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6" name="Table 5"/>
          <p:cNvGraphicFramePr>
            <a:graphicFrameLocks noGrp="1"/>
          </p:cNvGraphicFramePr>
          <p:nvPr>
            <p:extLst/>
          </p:nvPr>
        </p:nvGraphicFramePr>
        <p:xfrm>
          <a:off x="1257077" y="1439980"/>
          <a:ext cx="9806619" cy="396240"/>
        </p:xfrm>
        <a:graphic>
          <a:graphicData uri="http://schemas.openxmlformats.org/drawingml/2006/table">
            <a:tbl>
              <a:tblPr firstRow="1" bandRow="1">
                <a:tableStyleId>{5C22544A-7EE6-4342-B048-85BDC9FD1C3A}</a:tableStyleId>
              </a:tblPr>
              <a:tblGrid>
                <a:gridCol w="3283086">
                  <a:extLst>
                    <a:ext uri="{9D8B030D-6E8A-4147-A177-3AD203B41FA5}">
                      <a16:colId xmlns:a16="http://schemas.microsoft.com/office/drawing/2014/main" val="1546153883"/>
                    </a:ext>
                  </a:extLst>
                </a:gridCol>
                <a:gridCol w="3219130">
                  <a:extLst>
                    <a:ext uri="{9D8B030D-6E8A-4147-A177-3AD203B41FA5}">
                      <a16:colId xmlns:a16="http://schemas.microsoft.com/office/drawing/2014/main" val="1263602627"/>
                    </a:ext>
                  </a:extLst>
                </a:gridCol>
                <a:gridCol w="3304403">
                  <a:extLst>
                    <a:ext uri="{9D8B030D-6E8A-4147-A177-3AD203B41FA5}">
                      <a16:colId xmlns:a16="http://schemas.microsoft.com/office/drawing/2014/main" val="1783656120"/>
                    </a:ext>
                  </a:extLst>
                </a:gridCol>
              </a:tblGrid>
              <a:tr h="126174">
                <a:tc>
                  <a:txBody>
                    <a:bodyPr/>
                    <a:lstStyle/>
                    <a:p>
                      <a:r>
                        <a:rPr lang="en-AU" sz="2000" b="0">
                          <a:latin typeface="Segoe UI Light" panose="020B0502040204020203" pitchFamily="34" charset="0"/>
                          <a:cs typeface="Segoe UI Light" panose="020B0502040204020203" pitchFamily="34" charset="0"/>
                        </a:rPr>
                        <a:t>While</a:t>
                      </a:r>
                    </a:p>
                  </a:txBody>
                  <a:tcPr/>
                </a:tc>
                <a:tc>
                  <a:txBody>
                    <a:bodyPr/>
                    <a:lstStyle/>
                    <a:p>
                      <a:r>
                        <a:rPr lang="en-AU" sz="2000" b="0">
                          <a:latin typeface="Segoe UI Light" panose="020B0502040204020203" pitchFamily="34" charset="0"/>
                          <a:cs typeface="Segoe UI Light" panose="020B0502040204020203" pitchFamily="34" charset="0"/>
                        </a:rPr>
                        <a:t>Do While</a:t>
                      </a:r>
                    </a:p>
                  </a:txBody>
                  <a:tcPr/>
                </a:tc>
                <a:tc>
                  <a:txBody>
                    <a:bodyPr/>
                    <a:lstStyle/>
                    <a:p>
                      <a:r>
                        <a:rPr lang="en-AU" sz="2000" b="0">
                          <a:latin typeface="Segoe UI Light" panose="020B0502040204020203" pitchFamily="34" charset="0"/>
                          <a:cs typeface="Segoe UI Light" panose="020B0502040204020203" pitchFamily="34" charset="0"/>
                        </a:rPr>
                        <a:t>Do Until</a:t>
                      </a:r>
                    </a:p>
                  </a:txBody>
                  <a:tcPr/>
                </a:tc>
                <a:extLst>
                  <a:ext uri="{0D108BD9-81ED-4DB2-BD59-A6C34878D82A}">
                    <a16:rowId xmlns:a16="http://schemas.microsoft.com/office/drawing/2014/main" val="4172429280"/>
                  </a:ext>
                </a:extLst>
              </a:tr>
            </a:tbl>
          </a:graphicData>
        </a:graphic>
      </p:graphicFrame>
      <p:graphicFrame>
        <p:nvGraphicFramePr>
          <p:cNvPr id="12" name="Table 11"/>
          <p:cNvGraphicFramePr>
            <a:graphicFrameLocks noGrp="1"/>
          </p:cNvGraphicFramePr>
          <p:nvPr>
            <p:extLst/>
          </p:nvPr>
        </p:nvGraphicFramePr>
        <p:xfrm>
          <a:off x="1438818" y="3703436"/>
          <a:ext cx="9600271" cy="396240"/>
        </p:xfrm>
        <a:graphic>
          <a:graphicData uri="http://schemas.openxmlformats.org/drawingml/2006/table">
            <a:tbl>
              <a:tblPr firstRow="1" bandRow="1">
                <a:tableStyleId>{5C22544A-7EE6-4342-B048-85BDC9FD1C3A}</a:tableStyleId>
              </a:tblPr>
              <a:tblGrid>
                <a:gridCol w="4656650">
                  <a:extLst>
                    <a:ext uri="{9D8B030D-6E8A-4147-A177-3AD203B41FA5}">
                      <a16:colId xmlns:a16="http://schemas.microsoft.com/office/drawing/2014/main" val="2202389350"/>
                    </a:ext>
                  </a:extLst>
                </a:gridCol>
                <a:gridCol w="4943621">
                  <a:extLst>
                    <a:ext uri="{9D8B030D-6E8A-4147-A177-3AD203B41FA5}">
                      <a16:colId xmlns:a16="http://schemas.microsoft.com/office/drawing/2014/main" val="3284624522"/>
                    </a:ext>
                  </a:extLst>
                </a:gridCol>
              </a:tblGrid>
              <a:tr h="126174">
                <a:tc>
                  <a:txBody>
                    <a:bodyPr/>
                    <a:lstStyle/>
                    <a:p>
                      <a:r>
                        <a:rPr lang="en-AU" sz="2000" b="0">
                          <a:latin typeface="Segoe UI Light" panose="020B0502040204020203" pitchFamily="34" charset="0"/>
                          <a:cs typeface="Segoe UI Light" panose="020B0502040204020203" pitchFamily="34" charset="0"/>
                        </a:rPr>
                        <a:t>For</a:t>
                      </a:r>
                    </a:p>
                  </a:txBody>
                  <a:tcPr/>
                </a:tc>
                <a:tc>
                  <a:txBody>
                    <a:bodyPr/>
                    <a:lstStyle/>
                    <a:p>
                      <a:r>
                        <a:rPr lang="en-AU" sz="2000" b="0">
                          <a:latin typeface="Segoe UI Light" panose="020B0502040204020203" pitchFamily="34" charset="0"/>
                          <a:cs typeface="Segoe UI Light" panose="020B0502040204020203" pitchFamily="34" charset="0"/>
                        </a:rPr>
                        <a:t>Foreach</a:t>
                      </a:r>
                    </a:p>
                  </a:txBody>
                  <a:tcPr/>
                </a:tc>
                <a:extLst>
                  <a:ext uri="{0D108BD9-81ED-4DB2-BD59-A6C34878D82A}">
                    <a16:rowId xmlns:a16="http://schemas.microsoft.com/office/drawing/2014/main" val="4172429280"/>
                  </a:ext>
                </a:extLst>
              </a:tr>
            </a:tbl>
          </a:graphicData>
        </a:graphic>
      </p:graphicFrame>
      <p:grpSp>
        <p:nvGrpSpPr>
          <p:cNvPr id="9" name="Group 8"/>
          <p:cNvGrpSpPr/>
          <p:nvPr/>
        </p:nvGrpSpPr>
        <p:grpSpPr>
          <a:xfrm>
            <a:off x="1128852" y="1954358"/>
            <a:ext cx="2123268" cy="1443916"/>
            <a:chOff x="2588217" y="2830143"/>
            <a:chExt cx="2123268" cy="1443916"/>
          </a:xfrm>
        </p:grpSpPr>
        <p:sp>
          <p:nvSpPr>
            <p:cNvPr id="5" name="TextBox 4"/>
            <p:cNvSpPr txBox="1"/>
            <p:nvPr/>
          </p:nvSpPr>
          <p:spPr>
            <a:xfrm>
              <a:off x="2588217" y="2830143"/>
              <a:ext cx="30996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Segoe UI"/>
                  <a:ea typeface="+mn-ea"/>
                  <a:cs typeface="+mn-cs"/>
                </a:rPr>
                <a:t>{</a:t>
              </a:r>
            </a:p>
          </p:txBody>
        </p:sp>
        <p:sp>
          <p:nvSpPr>
            <p:cNvPr id="8" name="TextBox 7"/>
            <p:cNvSpPr txBox="1"/>
            <p:nvPr/>
          </p:nvSpPr>
          <p:spPr>
            <a:xfrm>
              <a:off x="2603715" y="3689284"/>
              <a:ext cx="30996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Segoe UI"/>
                  <a:ea typeface="+mn-ea"/>
                  <a:cs typeface="+mn-cs"/>
                </a:rPr>
                <a:t>}</a:t>
              </a:r>
            </a:p>
          </p:txBody>
        </p:sp>
        <p:sp>
          <p:nvSpPr>
            <p:cNvPr id="7" name="TextBox 6"/>
            <p:cNvSpPr txBox="1"/>
            <p:nvPr/>
          </p:nvSpPr>
          <p:spPr>
            <a:xfrm>
              <a:off x="2898183" y="3414918"/>
              <a:ext cx="181330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Statement List</a:t>
              </a:r>
            </a:p>
          </p:txBody>
        </p:sp>
      </p:grpSp>
      <p:sp>
        <p:nvSpPr>
          <p:cNvPr id="10" name="Rectangle 9"/>
          <p:cNvSpPr/>
          <p:nvPr/>
        </p:nvSpPr>
        <p:spPr>
          <a:xfrm>
            <a:off x="1151284" y="1783496"/>
            <a:ext cx="2984535"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 Test-Condition –eq $True) </a:t>
            </a:r>
          </a:p>
        </p:txBody>
      </p:sp>
      <p:sp>
        <p:nvSpPr>
          <p:cNvPr id="11" name="Rectangle 10"/>
          <p:cNvSpPr/>
          <p:nvPr/>
        </p:nvSpPr>
        <p:spPr>
          <a:xfrm>
            <a:off x="8044791" y="3049394"/>
            <a:ext cx="292387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(Test-Condition –eq $False)</a:t>
            </a:r>
          </a:p>
        </p:txBody>
      </p:sp>
      <p:grpSp>
        <p:nvGrpSpPr>
          <p:cNvPr id="13" name="Group 12"/>
          <p:cNvGrpSpPr/>
          <p:nvPr/>
        </p:nvGrpSpPr>
        <p:grpSpPr>
          <a:xfrm>
            <a:off x="4619235" y="1672256"/>
            <a:ext cx="2123268" cy="1443916"/>
            <a:chOff x="2588217" y="2830143"/>
            <a:chExt cx="2123268" cy="1443916"/>
          </a:xfrm>
        </p:grpSpPr>
        <p:sp>
          <p:nvSpPr>
            <p:cNvPr id="14" name="TextBox 13"/>
            <p:cNvSpPr txBox="1"/>
            <p:nvPr/>
          </p:nvSpPr>
          <p:spPr>
            <a:xfrm>
              <a:off x="2588217" y="2830143"/>
              <a:ext cx="30996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Segoe UI"/>
                  <a:ea typeface="+mn-ea"/>
                  <a:cs typeface="+mn-cs"/>
                </a:rPr>
                <a:t>{</a:t>
              </a:r>
            </a:p>
          </p:txBody>
        </p:sp>
        <p:sp>
          <p:nvSpPr>
            <p:cNvPr id="15" name="TextBox 14"/>
            <p:cNvSpPr txBox="1"/>
            <p:nvPr/>
          </p:nvSpPr>
          <p:spPr>
            <a:xfrm>
              <a:off x="2603715" y="3689284"/>
              <a:ext cx="30996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Segoe UI"/>
                  <a:ea typeface="+mn-ea"/>
                  <a:cs typeface="+mn-cs"/>
                </a:rPr>
                <a:t>}</a:t>
              </a:r>
            </a:p>
          </p:txBody>
        </p:sp>
        <p:sp>
          <p:nvSpPr>
            <p:cNvPr id="16" name="TextBox 15"/>
            <p:cNvSpPr txBox="1"/>
            <p:nvPr/>
          </p:nvSpPr>
          <p:spPr>
            <a:xfrm>
              <a:off x="2898183" y="3414918"/>
              <a:ext cx="181330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Statement List</a:t>
              </a:r>
            </a:p>
          </p:txBody>
        </p:sp>
      </p:grpSp>
      <p:grpSp>
        <p:nvGrpSpPr>
          <p:cNvPr id="17" name="Group 16"/>
          <p:cNvGrpSpPr/>
          <p:nvPr/>
        </p:nvGrpSpPr>
        <p:grpSpPr>
          <a:xfrm>
            <a:off x="8047306" y="1672256"/>
            <a:ext cx="2123268" cy="1443916"/>
            <a:chOff x="2588217" y="2830143"/>
            <a:chExt cx="2123268" cy="1443916"/>
          </a:xfrm>
        </p:grpSpPr>
        <p:sp>
          <p:nvSpPr>
            <p:cNvPr id="18" name="TextBox 17"/>
            <p:cNvSpPr txBox="1"/>
            <p:nvPr/>
          </p:nvSpPr>
          <p:spPr>
            <a:xfrm>
              <a:off x="2588217" y="2830143"/>
              <a:ext cx="30996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Segoe UI"/>
                  <a:ea typeface="+mn-ea"/>
                  <a:cs typeface="+mn-cs"/>
                </a:rPr>
                <a:t>{</a:t>
              </a:r>
            </a:p>
          </p:txBody>
        </p:sp>
        <p:sp>
          <p:nvSpPr>
            <p:cNvPr id="19" name="TextBox 18"/>
            <p:cNvSpPr txBox="1"/>
            <p:nvPr/>
          </p:nvSpPr>
          <p:spPr>
            <a:xfrm>
              <a:off x="2603715" y="3689284"/>
              <a:ext cx="30996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Segoe UI"/>
                  <a:ea typeface="+mn-ea"/>
                  <a:cs typeface="+mn-cs"/>
                </a:rPr>
                <a:t>}</a:t>
              </a:r>
            </a:p>
          </p:txBody>
        </p:sp>
        <p:sp>
          <p:nvSpPr>
            <p:cNvPr id="20" name="TextBox 19"/>
            <p:cNvSpPr txBox="1"/>
            <p:nvPr/>
          </p:nvSpPr>
          <p:spPr>
            <a:xfrm>
              <a:off x="2898183" y="3414918"/>
              <a:ext cx="181330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Statement List</a:t>
              </a:r>
            </a:p>
          </p:txBody>
        </p:sp>
      </p:grpSp>
      <p:sp>
        <p:nvSpPr>
          <p:cNvPr id="21" name="Rectangle 20"/>
          <p:cNvSpPr/>
          <p:nvPr/>
        </p:nvSpPr>
        <p:spPr>
          <a:xfrm>
            <a:off x="4634733" y="3049394"/>
            <a:ext cx="2984535"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 Test-Condition –eq $True) </a:t>
            </a:r>
          </a:p>
        </p:txBody>
      </p:sp>
      <p:grpSp>
        <p:nvGrpSpPr>
          <p:cNvPr id="24" name="Group 23"/>
          <p:cNvGrpSpPr/>
          <p:nvPr/>
        </p:nvGrpSpPr>
        <p:grpSpPr>
          <a:xfrm>
            <a:off x="1258464" y="4784394"/>
            <a:ext cx="3482814" cy="1443916"/>
            <a:chOff x="2588217" y="2830143"/>
            <a:chExt cx="3482814" cy="1443916"/>
          </a:xfrm>
        </p:grpSpPr>
        <p:sp>
          <p:nvSpPr>
            <p:cNvPr id="25" name="TextBox 24"/>
            <p:cNvSpPr txBox="1"/>
            <p:nvPr/>
          </p:nvSpPr>
          <p:spPr>
            <a:xfrm>
              <a:off x="2588217" y="2830143"/>
              <a:ext cx="30996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Segoe UI"/>
                  <a:ea typeface="+mn-ea"/>
                  <a:cs typeface="+mn-cs"/>
                </a:rPr>
                <a:t>{</a:t>
              </a:r>
            </a:p>
          </p:txBody>
        </p:sp>
        <p:sp>
          <p:nvSpPr>
            <p:cNvPr id="26" name="TextBox 25"/>
            <p:cNvSpPr txBox="1"/>
            <p:nvPr/>
          </p:nvSpPr>
          <p:spPr>
            <a:xfrm>
              <a:off x="2603715" y="3689284"/>
              <a:ext cx="30996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Segoe UI"/>
                  <a:ea typeface="+mn-ea"/>
                  <a:cs typeface="+mn-cs"/>
                </a:rPr>
                <a:t>}</a:t>
              </a:r>
            </a:p>
          </p:txBody>
        </p:sp>
        <p:sp>
          <p:nvSpPr>
            <p:cNvPr id="27" name="TextBox 26"/>
            <p:cNvSpPr txBox="1"/>
            <p:nvPr/>
          </p:nvSpPr>
          <p:spPr>
            <a:xfrm>
              <a:off x="2898183" y="3414918"/>
              <a:ext cx="31728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Statement List using iterator</a:t>
              </a:r>
            </a:p>
          </p:txBody>
        </p:sp>
      </p:grpSp>
      <p:grpSp>
        <p:nvGrpSpPr>
          <p:cNvPr id="28" name="Group 27"/>
          <p:cNvGrpSpPr/>
          <p:nvPr/>
        </p:nvGrpSpPr>
        <p:grpSpPr>
          <a:xfrm>
            <a:off x="5832693" y="4987053"/>
            <a:ext cx="3521314" cy="1443916"/>
            <a:chOff x="2588217" y="2830143"/>
            <a:chExt cx="3521314" cy="1443916"/>
          </a:xfrm>
        </p:grpSpPr>
        <p:sp>
          <p:nvSpPr>
            <p:cNvPr id="29" name="TextBox 28"/>
            <p:cNvSpPr txBox="1"/>
            <p:nvPr/>
          </p:nvSpPr>
          <p:spPr>
            <a:xfrm>
              <a:off x="2588217" y="2830143"/>
              <a:ext cx="30996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Segoe UI"/>
                  <a:ea typeface="+mn-ea"/>
                  <a:cs typeface="+mn-cs"/>
                </a:rPr>
                <a:t>{</a:t>
              </a:r>
            </a:p>
          </p:txBody>
        </p:sp>
        <p:sp>
          <p:nvSpPr>
            <p:cNvPr id="30" name="TextBox 29"/>
            <p:cNvSpPr txBox="1"/>
            <p:nvPr/>
          </p:nvSpPr>
          <p:spPr>
            <a:xfrm>
              <a:off x="2603715" y="3689284"/>
              <a:ext cx="30996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Segoe UI"/>
                  <a:ea typeface="+mn-ea"/>
                  <a:cs typeface="+mn-cs"/>
                </a:rPr>
                <a:t>}</a:t>
              </a:r>
            </a:p>
          </p:txBody>
        </p:sp>
        <p:sp>
          <p:nvSpPr>
            <p:cNvPr id="31" name="TextBox 30"/>
            <p:cNvSpPr txBox="1"/>
            <p:nvPr/>
          </p:nvSpPr>
          <p:spPr>
            <a:xfrm>
              <a:off x="2898182" y="3414918"/>
              <a:ext cx="321134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Statement List using iterator</a:t>
              </a:r>
            </a:p>
          </p:txBody>
        </p:sp>
      </p:grpSp>
      <p:sp>
        <p:nvSpPr>
          <p:cNvPr id="32" name="TextBox 31"/>
          <p:cNvSpPr txBox="1"/>
          <p:nvPr/>
        </p:nvSpPr>
        <p:spPr>
          <a:xfrm>
            <a:off x="1337158" y="4192664"/>
            <a:ext cx="329758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Setup Iterator (Happens Once)</a:t>
            </a:r>
          </a:p>
        </p:txBody>
      </p:sp>
      <p:sp>
        <p:nvSpPr>
          <p:cNvPr id="33" name="TextBox 32"/>
          <p:cNvSpPr txBox="1"/>
          <p:nvPr/>
        </p:nvSpPr>
        <p:spPr>
          <a:xfrm>
            <a:off x="5832693" y="4188969"/>
            <a:ext cx="329758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Setup Iterator (Happens Once)</a:t>
            </a:r>
          </a:p>
        </p:txBody>
      </p:sp>
      <p:sp>
        <p:nvSpPr>
          <p:cNvPr id="34" name="TextBox 33"/>
          <p:cNvSpPr txBox="1"/>
          <p:nvPr/>
        </p:nvSpPr>
        <p:spPr>
          <a:xfrm>
            <a:off x="1290664" y="4566224"/>
            <a:ext cx="449553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 Test-Condition: </a:t>
            </a:r>
            <a:r>
              <a:rPr kumimoji="0" lang="en-US" sz="1800" b="0" i="1" u="none" strike="noStrike" kern="1200" cap="none" spc="0" normalizeH="0" baseline="0" noProof="0">
                <a:ln>
                  <a:noFill/>
                </a:ln>
                <a:solidFill>
                  <a:srgbClr val="000000"/>
                </a:solidFill>
                <a:effectLst/>
                <a:uLnTx/>
                <a:uFillTx/>
                <a:latin typeface="Segoe UI"/>
                <a:ea typeface="+mn-ea"/>
                <a:cs typeface="+mn-cs"/>
              </a:rPr>
              <a:t>ex. Iterator –lt Maximum </a:t>
            </a:r>
            <a:r>
              <a:rPr kumimoji="0" lang="en-US" sz="1800" b="0" i="0" u="none" strike="noStrike" kern="1200" cap="none" spc="0" normalizeH="0" baseline="0" noProof="0">
                <a:ln>
                  <a:noFill/>
                </a:ln>
                <a:solidFill>
                  <a:srgbClr val="000000"/>
                </a:solidFill>
                <a:effectLst/>
                <a:uLnTx/>
                <a:uFillTx/>
                <a:latin typeface="Segoe UI"/>
                <a:ea typeface="+mn-ea"/>
                <a:cs typeface="+mn-cs"/>
              </a:rPr>
              <a:t>)</a:t>
            </a:r>
          </a:p>
        </p:txBody>
      </p:sp>
      <p:sp>
        <p:nvSpPr>
          <p:cNvPr id="35" name="TextBox 34"/>
          <p:cNvSpPr txBox="1"/>
          <p:nvPr/>
        </p:nvSpPr>
        <p:spPr>
          <a:xfrm>
            <a:off x="5832693" y="4503416"/>
            <a:ext cx="577382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Store next available object from Collection in Iterator (None Available = Fail Test Condition)</a:t>
            </a:r>
          </a:p>
        </p:txBody>
      </p:sp>
      <p:sp>
        <p:nvSpPr>
          <p:cNvPr id="36" name="TextBox 35"/>
          <p:cNvSpPr txBox="1"/>
          <p:nvPr/>
        </p:nvSpPr>
        <p:spPr>
          <a:xfrm>
            <a:off x="1244014" y="6172114"/>
            <a:ext cx="454218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Post Loop Operation: </a:t>
            </a:r>
            <a:r>
              <a:rPr kumimoji="0" lang="en-US" sz="1800" b="0" i="1" u="none" strike="noStrike" kern="1200" cap="none" spc="0" normalizeH="0" baseline="0" noProof="0">
                <a:ln>
                  <a:noFill/>
                </a:ln>
                <a:solidFill>
                  <a:srgbClr val="000000"/>
                </a:solidFill>
                <a:effectLst/>
                <a:uLnTx/>
                <a:uFillTx/>
                <a:latin typeface="Segoe UI"/>
                <a:ea typeface="+mn-ea"/>
                <a:cs typeface="+mn-cs"/>
              </a:rPr>
              <a:t>ex. Increment Iterator</a:t>
            </a:r>
          </a:p>
        </p:txBody>
      </p:sp>
    </p:spTree>
    <p:extLst>
      <p:ext uri="{BB962C8B-B14F-4D97-AF65-F5344CB8AC3E}">
        <p14:creationId xmlns:p14="http://schemas.microsoft.com/office/powerpoint/2010/main" val="4336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0" y="188640"/>
            <a:ext cx="11277600" cy="685800"/>
          </a:xfrm>
        </p:spPr>
        <p:txBody>
          <a:bodyPr/>
          <a:lstStyle/>
          <a:p>
            <a:r>
              <a:rPr lang="en-AU"/>
              <a:t>While Loop</a:t>
            </a:r>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11" name="Table 10"/>
          <p:cNvGraphicFramePr>
            <a:graphicFrameLocks noGrp="1"/>
          </p:cNvGraphicFramePr>
          <p:nvPr>
            <p:extLst>
              <p:ext uri="{D42A27DB-BD31-4B8C-83A1-F6EECF244321}">
                <p14:modId xmlns:p14="http://schemas.microsoft.com/office/powerpoint/2010/main" val="407885598"/>
              </p:ext>
            </p:extLst>
          </p:nvPr>
        </p:nvGraphicFramePr>
        <p:xfrm>
          <a:off x="530679" y="1455964"/>
          <a:ext cx="11193236" cy="1158240"/>
        </p:xfrm>
        <a:graphic>
          <a:graphicData uri="http://schemas.openxmlformats.org/drawingml/2006/table">
            <a:tbl>
              <a:tblPr firstRow="1" bandRow="1">
                <a:tableStyleId>{5C22544A-7EE6-4342-B048-85BDC9FD1C3A}</a:tableStyleId>
              </a:tblPr>
              <a:tblGrid>
                <a:gridCol w="1118507">
                  <a:extLst>
                    <a:ext uri="{9D8B030D-6E8A-4147-A177-3AD203B41FA5}">
                      <a16:colId xmlns:a16="http://schemas.microsoft.com/office/drawing/2014/main" val="1944953743"/>
                    </a:ext>
                  </a:extLst>
                </a:gridCol>
                <a:gridCol w="5225143">
                  <a:extLst>
                    <a:ext uri="{9D8B030D-6E8A-4147-A177-3AD203B41FA5}">
                      <a16:colId xmlns:a16="http://schemas.microsoft.com/office/drawing/2014/main" val="814196239"/>
                    </a:ext>
                  </a:extLst>
                </a:gridCol>
                <a:gridCol w="4849586">
                  <a:extLst>
                    <a:ext uri="{9D8B030D-6E8A-4147-A177-3AD203B41FA5}">
                      <a16:colId xmlns:a16="http://schemas.microsoft.com/office/drawing/2014/main" val="2058414093"/>
                    </a:ext>
                  </a:extLst>
                </a:gridCol>
              </a:tblGrid>
              <a:tr h="370840">
                <a:tc>
                  <a:txBody>
                    <a:bodyPr/>
                    <a:lstStyle/>
                    <a:p>
                      <a:r>
                        <a:rPr lang="en-AU" sz="2400" b="0">
                          <a:latin typeface="Segoe UI Light" panose="020B0502040204020203" pitchFamily="34" charset="0"/>
                          <a:cs typeface="Segoe UI Light" panose="020B0502040204020203" pitchFamily="34" charset="0"/>
                        </a:rPr>
                        <a:t>Name</a:t>
                      </a:r>
                    </a:p>
                  </a:txBody>
                  <a:tcPr/>
                </a:tc>
                <a:tc>
                  <a:txBody>
                    <a:bodyPr/>
                    <a:lstStyle/>
                    <a:p>
                      <a:r>
                        <a:rPr lang="en-AU" sz="2400" b="0">
                          <a:latin typeface="Segoe UI Light" panose="020B0502040204020203" pitchFamily="34" charset="0"/>
                          <a:cs typeface="Segoe UI Light" panose="020B0502040204020203" pitchFamily="34" charset="0"/>
                        </a:rPr>
                        <a:t>Description</a:t>
                      </a:r>
                    </a:p>
                  </a:txBody>
                  <a:tcPr/>
                </a:tc>
                <a:tc>
                  <a:txBody>
                    <a:bodyPr/>
                    <a:lstStyle/>
                    <a:p>
                      <a:r>
                        <a:rPr lang="en-AU" sz="2400" b="0">
                          <a:solidFill>
                            <a:srgbClr val="F5F5F5"/>
                          </a:solidFill>
                          <a:latin typeface="Lucida Console" panose="020B0609040504020204" pitchFamily="49" charset="0"/>
                        </a:rPr>
                        <a:t>Example</a:t>
                      </a:r>
                    </a:p>
                  </a:txBody>
                  <a:tcPr>
                    <a:solidFill>
                      <a:schemeClr val="accent1"/>
                    </a:solidFill>
                  </a:tcPr>
                </a:tc>
                <a:extLst>
                  <a:ext uri="{0D108BD9-81ED-4DB2-BD59-A6C34878D82A}">
                    <a16:rowId xmlns:a16="http://schemas.microsoft.com/office/drawing/2014/main" val="3916710192"/>
                  </a:ext>
                </a:extLst>
              </a:tr>
              <a:tr h="370840">
                <a:tc>
                  <a:txBody>
                    <a:bodyPr/>
                    <a:lstStyle/>
                    <a:p>
                      <a:r>
                        <a:rPr lang="en-AU" sz="2000">
                          <a:latin typeface="Segoe UI Light" panose="020B0502040204020203" pitchFamily="34" charset="0"/>
                          <a:cs typeface="Segoe UI Light" panose="020B0502040204020203" pitchFamily="34" charset="0"/>
                        </a:rPr>
                        <a:t>While</a:t>
                      </a:r>
                    </a:p>
                  </a:txBody>
                  <a:tcPr/>
                </a:tc>
                <a:tc>
                  <a:txBody>
                    <a:bodyPr/>
                    <a:lstStyle/>
                    <a:p>
                      <a:r>
                        <a:rPr lang="en-AU" sz="2000">
                          <a:latin typeface="Segoe UI Light" panose="020B0502040204020203" pitchFamily="34" charset="0"/>
                          <a:cs typeface="Segoe UI Light" panose="020B0502040204020203" pitchFamily="34" charset="0"/>
                        </a:rPr>
                        <a:t>Runs script block while</a:t>
                      </a:r>
                    </a:p>
                    <a:p>
                      <a:r>
                        <a:rPr lang="en-AU" sz="2000">
                          <a:latin typeface="Segoe UI Light" panose="020B0502040204020203" pitchFamily="34" charset="0"/>
                          <a:cs typeface="Segoe UI Light" panose="020B0502040204020203" pitchFamily="34" charset="0"/>
                        </a:rPr>
                        <a:t>conditional test</a:t>
                      </a:r>
                      <a:r>
                        <a:rPr lang="en-AU" sz="2000" baseline="0">
                          <a:latin typeface="Segoe UI Light" panose="020B0502040204020203" pitchFamily="34" charset="0"/>
                          <a:cs typeface="Segoe UI Light" panose="020B0502040204020203" pitchFamily="34" charset="0"/>
                        </a:rPr>
                        <a:t> =</a:t>
                      </a:r>
                      <a:r>
                        <a:rPr lang="en-AU" sz="2000">
                          <a:latin typeface="Segoe UI Light" panose="020B0502040204020203" pitchFamily="34" charset="0"/>
                          <a:cs typeface="Segoe UI Light" panose="020B0502040204020203" pitchFamily="34" charset="0"/>
                        </a:rPr>
                        <a:t> true</a:t>
                      </a:r>
                    </a:p>
                  </a:txBody>
                  <a:tcPr/>
                </a:tc>
                <a:tc>
                  <a:txBody>
                    <a:bodyPr/>
                    <a:lstStyle/>
                    <a:p>
                      <a:r>
                        <a:rPr lang="en-US" sz="2000">
                          <a:solidFill>
                            <a:srgbClr val="FF4500"/>
                          </a:solidFill>
                          <a:latin typeface="Lucida Console" panose="020B0609040504020204" pitchFamily="49" charset="0"/>
                        </a:rPr>
                        <a:t>$a</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E4C4"/>
                          </a:solidFill>
                          <a:latin typeface="Lucida Console" panose="020B0609040504020204" pitchFamily="49" charset="0"/>
                        </a:rPr>
                        <a:t>0</a:t>
                      </a:r>
                      <a:endParaRPr lang="en-AU" sz="2000">
                        <a:solidFill>
                          <a:srgbClr val="E0FFFF"/>
                        </a:solidFill>
                        <a:latin typeface="Lucida Console" panose="020B0609040504020204" pitchFamily="49" charset="0"/>
                      </a:endParaRPr>
                    </a:p>
                    <a:p>
                      <a:r>
                        <a:rPr lang="en-AU" sz="2000">
                          <a:solidFill>
                            <a:srgbClr val="E0FFFF"/>
                          </a:solidFill>
                          <a:latin typeface="Lucida Console" panose="020B0609040504020204" pitchFamily="49" charset="0"/>
                        </a:rPr>
                        <a:t>While</a:t>
                      </a:r>
                      <a:r>
                        <a:rPr lang="en-AU" sz="2000">
                          <a:solidFill>
                            <a:srgbClr val="F5F5F5"/>
                          </a:solidFill>
                          <a:latin typeface="Lucida Console" panose="020B0609040504020204" pitchFamily="49" charset="0"/>
                        </a:rPr>
                        <a:t> (</a:t>
                      </a:r>
                      <a:r>
                        <a:rPr lang="en-AU" sz="2000">
                          <a:solidFill>
                            <a:srgbClr val="FF4500"/>
                          </a:solidFill>
                          <a:latin typeface="Lucida Console" panose="020B0609040504020204" pitchFamily="49" charset="0"/>
                        </a:rPr>
                        <a:t>$a</a:t>
                      </a:r>
                      <a:r>
                        <a:rPr lang="en-AU" sz="2000">
                          <a:solidFill>
                            <a:srgbClr val="F5F5F5"/>
                          </a:solidFill>
                          <a:latin typeface="Lucida Console" panose="020B0609040504020204" pitchFamily="49" charset="0"/>
                        </a:rPr>
                        <a:t> </a:t>
                      </a:r>
                      <a:r>
                        <a:rPr lang="en-AU" sz="2000">
                          <a:solidFill>
                            <a:srgbClr val="D3D3D3"/>
                          </a:solidFill>
                          <a:latin typeface="Lucida Console" panose="020B0609040504020204" pitchFamily="49" charset="0"/>
                        </a:rPr>
                        <a:t>–</a:t>
                      </a:r>
                      <a:r>
                        <a:rPr lang="en-AU" sz="2000" err="1">
                          <a:solidFill>
                            <a:srgbClr val="D3D3D3"/>
                          </a:solidFill>
                          <a:latin typeface="Lucida Console" panose="020B0609040504020204" pitchFamily="49" charset="0"/>
                        </a:rPr>
                        <a:t>lt</a:t>
                      </a:r>
                      <a:r>
                        <a:rPr lang="en-AU" sz="2000">
                          <a:solidFill>
                            <a:srgbClr val="F5F5F5"/>
                          </a:solidFill>
                          <a:latin typeface="Lucida Console" panose="020B0609040504020204" pitchFamily="49" charset="0"/>
                        </a:rPr>
                        <a:t> </a:t>
                      </a:r>
                      <a:r>
                        <a:rPr lang="en-AU" sz="2000">
                          <a:solidFill>
                            <a:srgbClr val="FFE4C4"/>
                          </a:solidFill>
                          <a:latin typeface="Lucida Console" panose="020B0609040504020204" pitchFamily="49" charset="0"/>
                        </a:rPr>
                        <a:t>10</a:t>
                      </a:r>
                      <a:r>
                        <a:rPr lang="en-AU" sz="2000">
                          <a:solidFill>
                            <a:srgbClr val="F5F5F5"/>
                          </a:solidFill>
                          <a:latin typeface="Lucida Console" panose="020B0609040504020204" pitchFamily="49" charset="0"/>
                        </a:rPr>
                        <a:t>) {</a:t>
                      </a:r>
                      <a:r>
                        <a:rPr lang="en-AU" sz="2000">
                          <a:solidFill>
                            <a:srgbClr val="FF4500"/>
                          </a:solidFill>
                          <a:latin typeface="Lucida Console" panose="020B0609040504020204" pitchFamily="49" charset="0"/>
                        </a:rPr>
                        <a:t>$a</a:t>
                      </a:r>
                      <a:r>
                        <a:rPr lang="en-AU" sz="2000">
                          <a:solidFill>
                            <a:srgbClr val="F5F5F5"/>
                          </a:solidFill>
                          <a:latin typeface="Lucida Console" panose="020B0609040504020204" pitchFamily="49" charset="0"/>
                        </a:rPr>
                        <a:t>; </a:t>
                      </a:r>
                      <a:r>
                        <a:rPr lang="en-AU" sz="2000">
                          <a:solidFill>
                            <a:srgbClr val="FF4500"/>
                          </a:solidFill>
                          <a:latin typeface="Lucida Console" panose="020B0609040504020204" pitchFamily="49" charset="0"/>
                        </a:rPr>
                        <a:t>$a</a:t>
                      </a:r>
                      <a:r>
                        <a:rPr lang="en-AU" sz="2000">
                          <a:solidFill>
                            <a:srgbClr val="D3D3D3"/>
                          </a:solidFill>
                          <a:latin typeface="Lucida Console" panose="020B0609040504020204" pitchFamily="49" charset="0"/>
                        </a:rPr>
                        <a:t>++</a:t>
                      </a:r>
                      <a:r>
                        <a:rPr lang="en-AU" sz="200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956593820"/>
                  </a:ext>
                </a:extLst>
              </a:tr>
            </a:tbl>
          </a:graphicData>
        </a:graphic>
      </p:graphicFrame>
      <p:sp>
        <p:nvSpPr>
          <p:cNvPr id="2" name="Flowchart: Process 1"/>
          <p:cNvSpPr/>
          <p:nvPr/>
        </p:nvSpPr>
        <p:spPr>
          <a:xfrm>
            <a:off x="8522612" y="3841027"/>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Code</a:t>
            </a:r>
          </a:p>
        </p:txBody>
      </p:sp>
      <p:sp>
        <p:nvSpPr>
          <p:cNvPr id="3" name="Flowchart: Decision 2"/>
          <p:cNvSpPr/>
          <p:nvPr/>
        </p:nvSpPr>
        <p:spPr>
          <a:xfrm>
            <a:off x="4608095" y="3635014"/>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Is Condition True?</a:t>
            </a:r>
          </a:p>
        </p:txBody>
      </p:sp>
      <p:cxnSp>
        <p:nvCxnSpPr>
          <p:cNvPr id="7" name="Straight Arrow Connector 6"/>
          <p:cNvCxnSpPr>
            <a:stCxn id="46" idx="3"/>
            <a:endCxn id="3" idx="1"/>
          </p:cNvCxnSpPr>
          <p:nvPr/>
        </p:nvCxnSpPr>
        <p:spPr>
          <a:xfrm>
            <a:off x="3684453" y="4275693"/>
            <a:ext cx="923642"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3" idx="2"/>
            <a:endCxn id="35" idx="0"/>
          </p:cNvCxnSpPr>
          <p:nvPr/>
        </p:nvCxnSpPr>
        <p:spPr>
          <a:xfrm>
            <a:off x="5943600" y="4916372"/>
            <a:ext cx="0" cy="74019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3" idx="3"/>
            <a:endCxn id="2" idx="1"/>
          </p:cNvCxnSpPr>
          <p:nvPr/>
        </p:nvCxnSpPr>
        <p:spPr>
          <a:xfrm>
            <a:off x="7279105" y="4275693"/>
            <a:ext cx="1243507"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2" idx="0"/>
            <a:endCxn id="3" idx="0"/>
          </p:cNvCxnSpPr>
          <p:nvPr/>
        </p:nvCxnSpPr>
        <p:spPr>
          <a:xfrm rot="16200000" flipV="1">
            <a:off x="7619324" y="1959291"/>
            <a:ext cx="206013" cy="3557459"/>
          </a:xfrm>
          <a:prstGeom prst="bentConnector3">
            <a:avLst>
              <a:gd name="adj1" fmla="val 345289"/>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7505317" y="3906365"/>
            <a:ext cx="51065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Yes</a:t>
            </a:r>
          </a:p>
        </p:txBody>
      </p:sp>
      <p:sp>
        <p:nvSpPr>
          <p:cNvPr id="32" name="TextBox 31"/>
          <p:cNvSpPr txBox="1"/>
          <p:nvPr/>
        </p:nvSpPr>
        <p:spPr>
          <a:xfrm>
            <a:off x="6020610" y="4974295"/>
            <a:ext cx="49244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No</a:t>
            </a:r>
          </a:p>
        </p:txBody>
      </p:sp>
      <p:sp>
        <p:nvSpPr>
          <p:cNvPr id="35" name="Flowchart: Terminator 34"/>
          <p:cNvSpPr/>
          <p:nvPr/>
        </p:nvSpPr>
        <p:spPr>
          <a:xfrm>
            <a:off x="5125453" y="5656562"/>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End</a:t>
            </a:r>
          </a:p>
        </p:txBody>
      </p:sp>
      <p:sp>
        <p:nvSpPr>
          <p:cNvPr id="46" name="Flowchart: Terminator 45"/>
          <p:cNvSpPr/>
          <p:nvPr/>
        </p:nvSpPr>
        <p:spPr>
          <a:xfrm>
            <a:off x="2048159" y="3999024"/>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Start</a:t>
            </a:r>
          </a:p>
        </p:txBody>
      </p:sp>
    </p:spTree>
    <p:extLst>
      <p:ext uri="{BB962C8B-B14F-4D97-AF65-F5344CB8AC3E}">
        <p14:creationId xmlns:p14="http://schemas.microsoft.com/office/powerpoint/2010/main" val="191317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0" y="188640"/>
            <a:ext cx="11277600" cy="685800"/>
          </a:xfrm>
        </p:spPr>
        <p:txBody>
          <a:bodyPr/>
          <a:lstStyle/>
          <a:p>
            <a:r>
              <a:rPr lang="en-AU"/>
              <a:t>Do While Loop</a:t>
            </a:r>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11" name="Table 10"/>
          <p:cNvGraphicFramePr>
            <a:graphicFrameLocks noGrp="1"/>
          </p:cNvGraphicFramePr>
          <p:nvPr>
            <p:extLst>
              <p:ext uri="{D42A27DB-BD31-4B8C-83A1-F6EECF244321}">
                <p14:modId xmlns:p14="http://schemas.microsoft.com/office/powerpoint/2010/main" val="2649726164"/>
              </p:ext>
            </p:extLst>
          </p:nvPr>
        </p:nvGraphicFramePr>
        <p:xfrm>
          <a:off x="514350" y="933450"/>
          <a:ext cx="11193236" cy="2194560"/>
        </p:xfrm>
        <a:graphic>
          <a:graphicData uri="http://schemas.openxmlformats.org/drawingml/2006/table">
            <a:tbl>
              <a:tblPr firstRow="1" bandRow="1">
                <a:tableStyleId>{5C22544A-7EE6-4342-B048-85BDC9FD1C3A}</a:tableStyleId>
              </a:tblPr>
              <a:tblGrid>
                <a:gridCol w="1118507">
                  <a:extLst>
                    <a:ext uri="{9D8B030D-6E8A-4147-A177-3AD203B41FA5}">
                      <a16:colId xmlns:a16="http://schemas.microsoft.com/office/drawing/2014/main" val="1547271930"/>
                    </a:ext>
                  </a:extLst>
                </a:gridCol>
                <a:gridCol w="5225143">
                  <a:extLst>
                    <a:ext uri="{9D8B030D-6E8A-4147-A177-3AD203B41FA5}">
                      <a16:colId xmlns:a16="http://schemas.microsoft.com/office/drawing/2014/main" val="1714102221"/>
                    </a:ext>
                  </a:extLst>
                </a:gridCol>
                <a:gridCol w="4849586">
                  <a:extLst>
                    <a:ext uri="{9D8B030D-6E8A-4147-A177-3AD203B41FA5}">
                      <a16:colId xmlns:a16="http://schemas.microsoft.com/office/drawing/2014/main" val="1590611157"/>
                    </a:ext>
                  </a:extLst>
                </a:gridCol>
              </a:tblGrid>
              <a:tr h="370840">
                <a:tc>
                  <a:txBody>
                    <a:bodyPr/>
                    <a:lstStyle/>
                    <a:p>
                      <a:r>
                        <a:rPr lang="en-AU" sz="2400" b="0">
                          <a:latin typeface="Segoe UI Light"/>
                          <a:cs typeface="Segoe UI Light"/>
                        </a:rPr>
                        <a:t>Name</a:t>
                      </a:r>
                    </a:p>
                  </a:txBody>
                  <a:tcPr/>
                </a:tc>
                <a:tc>
                  <a:txBody>
                    <a:bodyPr/>
                    <a:lstStyle/>
                    <a:p>
                      <a:r>
                        <a:rPr lang="en-AU" sz="2400" b="0">
                          <a:latin typeface="Segoe UI Light"/>
                          <a:cs typeface="Segoe UI Light"/>
                        </a:rPr>
                        <a:t>Description</a:t>
                      </a:r>
                    </a:p>
                  </a:txBody>
                  <a:tcPr/>
                </a:tc>
                <a:tc>
                  <a:txBody>
                    <a:bodyPr/>
                    <a:lstStyle/>
                    <a:p>
                      <a:r>
                        <a:rPr lang="en-AU" sz="2400" b="0">
                          <a:solidFill>
                            <a:srgbClr val="F5F5F5"/>
                          </a:solidFill>
                          <a:latin typeface="Lucida Console"/>
                        </a:rPr>
                        <a:t>Example</a:t>
                      </a:r>
                    </a:p>
                  </a:txBody>
                  <a:tcPr>
                    <a:solidFill>
                      <a:schemeClr val="accent1"/>
                    </a:solidFill>
                  </a:tcPr>
                </a:tc>
                <a:extLst>
                  <a:ext uri="{0D108BD9-81ED-4DB2-BD59-A6C34878D82A}">
                    <a16:rowId xmlns:a16="http://schemas.microsoft.com/office/drawing/2014/main" val="2044583694"/>
                  </a:ext>
                </a:extLst>
              </a:tr>
              <a:tr h="370840">
                <a:tc>
                  <a:txBody>
                    <a:bodyPr/>
                    <a:lstStyle/>
                    <a:p>
                      <a:r>
                        <a:rPr lang="en-AU" sz="2000">
                          <a:latin typeface="Segoe UI Light"/>
                          <a:cs typeface="Segoe UI Light"/>
                        </a:rPr>
                        <a:t>Do While</a:t>
                      </a:r>
                    </a:p>
                  </a:txBody>
                  <a:tcPr/>
                </a:tc>
                <a:tc>
                  <a:txBody>
                    <a:bodyPr/>
                    <a:lstStyle/>
                    <a:p>
                      <a:r>
                        <a:rPr lang="en-AU" sz="2000">
                          <a:latin typeface="Segoe UI Light"/>
                          <a:cs typeface="Segoe UI Light"/>
                        </a:rPr>
                        <a:t>Condition evaluated </a:t>
                      </a:r>
                      <a:r>
                        <a:rPr lang="en-AU" sz="2000" u="sng">
                          <a:latin typeface="Segoe UI Light"/>
                          <a:cs typeface="Segoe UI Light"/>
                        </a:rPr>
                        <a:t>AFTER</a:t>
                      </a:r>
                      <a:r>
                        <a:rPr lang="en-AU" sz="2000">
                          <a:latin typeface="Segoe UI Light"/>
                          <a:cs typeface="Segoe UI Light"/>
                        </a:rPr>
                        <a:t> script block </a:t>
                      </a:r>
                      <a:r>
                        <a:rPr lang="en-AU" sz="2000" b="1">
                          <a:latin typeface="Segoe UI Light"/>
                          <a:cs typeface="Segoe UI Light"/>
                        </a:rPr>
                        <a:t>runs at least once</a:t>
                      </a:r>
                    </a:p>
                    <a:p>
                      <a:endParaRPr lang="en-AU" sz="2000">
                        <a:latin typeface="Segoe UI Light" panose="020B0502040204020203" pitchFamily="34" charset="0"/>
                        <a:cs typeface="Segoe UI Light" panose="020B0502040204020203" pitchFamily="34" charset="0"/>
                      </a:endParaRPr>
                    </a:p>
                    <a:p>
                      <a:r>
                        <a:rPr lang="en-AU" sz="2000">
                          <a:latin typeface="Segoe UI Light"/>
                          <a:cs typeface="Segoe UI Light"/>
                        </a:rPr>
                        <a:t>Runs script block if conditional test</a:t>
                      </a:r>
                      <a:r>
                        <a:rPr lang="en-AU" sz="2000" baseline="0">
                          <a:latin typeface="Segoe UI Light"/>
                          <a:cs typeface="Segoe UI Light"/>
                        </a:rPr>
                        <a:t> =</a:t>
                      </a:r>
                      <a:r>
                        <a:rPr lang="en-AU" sz="2000">
                          <a:latin typeface="Segoe UI Light"/>
                          <a:cs typeface="Segoe UI Light"/>
                        </a:rPr>
                        <a:t> true</a:t>
                      </a:r>
                    </a:p>
                  </a:txBody>
                  <a:tcPr/>
                </a:tc>
                <a:tc>
                  <a:txBody>
                    <a:bodyPr/>
                    <a:lstStyle/>
                    <a:p>
                      <a:pPr algn="l">
                        <a:defRPr/>
                      </a:pPr>
                      <a:r>
                        <a:rPr lang="en-AU">
                          <a:solidFill>
                            <a:srgbClr val="FFFFFF"/>
                          </a:solidFill>
                          <a:latin typeface="Lucida Console"/>
                        </a:rPr>
                        <a:t>Start-Process notepad</a:t>
                      </a:r>
                    </a:p>
                    <a:p>
                      <a:pPr algn="l">
                        <a:defRPr/>
                      </a:pPr>
                      <a:r>
                        <a:rPr lang="en-AU">
                          <a:solidFill>
                            <a:srgbClr val="FFFFFF"/>
                          </a:solidFill>
                          <a:latin typeface="Lucida Console"/>
                        </a:rPr>
                        <a:t>Do {</a:t>
                      </a:r>
                    </a:p>
                    <a:p>
                      <a:pPr algn="l">
                        <a:defRPr/>
                      </a:pPr>
                      <a:r>
                        <a:rPr lang="en-AU">
                          <a:solidFill>
                            <a:srgbClr val="FFFFFF"/>
                          </a:solidFill>
                          <a:latin typeface="Lucida Console"/>
                        </a:rPr>
                        <a:t>"Found NOTEPAD at $(Get-Date)" </a:t>
                      </a:r>
                    </a:p>
                    <a:p>
                      <a:pPr algn="l">
                        <a:defRPr/>
                      </a:pPr>
                      <a:r>
                        <a:rPr lang="en-AU">
                          <a:solidFill>
                            <a:srgbClr val="FFFFFF"/>
                          </a:solidFill>
                          <a:latin typeface="Lucida Console"/>
                        </a:rPr>
                        <a:t>Start-Sleep -Seconds 2</a:t>
                      </a:r>
                    </a:p>
                    <a:p>
                      <a:pPr algn="l">
                        <a:defRPr/>
                      </a:pPr>
                      <a:r>
                        <a:rPr lang="en-AU">
                          <a:solidFill>
                            <a:srgbClr val="FFFFFF"/>
                          </a:solidFill>
                          <a:latin typeface="Lucida Console"/>
                        </a:rPr>
                        <a:t>$p = Get-Process</a:t>
                      </a:r>
                    </a:p>
                    <a:p>
                      <a:pPr algn="l">
                        <a:defRPr/>
                      </a:pPr>
                      <a:r>
                        <a:rPr lang="en-AU">
                          <a:solidFill>
                            <a:srgbClr val="FFFFFF"/>
                          </a:solidFill>
                          <a:latin typeface="Lucida Console"/>
                        </a:rPr>
                        <a:t>} While ('notepad' -in $p.name)</a:t>
                      </a:r>
                    </a:p>
                  </a:txBody>
                  <a:tcPr>
                    <a:solidFill>
                      <a:srgbClr val="012456"/>
                    </a:solidFill>
                  </a:tcPr>
                </a:tc>
                <a:extLst>
                  <a:ext uri="{0D108BD9-81ED-4DB2-BD59-A6C34878D82A}">
                    <a16:rowId xmlns:a16="http://schemas.microsoft.com/office/drawing/2014/main" val="373264213"/>
                  </a:ext>
                </a:extLst>
              </a:tr>
            </a:tbl>
          </a:graphicData>
        </a:graphic>
      </p:graphicFrame>
      <p:sp>
        <p:nvSpPr>
          <p:cNvPr id="5" name="Flowchart: Process 4"/>
          <p:cNvSpPr/>
          <p:nvPr/>
        </p:nvSpPr>
        <p:spPr>
          <a:xfrm>
            <a:off x="4327266" y="4051458"/>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Code</a:t>
            </a:r>
          </a:p>
        </p:txBody>
      </p:sp>
      <p:sp>
        <p:nvSpPr>
          <p:cNvPr id="6" name="Flowchart: Decision 5"/>
          <p:cNvSpPr/>
          <p:nvPr/>
        </p:nvSpPr>
        <p:spPr>
          <a:xfrm>
            <a:off x="7553444" y="3841026"/>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Is Condition True?</a:t>
            </a:r>
          </a:p>
        </p:txBody>
      </p:sp>
      <p:cxnSp>
        <p:nvCxnSpPr>
          <p:cNvPr id="7" name="Straight Arrow Connector 6"/>
          <p:cNvCxnSpPr>
            <a:stCxn id="17" idx="3"/>
            <a:endCxn id="5" idx="1"/>
          </p:cNvCxnSpPr>
          <p:nvPr/>
        </p:nvCxnSpPr>
        <p:spPr>
          <a:xfrm>
            <a:off x="3057983" y="4481701"/>
            <a:ext cx="1269283" cy="4423"/>
          </a:xfrm>
          <a:prstGeom prst="straightConnector1">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2"/>
            <a:endCxn id="16" idx="0"/>
          </p:cNvCxnSpPr>
          <p:nvPr/>
        </p:nvCxnSpPr>
        <p:spPr>
          <a:xfrm>
            <a:off x="8888949" y="5122384"/>
            <a:ext cx="0" cy="534178"/>
          </a:xfrm>
          <a:prstGeom prst="straightConnector1">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6" idx="1"/>
          </p:cNvCxnSpPr>
          <p:nvPr/>
        </p:nvCxnSpPr>
        <p:spPr>
          <a:xfrm flipV="1">
            <a:off x="6284160" y="4481705"/>
            <a:ext cx="1269284" cy="4419"/>
          </a:xfrm>
          <a:prstGeom prst="straightConnector1">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6" idx="0"/>
            <a:endCxn id="5" idx="0"/>
          </p:cNvCxnSpPr>
          <p:nvPr/>
        </p:nvCxnSpPr>
        <p:spPr>
          <a:xfrm rot="16200000" flipH="1" flipV="1">
            <a:off x="6992115" y="2154624"/>
            <a:ext cx="210432" cy="3583236"/>
          </a:xfrm>
          <a:prstGeom prst="bentConnector3">
            <a:avLst>
              <a:gd name="adj1" fmla="val -108634"/>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8888949" y="3437152"/>
            <a:ext cx="51065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Yes</a:t>
            </a:r>
          </a:p>
        </p:txBody>
      </p:sp>
      <p:sp>
        <p:nvSpPr>
          <p:cNvPr id="15" name="TextBox 14"/>
          <p:cNvSpPr txBox="1"/>
          <p:nvPr/>
        </p:nvSpPr>
        <p:spPr>
          <a:xfrm>
            <a:off x="8874955" y="5087842"/>
            <a:ext cx="49244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No</a:t>
            </a:r>
          </a:p>
        </p:txBody>
      </p:sp>
      <p:sp>
        <p:nvSpPr>
          <p:cNvPr id="16" name="Flowchart: Terminator 15"/>
          <p:cNvSpPr/>
          <p:nvPr/>
        </p:nvSpPr>
        <p:spPr>
          <a:xfrm>
            <a:off x="8070802" y="5656562"/>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End</a:t>
            </a:r>
          </a:p>
        </p:txBody>
      </p:sp>
      <p:sp>
        <p:nvSpPr>
          <p:cNvPr id="17" name="Flowchart: Terminator 16"/>
          <p:cNvSpPr/>
          <p:nvPr/>
        </p:nvSpPr>
        <p:spPr>
          <a:xfrm>
            <a:off x="1421689" y="4205032"/>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Start</a:t>
            </a:r>
          </a:p>
        </p:txBody>
      </p:sp>
    </p:spTree>
    <p:extLst>
      <p:ext uri="{BB962C8B-B14F-4D97-AF65-F5344CB8AC3E}">
        <p14:creationId xmlns:p14="http://schemas.microsoft.com/office/powerpoint/2010/main" val="303662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0" y="188640"/>
            <a:ext cx="11277600" cy="685800"/>
          </a:xfrm>
        </p:spPr>
        <p:txBody>
          <a:bodyPr/>
          <a:lstStyle/>
          <a:p>
            <a:r>
              <a:rPr lang="en-AU"/>
              <a:t>Do Until Loop</a:t>
            </a:r>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11" name="Table 10"/>
          <p:cNvGraphicFramePr>
            <a:graphicFrameLocks noGrp="1"/>
          </p:cNvGraphicFramePr>
          <p:nvPr>
            <p:extLst>
              <p:ext uri="{D42A27DB-BD31-4B8C-83A1-F6EECF244321}">
                <p14:modId xmlns:p14="http://schemas.microsoft.com/office/powerpoint/2010/main" val="478244242"/>
              </p:ext>
            </p:extLst>
          </p:nvPr>
        </p:nvGraphicFramePr>
        <p:xfrm>
          <a:off x="530679" y="1082985"/>
          <a:ext cx="11193236" cy="1767840"/>
        </p:xfrm>
        <a:graphic>
          <a:graphicData uri="http://schemas.openxmlformats.org/drawingml/2006/table">
            <a:tbl>
              <a:tblPr firstRow="1" bandRow="1">
                <a:tableStyleId>{5C22544A-7EE6-4342-B048-85BDC9FD1C3A}</a:tableStyleId>
              </a:tblPr>
              <a:tblGrid>
                <a:gridCol w="1057489">
                  <a:extLst>
                    <a:ext uri="{9D8B030D-6E8A-4147-A177-3AD203B41FA5}">
                      <a16:colId xmlns:a16="http://schemas.microsoft.com/office/drawing/2014/main" val="1610192173"/>
                    </a:ext>
                  </a:extLst>
                </a:gridCol>
                <a:gridCol w="4721192">
                  <a:extLst>
                    <a:ext uri="{9D8B030D-6E8A-4147-A177-3AD203B41FA5}">
                      <a16:colId xmlns:a16="http://schemas.microsoft.com/office/drawing/2014/main" val="3393487208"/>
                    </a:ext>
                  </a:extLst>
                </a:gridCol>
                <a:gridCol w="5414555">
                  <a:extLst>
                    <a:ext uri="{9D8B030D-6E8A-4147-A177-3AD203B41FA5}">
                      <a16:colId xmlns:a16="http://schemas.microsoft.com/office/drawing/2014/main" val="1115646392"/>
                    </a:ext>
                  </a:extLst>
                </a:gridCol>
              </a:tblGrid>
              <a:tr h="370840">
                <a:tc>
                  <a:txBody>
                    <a:bodyPr/>
                    <a:lstStyle/>
                    <a:p>
                      <a:r>
                        <a:rPr lang="en-AU" sz="2400" b="0">
                          <a:latin typeface="Segoe UI Light"/>
                          <a:cs typeface="Segoe UI Light"/>
                        </a:rPr>
                        <a:t>Name</a:t>
                      </a:r>
                    </a:p>
                  </a:txBody>
                  <a:tcPr/>
                </a:tc>
                <a:tc>
                  <a:txBody>
                    <a:bodyPr/>
                    <a:lstStyle/>
                    <a:p>
                      <a:r>
                        <a:rPr lang="en-AU" sz="2400" b="0">
                          <a:latin typeface="Segoe UI Light"/>
                          <a:cs typeface="Segoe UI Light"/>
                        </a:rPr>
                        <a:t>Description</a:t>
                      </a:r>
                    </a:p>
                  </a:txBody>
                  <a:tcPr/>
                </a:tc>
                <a:tc>
                  <a:txBody>
                    <a:bodyPr/>
                    <a:lstStyle/>
                    <a:p>
                      <a:r>
                        <a:rPr lang="en-AU" sz="2400" b="0">
                          <a:solidFill>
                            <a:srgbClr val="F5F5F5"/>
                          </a:solidFill>
                          <a:latin typeface="Lucida Console"/>
                        </a:rPr>
                        <a:t>Example</a:t>
                      </a:r>
                    </a:p>
                  </a:txBody>
                  <a:tcPr>
                    <a:solidFill>
                      <a:schemeClr val="accent1"/>
                    </a:solidFill>
                  </a:tcPr>
                </a:tc>
                <a:extLst>
                  <a:ext uri="{0D108BD9-81ED-4DB2-BD59-A6C34878D82A}">
                    <a16:rowId xmlns:a16="http://schemas.microsoft.com/office/drawing/2014/main" val="3277323513"/>
                  </a:ext>
                </a:extLst>
              </a:tr>
              <a:tr h="370840">
                <a:tc>
                  <a:txBody>
                    <a:bodyPr/>
                    <a:lstStyle/>
                    <a:p>
                      <a:r>
                        <a:rPr lang="en-AU" sz="2000">
                          <a:latin typeface="Segoe UI Light"/>
                          <a:cs typeface="Segoe UI Light"/>
                        </a:rPr>
                        <a:t>Do</a:t>
                      </a:r>
                    </a:p>
                    <a:p>
                      <a:r>
                        <a:rPr lang="en-AU" sz="2000">
                          <a:latin typeface="Segoe UI Light"/>
                          <a:cs typeface="Segoe UI Light"/>
                        </a:rPr>
                        <a:t>Until</a:t>
                      </a:r>
                    </a:p>
                  </a:txBody>
                  <a:tcPr/>
                </a:tc>
                <a:tc>
                  <a:txBody>
                    <a:bodyPr/>
                    <a:lstStyle/>
                    <a:p>
                      <a:r>
                        <a:rPr lang="en-AU" sz="2000">
                          <a:latin typeface="Segoe UI Light"/>
                          <a:cs typeface="Segoe UI Light"/>
                        </a:rPr>
                        <a:t>Condition evaluated </a:t>
                      </a:r>
                      <a:r>
                        <a:rPr lang="en-AU" sz="2000" u="sng">
                          <a:latin typeface="Segoe UI Light"/>
                          <a:cs typeface="Segoe UI Light"/>
                        </a:rPr>
                        <a:t>AFTER</a:t>
                      </a:r>
                      <a:r>
                        <a:rPr lang="en-AU" sz="2000">
                          <a:latin typeface="Segoe UI Light"/>
                          <a:cs typeface="Segoe UI Light"/>
                        </a:rPr>
                        <a:t> script block </a:t>
                      </a:r>
                      <a:r>
                        <a:rPr lang="en-AU" sz="2000" b="1">
                          <a:latin typeface="Segoe UI Light"/>
                          <a:cs typeface="Segoe UI Light"/>
                        </a:rPr>
                        <a:t>runs at least once</a:t>
                      </a:r>
                    </a:p>
                    <a:p>
                      <a:endParaRPr lang="en-AU" sz="2000">
                        <a:latin typeface="Segoe UI Light" panose="020B0502040204020203" pitchFamily="34" charset="0"/>
                        <a:cs typeface="Segoe UI Light" panose="020B0502040204020203" pitchFamily="34" charset="0"/>
                      </a:endParaRPr>
                    </a:p>
                    <a:p>
                      <a:r>
                        <a:rPr lang="en-AU" sz="2000">
                          <a:latin typeface="Segoe UI Light"/>
                          <a:cs typeface="Segoe UI Light"/>
                        </a:rPr>
                        <a:t>Runs script block if conditional test</a:t>
                      </a:r>
                      <a:r>
                        <a:rPr lang="en-AU" sz="2000" baseline="0">
                          <a:latin typeface="Segoe UI Light"/>
                          <a:cs typeface="Segoe UI Light"/>
                        </a:rPr>
                        <a:t> = false</a:t>
                      </a:r>
                      <a:endParaRPr lang="en-AU" sz="2000">
                        <a:latin typeface="Segoe UI Light"/>
                        <a:cs typeface="Segoe UI Light"/>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AU" sz="2000">
                          <a:solidFill>
                            <a:srgbClr val="FF4500"/>
                          </a:solidFill>
                          <a:latin typeface="Lucida Console"/>
                        </a:rPr>
                        <a:t>$a </a:t>
                      </a:r>
                      <a:r>
                        <a:rPr lang="en-AU" sz="2000">
                          <a:solidFill>
                            <a:srgbClr val="FFFFFF"/>
                          </a:solidFill>
                          <a:latin typeface="Lucida Console"/>
                        </a:rPr>
                        <a:t>= 0</a:t>
                      </a:r>
                    </a:p>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E0FFFF"/>
                          </a:solidFill>
                          <a:latin typeface="Lucida Console"/>
                        </a:rPr>
                        <a:t>Do</a:t>
                      </a:r>
                      <a:r>
                        <a:rPr lang="en-AU" sz="2000">
                          <a:solidFill>
                            <a:srgbClr val="F5F5F5"/>
                          </a:solidFill>
                          <a:latin typeface="Lucida Console"/>
                        </a:rPr>
                        <a:t>{</a:t>
                      </a:r>
                      <a:r>
                        <a:rPr lang="en-AU" sz="2000">
                          <a:solidFill>
                            <a:srgbClr val="FF4500"/>
                          </a:solidFill>
                          <a:latin typeface="Lucida Console"/>
                        </a:rPr>
                        <a:t>$a</a:t>
                      </a:r>
                      <a:r>
                        <a:rPr lang="en-AU" sz="2000">
                          <a:solidFill>
                            <a:srgbClr val="F5F5F5"/>
                          </a:solidFill>
                          <a:latin typeface="Lucida Console"/>
                        </a:rPr>
                        <a:t>; </a:t>
                      </a:r>
                      <a:r>
                        <a:rPr lang="en-AU" sz="2000">
                          <a:solidFill>
                            <a:srgbClr val="FF4500"/>
                          </a:solidFill>
                          <a:latin typeface="Lucida Console"/>
                        </a:rPr>
                        <a:t>$a</a:t>
                      </a:r>
                      <a:r>
                        <a:rPr lang="en-AU" sz="2000">
                          <a:solidFill>
                            <a:srgbClr val="D3D3D3"/>
                          </a:solidFill>
                          <a:latin typeface="Lucida Console"/>
                        </a:rPr>
                        <a:t>++</a:t>
                      </a:r>
                      <a:r>
                        <a:rPr lang="en-AU" sz="2000">
                          <a:solidFill>
                            <a:srgbClr val="F5F5F5"/>
                          </a:solidFill>
                          <a:latin typeface="Lucida Console"/>
                        </a:rPr>
                        <a:t>} </a:t>
                      </a:r>
                      <a:r>
                        <a:rPr lang="en-AU" sz="2000">
                          <a:solidFill>
                            <a:srgbClr val="E0FFFF"/>
                          </a:solidFill>
                          <a:latin typeface="Lucida Console"/>
                        </a:rPr>
                        <a:t>Until</a:t>
                      </a:r>
                      <a:r>
                        <a:rPr lang="en-AU" sz="2000">
                          <a:solidFill>
                            <a:srgbClr val="F5F5F5"/>
                          </a:solidFill>
                          <a:latin typeface="Lucida Console"/>
                        </a:rPr>
                        <a:t> (</a:t>
                      </a:r>
                      <a:r>
                        <a:rPr lang="en-AU" sz="2000">
                          <a:solidFill>
                            <a:srgbClr val="FF4500"/>
                          </a:solidFill>
                          <a:latin typeface="Lucida Console"/>
                        </a:rPr>
                        <a:t>$a</a:t>
                      </a:r>
                      <a:r>
                        <a:rPr lang="en-AU" sz="2000">
                          <a:solidFill>
                            <a:srgbClr val="F5F5F5"/>
                          </a:solidFill>
                          <a:latin typeface="Lucida Console"/>
                        </a:rPr>
                        <a:t> </a:t>
                      </a:r>
                      <a:r>
                        <a:rPr lang="en-AU" sz="2000">
                          <a:solidFill>
                            <a:srgbClr val="D3D3D3"/>
                          </a:solidFill>
                          <a:latin typeface="Lucida Console"/>
                        </a:rPr>
                        <a:t>–</a:t>
                      </a:r>
                      <a:r>
                        <a:rPr lang="en-AU" sz="2000" err="1">
                          <a:solidFill>
                            <a:srgbClr val="D3D3D3"/>
                          </a:solidFill>
                          <a:latin typeface="Lucida Console"/>
                        </a:rPr>
                        <a:t>gt</a:t>
                      </a:r>
                      <a:r>
                        <a:rPr lang="en-AU" sz="2000">
                          <a:solidFill>
                            <a:srgbClr val="F5F5F5"/>
                          </a:solidFill>
                          <a:latin typeface="Lucida Console"/>
                        </a:rPr>
                        <a:t> </a:t>
                      </a:r>
                      <a:r>
                        <a:rPr lang="en-AU" sz="2000">
                          <a:solidFill>
                            <a:srgbClr val="FFE4C4"/>
                          </a:solidFill>
                          <a:latin typeface="Lucida Console"/>
                        </a:rPr>
                        <a:t>10</a:t>
                      </a:r>
                      <a:r>
                        <a:rPr lang="en-AU" sz="2000">
                          <a:solidFill>
                            <a:srgbClr val="F5F5F5"/>
                          </a:solidFill>
                          <a:latin typeface="Lucida Console"/>
                        </a:rPr>
                        <a:t>)</a:t>
                      </a:r>
                    </a:p>
                  </a:txBody>
                  <a:tcPr>
                    <a:solidFill>
                      <a:srgbClr val="012456"/>
                    </a:solidFill>
                  </a:tcPr>
                </a:tc>
                <a:extLst>
                  <a:ext uri="{0D108BD9-81ED-4DB2-BD59-A6C34878D82A}">
                    <a16:rowId xmlns:a16="http://schemas.microsoft.com/office/drawing/2014/main" val="325700895"/>
                  </a:ext>
                </a:extLst>
              </a:tr>
            </a:tbl>
          </a:graphicData>
        </a:graphic>
      </p:graphicFrame>
      <p:sp>
        <p:nvSpPr>
          <p:cNvPr id="5" name="Flowchart: Process 4"/>
          <p:cNvSpPr/>
          <p:nvPr/>
        </p:nvSpPr>
        <p:spPr>
          <a:xfrm>
            <a:off x="4327266" y="4051458"/>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Code</a:t>
            </a:r>
          </a:p>
        </p:txBody>
      </p:sp>
      <p:sp>
        <p:nvSpPr>
          <p:cNvPr id="6" name="Flowchart: Decision 5"/>
          <p:cNvSpPr/>
          <p:nvPr/>
        </p:nvSpPr>
        <p:spPr>
          <a:xfrm>
            <a:off x="7553444" y="3841026"/>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Is Condition True?</a:t>
            </a:r>
          </a:p>
        </p:txBody>
      </p:sp>
      <p:cxnSp>
        <p:nvCxnSpPr>
          <p:cNvPr id="7" name="Straight Arrow Connector 6"/>
          <p:cNvCxnSpPr>
            <a:stCxn id="17" idx="3"/>
            <a:endCxn id="5" idx="1"/>
          </p:cNvCxnSpPr>
          <p:nvPr/>
        </p:nvCxnSpPr>
        <p:spPr>
          <a:xfrm>
            <a:off x="3057983" y="4481701"/>
            <a:ext cx="1269283" cy="4423"/>
          </a:xfrm>
          <a:prstGeom prst="straightConnector1">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2"/>
            <a:endCxn id="16" idx="0"/>
          </p:cNvCxnSpPr>
          <p:nvPr/>
        </p:nvCxnSpPr>
        <p:spPr>
          <a:xfrm>
            <a:off x="8888949" y="5122384"/>
            <a:ext cx="0" cy="534178"/>
          </a:xfrm>
          <a:prstGeom prst="straightConnector1">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6" idx="1"/>
          </p:cNvCxnSpPr>
          <p:nvPr/>
        </p:nvCxnSpPr>
        <p:spPr>
          <a:xfrm flipV="1">
            <a:off x="6284160" y="4481705"/>
            <a:ext cx="1269284" cy="4419"/>
          </a:xfrm>
          <a:prstGeom prst="straightConnector1">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6" idx="0"/>
            <a:endCxn id="5" idx="0"/>
          </p:cNvCxnSpPr>
          <p:nvPr/>
        </p:nvCxnSpPr>
        <p:spPr>
          <a:xfrm rot="16200000" flipH="1" flipV="1">
            <a:off x="6992115" y="2154624"/>
            <a:ext cx="210432" cy="3583236"/>
          </a:xfrm>
          <a:prstGeom prst="bentConnector3">
            <a:avLst>
              <a:gd name="adj1" fmla="val -108634"/>
            </a:avLst>
          </a:prstGeom>
          <a:ln w="38100">
            <a:solidFill>
              <a:schemeClr val="accent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8925188" y="5145742"/>
            <a:ext cx="51065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Yes</a:t>
            </a:r>
          </a:p>
        </p:txBody>
      </p:sp>
      <p:sp>
        <p:nvSpPr>
          <p:cNvPr id="15" name="TextBox 14"/>
          <p:cNvSpPr txBox="1"/>
          <p:nvPr/>
        </p:nvSpPr>
        <p:spPr>
          <a:xfrm>
            <a:off x="8943398" y="3389271"/>
            <a:ext cx="49244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No</a:t>
            </a:r>
          </a:p>
        </p:txBody>
      </p:sp>
      <p:sp>
        <p:nvSpPr>
          <p:cNvPr id="16" name="Flowchart: Terminator 15"/>
          <p:cNvSpPr/>
          <p:nvPr/>
        </p:nvSpPr>
        <p:spPr>
          <a:xfrm>
            <a:off x="8070802" y="5656562"/>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End</a:t>
            </a:r>
          </a:p>
        </p:txBody>
      </p:sp>
      <p:sp>
        <p:nvSpPr>
          <p:cNvPr id="17" name="Flowchart: Terminator 16"/>
          <p:cNvSpPr/>
          <p:nvPr/>
        </p:nvSpPr>
        <p:spPr>
          <a:xfrm>
            <a:off x="1421689" y="4205032"/>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Start</a:t>
            </a:r>
          </a:p>
        </p:txBody>
      </p:sp>
    </p:spTree>
    <p:extLst>
      <p:ext uri="{BB962C8B-B14F-4D97-AF65-F5344CB8AC3E}">
        <p14:creationId xmlns:p14="http://schemas.microsoft.com/office/powerpoint/2010/main" val="229698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0" y="188640"/>
            <a:ext cx="11277600" cy="685800"/>
          </a:xfrm>
        </p:spPr>
        <p:txBody>
          <a:bodyPr/>
          <a:lstStyle/>
          <a:p>
            <a:r>
              <a:rPr lang="en-AU"/>
              <a:t>For Loop</a:t>
            </a:r>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 name="Flowchart: Process 1"/>
          <p:cNvSpPr/>
          <p:nvPr/>
        </p:nvSpPr>
        <p:spPr>
          <a:xfrm>
            <a:off x="7701426" y="4054655"/>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Code</a:t>
            </a:r>
          </a:p>
        </p:txBody>
      </p:sp>
      <p:sp>
        <p:nvSpPr>
          <p:cNvPr id="3" name="Flowchart: Decision 2"/>
          <p:cNvSpPr/>
          <p:nvPr/>
        </p:nvSpPr>
        <p:spPr>
          <a:xfrm>
            <a:off x="4608095" y="3848642"/>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Is Condition True?</a:t>
            </a:r>
          </a:p>
        </p:txBody>
      </p:sp>
      <p:cxnSp>
        <p:nvCxnSpPr>
          <p:cNvPr id="7" name="Straight Arrow Connector 6"/>
          <p:cNvCxnSpPr>
            <a:stCxn id="46" idx="3"/>
            <a:endCxn id="19" idx="1"/>
          </p:cNvCxnSpPr>
          <p:nvPr/>
        </p:nvCxnSpPr>
        <p:spPr>
          <a:xfrm>
            <a:off x="1806559" y="4489321"/>
            <a:ext cx="422321"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3" idx="2"/>
            <a:endCxn id="35" idx="0"/>
          </p:cNvCxnSpPr>
          <p:nvPr/>
        </p:nvCxnSpPr>
        <p:spPr>
          <a:xfrm>
            <a:off x="5943600" y="5130000"/>
            <a:ext cx="0" cy="526562"/>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3" idx="3"/>
            <a:endCxn id="2" idx="1"/>
          </p:cNvCxnSpPr>
          <p:nvPr/>
        </p:nvCxnSpPr>
        <p:spPr>
          <a:xfrm>
            <a:off x="7279105" y="4489321"/>
            <a:ext cx="422321"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8" idx="0"/>
            <a:endCxn id="3" idx="0"/>
          </p:cNvCxnSpPr>
          <p:nvPr/>
        </p:nvCxnSpPr>
        <p:spPr>
          <a:xfrm rot="16200000" flipV="1">
            <a:off x="8398337" y="1393905"/>
            <a:ext cx="206014" cy="5115487"/>
          </a:xfrm>
          <a:prstGeom prst="bentConnector3">
            <a:avLst>
              <a:gd name="adj1" fmla="val 306415"/>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7125510" y="4046286"/>
            <a:ext cx="51065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Yes</a:t>
            </a:r>
          </a:p>
        </p:txBody>
      </p:sp>
      <p:sp>
        <p:nvSpPr>
          <p:cNvPr id="32" name="TextBox 31"/>
          <p:cNvSpPr txBox="1"/>
          <p:nvPr/>
        </p:nvSpPr>
        <p:spPr>
          <a:xfrm>
            <a:off x="6020610" y="5129999"/>
            <a:ext cx="49244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No</a:t>
            </a:r>
          </a:p>
        </p:txBody>
      </p:sp>
      <p:sp>
        <p:nvSpPr>
          <p:cNvPr id="35" name="Flowchart: Terminator 34"/>
          <p:cNvSpPr/>
          <p:nvPr/>
        </p:nvSpPr>
        <p:spPr>
          <a:xfrm>
            <a:off x="5125453" y="5656562"/>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End</a:t>
            </a:r>
          </a:p>
        </p:txBody>
      </p:sp>
      <p:sp>
        <p:nvSpPr>
          <p:cNvPr id="46" name="Flowchart: Terminator 45"/>
          <p:cNvSpPr/>
          <p:nvPr/>
        </p:nvSpPr>
        <p:spPr>
          <a:xfrm>
            <a:off x="170265" y="4212652"/>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Start</a:t>
            </a:r>
          </a:p>
        </p:txBody>
      </p:sp>
      <p:graphicFrame>
        <p:nvGraphicFramePr>
          <p:cNvPr id="16" name="Table 15"/>
          <p:cNvGraphicFramePr>
            <a:graphicFrameLocks noGrp="1"/>
          </p:cNvGraphicFramePr>
          <p:nvPr>
            <p:extLst>
              <p:ext uri="{D42A27DB-BD31-4B8C-83A1-F6EECF244321}">
                <p14:modId xmlns:p14="http://schemas.microsoft.com/office/powerpoint/2010/main" val="1327505419"/>
              </p:ext>
            </p:extLst>
          </p:nvPr>
        </p:nvGraphicFramePr>
        <p:xfrm>
          <a:off x="304800" y="1143571"/>
          <a:ext cx="11665296" cy="1798320"/>
        </p:xfrm>
        <a:graphic>
          <a:graphicData uri="http://schemas.openxmlformats.org/drawingml/2006/table">
            <a:tbl>
              <a:tblPr bandRow="1">
                <a:tableStyleId>{5C22544A-7EE6-4342-B048-85BDC9FD1C3A}</a:tableStyleId>
              </a:tblPr>
              <a:tblGrid>
                <a:gridCol w="3723682">
                  <a:extLst>
                    <a:ext uri="{9D8B030D-6E8A-4147-A177-3AD203B41FA5}">
                      <a16:colId xmlns:a16="http://schemas.microsoft.com/office/drawing/2014/main" val="4041740269"/>
                    </a:ext>
                  </a:extLst>
                </a:gridCol>
                <a:gridCol w="7941614">
                  <a:extLst>
                    <a:ext uri="{9D8B030D-6E8A-4147-A177-3AD203B41FA5}">
                      <a16:colId xmlns:a16="http://schemas.microsoft.com/office/drawing/2014/main" val="2149174630"/>
                    </a:ext>
                  </a:extLst>
                </a:gridCol>
              </a:tblGrid>
              <a:tr h="370840">
                <a:tc>
                  <a:txBody>
                    <a:bodyPr/>
                    <a:lstStyle/>
                    <a:p>
                      <a:r>
                        <a:rPr lang="en-AU" sz="2000">
                          <a:latin typeface="Segoe UI Light"/>
                          <a:cs typeface="Segoe UI Light"/>
                        </a:rPr>
                        <a:t>For</a:t>
                      </a:r>
                    </a:p>
                  </a:txBody>
                  <a:tcPr/>
                </a:tc>
                <a:tc>
                  <a:txBody>
                    <a:bodyPr/>
                    <a:lstStyle/>
                    <a:p>
                      <a:r>
                        <a:rPr lang="en-AU" sz="2000">
                          <a:latin typeface="Segoe UI Light"/>
                          <a:cs typeface="Segoe UI Light"/>
                        </a:rPr>
                        <a:t>Runs script block while conditional test = true</a:t>
                      </a:r>
                    </a:p>
                    <a:p>
                      <a:r>
                        <a:rPr lang="en-AU" sz="2000">
                          <a:latin typeface="Segoe UI Light"/>
                          <a:cs typeface="Segoe UI Light"/>
                        </a:rPr>
                        <a:t>Useful</a:t>
                      </a:r>
                      <a:r>
                        <a:rPr lang="en-AU" sz="2000" baseline="0">
                          <a:latin typeface="Segoe UI Light"/>
                          <a:cs typeface="Segoe UI Light"/>
                        </a:rPr>
                        <a:t> when targeting a </a:t>
                      </a:r>
                      <a:r>
                        <a:rPr lang="en-AU" sz="2000" u="sng" baseline="0">
                          <a:latin typeface="Segoe UI Light"/>
                          <a:cs typeface="Segoe UI Light"/>
                        </a:rPr>
                        <a:t>subset</a:t>
                      </a:r>
                      <a:r>
                        <a:rPr lang="en-AU" sz="2000" baseline="0">
                          <a:latin typeface="Segoe UI Light"/>
                          <a:cs typeface="Segoe UI Light"/>
                        </a:rPr>
                        <a:t> of array values</a:t>
                      </a:r>
                      <a:endParaRPr lang="en-AU" sz="2000">
                        <a:latin typeface="Segoe UI Light"/>
                        <a:cs typeface="Segoe UI Light"/>
                      </a:endParaRPr>
                    </a:p>
                  </a:txBody>
                  <a:tcPr/>
                </a:tc>
                <a:extLst>
                  <a:ext uri="{0D108BD9-81ED-4DB2-BD59-A6C34878D82A}">
                    <a16:rowId xmlns:a16="http://schemas.microsoft.com/office/drawing/2014/main" val="1490368720"/>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FFFFF"/>
                          </a:solidFill>
                          <a:latin typeface="Lucida Console"/>
                        </a:rPr>
                        <a:t>Syntax</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0" i="0" u="none" strike="noStrike" baseline="0">
                          <a:solidFill>
                            <a:srgbClr val="FFFFFF"/>
                          </a:solidFill>
                          <a:latin typeface="Consolas"/>
                        </a:rPr>
                        <a:t>For (&lt;</a:t>
                      </a:r>
                      <a:r>
                        <a:rPr lang="en-US" sz="2000" b="0" i="0" u="none" strike="noStrike" baseline="0" err="1">
                          <a:solidFill>
                            <a:srgbClr val="FFFFFF"/>
                          </a:solidFill>
                          <a:latin typeface="Consolas"/>
                        </a:rPr>
                        <a:t>init</a:t>
                      </a:r>
                      <a:r>
                        <a:rPr lang="en-US" sz="2000" b="0" i="0" u="none" strike="noStrike" baseline="0">
                          <a:solidFill>
                            <a:srgbClr val="FFFFFF"/>
                          </a:solidFill>
                          <a:latin typeface="Consolas"/>
                        </a:rPr>
                        <a:t>&gt;; &lt;condition&gt;; &lt;increment&gt;)          </a:t>
                      </a:r>
                      <a:r>
                        <a:rPr lang="en-US" sz="2000" b="0" i="0" u="none" strike="noStrike" baseline="0">
                          <a:solidFill>
                            <a:schemeClr val="tx1"/>
                          </a:solidFill>
                          <a:latin typeface="Consolas" panose="020B0609020204030204" pitchFamily="49" charset="0"/>
                        </a:rPr>
                        <a:t> </a:t>
                      </a:r>
                      <a:r>
                        <a:rPr lang="en-US" sz="2000" b="0" i="0" u="none" strike="noStrike" baseline="0">
                          <a:solidFill>
                            <a:srgbClr val="FFFFFF"/>
                          </a:solidFill>
                          <a:latin typeface="Consolas"/>
                        </a:rPr>
                        <a:t>{&lt;statement list&gt;}</a:t>
                      </a:r>
                      <a:endParaRPr lang="en-AU" sz="2000">
                        <a:solidFill>
                          <a:srgbClr val="FFFFFF"/>
                        </a:solidFill>
                        <a:latin typeface="Consolas"/>
                      </a:endParaRPr>
                    </a:p>
                  </a:txBody>
                  <a:tcPr>
                    <a:solidFill>
                      <a:srgbClr val="012456"/>
                    </a:solidFill>
                  </a:tcPr>
                </a:tc>
                <a:extLst>
                  <a:ext uri="{0D108BD9-81ED-4DB2-BD59-A6C34878D82A}">
                    <a16:rowId xmlns:a16="http://schemas.microsoft.com/office/drawing/2014/main" val="1792785876"/>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a:rPr>
                        <a:t>Example</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E0FFFF"/>
                          </a:solidFill>
                          <a:latin typeface="Lucida Console"/>
                        </a:rPr>
                        <a:t>For</a:t>
                      </a:r>
                      <a:r>
                        <a:rPr lang="en-AU" sz="2000">
                          <a:solidFill>
                            <a:srgbClr val="F5F5F5"/>
                          </a:solidFill>
                          <a:latin typeface="Lucida Console"/>
                        </a:rPr>
                        <a:t> (</a:t>
                      </a:r>
                      <a:r>
                        <a:rPr lang="en-AU" sz="2000">
                          <a:solidFill>
                            <a:srgbClr val="FF4500"/>
                          </a:solidFill>
                          <a:latin typeface="Lucida Console"/>
                        </a:rPr>
                        <a:t>$a</a:t>
                      </a:r>
                      <a:r>
                        <a:rPr lang="en-AU" sz="2000">
                          <a:solidFill>
                            <a:srgbClr val="D3D3D3"/>
                          </a:solidFill>
                          <a:latin typeface="Lucida Console"/>
                        </a:rPr>
                        <a:t>=</a:t>
                      </a:r>
                      <a:r>
                        <a:rPr lang="en-AU" sz="2000">
                          <a:solidFill>
                            <a:srgbClr val="FFE4C4"/>
                          </a:solidFill>
                          <a:latin typeface="Lucida Console"/>
                        </a:rPr>
                        <a:t>1</a:t>
                      </a:r>
                      <a:r>
                        <a:rPr lang="en-AU" sz="2000">
                          <a:solidFill>
                            <a:srgbClr val="F5F5F5"/>
                          </a:solidFill>
                          <a:latin typeface="Lucida Console"/>
                        </a:rPr>
                        <a:t>; </a:t>
                      </a:r>
                      <a:r>
                        <a:rPr lang="en-AU" sz="2000">
                          <a:solidFill>
                            <a:srgbClr val="FF4500"/>
                          </a:solidFill>
                          <a:latin typeface="Lucida Console"/>
                        </a:rPr>
                        <a:t>$a</a:t>
                      </a:r>
                      <a:r>
                        <a:rPr lang="en-AU" sz="2000">
                          <a:solidFill>
                            <a:srgbClr val="F5F5F5"/>
                          </a:solidFill>
                          <a:latin typeface="Lucida Console"/>
                        </a:rPr>
                        <a:t> </a:t>
                      </a:r>
                      <a:r>
                        <a:rPr lang="en-AU" sz="2000">
                          <a:solidFill>
                            <a:srgbClr val="D3D3D3"/>
                          </a:solidFill>
                          <a:latin typeface="Lucida Console"/>
                        </a:rPr>
                        <a:t>–</a:t>
                      </a:r>
                      <a:r>
                        <a:rPr lang="en-AU" sz="2000" err="1">
                          <a:solidFill>
                            <a:srgbClr val="D3D3D3"/>
                          </a:solidFill>
                          <a:latin typeface="Lucida Console"/>
                        </a:rPr>
                        <a:t>lt</a:t>
                      </a:r>
                      <a:r>
                        <a:rPr lang="en-AU" sz="2000">
                          <a:solidFill>
                            <a:srgbClr val="F5F5F5"/>
                          </a:solidFill>
                          <a:latin typeface="Lucida Console"/>
                        </a:rPr>
                        <a:t> </a:t>
                      </a:r>
                      <a:r>
                        <a:rPr lang="en-AU" sz="2000">
                          <a:solidFill>
                            <a:srgbClr val="FFE4C4"/>
                          </a:solidFill>
                          <a:latin typeface="Lucida Console"/>
                        </a:rPr>
                        <a:t>10</a:t>
                      </a:r>
                      <a:r>
                        <a:rPr lang="en-AU" sz="2000">
                          <a:solidFill>
                            <a:srgbClr val="F5F5F5"/>
                          </a:solidFill>
                          <a:latin typeface="Lucida Console"/>
                        </a:rPr>
                        <a:t>; </a:t>
                      </a:r>
                      <a:r>
                        <a:rPr lang="en-AU" sz="2000">
                          <a:solidFill>
                            <a:srgbClr val="FF4500"/>
                          </a:solidFill>
                          <a:latin typeface="Lucida Console"/>
                        </a:rPr>
                        <a:t>$a</a:t>
                      </a:r>
                      <a:r>
                        <a:rPr lang="en-AU" sz="2000">
                          <a:solidFill>
                            <a:srgbClr val="D3D3D3"/>
                          </a:solidFill>
                          <a:latin typeface="Lucida Console"/>
                        </a:rPr>
                        <a:t>++</a:t>
                      </a:r>
                      <a:r>
                        <a:rPr lang="en-AU" sz="2000">
                          <a:solidFill>
                            <a:srgbClr val="F5F5F5"/>
                          </a:solidFill>
                          <a:latin typeface="Lucida Console"/>
                        </a:rPr>
                        <a:t>) {</a:t>
                      </a:r>
                      <a:r>
                        <a:rPr lang="en-AU" sz="2000">
                          <a:solidFill>
                            <a:srgbClr val="FF4500"/>
                          </a:solidFill>
                          <a:latin typeface="Lucida Console"/>
                        </a:rPr>
                        <a:t>$a</a:t>
                      </a:r>
                      <a:r>
                        <a:rPr lang="en-AU" sz="2000">
                          <a:solidFill>
                            <a:srgbClr val="F5F5F5"/>
                          </a:solidFill>
                          <a:latin typeface="Lucida Console"/>
                        </a:rPr>
                        <a:t>}</a:t>
                      </a:r>
                    </a:p>
                  </a:txBody>
                  <a:tcPr>
                    <a:solidFill>
                      <a:srgbClr val="012456"/>
                    </a:solidFill>
                  </a:tcPr>
                </a:tc>
                <a:extLst>
                  <a:ext uri="{0D108BD9-81ED-4DB2-BD59-A6C34878D82A}">
                    <a16:rowId xmlns:a16="http://schemas.microsoft.com/office/drawing/2014/main" val="962955577"/>
                  </a:ext>
                </a:extLst>
              </a:tr>
            </a:tbl>
          </a:graphicData>
        </a:graphic>
      </p:graphicFrame>
      <p:sp>
        <p:nvSpPr>
          <p:cNvPr id="18" name="Flowchart: Process 17"/>
          <p:cNvSpPr/>
          <p:nvPr/>
        </p:nvSpPr>
        <p:spPr>
          <a:xfrm>
            <a:off x="10080640" y="4054656"/>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Increment</a:t>
            </a:r>
          </a:p>
        </p:txBody>
      </p:sp>
      <p:sp>
        <p:nvSpPr>
          <p:cNvPr id="19" name="Flowchart: Process 18"/>
          <p:cNvSpPr/>
          <p:nvPr/>
        </p:nvSpPr>
        <p:spPr>
          <a:xfrm>
            <a:off x="2228880" y="4054655"/>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Segoe UI"/>
                <a:ea typeface="+mn-ea"/>
                <a:cs typeface="+mn-cs"/>
              </a:rPr>
              <a:t>Initialise</a:t>
            </a: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cxnSp>
        <p:nvCxnSpPr>
          <p:cNvPr id="23" name="Straight Arrow Connector 22"/>
          <p:cNvCxnSpPr>
            <a:stCxn id="2" idx="3"/>
            <a:endCxn id="18" idx="1"/>
          </p:cNvCxnSpPr>
          <p:nvPr/>
        </p:nvCxnSpPr>
        <p:spPr>
          <a:xfrm>
            <a:off x="9658320" y="4489321"/>
            <a:ext cx="422320" cy="1"/>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9" idx="3"/>
            <a:endCxn id="3" idx="1"/>
          </p:cNvCxnSpPr>
          <p:nvPr/>
        </p:nvCxnSpPr>
        <p:spPr>
          <a:xfrm>
            <a:off x="4185774" y="4489321"/>
            <a:ext cx="422321"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513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0" y="188640"/>
            <a:ext cx="11277600" cy="685800"/>
          </a:xfrm>
        </p:spPr>
        <p:txBody>
          <a:bodyPr/>
          <a:lstStyle/>
          <a:p>
            <a:r>
              <a:rPr lang="en-AU"/>
              <a:t>For Loop</a:t>
            </a:r>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 name="Flowchart: Process 1"/>
          <p:cNvSpPr/>
          <p:nvPr/>
        </p:nvSpPr>
        <p:spPr>
          <a:xfrm>
            <a:off x="7701426" y="4054655"/>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Code</a:t>
            </a:r>
          </a:p>
        </p:txBody>
      </p:sp>
      <p:sp>
        <p:nvSpPr>
          <p:cNvPr id="3" name="Flowchart: Decision 2"/>
          <p:cNvSpPr/>
          <p:nvPr/>
        </p:nvSpPr>
        <p:spPr>
          <a:xfrm>
            <a:off x="4608095" y="3848642"/>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Is Condition True?</a:t>
            </a:r>
          </a:p>
        </p:txBody>
      </p:sp>
      <p:cxnSp>
        <p:nvCxnSpPr>
          <p:cNvPr id="7" name="Straight Arrow Connector 6"/>
          <p:cNvCxnSpPr>
            <a:stCxn id="46" idx="3"/>
            <a:endCxn id="19" idx="1"/>
          </p:cNvCxnSpPr>
          <p:nvPr/>
        </p:nvCxnSpPr>
        <p:spPr>
          <a:xfrm>
            <a:off x="1806559" y="4489321"/>
            <a:ext cx="422321"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3" idx="2"/>
            <a:endCxn id="35" idx="0"/>
          </p:cNvCxnSpPr>
          <p:nvPr/>
        </p:nvCxnSpPr>
        <p:spPr>
          <a:xfrm>
            <a:off x="5943600" y="5130000"/>
            <a:ext cx="0" cy="526562"/>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3" idx="3"/>
            <a:endCxn id="2" idx="1"/>
          </p:cNvCxnSpPr>
          <p:nvPr/>
        </p:nvCxnSpPr>
        <p:spPr>
          <a:xfrm>
            <a:off x="7279105" y="4489321"/>
            <a:ext cx="422321"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8" idx="0"/>
            <a:endCxn id="3" idx="0"/>
          </p:cNvCxnSpPr>
          <p:nvPr/>
        </p:nvCxnSpPr>
        <p:spPr>
          <a:xfrm rot="16200000" flipV="1">
            <a:off x="8398337" y="1393905"/>
            <a:ext cx="206014" cy="5115487"/>
          </a:xfrm>
          <a:prstGeom prst="bentConnector3">
            <a:avLst>
              <a:gd name="adj1" fmla="val 306415"/>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7125510" y="4046286"/>
            <a:ext cx="51065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Yes</a:t>
            </a:r>
          </a:p>
        </p:txBody>
      </p:sp>
      <p:sp>
        <p:nvSpPr>
          <p:cNvPr id="32" name="TextBox 31"/>
          <p:cNvSpPr txBox="1"/>
          <p:nvPr/>
        </p:nvSpPr>
        <p:spPr>
          <a:xfrm>
            <a:off x="6020610" y="5129999"/>
            <a:ext cx="49244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No</a:t>
            </a:r>
          </a:p>
        </p:txBody>
      </p:sp>
      <p:sp>
        <p:nvSpPr>
          <p:cNvPr id="35" name="Flowchart: Terminator 34"/>
          <p:cNvSpPr/>
          <p:nvPr/>
        </p:nvSpPr>
        <p:spPr>
          <a:xfrm>
            <a:off x="5125453" y="5656562"/>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End</a:t>
            </a:r>
          </a:p>
        </p:txBody>
      </p:sp>
      <p:sp>
        <p:nvSpPr>
          <p:cNvPr id="46" name="Flowchart: Terminator 45"/>
          <p:cNvSpPr/>
          <p:nvPr/>
        </p:nvSpPr>
        <p:spPr>
          <a:xfrm>
            <a:off x="170265" y="4212652"/>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Start</a:t>
            </a:r>
          </a:p>
        </p:txBody>
      </p:sp>
      <p:sp>
        <p:nvSpPr>
          <p:cNvPr id="18" name="Flowchart: Process 17"/>
          <p:cNvSpPr/>
          <p:nvPr/>
        </p:nvSpPr>
        <p:spPr>
          <a:xfrm>
            <a:off x="10080640" y="4054656"/>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Increment</a:t>
            </a:r>
          </a:p>
        </p:txBody>
      </p:sp>
      <p:sp>
        <p:nvSpPr>
          <p:cNvPr id="19" name="Flowchart: Process 18"/>
          <p:cNvSpPr/>
          <p:nvPr/>
        </p:nvSpPr>
        <p:spPr>
          <a:xfrm>
            <a:off x="2228880" y="4054655"/>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Initialise</a:t>
            </a:r>
          </a:p>
        </p:txBody>
      </p:sp>
      <p:cxnSp>
        <p:nvCxnSpPr>
          <p:cNvPr id="23" name="Straight Arrow Connector 22"/>
          <p:cNvCxnSpPr>
            <a:stCxn id="2" idx="3"/>
            <a:endCxn id="18" idx="1"/>
          </p:cNvCxnSpPr>
          <p:nvPr/>
        </p:nvCxnSpPr>
        <p:spPr>
          <a:xfrm>
            <a:off x="9658320" y="4489321"/>
            <a:ext cx="422320" cy="1"/>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9" idx="3"/>
            <a:endCxn id="3" idx="1"/>
          </p:cNvCxnSpPr>
          <p:nvPr/>
        </p:nvCxnSpPr>
        <p:spPr>
          <a:xfrm>
            <a:off x="4185774" y="4489321"/>
            <a:ext cx="422321"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4044424587"/>
              </p:ext>
            </p:extLst>
          </p:nvPr>
        </p:nvGraphicFramePr>
        <p:xfrm>
          <a:off x="301924" y="934528"/>
          <a:ext cx="11630024" cy="2321337"/>
        </p:xfrm>
        <a:graphic>
          <a:graphicData uri="http://schemas.openxmlformats.org/drawingml/2006/table">
            <a:tbl>
              <a:tblPr bandRow="1">
                <a:tableStyleId>{5C22544A-7EE6-4342-B048-85BDC9FD1C3A}</a:tableStyleId>
              </a:tblPr>
              <a:tblGrid>
                <a:gridCol w="2409825">
                  <a:extLst>
                    <a:ext uri="{9D8B030D-6E8A-4147-A177-3AD203B41FA5}">
                      <a16:colId xmlns:a16="http://schemas.microsoft.com/office/drawing/2014/main" val="4041740269"/>
                    </a:ext>
                  </a:extLst>
                </a:gridCol>
                <a:gridCol w="9220199">
                  <a:extLst>
                    <a:ext uri="{9D8B030D-6E8A-4147-A177-3AD203B41FA5}">
                      <a16:colId xmlns:a16="http://schemas.microsoft.com/office/drawing/2014/main" val="2149174630"/>
                    </a:ext>
                  </a:extLst>
                </a:gridCol>
              </a:tblGrid>
              <a:tr h="925639">
                <a:tc>
                  <a:txBody>
                    <a:bodyPr/>
                    <a:lstStyle/>
                    <a:p>
                      <a:r>
                        <a:rPr lang="en-AU" sz="2000">
                          <a:solidFill>
                            <a:srgbClr val="000000"/>
                          </a:solidFill>
                          <a:latin typeface="Segoe UI Light"/>
                          <a:cs typeface="Segoe UI Light"/>
                        </a:rPr>
                        <a:t>For</a:t>
                      </a:r>
                    </a:p>
                  </a:txBody>
                  <a:tcPr/>
                </a:tc>
                <a:tc>
                  <a:txBody>
                    <a:bodyPr/>
                    <a:lstStyle/>
                    <a:p>
                      <a:r>
                        <a:rPr lang="en-AU" sz="2000">
                          <a:solidFill>
                            <a:srgbClr val="000000"/>
                          </a:solidFill>
                          <a:latin typeface="Segoe UI Light"/>
                          <a:cs typeface="Segoe UI Light"/>
                        </a:rPr>
                        <a:t>Runs script block while conditional test = true</a:t>
                      </a:r>
                    </a:p>
                    <a:p>
                      <a:r>
                        <a:rPr lang="en-AU" sz="2000">
                          <a:solidFill>
                            <a:srgbClr val="000000"/>
                          </a:solidFill>
                          <a:latin typeface="Segoe UI Light"/>
                          <a:cs typeface="Segoe UI Light"/>
                        </a:rPr>
                        <a:t>Useful</a:t>
                      </a:r>
                      <a:r>
                        <a:rPr lang="en-AU" sz="2000" baseline="0">
                          <a:solidFill>
                            <a:srgbClr val="000000"/>
                          </a:solidFill>
                          <a:latin typeface="Segoe UI Light"/>
                          <a:cs typeface="Segoe UI Light"/>
                        </a:rPr>
                        <a:t> when targeting a </a:t>
                      </a:r>
                      <a:r>
                        <a:rPr lang="en-AU" sz="2000" u="sng" baseline="0">
                          <a:solidFill>
                            <a:srgbClr val="000000"/>
                          </a:solidFill>
                          <a:latin typeface="Segoe UI Light"/>
                          <a:cs typeface="Segoe UI Light"/>
                        </a:rPr>
                        <a:t>subset</a:t>
                      </a:r>
                      <a:r>
                        <a:rPr lang="en-AU" sz="2000" baseline="0">
                          <a:solidFill>
                            <a:srgbClr val="000000"/>
                          </a:solidFill>
                          <a:latin typeface="Segoe UI Light"/>
                          <a:cs typeface="Segoe UI Light"/>
                        </a:rPr>
                        <a:t> of array values</a:t>
                      </a:r>
                      <a:endParaRPr lang="en-AU" sz="2000">
                        <a:solidFill>
                          <a:srgbClr val="000000"/>
                        </a:solidFill>
                        <a:latin typeface="Segoe UI Light"/>
                        <a:cs typeface="Segoe UI Light"/>
                      </a:endParaRPr>
                    </a:p>
                  </a:txBody>
                  <a:tcPr/>
                </a:tc>
                <a:extLst>
                  <a:ext uri="{0D108BD9-81ED-4DB2-BD59-A6C34878D82A}">
                    <a16:rowId xmlns:a16="http://schemas.microsoft.com/office/drawing/2014/main" val="1490368720"/>
                  </a:ext>
                </a:extLst>
              </a:tr>
              <a:tr h="481298">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a:solidFill>
                            <a:srgbClr val="FFFFFF"/>
                          </a:solidFill>
                          <a:latin typeface="Lucida Console"/>
                        </a:rPr>
                        <a:t>Syntax</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u="none" strike="noStrike" baseline="0">
                          <a:solidFill>
                            <a:srgbClr val="FFFFFF"/>
                          </a:solidFill>
                          <a:latin typeface="Consolas"/>
                        </a:rPr>
                        <a:t>For (&lt;init&gt;; &lt;condition&gt;; &lt;increment&gt;)  {&lt;statement list&gt;}</a:t>
                      </a:r>
                      <a:endParaRPr lang="en-AU">
                        <a:solidFill>
                          <a:srgbClr val="FFFFFF"/>
                        </a:solidFill>
                        <a:latin typeface="Consolas"/>
                      </a:endParaRPr>
                    </a:p>
                  </a:txBody>
                  <a:tcPr>
                    <a:solidFill>
                      <a:srgbClr val="012456"/>
                    </a:solidFill>
                  </a:tcPr>
                </a:tc>
                <a:extLst>
                  <a:ext uri="{0D108BD9-81ED-4DB2-BD59-A6C34878D82A}">
                    <a16:rowId xmlns:a16="http://schemas.microsoft.com/office/drawing/2014/main" val="1792785876"/>
                  </a:ext>
                </a:extLst>
              </a:tr>
              <a:tr h="789908">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a:solidFill>
                            <a:srgbClr val="FFFFFF"/>
                          </a:solidFill>
                          <a:latin typeface="Lucida Console"/>
                        </a:rPr>
                        <a:t>Example</a:t>
                      </a:r>
                    </a:p>
                  </a:txBody>
                  <a:tcPr>
                    <a:solidFill>
                      <a:srgbClr val="012456"/>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AU">
                          <a:solidFill>
                            <a:srgbClr val="FFFFFF"/>
                          </a:solidFill>
                          <a:latin typeface="Lucida Console"/>
                        </a:rPr>
                        <a:t>$netAdap = Get-NetAdapter</a:t>
                      </a:r>
                    </a:p>
                    <a:p>
                      <a:pPr marL="0" marR="0" indent="0" algn="l" defTabSz="914400" eaLnBrk="1" fontAlgn="auto" latinLnBrk="0" hangingPunct="1">
                        <a:lnSpc>
                          <a:spcPct val="100000"/>
                        </a:lnSpc>
                        <a:spcBef>
                          <a:spcPts val="0"/>
                        </a:spcBef>
                        <a:spcAft>
                          <a:spcPts val="0"/>
                        </a:spcAft>
                        <a:buClrTx/>
                        <a:buSzTx/>
                        <a:buFontTx/>
                        <a:buNone/>
                        <a:tabLst/>
                        <a:defRPr/>
                      </a:pPr>
                      <a:r>
                        <a:rPr lang="en-AU">
                          <a:solidFill>
                            <a:srgbClr val="FFFFFF"/>
                          </a:solidFill>
                          <a:latin typeface="Lucida Console"/>
                        </a:rPr>
                        <a:t>For($i=0; $i -lt $netAdap.Count; $i++)</a:t>
                      </a:r>
                    </a:p>
                    <a:p>
                      <a:pPr marL="0" marR="0" indent="0" algn="l" defTabSz="914400" eaLnBrk="1" fontAlgn="auto" latinLnBrk="0" hangingPunct="1">
                        <a:lnSpc>
                          <a:spcPct val="100000"/>
                        </a:lnSpc>
                        <a:spcBef>
                          <a:spcPts val="0"/>
                        </a:spcBef>
                        <a:spcAft>
                          <a:spcPts val="0"/>
                        </a:spcAft>
                        <a:buClrTx/>
                        <a:buSzTx/>
                        <a:buFontTx/>
                        <a:buNone/>
                        <a:tabLst/>
                        <a:defRPr/>
                      </a:pPr>
                      <a:r>
                        <a:rPr lang="en-AU">
                          <a:solidFill>
                            <a:srgbClr val="FFFFFF"/>
                          </a:solidFill>
                          <a:latin typeface="Lucida Console"/>
                        </a:rPr>
                        <a:t>{Write-Host "$($netAdap[$i].Name) :: $($netAdap[$i].Status)"} </a:t>
                      </a:r>
                    </a:p>
                  </a:txBody>
                  <a:tcPr>
                    <a:solidFill>
                      <a:srgbClr val="012456"/>
                    </a:solidFill>
                  </a:tcPr>
                </a:tc>
                <a:extLst>
                  <a:ext uri="{0D108BD9-81ED-4DB2-BD59-A6C34878D82A}">
                    <a16:rowId xmlns:a16="http://schemas.microsoft.com/office/drawing/2014/main" val="962955577"/>
                  </a:ext>
                </a:extLst>
              </a:tr>
            </a:tbl>
          </a:graphicData>
        </a:graphic>
      </p:graphicFrame>
    </p:spTree>
    <p:extLst>
      <p:ext uri="{BB962C8B-B14F-4D97-AF65-F5344CB8AC3E}">
        <p14:creationId xmlns:p14="http://schemas.microsoft.com/office/powerpoint/2010/main" val="44355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0" y="188640"/>
            <a:ext cx="11277600" cy="685800"/>
          </a:xfrm>
        </p:spPr>
        <p:txBody>
          <a:bodyPr/>
          <a:lstStyle/>
          <a:p>
            <a:r>
              <a:rPr lang="en-AU" err="1"/>
              <a:t>ForEach</a:t>
            </a:r>
            <a:r>
              <a:rPr lang="en-AU"/>
              <a:t> Loop</a:t>
            </a:r>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 name="Flowchart: Process 1"/>
          <p:cNvSpPr/>
          <p:nvPr/>
        </p:nvSpPr>
        <p:spPr>
          <a:xfrm>
            <a:off x="5919019" y="4054654"/>
            <a:ext cx="2861187"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Set Value of $&lt;item&gt; to current array/collection element</a:t>
            </a:r>
          </a:p>
        </p:txBody>
      </p:sp>
      <p:sp>
        <p:nvSpPr>
          <p:cNvPr id="3" name="Flowchart: Decision 2"/>
          <p:cNvSpPr/>
          <p:nvPr/>
        </p:nvSpPr>
        <p:spPr>
          <a:xfrm>
            <a:off x="2573008" y="3848641"/>
            <a:ext cx="2671010" cy="1281358"/>
          </a:xfrm>
          <a:prstGeom prst="flowChartDecision">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Items in Array?</a:t>
            </a:r>
          </a:p>
        </p:txBody>
      </p:sp>
      <p:cxnSp>
        <p:nvCxnSpPr>
          <p:cNvPr id="7" name="Straight Arrow Connector 6"/>
          <p:cNvCxnSpPr>
            <a:stCxn id="46" idx="3"/>
            <a:endCxn id="3" idx="1"/>
          </p:cNvCxnSpPr>
          <p:nvPr/>
        </p:nvCxnSpPr>
        <p:spPr>
          <a:xfrm flipV="1">
            <a:off x="2150688" y="4489320"/>
            <a:ext cx="422320" cy="1"/>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3" idx="2"/>
            <a:endCxn id="35" idx="0"/>
          </p:cNvCxnSpPr>
          <p:nvPr/>
        </p:nvCxnSpPr>
        <p:spPr>
          <a:xfrm>
            <a:off x="3908513" y="5129999"/>
            <a:ext cx="0" cy="526563"/>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3" idx="3"/>
            <a:endCxn id="2" idx="1"/>
          </p:cNvCxnSpPr>
          <p:nvPr/>
        </p:nvCxnSpPr>
        <p:spPr>
          <a:xfrm>
            <a:off x="5244018" y="4489320"/>
            <a:ext cx="675001" cy="0"/>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8" idx="0"/>
            <a:endCxn id="3" idx="0"/>
          </p:cNvCxnSpPr>
          <p:nvPr/>
        </p:nvCxnSpPr>
        <p:spPr>
          <a:xfrm rot="16200000" flipV="1">
            <a:off x="7063635" y="693520"/>
            <a:ext cx="206015" cy="6516257"/>
          </a:xfrm>
          <a:prstGeom prst="bentConnector3">
            <a:avLst>
              <a:gd name="adj1" fmla="val 335050"/>
            </a:avLst>
          </a:prstGeom>
          <a:ln w="38100">
            <a:solidFill>
              <a:schemeClr val="accent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247253" y="4054656"/>
            <a:ext cx="51065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Yes</a:t>
            </a:r>
          </a:p>
        </p:txBody>
      </p:sp>
      <p:sp>
        <p:nvSpPr>
          <p:cNvPr id="32" name="TextBox 31"/>
          <p:cNvSpPr txBox="1"/>
          <p:nvPr/>
        </p:nvSpPr>
        <p:spPr>
          <a:xfrm>
            <a:off x="3908514" y="5127559"/>
            <a:ext cx="49244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No</a:t>
            </a:r>
          </a:p>
        </p:txBody>
      </p:sp>
      <p:sp>
        <p:nvSpPr>
          <p:cNvPr id="35" name="Flowchart: Terminator 34"/>
          <p:cNvSpPr/>
          <p:nvPr/>
        </p:nvSpPr>
        <p:spPr>
          <a:xfrm>
            <a:off x="3090366" y="5656562"/>
            <a:ext cx="1636294" cy="553338"/>
          </a:xfrm>
          <a:prstGeom prst="flowChartTerminator">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End</a:t>
            </a:r>
          </a:p>
        </p:txBody>
      </p:sp>
      <p:sp>
        <p:nvSpPr>
          <p:cNvPr id="46" name="Flowchart: Terminator 45"/>
          <p:cNvSpPr/>
          <p:nvPr/>
        </p:nvSpPr>
        <p:spPr>
          <a:xfrm>
            <a:off x="514394" y="4212652"/>
            <a:ext cx="1636294" cy="553338"/>
          </a:xfrm>
          <a:prstGeom prst="flowChartTerminator">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Start</a:t>
            </a:r>
          </a:p>
        </p:txBody>
      </p:sp>
      <p:sp>
        <p:nvSpPr>
          <p:cNvPr id="18" name="Flowchart: Process 17"/>
          <p:cNvSpPr/>
          <p:nvPr/>
        </p:nvSpPr>
        <p:spPr>
          <a:xfrm>
            <a:off x="9446323" y="4054656"/>
            <a:ext cx="1956894" cy="869332"/>
          </a:xfrm>
          <a:prstGeom prst="flowChartProcess">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Run Code</a:t>
            </a:r>
          </a:p>
        </p:txBody>
      </p:sp>
      <p:cxnSp>
        <p:nvCxnSpPr>
          <p:cNvPr id="23" name="Straight Arrow Connector 22"/>
          <p:cNvCxnSpPr>
            <a:stCxn id="2" idx="3"/>
            <a:endCxn id="18" idx="1"/>
          </p:cNvCxnSpPr>
          <p:nvPr/>
        </p:nvCxnSpPr>
        <p:spPr>
          <a:xfrm>
            <a:off x="8780206" y="4489320"/>
            <a:ext cx="666117" cy="2"/>
          </a:xfrm>
          <a:prstGeom prst="straightConnector1">
            <a:avLst/>
          </a:prstGeom>
          <a:ln w="38100">
            <a:solidFill>
              <a:schemeClr val="accent1"/>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3055031553"/>
              </p:ext>
            </p:extLst>
          </p:nvPr>
        </p:nvGraphicFramePr>
        <p:xfrm>
          <a:off x="304800" y="1483404"/>
          <a:ext cx="11741698" cy="1188720"/>
        </p:xfrm>
        <a:graphic>
          <a:graphicData uri="http://schemas.openxmlformats.org/drawingml/2006/table">
            <a:tbl>
              <a:tblPr bandRow="1">
                <a:tableStyleId>{5C22544A-7EE6-4342-B048-85BDC9FD1C3A}</a:tableStyleId>
              </a:tblPr>
              <a:tblGrid>
                <a:gridCol w="1402080">
                  <a:extLst>
                    <a:ext uri="{9D8B030D-6E8A-4147-A177-3AD203B41FA5}">
                      <a16:colId xmlns:a16="http://schemas.microsoft.com/office/drawing/2014/main" val="583079699"/>
                    </a:ext>
                  </a:extLst>
                </a:gridCol>
                <a:gridCol w="10339618">
                  <a:extLst>
                    <a:ext uri="{9D8B030D-6E8A-4147-A177-3AD203B41FA5}">
                      <a16:colId xmlns:a16="http://schemas.microsoft.com/office/drawing/2014/main" val="3748089758"/>
                    </a:ext>
                  </a:extLst>
                </a:gridCol>
              </a:tblGrid>
              <a:tr h="370840">
                <a:tc>
                  <a:txBody>
                    <a:bodyPr/>
                    <a:lstStyle/>
                    <a:p>
                      <a:r>
                        <a:rPr lang="en-AU" sz="2000" err="1">
                          <a:latin typeface="Segoe UI Light" panose="020B0502040204020203" pitchFamily="34" charset="0"/>
                          <a:cs typeface="Segoe UI Light" panose="020B0502040204020203" pitchFamily="34" charset="0"/>
                        </a:rPr>
                        <a:t>ForEach</a:t>
                      </a:r>
                      <a:endParaRPr lang="en-AU" sz="2000">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latin typeface="Segoe UI Light" panose="020B0502040204020203" pitchFamily="34" charset="0"/>
                          <a:cs typeface="Segoe UI Light" panose="020B0502040204020203" pitchFamily="34" charset="0"/>
                        </a:rPr>
                        <a:t>Good</a:t>
                      </a:r>
                      <a:r>
                        <a:rPr lang="en-AU" sz="2000" baseline="0">
                          <a:latin typeface="Segoe UI Light" panose="020B0502040204020203" pitchFamily="34" charset="0"/>
                          <a:cs typeface="Segoe UI Light" panose="020B0502040204020203" pitchFamily="34" charset="0"/>
                        </a:rPr>
                        <a:t> when targeting </a:t>
                      </a:r>
                      <a:r>
                        <a:rPr lang="en-AU" sz="2000" u="sng" baseline="0">
                          <a:latin typeface="Segoe UI Light" panose="020B0502040204020203" pitchFamily="34" charset="0"/>
                          <a:cs typeface="Segoe UI Light" panose="020B0502040204020203" pitchFamily="34" charset="0"/>
                        </a:rPr>
                        <a:t>all</a:t>
                      </a:r>
                      <a:r>
                        <a:rPr lang="en-AU" sz="2000" baseline="0">
                          <a:latin typeface="Segoe UI Light" panose="020B0502040204020203" pitchFamily="34" charset="0"/>
                          <a:cs typeface="Segoe UI Light" panose="020B0502040204020203" pitchFamily="34" charset="0"/>
                        </a:rPr>
                        <a:t> array values</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637057126"/>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panose="020B0609040504020204" pitchFamily="49" charset="0"/>
                        </a:rPr>
                        <a:t>Syntax</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0" i="0" u="none" strike="noStrike" baseline="0" err="1">
                          <a:solidFill>
                            <a:schemeClr val="tx1"/>
                          </a:solidFill>
                          <a:latin typeface="Lucida Console" panose="020B0609040504020204" pitchFamily="49" charset="0"/>
                        </a:rPr>
                        <a:t>ForEach</a:t>
                      </a:r>
                      <a:r>
                        <a:rPr lang="en-US" sz="2000" b="0" i="0" u="none" strike="noStrike" baseline="0">
                          <a:solidFill>
                            <a:schemeClr val="tx1"/>
                          </a:solidFill>
                          <a:latin typeface="Lucida Console" panose="020B0609040504020204" pitchFamily="49" charset="0"/>
                        </a:rPr>
                        <a:t> ($&lt;item&gt; in $&lt;collection&gt;){&lt;statement list&gt;}</a:t>
                      </a:r>
                      <a:endParaRPr lang="en-AU" sz="2000">
                        <a:solidFill>
                          <a:schemeClr val="tx1"/>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71692673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panose="020B0609040504020204" pitchFamily="49" charset="0"/>
                        </a:rPr>
                        <a:t>Example</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err="1">
                          <a:solidFill>
                            <a:srgbClr val="E0FFFF"/>
                          </a:solidFill>
                          <a:latin typeface="Lucida Console" panose="020B0609040504020204" pitchFamily="49" charset="0"/>
                        </a:rPr>
                        <a:t>ForEach</a:t>
                      </a:r>
                      <a:r>
                        <a:rPr lang="en-AU" sz="2000">
                          <a:solidFill>
                            <a:srgbClr val="F5F5F5"/>
                          </a:solidFill>
                          <a:latin typeface="Lucida Console" panose="020B0609040504020204" pitchFamily="49" charset="0"/>
                        </a:rPr>
                        <a:t> (</a:t>
                      </a:r>
                      <a:r>
                        <a:rPr lang="en-AU" sz="2000">
                          <a:solidFill>
                            <a:srgbClr val="FF4500"/>
                          </a:solidFill>
                          <a:latin typeface="Lucida Console" panose="020B0609040504020204" pitchFamily="49" charset="0"/>
                        </a:rPr>
                        <a:t>$file</a:t>
                      </a:r>
                      <a:r>
                        <a:rPr lang="en-AU" sz="2000">
                          <a:solidFill>
                            <a:srgbClr val="F5F5F5"/>
                          </a:solidFill>
                          <a:latin typeface="Lucida Console" panose="020B0609040504020204" pitchFamily="49" charset="0"/>
                        </a:rPr>
                        <a:t> </a:t>
                      </a:r>
                      <a:r>
                        <a:rPr lang="en-AU" sz="2000">
                          <a:solidFill>
                            <a:srgbClr val="E0FFFF"/>
                          </a:solidFill>
                          <a:latin typeface="Lucida Console" panose="020B0609040504020204" pitchFamily="49" charset="0"/>
                        </a:rPr>
                        <a:t>in</a:t>
                      </a:r>
                      <a:r>
                        <a:rPr lang="en-AU" sz="2000">
                          <a:solidFill>
                            <a:srgbClr val="F5F5F5"/>
                          </a:solidFill>
                          <a:latin typeface="Lucida Console" panose="020B0609040504020204" pitchFamily="49" charset="0"/>
                        </a:rPr>
                        <a:t> </a:t>
                      </a:r>
                      <a:r>
                        <a:rPr lang="en-AU" sz="2000">
                          <a:solidFill>
                            <a:srgbClr val="E0FFFF"/>
                          </a:solidFill>
                          <a:latin typeface="Lucida Console" panose="020B0609040504020204" pitchFamily="49" charset="0"/>
                        </a:rPr>
                        <a:t>Get-</a:t>
                      </a:r>
                      <a:r>
                        <a:rPr lang="en-AU" sz="2000" err="1">
                          <a:solidFill>
                            <a:srgbClr val="E0FFFF"/>
                          </a:solidFill>
                          <a:latin typeface="Lucida Console" panose="020B0609040504020204" pitchFamily="49" charset="0"/>
                        </a:rPr>
                        <a:t>Childitem</a:t>
                      </a:r>
                      <a:r>
                        <a:rPr lang="en-AU" sz="2000">
                          <a:solidFill>
                            <a:srgbClr val="F5F5F5"/>
                          </a:solidFill>
                          <a:latin typeface="Lucida Console" panose="020B0609040504020204" pitchFamily="49" charset="0"/>
                        </a:rPr>
                        <a:t> </a:t>
                      </a:r>
                      <a:r>
                        <a:rPr lang="en-AU" sz="2000">
                          <a:solidFill>
                            <a:srgbClr val="EE82EE"/>
                          </a:solidFill>
                          <a:latin typeface="Lucida Console" panose="020B0609040504020204" pitchFamily="49" charset="0"/>
                        </a:rPr>
                        <a:t>c:\windows</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-File</a:t>
                      </a:r>
                      <a:r>
                        <a:rPr lang="en-AU" sz="2000">
                          <a:solidFill>
                            <a:srgbClr val="F5F5F5"/>
                          </a:solidFill>
                          <a:latin typeface="Lucida Console" panose="020B0609040504020204" pitchFamily="49" charset="0"/>
                        </a:rPr>
                        <a:t>) {</a:t>
                      </a:r>
                      <a:r>
                        <a:rPr lang="en-AU" sz="2000">
                          <a:solidFill>
                            <a:srgbClr val="FF4500"/>
                          </a:solidFill>
                          <a:latin typeface="Lucida Console" panose="020B0609040504020204" pitchFamily="49" charset="0"/>
                        </a:rPr>
                        <a:t>$file</a:t>
                      </a:r>
                      <a:r>
                        <a:rPr lang="en-AU" sz="2000">
                          <a:solidFill>
                            <a:srgbClr val="D3D3D3"/>
                          </a:solidFill>
                          <a:latin typeface="Lucida Console" panose="020B0609040504020204" pitchFamily="49" charset="0"/>
                        </a:rPr>
                        <a:t>.</a:t>
                      </a:r>
                      <a:r>
                        <a:rPr lang="en-AU" sz="2000">
                          <a:solidFill>
                            <a:srgbClr val="F5F5F5"/>
                          </a:solidFill>
                          <a:latin typeface="Lucida Console" panose="020B0609040504020204" pitchFamily="49" charset="0"/>
                        </a:rPr>
                        <a:t>name} </a:t>
                      </a:r>
                    </a:p>
                  </a:txBody>
                  <a:tcPr>
                    <a:solidFill>
                      <a:srgbClr val="012456"/>
                    </a:solidFill>
                  </a:tcPr>
                </a:tc>
                <a:extLst>
                  <a:ext uri="{0D108BD9-81ED-4DB2-BD59-A6C34878D82A}">
                    <a16:rowId xmlns:a16="http://schemas.microsoft.com/office/drawing/2014/main" val="1950860008"/>
                  </a:ext>
                </a:extLst>
              </a:tr>
            </a:tbl>
          </a:graphicData>
        </a:graphic>
      </p:graphicFrame>
    </p:spTree>
    <p:extLst>
      <p:ext uri="{BB962C8B-B14F-4D97-AF65-F5344CB8AC3E}">
        <p14:creationId xmlns:p14="http://schemas.microsoft.com/office/powerpoint/2010/main" val="1721741541"/>
      </p:ext>
    </p:extLst>
  </p:cSld>
  <p:clrMapOvr>
    <a:masterClrMapping/>
  </p:clrMapOvr>
</p:sld>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dlc_DocId xmlns="230e9df3-be65-4c73-a93b-d1236ebd677e">CPS089-628834383-4501</_dlc_DocId>
    <_ip_UnifiedCompliancePolicyUIAction xmlns="http://schemas.microsoft.com/sharepoint/v3" xsi:nil="true"/>
    <_dlc_DocIdUrl xmlns="230e9df3-be65-4c73-a93b-d1236ebd677e">
      <Url>https://microsoft.sharepoint.com/teams/CampusProjectSites089/hahzsakosd/ipdev/_layouts/15/DocIdRedir.aspx?ID=CPS089-628834383-4501</Url>
      <Description>CPS089-628834383-4501</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4DE3E8BEF2E4E881CAEEABE421CEE" ma:contentTypeVersion="8" ma:contentTypeDescription="Create a new document." ma:contentTypeScope="" ma:versionID="baf05cccf29378aa88bb8789a5b8e396">
  <xsd:schema xmlns:xsd="http://www.w3.org/2001/XMLSchema" xmlns:xs="http://www.w3.org/2001/XMLSchema" xmlns:p="http://schemas.microsoft.com/office/2006/metadata/properties" xmlns:ns1="http://schemas.microsoft.com/sharepoint/v3" xmlns:ns2="230e9df3-be65-4c73-a93b-d1236ebd677e" xmlns:ns3="7ed30aa2-a9a3-48dd-93de-4f2bc034e61b" xmlns:ns4="59de8348-5be6-4db7-9dc7-92aa9cc3a18f" targetNamespace="http://schemas.microsoft.com/office/2006/metadata/properties" ma:root="true" ma:fieldsID="808daea09e4dbaa5f71bd5fc4a8d1f8d" ns1:_="" ns2:_="" ns3:_="" ns4:_="">
    <xsd:import namespace="http://schemas.microsoft.com/sharepoint/v3"/>
    <xsd:import namespace="230e9df3-be65-4c73-a93b-d1236ebd677e"/>
    <xsd:import namespace="7ed30aa2-a9a3-48dd-93de-4f2bc034e61b"/>
    <xsd:import namespace="59de8348-5be6-4db7-9dc7-92aa9cc3a18f"/>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9de8348-5be6-4db7-9dc7-92aa9cc3a18f"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F12F28-BD3C-40BA-80B0-CAD01733726A}">
  <ds:schemaRefs>
    <ds:schemaRef ds:uri="7ed30aa2-a9a3-48dd-93de-4f2bc034e61b"/>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230e9df3-be65-4c73-a93b-d1236ebd677e"/>
    <ds:schemaRef ds:uri="http://schemas.openxmlformats.org/package/2006/metadata/core-properties"/>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70530342-C5A7-46D1-9E9D-37A8C06F55F7}"/>
</file>

<file path=customXml/itemProps3.xml><?xml version="1.0" encoding="utf-8"?>
<ds:datastoreItem xmlns:ds="http://schemas.openxmlformats.org/officeDocument/2006/customXml" ds:itemID="{558B0F62-F7B0-4B3E-8879-256408FF1689}">
  <ds:schemaRefs>
    <ds:schemaRef ds:uri="http://schemas.microsoft.com/sharepoint/events"/>
  </ds:schemaRefs>
</ds:datastoreItem>
</file>

<file path=customXml/itemProps4.xml><?xml version="1.0" encoding="utf-8"?>
<ds:datastoreItem xmlns:ds="http://schemas.openxmlformats.org/officeDocument/2006/customXml" ds:itemID="{5F5B37D1-3CA4-4C57-9CAE-B76A026592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27</Notes>
  <HiddenSlides>3</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Services4x3</vt:lpstr>
      <vt:lpstr>Agenda</vt:lpstr>
      <vt:lpstr>Module 10: Flow Control</vt:lpstr>
      <vt:lpstr>PowerShell’s Five Loops</vt:lpstr>
      <vt:lpstr>While Loop</vt:lpstr>
      <vt:lpstr>Do While Loop</vt:lpstr>
      <vt:lpstr>Do Until Loop</vt:lpstr>
      <vt:lpstr>For Loop</vt:lpstr>
      <vt:lpstr>For Loop</vt:lpstr>
      <vt:lpstr>ForEach Loop</vt:lpstr>
      <vt:lpstr>Instructor Demonstration</vt:lpstr>
      <vt:lpstr>If</vt:lpstr>
      <vt:lpstr>If..Else</vt:lpstr>
      <vt:lpstr>If..Elseif(s)</vt:lpstr>
      <vt:lpstr>If..ElseIf(s)..Else</vt:lpstr>
      <vt:lpstr>Simple Switch</vt:lpstr>
      <vt:lpstr>Switch – With Default Case</vt:lpstr>
      <vt:lpstr>Switch Expressions</vt:lpstr>
      <vt:lpstr>Switch Multiple Values</vt:lpstr>
      <vt:lpstr>Switch Parameters</vt:lpstr>
      <vt:lpstr>IF and SWITCH Difference</vt:lpstr>
      <vt:lpstr>Flow Control Keywords</vt:lpstr>
      <vt:lpstr>Flow Control Keywords</vt:lpstr>
      <vt:lpstr>Instructor Demonstration</vt:lpstr>
      <vt:lpstr>Module 11: Flow Control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cp:revision>1</cp:revision>
  <dcterms:modified xsi:type="dcterms:W3CDTF">2017-04-19T15:41:14Z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0x0101003914DE3E8BEF2E4E881CAEEABE421CEE</vt:lpwstr>
  </property>
  <property fmtid="{D5CDD505-2E9C-101B-9397-08002B2CF9AE}" pid="3" name="_dlc_DocIdItemGuid">
    <vt:lpwstr>d58b97eb-b9e9-4028-93f3-884f61aacca2</vt:lpwstr>
  </property>
</Properties>
</file>