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12"/>
  </p:sldMasterIdLst>
  <p:notesMasterIdLst>
    <p:notesMasterId r:id="rId14"/>
  </p:notesMasterIdLst>
  <p:sldIdLst>
    <p:sldId id="256" r:id="rId16"/>
    <p:sldId id="257" r:id="rId18"/>
    <p:sldId id="258" r:id="rId20"/>
    <p:sldId id="259" r:id="rId22"/>
    <p:sldId id="260" r:id="rId24"/>
    <p:sldId id="261" r:id="rId26"/>
    <p:sldId id="262" r:id="rId28"/>
    <p:sldId id="263" r:id="rId30"/>
    <p:sldId id="264" r:id="rId32"/>
    <p:sldId id="265" r:id="rId34"/>
    <p:sldId id="266" r:id="rId36"/>
    <p:sldId id="267" r:id="rId38"/>
    <p:sldId id="268" r:id="rId40"/>
    <p:sldId id="269" r:id="rId42"/>
    <p:sldId id="270" r:id="rId44"/>
    <p:sldId id="271" r:id="rId46"/>
    <p:sldId id="272" r:id="rId48"/>
    <p:sldId id="273" r:id="rId50"/>
    <p:sldId id="274" r:id="rId52"/>
    <p:sldId id="275" r:id="rId54"/>
    <p:sldId id="276" r:id="rId56"/>
    <p:sldId id="277" r:id="rId58"/>
    <p:sldId id="278" r:id="rId60"/>
    <p:sldId id="279" r:id="rId62"/>
    <p:sldId id="280" r:id="rId64"/>
    <p:sldId id="281" r:id="rId66"/>
    <p:sldId id="282" r:id="rId68"/>
    <p:sldId id="283" r:id="rId70"/>
    <p:sldId id="284" r:id="rId72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0">
          <p15:clr>
            <a:srgbClr val="747775"/>
          </p15:clr>
        </p15:guide>
        <p15:guide id="2" pos="2879" userDrawn="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</p:viewPr>
</file>

<file path=ppt/_rels/presentation.xml.rels><?xml version="1.0" encoding="UTF-8"?>
<Relationships xmlns="http://schemas.openxmlformats.org/package/2006/relationships"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slide" Target="slides/slide18.xml"></Relationship><Relationship Id="rId52" Type="http://schemas.openxmlformats.org/officeDocument/2006/relationships/slide" Target="slides/slide19.xml"></Relationship><Relationship Id="rId54" Type="http://schemas.openxmlformats.org/officeDocument/2006/relationships/slide" Target="slides/slide20.xml"></Relationship><Relationship Id="rId56" Type="http://schemas.openxmlformats.org/officeDocument/2006/relationships/slide" Target="slides/slide21.xml"></Relationship><Relationship Id="rId58" Type="http://schemas.openxmlformats.org/officeDocument/2006/relationships/slide" Target="slides/slide22.xml"></Relationship><Relationship Id="rId60" Type="http://schemas.openxmlformats.org/officeDocument/2006/relationships/slide" Target="slides/slide23.xml"></Relationship><Relationship Id="rId62" Type="http://schemas.openxmlformats.org/officeDocument/2006/relationships/slide" Target="slides/slide24.xml"></Relationship><Relationship Id="rId64" Type="http://schemas.openxmlformats.org/officeDocument/2006/relationships/slide" Target="slides/slide25.xml"></Relationship><Relationship Id="rId66" Type="http://schemas.openxmlformats.org/officeDocument/2006/relationships/slide" Target="slides/slide26.xml"></Relationship><Relationship Id="rId68" Type="http://schemas.openxmlformats.org/officeDocument/2006/relationships/slide" Target="slides/slide27.xml"></Relationship><Relationship Id="rId70" Type="http://schemas.openxmlformats.org/officeDocument/2006/relationships/slide" Target="slides/slide28.xml"></Relationship><Relationship Id="rId72" Type="http://schemas.openxmlformats.org/officeDocument/2006/relationships/slide" Target="slides/slide29.xml"></Relationship><Relationship Id="rId74" Type="http://schemas.openxmlformats.org/officeDocument/2006/relationships/viewProps" Target="viewProps.xml"></Relationship><Relationship Id="rId7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563bf19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563bf19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be3403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be3403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cde90a0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cde90a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cde90a0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cde90a0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cde90a0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cde90a0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57de24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57de24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57de247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57de247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57de247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57de247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57de247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57de247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57de247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57de247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6dceed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e6dceed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e5325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e5325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e6dceed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e6dceed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215a1f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215a1f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368ad7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368ad7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368ad71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368ad71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4e8d74c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4e8d74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4e8d74c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4e8d74c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5c6c3f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5c6c3f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5c6c3f9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5c6c3f9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66f044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66f044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833666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833666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e5325a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5e5325a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5e5325a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5e5325a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7d7552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7d7552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8b49ab0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8b49ab0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9f0692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9f0692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4960f50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4960f50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49fc6a6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49fc6a6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3.xml"></Relationship><Relationship Id="rId3" Type="http://schemas.openxmlformats.org/officeDocument/2006/relationships/image" Target="../media/image1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1.xml"></Relationship><Relationship Id="rId3" Type="http://schemas.openxmlformats.org/officeDocument/2006/relationships/image" Target="../media/image3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8.xml"></Relationship><Relationship Id="rId3" Type="http://schemas.openxmlformats.org/officeDocument/2006/relationships/image" Target="../media/image2.png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9.xml"></Relationship><Relationship Id="rId3" Type="http://schemas.openxmlformats.org/officeDocument/2006/relationships/hyperlink" Target="https://raw.githubusercontent.com/Datamanim/datarepo/main/scipy/rel1.csv" TargetMode="Externa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2023-12-11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파이썬 프로그래밍 테스트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시간 : </a:t>
            </a:r>
            <a:r>
              <a:rPr lang="ko">
                <a:solidFill>
                  <a:srgbClr val="FF0000"/>
                </a:solidFill>
              </a:rPr>
              <a:t>AM 10:00 ~ AM11:50, 2시간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문항수 : 10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배점 : 100점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구글폼을 통한 테스트 진행(구글 이메일로 로그인후 시험 제출)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rgbClr val="FF0000"/>
                </a:solidFill>
              </a:rPr>
              <a:t>제출 후 변경 불가능</a:t>
            </a:r>
            <a:r>
              <a:rPr lang="ko"/>
              <a:t>(신중히 제출)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60점 이하 </a:t>
            </a:r>
            <a:r>
              <a:rPr b="1" lang="ko">
                <a:solidFill>
                  <a:srgbClr val="FF0000"/>
                </a:solidFill>
              </a:rPr>
              <a:t>재시험</a:t>
            </a:r>
            <a:r>
              <a:rPr lang="ko"/>
              <a:t> 있음(아마도)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순서 및 시간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15:40 백미원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15:50 양재준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16:00 오재선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16:10 구연우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16:20 장지은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16:30 10분휴식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16:40 박성배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16:50 홍수지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17:00 조영권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17:10 김현태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발표는 1인당 10분 이내로 진행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settings.py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DATABASES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django.db.backends.sqlite3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9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BASE_DIR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9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db.sqlite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9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settings.py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ALLOWED_HOSTS = ["localhost", "127.0.0.1", ".cloudtype.app", "0.0.0.0"]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CSRF_TRUSTED_ORIGINS = ['https://*.cloudtype.app']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마리아db 익스포트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88" y="1105850"/>
            <a:ext cx="74961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 주소 검색 &gt; 경도, 위도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 search_location(query):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restapi_key = '60b71cac95c11ebfeb2ee9d26ca44bbc'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url = "https://dapi.kakao.com/v2/local/search/address.json"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params = { "query": query }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headers = {"Authorization": "KakaoAK " + restapi_key}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response = requests.get(url, headers=headers, params=params)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if response.status_code == 200: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try: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address = response.json()['documents'][0]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float(address['x']), float(address['y'])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except: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'검색안됨'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response.status_code</a:t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t/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직방 &gt; geohash &gt; ID를 가져오는 api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def search_ids(geohash):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url = f'https://apis.zigbang.com/v2/items/oneroom'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params = {'geohash': geohash,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'depositMin':'0',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'rentMin':'0',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'salesTypes' : ['월세', '전세'],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'domain':'zigbang',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'checkAnyItemWithoutFilter':'true'}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response = requests.get(url, params)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if response.status_code == 200: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datas = response.json()['items']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ids = [data["itemId"] for data in datas]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return ids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else: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return response.status_code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 &gt; 원룸 정보를 가져오는 api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def search_oneroom(ids):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url = "https://apis.zigbang.com/v2/items/list"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params = {"item_ids": ids, "domain": "zigbang"}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response = requests.post(url, params)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result = response.json()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final_result = []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for item in result['items']: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item_id = item['item_id']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sales_type = item['sales_type']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deposit = item['deposit']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rent = item['rent']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area = item['전용면적']['m2']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address = item['address']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final_result.append([item_id, sales_type, deposit, rent, area, address])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return final_result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저장하는 함수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def write_txt(file, result, mode='w'):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with open(file, mode, encoding='euc-kr') as f: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for item in result: # item = ['월세', 1000, 70, 20.82, '서초구 우면동']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item = list(map(str, item))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item = ', '.join(item)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f.write(item)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f.write('\n')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print('파일 생성 완료')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데이터베이스에 저장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def insert_maria(result):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conn = pymysql.connect(user = 'maria',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              password = '1234',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              host = 'localhost',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              port = 3306,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              database = 'python_db'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              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cursor = conn.cursor()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sql = '''insert into oneroom values (%s, %s, %s, %s, %s, %s)'''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for index, item in enumerate(result):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try: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cursor.execute(sql, item)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except: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continue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if index % 10 == 0: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conn.commit()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conn.commit()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conn.close()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공공데이터포털 API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Servicekey = 'CNH2rSsnm1yLh9GuJgWu0Dy6IKath1rCI+deUaWictmAESpAGQyeCM1P2i01DYrhcpup7yuHvA2rLxckTxQoHQ=='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base_url = 'https://api.odcloud.kr/api'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# 주소 수정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url = '/15081901/v1/uddi:e86f20c4-44de-4839-bf4a-e53c23d361e2'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params = { 'serviceKey': Servicekey,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# 파라미터 수정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'page' : 1,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'perPage' : 10,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'returnType' : 'json', 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response = requests.get(base_url + url, params = params)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response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07150" y="153600"/>
            <a:ext cx="8520600" cy="4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class Book: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데이터베이스 연결 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__init__(self, id_, pw_, host, port, service):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self.conn = oci.connect(f'{id_}/{pw_}@{host}:{port}/{service}')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self.cursor = self.conn.cursor()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데이터베이스 해제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close_db(self):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self.conn.close() 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커밋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commit(self):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self.conn.commit()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롤백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rollback(self):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self.conn.rollback()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SQL 실행 함수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execute(self, sql, items=[]):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self.cursor.execute(sql, items)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# select 결과를 보여주는 함수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def fetchall(self):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650"/>
              <a:t>        return self.cursor.fetchall()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드라이버 설치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!pip install webdriver-manager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from selenium import webdriver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from selenium.webdriver.chrome.service import Service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from webdriver_manager.chrome import ChromeDriverManager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from selenium.webdriver.common.by import By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service = Service(ChromeDriverManager().install())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driver = webdriver.Chrome(service=service)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데이터프레임과 시리즈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0"/>
            <a:ext cx="9144001" cy="364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누락값 처리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190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1번 문제) </a:t>
            </a:r>
            <a:r>
              <a:rPr lang="ko" sz="1500">
                <a:solidFill>
                  <a:schemeClr val="dk1"/>
                </a:solidFill>
              </a:rPr>
              <a:t> 첫번째 데이터 부터 순서대로 50:50으로 데이터를 나누고, 앞에서 부터 50%의 데이터(이하, A그룹)는 'f1'컬럼의 결측치를 A그룹의 중앙값으로 채우고, 뒤에서부터 50% 데이터(이하, B그룹)는 'f1'컬럼의 결측치를 B그룹의 최대값으로 채운 후, A그룹과 B그룹의 표준편차 합을 구하시오. (소수점 첫째자리)</a:t>
            </a:r>
            <a:endParaRPr sz="15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2번 문제)</a:t>
            </a:r>
            <a:r>
              <a:rPr lang="ko" sz="1500">
                <a:solidFill>
                  <a:schemeClr val="dk1"/>
                </a:solidFill>
              </a:rPr>
              <a:t>  'f4'컬럼 기준 내림차순 정렬과 'f5'컬럼 기준 오름차순 정렬을 순서대로 다중 조건 정렬하고나서 앞에서부터 10개의 데이터 중 'f5'컬럼의 최소값을 찾고, 이 최소값으로 앞에서 부터 10개의 'f5'컬럼 데이터를 변경함. 그리고 'f5'컬럼의 평균값을 계산함. (단 소수점 둘째자리까지 출력(셋째자리에서 반올림))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df.sort_values(['f4', 'f5'], ascending = [False, True])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1번 문제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# step1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# 순서대로 50:50으로 데이터를 나누고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# 앞에서 부터 50%의 데이터(이하, A그룹), 뒤에서부터 50% 데이터(이하, B그룹)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A = df.iloc[:50]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B = df.iloc[50:]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print(A.shape, B.shape)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# step2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# A그룹은 누락값을 A그룹의 중앙값 (f1컬럼 대상)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# B그룹은 누락값을 B그룹의 최대값 (f1컬럼 대상)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A_median = A['f1'].median()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B_max = B['f1'].max()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A_fill = A['f1'].fillna(A_median)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B_fill = B['f1'].fillna(B_max)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975">
                <a:solidFill>
                  <a:schemeClr val="dk1"/>
                </a:solidFill>
              </a:rPr>
              <a:t>print(A_fill.count(), B_fill.count())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# step3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# A그룹과 B그룹의 표준편차 합 (소수점 첫째자리)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std_sum = A_fill.std() + B_fill.std()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round(std_sum, 1)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9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 그릴때 유용한 것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975">
                <a:solidFill>
                  <a:schemeClr val="dk1"/>
                </a:solidFill>
              </a:rPr>
              <a:t># 그래프 크기 조절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75">
                <a:solidFill>
                  <a:schemeClr val="dk1"/>
                </a:solidFill>
              </a:rPr>
              <a:t>import matplotlib.pyplot as plt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ko" sz="975">
                <a:solidFill>
                  <a:schemeClr val="dk1"/>
                </a:solidFill>
              </a:rPr>
              <a:t>plt.rcParams["figure.figsize"] = (4,2)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ko" sz="975">
                <a:solidFill>
                  <a:schemeClr val="dk1"/>
                </a:solidFill>
              </a:rPr>
              <a:t># 한글 폰트 적용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ko" sz="975">
                <a:solidFill>
                  <a:schemeClr val="dk1"/>
                </a:solidFill>
              </a:rPr>
              <a:t>from matplotlib import font_manager, rc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ko" sz="975">
                <a:solidFill>
                  <a:schemeClr val="dk1"/>
                </a:solidFill>
              </a:rPr>
              <a:t>font = 'C:/Windows/Fonts/malgun.ttf'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ko" sz="975">
                <a:solidFill>
                  <a:schemeClr val="dk1"/>
                </a:solidFill>
              </a:rPr>
              <a:t>font_name = font_manager.FontProperties(fname=font).get_name()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ko" sz="975">
                <a:solidFill>
                  <a:schemeClr val="dk1"/>
                </a:solidFill>
              </a:rPr>
              <a:t>rc('font', family=font_name)</a:t>
            </a:r>
            <a:endParaRPr b="1" sz="9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 종류별 쓰임새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975">
                <a:solidFill>
                  <a:schemeClr val="dk1"/>
                </a:solidFill>
              </a:rPr>
              <a:t># plot  ( linechart ) - 수치형 &amp; 연속형데이터</a:t>
            </a:r>
            <a:endParaRPr b="1" sz="975">
              <a:solidFill>
                <a:schemeClr val="dk1"/>
              </a:solidFill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5"/>
              <a:buChar char="-"/>
            </a:pPr>
            <a:r>
              <a:rPr b="1" lang="ko" sz="975">
                <a:solidFill>
                  <a:schemeClr val="dk1"/>
                </a:solidFill>
              </a:rPr>
              <a:t>시계열 또는 연속형 데이터의 흐름에 따라 변화하는 수치를 확인하기 위한 그래프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75">
                <a:solidFill>
                  <a:schemeClr val="dk1"/>
                </a:solidFill>
              </a:rPr>
              <a:t># histogram - 단일 수치형</a:t>
            </a:r>
            <a:endParaRPr b="1" sz="975">
              <a:solidFill>
                <a:schemeClr val="dk1"/>
              </a:solidFill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5"/>
              <a:buChar char="-"/>
            </a:pPr>
            <a:r>
              <a:rPr b="1" lang="ko" sz="975">
                <a:solidFill>
                  <a:schemeClr val="dk1"/>
                </a:solidFill>
              </a:rPr>
              <a:t>데이터의 빈도와 분포를 확인하기 위한 그래프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75">
                <a:solidFill>
                  <a:schemeClr val="dk1"/>
                </a:solidFill>
              </a:rPr>
              <a:t># boxplot - 단일 수치형 또는 범주형(label) &amp; 수치형(x)</a:t>
            </a:r>
            <a:endParaRPr b="1" sz="975">
              <a:solidFill>
                <a:schemeClr val="dk1"/>
              </a:solidFill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5"/>
              <a:buChar char="-"/>
            </a:pPr>
            <a:r>
              <a:rPr b="1" lang="ko" sz="975">
                <a:solidFill>
                  <a:schemeClr val="dk1"/>
                </a:solidFill>
              </a:rPr>
              <a:t>집단간의 분포를 비교하기 위한 그래프  또는  데이터 분포를 확인하고 이상치를 확인하는 그래프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75">
                <a:solidFill>
                  <a:schemeClr val="dk1"/>
                </a:solidFill>
              </a:rPr>
              <a:t># bar - 수치형(height) &amp; 범주형(x)</a:t>
            </a:r>
            <a:endParaRPr b="1" sz="975">
              <a:solidFill>
                <a:schemeClr val="dk1"/>
              </a:solidFill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5"/>
              <a:buChar char="-"/>
            </a:pPr>
            <a:r>
              <a:rPr b="1" lang="ko" sz="975">
                <a:solidFill>
                  <a:schemeClr val="dk1"/>
                </a:solidFill>
              </a:rPr>
              <a:t>범주형 데이터 간의 수치형 값의 차이를 비교하기 위한 그래프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75">
                <a:solidFill>
                  <a:schemeClr val="dk1"/>
                </a:solidFill>
              </a:rPr>
              <a:t># pie - 수치형(x) &amp; 범주형(label)</a:t>
            </a:r>
            <a:endParaRPr b="1" sz="975">
              <a:solidFill>
                <a:schemeClr val="dk1"/>
              </a:solidFill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5"/>
              <a:buChar char="-"/>
            </a:pPr>
            <a:r>
              <a:rPr b="1" lang="ko" sz="975">
                <a:solidFill>
                  <a:schemeClr val="dk1"/>
                </a:solidFill>
              </a:rPr>
              <a:t>범주형 데이터 간의 수치형 값의 비율 차이를 비교하기 위한 그래프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75">
                <a:solidFill>
                  <a:schemeClr val="dk1"/>
                </a:solidFill>
              </a:rPr>
              <a:t># scatter - 수치형 데이터(2개 이상)</a:t>
            </a:r>
            <a:endParaRPr b="1" sz="975">
              <a:solidFill>
                <a:schemeClr val="dk1"/>
              </a:solidFill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5"/>
              <a:buChar char="-"/>
            </a:pPr>
            <a:r>
              <a:rPr b="1" lang="ko" sz="975">
                <a:solidFill>
                  <a:schemeClr val="dk1"/>
                </a:solidFill>
              </a:rPr>
              <a:t>수치형 데이터 간의 분포를 확인하는 그래프 또는 두 데이터 간의 연관성(상관관계)을 확인하는 그래프</a:t>
            </a:r>
            <a:endParaRPr b="1" sz="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유의확률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75">
                <a:solidFill>
                  <a:schemeClr val="dk1"/>
                </a:solidFill>
              </a:rPr>
              <a:t>유의확률(p-value)</a:t>
            </a:r>
            <a:endParaRPr b="1" sz="16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75">
                <a:solidFill>
                  <a:schemeClr val="dk1"/>
                </a:solidFill>
              </a:rPr>
              <a:t>유의(통계적 의미가 있는)한 값이 나올 확률</a:t>
            </a:r>
            <a:endParaRPr b="1" sz="16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75">
                <a:solidFill>
                  <a:schemeClr val="dk1"/>
                </a:solidFill>
              </a:rPr>
              <a:t>p-value 높으면(&gt;0.05) : 우연히 나온 확률 아니다.</a:t>
            </a:r>
            <a:endParaRPr b="1" sz="16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75">
                <a:solidFill>
                  <a:schemeClr val="dk1"/>
                </a:solidFill>
              </a:rPr>
              <a:t>귀무가설 참</a:t>
            </a:r>
            <a:endParaRPr b="1" sz="16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75">
                <a:solidFill>
                  <a:schemeClr val="dk1"/>
                </a:solidFill>
              </a:rPr>
              <a:t>p-value 낮으면 : 우연히 나왔다</a:t>
            </a:r>
            <a:endParaRPr b="1" sz="16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75">
                <a:solidFill>
                  <a:schemeClr val="dk1"/>
                </a:solidFill>
              </a:rPr>
              <a:t>귀무가설 틀렸다 &gt; 대립가설 참</a:t>
            </a:r>
            <a:endParaRPr b="1" sz="16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단변량(일변량) 데이터 분석 방법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9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arabicPeriod"/>
            </a:pPr>
            <a:r>
              <a:rPr b="1" lang="ko" sz="1675">
                <a:solidFill>
                  <a:schemeClr val="dk1"/>
                </a:solidFill>
              </a:rPr>
              <a:t>수치형(연속형) 데이터</a:t>
            </a:r>
            <a:endParaRPr b="1" sz="1675">
              <a:solidFill>
                <a:schemeClr val="dk1"/>
              </a:solidFill>
            </a:endParaRPr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alphaLcPeriod"/>
            </a:pPr>
            <a:r>
              <a:rPr b="1" lang="ko" sz="1675">
                <a:solidFill>
                  <a:schemeClr val="dk1"/>
                </a:solidFill>
              </a:rPr>
              <a:t>기초통계값</a:t>
            </a:r>
            <a:endParaRPr b="1" sz="1675">
              <a:solidFill>
                <a:schemeClr val="dk1"/>
              </a:solidFill>
            </a:endParaRPr>
          </a:p>
          <a:p>
            <a:pPr indent="-3349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romanLcPeriod"/>
            </a:pPr>
            <a:r>
              <a:rPr b="1" lang="ko" sz="1675">
                <a:solidFill>
                  <a:schemeClr val="dk1"/>
                </a:solidFill>
              </a:rPr>
              <a:t>평균, 표준편차, 4분위수, 최대값, 최소값</a:t>
            </a:r>
            <a:endParaRPr b="1" sz="1675">
              <a:solidFill>
                <a:schemeClr val="dk1"/>
              </a:solidFill>
            </a:endParaRPr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alphaLcPeriod"/>
            </a:pPr>
            <a:r>
              <a:rPr b="1" lang="ko" sz="1675">
                <a:solidFill>
                  <a:schemeClr val="dk1"/>
                </a:solidFill>
              </a:rPr>
              <a:t>그래프</a:t>
            </a:r>
            <a:endParaRPr b="1" sz="1675">
              <a:solidFill>
                <a:schemeClr val="dk1"/>
              </a:solidFill>
            </a:endParaRPr>
          </a:p>
          <a:p>
            <a:pPr indent="-3349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romanLcPeriod"/>
            </a:pPr>
            <a:r>
              <a:rPr b="1" lang="ko" sz="1675">
                <a:solidFill>
                  <a:schemeClr val="dk1"/>
                </a:solidFill>
              </a:rPr>
              <a:t>히스토그램, 밀도곡선, 박스그래프</a:t>
            </a:r>
            <a:endParaRPr b="1" sz="1675">
              <a:solidFill>
                <a:schemeClr val="dk1"/>
              </a:solidFill>
            </a:endParaRPr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alphaLcPeriod"/>
            </a:pPr>
            <a:r>
              <a:rPr b="1" lang="ko" sz="1675">
                <a:solidFill>
                  <a:schemeClr val="dk1"/>
                </a:solidFill>
              </a:rPr>
              <a:t>정규성 검정(Shapiro, Anderson)</a:t>
            </a:r>
            <a:endParaRPr b="1" sz="1675">
              <a:solidFill>
                <a:schemeClr val="dk1"/>
              </a:solidFill>
            </a:endParaRPr>
          </a:p>
          <a:p>
            <a:pPr indent="-3349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romanLcPeriod"/>
            </a:pPr>
            <a:r>
              <a:rPr b="1" lang="ko" sz="1675">
                <a:solidFill>
                  <a:schemeClr val="dk1"/>
                </a:solidFill>
              </a:rPr>
              <a:t>이변량데이터분석에서 수치형 데이터가 정규성을 가지는지에 대해</a:t>
            </a:r>
            <a:br>
              <a:rPr b="1" lang="ko" sz="1675">
                <a:solidFill>
                  <a:schemeClr val="dk1"/>
                </a:solidFill>
              </a:rPr>
            </a:br>
            <a:r>
              <a:rPr b="1" lang="ko" sz="1675">
                <a:solidFill>
                  <a:schemeClr val="dk1"/>
                </a:solidFill>
              </a:rPr>
              <a:t>통계검정 함수가 달라지기 때문</a:t>
            </a:r>
            <a:endParaRPr b="1" sz="1675">
              <a:solidFill>
                <a:schemeClr val="dk1"/>
              </a:solidFill>
            </a:endParaRPr>
          </a:p>
          <a:p>
            <a:pPr indent="-3349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arabicPeriod"/>
            </a:pPr>
            <a:r>
              <a:rPr b="1" lang="ko" sz="1675">
                <a:solidFill>
                  <a:schemeClr val="dk1"/>
                </a:solidFill>
              </a:rPr>
              <a:t>범주형 데이터</a:t>
            </a:r>
            <a:endParaRPr b="1" sz="1675">
              <a:solidFill>
                <a:schemeClr val="dk1"/>
              </a:solidFill>
            </a:endParaRPr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alphaLcPeriod"/>
            </a:pPr>
            <a:r>
              <a:rPr b="1" lang="ko" sz="1675">
                <a:solidFill>
                  <a:schemeClr val="dk1"/>
                </a:solidFill>
              </a:rPr>
              <a:t>기초통계값</a:t>
            </a:r>
            <a:endParaRPr b="1" sz="1675">
              <a:solidFill>
                <a:schemeClr val="dk1"/>
              </a:solidFill>
            </a:endParaRPr>
          </a:p>
          <a:p>
            <a:pPr indent="-3349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romanLcPeriod"/>
            </a:pPr>
            <a:r>
              <a:rPr b="1" lang="ko" sz="1675">
                <a:solidFill>
                  <a:schemeClr val="dk1"/>
                </a:solidFill>
              </a:rPr>
              <a:t>개수(범주별), 비율</a:t>
            </a:r>
            <a:endParaRPr b="1" sz="1675">
              <a:solidFill>
                <a:schemeClr val="dk1"/>
              </a:solidFill>
            </a:endParaRPr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alphaLcPeriod"/>
            </a:pPr>
            <a:r>
              <a:rPr b="1" lang="ko" sz="1675">
                <a:solidFill>
                  <a:schemeClr val="dk1"/>
                </a:solidFill>
              </a:rPr>
              <a:t>그래프</a:t>
            </a:r>
            <a:endParaRPr b="1" sz="1675">
              <a:solidFill>
                <a:schemeClr val="dk1"/>
              </a:solidFill>
            </a:endParaRPr>
          </a:p>
          <a:p>
            <a:pPr indent="-3349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romanLcPeriod"/>
            </a:pPr>
            <a:r>
              <a:rPr b="1" lang="ko" sz="1675">
                <a:solidFill>
                  <a:schemeClr val="dk1"/>
                </a:solidFill>
              </a:rPr>
              <a:t>막대그래프(countplot), pie</a:t>
            </a:r>
            <a:endParaRPr b="1" sz="1675">
              <a:solidFill>
                <a:schemeClr val="dk1"/>
              </a:solidFill>
            </a:endParaRPr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alphaLcPeriod"/>
            </a:pPr>
            <a:r>
              <a:rPr b="1" lang="ko" sz="1675">
                <a:solidFill>
                  <a:schemeClr val="dk1"/>
                </a:solidFill>
              </a:rPr>
              <a:t>별도의 검정 X</a:t>
            </a:r>
            <a:endParaRPr b="1" sz="1675">
              <a:solidFill>
                <a:schemeClr val="dk1"/>
              </a:solidFill>
            </a:endParaRPr>
          </a:p>
          <a:p>
            <a:pPr indent="-3349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romanLcPeriod"/>
            </a:pPr>
            <a:r>
              <a:rPr b="1" lang="ko" sz="1675">
                <a:solidFill>
                  <a:schemeClr val="dk1"/>
                </a:solidFill>
              </a:rPr>
              <a:t>범주별 비율이 균등한지를 확인하고 데이터 분석을 진행하는 편</a:t>
            </a:r>
            <a:endParaRPr b="1" sz="16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9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5"/>
              <a:buAutoNum type="arabicPeriod"/>
            </a:pPr>
            <a:r>
              <a:t/>
            </a:r>
            <a:endParaRPr b="1" sz="1675">
              <a:solidFill>
                <a:schemeClr val="dk1"/>
              </a:solidFill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24" y="162425"/>
            <a:ext cx="6556433" cy="467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40"/>
          <p:cNvCxnSpPr/>
          <p:nvPr/>
        </p:nvCxnSpPr>
        <p:spPr>
          <a:xfrm>
            <a:off x="1341388" y="2549400"/>
            <a:ext cx="6140700" cy="447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40"/>
          <p:cNvCxnSpPr/>
          <p:nvPr/>
        </p:nvCxnSpPr>
        <p:spPr>
          <a:xfrm>
            <a:off x="1341375" y="1413125"/>
            <a:ext cx="6140700" cy="447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40"/>
          <p:cNvCxnSpPr/>
          <p:nvPr/>
        </p:nvCxnSpPr>
        <p:spPr>
          <a:xfrm>
            <a:off x="5300375" y="3709150"/>
            <a:ext cx="806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40"/>
          <p:cNvSpPr txBox="1"/>
          <p:nvPr/>
        </p:nvSpPr>
        <p:spPr>
          <a:xfrm>
            <a:off x="5300375" y="3249700"/>
            <a:ext cx="1277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상관계수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26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대응표본 t 검정 데이터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 학생 점수</a:t>
            </a:r>
            <a:endParaRPr/>
          </a:p>
          <a:p>
            <a:pPr indent="0" lvl="0" marL="0" rtl="0" algn="l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 u="sng">
                <a:solidFill>
                  <a:schemeClr val="hlink"/>
                </a:solidFill>
                <a:hlinkClick r:id="rId3"/>
              </a:rPr>
              <a:t>https://raw.githubusercontent.com/Datamanim/datarepo/main/scipy/rel1.csv</a:t>
            </a:r>
            <a:endParaRPr sz="185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>
                <a:solidFill>
                  <a:srgbClr val="008000"/>
                </a:solidFill>
              </a:rPr>
              <a:t># 기계의 rpm 측정값</a:t>
            </a:r>
            <a:endParaRPr sz="185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50">
                <a:solidFill>
                  <a:srgbClr val="008000"/>
                </a:solidFill>
              </a:rPr>
              <a:t>df2 = pd.read_csv('https://raw.githubusercontent.com/Datamanim/datarepo/main/scipy/rel4.csv')</a:t>
            </a:r>
            <a:endParaRPr sz="185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50">
                <a:solidFill>
                  <a:srgbClr val="008000"/>
                </a:solidFill>
              </a:rPr>
              <a:t>pd.concat([df2[df2['group'] == 'a'], df2[df2['group'] == 'b'].reset_index()],  axis = 1)</a:t>
            </a:r>
            <a:endParaRPr sz="185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book = Book('scott', 'tiger','localhost',1521, 'xe')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while True: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num = input('번호를 입력하세요')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match num: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종료(롤백)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'0':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book.rollback()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book.close_db()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break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조회 -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'1':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책 이름 검색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search_word = input('검색할 단어를 입력해주세요.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sql = f'''select rownum, title, author, "YEAR-OF-PUBLICATION", book_store.name, price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from book_list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join book_store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on book_list.publisher = book_store.bscode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where title like '%{search_word}%'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order by rownum'''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(rownum, title, author, 발행일, 출판사(not bscode), price)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print(f'번호 : {row[0]}, 책제목 : {row[1]}, 가격 : {row[-1]}원')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입력 - 책 정보를 입력(title, author, 발행일, pub, price]) - db 저장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pub값을 store 검색해서 해당하는 bscode를 선택할 수 있게끔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pub를 검색하지 못하면 -&gt; store에 출판사 정보를 입력(name, tel, country, city)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'2':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print('입력')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수정 - 조회(select bcode, title) &gt; bcode &gt; 해당하는 책의 값을 수정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값(책이름, 저자, 발행일, 가격) 선택을 해서 변경할수 있도록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'3':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print('수정')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삭제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'4':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Y_N = input('삭제할 책을 조회하시겠습니까? (y/n) : ').lower()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if Y_N in ['y', 'yes']: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전체 조회(select bcode, title) 선택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sql = '''select bcode, title from book_list order by bcode'''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print(row)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bcode &gt; 해당하는 책 삭제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bcode = input('삭제할 bcode를 입력해주세요.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sql = '''delete from book_list where bcode = :1'''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book.execute(sql, [bcode])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print('삭제되었습니다.')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커밋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'5':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book.commit()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잘못된 번호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_: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print('번호가 틀렸습니다.')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book = Book('scott', 'tiger','localhost',1521, 'xe')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while True: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num = input('번호를 입력하세요')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match num: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종료(롤백)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'0':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book.rollback()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book.close_db()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break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조회 -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'1':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책 이름 검색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search_word = input('검색할 단어를 입력해주세요.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sql = f'''select rownum, title, author, "YEAR-OF-PUBLICATION", book_store.name, price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from book_list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join book_store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on book_list.publisher = book_store.bscode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where title like '%{search_word}%'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order by rownum'''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(rownum, title, author, 발행일, 출판사(not bscode), price)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print(f'번호 : {row[0]}, 책제목 : {row[1]}, 가격 : {row[-1]}원')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입력 - 책 정보를 입력(title, author, 발행일, pub, price]) - db 저장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pub값을 store 검색해서 해당하는 bscode를 선택할 수 있게끔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pub를 검색하지 못하면 -&gt; store에 출판사 정보를 입력(name, tel, country, city)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'2':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입력할 내용을 입력받기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try: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title = input('책이름 : 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author = input('저자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year_publication = input('발행일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publisher = input('출판사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publisher 값을 가지고 store 테이블에서 bscode 가져오기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문자값 &gt; store &gt; select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sql = f'''select bscode, name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     from book_store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     where name like '%{publisher}%' 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print(row)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num = int(input('해당하는 출판의 번호를 입력해주세요.\n 만약 해당 출판사가 없으면 0을 입력해주세요.'))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if not num: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# 출판사 정보를 입력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name = input('출판사 이름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tel = input('전화번호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country = input('나라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city = input('도시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sql = '''insert into book_store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         values (:1, :2, :3, :4, :5)'''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book.execute(sql, [name, tel, country, city])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book.execute('''insert into book_list values (:1,:2 ... {num}  ''')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price = int(input('가격 :'))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입력 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except ValueError: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print('숫자만 입력해주세요.')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수정 - 조회(select bcode, title) &gt; bcode &gt; 해당하는 책의 값을 수정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값(책이름, 저자, 발행일, 가격) 선택을 해서 변경할수 있도록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'3':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print('수정')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삭제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'4':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Y_N = input('삭제할 책을 조회하시겠습니까? (y/n) : ').lower()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if Y_N in ['y', 'yes']: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# 전체 조회(select bcode, title) 선택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sql = '''select bcode, title from book_list order by bcode'''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book.execute(sql)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rows = book.fetchall()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for row in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print(row)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# bcode &gt; 해당하는 책 삭제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bcode = input('삭제할 bcode를 입력해주세요. :')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sql = '''delete from book_list where bcode = :1'''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book.execute(sql, [bcode])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print('삭제되었습니다.')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커밋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'5':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book.commit()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# 잘못된 번호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case _: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print('번호가 틀렸습니다.')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2023-12-18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데이터베이스</a:t>
            </a:r>
            <a:r>
              <a:rPr b="1" lang="ko"/>
              <a:t> 테스트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시간 : </a:t>
            </a:r>
            <a:r>
              <a:rPr lang="ko">
                <a:solidFill>
                  <a:srgbClr val="FF0000"/>
                </a:solidFill>
              </a:rPr>
              <a:t>AM 10:00 ~ AM11:50, 2시간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문항수 : 10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배점 : 100점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구글폼을 통한 테스트 진행(구글 이메일로 로그인후 시험 제출)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rgbClr val="FF0000"/>
                </a:solidFill>
              </a:rPr>
              <a:t>제출 후 변경 불가능</a:t>
            </a:r>
            <a:r>
              <a:rPr lang="ko"/>
              <a:t>(신중히 제출)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60점 이하 </a:t>
            </a:r>
            <a:r>
              <a:rPr b="1" lang="ko">
                <a:solidFill>
                  <a:srgbClr val="FF0000"/>
                </a:solidFill>
              </a:rPr>
              <a:t>재시험</a:t>
            </a:r>
            <a:r>
              <a:rPr lang="ko"/>
              <a:t> 있음(아마도)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pclass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ko" sz="195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9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pclass</a:t>
            </a:r>
            <a:r>
              <a:rPr lang="ko" sz="19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ko" sz="19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9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95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프로젝트 개요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목표 :  웹 서비스 구축 미니프로젝트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                정 :  23.12.28 ~ 24.01.05 (6일간)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주                제 :  자유 주제(Create, Read, Update, Delete) + 개인 역량(로그인 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산      출      물 : Django project 압축파일, 발표파일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발  표   자   료 : PPT 혹은 프리젠테이션 양식에 맞춰 결과 발표 자료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프로젝트 계획 동기, 사용기술 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프로젝트 계획 후 개발 진행 절차, 향후 기대, </a:t>
            </a:r>
            <a:br>
              <a:rPr lang="ko"/>
            </a:br>
            <a:r>
              <a:rPr lang="ko"/>
              <a:t>개발시 어려운점, 아쉬운 점 등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장고 ORM 정리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https://m.blog.naver.com/dudwo567890/220924729927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절차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기획 및 설계 단계</a:t>
            </a:r>
            <a:br>
              <a:rPr lang="ko"/>
            </a:br>
            <a:r>
              <a:rPr lang="ko"/>
              <a:t>- 아이디어 도출, 목표 설정, 요구사항 정의, 기술 정의, 역할 분담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프로토타입 개발</a:t>
            </a:r>
            <a:br>
              <a:rPr lang="ko"/>
            </a:br>
            <a:r>
              <a:rPr lang="ko"/>
              <a:t>- 아키텍처 설계, 유즈케이스, 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웹 개발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테스트 및 품질관리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발표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배포 및 </a:t>
            </a:r>
            <a:r>
              <a:rPr lang="ko"/>
              <a:t>유지보수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soddongmo</cp:lastModifiedBy>
  <cp:version>9.104.197.51428</cp:version>
</cp:coreProperties>
</file>