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handoutMasterIdLst>
    <p:handoutMasterId r:id="rId16"/>
  </p:handoutMasterIdLst>
  <p:sldIdLst>
    <p:sldId id="284" r:id="rId2"/>
    <p:sldId id="288" r:id="rId3"/>
    <p:sldId id="271" r:id="rId4"/>
    <p:sldId id="265" r:id="rId5"/>
    <p:sldId id="266" r:id="rId6"/>
    <p:sldId id="276" r:id="rId7"/>
    <p:sldId id="287" r:id="rId8"/>
    <p:sldId id="275" r:id="rId9"/>
    <p:sldId id="286" r:id="rId10"/>
    <p:sldId id="278" r:id="rId11"/>
    <p:sldId id="277" r:id="rId12"/>
    <p:sldId id="290" r:id="rId13"/>
    <p:sldId id="279"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D33441-5C91-4E7B-9919-FEC9F457F14A}">
          <p14:sldIdLst>
            <p14:sldId id="284"/>
            <p14:sldId id="288"/>
            <p14:sldId id="271"/>
            <p14:sldId id="265"/>
            <p14:sldId id="266"/>
            <p14:sldId id="276"/>
            <p14:sldId id="287"/>
            <p14:sldId id="275"/>
            <p14:sldId id="286"/>
            <p14:sldId id="278"/>
            <p14:sldId id="277"/>
            <p14:sldId id="290"/>
            <p14:sldId id="279"/>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378" y="90"/>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4/18/2023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4/18/2023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group 5 – </a:t>
            </a:r>
            <a:r>
              <a:rPr lang="en-US" err="1"/>
              <a:t>Alizia</a:t>
            </a:r>
            <a:r>
              <a:rPr lang="en-US"/>
              <a:t>, Olen and Judy. For our final report we decided to further explore the world happiness report from our midterm. </a:t>
            </a:r>
          </a:p>
        </p:txBody>
      </p:sp>
      <p:sp>
        <p:nvSpPr>
          <p:cNvPr id="4" name="Slide Number Placeholder 3"/>
          <p:cNvSpPr>
            <a:spLocks noGrp="1"/>
          </p:cNvSpPr>
          <p:nvPr>
            <p:ph type="sldNum" sz="quarter" idx="5"/>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60449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mn-lt"/>
              </a:rPr>
              <a:t>For the factor pertaining to Corruption, respondents are asked </a:t>
            </a:r>
            <a:r>
              <a:rPr lang="en-US"/>
              <a:t>“Is corruption widespread throughout the government and Is corruption  widespread within businesses?” In this visual, we see how perception of corruption in a country relates to happiness. Shown here the larger the shape the higher happiness score, the happiness rating is also shown under the region label. The colors show the corruption score, dark red is the most corrupt and dark green the least. </a:t>
            </a:r>
          </a:p>
        </p:txBody>
      </p:sp>
      <p:sp>
        <p:nvSpPr>
          <p:cNvPr id="4" name="Slide Number Placeholder 3"/>
          <p:cNvSpPr>
            <a:spLocks noGrp="1"/>
          </p:cNvSpPr>
          <p:nvPr>
            <p:ph type="sldNum" sz="quarter" idx="5"/>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99255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analyzing social support, generosity, and perceptions of corruption in the top 10 and bottom 10 countries for happiness, we can gain insights into the role of these factors in shaping happiness levels and identifying potential areas for improvement in countries with lower happiness scores such as Afghanistan and Botswana. </a:t>
            </a:r>
          </a:p>
        </p:txBody>
      </p:sp>
      <p:sp>
        <p:nvSpPr>
          <p:cNvPr id="4" name="Slide Number Placeholder 3"/>
          <p:cNvSpPr>
            <a:spLocks noGrp="1"/>
          </p:cNvSpPr>
          <p:nvPr>
            <p:ph type="sldNum" sz="quarter" idx="5"/>
          </p:nvPr>
        </p:nvSpPr>
        <p:spPr/>
        <p:txBody>
          <a:bodyPr/>
          <a:lstStyle/>
          <a:p>
            <a:fld id="{69C971FF-EF28-4195-A575-329446EFAA55}" type="slidenum">
              <a:rPr lang="en-US"/>
              <a:t>12</a:t>
            </a:fld>
            <a:endParaRPr lang="en-US"/>
          </a:p>
        </p:txBody>
      </p:sp>
    </p:spTree>
    <p:extLst>
      <p:ext uri="{BB962C8B-B14F-4D97-AF65-F5344CB8AC3E}">
        <p14:creationId xmlns:p14="http://schemas.microsoft.com/office/powerpoint/2010/main" val="350392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141024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makes people happy? The UN conducts an annual survey of people around the world asking questions related to six factors. These factors are used to calculate a happiness score rating with the highest being 10. </a:t>
            </a:r>
          </a:p>
        </p:txBody>
      </p:sp>
      <p:sp>
        <p:nvSpPr>
          <p:cNvPr id="4" name="Slide Number Placeholder 3"/>
          <p:cNvSpPr>
            <a:spLocks noGrp="1"/>
          </p:cNvSpPr>
          <p:nvPr>
            <p:ph type="sldNum" sz="quarter" idx="5"/>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334019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data from the UN’s World Happiness report years 2018-2022. Our visuals were created in several different tools including python </a:t>
            </a:r>
            <a:r>
              <a:rPr lang="en-US" err="1"/>
              <a:t>colab</a:t>
            </a:r>
            <a:r>
              <a:rPr lang="en-US"/>
              <a:t>, R Studio and Tableau.</a:t>
            </a:r>
          </a:p>
        </p:txBody>
      </p:sp>
      <p:sp>
        <p:nvSpPr>
          <p:cNvPr id="4" name="Slide Number Placeholder 3"/>
          <p:cNvSpPr>
            <a:spLocks noGrp="1"/>
          </p:cNvSpPr>
          <p:nvPr>
            <p:ph type="sldNum" sz="quarter" idx="5"/>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52883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Happiness around the world on a 1-10 scale. Happier countries in the darker red. </a:t>
            </a:r>
          </a:p>
        </p:txBody>
      </p:sp>
      <p:sp>
        <p:nvSpPr>
          <p:cNvPr id="4" name="Slide Number Placeholder 3"/>
          <p:cNvSpPr>
            <a:spLocks noGrp="1"/>
          </p:cNvSpPr>
          <p:nvPr>
            <p:ph type="sldNum" sz="quarter" idx="10"/>
          </p:nvPr>
        </p:nvSpPr>
        <p:spPr/>
        <p:txBody>
          <a:bodyPr/>
          <a:lstStyle/>
          <a:p>
            <a:fld id="{3A2CC701-D80A-463B-8415-A85485312088}" type="slidenum">
              <a:rPr lang="en-US" smtClean="0"/>
              <a:t>4</a:t>
            </a:fld>
            <a:endParaRPr lang="en-US"/>
          </a:p>
        </p:txBody>
      </p:sp>
    </p:spTree>
    <p:extLst>
      <p:ext uri="{BB962C8B-B14F-4D97-AF65-F5344CB8AC3E}">
        <p14:creationId xmlns:p14="http://schemas.microsoft.com/office/powerpoint/2010/main" val="16999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a:p>
        </p:txBody>
      </p:sp>
      <p:sp>
        <p:nvSpPr>
          <p:cNvPr id="4" name="Slide Number Placeholder 3"/>
          <p:cNvSpPr>
            <a:spLocks noGrp="1"/>
          </p:cNvSpPr>
          <p:nvPr>
            <p:ph type="sldNum" sz="quarter" idx="10"/>
          </p:nvPr>
        </p:nvSpPr>
        <p:spPr/>
        <p:txBody>
          <a:bodyPr/>
          <a:lstStyle/>
          <a:p>
            <a:fld id="{3A2CC701-D80A-463B-8415-A85485312088}" type="slidenum">
              <a:rPr lang="en-US" smtClean="0"/>
              <a:t>5</a:t>
            </a:fld>
            <a:endParaRPr lang="en-US"/>
          </a:p>
        </p:txBody>
      </p:sp>
    </p:spTree>
    <p:extLst>
      <p:ext uri="{BB962C8B-B14F-4D97-AF65-F5344CB8AC3E}">
        <p14:creationId xmlns:p14="http://schemas.microsoft.com/office/powerpoint/2010/main" val="71130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17636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12121"/>
                </a:solidFill>
                <a:effectLst/>
                <a:latin typeface="Roboto"/>
                <a:ea typeface="Roboto"/>
                <a:cs typeface="Roboto"/>
              </a:rPr>
              <a:t>From the scatterplots</a:t>
            </a:r>
            <a:r>
              <a:rPr lang="en-US">
                <a:solidFill>
                  <a:srgbClr val="212121"/>
                </a:solidFill>
                <a:latin typeface="Roboto"/>
                <a:ea typeface="Roboto"/>
                <a:cs typeface="Roboto"/>
              </a:rPr>
              <a:t> shown here</a:t>
            </a:r>
            <a:r>
              <a:rPr lang="en-US" b="0" i="0">
                <a:solidFill>
                  <a:srgbClr val="212121"/>
                </a:solidFill>
                <a:effectLst/>
                <a:latin typeface="Roboto"/>
                <a:ea typeface="Roboto"/>
                <a:cs typeface="Roboto"/>
              </a:rPr>
              <a:t>, we can see that there is a general positive correlation between each factor and the happiness score. However, the strength of the correlation varies across the factors.</a:t>
            </a:r>
            <a:r>
              <a:rPr lang="en-US">
                <a:solidFill>
                  <a:srgbClr val="212121"/>
                </a:solidFill>
                <a:latin typeface="Roboto"/>
                <a:ea typeface="Roboto"/>
                <a:cs typeface="Roboto"/>
              </a:rPr>
              <a:t> </a:t>
            </a:r>
            <a:endParaRPr lang="en-US" b="0" i="0">
              <a:solidFill>
                <a:srgbClr val="212121"/>
              </a:solidFill>
              <a:effectLst/>
              <a:latin typeface="Roboto" panose="02000000000000000000" pitchFamily="2" charset="0"/>
            </a:endParaRPr>
          </a:p>
          <a:p>
            <a:endParaRPr lang="en-US" b="0" i="0">
              <a:solidFill>
                <a:srgbClr val="212121"/>
              </a:solidFill>
              <a:effectLst/>
              <a:latin typeface="Roboto" panose="02000000000000000000" pitchFamily="2" charset="0"/>
            </a:endParaRPr>
          </a:p>
          <a:p>
            <a:r>
              <a:rPr lang="en-US" b="0" i="0">
                <a:solidFill>
                  <a:srgbClr val="212121"/>
                </a:solidFill>
                <a:effectLst/>
                <a:latin typeface="Roboto"/>
                <a:ea typeface="Roboto"/>
                <a:cs typeface="Roboto"/>
              </a:rPr>
              <a:t>In the midterm we focused on the factors of GDP, Personal Freedom and Life Expectancy</a:t>
            </a:r>
            <a:r>
              <a:rPr lang="en-US">
                <a:solidFill>
                  <a:srgbClr val="212121"/>
                </a:solidFill>
                <a:latin typeface="Roboto"/>
                <a:ea typeface="Roboto"/>
                <a:cs typeface="Roboto"/>
              </a:rPr>
              <a:t> which had the strongest correlation.</a:t>
            </a:r>
            <a:r>
              <a:rPr lang="en-US" b="0" i="0">
                <a:solidFill>
                  <a:srgbClr val="212121"/>
                </a:solidFill>
                <a:effectLst/>
                <a:latin typeface="Roboto"/>
                <a:ea typeface="Roboto"/>
                <a:cs typeface="Roboto"/>
              </a:rPr>
              <a:t> In the following slides we focus on the other factors that contribute to happiness – Social Support, Perception of Corruption and Generosity.</a:t>
            </a:r>
          </a:p>
          <a:p>
            <a:endParaRPr lang="en-US" b="0" i="0">
              <a:solidFill>
                <a:srgbClr val="212121"/>
              </a:solidFill>
              <a:effectLst/>
              <a:latin typeface="Roboto" panose="02000000000000000000" pitchFamily="2" charset="0"/>
            </a:endParaRPr>
          </a:p>
          <a:p>
            <a:endParaRPr lang="en-US" b="0" i="0">
              <a:solidFill>
                <a:srgbClr val="212121"/>
              </a:solidFill>
              <a:effectLst/>
              <a:latin typeface="Roboto" panose="02000000000000000000" pitchFamily="2" charset="0"/>
            </a:endParaRPr>
          </a:p>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396113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Hi this is Judy. After reviewing the factors of GDP, Freedom to make life choices and life expectancy in our midterm presentation this presentation focuses on the other 3 factors. Here you see box chart covering all the countries surveyed, the darker red color indicates a higher happiness rating and the box size indicates amount of social support, the larger the box the more the support.</a:t>
            </a:r>
          </a:p>
        </p:txBody>
      </p:sp>
      <p:sp>
        <p:nvSpPr>
          <p:cNvPr id="4" name="Slide Number Placeholder 3"/>
          <p:cNvSpPr>
            <a:spLocks noGrp="1"/>
          </p:cNvSpPr>
          <p:nvPr>
            <p:ph type="sldNum" sz="quarter" idx="5"/>
          </p:nvPr>
        </p:nvSpPr>
        <p:spPr/>
        <p:txBody>
          <a:bodyPr/>
          <a:lstStyle/>
          <a:p>
            <a:fld id="{69C971FF-EF28-4195-A575-329446EFAA55}" type="slidenum">
              <a:rPr lang="en-US"/>
              <a:t>9</a:t>
            </a:fld>
            <a:endParaRPr lang="en-US"/>
          </a:p>
        </p:txBody>
      </p:sp>
    </p:spTree>
    <p:extLst>
      <p:ext uri="{BB962C8B-B14F-4D97-AF65-F5344CB8AC3E}">
        <p14:creationId xmlns:p14="http://schemas.microsoft.com/office/powerpoint/2010/main" val="92242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Generosity is another factor used to determine happiness. This chart shows in some regions there seem to be a correlation between generosity and happiness – but not all. This is especially visible for the outlier on the chart - Eastern Africa, which has a higher generosity paired with lower happiness. Other factors could be in play that affect generosity-but not happiness such as a participating in a religion that asks for followers to tithe or to donate a percentage of income. </a:t>
            </a:r>
          </a:p>
        </p:txBody>
      </p:sp>
      <p:sp>
        <p:nvSpPr>
          <p:cNvPr id="4" name="Slide Number Placeholder 3"/>
          <p:cNvSpPr>
            <a:spLocks noGrp="1"/>
          </p:cNvSpPr>
          <p:nvPr>
            <p:ph type="sldNum" sz="quarter" idx="5"/>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383886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162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138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1215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50131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977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371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5028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816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7226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5086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0366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4/18/2023</a:t>
            </a:fld>
            <a:endParaRPr lang="en-US"/>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82620484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background pattern&#10;&#10;Description automatically generated">
            <a:extLst>
              <a:ext uri="{FF2B5EF4-FFF2-40B4-BE49-F238E27FC236}">
                <a16:creationId xmlns:a16="http://schemas.microsoft.com/office/drawing/2014/main" id="{AB675BC3-323A-434B-BD89-386EEA94231B}"/>
              </a:ext>
            </a:extLst>
          </p:cNvPr>
          <p:cNvPicPr>
            <a:picLocks noChangeAspect="1"/>
          </p:cNvPicPr>
          <p:nvPr/>
        </p:nvPicPr>
        <p:blipFill rotWithShape="1">
          <a:blip r:embed="rId3">
            <a:extLst>
              <a:ext uri="{28A0092B-C50C-407E-A947-70E740481C1C}">
                <a14:useLocalDpi xmlns:a14="http://schemas.microsoft.com/office/drawing/2010/main" val="0"/>
              </a:ext>
            </a:extLst>
          </a:blip>
          <a:srcRect l="9080" r="-1" b="-1"/>
          <a:stretch/>
        </p:blipFill>
        <p:spPr>
          <a:xfrm>
            <a:off x="20" y="10"/>
            <a:ext cx="9667104" cy="6857990"/>
          </a:xfrm>
          <a:prstGeom prst="rect">
            <a:avLst/>
          </a:prstGeom>
        </p:spPr>
      </p:pic>
      <p:sp>
        <p:nvSpPr>
          <p:cNvPr id="4" name="Title 1">
            <a:extLst>
              <a:ext uri="{FF2B5EF4-FFF2-40B4-BE49-F238E27FC236}">
                <a16:creationId xmlns:a16="http://schemas.microsoft.com/office/drawing/2014/main" id="{FD20745F-CE63-74F4-E73F-38CA818E2A31}"/>
              </a:ext>
            </a:extLst>
          </p:cNvPr>
          <p:cNvSpPr txBox="1">
            <a:spLocks/>
          </p:cNvSpPr>
          <p:nvPr/>
        </p:nvSpPr>
        <p:spPr>
          <a:xfrm>
            <a:off x="8075612" y="228600"/>
            <a:ext cx="3886200" cy="6400800"/>
          </a:xfrm>
          <a:prstGeom prst="rect">
            <a:avLst/>
          </a:prstGeom>
        </p:spPr>
        <p:txBody>
          <a:bodyPr vert="horz" lIns="91440" tIns="45720" rIns="91440" bIns="45720" rtlCol="0">
            <a:no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r">
              <a:spcAft>
                <a:spcPts val="600"/>
              </a:spcAft>
            </a:pPr>
            <a:br>
              <a:rPr lang="en-US" sz="3600" b="1" cap="none">
                <a:solidFill>
                  <a:schemeClr val="tx1"/>
                </a:solidFill>
                <a:latin typeface="KaiTi" panose="02010609060101010101" pitchFamily="49" charset="-122"/>
                <a:ea typeface="KaiTi" panose="02010609060101010101" pitchFamily="49" charset="-122"/>
                <a:cs typeface="+mn-cs"/>
              </a:rPr>
            </a:br>
            <a:br>
              <a:rPr lang="en-US" sz="3600" b="1" cap="none">
                <a:solidFill>
                  <a:schemeClr val="tx1"/>
                </a:solidFill>
                <a:latin typeface="KaiTi" panose="02010609060101010101" pitchFamily="49" charset="-122"/>
                <a:ea typeface="KaiTi" panose="02010609060101010101" pitchFamily="49" charset="-122"/>
                <a:cs typeface="+mn-cs"/>
              </a:rPr>
            </a:br>
            <a:r>
              <a:rPr lang="en-US" sz="3600" b="1" cap="none">
                <a:solidFill>
                  <a:schemeClr val="tx1"/>
                </a:solidFill>
                <a:latin typeface="KaiTi" panose="02010609060101010101" pitchFamily="49" charset="-122"/>
                <a:ea typeface="KaiTi" panose="02010609060101010101" pitchFamily="49" charset="-122"/>
                <a:cs typeface="+mn-cs"/>
              </a:rPr>
              <a:t>Data Analysis</a:t>
            </a:r>
            <a:br>
              <a:rPr lang="en-US" sz="3600" b="1" cap="none">
                <a:solidFill>
                  <a:schemeClr val="tx1"/>
                </a:solidFill>
                <a:latin typeface="KaiTi" panose="02010609060101010101" pitchFamily="49" charset="-122"/>
                <a:ea typeface="KaiTi" panose="02010609060101010101" pitchFamily="49" charset="-122"/>
                <a:cs typeface="+mn-cs"/>
              </a:rPr>
            </a:br>
            <a:r>
              <a:rPr lang="en-US" sz="3600" b="1" cap="none">
                <a:solidFill>
                  <a:schemeClr val="tx1"/>
                </a:solidFill>
                <a:latin typeface="KaiTi" panose="02010609060101010101" pitchFamily="49" charset="-122"/>
                <a:ea typeface="KaiTi" panose="02010609060101010101" pitchFamily="49" charset="-122"/>
                <a:cs typeface="+mn-cs"/>
              </a:rPr>
              <a:t>of the</a:t>
            </a:r>
            <a:br>
              <a:rPr lang="en-US" sz="3600" b="1" cap="none">
                <a:solidFill>
                  <a:schemeClr val="tx1"/>
                </a:solidFill>
                <a:latin typeface="KaiTi" panose="02010609060101010101" pitchFamily="49" charset="-122"/>
                <a:ea typeface="KaiTi" panose="02010609060101010101" pitchFamily="49" charset="-122"/>
                <a:cs typeface="+mn-cs"/>
              </a:rPr>
            </a:br>
            <a:r>
              <a:rPr lang="en-US" sz="3600" b="1" cap="none">
                <a:solidFill>
                  <a:schemeClr val="tx1"/>
                </a:solidFill>
                <a:latin typeface="KaiTi" panose="02010609060101010101" pitchFamily="49" charset="-122"/>
                <a:ea typeface="KaiTi" panose="02010609060101010101" pitchFamily="49" charset="-122"/>
                <a:cs typeface="+mn-cs"/>
              </a:rPr>
              <a:t> World Happiness Report</a:t>
            </a:r>
          </a:p>
          <a:p>
            <a:pPr algn="r">
              <a:spcAft>
                <a:spcPts val="600"/>
              </a:spcAft>
            </a:pPr>
            <a:endParaRPr lang="en-US" sz="3600" b="1" cap="none">
              <a:solidFill>
                <a:schemeClr val="tx1"/>
              </a:solidFill>
              <a:latin typeface="KaiTi" panose="02010609060101010101" pitchFamily="49" charset="-122"/>
              <a:ea typeface="KaiTi" panose="02010609060101010101" pitchFamily="49" charset="-122"/>
              <a:cs typeface="+mn-cs"/>
            </a:endParaRPr>
          </a:p>
          <a:p>
            <a:pPr algn="r">
              <a:spcAft>
                <a:spcPts val="600"/>
              </a:spcAft>
            </a:pPr>
            <a:endParaRPr lang="en-US" sz="3600" b="1" cap="none">
              <a:solidFill>
                <a:schemeClr val="tx1"/>
              </a:solidFill>
              <a:latin typeface="KaiTi" panose="02010609060101010101" pitchFamily="49" charset="-122"/>
              <a:ea typeface="KaiTi" panose="02010609060101010101" pitchFamily="49" charset="-122"/>
              <a:cs typeface="+mn-cs"/>
            </a:endParaRPr>
          </a:p>
          <a:p>
            <a:pPr algn="r">
              <a:spcAft>
                <a:spcPts val="600"/>
              </a:spcAft>
            </a:pPr>
            <a:endParaRPr lang="en-US" sz="3600" b="1" cap="none">
              <a:solidFill>
                <a:schemeClr val="tx1"/>
              </a:solidFill>
              <a:latin typeface="KaiTi" panose="02010609060101010101" pitchFamily="49" charset="-122"/>
              <a:ea typeface="KaiTi" panose="02010609060101010101" pitchFamily="49" charset="-122"/>
              <a:cs typeface="+mn-cs"/>
            </a:endParaRPr>
          </a:p>
          <a:p>
            <a:pPr algn="r">
              <a:spcAft>
                <a:spcPts val="600"/>
              </a:spcAft>
            </a:pPr>
            <a:r>
              <a:rPr lang="en-US" sz="1600" cap="none">
                <a:solidFill>
                  <a:schemeClr val="tx1"/>
                </a:solidFill>
                <a:latin typeface="KaiTi" panose="02010609060101010101" pitchFamily="49" charset="-122"/>
                <a:ea typeface="KaiTi" panose="02010609060101010101" pitchFamily="49" charset="-122"/>
                <a:cs typeface="+mn-cs"/>
              </a:rPr>
              <a:t>CSC 302–Winter II AODC</a:t>
            </a:r>
            <a:br>
              <a:rPr lang="en-US" sz="1600" cap="none">
                <a:solidFill>
                  <a:schemeClr val="tx1"/>
                </a:solidFill>
                <a:latin typeface="KaiTi" panose="02010609060101010101" pitchFamily="49" charset="-122"/>
                <a:ea typeface="KaiTi" panose="02010609060101010101" pitchFamily="49" charset="-122"/>
                <a:cs typeface="+mn-cs"/>
              </a:rPr>
            </a:br>
            <a:r>
              <a:rPr lang="en-US" sz="1600" cap="none">
                <a:solidFill>
                  <a:schemeClr val="tx1"/>
                </a:solidFill>
                <a:latin typeface="KaiTi" panose="02010609060101010101" pitchFamily="49" charset="-122"/>
                <a:ea typeface="KaiTi" panose="02010609060101010101" pitchFamily="49" charset="-122"/>
                <a:cs typeface="+mn-cs"/>
              </a:rPr>
              <a:t>Final Presentation</a:t>
            </a:r>
            <a:br>
              <a:rPr lang="en-US" sz="1600" cap="none">
                <a:solidFill>
                  <a:schemeClr val="tx1"/>
                </a:solidFill>
                <a:latin typeface="KaiTi" panose="02010609060101010101" pitchFamily="49" charset="-122"/>
                <a:ea typeface="KaiTi" panose="02010609060101010101" pitchFamily="49" charset="-122"/>
                <a:cs typeface="+mn-cs"/>
              </a:rPr>
            </a:br>
            <a:br>
              <a:rPr lang="en-US" sz="1600" cap="none">
                <a:solidFill>
                  <a:schemeClr val="tx1"/>
                </a:solidFill>
                <a:latin typeface="KaiTi" panose="02010609060101010101" pitchFamily="49" charset="-122"/>
                <a:ea typeface="KaiTi" panose="02010609060101010101" pitchFamily="49" charset="-122"/>
                <a:cs typeface="+mn-cs"/>
              </a:rPr>
            </a:br>
            <a:r>
              <a:rPr lang="en-US" sz="1600" cap="none">
                <a:solidFill>
                  <a:schemeClr val="tx1"/>
                </a:solidFill>
                <a:latin typeface="KaiTi" panose="02010609060101010101" pitchFamily="49" charset="-122"/>
                <a:ea typeface="KaiTi" panose="02010609060101010101" pitchFamily="49" charset="-122"/>
                <a:cs typeface="+mn-cs"/>
              </a:rPr>
              <a:t>Group 5</a:t>
            </a:r>
            <a:br>
              <a:rPr lang="en-US" sz="1600" cap="none">
                <a:solidFill>
                  <a:schemeClr val="tx1"/>
                </a:solidFill>
                <a:latin typeface="KaiTi" panose="02010609060101010101" pitchFamily="49" charset="-122"/>
                <a:ea typeface="KaiTi" panose="02010609060101010101" pitchFamily="49" charset="-122"/>
                <a:cs typeface="+mn-cs"/>
              </a:rPr>
            </a:br>
            <a:r>
              <a:rPr lang="en-US" sz="1600" cap="none" err="1">
                <a:solidFill>
                  <a:schemeClr val="tx1"/>
                </a:solidFill>
                <a:latin typeface="KaiTi" panose="02010609060101010101" pitchFamily="49" charset="-122"/>
                <a:ea typeface="KaiTi" panose="02010609060101010101" pitchFamily="49" charset="-122"/>
                <a:cs typeface="+mn-cs"/>
              </a:rPr>
              <a:t>Alizia</a:t>
            </a:r>
            <a:r>
              <a:rPr lang="en-US" sz="1600" cap="none">
                <a:solidFill>
                  <a:schemeClr val="tx1"/>
                </a:solidFill>
                <a:latin typeface="KaiTi" panose="02010609060101010101" pitchFamily="49" charset="-122"/>
                <a:ea typeface="KaiTi" panose="02010609060101010101" pitchFamily="49" charset="-122"/>
                <a:cs typeface="+mn-cs"/>
              </a:rPr>
              <a:t> Hamilton</a:t>
            </a:r>
            <a:br>
              <a:rPr lang="en-US" sz="1600" cap="none">
                <a:solidFill>
                  <a:schemeClr val="tx1"/>
                </a:solidFill>
                <a:latin typeface="KaiTi" panose="02010609060101010101" pitchFamily="49" charset="-122"/>
                <a:ea typeface="KaiTi" panose="02010609060101010101" pitchFamily="49" charset="-122"/>
                <a:cs typeface="+mn-cs"/>
              </a:rPr>
            </a:br>
            <a:r>
              <a:rPr lang="en-US" sz="1600" cap="none">
                <a:solidFill>
                  <a:schemeClr val="tx1"/>
                </a:solidFill>
                <a:latin typeface="KaiTi" panose="02010609060101010101" pitchFamily="49" charset="-122"/>
                <a:ea typeface="KaiTi" panose="02010609060101010101" pitchFamily="49" charset="-122"/>
                <a:cs typeface="+mn-cs"/>
              </a:rPr>
              <a:t>Olen Justice</a:t>
            </a:r>
            <a:br>
              <a:rPr lang="en-US" sz="1600" cap="none">
                <a:solidFill>
                  <a:schemeClr val="tx1"/>
                </a:solidFill>
                <a:latin typeface="KaiTi" panose="02010609060101010101" pitchFamily="49" charset="-122"/>
                <a:ea typeface="KaiTi" panose="02010609060101010101" pitchFamily="49" charset="-122"/>
                <a:cs typeface="+mn-cs"/>
              </a:rPr>
            </a:br>
            <a:r>
              <a:rPr lang="en-US" sz="1600" cap="none">
                <a:solidFill>
                  <a:schemeClr val="tx1"/>
                </a:solidFill>
                <a:latin typeface="KaiTi" panose="02010609060101010101" pitchFamily="49" charset="-122"/>
                <a:ea typeface="KaiTi" panose="02010609060101010101" pitchFamily="49" charset="-122"/>
                <a:cs typeface="+mn-cs"/>
              </a:rPr>
              <a:t>Judy Wallace</a:t>
            </a:r>
          </a:p>
          <a:p>
            <a:pPr algn="r">
              <a:spcAft>
                <a:spcPts val="600"/>
              </a:spcAft>
            </a:pPr>
            <a:endParaRPr lang="en-US" sz="3600" cap="none">
              <a:solidFill>
                <a:schemeClr val="tx1"/>
              </a:solidFill>
              <a:latin typeface="KaiTi" panose="02010609060101010101" pitchFamily="49" charset="-122"/>
              <a:ea typeface="KaiTi" panose="02010609060101010101" pitchFamily="49" charset="-122"/>
              <a:cs typeface="+mn-cs"/>
            </a:endParaRPr>
          </a:p>
        </p:txBody>
      </p:sp>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a:xfrm>
            <a:off x="0" y="274638"/>
            <a:ext cx="9753600" cy="1325562"/>
          </a:xfrm>
        </p:spPr>
        <p:txBody>
          <a:bodyPr/>
          <a:lstStyle/>
          <a:p>
            <a:r>
              <a:rPr lang="en-US"/>
              <a:t>Blank slide</a:t>
            </a:r>
          </a:p>
        </p:txBody>
      </p:sp>
    </p:spTree>
    <p:extLst>
      <p:ext uri="{BB962C8B-B14F-4D97-AF65-F5344CB8AC3E}">
        <p14:creationId xmlns:p14="http://schemas.microsoft.com/office/powerpoint/2010/main" val="59071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a:xfrm>
            <a:off x="0" y="274638"/>
            <a:ext cx="9753600" cy="1325562"/>
          </a:xfrm>
        </p:spPr>
        <p:txBody>
          <a:bodyPr/>
          <a:lstStyle/>
          <a:p>
            <a:r>
              <a:rPr lang="en-US"/>
              <a:t>Blank slide</a:t>
            </a:r>
          </a:p>
        </p:txBody>
      </p:sp>
      <p:sp>
        <p:nvSpPr>
          <p:cNvPr id="7" name="Title 3">
            <a:extLst>
              <a:ext uri="{FF2B5EF4-FFF2-40B4-BE49-F238E27FC236}">
                <a16:creationId xmlns:a16="http://schemas.microsoft.com/office/drawing/2014/main" id="{7F2596AB-44AB-669E-DEA4-2B938B5BF28D}"/>
              </a:ext>
            </a:extLst>
          </p:cNvPr>
          <p:cNvSpPr txBox="1">
            <a:spLocks/>
          </p:cNvSpPr>
          <p:nvPr/>
        </p:nvSpPr>
        <p:spPr>
          <a:xfrm>
            <a:off x="0" y="218286"/>
            <a:ext cx="12188825" cy="772313"/>
          </a:xfrm>
          <a:prstGeom prst="rect">
            <a:avLst/>
          </a:prstGeom>
        </p:spPr>
        <p:txBody>
          <a:bodyPr anchor="t">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pPr algn="ctr"/>
            <a:r>
              <a:rPr lang="en-US" sz="3600">
                <a:latin typeface="KaiTi" panose="02010609060101010101" pitchFamily="49" charset="-122"/>
                <a:ea typeface="KaiTi" panose="02010609060101010101" pitchFamily="49" charset="-122"/>
              </a:rPr>
              <a:t>Happiness as Defined by Generosity by Region</a:t>
            </a:r>
          </a:p>
        </p:txBody>
      </p:sp>
      <p:pic>
        <p:nvPicPr>
          <p:cNvPr id="12" name="Picture 11" descr="Chart, line chart&#10;&#10;Description automatically generated">
            <a:extLst>
              <a:ext uri="{FF2B5EF4-FFF2-40B4-BE49-F238E27FC236}">
                <a16:creationId xmlns:a16="http://schemas.microsoft.com/office/drawing/2014/main" id="{EAA32967-3B6B-17A5-4674-D31C40262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212" y="990600"/>
            <a:ext cx="10393225" cy="5649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047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55D9332-DBF2-43E5-A952-B91EE55F9F13}"/>
              </a:ext>
            </a:extLst>
          </p:cNvPr>
          <p:cNvSpPr>
            <a:spLocks noGrp="1"/>
          </p:cNvSpPr>
          <p:nvPr>
            <p:ph type="title"/>
          </p:nvPr>
        </p:nvSpPr>
        <p:spPr>
          <a:xfrm>
            <a:off x="0" y="274638"/>
            <a:ext cx="9753600" cy="1325562"/>
          </a:xfrm>
        </p:spPr>
        <p:txBody>
          <a:bodyPr/>
          <a:lstStyle/>
          <a:p>
            <a:r>
              <a:rPr lang="en-US"/>
              <a:t>Blank slide</a:t>
            </a:r>
          </a:p>
        </p:txBody>
      </p:sp>
      <p:sp>
        <p:nvSpPr>
          <p:cNvPr id="7" name="Title 3">
            <a:extLst>
              <a:ext uri="{FF2B5EF4-FFF2-40B4-BE49-F238E27FC236}">
                <a16:creationId xmlns:a16="http://schemas.microsoft.com/office/drawing/2014/main" id="{C50252DE-25A9-D2B1-6244-DC64FF30B03D}"/>
              </a:ext>
            </a:extLst>
          </p:cNvPr>
          <p:cNvSpPr txBox="1">
            <a:spLocks/>
          </p:cNvSpPr>
          <p:nvPr/>
        </p:nvSpPr>
        <p:spPr>
          <a:xfrm>
            <a:off x="0" y="203435"/>
            <a:ext cx="12188824" cy="6586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ctr">
              <a:spcAft>
                <a:spcPts val="600"/>
              </a:spcAft>
            </a:pPr>
            <a:r>
              <a:rPr lang="en-US" sz="3600" cap="none">
                <a:latin typeface="KaiTi"/>
                <a:ea typeface="KaiTi"/>
              </a:rPr>
              <a:t>Happiness as Defined by Perception of Corruption</a:t>
            </a:r>
          </a:p>
        </p:txBody>
      </p:sp>
      <p:pic>
        <p:nvPicPr>
          <p:cNvPr id="6" name="Picture 5">
            <a:extLst>
              <a:ext uri="{FF2B5EF4-FFF2-40B4-BE49-F238E27FC236}">
                <a16:creationId xmlns:a16="http://schemas.microsoft.com/office/drawing/2014/main" id="{66AF14C5-7455-19F0-D2AB-2F3917666BF0}"/>
              </a:ext>
            </a:extLst>
          </p:cNvPr>
          <p:cNvPicPr>
            <a:picLocks noChangeAspect="1"/>
          </p:cNvPicPr>
          <p:nvPr/>
        </p:nvPicPr>
        <p:blipFill rotWithShape="1">
          <a:blip r:embed="rId3"/>
          <a:srcRect l="269" t="547" r="-1" b="-2271"/>
          <a:stretch/>
        </p:blipFill>
        <p:spPr>
          <a:xfrm>
            <a:off x="746004" y="955607"/>
            <a:ext cx="10696815" cy="569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04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4031-6D53-AED1-86DC-E97F157CDDEF}"/>
              </a:ext>
            </a:extLst>
          </p:cNvPr>
          <p:cNvSpPr>
            <a:spLocks noGrp="1"/>
          </p:cNvSpPr>
          <p:nvPr>
            <p:ph type="title"/>
          </p:nvPr>
        </p:nvSpPr>
        <p:spPr/>
        <p:txBody>
          <a:bodyPr>
            <a:normAutofit/>
          </a:bodyPr>
          <a:lstStyle/>
          <a:p>
            <a:pPr algn="ctr"/>
            <a:r>
              <a:rPr lang="en-US" sz="3600">
                <a:latin typeface="KaiTi" panose="02010609060101010101" pitchFamily="49" charset="-122"/>
                <a:ea typeface="KaiTi" panose="02010609060101010101" pitchFamily="49" charset="-122"/>
              </a:rPr>
              <a:t>Top 10 and Bottom 10 Factor Comparison</a:t>
            </a:r>
          </a:p>
        </p:txBody>
      </p:sp>
      <p:pic>
        <p:nvPicPr>
          <p:cNvPr id="5" name="Picture 6" descr="Chart, bar chart&#10;&#10;Description automatically generated">
            <a:extLst>
              <a:ext uri="{FF2B5EF4-FFF2-40B4-BE49-F238E27FC236}">
                <a16:creationId xmlns:a16="http://schemas.microsoft.com/office/drawing/2014/main" id="{7DAFFAEC-5EC6-8B77-FE62-D8C97611BF2B}"/>
              </a:ext>
            </a:extLst>
          </p:cNvPr>
          <p:cNvPicPr>
            <a:picLocks noChangeAspect="1"/>
          </p:cNvPicPr>
          <p:nvPr/>
        </p:nvPicPr>
        <p:blipFill>
          <a:blip r:embed="rId3"/>
          <a:stretch>
            <a:fillRect/>
          </a:stretch>
        </p:blipFill>
        <p:spPr>
          <a:xfrm>
            <a:off x="244309" y="1632189"/>
            <a:ext cx="5564075" cy="4651266"/>
          </a:xfrm>
          <a:prstGeom prst="rect">
            <a:avLst/>
          </a:prstGeom>
        </p:spPr>
      </p:pic>
      <p:pic>
        <p:nvPicPr>
          <p:cNvPr id="6" name="Picture 6" descr="Chart, bar chart&#10;&#10;Description automatically generated">
            <a:extLst>
              <a:ext uri="{FF2B5EF4-FFF2-40B4-BE49-F238E27FC236}">
                <a16:creationId xmlns:a16="http://schemas.microsoft.com/office/drawing/2014/main" id="{D64AADC4-DF53-6924-A6C3-9FA5AFFE12F3}"/>
              </a:ext>
            </a:extLst>
          </p:cNvPr>
          <p:cNvPicPr>
            <a:picLocks noChangeAspect="1"/>
          </p:cNvPicPr>
          <p:nvPr/>
        </p:nvPicPr>
        <p:blipFill>
          <a:blip r:embed="rId4"/>
          <a:stretch>
            <a:fillRect/>
          </a:stretch>
        </p:blipFill>
        <p:spPr>
          <a:xfrm>
            <a:off x="5881919" y="1637620"/>
            <a:ext cx="6165717" cy="4640406"/>
          </a:xfrm>
          <a:prstGeom prst="rect">
            <a:avLst/>
          </a:prstGeom>
        </p:spPr>
      </p:pic>
    </p:spTree>
    <p:extLst>
      <p:ext uri="{BB962C8B-B14F-4D97-AF65-F5344CB8AC3E}">
        <p14:creationId xmlns:p14="http://schemas.microsoft.com/office/powerpoint/2010/main" val="149361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55D9332-DBF2-43E5-A952-B91EE55F9F13}"/>
              </a:ext>
            </a:extLst>
          </p:cNvPr>
          <p:cNvSpPr>
            <a:spLocks noGrp="1"/>
          </p:cNvSpPr>
          <p:nvPr>
            <p:ph type="title" idx="4294967295"/>
          </p:nvPr>
        </p:nvSpPr>
        <p:spPr>
          <a:xfrm>
            <a:off x="0" y="274638"/>
            <a:ext cx="9753600" cy="1325562"/>
          </a:xfrm>
        </p:spPr>
        <p:txBody>
          <a:bodyPr/>
          <a:lstStyle/>
          <a:p>
            <a:r>
              <a:rPr lang="en-US"/>
              <a:t>Blank slide</a:t>
            </a:r>
          </a:p>
        </p:txBody>
      </p:sp>
      <p:sp>
        <p:nvSpPr>
          <p:cNvPr id="5" name="Title 1">
            <a:extLst>
              <a:ext uri="{FF2B5EF4-FFF2-40B4-BE49-F238E27FC236}">
                <a16:creationId xmlns:a16="http://schemas.microsoft.com/office/drawing/2014/main" id="{1D405D83-DE9A-F19D-5243-C08CFC5C2494}"/>
              </a:ext>
            </a:extLst>
          </p:cNvPr>
          <p:cNvSpPr txBox="1">
            <a:spLocks/>
          </p:cNvSpPr>
          <p:nvPr/>
        </p:nvSpPr>
        <p:spPr>
          <a:xfrm>
            <a:off x="1" y="76200"/>
            <a:ext cx="12188824" cy="762000"/>
          </a:xfrm>
          <a:prstGeom prst="rect">
            <a:avLst/>
          </a:prstGeom>
        </p:spPr>
        <p:txBody>
          <a:bodyPr vert="horz" lIns="91440" tIns="45720" rIns="91440" bIns="45720" rtlCol="0" anchor="ctr">
            <a:normAutofit/>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pPr algn="ctr"/>
            <a:r>
              <a:rPr lang="en-US" sz="3600">
                <a:latin typeface="KaiTi" panose="02010609060101010101" pitchFamily="49" charset="-122"/>
                <a:ea typeface="KaiTi" panose="02010609060101010101" pitchFamily="49" charset="-122"/>
              </a:rPr>
              <a:t>CONCLUSION</a:t>
            </a:r>
          </a:p>
        </p:txBody>
      </p:sp>
      <p:sp>
        <p:nvSpPr>
          <p:cNvPr id="6" name="Content Placeholder 2">
            <a:extLst>
              <a:ext uri="{FF2B5EF4-FFF2-40B4-BE49-F238E27FC236}">
                <a16:creationId xmlns:a16="http://schemas.microsoft.com/office/drawing/2014/main" id="{3A9B7E5E-AB82-C21A-9A7E-DAA0CF66ED24}"/>
              </a:ext>
            </a:extLst>
          </p:cNvPr>
          <p:cNvSpPr txBox="1">
            <a:spLocks/>
          </p:cNvSpPr>
          <p:nvPr/>
        </p:nvSpPr>
        <p:spPr>
          <a:xfrm>
            <a:off x="912813" y="1981200"/>
            <a:ext cx="10134600" cy="1889126"/>
          </a:xfrm>
          <a:prstGeom prst="rect">
            <a:avLst/>
          </a:prstGeom>
        </p:spPr>
        <p:txBody>
          <a:bodyPr>
            <a:normAutofit/>
          </a:bodyPr>
          <a:lst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sz="1800">
                <a:latin typeface="KaiTi" panose="02010609060101010101" pitchFamily="49" charset="-122"/>
                <a:ea typeface="KaiTi" panose="02010609060101010101" pitchFamily="49" charset="-122"/>
              </a:rPr>
              <a:t>Text </a:t>
            </a:r>
            <a:r>
              <a:rPr lang="en-US" sz="1800" err="1">
                <a:latin typeface="KaiTi" panose="02010609060101010101" pitchFamily="49" charset="-122"/>
                <a:ea typeface="KaiTi" panose="02010609060101010101" pitchFamily="49" charset="-122"/>
              </a:rPr>
              <a:t>text</a:t>
            </a:r>
            <a:r>
              <a:rPr lang="en-US" sz="1800">
                <a:latin typeface="KaiTi" panose="02010609060101010101" pitchFamily="49" charset="-122"/>
                <a:ea typeface="KaiTi" panose="02010609060101010101" pitchFamily="49" charset="-122"/>
              </a:rPr>
              <a:t> </a:t>
            </a:r>
            <a:r>
              <a:rPr lang="en-US" sz="1800" err="1">
                <a:latin typeface="KaiTi" panose="02010609060101010101" pitchFamily="49" charset="-122"/>
                <a:ea typeface="KaiTi" panose="02010609060101010101" pitchFamily="49" charset="-122"/>
              </a:rPr>
              <a:t>text</a:t>
            </a:r>
            <a:r>
              <a:rPr lang="en-US" sz="1800">
                <a:latin typeface="KaiTi" panose="02010609060101010101" pitchFamily="49" charset="-122"/>
                <a:ea typeface="KaiTi" panose="02010609060101010101" pitchFamily="49" charset="-122"/>
              </a:rPr>
              <a:t>.</a:t>
            </a:r>
          </a:p>
          <a:p>
            <a:r>
              <a:rPr lang="en-US" sz="1800">
                <a:latin typeface="KaiTi" panose="02010609060101010101" pitchFamily="49" charset="-122"/>
                <a:ea typeface="KaiTi" panose="02010609060101010101" pitchFamily="49" charset="-122"/>
              </a:rPr>
              <a:t>Text </a:t>
            </a:r>
            <a:r>
              <a:rPr lang="en-US" sz="1800" err="1">
                <a:latin typeface="KaiTi" panose="02010609060101010101" pitchFamily="49" charset="-122"/>
                <a:ea typeface="KaiTi" panose="02010609060101010101" pitchFamily="49" charset="-122"/>
              </a:rPr>
              <a:t>text</a:t>
            </a:r>
            <a:r>
              <a:rPr lang="en-US" sz="1800">
                <a:latin typeface="KaiTi" panose="02010609060101010101" pitchFamily="49" charset="-122"/>
                <a:ea typeface="KaiTi" panose="02010609060101010101" pitchFamily="49" charset="-122"/>
              </a:rPr>
              <a:t> </a:t>
            </a:r>
            <a:r>
              <a:rPr lang="en-US" sz="1800" err="1">
                <a:latin typeface="KaiTi" panose="02010609060101010101" pitchFamily="49" charset="-122"/>
                <a:ea typeface="KaiTi" panose="02010609060101010101" pitchFamily="49" charset="-122"/>
              </a:rPr>
              <a:t>text</a:t>
            </a:r>
            <a:r>
              <a:rPr lang="en-US" sz="1800">
                <a:latin typeface="KaiTi" panose="02010609060101010101" pitchFamily="49" charset="-122"/>
                <a:ea typeface="KaiTi" panose="02010609060101010101" pitchFamily="49" charset="-122"/>
              </a:rPr>
              <a:t>.</a:t>
            </a:r>
          </a:p>
          <a:p>
            <a:endParaRPr lang="en-US" sz="1800">
              <a:latin typeface="KaiTi" panose="02010609060101010101" pitchFamily="49" charset="-122"/>
              <a:ea typeface="KaiTi" panose="02010609060101010101" pitchFamily="49" charset="-122"/>
            </a:endParaRPr>
          </a:p>
        </p:txBody>
      </p:sp>
      <p:pic>
        <p:nvPicPr>
          <p:cNvPr id="4" name="Picture 3" descr="A picture containing background pattern&#10;&#10;Description automatically generated">
            <a:extLst>
              <a:ext uri="{FF2B5EF4-FFF2-40B4-BE49-F238E27FC236}">
                <a16:creationId xmlns:a16="http://schemas.microsoft.com/office/drawing/2014/main" id="{00354AC0-55C8-0D83-2065-1579C9111248}"/>
              </a:ext>
            </a:extLst>
          </p:cNvPr>
          <p:cNvPicPr>
            <a:picLocks noChangeAspect="1"/>
          </p:cNvPicPr>
          <p:nvPr/>
        </p:nvPicPr>
        <p:blipFill rotWithShape="1">
          <a:blip r:embed="rId3">
            <a:extLst>
              <a:ext uri="{28A0092B-C50C-407E-A947-70E740481C1C}">
                <a14:useLocalDpi xmlns:a14="http://schemas.microsoft.com/office/drawing/2010/main" val="0"/>
              </a:ext>
            </a:extLst>
          </a:blip>
          <a:srcRect l="9080" r="-1" b="-1"/>
          <a:stretch/>
        </p:blipFill>
        <p:spPr>
          <a:xfrm>
            <a:off x="20" y="687572"/>
            <a:ext cx="8644019" cy="6170428"/>
          </a:xfrm>
          <a:prstGeom prst="rect">
            <a:avLst/>
          </a:prstGeom>
        </p:spPr>
      </p:pic>
      <p:sp>
        <p:nvSpPr>
          <p:cNvPr id="7" name="TextBox 6">
            <a:extLst>
              <a:ext uri="{FF2B5EF4-FFF2-40B4-BE49-F238E27FC236}">
                <a16:creationId xmlns:a16="http://schemas.microsoft.com/office/drawing/2014/main" id="{7790E872-6FFE-5C8C-0997-40576539137A}"/>
              </a:ext>
            </a:extLst>
          </p:cNvPr>
          <p:cNvSpPr txBox="1"/>
          <p:nvPr/>
        </p:nvSpPr>
        <p:spPr>
          <a:xfrm>
            <a:off x="8638845" y="2362307"/>
            <a:ext cx="351459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KaiTi"/>
                <a:ea typeface="KaiTi"/>
                <a:cs typeface="Calibri"/>
              </a:rPr>
              <a:t>Top 3 Influences on Happiness</a:t>
            </a:r>
          </a:p>
          <a:p>
            <a:endParaRPr lang="en-US">
              <a:latin typeface="KaiTi"/>
              <a:ea typeface="KaiTi"/>
              <a:cs typeface="Calibri"/>
            </a:endParaRPr>
          </a:p>
          <a:p>
            <a:endParaRPr lang="en-US">
              <a:latin typeface="KaiTi"/>
              <a:ea typeface="KaiTi"/>
              <a:cs typeface="Calibri"/>
            </a:endParaRPr>
          </a:p>
          <a:p>
            <a:pPr marL="285750" indent="-285750">
              <a:buFont typeface="Arial"/>
              <a:buChar char="•"/>
            </a:pPr>
            <a:r>
              <a:rPr lang="en-US">
                <a:latin typeface="KaiTi"/>
                <a:ea typeface="KaiTi"/>
                <a:cs typeface="Calibri"/>
              </a:rPr>
              <a:t>Social Support</a:t>
            </a:r>
          </a:p>
          <a:p>
            <a:pPr marL="285750" indent="-285750">
              <a:buFont typeface="Arial"/>
              <a:buChar char="•"/>
            </a:pPr>
            <a:endParaRPr lang="en-US">
              <a:latin typeface="KaiTi"/>
              <a:ea typeface="KaiTi"/>
              <a:cs typeface="Calibri"/>
            </a:endParaRPr>
          </a:p>
          <a:p>
            <a:pPr marL="285750" indent="-285750">
              <a:buFont typeface="Arial"/>
              <a:buChar char="•"/>
            </a:pPr>
            <a:r>
              <a:rPr lang="en-US">
                <a:latin typeface="KaiTi"/>
                <a:ea typeface="KaiTi"/>
                <a:cs typeface="Calibri"/>
              </a:rPr>
              <a:t>Perception of Corruption</a:t>
            </a:r>
          </a:p>
          <a:p>
            <a:pPr marL="285750" indent="-285750">
              <a:buFont typeface="Arial"/>
              <a:buChar char="•"/>
            </a:pPr>
            <a:endParaRPr lang="en-US">
              <a:latin typeface="KaiTi"/>
              <a:ea typeface="KaiTi"/>
              <a:cs typeface="Calibri"/>
            </a:endParaRPr>
          </a:p>
          <a:p>
            <a:pPr marL="285750" indent="-285750">
              <a:buFont typeface="Arial"/>
              <a:buChar char="•"/>
            </a:pPr>
            <a:r>
              <a:rPr lang="en-US">
                <a:latin typeface="KaiTi"/>
                <a:ea typeface="KaiTi"/>
                <a:cs typeface="Calibri"/>
              </a:rPr>
              <a:t>Generosity</a:t>
            </a:r>
          </a:p>
          <a:p>
            <a:pPr marL="285750" indent="-285750">
              <a:buFont typeface="Arial"/>
              <a:buChar char="•"/>
            </a:pPr>
            <a:endParaRPr lang="en-US">
              <a:latin typeface="KaiTi"/>
              <a:ea typeface="KaiTi"/>
              <a:cs typeface="Calibri"/>
            </a:endParaRPr>
          </a:p>
          <a:p>
            <a:pPr marL="285750" indent="-285750">
              <a:buFont typeface="Arial"/>
              <a:buChar char="•"/>
            </a:pPr>
            <a:endParaRPr lang="en-US">
              <a:latin typeface="KaiTi"/>
              <a:ea typeface="KaiTi"/>
              <a:cs typeface="Calibri"/>
            </a:endParaRP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06569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Placeholder 13" descr="A picture containing person, outdoor, pinwheel&#10;&#10;Description automatically generated">
            <a:extLst>
              <a:ext uri="{FF2B5EF4-FFF2-40B4-BE49-F238E27FC236}">
                <a16:creationId xmlns:a16="http://schemas.microsoft.com/office/drawing/2014/main" id="{A5D6BEDB-EE0C-D66D-57F5-2B1D357CBE77}"/>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t="21310" r="-1" b="7925"/>
          <a:stretch/>
        </p:blipFill>
        <p:spPr>
          <a:xfrm>
            <a:off x="20" y="10"/>
            <a:ext cx="9667104" cy="6857990"/>
          </a:xfrm>
          <a:prstGeom prst="rect">
            <a:avLst/>
          </a:prstGeom>
        </p:spPr>
      </p:pic>
      <p:sp>
        <p:nvSpPr>
          <p:cNvPr id="2" name="Title 1">
            <a:extLst>
              <a:ext uri="{FF2B5EF4-FFF2-40B4-BE49-F238E27FC236}">
                <a16:creationId xmlns:a16="http://schemas.microsoft.com/office/drawing/2014/main" id="{7C387F5C-0EA6-C900-E66B-19D4BE95F682}"/>
              </a:ext>
            </a:extLst>
          </p:cNvPr>
          <p:cNvSpPr>
            <a:spLocks noGrp="1"/>
          </p:cNvSpPr>
          <p:nvPr>
            <p:ph type="title"/>
          </p:nvPr>
        </p:nvSpPr>
        <p:spPr>
          <a:xfrm>
            <a:off x="8446050" y="374043"/>
            <a:ext cx="3581400" cy="1899912"/>
          </a:xfrm>
        </p:spPr>
        <p:txBody>
          <a:bodyPr vert="horz" lIns="91440" tIns="45720" rIns="91440" bIns="45720" rtlCol="0" anchor="ctr">
            <a:normAutofit/>
          </a:bodyPr>
          <a:lstStyle/>
          <a:p>
            <a:pPr defTabSz="914400"/>
            <a:r>
              <a:rPr lang="en-US" sz="4000">
                <a:latin typeface="KaiTi" panose="02010609060101010101" pitchFamily="49" charset="-122"/>
                <a:ea typeface="KaiTi" panose="02010609060101010101" pitchFamily="49" charset="-122"/>
              </a:rPr>
              <a:t>What Makes People Happy?</a:t>
            </a:r>
          </a:p>
        </p:txBody>
      </p:sp>
      <p:sp>
        <p:nvSpPr>
          <p:cNvPr id="4" name="Text Placeholder 3">
            <a:extLst>
              <a:ext uri="{FF2B5EF4-FFF2-40B4-BE49-F238E27FC236}">
                <a16:creationId xmlns:a16="http://schemas.microsoft.com/office/drawing/2014/main" id="{CB7EA399-B885-8CEA-DA61-1FB29B9F665C}"/>
              </a:ext>
            </a:extLst>
          </p:cNvPr>
          <p:cNvSpPr>
            <a:spLocks noGrp="1"/>
          </p:cNvSpPr>
          <p:nvPr>
            <p:ph type="body" sz="half" idx="2"/>
          </p:nvPr>
        </p:nvSpPr>
        <p:spPr>
          <a:xfrm>
            <a:off x="8151812" y="2630151"/>
            <a:ext cx="3429000" cy="3546811"/>
          </a:xfrm>
        </p:spPr>
        <p:txBody>
          <a:bodyPr vert="horz" lIns="91440" tIns="45720" rIns="91440" bIns="45720" rtlCol="0">
            <a:normAutofit/>
          </a:bodyPr>
          <a:lstStyle/>
          <a:p>
            <a:pPr marL="342900" indent="-342900" defTabSz="914400">
              <a:buFont typeface="Arial" panose="020B0604020202020204" pitchFamily="34" charset="0"/>
              <a:buChar char="•"/>
            </a:pPr>
            <a:r>
              <a:rPr lang="en-US" sz="2000"/>
              <a:t>Does social support increase happiness?</a:t>
            </a:r>
          </a:p>
          <a:p>
            <a:pPr marL="342900" indent="-342900" defTabSz="914400">
              <a:buFont typeface="Arial" panose="020B0604020202020204" pitchFamily="34" charset="0"/>
              <a:buChar char="•"/>
            </a:pPr>
            <a:endParaRPr lang="en-US" sz="2000"/>
          </a:p>
          <a:p>
            <a:pPr marL="342900" indent="-342900" defTabSz="914400">
              <a:buFont typeface="Arial" panose="020B0604020202020204" pitchFamily="34" charset="0"/>
              <a:buChar char="•"/>
            </a:pPr>
            <a:r>
              <a:rPr lang="en-US" sz="2000"/>
              <a:t>How does people’s generosity affect their happiness?</a:t>
            </a:r>
          </a:p>
          <a:p>
            <a:pPr marL="342900" indent="-342900" defTabSz="914400">
              <a:buFont typeface="Arial" panose="020B0604020202020204" pitchFamily="34" charset="0"/>
              <a:buChar char="•"/>
            </a:pPr>
            <a:endParaRPr lang="en-US" sz="2000"/>
          </a:p>
          <a:p>
            <a:pPr marL="342900" indent="-342900" defTabSz="914400">
              <a:buFont typeface="Arial" panose="020B0604020202020204" pitchFamily="34" charset="0"/>
              <a:buChar char="•"/>
            </a:pPr>
            <a:r>
              <a:rPr lang="en-US" sz="2000"/>
              <a:t>What effect does corruption have on happiness?</a:t>
            </a:r>
          </a:p>
          <a:p>
            <a:pPr marL="342900" indent="-342900" defTabSz="914400">
              <a:buFont typeface="Arial" panose="020B0604020202020204" pitchFamily="34" charset="0"/>
              <a:buChar char="•"/>
            </a:pPr>
            <a:endParaRPr lang="en-US" sz="2000"/>
          </a:p>
        </p:txBody>
      </p:sp>
    </p:spTree>
    <p:extLst>
      <p:ext uri="{BB962C8B-B14F-4D97-AF65-F5344CB8AC3E}">
        <p14:creationId xmlns:p14="http://schemas.microsoft.com/office/powerpoint/2010/main" val="3401084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8798" y="859536"/>
            <a:ext cx="4831544" cy="1170432"/>
          </a:xfrm>
        </p:spPr>
        <p:txBody>
          <a:bodyPr anchor="b">
            <a:normAutofit/>
          </a:bodyPr>
          <a:lstStyle/>
          <a:p>
            <a:r>
              <a:rPr lang="en-US" sz="3600">
                <a:latin typeface="KaiTi" panose="02010609060101010101" pitchFamily="49" charset="-122"/>
                <a:ea typeface="KaiTi" panose="02010609060101010101" pitchFamily="49" charset="-122"/>
              </a:rPr>
              <a:t>About the Data</a:t>
            </a:r>
          </a:p>
        </p:txBody>
      </p:sp>
      <p:sp>
        <p:nvSpPr>
          <p:cNvPr id="3" name="Content Placeholder 2"/>
          <p:cNvSpPr>
            <a:spLocks noGrp="1"/>
          </p:cNvSpPr>
          <p:nvPr>
            <p:ph idx="1"/>
          </p:nvPr>
        </p:nvSpPr>
        <p:spPr>
          <a:xfrm>
            <a:off x="438797" y="2512611"/>
            <a:ext cx="4831545" cy="3664351"/>
          </a:xfrm>
        </p:spPr>
        <p:txBody>
          <a:bodyPr>
            <a:normAutofit/>
          </a:bodyPr>
          <a:lstStyle/>
          <a:p>
            <a:r>
              <a:rPr lang="en-US" sz="2400">
                <a:latin typeface="KaiTi" panose="02010609060101010101" pitchFamily="49" charset="-122"/>
                <a:ea typeface="KaiTi" panose="02010609060101010101" pitchFamily="49" charset="-122"/>
              </a:rPr>
              <a:t>Collected from World Happiness Reports 2018-2022.</a:t>
            </a:r>
          </a:p>
          <a:p>
            <a:r>
              <a:rPr lang="en-US" sz="2400">
                <a:latin typeface="KaiTi" panose="02010609060101010101" pitchFamily="49" charset="-122"/>
                <a:ea typeface="KaiTi" panose="02010609060101010101" pitchFamily="49" charset="-122"/>
              </a:rPr>
              <a:t>Happiness based on ratings of GDP per Capita, Health and life expectancy, Social Support, Generosity, Freedom to make life decisions and perception of corruption.</a:t>
            </a:r>
          </a:p>
        </p:txBody>
      </p:sp>
      <p:pic>
        <p:nvPicPr>
          <p:cNvPr id="7" name="Picture 6">
            <a:extLst>
              <a:ext uri="{FF2B5EF4-FFF2-40B4-BE49-F238E27FC236}">
                <a16:creationId xmlns:a16="http://schemas.microsoft.com/office/drawing/2014/main" id="{6FFC5AD1-FB4A-953D-3867-B0BFC93C44DB}"/>
              </a:ext>
            </a:extLst>
          </p:cNvPr>
          <p:cNvPicPr>
            <a:picLocks noChangeAspect="1"/>
          </p:cNvPicPr>
          <p:nvPr/>
        </p:nvPicPr>
        <p:blipFill>
          <a:blip r:embed="rId3"/>
          <a:stretch>
            <a:fillRect/>
          </a:stretch>
        </p:blipFill>
        <p:spPr>
          <a:xfrm>
            <a:off x="6310211" y="824276"/>
            <a:ext cx="5557894" cy="1999025"/>
          </a:xfrm>
          <a:prstGeom prst="rect">
            <a:avLst/>
          </a:prstGeom>
        </p:spPr>
      </p:pic>
      <p:pic>
        <p:nvPicPr>
          <p:cNvPr id="5" name="Picture 4">
            <a:extLst>
              <a:ext uri="{FF2B5EF4-FFF2-40B4-BE49-F238E27FC236}">
                <a16:creationId xmlns:a16="http://schemas.microsoft.com/office/drawing/2014/main" id="{AD144D1C-BA32-695A-58D9-7C64DFBD1908}"/>
              </a:ext>
            </a:extLst>
          </p:cNvPr>
          <p:cNvPicPr>
            <a:picLocks noChangeAspect="1"/>
          </p:cNvPicPr>
          <p:nvPr/>
        </p:nvPicPr>
        <p:blipFill rotWithShape="1">
          <a:blip r:embed="rId4"/>
          <a:srcRect b="61072"/>
          <a:stretch/>
        </p:blipFill>
        <p:spPr>
          <a:xfrm>
            <a:off x="6282239" y="3190921"/>
            <a:ext cx="5529874" cy="1006497"/>
          </a:xfrm>
          <a:prstGeom prst="rect">
            <a:avLst/>
          </a:prstGeom>
        </p:spPr>
      </p:pic>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7F2D3EC6-114B-F635-6DF2-6BAEE1CD8BD4}"/>
              </a:ext>
            </a:extLst>
          </p:cNvPr>
          <p:cNvPicPr>
            <a:picLocks noChangeAspect="1"/>
          </p:cNvPicPr>
          <p:nvPr/>
        </p:nvPicPr>
        <p:blipFill rotWithShape="1">
          <a:blip r:embed="rId3">
            <a:extLst>
              <a:ext uri="{28A0092B-C50C-407E-A947-70E740481C1C}">
                <a14:useLocalDpi xmlns:a14="http://schemas.microsoft.com/office/drawing/2010/main" val="0"/>
              </a:ext>
            </a:extLst>
          </a:blip>
          <a:srcRect t="1783" r="1" b="23738"/>
          <a:stretch/>
        </p:blipFill>
        <p:spPr>
          <a:xfrm>
            <a:off x="3188623" y="777599"/>
            <a:ext cx="8520722" cy="5838460"/>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97362D11-5FDC-5E53-A834-A633BA4E2D82}"/>
              </a:ext>
            </a:extLst>
          </p:cNvPr>
          <p:cNvSpPr txBox="1"/>
          <p:nvPr/>
        </p:nvSpPr>
        <p:spPr>
          <a:xfrm>
            <a:off x="-1" y="100902"/>
            <a:ext cx="12188825" cy="646331"/>
          </a:xfrm>
          <a:prstGeom prst="rect">
            <a:avLst/>
          </a:prstGeom>
          <a:noFill/>
        </p:spPr>
        <p:txBody>
          <a:bodyPr wrap="square">
            <a:spAutoFit/>
          </a:bodyPr>
          <a:lstStyle/>
          <a:p>
            <a:pPr algn="ctr"/>
            <a:r>
              <a:rPr lang="en-US" sz="3600">
                <a:latin typeface="KaiTi" panose="02010609060101010101" pitchFamily="49" charset="-122"/>
                <a:ea typeface="KaiTi" panose="02010609060101010101" pitchFamily="49" charset="-122"/>
              </a:rPr>
              <a:t>2022 World Happiness Scores</a:t>
            </a:r>
          </a:p>
        </p:txBody>
      </p:sp>
      <p:sp>
        <p:nvSpPr>
          <p:cNvPr id="2" name="TextBox 1">
            <a:extLst>
              <a:ext uri="{FF2B5EF4-FFF2-40B4-BE49-F238E27FC236}">
                <a16:creationId xmlns:a16="http://schemas.microsoft.com/office/drawing/2014/main" id="{F0583826-760F-2A7E-0881-76D4C3BCC4A3}"/>
              </a:ext>
            </a:extLst>
          </p:cNvPr>
          <p:cNvSpPr txBox="1"/>
          <p:nvPr/>
        </p:nvSpPr>
        <p:spPr>
          <a:xfrm>
            <a:off x="292837" y="1581378"/>
            <a:ext cx="266491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KaiTi"/>
                <a:ea typeface="KaiTi"/>
              </a:rPr>
              <a:t>Happiness was ranked on a scale of 0 to 10.</a:t>
            </a:r>
          </a:p>
          <a:p>
            <a:endParaRPr lang="en-US">
              <a:latin typeface="KaiTi"/>
              <a:ea typeface="KaiTi"/>
            </a:endParaRPr>
          </a:p>
          <a:p>
            <a:r>
              <a:rPr lang="en-US">
                <a:latin typeface="KaiTi"/>
                <a:ea typeface="KaiTi"/>
              </a:rPr>
              <a:t>Finland and Demark have been ranked as #1 and #2 happiest countries since 2019</a:t>
            </a:r>
          </a:p>
          <a:p>
            <a:endParaRPr lang="en-US">
              <a:latin typeface="KaiTi"/>
              <a:ea typeface="KaiTi"/>
            </a:endParaRPr>
          </a:p>
          <a:p>
            <a:r>
              <a:rPr lang="en-US">
                <a:latin typeface="KaiTi"/>
                <a:ea typeface="KaiTi"/>
              </a:rPr>
              <a:t>The United States is currently ranked as the #15 happiest country.</a:t>
            </a:r>
          </a:p>
        </p:txBody>
      </p:sp>
    </p:spTree>
    <p:extLst>
      <p:ext uri="{BB962C8B-B14F-4D97-AF65-F5344CB8AC3E}">
        <p14:creationId xmlns:p14="http://schemas.microsoft.com/office/powerpoint/2010/main" val="251477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EC3C0D5E-9233-93C2-66D5-37D7C7E30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5056" y="1802947"/>
            <a:ext cx="7141261" cy="4110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849E1FB3-23CA-C3D8-B241-77997C3B0C51}"/>
              </a:ext>
            </a:extLst>
          </p:cNvPr>
          <p:cNvSpPr txBox="1"/>
          <p:nvPr/>
        </p:nvSpPr>
        <p:spPr>
          <a:xfrm>
            <a:off x="478958" y="1324801"/>
            <a:ext cx="3800942" cy="4646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1">
            <a:extLst>
              <a:ext uri="{FF2B5EF4-FFF2-40B4-BE49-F238E27FC236}">
                <a16:creationId xmlns:a16="http://schemas.microsoft.com/office/drawing/2014/main" id="{8079C00C-2CDD-906B-C30D-C089D1E601F1}"/>
              </a:ext>
            </a:extLst>
          </p:cNvPr>
          <p:cNvSpPr txBox="1"/>
          <p:nvPr/>
        </p:nvSpPr>
        <p:spPr>
          <a:xfrm>
            <a:off x="551072" y="2047195"/>
            <a:ext cx="3559187"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1400">
                <a:solidFill>
                  <a:srgbClr val="212121"/>
                </a:solidFill>
                <a:latin typeface="KaiTi" panose="02010609060101010101" pitchFamily="49" charset="-122"/>
                <a:ea typeface="KaiTi" panose="02010609060101010101" pitchFamily="49" charset="-122"/>
                <a:cs typeface="+mn-lt"/>
              </a:rPr>
              <a:t>The happiness scores in the Middle Eastern and North African, South Asian, and Western European regions exhibit a wide range of variability among their respective countries. </a:t>
            </a:r>
          </a:p>
          <a:p>
            <a:endParaRPr lang="en-US" sz="1400">
              <a:solidFill>
                <a:srgbClr val="212121"/>
              </a:solidFill>
              <a:latin typeface="KaiTi" panose="02010609060101010101" pitchFamily="49" charset="-122"/>
              <a:ea typeface="KaiTi" panose="02010609060101010101" pitchFamily="49" charset="-122"/>
              <a:cs typeface="+mn-lt"/>
            </a:endParaRPr>
          </a:p>
          <a:p>
            <a:pPr marL="285750" indent="-285750">
              <a:buFont typeface="Arial"/>
              <a:buChar char="•"/>
            </a:pPr>
            <a:r>
              <a:rPr lang="en-US" sz="1400">
                <a:solidFill>
                  <a:srgbClr val="212121"/>
                </a:solidFill>
                <a:latin typeface="KaiTi" panose="02010609060101010101" pitchFamily="49" charset="-122"/>
                <a:ea typeface="KaiTi" panose="02010609060101010101" pitchFamily="49" charset="-122"/>
                <a:cs typeface="+mn-lt"/>
              </a:rPr>
              <a:t>On the other hand, the North America and ANZ region shows lower variability in happiness scores</a:t>
            </a:r>
          </a:p>
        </p:txBody>
      </p:sp>
      <p:sp>
        <p:nvSpPr>
          <p:cNvPr id="6" name="TextBox 5">
            <a:extLst>
              <a:ext uri="{FF2B5EF4-FFF2-40B4-BE49-F238E27FC236}">
                <a16:creationId xmlns:a16="http://schemas.microsoft.com/office/drawing/2014/main" id="{15F759ED-5974-2B46-F124-4DAE27C27D62}"/>
              </a:ext>
            </a:extLst>
          </p:cNvPr>
          <p:cNvSpPr txBox="1"/>
          <p:nvPr/>
        </p:nvSpPr>
        <p:spPr>
          <a:xfrm>
            <a:off x="876356" y="305705"/>
            <a:ext cx="10791414"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300">
                <a:latin typeface="KaiTi"/>
                <a:ea typeface="KaiTi"/>
                <a:cs typeface="+mj-cs"/>
              </a:rPr>
              <a:t>Happiness Score Distribution By Region </a:t>
            </a:r>
          </a:p>
        </p:txBody>
      </p:sp>
    </p:spTree>
    <p:extLst>
      <p:ext uri="{BB962C8B-B14F-4D97-AF65-F5344CB8AC3E}">
        <p14:creationId xmlns:p14="http://schemas.microsoft.com/office/powerpoint/2010/main" val="411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55D9332-DBF2-43E5-A952-B91EE55F9F13}"/>
              </a:ext>
            </a:extLst>
          </p:cNvPr>
          <p:cNvSpPr>
            <a:spLocks noGrp="1"/>
          </p:cNvSpPr>
          <p:nvPr>
            <p:ph type="title"/>
          </p:nvPr>
        </p:nvSpPr>
        <p:spPr>
          <a:xfrm>
            <a:off x="0" y="274638"/>
            <a:ext cx="9753600" cy="1325562"/>
          </a:xfrm>
        </p:spPr>
        <p:txBody>
          <a:bodyPr/>
          <a:lstStyle/>
          <a:p>
            <a:r>
              <a:rPr lang="en-US"/>
              <a:t>Blank slide</a:t>
            </a:r>
          </a:p>
        </p:txBody>
      </p:sp>
      <p:pic>
        <p:nvPicPr>
          <p:cNvPr id="3" name="Picture 3" descr="Chart, line chart&#10;&#10;Description automatically generated">
            <a:extLst>
              <a:ext uri="{FF2B5EF4-FFF2-40B4-BE49-F238E27FC236}">
                <a16:creationId xmlns:a16="http://schemas.microsoft.com/office/drawing/2014/main" id="{019A6B11-2612-97E1-3E9A-A5023B03F0BB}"/>
              </a:ext>
            </a:extLst>
          </p:cNvPr>
          <p:cNvPicPr>
            <a:picLocks noChangeAspect="1"/>
          </p:cNvPicPr>
          <p:nvPr/>
        </p:nvPicPr>
        <p:blipFill>
          <a:blip r:embed="rId3"/>
          <a:stretch>
            <a:fillRect/>
          </a:stretch>
        </p:blipFill>
        <p:spPr>
          <a:xfrm>
            <a:off x="273838" y="795934"/>
            <a:ext cx="7370893" cy="5505987"/>
          </a:xfrm>
          <a:prstGeom prst="rect">
            <a:avLst/>
          </a:prstGeom>
        </p:spPr>
      </p:pic>
      <p:sp>
        <p:nvSpPr>
          <p:cNvPr id="4" name="TextBox 3">
            <a:extLst>
              <a:ext uri="{FF2B5EF4-FFF2-40B4-BE49-F238E27FC236}">
                <a16:creationId xmlns:a16="http://schemas.microsoft.com/office/drawing/2014/main" id="{4FC9636C-1F46-7558-089F-9E9936C1D230}"/>
              </a:ext>
            </a:extLst>
          </p:cNvPr>
          <p:cNvSpPr txBox="1"/>
          <p:nvPr/>
        </p:nvSpPr>
        <p:spPr>
          <a:xfrm>
            <a:off x="7839562" y="625049"/>
            <a:ext cx="4067975"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u="sng">
                <a:latin typeface="KaiTi" panose="02010609060101010101" pitchFamily="49" charset="-122"/>
                <a:ea typeface="KaiTi" panose="02010609060101010101" pitchFamily="49" charset="-122"/>
                <a:cs typeface="Calibri"/>
              </a:rPr>
              <a:t>Happiness Data  (2018-22) </a:t>
            </a:r>
          </a:p>
          <a:p>
            <a:endParaRPr lang="en-US" u="sng">
              <a:latin typeface="KaiTi" panose="02010609060101010101" pitchFamily="49" charset="-122"/>
              <a:ea typeface="KaiTi" panose="02010609060101010101" pitchFamily="49" charset="-122"/>
              <a:cs typeface="Calibri"/>
            </a:endParaRPr>
          </a:p>
          <a:p>
            <a:pPr marL="171450" indent="-171450">
              <a:buFont typeface="Arial" panose="020B0604020202020204" pitchFamily="34" charset="0"/>
              <a:buChar char="•"/>
            </a:pPr>
            <a:r>
              <a:rPr lang="en-US" sz="1400">
                <a:solidFill>
                  <a:srgbClr val="212121"/>
                </a:solidFill>
                <a:latin typeface="KaiTi" panose="02010609060101010101" pitchFamily="49" charset="-122"/>
                <a:ea typeface="KaiTi" panose="02010609060101010101" pitchFamily="49" charset="-122"/>
                <a:cs typeface="+mn-lt"/>
              </a:rPr>
              <a:t>The overall happiness score has been increasing for most regions from 2018 to 2022, indicating a general improvement in the well-being of people around the world.</a:t>
            </a:r>
          </a:p>
          <a:p>
            <a:pPr marL="285750" indent="-285750">
              <a:buFont typeface="Arial"/>
              <a:buChar char="•"/>
            </a:pPr>
            <a:endParaRPr lang="en-US" sz="1400">
              <a:solidFill>
                <a:srgbClr val="212121"/>
              </a:solidFill>
              <a:latin typeface="KaiTi" panose="02010609060101010101" pitchFamily="49" charset="-122"/>
              <a:ea typeface="KaiTi" panose="02010609060101010101" pitchFamily="49" charset="-122"/>
              <a:cs typeface="Calibri"/>
            </a:endParaRPr>
          </a:p>
          <a:p>
            <a:pPr marL="171450" indent="-171450">
              <a:buFont typeface="Arial"/>
              <a:buChar char="•"/>
            </a:pPr>
            <a:r>
              <a:rPr lang="en-US" sz="1400">
                <a:solidFill>
                  <a:srgbClr val="212121"/>
                </a:solidFill>
                <a:latin typeface="KaiTi" panose="02010609060101010101" pitchFamily="49" charset="-122"/>
                <a:ea typeface="KaiTi" panose="02010609060101010101" pitchFamily="49" charset="-122"/>
                <a:cs typeface="+mn-lt"/>
              </a:rPr>
              <a:t>The regions with the highest happiness scores consistently across the five years are North America, Australia and New Zealand, and Western Europe. </a:t>
            </a:r>
          </a:p>
          <a:p>
            <a:pPr marL="171450" indent="-171450">
              <a:buFont typeface="Arial"/>
              <a:buChar char="•"/>
            </a:pPr>
            <a:endParaRPr lang="en-US" sz="1400">
              <a:solidFill>
                <a:srgbClr val="212121"/>
              </a:solidFill>
              <a:latin typeface="KaiTi" panose="02010609060101010101" pitchFamily="49" charset="-122"/>
              <a:ea typeface="KaiTi" panose="02010609060101010101" pitchFamily="49" charset="-122"/>
              <a:cs typeface="Calibri"/>
            </a:endParaRPr>
          </a:p>
          <a:p>
            <a:pPr marL="171450" indent="-171450">
              <a:buFont typeface="Arial"/>
              <a:buChar char="•"/>
            </a:pPr>
            <a:r>
              <a:rPr lang="en-US" sz="1400">
                <a:solidFill>
                  <a:srgbClr val="212121"/>
                </a:solidFill>
                <a:latin typeface="KaiTi" panose="02010609060101010101" pitchFamily="49" charset="-122"/>
                <a:ea typeface="KaiTi" panose="02010609060101010101" pitchFamily="49" charset="-122"/>
                <a:cs typeface="+mn-lt"/>
              </a:rPr>
              <a:t>The regions with the lowest happiness scores are consistently Sub-Saharan Africa and South Asia. </a:t>
            </a:r>
          </a:p>
          <a:p>
            <a:pPr marL="171450" indent="-171450">
              <a:buFont typeface="Arial"/>
              <a:buChar char="•"/>
            </a:pPr>
            <a:endParaRPr lang="en-US" sz="1400">
              <a:solidFill>
                <a:srgbClr val="212121"/>
              </a:solidFill>
              <a:latin typeface="KaiTi" panose="02010609060101010101" pitchFamily="49" charset="-122"/>
              <a:ea typeface="KaiTi" panose="02010609060101010101" pitchFamily="49" charset="-122"/>
              <a:cs typeface="Calibri"/>
            </a:endParaRPr>
          </a:p>
          <a:p>
            <a:pPr marL="171450" indent="-171450">
              <a:buFont typeface="Arial"/>
              <a:buChar char="•"/>
            </a:pPr>
            <a:r>
              <a:rPr lang="en-US" sz="1400">
                <a:solidFill>
                  <a:srgbClr val="212121"/>
                </a:solidFill>
                <a:latin typeface="KaiTi" panose="02010609060101010101" pitchFamily="49" charset="-122"/>
                <a:ea typeface="KaiTi" panose="02010609060101010101" pitchFamily="49" charset="-122"/>
                <a:cs typeface="+mn-lt"/>
              </a:rPr>
              <a:t>There is some variation in the happiness scores for different regions over time. For example, Latin America and the Caribbean experienced a dip in happiness scores in 2020, which could be due to the COVID-19 pandemic and economic and social disruptions.</a:t>
            </a:r>
          </a:p>
          <a:p>
            <a:pPr marL="171450" indent="-171450">
              <a:buFont typeface="Arial"/>
              <a:buChar char="•"/>
            </a:pPr>
            <a:endParaRPr lang="en-US" sz="1200">
              <a:solidFill>
                <a:srgbClr val="212121"/>
              </a:solidFill>
              <a:latin typeface="KaiTi" panose="02010609060101010101" pitchFamily="49" charset="-122"/>
              <a:ea typeface="KaiTi" panose="02010609060101010101" pitchFamily="49" charset="-122"/>
              <a:cs typeface="Calibri"/>
            </a:endParaRPr>
          </a:p>
          <a:p>
            <a:pPr marL="171450" indent="-171450">
              <a:buFont typeface="Arial"/>
              <a:buChar char="•"/>
            </a:pPr>
            <a:endParaRPr lang="en-US" sz="1200">
              <a:solidFill>
                <a:srgbClr val="212121"/>
              </a:solidFill>
              <a:latin typeface="KaiTi" panose="02010609060101010101" pitchFamily="49" charset="-122"/>
              <a:ea typeface="KaiTi" panose="02010609060101010101" pitchFamily="49" charset="-122"/>
              <a:cs typeface="Calibri"/>
            </a:endParaRPr>
          </a:p>
        </p:txBody>
      </p:sp>
    </p:spTree>
    <p:extLst>
      <p:ext uri="{BB962C8B-B14F-4D97-AF65-F5344CB8AC3E}">
        <p14:creationId xmlns:p14="http://schemas.microsoft.com/office/powerpoint/2010/main" val="163303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DB2A-5E88-26AA-2601-D7B78E92F5C2}"/>
              </a:ext>
            </a:extLst>
          </p:cNvPr>
          <p:cNvSpPr>
            <a:spLocks noGrp="1"/>
          </p:cNvSpPr>
          <p:nvPr>
            <p:ph type="title"/>
          </p:nvPr>
        </p:nvSpPr>
        <p:spPr>
          <a:xfrm>
            <a:off x="-1" y="152401"/>
            <a:ext cx="12188825" cy="838200"/>
          </a:xfrm>
        </p:spPr>
        <p:txBody>
          <a:bodyPr>
            <a:normAutofit/>
          </a:bodyPr>
          <a:lstStyle/>
          <a:p>
            <a:pPr algn="ctr"/>
            <a:r>
              <a:rPr lang="en-US" sz="3300">
                <a:latin typeface="KaiTi"/>
                <a:ea typeface="KaiTi"/>
              </a:rPr>
              <a:t>2022 Happiness Region Comparison</a:t>
            </a:r>
          </a:p>
        </p:txBody>
      </p:sp>
      <p:pic>
        <p:nvPicPr>
          <p:cNvPr id="5" name="Picture 3" descr="A picture containing chart&#10;&#10;Description automatically generated">
            <a:extLst>
              <a:ext uri="{FF2B5EF4-FFF2-40B4-BE49-F238E27FC236}">
                <a16:creationId xmlns:a16="http://schemas.microsoft.com/office/drawing/2014/main" id="{BF4354FA-93E2-301A-FE94-11E42F6C4906}"/>
              </a:ext>
            </a:extLst>
          </p:cNvPr>
          <p:cNvPicPr>
            <a:picLocks noChangeAspect="1"/>
          </p:cNvPicPr>
          <p:nvPr/>
        </p:nvPicPr>
        <p:blipFill>
          <a:blip r:embed="rId2"/>
          <a:stretch>
            <a:fillRect/>
          </a:stretch>
        </p:blipFill>
        <p:spPr>
          <a:xfrm>
            <a:off x="1080123" y="994131"/>
            <a:ext cx="9864310" cy="4350550"/>
          </a:xfrm>
          <a:prstGeom prst="rect">
            <a:avLst/>
          </a:prstGeom>
        </p:spPr>
      </p:pic>
      <p:sp>
        <p:nvSpPr>
          <p:cNvPr id="3" name="TextBox 2">
            <a:extLst>
              <a:ext uri="{FF2B5EF4-FFF2-40B4-BE49-F238E27FC236}">
                <a16:creationId xmlns:a16="http://schemas.microsoft.com/office/drawing/2014/main" id="{C2DB607D-045D-2BD6-7CFE-5E73A3988845}"/>
              </a:ext>
            </a:extLst>
          </p:cNvPr>
          <p:cNvSpPr txBox="1"/>
          <p:nvPr/>
        </p:nvSpPr>
        <p:spPr>
          <a:xfrm>
            <a:off x="783771" y="5539839"/>
            <a:ext cx="102870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212121"/>
                </a:solidFill>
                <a:latin typeface="KaiTi" panose="02010609060101010101" pitchFamily="49" charset="-122"/>
                <a:ea typeface="KaiTi" panose="02010609060101010101" pitchFamily="49" charset="-122"/>
                <a:cs typeface="+mn-lt"/>
              </a:rPr>
              <a:t>This map comparison shows us the difference in happiness scores between countries in Europe and Asia. We see that the happiness scores of European countries tend to be higher than those of Asian countries. We can also see that the distribution of happiness scores in Europe is more uniform, with most countries having a score above 5, whereas in Asia the distribution is more varied, with some countries having very high scores and others having very low scores. This could be because of cultural, social, and economic factors that contribute to differences in happiness between these two regions.</a:t>
            </a:r>
            <a:endParaRPr lang="en-US">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81871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5B1C2060-0638-4ADC-57A7-E20C04DA84B9}"/>
              </a:ext>
            </a:extLst>
          </p:cNvPr>
          <p:cNvSpPr txBox="1">
            <a:spLocks/>
          </p:cNvSpPr>
          <p:nvPr/>
        </p:nvSpPr>
        <p:spPr>
          <a:xfrm>
            <a:off x="0" y="203435"/>
            <a:ext cx="12188824" cy="6586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ctr">
              <a:spcAft>
                <a:spcPts val="600"/>
              </a:spcAft>
            </a:pPr>
            <a:r>
              <a:rPr lang="en-US" sz="3600" cap="none">
                <a:latin typeface="KaiTi" panose="02010609060101010101" pitchFamily="49" charset="-122"/>
                <a:ea typeface="KaiTi" panose="02010609060101010101" pitchFamily="49" charset="-122"/>
              </a:rPr>
              <a:t>The Factors Surveyed to Score Happiness</a:t>
            </a:r>
          </a:p>
        </p:txBody>
      </p:sp>
      <p:sp>
        <p:nvSpPr>
          <p:cNvPr id="2" name="Title 1" hidden="1">
            <a:extLst>
              <a:ext uri="{FF2B5EF4-FFF2-40B4-BE49-F238E27FC236}">
                <a16:creationId xmlns:a16="http://schemas.microsoft.com/office/drawing/2014/main" id="{355D9332-DBF2-43E5-A952-B91EE55F9F13}"/>
              </a:ext>
            </a:extLst>
          </p:cNvPr>
          <p:cNvSpPr>
            <a:spLocks noGrp="1"/>
          </p:cNvSpPr>
          <p:nvPr>
            <p:ph type="title"/>
          </p:nvPr>
        </p:nvSpPr>
        <p:spPr>
          <a:xfrm>
            <a:off x="0" y="274638"/>
            <a:ext cx="9753600" cy="1325562"/>
          </a:xfrm>
        </p:spPr>
        <p:txBody>
          <a:bodyPr/>
          <a:lstStyle/>
          <a:p>
            <a:r>
              <a:rPr lang="en-US"/>
              <a:t>Blank slide</a:t>
            </a:r>
          </a:p>
        </p:txBody>
      </p:sp>
      <p:pic>
        <p:nvPicPr>
          <p:cNvPr id="1026" name="Picture 2">
            <a:extLst>
              <a:ext uri="{FF2B5EF4-FFF2-40B4-BE49-F238E27FC236}">
                <a16:creationId xmlns:a16="http://schemas.microsoft.com/office/drawing/2014/main" id="{7C9D4974-16C3-FF88-81AB-7A1FEEB3A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522" y="862043"/>
            <a:ext cx="10441782" cy="579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993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descr="Chart, treemap chart&#10;&#10;Description automatically generated">
            <a:extLst>
              <a:ext uri="{FF2B5EF4-FFF2-40B4-BE49-F238E27FC236}">
                <a16:creationId xmlns:a16="http://schemas.microsoft.com/office/drawing/2014/main" id="{321101EB-2922-DE97-A9D9-70D4B6726480}"/>
              </a:ext>
            </a:extLst>
          </p:cNvPr>
          <p:cNvPicPr>
            <a:picLocks noChangeAspect="1"/>
          </p:cNvPicPr>
          <p:nvPr/>
        </p:nvPicPr>
        <p:blipFill>
          <a:blip r:embed="rId3"/>
          <a:stretch>
            <a:fillRect/>
          </a:stretch>
        </p:blipFill>
        <p:spPr>
          <a:xfrm>
            <a:off x="2973950" y="959142"/>
            <a:ext cx="9152056" cy="5356143"/>
          </a:xfrm>
          <a:prstGeom prst="rect">
            <a:avLst/>
          </a:prstGeom>
        </p:spPr>
      </p:pic>
      <p:sp>
        <p:nvSpPr>
          <p:cNvPr id="2" name="Title 1" hidden="1">
            <a:extLst>
              <a:ext uri="{FF2B5EF4-FFF2-40B4-BE49-F238E27FC236}">
                <a16:creationId xmlns:a16="http://schemas.microsoft.com/office/drawing/2014/main" id="{355D9332-DBF2-43E5-A952-B91EE55F9F13}"/>
              </a:ext>
            </a:extLst>
          </p:cNvPr>
          <p:cNvSpPr>
            <a:spLocks noGrp="1"/>
          </p:cNvSpPr>
          <p:nvPr>
            <p:ph type="title"/>
          </p:nvPr>
        </p:nvSpPr>
        <p:spPr/>
        <p:txBody>
          <a:bodyPr/>
          <a:lstStyle/>
          <a:p>
            <a:r>
              <a:rPr lang="en-US"/>
              <a:t>Blank slide</a:t>
            </a:r>
          </a:p>
        </p:txBody>
      </p:sp>
      <p:sp>
        <p:nvSpPr>
          <p:cNvPr id="4" name="Title 3">
            <a:extLst>
              <a:ext uri="{FF2B5EF4-FFF2-40B4-BE49-F238E27FC236}">
                <a16:creationId xmlns:a16="http://schemas.microsoft.com/office/drawing/2014/main" id="{E5EEF2AF-7D2B-2138-DB94-6F253E5579AC}"/>
              </a:ext>
            </a:extLst>
          </p:cNvPr>
          <p:cNvSpPr txBox="1">
            <a:spLocks/>
          </p:cNvSpPr>
          <p:nvPr/>
        </p:nvSpPr>
        <p:spPr>
          <a:xfrm>
            <a:off x="0" y="203435"/>
            <a:ext cx="12188824" cy="11905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pPr algn="ctr">
              <a:spcAft>
                <a:spcPts val="600"/>
              </a:spcAft>
            </a:pPr>
            <a:r>
              <a:rPr lang="en-US" sz="3600" cap="none">
                <a:latin typeface="KaiTi"/>
                <a:ea typeface="KaiTi"/>
              </a:rPr>
              <a:t>Happiness as defined by Social Support all Countries</a:t>
            </a:r>
          </a:p>
        </p:txBody>
      </p:sp>
      <p:sp>
        <p:nvSpPr>
          <p:cNvPr id="5" name="TextBox 4">
            <a:extLst>
              <a:ext uri="{FF2B5EF4-FFF2-40B4-BE49-F238E27FC236}">
                <a16:creationId xmlns:a16="http://schemas.microsoft.com/office/drawing/2014/main" id="{D269CF94-79B3-FDD5-5481-E7EBCFE394E5}"/>
              </a:ext>
            </a:extLst>
          </p:cNvPr>
          <p:cNvSpPr txBox="1"/>
          <p:nvPr/>
        </p:nvSpPr>
        <p:spPr>
          <a:xfrm>
            <a:off x="146423" y="1259246"/>
            <a:ext cx="273324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KaiTi"/>
                <a:ea typeface="KaiTi"/>
                <a:cs typeface="Calibri"/>
              </a:rPr>
              <a:t>Social support in this study is defined as having a close friend or relative you can count on when in need.</a:t>
            </a:r>
            <a:endParaRPr lang="en-US"/>
          </a:p>
          <a:p>
            <a:pPr marL="285750" indent="-285750">
              <a:buFont typeface="Arial"/>
              <a:buChar char="•"/>
            </a:pPr>
            <a:endParaRPr lang="en-US">
              <a:latin typeface="KaiTi"/>
              <a:ea typeface="KaiTi"/>
              <a:cs typeface="Calibri"/>
            </a:endParaRPr>
          </a:p>
          <a:p>
            <a:pPr marL="285750" indent="-285750">
              <a:buFont typeface="Arial"/>
              <a:buChar char="•"/>
            </a:pPr>
            <a:r>
              <a:rPr lang="en-US">
                <a:latin typeface="KaiTi"/>
                <a:ea typeface="KaiTi"/>
                <a:cs typeface="Calibri"/>
              </a:rPr>
              <a:t>The answers were taken as a binary yes or no.</a:t>
            </a:r>
          </a:p>
          <a:p>
            <a:pPr marL="285750" indent="-285750">
              <a:buFont typeface="Arial"/>
              <a:buChar char="•"/>
            </a:pPr>
            <a:endParaRPr lang="en-US">
              <a:latin typeface="KaiTi"/>
              <a:ea typeface="KaiTi"/>
              <a:cs typeface="Calibri"/>
            </a:endParaRPr>
          </a:p>
          <a:p>
            <a:pPr marL="285750" indent="-285750">
              <a:buFont typeface="Arial"/>
              <a:buChar char="•"/>
            </a:pPr>
            <a:r>
              <a:rPr lang="en-US">
                <a:latin typeface="KaiTi"/>
                <a:ea typeface="KaiTi"/>
                <a:cs typeface="Calibri"/>
              </a:rPr>
              <a:t>The chart seems to indicate countries with citizens that have more social support tend to be happier.</a:t>
            </a:r>
          </a:p>
        </p:txBody>
      </p:sp>
    </p:spTree>
    <p:extLst>
      <p:ext uri="{BB962C8B-B14F-4D97-AF65-F5344CB8AC3E}">
        <p14:creationId xmlns:p14="http://schemas.microsoft.com/office/powerpoint/2010/main" val="320939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1044</Words>
  <Application>Microsoft Office PowerPoint</Application>
  <PresentationFormat>Custom</PresentationFormat>
  <Paragraphs>90</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KaiTi</vt:lpstr>
      <vt:lpstr>Arial</vt:lpstr>
      <vt:lpstr>Calibri</vt:lpstr>
      <vt:lpstr>Calibri Light</vt:lpstr>
      <vt:lpstr>Century Gothic</vt:lpstr>
      <vt:lpstr>Roboto</vt:lpstr>
      <vt:lpstr>Office Theme</vt:lpstr>
      <vt:lpstr>Blank slide</vt:lpstr>
      <vt:lpstr>What Makes People Happy?</vt:lpstr>
      <vt:lpstr>About the Data</vt:lpstr>
      <vt:lpstr>PowerPoint Presentation</vt:lpstr>
      <vt:lpstr>PowerPoint Presentation</vt:lpstr>
      <vt:lpstr>Blank slide</vt:lpstr>
      <vt:lpstr>2022 Happiness Region Comparison</vt:lpstr>
      <vt:lpstr>Blank slide</vt:lpstr>
      <vt:lpstr>Blank slide</vt:lpstr>
      <vt:lpstr>Blank slide</vt:lpstr>
      <vt:lpstr>Blank slide</vt:lpstr>
      <vt:lpstr>Top 10 and Bottom 10 Factor Comparison</vt:lpstr>
      <vt:lpstr>Blank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Judy Wallace</dc:creator>
  <cp:lastModifiedBy>Olen Justice</cp:lastModifiedBy>
  <cp:revision>3</cp:revision>
  <dcterms:created xsi:type="dcterms:W3CDTF">2023-04-15T20:05:02Z</dcterms:created>
  <dcterms:modified xsi:type="dcterms:W3CDTF">2023-04-19T01:37:38Z</dcterms:modified>
</cp:coreProperties>
</file>