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88825"/>
  <p:notesSz cx="6858000" cy="9144000"/>
  <p:embeddedFontLst>
    <p:embeddedFont>
      <p:font typeface="Roboto"/>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4" roundtripDataSignature="AMtx7mg3wO3F40o3gb1DAklYpG32mZwA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5E78D7-18DB-48F5-866E-79ABB3138833}">
  <a:tblStyle styleId="{625E78D7-18DB-48F5-866E-79ABB313883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JW/Intro slide: In 2012, an initiative of the United Nations produced the first annual World Happiness Report and set March 20th as International </a:t>
            </a:r>
            <a:br>
              <a:rPr lang="en-US"/>
            </a:br>
            <a:r>
              <a:rPr lang="en-US"/>
              <a:t>World Happiness Day. The World Happiness Report </a:t>
            </a:r>
            <a:r>
              <a:rPr lang="en-US"/>
              <a:t>chronicles</a:t>
            </a:r>
            <a:r>
              <a:rPr lang="en-US"/>
              <a:t> on how the people in countries all around the world </a:t>
            </a:r>
            <a:r>
              <a:rPr lang="en-US"/>
              <a:t>evaluate</a:t>
            </a:r>
            <a:r>
              <a:rPr lang="en-US"/>
              <a:t> their own lives.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is happiness and what contributes to being happy? The dictionary defines Happiness as “a state of well-being and contentment”. In this presentation, our group members, Alizia Hamilton, Olin Justice and </a:t>
            </a:r>
            <a:r>
              <a:rPr lang="en-US"/>
              <a:t>myself - Judy Wallace look into which countries ranked as the happiest in 2022 and a few of the factors that might contribute to that happiness.</a:t>
            </a:r>
            <a:endParaRPr/>
          </a:p>
        </p:txBody>
      </p:sp>
      <p:sp>
        <p:nvSpPr>
          <p:cNvPr id="93" name="Google Shape;93;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fdd209d3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02124"/>
                </a:solidFill>
                <a:highlight>
                  <a:srgbClr val="FFFFFF"/>
                </a:highlight>
                <a:latin typeface="Roboto"/>
                <a:ea typeface="Roboto"/>
                <a:cs typeface="Roboto"/>
                <a:sym typeface="Roboto"/>
              </a:rPr>
              <a:t>/AH Our Data set world happiness report 2022.</a:t>
            </a:r>
            <a:endParaRPr sz="9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US" sz="950">
                <a:solidFill>
                  <a:srgbClr val="202124"/>
                </a:solidFill>
                <a:highlight>
                  <a:srgbClr val="FFFFFF"/>
                </a:highlight>
                <a:latin typeface="Roboto"/>
                <a:ea typeface="Roboto"/>
                <a:cs typeface="Roboto"/>
                <a:sym typeface="Roboto"/>
              </a:rPr>
              <a:t>The World Happiness Report is </a:t>
            </a:r>
            <a:r>
              <a:rPr lang="en-US" sz="950">
                <a:solidFill>
                  <a:srgbClr val="040C28"/>
                </a:solidFill>
                <a:latin typeface="Roboto"/>
                <a:ea typeface="Roboto"/>
                <a:cs typeface="Roboto"/>
                <a:sym typeface="Roboto"/>
              </a:rPr>
              <a:t>based on answers to life questions asked in a poll</a:t>
            </a:r>
            <a:r>
              <a:rPr lang="en-US" sz="950">
                <a:solidFill>
                  <a:srgbClr val="202124"/>
                </a:solidFill>
                <a:highlight>
                  <a:srgbClr val="FFFFFF"/>
                </a:highlight>
                <a:latin typeface="Roboto"/>
                <a:ea typeface="Roboto"/>
                <a:cs typeface="Roboto"/>
                <a:sym typeface="Roboto"/>
              </a:rPr>
              <a:t>. </a:t>
            </a:r>
            <a:endParaRPr sz="9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US" sz="950">
                <a:solidFill>
                  <a:srgbClr val="202124"/>
                </a:solidFill>
                <a:highlight>
                  <a:srgbClr val="FFFFFF"/>
                </a:highlight>
                <a:latin typeface="Roboto"/>
                <a:ea typeface="Roboto"/>
                <a:cs typeface="Roboto"/>
                <a:sym typeface="Roboto"/>
              </a:rPr>
              <a:t>Respondents are asked to rate their own current lives on a 0 to 10 scale, </a:t>
            </a:r>
            <a:br>
              <a:rPr lang="en-US" sz="950">
                <a:solidFill>
                  <a:srgbClr val="202124"/>
                </a:solidFill>
                <a:highlight>
                  <a:srgbClr val="FFFFFF"/>
                </a:highlight>
                <a:latin typeface="Roboto"/>
                <a:ea typeface="Roboto"/>
                <a:cs typeface="Roboto"/>
                <a:sym typeface="Roboto"/>
              </a:rPr>
            </a:br>
            <a:r>
              <a:rPr lang="en-US" sz="950">
                <a:solidFill>
                  <a:srgbClr val="202124"/>
                </a:solidFill>
                <a:highlight>
                  <a:srgbClr val="FFFFFF"/>
                </a:highlight>
                <a:latin typeface="Roboto"/>
                <a:ea typeface="Roboto"/>
                <a:cs typeface="Roboto"/>
                <a:sym typeface="Roboto"/>
              </a:rPr>
              <a:t>with 0 being the worst and 10 being the best. Factors that contributed to overall ranking were the Happiness Score, GDP, Social Support, Healthy Life Expectancy, Freedom to Make Life Choices, Generosity, and Perceptions of corruption.  Here you can see a snippet of a dataset showcasing the first five countries but the survey consists of 146 countries overall. </a:t>
            </a:r>
            <a:endParaRPr sz="9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50">
              <a:solidFill>
                <a:srgbClr val="202124"/>
              </a:solidFill>
              <a:highlight>
                <a:srgbClr val="FFFFFF"/>
              </a:highlight>
              <a:latin typeface="Roboto"/>
              <a:ea typeface="Roboto"/>
              <a:cs typeface="Roboto"/>
              <a:sym typeface="Roboto"/>
            </a:endParaRPr>
          </a:p>
        </p:txBody>
      </p:sp>
      <p:sp>
        <p:nvSpPr>
          <p:cNvPr id="101" name="Google Shape;101;g21fdd209d3d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fdd209d3d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/AH What are we trying to analyze with our World Happiness dataset? What are our expectations? </a:t>
            </a:r>
            <a:endParaRPr/>
          </a:p>
        </p:txBody>
      </p:sp>
      <p:sp>
        <p:nvSpPr>
          <p:cNvPr id="110" name="Google Shape;110;g21fdd209d3d_0_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/jw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Where are the happiest places on earth? Out of </a:t>
            </a:r>
            <a:r>
              <a:rPr lang="en-US"/>
              <a:t>the</a:t>
            </a:r>
            <a:r>
              <a:rPr lang="en-US"/>
              <a:t> 146 countries </a:t>
            </a:r>
            <a:r>
              <a:rPr lang="en-US"/>
              <a:t>surveyed last year, the top 10 in descending over are New Zealand, Israel, Norway, Sweden, Luxembourg, the Netherlands, Switzerland, Iceland, Denmark and in the number one spot is Finland. Finland ranks as the happiest place with a total score of </a:t>
            </a:r>
            <a:r>
              <a:rPr lang="en-US"/>
              <a:t>7.8 out of 10. All the countries on the top 10 scored high in the factors of social welfare, economic stability, trust in government and social support. In comparison</a:t>
            </a:r>
            <a:r>
              <a:rPr lang="en-US"/>
              <a:t>, the United States scored 6.97 on the scale and ranked #16. The lowest happiness score was reported as 2.4 in Afghanistan.</a:t>
            </a:r>
            <a:endParaRPr/>
          </a:p>
          <a:p>
            <a:pPr indent="0" lvl="0" marL="0" rtl="0" algn="l">
              <a:spcBef>
                <a:spcPts val="0"/>
              </a:spcBef>
              <a:spcAft>
                <a:spcPts val="0"/>
              </a:spcAft>
              <a:buNone/>
            </a:pPr>
            <a:r>
              <a:t/>
            </a:r>
            <a:endParaRPr/>
          </a:p>
        </p:txBody>
      </p:sp>
      <p:sp>
        <p:nvSpPr>
          <p:cNvPr id="117" name="Google Shape;117;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does a country’s GDP per Capita   affect a country’s happiness score?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Shown here, the </a:t>
            </a:r>
            <a:r>
              <a:rPr lang="en-US"/>
              <a:t>highest</a:t>
            </a:r>
            <a:r>
              <a:rPr lang="en-US"/>
              <a:t> ranked and happiest country, Finland has the 3rd lowest gdp out of the top 10. O</a:t>
            </a:r>
            <a:r>
              <a:rPr lang="en-US"/>
              <a:t>f the countries surveyed, Lu</a:t>
            </a:r>
            <a:r>
              <a:rPr lang="en-US"/>
              <a:t>xembourg has the highest gdp but ranks in the middle of the top 10 for happiness. The second highest GDP in the report is Singapore, but it ranks #27 on the happiness index. The</a:t>
            </a:r>
            <a:r>
              <a:rPr lang="en-US"/>
              <a:t> United States’ GDP is very similar to Finland, but ranked 15 spots below in happiness. The data shows that a country’s gdp has little effect on its happiness score, proving that money doesn’t equal happiness! </a:t>
            </a:r>
            <a:endParaRPr/>
          </a:p>
          <a:p>
            <a:pPr indent="0" lvl="0" marL="0" rtl="0" algn="l">
              <a:spcBef>
                <a:spcPts val="0"/>
              </a:spcBef>
              <a:spcAft>
                <a:spcPts val="0"/>
              </a:spcAft>
              <a:buClr>
                <a:schemeClr val="dk2"/>
              </a:buClr>
              <a:buSzPts val="1100"/>
              <a:buFont typeface="Arial"/>
              <a:buNone/>
            </a:pPr>
            <a:r>
              <a:t/>
            </a:r>
            <a:endParaRPr/>
          </a:p>
        </p:txBody>
      </p:sp>
      <p:sp>
        <p:nvSpPr>
          <p:cNvPr id="126" name="Google Shape;126;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One of the </a:t>
            </a:r>
            <a:r>
              <a:rPr lang="en-US"/>
              <a:t>criteria considered when the UN developed the list of the happiest places on earth was personal freedom. Citizens around the globe were asked “</a:t>
            </a:r>
            <a:r>
              <a:rPr lang="en-US" sz="1195">
                <a:solidFill>
                  <a:schemeClr val="dk2"/>
                </a:solidFill>
                <a:latin typeface="Arial"/>
                <a:ea typeface="Arial"/>
                <a:cs typeface="Arial"/>
                <a:sym typeface="Arial"/>
              </a:rPr>
              <a:t>“Are you satisfied or dissatisfied with your freedom to choose what you do with your life?”. </a:t>
            </a:r>
            <a:r>
              <a:rPr lang="en-US">
                <a:solidFill>
                  <a:schemeClr val="dk2"/>
                </a:solidFill>
              </a:rPr>
              <a:t>The answer to this question gives us the data set for “Explained by: Freedom to make life choices.</a:t>
            </a:r>
            <a:r>
              <a:rPr lang="en-US"/>
              <a:t>  As Americans we have a strong belief that personal freedom is one of the greatest influences on happiness, but is that true? As a group we were interested in to see what the data showed and we expected the countries that were deemed to have the greatest amount of freedom would be the highest ranking on the list of happiest countries. The bar graph on the top right it shows the top 10 happiest countries and their score on personal freedom. The color of each bar accounts for there happiness ranking with dark blue being the happiest and the yellow being the number 10 happiest country. As we were expecting the number 1 ranked happiest country was </a:t>
            </a:r>
            <a:r>
              <a:rPr lang="en-US"/>
              <a:t>also</a:t>
            </a:r>
            <a:r>
              <a:rPr lang="en-US"/>
              <a:t> the number one ranked for personal freedom, but what happens when we examine all the data and not just the top 10 happiest. The bottom bar graph shows top 10 countries with the most freedom of choice and the color still indicates their rank in overall happiness. We were fairly shocked to see that 40% of the countries rated to be top 10 countries in freedom of choice were not on the top 10 happiest countries list. In fact you can see that Cambodia has the highest rank for Freedom of Choice, but the bright yellow color indicates that it is very low on the list of happiest countries. It is actually number 114 out of a list of 146 the UN published in 2022 for happiest </a:t>
            </a:r>
            <a:r>
              <a:rPr lang="en-US"/>
              <a:t>countries</a:t>
            </a:r>
            <a:r>
              <a:rPr lang="en-US"/>
              <a:t>. </a:t>
            </a:r>
            <a:endParaRPr/>
          </a:p>
        </p:txBody>
      </p:sp>
      <p:sp>
        <p:nvSpPr>
          <p:cNvPr id="135" name="Google Shape;135;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/AH Does life expectancy have an affect on a </a:t>
            </a:r>
            <a:r>
              <a:rPr lang="en-US"/>
              <a:t>country’s</a:t>
            </a:r>
            <a:r>
              <a:rPr lang="en-US"/>
              <a:t> happiness score? Here you can see that data has shown that there is a positive correlation between life expectancy and the overall happiness score. The data visual here shows that in most cases, when the life expectancy score increases you can also see an increase in the happiness score. </a:t>
            </a:r>
            <a:endParaRPr/>
          </a:p>
        </p:txBody>
      </p:sp>
      <p:sp>
        <p:nvSpPr>
          <p:cNvPr id="144" name="Google Shape;144;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conclusion of our research, we’ve summarized our key points. European countries had a majority of the top 10 rankings with Finland securing the #1 Happiest Country title. These </a:t>
            </a:r>
            <a:r>
              <a:rPr lang="en-US"/>
              <a:t>countries also ranked higher in all other factors of social welfare, economic stability, trust in government, and social support. While GDP by itself did not have a significance in a countries overall happiness it was found that health (life expectancy) did have a strong correlation. </a:t>
            </a:r>
            <a:endParaRPr/>
          </a:p>
        </p:txBody>
      </p:sp>
      <p:sp>
        <p:nvSpPr>
          <p:cNvPr id="155" name="Google Shape;155;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1ca4fc8c7_1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1ca4fc8c7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1D1C1D"/>
                </a:solidFill>
                <a:highlight>
                  <a:srgbClr val="FFFFFF"/>
                </a:highlight>
                <a:latin typeface="Arial"/>
                <a:ea typeface="Arial"/>
                <a:cs typeface="Arial"/>
                <a:sym typeface="Arial"/>
              </a:rPr>
              <a:t> If you have any questions related to our data findings, world happiness, or a </a:t>
            </a:r>
            <a:r>
              <a:rPr lang="en-US" sz="1150">
                <a:solidFill>
                  <a:srgbClr val="1D1C1D"/>
                </a:solidFill>
                <a:highlight>
                  <a:srgbClr val="FFFFFF"/>
                </a:highlight>
                <a:latin typeface="Arial"/>
                <a:ea typeface="Arial"/>
                <a:cs typeface="Arial"/>
                <a:sym typeface="Arial"/>
              </a:rPr>
              <a:t>specific</a:t>
            </a:r>
            <a:r>
              <a:rPr lang="en-US" sz="1150">
                <a:solidFill>
                  <a:srgbClr val="1D1C1D"/>
                </a:solidFill>
                <a:highlight>
                  <a:srgbClr val="FFFFFF"/>
                </a:highlight>
                <a:latin typeface="Arial"/>
                <a:ea typeface="Arial"/>
                <a:cs typeface="Arial"/>
                <a:sym typeface="Arial"/>
              </a:rPr>
              <a:t> country ranking please let us know we'd be glad to answer! </a:t>
            </a:r>
            <a:endParaRPr/>
          </a:p>
        </p:txBody>
      </p:sp>
      <p:sp>
        <p:nvSpPr>
          <p:cNvPr id="164" name="Google Shape;164;g221ca4fc8c7_1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descr="Map of World" id="16" name="Google Shape;16;p15"/>
          <p:cNvSpPr/>
          <p:nvPr/>
        </p:nvSpPr>
        <p:spPr>
          <a:xfrm>
            <a:off x="-4763" y="285750"/>
            <a:ext cx="12190413" cy="6381750"/>
          </a:xfrm>
          <a:custGeom>
            <a:rect b="b" l="l" r="r" t="t"/>
            <a:pathLst>
              <a:path extrusionOk="0" h="2010" w="3839">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a:gsLst>
              <a:gs pos="0">
                <a:srgbClr val="F2F2F2"/>
              </a:gs>
              <a:gs pos="100000">
                <a:srgbClr val="D8D8D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 name="Google Shape;17;p15"/>
          <p:cNvSpPr txBox="1"/>
          <p:nvPr>
            <p:ph type="ctrTitle"/>
          </p:nvPr>
        </p:nvSpPr>
        <p:spPr>
          <a:xfrm>
            <a:off x="1217613" y="1828799"/>
            <a:ext cx="9753600" cy="3048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400"/>
              <a:buFont typeface="Century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subTitle"/>
          </p:nvPr>
        </p:nvSpPr>
        <p:spPr>
          <a:xfrm>
            <a:off x="1217614" y="5029200"/>
            <a:ext cx="78486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600"/>
              <a:buNone/>
              <a:defRPr sz="2000">
                <a:solidFill>
                  <a:schemeClr val="dk1"/>
                </a:solidFill>
              </a:defRPr>
            </a:lvl1pPr>
            <a:lvl2pPr lvl="1" algn="ctr">
              <a:lnSpc>
                <a:spcPct val="90000"/>
              </a:lnSpc>
              <a:spcBef>
                <a:spcPts val="600"/>
              </a:spcBef>
              <a:spcAft>
                <a:spcPts val="0"/>
              </a:spcAft>
              <a:buSzPts val="1600"/>
              <a:buNone/>
              <a:defRPr>
                <a:solidFill>
                  <a:srgbClr val="979797"/>
                </a:solidFill>
              </a:defRPr>
            </a:lvl2pPr>
            <a:lvl3pPr lvl="2" algn="ctr">
              <a:lnSpc>
                <a:spcPct val="90000"/>
              </a:lnSpc>
              <a:spcBef>
                <a:spcPts val="600"/>
              </a:spcBef>
              <a:spcAft>
                <a:spcPts val="0"/>
              </a:spcAft>
              <a:buSzPts val="1440"/>
              <a:buNone/>
              <a:defRPr>
                <a:solidFill>
                  <a:srgbClr val="979797"/>
                </a:solidFill>
              </a:defRPr>
            </a:lvl3pPr>
            <a:lvl4pPr lvl="3" algn="ctr">
              <a:lnSpc>
                <a:spcPct val="90000"/>
              </a:lnSpc>
              <a:spcBef>
                <a:spcPts val="600"/>
              </a:spcBef>
              <a:spcAft>
                <a:spcPts val="0"/>
              </a:spcAft>
              <a:buSzPts val="1280"/>
              <a:buNone/>
              <a:defRPr>
                <a:solidFill>
                  <a:srgbClr val="979797"/>
                </a:solidFill>
              </a:defRPr>
            </a:lvl4pPr>
            <a:lvl5pPr lvl="4" algn="ctr">
              <a:lnSpc>
                <a:spcPct val="90000"/>
              </a:lnSpc>
              <a:spcBef>
                <a:spcPts val="600"/>
              </a:spcBef>
              <a:spcAft>
                <a:spcPts val="0"/>
              </a:spcAft>
              <a:buSzPts val="1280"/>
              <a:buNone/>
              <a:defRPr>
                <a:solidFill>
                  <a:srgbClr val="979797"/>
                </a:solidFill>
              </a:defRPr>
            </a:lvl5pPr>
            <a:lvl6pPr lvl="5" algn="ctr">
              <a:spcBef>
                <a:spcPts val="600"/>
              </a:spcBef>
              <a:spcAft>
                <a:spcPts val="0"/>
              </a:spcAft>
              <a:buClr>
                <a:srgbClr val="979797"/>
              </a:buClr>
              <a:buSzPts val="1280"/>
              <a:buNone/>
              <a:defRPr>
                <a:solidFill>
                  <a:srgbClr val="979797"/>
                </a:solidFill>
              </a:defRPr>
            </a:lvl6pPr>
            <a:lvl7pPr lvl="6" algn="ctr">
              <a:spcBef>
                <a:spcPts val="600"/>
              </a:spcBef>
              <a:spcAft>
                <a:spcPts val="0"/>
              </a:spcAft>
              <a:buClr>
                <a:srgbClr val="979797"/>
              </a:buClr>
              <a:buSzPts val="1280"/>
              <a:buNone/>
              <a:defRPr>
                <a:solidFill>
                  <a:srgbClr val="979797"/>
                </a:solidFill>
              </a:defRPr>
            </a:lvl7pPr>
            <a:lvl8pPr lvl="7" algn="ctr">
              <a:spcBef>
                <a:spcPts val="600"/>
              </a:spcBef>
              <a:spcAft>
                <a:spcPts val="0"/>
              </a:spcAft>
              <a:buClr>
                <a:srgbClr val="979797"/>
              </a:buClr>
              <a:buSzPts val="1280"/>
              <a:buNone/>
              <a:defRPr>
                <a:solidFill>
                  <a:srgbClr val="979797"/>
                </a:solidFill>
              </a:defRPr>
            </a:lvl8pPr>
            <a:lvl9pPr lvl="8" algn="ctr">
              <a:spcBef>
                <a:spcPts val="600"/>
              </a:spcBef>
              <a:spcAft>
                <a:spcPts val="0"/>
              </a:spcAft>
              <a:buClr>
                <a:srgbClr val="979797"/>
              </a:buClr>
              <a:buSzPts val="1280"/>
              <a:buNone/>
              <a:defRPr>
                <a:solidFill>
                  <a:srgbClr val="979797"/>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2714" y="-876300"/>
            <a:ext cx="4343400" cy="9753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20040" lvl="8" marL="4114800" algn="l">
              <a:spcBef>
                <a:spcPts val="600"/>
              </a:spcBef>
              <a:spcAft>
                <a:spcPts val="0"/>
              </a:spcAft>
              <a:buClr>
                <a:schemeClr val="dk1"/>
              </a:buClr>
              <a:buSzPts val="1440"/>
              <a:buChar char="•"/>
              <a:defRPr/>
            </a:lvl9pPr>
          </a:lstStyle>
          <a:p/>
        </p:txBody>
      </p:sp>
      <p:sp>
        <p:nvSpPr>
          <p:cNvPr id="75" name="Google Shape;75;p24"/>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60856" y="2361843"/>
            <a:ext cx="5486400" cy="21343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2182482" y="-279069"/>
            <a:ext cx="5486400" cy="741613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sp>
        <p:nvSpPr>
          <p:cNvPr id="81" name="Google Shape;81;p25"/>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3">
    <p:bg>
      <p:bgPr>
        <a:solidFill>
          <a:srgbClr val="FFFFFF"/>
        </a:solidFill>
      </p:bgPr>
    </p:bg>
    <p:spTree>
      <p:nvGrpSpPr>
        <p:cNvPr id="84" name="Shape 84"/>
        <p:cNvGrpSpPr/>
        <p:nvPr/>
      </p:nvGrpSpPr>
      <p:grpSpPr>
        <a:xfrm>
          <a:off x="0" y="0"/>
          <a:ext cx="0" cy="0"/>
          <a:chOff x="0" y="0"/>
          <a:chExt cx="0" cy="0"/>
        </a:xfrm>
      </p:grpSpPr>
      <p:sp>
        <p:nvSpPr>
          <p:cNvPr id="85" name="Google Shape;85;g221ca4fc8c7_1_537"/>
          <p:cNvSpPr/>
          <p:nvPr/>
        </p:nvSpPr>
        <p:spPr>
          <a:xfrm>
            <a:off x="0" y="0"/>
            <a:ext cx="12188700" cy="6858000"/>
          </a:xfrm>
          <a:prstGeom prst="rect">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6" name="Google Shape;86;g221ca4fc8c7_1_537"/>
          <p:cNvSpPr/>
          <p:nvPr/>
        </p:nvSpPr>
        <p:spPr>
          <a:xfrm>
            <a:off x="5095373" y="1168183"/>
            <a:ext cx="6411900" cy="4635600"/>
          </a:xfrm>
          <a:prstGeom prst="rect">
            <a:avLst/>
          </a:prstGeom>
          <a:solidFill>
            <a:srgbClr val="D9D9D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7" name="Google Shape;87;g221ca4fc8c7_1_537"/>
          <p:cNvSpPr/>
          <p:nvPr/>
        </p:nvSpPr>
        <p:spPr>
          <a:xfrm>
            <a:off x="5225539" y="1317383"/>
            <a:ext cx="6151500" cy="4337100"/>
          </a:xfrm>
          <a:prstGeom prst="rect">
            <a:avLst/>
          </a:pr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8" name="Google Shape;88;g221ca4fc8c7_1_537"/>
          <p:cNvSpPr/>
          <p:nvPr/>
        </p:nvSpPr>
        <p:spPr>
          <a:xfrm rot="10800000">
            <a:off x="4584139" y="1168001"/>
            <a:ext cx="641400" cy="641700"/>
          </a:xfrm>
          <a:prstGeom prst="rtTriangle">
            <a:avLst/>
          </a:prstGeom>
          <a:solidFill>
            <a:srgbClr val="D9D9D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9" name="Google Shape;89;g221ca4fc8c7_1_537"/>
          <p:cNvSpPr txBox="1"/>
          <p:nvPr>
            <p:ph type="title"/>
          </p:nvPr>
        </p:nvSpPr>
        <p:spPr>
          <a:xfrm>
            <a:off x="681522" y="952635"/>
            <a:ext cx="3377400" cy="29715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500"/>
              <a:buNone/>
              <a:defRPr sz="3500">
                <a:solidFill>
                  <a:srgbClr val="D9D9D9"/>
                </a:solidFill>
              </a:defRPr>
            </a:lvl1pPr>
            <a:lvl2pPr lvl="1" algn="r">
              <a:lnSpc>
                <a:spcPct val="100000"/>
              </a:lnSpc>
              <a:spcBef>
                <a:spcPts val="0"/>
              </a:spcBef>
              <a:spcAft>
                <a:spcPts val="0"/>
              </a:spcAft>
              <a:buClr>
                <a:schemeClr val="dk1"/>
              </a:buClr>
              <a:buSzPts val="3500"/>
              <a:buNone/>
              <a:defRPr sz="3500">
                <a:solidFill>
                  <a:srgbClr val="D9D9D9"/>
                </a:solidFill>
              </a:defRPr>
            </a:lvl2pPr>
            <a:lvl3pPr lvl="2" algn="r">
              <a:lnSpc>
                <a:spcPct val="100000"/>
              </a:lnSpc>
              <a:spcBef>
                <a:spcPts val="0"/>
              </a:spcBef>
              <a:spcAft>
                <a:spcPts val="0"/>
              </a:spcAft>
              <a:buClr>
                <a:schemeClr val="dk1"/>
              </a:buClr>
              <a:buSzPts val="3500"/>
              <a:buNone/>
              <a:defRPr sz="3500">
                <a:solidFill>
                  <a:srgbClr val="D9D9D9"/>
                </a:solidFill>
              </a:defRPr>
            </a:lvl3pPr>
            <a:lvl4pPr lvl="3" algn="r">
              <a:lnSpc>
                <a:spcPct val="100000"/>
              </a:lnSpc>
              <a:spcBef>
                <a:spcPts val="0"/>
              </a:spcBef>
              <a:spcAft>
                <a:spcPts val="0"/>
              </a:spcAft>
              <a:buClr>
                <a:schemeClr val="dk1"/>
              </a:buClr>
              <a:buSzPts val="3500"/>
              <a:buNone/>
              <a:defRPr sz="3500">
                <a:solidFill>
                  <a:srgbClr val="D9D9D9"/>
                </a:solidFill>
              </a:defRPr>
            </a:lvl4pPr>
            <a:lvl5pPr lvl="4" algn="r">
              <a:lnSpc>
                <a:spcPct val="100000"/>
              </a:lnSpc>
              <a:spcBef>
                <a:spcPts val="0"/>
              </a:spcBef>
              <a:spcAft>
                <a:spcPts val="0"/>
              </a:spcAft>
              <a:buClr>
                <a:schemeClr val="dk1"/>
              </a:buClr>
              <a:buSzPts val="3500"/>
              <a:buNone/>
              <a:defRPr sz="3500">
                <a:solidFill>
                  <a:srgbClr val="D9D9D9"/>
                </a:solidFill>
              </a:defRPr>
            </a:lvl5pPr>
            <a:lvl6pPr lvl="5" algn="r">
              <a:lnSpc>
                <a:spcPct val="100000"/>
              </a:lnSpc>
              <a:spcBef>
                <a:spcPts val="0"/>
              </a:spcBef>
              <a:spcAft>
                <a:spcPts val="0"/>
              </a:spcAft>
              <a:buClr>
                <a:schemeClr val="dk1"/>
              </a:buClr>
              <a:buSzPts val="3500"/>
              <a:buNone/>
              <a:defRPr sz="3500">
                <a:solidFill>
                  <a:srgbClr val="D9D9D9"/>
                </a:solidFill>
              </a:defRPr>
            </a:lvl6pPr>
            <a:lvl7pPr lvl="6" algn="r">
              <a:lnSpc>
                <a:spcPct val="100000"/>
              </a:lnSpc>
              <a:spcBef>
                <a:spcPts val="0"/>
              </a:spcBef>
              <a:spcAft>
                <a:spcPts val="0"/>
              </a:spcAft>
              <a:buClr>
                <a:schemeClr val="dk1"/>
              </a:buClr>
              <a:buSzPts val="3500"/>
              <a:buNone/>
              <a:defRPr sz="3500">
                <a:solidFill>
                  <a:srgbClr val="D9D9D9"/>
                </a:solidFill>
              </a:defRPr>
            </a:lvl7pPr>
            <a:lvl8pPr lvl="7" algn="r">
              <a:lnSpc>
                <a:spcPct val="100000"/>
              </a:lnSpc>
              <a:spcBef>
                <a:spcPts val="0"/>
              </a:spcBef>
              <a:spcAft>
                <a:spcPts val="0"/>
              </a:spcAft>
              <a:buClr>
                <a:schemeClr val="dk1"/>
              </a:buClr>
              <a:buSzPts val="3500"/>
              <a:buNone/>
              <a:defRPr sz="3500">
                <a:solidFill>
                  <a:srgbClr val="D9D9D9"/>
                </a:solidFill>
              </a:defRPr>
            </a:lvl8pPr>
            <a:lvl9pPr lvl="8" algn="r">
              <a:lnSpc>
                <a:spcPct val="100000"/>
              </a:lnSpc>
              <a:spcBef>
                <a:spcPts val="0"/>
              </a:spcBef>
              <a:spcAft>
                <a:spcPts val="0"/>
              </a:spcAft>
              <a:buClr>
                <a:schemeClr val="dk1"/>
              </a:buClr>
              <a:buSzPts val="3500"/>
              <a:buNone/>
              <a:defRPr sz="3500">
                <a:solidFill>
                  <a:srgbClr val="D9D9D9"/>
                </a:solidFill>
              </a:defRPr>
            </a:lvl9pPr>
          </a:lstStyle>
          <a:p/>
        </p:txBody>
      </p:sp>
      <p:sp>
        <p:nvSpPr>
          <p:cNvPr id="90" name="Google Shape;90;g221ca4fc8c7_1_537"/>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6"/>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sp>
        <p:nvSpPr>
          <p:cNvPr id="22" name="Google Shape;22;p16"/>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7"/>
          <p:cNvSpPr txBox="1"/>
          <p:nvPr>
            <p:ph type="title"/>
          </p:nvPr>
        </p:nvSpPr>
        <p:spPr>
          <a:xfrm>
            <a:off x="1217614" y="3429000"/>
            <a:ext cx="9753600" cy="23621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400"/>
              <a:buFont typeface="Century Gothic"/>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1213150" y="685801"/>
            <a:ext cx="7853063" cy="1142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solidFill>
                  <a:schemeClr val="dk1"/>
                </a:solidFill>
              </a:defRPr>
            </a:lvl1pPr>
            <a:lvl2pPr indent="-228600" lvl="1" marL="914400" algn="l">
              <a:lnSpc>
                <a:spcPct val="90000"/>
              </a:lnSpc>
              <a:spcBef>
                <a:spcPts val="600"/>
              </a:spcBef>
              <a:spcAft>
                <a:spcPts val="0"/>
              </a:spcAft>
              <a:buSzPts val="1440"/>
              <a:buNone/>
              <a:defRPr sz="1800">
                <a:solidFill>
                  <a:srgbClr val="979797"/>
                </a:solidFill>
              </a:defRPr>
            </a:lvl2pPr>
            <a:lvl3pPr indent="-228600" lvl="2" marL="1371600" algn="l">
              <a:lnSpc>
                <a:spcPct val="90000"/>
              </a:lnSpc>
              <a:spcBef>
                <a:spcPts val="600"/>
              </a:spcBef>
              <a:spcAft>
                <a:spcPts val="0"/>
              </a:spcAft>
              <a:buSzPts val="1280"/>
              <a:buNone/>
              <a:defRPr sz="1600">
                <a:solidFill>
                  <a:srgbClr val="979797"/>
                </a:solidFill>
              </a:defRPr>
            </a:lvl3pPr>
            <a:lvl4pPr indent="-228600" lvl="3" marL="1828800" algn="l">
              <a:lnSpc>
                <a:spcPct val="90000"/>
              </a:lnSpc>
              <a:spcBef>
                <a:spcPts val="600"/>
              </a:spcBef>
              <a:spcAft>
                <a:spcPts val="0"/>
              </a:spcAft>
              <a:buSzPts val="1120"/>
              <a:buNone/>
              <a:defRPr sz="1400">
                <a:solidFill>
                  <a:srgbClr val="979797"/>
                </a:solidFill>
              </a:defRPr>
            </a:lvl4pPr>
            <a:lvl5pPr indent="-228600" lvl="4" marL="2286000" algn="l">
              <a:lnSpc>
                <a:spcPct val="90000"/>
              </a:lnSpc>
              <a:spcBef>
                <a:spcPts val="600"/>
              </a:spcBef>
              <a:spcAft>
                <a:spcPts val="0"/>
              </a:spcAft>
              <a:buSzPts val="1120"/>
              <a:buNone/>
              <a:defRPr sz="1400">
                <a:solidFill>
                  <a:srgbClr val="979797"/>
                </a:solidFill>
              </a:defRPr>
            </a:lvl5pPr>
            <a:lvl6pPr indent="-228600" lvl="5" marL="2743200" algn="l">
              <a:spcBef>
                <a:spcPts val="600"/>
              </a:spcBef>
              <a:spcAft>
                <a:spcPts val="0"/>
              </a:spcAft>
              <a:buClr>
                <a:srgbClr val="979797"/>
              </a:buClr>
              <a:buSzPts val="1120"/>
              <a:buNone/>
              <a:defRPr sz="1400">
                <a:solidFill>
                  <a:srgbClr val="979797"/>
                </a:solidFill>
              </a:defRPr>
            </a:lvl6pPr>
            <a:lvl7pPr indent="-228600" lvl="6" marL="3200400" algn="l">
              <a:spcBef>
                <a:spcPts val="600"/>
              </a:spcBef>
              <a:spcAft>
                <a:spcPts val="0"/>
              </a:spcAft>
              <a:buClr>
                <a:srgbClr val="979797"/>
              </a:buClr>
              <a:buSzPts val="1120"/>
              <a:buNone/>
              <a:defRPr sz="1400">
                <a:solidFill>
                  <a:srgbClr val="979797"/>
                </a:solidFill>
              </a:defRPr>
            </a:lvl7pPr>
            <a:lvl8pPr indent="-228600" lvl="7" marL="3657600" algn="l">
              <a:spcBef>
                <a:spcPts val="600"/>
              </a:spcBef>
              <a:spcAft>
                <a:spcPts val="0"/>
              </a:spcAft>
              <a:buClr>
                <a:srgbClr val="979797"/>
              </a:buClr>
              <a:buSzPts val="1120"/>
              <a:buNone/>
              <a:defRPr sz="1400">
                <a:solidFill>
                  <a:srgbClr val="979797"/>
                </a:solidFill>
              </a:defRPr>
            </a:lvl8pPr>
            <a:lvl9pPr indent="-228600" lvl="8" marL="4114800" algn="l">
              <a:spcBef>
                <a:spcPts val="600"/>
              </a:spcBef>
              <a:spcAft>
                <a:spcPts val="0"/>
              </a:spcAft>
              <a:buClr>
                <a:srgbClr val="979797"/>
              </a:buClr>
              <a:buSzPts val="1120"/>
              <a:buNone/>
              <a:defRPr sz="1400">
                <a:solidFill>
                  <a:srgbClr val="979797"/>
                </a:solidFill>
              </a:defRPr>
            </a:lvl9pPr>
          </a:lstStyle>
          <a:p/>
        </p:txBody>
      </p:sp>
      <p:sp>
        <p:nvSpPr>
          <p:cNvPr id="28" name="Google Shape;28;p17"/>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18"/>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121761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34" name="Google Shape;34;p18"/>
          <p:cNvSpPr txBox="1"/>
          <p:nvPr>
            <p:ph idx="2" type="body"/>
          </p:nvPr>
        </p:nvSpPr>
        <p:spPr>
          <a:xfrm>
            <a:off x="180250" y="2708850"/>
            <a:ext cx="3197700" cy="35901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35" name="Google Shape;35;p18"/>
          <p:cNvSpPr txBox="1"/>
          <p:nvPr>
            <p:ph idx="3" type="body"/>
          </p:nvPr>
        </p:nvSpPr>
        <p:spPr>
          <a:xfrm>
            <a:off x="626205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36" name="Google Shape;36;p18"/>
          <p:cNvSpPr txBox="1"/>
          <p:nvPr>
            <p:ph idx="4" type="body"/>
          </p:nvPr>
        </p:nvSpPr>
        <p:spPr>
          <a:xfrm>
            <a:off x="626205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37" name="Google Shape;37;p18"/>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9"/>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0"/>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21"/>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1" name="Google Shape;51;p21"/>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1"/>
          <p:cNvSpPr txBox="1"/>
          <p:nvPr>
            <p:ph idx="1" type="body"/>
          </p:nvPr>
        </p:nvSpPr>
        <p:spPr>
          <a:xfrm>
            <a:off x="5865814" y="685800"/>
            <a:ext cx="5638800"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53" name="Google Shape;53;p21"/>
          <p:cNvSpPr txBox="1"/>
          <p:nvPr>
            <p:ph idx="2"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54" name="Google Shape;54;p2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22"/>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9" name="Google Shape;59;p22"/>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0" name="Google Shape;60;p22"/>
          <p:cNvSpPr/>
          <p:nvPr>
            <p:ph idx="2" type="pic"/>
          </p:nvPr>
        </p:nvSpPr>
        <p:spPr>
          <a:xfrm>
            <a:off x="5865813" y="685800"/>
            <a:ext cx="5638800" cy="5486400"/>
          </a:xfrm>
          <a:prstGeom prst="rect">
            <a:avLst/>
          </a:prstGeom>
          <a:solidFill>
            <a:srgbClr val="F2F2F2"/>
          </a:solidFill>
          <a:ln cap="flat" cmpd="sng" w="9525">
            <a:solidFill>
              <a:srgbClr val="BFBFBF"/>
            </a:solidFill>
            <a:prstDash val="solid"/>
            <a:miter lim="800000"/>
            <a:headEnd len="sm" w="sm" type="none"/>
            <a:tailEnd len="sm" w="sm" type="none"/>
          </a:ln>
        </p:spPr>
      </p:sp>
      <p:sp>
        <p:nvSpPr>
          <p:cNvPr id="61" name="Google Shape;61;p22"/>
          <p:cNvSpPr txBox="1"/>
          <p:nvPr>
            <p:ph idx="1"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62" name="Google Shape;62;p22"/>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23"/>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txBox="1"/>
          <p:nvPr>
            <p:ph idx="1" type="body"/>
          </p:nvPr>
        </p:nvSpPr>
        <p:spPr>
          <a:xfrm>
            <a:off x="12332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68" name="Google Shape;68;p23"/>
          <p:cNvSpPr txBox="1"/>
          <p:nvPr>
            <p:ph idx="2" type="body"/>
          </p:nvPr>
        </p:nvSpPr>
        <p:spPr>
          <a:xfrm>
            <a:off x="62624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69" name="Google Shape;69;p23"/>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A2A2A"/>
              </a:buClr>
              <a:buSzPts val="4000"/>
              <a:buFont typeface="Century Gothic"/>
              <a:buNone/>
              <a:defRPr b="0" i="0" sz="4000" u="none" cap="none" strike="noStrike">
                <a:solidFill>
                  <a:srgbClr val="2A2A2A"/>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chemeClr val="dk1"/>
              </a:buClr>
              <a:buSzPts val="1920"/>
              <a:buFont typeface="Arial"/>
              <a:buChar char="•"/>
              <a:defRPr b="0" i="0" sz="2400" u="none" cap="none" strike="noStrike">
                <a:solidFill>
                  <a:schemeClr val="dk1"/>
                </a:solidFill>
                <a:latin typeface="Century Gothic"/>
                <a:ea typeface="Century Gothic"/>
                <a:cs typeface="Century Gothic"/>
                <a:sym typeface="Century Gothic"/>
              </a:defRPr>
            </a:lvl1pPr>
            <a:lvl2pPr indent="-330200" lvl="1" marL="914400" marR="0" rtl="0" algn="l">
              <a:lnSpc>
                <a:spcPct val="90000"/>
              </a:lnSpc>
              <a:spcBef>
                <a:spcPts val="600"/>
              </a:spcBef>
              <a:spcAft>
                <a:spcPts val="0"/>
              </a:spcAft>
              <a:buClr>
                <a:schemeClr val="dk1"/>
              </a:buClr>
              <a:buSzPts val="1600"/>
              <a:buFont typeface="Arial"/>
              <a:buChar char="•"/>
              <a:defRPr b="0" i="0" sz="2000" u="none" cap="none" strike="noStrike">
                <a:solidFill>
                  <a:schemeClr val="dk1"/>
                </a:solidFill>
                <a:latin typeface="Century Gothic"/>
                <a:ea typeface="Century Gothic"/>
                <a:cs typeface="Century Gothic"/>
                <a:sym typeface="Century Gothic"/>
              </a:defRPr>
            </a:lvl2pPr>
            <a:lvl3pPr indent="-320039" lvl="2" marL="13716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Century Gothic"/>
                <a:ea typeface="Century Gothic"/>
                <a:cs typeface="Century Gothic"/>
                <a:sym typeface="Century Gothic"/>
              </a:defRPr>
            </a:lvl3pPr>
            <a:lvl4pPr indent="-309880" lvl="3" marL="18288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4pPr>
            <a:lvl5pPr indent="-309879" lvl="4" marL="22860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5pPr>
            <a:lvl6pPr indent="-309879" lvl="5" marL="27432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6pPr>
            <a:lvl7pPr indent="-309879" lvl="6" marL="32004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7pPr>
            <a:lvl8pPr indent="-309879" lvl="7" marL="36576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8pPr>
            <a:lvl9pPr indent="-309879" lvl="8" marL="41148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2" name="Google Shape;12;p14"/>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4"/>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4"/>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dk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dk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dk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dk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dk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dk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dk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rive.google.com/file/d/13ijXdeRO3ulxvhTArevkc8k1JQxc2Iz6/view"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drive.google.com/file/d/1QGmsqUdG-Xk5FbvNg4DBv-d-DE-5oRy_/view"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drive.google.com/file/d/1y6gU5gXs7Z7WuvlhH9x9Ye_JzslZYXJC/view"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hyperlink" Target="http://drive.google.com/file/d/1eRuv7OhRQyRH5mRKi6Ix-V3jOmOMJFO1/view"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drive.google.com/file/d/1-NNNqe4nk5dB3OywXg9Q-tE3SBVMHSVP/view"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drive.google.com/file/d/1wgKdkqVHuFbvPMDEgU6WuZCw7Uw0Q4v-/view"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1137663" y="439625"/>
            <a:ext cx="9913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THE HAPPIEST PLACES ON EARTH</a:t>
            </a:r>
            <a:endParaRPr/>
          </a:p>
        </p:txBody>
      </p:sp>
      <p:sp>
        <p:nvSpPr>
          <p:cNvPr id="96" name="Google Shape;96;p3"/>
          <p:cNvSpPr txBox="1"/>
          <p:nvPr>
            <p:ph idx="1" type="body"/>
          </p:nvPr>
        </p:nvSpPr>
        <p:spPr>
          <a:xfrm>
            <a:off x="1217613" y="5169875"/>
            <a:ext cx="9753600" cy="1494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1800"/>
              </a:spcBef>
              <a:spcAft>
                <a:spcPts val="0"/>
              </a:spcAft>
              <a:buNone/>
            </a:pPr>
            <a:r>
              <a:rPr lang="en-US"/>
              <a:t>CSC 302 - Group 5</a:t>
            </a:r>
            <a:br>
              <a:rPr lang="en-US"/>
            </a:br>
            <a:br>
              <a:rPr lang="en-US"/>
            </a:br>
            <a:r>
              <a:rPr lang="en-US"/>
              <a:t>Alizia Hamilton, Olen Justice and Judy Wallace</a:t>
            </a:r>
            <a:endParaRPr/>
          </a:p>
        </p:txBody>
      </p:sp>
      <p:sp>
        <p:nvSpPr>
          <p:cNvPr id="97" name="Google Shape;97;p3"/>
          <p:cNvSpPr txBox="1"/>
          <p:nvPr>
            <p:ph idx="1" type="body"/>
          </p:nvPr>
        </p:nvSpPr>
        <p:spPr>
          <a:xfrm>
            <a:off x="1217625" y="1667175"/>
            <a:ext cx="9753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1800"/>
              </a:spcBef>
              <a:spcAft>
                <a:spcPts val="0"/>
              </a:spcAft>
              <a:buNone/>
            </a:pPr>
            <a:r>
              <a:rPr lang="en-US"/>
              <a:t> A </a:t>
            </a:r>
            <a:r>
              <a:rPr lang="en-US"/>
              <a:t>Data Analysis of the</a:t>
            </a:r>
            <a:br>
              <a:rPr lang="en-US"/>
            </a:br>
            <a:r>
              <a:rPr lang="en-US"/>
              <a:t>2022 World Happiness Report</a:t>
            </a:r>
            <a:endParaRPr/>
          </a:p>
        </p:txBody>
      </p:sp>
      <p:pic>
        <p:nvPicPr>
          <p:cNvPr id="98" name="Google Shape;98;p3" title="SLIDE 1.wav">
            <a:hlinkClick r:id="rId3"/>
          </p:cNvPr>
          <p:cNvPicPr preferRelativeResize="0"/>
          <p:nvPr/>
        </p:nvPicPr>
        <p:blipFill>
          <a:blip r:embed="rId4">
            <a:alphaModFix/>
          </a:blip>
          <a:stretch>
            <a:fillRect/>
          </a:stretch>
        </p:blipFill>
        <p:spPr>
          <a:xfrm>
            <a:off x="241875" y="3377975"/>
            <a:ext cx="457200" cy="457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1fdd209d3d_0_0"/>
          <p:cNvSpPr txBox="1"/>
          <p:nvPr>
            <p:ph type="title"/>
          </p:nvPr>
        </p:nvSpPr>
        <p:spPr>
          <a:xfrm>
            <a:off x="1217625" y="274649"/>
            <a:ext cx="9753600" cy="1209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A2A2A"/>
              </a:buClr>
              <a:buSzPts val="4000"/>
              <a:buFont typeface="Century Gothic"/>
              <a:buNone/>
            </a:pPr>
            <a:r>
              <a:rPr lang="en-US"/>
              <a:t>THE HAPPIEST PLACES ON EARTH</a:t>
            </a:r>
            <a:endParaRPr/>
          </a:p>
        </p:txBody>
      </p:sp>
      <p:pic>
        <p:nvPicPr>
          <p:cNvPr id="104" name="Google Shape;104;g21fdd209d3d_0_0"/>
          <p:cNvPicPr preferRelativeResize="0"/>
          <p:nvPr/>
        </p:nvPicPr>
        <p:blipFill>
          <a:blip r:embed="rId3">
            <a:alphaModFix/>
          </a:blip>
          <a:stretch>
            <a:fillRect/>
          </a:stretch>
        </p:blipFill>
        <p:spPr>
          <a:xfrm>
            <a:off x="5465200" y="5237913"/>
            <a:ext cx="6286500" cy="1209675"/>
          </a:xfrm>
          <a:prstGeom prst="rect">
            <a:avLst/>
          </a:prstGeom>
          <a:noFill/>
          <a:ln>
            <a:noFill/>
          </a:ln>
        </p:spPr>
      </p:pic>
      <p:graphicFrame>
        <p:nvGraphicFramePr>
          <p:cNvPr id="105" name="Google Shape;105;g21fdd209d3d_0_0"/>
          <p:cNvGraphicFramePr/>
          <p:nvPr/>
        </p:nvGraphicFramePr>
        <p:xfrm>
          <a:off x="762788" y="1887663"/>
          <a:ext cx="3000000" cy="3000000"/>
        </p:xfrm>
        <a:graphic>
          <a:graphicData uri="http://schemas.openxmlformats.org/drawingml/2006/table">
            <a:tbl>
              <a:tblPr>
                <a:solidFill>
                  <a:srgbClr val="FFFFFF"/>
                </a:solidFill>
                <a:tableStyleId>{625E78D7-18DB-48F5-866E-79ABB3138833}</a:tableStyleId>
              </a:tblPr>
              <a:tblGrid>
                <a:gridCol w="548850"/>
                <a:gridCol w="899700"/>
                <a:gridCol w="584175"/>
                <a:gridCol w="686025"/>
                <a:gridCol w="669100"/>
                <a:gridCol w="863900"/>
                <a:gridCol w="965525"/>
                <a:gridCol w="957075"/>
                <a:gridCol w="1151850"/>
                <a:gridCol w="1177275"/>
                <a:gridCol w="948600"/>
                <a:gridCol w="1211150"/>
              </a:tblGrid>
              <a:tr h="519875">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RANK</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Country</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Happiness score</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Whisker-high</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Whisker-low</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Dystopia (1.83) + residual</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Explained by: GDP per capita</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Explained by: Social support</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Explained by: Healthy life expectancy</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Explained by: Freedom to make life choices</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Explained by: Generosity</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Explained by: Perceptions of corruption</a:t>
                      </a:r>
                      <a:endParaRPr b="1" sz="1050">
                        <a:solidFill>
                          <a:srgbClr val="212121"/>
                        </a:solidFill>
                        <a:highlight>
                          <a:srgbClr val="FFFFFF"/>
                        </a:highlight>
                        <a:latin typeface="Roboto"/>
                        <a:ea typeface="Roboto"/>
                        <a:cs typeface="Roboto"/>
                        <a:sym typeface="Roboto"/>
                      </a:endParaRPr>
                    </a:p>
                  </a:txBody>
                  <a:tcPr marT="66675" marB="66675" marR="66675" marL="66675"/>
                </a:tc>
              </a:tr>
              <a:tr h="241650">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Finland</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7,821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7,886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7,756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2,518</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1,892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1,258</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0,775</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0,736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0,109</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0,534</a:t>
                      </a:r>
                      <a:endParaRPr sz="1050">
                        <a:solidFill>
                          <a:srgbClr val="212121"/>
                        </a:solidFill>
                        <a:highlight>
                          <a:srgbClr val="FFFFFF"/>
                        </a:highlight>
                        <a:latin typeface="Roboto"/>
                        <a:ea typeface="Roboto"/>
                        <a:cs typeface="Roboto"/>
                        <a:sym typeface="Roboto"/>
                      </a:endParaRPr>
                    </a:p>
                  </a:txBody>
                  <a:tcPr marT="66675" marB="66675" marR="66675" marL="66675"/>
                </a:tc>
              </a:tr>
              <a:tr h="241650">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Denmark</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7,636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7,710</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7,563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2,226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1,953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1,243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0,777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0,719</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0,188</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0,532</a:t>
                      </a:r>
                      <a:endParaRPr sz="1050">
                        <a:solidFill>
                          <a:srgbClr val="212121"/>
                        </a:solidFill>
                        <a:highlight>
                          <a:srgbClr val="FFFFFF"/>
                        </a:highlight>
                        <a:latin typeface="Roboto"/>
                        <a:ea typeface="Roboto"/>
                        <a:cs typeface="Roboto"/>
                        <a:sym typeface="Roboto"/>
                      </a:endParaRPr>
                    </a:p>
                  </a:txBody>
                  <a:tcPr marT="66675" marB="66675" marR="66675" marL="66675"/>
                </a:tc>
              </a:tr>
              <a:tr h="241650">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Iceland</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7,557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7,651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7,464</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2,320</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1,936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1,320</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0,803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0,718</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0,270</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0,191</a:t>
                      </a:r>
                      <a:endParaRPr sz="1050">
                        <a:solidFill>
                          <a:srgbClr val="212121"/>
                        </a:solidFill>
                        <a:highlight>
                          <a:srgbClr val="FFFFFF"/>
                        </a:highlight>
                        <a:latin typeface="Roboto"/>
                        <a:ea typeface="Roboto"/>
                        <a:cs typeface="Roboto"/>
                        <a:sym typeface="Roboto"/>
                      </a:endParaRPr>
                    </a:p>
                  </a:txBody>
                  <a:tcPr marT="66675" marB="66675" marR="66675" marL="66675"/>
                </a:tc>
              </a:tr>
              <a:tr h="241650">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4</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Switzerland</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7,512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7,586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7,437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2,153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2,026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1,226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0,822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0,677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0,147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0,461</a:t>
                      </a:r>
                      <a:endParaRPr sz="1050">
                        <a:solidFill>
                          <a:srgbClr val="212121"/>
                        </a:solidFill>
                        <a:highlight>
                          <a:srgbClr val="FFFFFF"/>
                        </a:highlight>
                        <a:latin typeface="Roboto"/>
                        <a:ea typeface="Roboto"/>
                        <a:cs typeface="Roboto"/>
                        <a:sym typeface="Roboto"/>
                      </a:endParaRPr>
                    </a:p>
                  </a:txBody>
                  <a:tcPr marT="66675" marB="66675" marR="66675" marL="66675"/>
                </a:tc>
              </a:tr>
              <a:tr h="241650">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5</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Netherlands</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7,415</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7,471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7,359</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2,137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1,945</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1,206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0,787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0,651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0,271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0,419</a:t>
                      </a:r>
                      <a:endParaRPr sz="1050">
                        <a:solidFill>
                          <a:srgbClr val="212121"/>
                        </a:solidFill>
                        <a:highlight>
                          <a:srgbClr val="FFFFFF"/>
                        </a:highlight>
                        <a:latin typeface="Roboto"/>
                        <a:ea typeface="Roboto"/>
                        <a:cs typeface="Roboto"/>
                        <a:sym typeface="Roboto"/>
                      </a:endParaRPr>
                    </a:p>
                  </a:txBody>
                  <a:tcPr marT="66675" marB="66675" marR="66675" marL="66675"/>
                </a:tc>
              </a:tr>
            </a:tbl>
          </a:graphicData>
        </a:graphic>
      </p:graphicFrame>
      <p:sp>
        <p:nvSpPr>
          <p:cNvPr id="106" name="Google Shape;106;g21fdd209d3d_0_0"/>
          <p:cNvSpPr txBox="1"/>
          <p:nvPr/>
        </p:nvSpPr>
        <p:spPr>
          <a:xfrm>
            <a:off x="646550" y="4539000"/>
            <a:ext cx="45687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u="sng">
                <a:latin typeface="Century Gothic"/>
                <a:ea typeface="Century Gothic"/>
                <a:cs typeface="Century Gothic"/>
                <a:sym typeface="Century Gothic"/>
              </a:rPr>
              <a:t>DATASET FACTORS</a:t>
            </a:r>
            <a:endParaRPr u="sng">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AutoNum type="arabicPeriod"/>
            </a:pPr>
            <a:r>
              <a:rPr lang="en-US">
                <a:latin typeface="Century Gothic"/>
                <a:ea typeface="Century Gothic"/>
                <a:cs typeface="Century Gothic"/>
                <a:sym typeface="Century Gothic"/>
              </a:rPr>
              <a:t>Happiness Score</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AutoNum type="arabicPeriod"/>
            </a:pPr>
            <a:r>
              <a:rPr lang="en-US">
                <a:latin typeface="Century Gothic"/>
                <a:ea typeface="Century Gothic"/>
                <a:cs typeface="Century Gothic"/>
                <a:sym typeface="Century Gothic"/>
              </a:rPr>
              <a:t>GDP</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AutoNum type="arabicPeriod"/>
            </a:pPr>
            <a:r>
              <a:rPr lang="en-US">
                <a:latin typeface="Century Gothic"/>
                <a:ea typeface="Century Gothic"/>
                <a:cs typeface="Century Gothic"/>
                <a:sym typeface="Century Gothic"/>
              </a:rPr>
              <a:t>SOCIAL SUPPORT</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AutoNum type="arabicPeriod"/>
            </a:pPr>
            <a:r>
              <a:rPr lang="en-US">
                <a:latin typeface="Century Gothic"/>
                <a:ea typeface="Century Gothic"/>
                <a:cs typeface="Century Gothic"/>
                <a:sym typeface="Century Gothic"/>
              </a:rPr>
              <a:t>HEALTHY LIFE EXPECTANCY</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AutoNum type="arabicPeriod"/>
            </a:pPr>
            <a:r>
              <a:rPr lang="en-US">
                <a:latin typeface="Century Gothic"/>
                <a:ea typeface="Century Gothic"/>
                <a:cs typeface="Century Gothic"/>
                <a:sym typeface="Century Gothic"/>
              </a:rPr>
              <a:t>FREEDOM TO MAKE LIFE CHOICES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AutoNum type="arabicPeriod"/>
            </a:pPr>
            <a:r>
              <a:rPr lang="en-US">
                <a:latin typeface="Century Gothic"/>
                <a:ea typeface="Century Gothic"/>
                <a:cs typeface="Century Gothic"/>
                <a:sym typeface="Century Gothic"/>
              </a:rPr>
              <a:t>GENEROSITY</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AutoNum type="arabicPeriod"/>
            </a:pPr>
            <a:r>
              <a:rPr lang="en-US">
                <a:latin typeface="Century Gothic"/>
                <a:ea typeface="Century Gothic"/>
                <a:cs typeface="Century Gothic"/>
                <a:sym typeface="Century Gothic"/>
              </a:rPr>
              <a:t>PERCEPTIONS OF CORRUPTION</a:t>
            </a:r>
            <a:endParaRPr>
              <a:latin typeface="Century Gothic"/>
              <a:ea typeface="Century Gothic"/>
              <a:cs typeface="Century Gothic"/>
              <a:sym typeface="Century Gothic"/>
            </a:endParaRPr>
          </a:p>
        </p:txBody>
      </p:sp>
      <p:pic>
        <p:nvPicPr>
          <p:cNvPr id="107" name="Google Shape;107;g21fdd209d3d_0_0" title="Audio Slide 2.mp3">
            <a:hlinkClick r:id="rId4"/>
          </p:cNvPr>
          <p:cNvPicPr preferRelativeResize="0"/>
          <p:nvPr/>
        </p:nvPicPr>
        <p:blipFill>
          <a:blip r:embed="rId5">
            <a:alphaModFix/>
          </a:blip>
          <a:stretch>
            <a:fillRect/>
          </a:stretch>
        </p:blipFill>
        <p:spPr>
          <a:xfrm>
            <a:off x="189350" y="1159405"/>
            <a:ext cx="643175" cy="643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1fdd209d3d_0_5"/>
          <p:cNvSpPr txBox="1"/>
          <p:nvPr>
            <p:ph type="title"/>
          </p:nvPr>
        </p:nvSpPr>
        <p:spPr>
          <a:xfrm>
            <a:off x="1368314" y="500713"/>
            <a:ext cx="9753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THE HAPPIEST PLACES ON EARTH</a:t>
            </a:r>
            <a:endParaRPr/>
          </a:p>
        </p:txBody>
      </p:sp>
      <p:sp>
        <p:nvSpPr>
          <p:cNvPr id="113" name="Google Shape;113;g21fdd209d3d_0_5"/>
          <p:cNvSpPr txBox="1"/>
          <p:nvPr>
            <p:ph idx="1" type="body"/>
          </p:nvPr>
        </p:nvSpPr>
        <p:spPr>
          <a:xfrm>
            <a:off x="1368325" y="2828800"/>
            <a:ext cx="9753600" cy="25569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SzPts val="1920"/>
              <a:buChar char="•"/>
            </a:pPr>
            <a:r>
              <a:rPr lang="en-US"/>
              <a:t>What are the current happiest countries?</a:t>
            </a:r>
            <a:endParaRPr/>
          </a:p>
          <a:p>
            <a:pPr indent="-228600" lvl="0" marL="274320" rtl="0" algn="l">
              <a:lnSpc>
                <a:spcPct val="90000"/>
              </a:lnSpc>
              <a:spcBef>
                <a:spcPts val="1800"/>
              </a:spcBef>
              <a:spcAft>
                <a:spcPts val="0"/>
              </a:spcAft>
              <a:buSzPts val="1920"/>
              <a:buChar char="•"/>
            </a:pPr>
            <a:r>
              <a:rPr lang="en-US"/>
              <a:t>What influence does GDP have on happiness?</a:t>
            </a:r>
            <a:endParaRPr/>
          </a:p>
          <a:p>
            <a:pPr indent="-228600" lvl="0" marL="274320" rtl="0" algn="l">
              <a:lnSpc>
                <a:spcPct val="90000"/>
              </a:lnSpc>
              <a:spcBef>
                <a:spcPts val="1800"/>
              </a:spcBef>
              <a:spcAft>
                <a:spcPts val="0"/>
              </a:spcAft>
              <a:buSzPts val="1920"/>
              <a:buChar char="•"/>
            </a:pPr>
            <a:r>
              <a:rPr lang="en-US"/>
              <a:t>What influence does personal freedom have on happiness?</a:t>
            </a:r>
            <a:endParaRPr/>
          </a:p>
          <a:p>
            <a:pPr indent="-228600" lvl="0" marL="274320" rtl="0" algn="l">
              <a:lnSpc>
                <a:spcPct val="90000"/>
              </a:lnSpc>
              <a:spcBef>
                <a:spcPts val="1800"/>
              </a:spcBef>
              <a:spcAft>
                <a:spcPts val="0"/>
              </a:spcAft>
              <a:buSzPts val="1920"/>
              <a:buChar char="•"/>
            </a:pPr>
            <a:r>
              <a:rPr lang="en-US"/>
              <a:t>Does life expectancy affect overall happiness?</a:t>
            </a:r>
            <a:endParaRPr/>
          </a:p>
        </p:txBody>
      </p:sp>
      <p:pic>
        <p:nvPicPr>
          <p:cNvPr id="114" name="Google Shape;114;g21fdd209d3d_0_5" title="Audio Slide 3.mp3">
            <a:hlinkClick r:id="rId3"/>
          </p:cNvPr>
          <p:cNvPicPr preferRelativeResize="0"/>
          <p:nvPr/>
        </p:nvPicPr>
        <p:blipFill rotWithShape="1">
          <a:blip r:embed="rId4">
            <a:alphaModFix/>
          </a:blip>
          <a:srcRect b="0" l="9710" r="-9710" t="0"/>
          <a:stretch/>
        </p:blipFill>
        <p:spPr>
          <a:xfrm>
            <a:off x="297450" y="1826425"/>
            <a:ext cx="639150" cy="639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217625" y="274646"/>
            <a:ext cx="9753600" cy="83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HAPPIEST COUNTRIES</a:t>
            </a:r>
            <a:endParaRPr/>
          </a:p>
        </p:txBody>
      </p:sp>
      <p:pic>
        <p:nvPicPr>
          <p:cNvPr id="120" name="Google Shape;120;p4"/>
          <p:cNvPicPr preferRelativeResize="0"/>
          <p:nvPr/>
        </p:nvPicPr>
        <p:blipFill>
          <a:blip r:embed="rId3">
            <a:alphaModFix/>
          </a:blip>
          <a:stretch>
            <a:fillRect/>
          </a:stretch>
        </p:blipFill>
        <p:spPr>
          <a:xfrm>
            <a:off x="3809475" y="1404025"/>
            <a:ext cx="8216201" cy="4774275"/>
          </a:xfrm>
          <a:prstGeom prst="rect">
            <a:avLst/>
          </a:prstGeom>
          <a:noFill/>
          <a:ln>
            <a:noFill/>
          </a:ln>
        </p:spPr>
      </p:pic>
      <p:sp>
        <p:nvSpPr>
          <p:cNvPr id="121" name="Google Shape;121;p4"/>
          <p:cNvSpPr txBox="1"/>
          <p:nvPr>
            <p:ph idx="2" type="body"/>
          </p:nvPr>
        </p:nvSpPr>
        <p:spPr>
          <a:xfrm>
            <a:off x="612525" y="2533400"/>
            <a:ext cx="2945700" cy="3590100"/>
          </a:xfrm>
          <a:prstGeom prst="rect">
            <a:avLst/>
          </a:prstGeom>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000000"/>
              </a:buClr>
              <a:buSzPts val="1400"/>
              <a:buChar char="•"/>
            </a:pPr>
            <a:r>
              <a:rPr lang="en-US" sz="1400">
                <a:solidFill>
                  <a:srgbClr val="000000"/>
                </a:solidFill>
              </a:rPr>
              <a:t>Out of 146 countries, these countries ranked top 10 for happiness score.</a:t>
            </a:r>
            <a:endParaRPr sz="1400">
              <a:solidFill>
                <a:srgbClr val="000000"/>
              </a:solidFill>
            </a:endParaRPr>
          </a:p>
          <a:p>
            <a:pPr indent="0" lvl="0" marL="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Char char="•"/>
            </a:pPr>
            <a:r>
              <a:rPr lang="en-US" sz="1400">
                <a:solidFill>
                  <a:srgbClr val="000000"/>
                </a:solidFill>
              </a:rPr>
              <a:t>Data indicates that majority are European countries with the exceptions of New Zealand and Israel. </a:t>
            </a:r>
            <a:endParaRPr sz="1400">
              <a:solidFill>
                <a:srgbClr val="000000"/>
              </a:solidFill>
            </a:endParaRPr>
          </a:p>
          <a:p>
            <a:pPr indent="0" lvl="0" marL="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Char char="•"/>
            </a:pPr>
            <a:r>
              <a:rPr lang="en-US" sz="1400">
                <a:solidFill>
                  <a:srgbClr val="000000"/>
                </a:solidFill>
              </a:rPr>
              <a:t>All of these countries scored highest in factors of social welfare, economic stability, trust in government and social support. </a:t>
            </a:r>
            <a:endParaRPr sz="1400"/>
          </a:p>
        </p:txBody>
      </p:sp>
      <p:sp>
        <p:nvSpPr>
          <p:cNvPr id="122" name="Google Shape;122;p4"/>
          <p:cNvSpPr txBox="1"/>
          <p:nvPr/>
        </p:nvSpPr>
        <p:spPr>
          <a:xfrm>
            <a:off x="98625" y="1404025"/>
            <a:ext cx="3973500" cy="838200"/>
          </a:xfrm>
          <a:prstGeom prst="rect">
            <a:avLst/>
          </a:prstGeom>
          <a:noFill/>
          <a:ln>
            <a:noFill/>
          </a:ln>
        </p:spPr>
        <p:txBody>
          <a:bodyPr anchorCtr="0" anchor="ctr" bIns="91425" lIns="91425" spcFirstLastPara="1" rIns="91425" wrap="square" tIns="91425">
            <a:noAutofit/>
          </a:bodyPr>
          <a:lstStyle/>
          <a:p>
            <a:pPr indent="0" lvl="0" marL="274320" rtl="0" algn="ctr">
              <a:lnSpc>
                <a:spcPct val="90000"/>
              </a:lnSpc>
              <a:spcBef>
                <a:spcPts val="0"/>
              </a:spcBef>
              <a:spcAft>
                <a:spcPts val="0"/>
              </a:spcAft>
              <a:buNone/>
            </a:pPr>
            <a:r>
              <a:rPr lang="en-US" sz="2400">
                <a:solidFill>
                  <a:schemeClr val="dk1"/>
                </a:solidFill>
                <a:latin typeface="Century Gothic"/>
                <a:ea typeface="Century Gothic"/>
                <a:cs typeface="Century Gothic"/>
                <a:sym typeface="Century Gothic"/>
              </a:rPr>
              <a:t>Which Countries Rank Highest in Happiness?</a:t>
            </a:r>
            <a:endParaRPr/>
          </a:p>
        </p:txBody>
      </p:sp>
      <p:pic>
        <p:nvPicPr>
          <p:cNvPr id="123" name="Google Shape;123;p4" title="SLIDE 4.wav">
            <a:hlinkClick r:id="rId4"/>
          </p:cNvPr>
          <p:cNvPicPr preferRelativeResize="0"/>
          <p:nvPr/>
        </p:nvPicPr>
        <p:blipFill>
          <a:blip r:embed="rId5">
            <a:alphaModFix/>
          </a:blip>
          <a:stretch>
            <a:fillRect/>
          </a:stretch>
        </p:blipFill>
        <p:spPr>
          <a:xfrm>
            <a:off x="152400" y="6330700"/>
            <a:ext cx="374900" cy="374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217625" y="274646"/>
            <a:ext cx="9753600" cy="83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TOP 10 IN GDP</a:t>
            </a:r>
            <a:endParaRPr/>
          </a:p>
        </p:txBody>
      </p:sp>
      <p:pic>
        <p:nvPicPr>
          <p:cNvPr id="129" name="Google Shape;129;p5"/>
          <p:cNvPicPr preferRelativeResize="0"/>
          <p:nvPr/>
        </p:nvPicPr>
        <p:blipFill>
          <a:blip r:embed="rId3">
            <a:alphaModFix/>
          </a:blip>
          <a:stretch>
            <a:fillRect/>
          </a:stretch>
        </p:blipFill>
        <p:spPr>
          <a:xfrm>
            <a:off x="5596425" y="1158151"/>
            <a:ext cx="6185749" cy="5409400"/>
          </a:xfrm>
          <a:prstGeom prst="rect">
            <a:avLst/>
          </a:prstGeom>
          <a:noFill/>
          <a:ln>
            <a:noFill/>
          </a:ln>
        </p:spPr>
      </p:pic>
      <p:sp>
        <p:nvSpPr>
          <p:cNvPr id="130" name="Google Shape;130;p5"/>
          <p:cNvSpPr txBox="1"/>
          <p:nvPr>
            <p:ph idx="2" type="body"/>
          </p:nvPr>
        </p:nvSpPr>
        <p:spPr>
          <a:xfrm>
            <a:off x="514850" y="1313450"/>
            <a:ext cx="4492800" cy="927900"/>
          </a:xfrm>
          <a:prstGeom prst="rect">
            <a:avLst/>
          </a:prstGeom>
        </p:spPr>
        <p:txBody>
          <a:bodyPr anchorCtr="0" anchor="t" bIns="45700" lIns="91425" spcFirstLastPara="1" rIns="91425" wrap="square" tIns="45700">
            <a:normAutofit/>
          </a:bodyPr>
          <a:lstStyle/>
          <a:p>
            <a:pPr indent="0" lvl="0" marL="0" rtl="0" algn="l">
              <a:spcBef>
                <a:spcPts val="1800"/>
              </a:spcBef>
              <a:spcAft>
                <a:spcPts val="0"/>
              </a:spcAft>
              <a:buNone/>
            </a:pPr>
            <a:r>
              <a:rPr lang="en-US" sz="2400"/>
              <a:t>Does GDP Influence Happiness?</a:t>
            </a:r>
            <a:endParaRPr/>
          </a:p>
        </p:txBody>
      </p:sp>
      <p:sp>
        <p:nvSpPr>
          <p:cNvPr id="131" name="Google Shape;131;p5"/>
          <p:cNvSpPr txBox="1"/>
          <p:nvPr/>
        </p:nvSpPr>
        <p:spPr>
          <a:xfrm>
            <a:off x="419675" y="2384550"/>
            <a:ext cx="4587900" cy="355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US">
                <a:solidFill>
                  <a:schemeClr val="dk1"/>
                </a:solidFill>
                <a:latin typeface="Century Gothic"/>
                <a:ea typeface="Century Gothic"/>
                <a:cs typeface="Century Gothic"/>
                <a:sym typeface="Century Gothic"/>
              </a:rPr>
              <a:t>GDP per capita has a weak correlation with a countries happiness score. </a:t>
            </a:r>
            <a:endParaRPr>
              <a:solidFill>
                <a:schemeClr val="dk1"/>
              </a:solidFill>
              <a:latin typeface="Century Gothic"/>
              <a:ea typeface="Century Gothic"/>
              <a:cs typeface="Century Gothic"/>
              <a:sym typeface="Century Gothic"/>
            </a:endParaRPr>
          </a:p>
          <a:p>
            <a:pPr indent="0" lvl="0" marL="457200" rtl="0" algn="l">
              <a:spcBef>
                <a:spcPts val="0"/>
              </a:spcBef>
              <a:spcAft>
                <a:spcPts val="0"/>
              </a:spcAft>
              <a:buNone/>
            </a:pPr>
            <a:r>
              <a:t/>
            </a:r>
            <a:endParaRPr>
              <a:solidFill>
                <a:schemeClr val="dk1"/>
              </a:solidFill>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US">
                <a:solidFill>
                  <a:schemeClr val="dk1"/>
                </a:solidFill>
                <a:latin typeface="Century Gothic"/>
                <a:ea typeface="Century Gothic"/>
                <a:cs typeface="Century Gothic"/>
                <a:sym typeface="Century Gothic"/>
              </a:rPr>
              <a:t>Data shows that the growth rate of GDP and life satisfaction and happiness do not have a significant relationship. </a:t>
            </a:r>
            <a:endParaRPr>
              <a:solidFill>
                <a:schemeClr val="dk1"/>
              </a:solidFill>
              <a:latin typeface="Century Gothic"/>
              <a:ea typeface="Century Gothic"/>
              <a:cs typeface="Century Gothic"/>
              <a:sym typeface="Century Gothic"/>
            </a:endParaRPr>
          </a:p>
          <a:p>
            <a:pPr indent="0" lvl="0" marL="914400" rtl="0" algn="l">
              <a:spcBef>
                <a:spcPts val="0"/>
              </a:spcBef>
              <a:spcAft>
                <a:spcPts val="0"/>
              </a:spcAft>
              <a:buNone/>
            </a:pPr>
            <a:r>
              <a:t/>
            </a:r>
            <a:endParaRPr>
              <a:solidFill>
                <a:schemeClr val="dk1"/>
              </a:solidFill>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US">
                <a:solidFill>
                  <a:schemeClr val="dk1"/>
                </a:solidFill>
                <a:latin typeface="Century Gothic"/>
                <a:ea typeface="Century Gothic"/>
                <a:cs typeface="Century Gothic"/>
                <a:sym typeface="Century Gothic"/>
              </a:rPr>
              <a:t>As shown in the top 10 results, Finland has the 3rd lowest GDP out of the top 10 countries while Luxembourg has the highest GDP but ranks in the middle of the top 10 for happiness.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2000">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132" name="Google Shape;132;p5" title="SLIDE 5.wav">
            <a:hlinkClick r:id="rId4"/>
          </p:cNvPr>
          <p:cNvPicPr preferRelativeResize="0"/>
          <p:nvPr/>
        </p:nvPicPr>
        <p:blipFill>
          <a:blip r:embed="rId5">
            <a:alphaModFix/>
          </a:blip>
          <a:stretch>
            <a:fillRect/>
          </a:stretch>
        </p:blipFill>
        <p:spPr>
          <a:xfrm>
            <a:off x="152400" y="6092550"/>
            <a:ext cx="457200" cy="457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1217625" y="174595"/>
            <a:ext cx="9753600" cy="812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A2A2A"/>
              </a:buClr>
              <a:buSzPts val="4000"/>
              <a:buFont typeface="Century Gothic"/>
              <a:buNone/>
            </a:pPr>
            <a:r>
              <a:rPr lang="en-US"/>
              <a:t>TOP 10 IN PERSONAL FREEDOM</a:t>
            </a:r>
            <a:endParaRPr/>
          </a:p>
        </p:txBody>
      </p:sp>
      <p:pic>
        <p:nvPicPr>
          <p:cNvPr id="138" name="Google Shape;138;p6"/>
          <p:cNvPicPr preferRelativeResize="0"/>
          <p:nvPr/>
        </p:nvPicPr>
        <p:blipFill rotWithShape="1">
          <a:blip r:embed="rId3">
            <a:alphaModFix/>
          </a:blip>
          <a:srcRect b="4120" l="0" r="0" t="4111"/>
          <a:stretch/>
        </p:blipFill>
        <p:spPr>
          <a:xfrm>
            <a:off x="6273500" y="987300"/>
            <a:ext cx="5486400" cy="2880300"/>
          </a:xfrm>
          <a:prstGeom prst="rect">
            <a:avLst/>
          </a:prstGeom>
          <a:noFill/>
          <a:ln>
            <a:noFill/>
          </a:ln>
        </p:spPr>
      </p:pic>
      <p:sp>
        <p:nvSpPr>
          <p:cNvPr id="139" name="Google Shape;139;p6"/>
          <p:cNvSpPr txBox="1"/>
          <p:nvPr/>
        </p:nvSpPr>
        <p:spPr>
          <a:xfrm>
            <a:off x="352975" y="1771075"/>
            <a:ext cx="48549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800"/>
              </a:spcBef>
              <a:spcAft>
                <a:spcPts val="0"/>
              </a:spcAft>
              <a:buNone/>
            </a:pPr>
            <a:r>
              <a:rPr lang="en-US" sz="2400">
                <a:solidFill>
                  <a:schemeClr val="dk1"/>
                </a:solidFill>
                <a:latin typeface="Century Gothic"/>
                <a:ea typeface="Century Gothic"/>
                <a:cs typeface="Century Gothic"/>
                <a:sym typeface="Century Gothic"/>
              </a:rPr>
              <a:t>What influence does personal freedom have on happiness?</a:t>
            </a:r>
            <a:endParaRPr/>
          </a:p>
        </p:txBody>
      </p:sp>
      <p:sp>
        <p:nvSpPr>
          <p:cNvPr id="140" name="Google Shape;140;p6"/>
          <p:cNvSpPr txBox="1"/>
          <p:nvPr/>
        </p:nvSpPr>
        <p:spPr>
          <a:xfrm>
            <a:off x="457825" y="2909175"/>
            <a:ext cx="4645200" cy="3427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solidFill>
                <a:schemeClr val="dk2"/>
              </a:solidFill>
            </a:endParaRPr>
          </a:p>
          <a:p>
            <a:pPr indent="-323850" lvl="0" marL="457200" rtl="0" algn="l">
              <a:lnSpc>
                <a:spcPct val="115000"/>
              </a:lnSpc>
              <a:spcBef>
                <a:spcPts val="0"/>
              </a:spcBef>
              <a:spcAft>
                <a:spcPts val="0"/>
              </a:spcAft>
              <a:buClr>
                <a:schemeClr val="dk2"/>
              </a:buClr>
              <a:buSzPts val="1500"/>
              <a:buChar char="●"/>
            </a:pPr>
            <a:r>
              <a:rPr lang="en-US">
                <a:solidFill>
                  <a:schemeClr val="dk1"/>
                </a:solidFill>
                <a:latin typeface="Century Gothic"/>
                <a:ea typeface="Century Gothic"/>
                <a:cs typeface="Century Gothic"/>
                <a:sym typeface="Century Gothic"/>
              </a:rPr>
              <a:t>Only a little more than half of the countries ranked as the happiest made the top 10 for most personal freedom</a:t>
            </a:r>
            <a:endParaRPr>
              <a:solidFill>
                <a:schemeClr val="dk1"/>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323850" lvl="0" marL="457200" rtl="0" algn="l">
              <a:lnSpc>
                <a:spcPct val="115000"/>
              </a:lnSpc>
              <a:spcBef>
                <a:spcPts val="0"/>
              </a:spcBef>
              <a:spcAft>
                <a:spcPts val="0"/>
              </a:spcAft>
              <a:buClr>
                <a:schemeClr val="dk2"/>
              </a:buClr>
              <a:buSzPts val="1500"/>
              <a:buChar char="●"/>
            </a:pPr>
            <a:r>
              <a:rPr lang="en-US">
                <a:solidFill>
                  <a:schemeClr val="dk1"/>
                </a:solidFill>
                <a:latin typeface="Century Gothic"/>
                <a:ea typeface="Century Gothic"/>
                <a:cs typeface="Century Gothic"/>
                <a:sym typeface="Century Gothic"/>
              </a:rPr>
              <a:t>Cambodia ranked as the country with the most personal freedoms despite being ranked 114 out 146 for happiness.</a:t>
            </a:r>
            <a:endParaRPr>
              <a:solidFill>
                <a:schemeClr val="dk1"/>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323850" lvl="0" marL="457200" rtl="0" algn="l">
              <a:lnSpc>
                <a:spcPct val="115000"/>
              </a:lnSpc>
              <a:spcBef>
                <a:spcPts val="0"/>
              </a:spcBef>
              <a:spcAft>
                <a:spcPts val="0"/>
              </a:spcAft>
              <a:buClr>
                <a:schemeClr val="dk2"/>
              </a:buClr>
              <a:buSzPts val="1500"/>
              <a:buChar char="●"/>
            </a:pPr>
            <a:r>
              <a:rPr lang="en-US">
                <a:solidFill>
                  <a:schemeClr val="dk1"/>
                </a:solidFill>
                <a:latin typeface="Century Gothic"/>
                <a:ea typeface="Century Gothic"/>
                <a:cs typeface="Century Gothic"/>
                <a:sym typeface="Century Gothic"/>
              </a:rPr>
              <a:t>Happiness may not be as dependent on  personal freedom as we think.</a:t>
            </a:r>
            <a:endParaRPr sz="1500">
              <a:solidFill>
                <a:schemeClr val="dk2"/>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2"/>
              </a:solidFill>
            </a:endParaRPr>
          </a:p>
          <a:p>
            <a:pPr indent="0" lvl="0" marL="457200" rtl="0" algn="l">
              <a:lnSpc>
                <a:spcPct val="115000"/>
              </a:lnSpc>
              <a:spcBef>
                <a:spcPts val="0"/>
              </a:spcBef>
              <a:spcAft>
                <a:spcPts val="0"/>
              </a:spcAft>
              <a:buNone/>
            </a:pPr>
            <a:r>
              <a:t/>
            </a:r>
            <a:endParaRPr>
              <a:solidFill>
                <a:schemeClr val="dk2"/>
              </a:solidFill>
            </a:endParaRPr>
          </a:p>
        </p:txBody>
      </p:sp>
      <p:pic>
        <p:nvPicPr>
          <p:cNvPr id="141" name="Google Shape;141;p6"/>
          <p:cNvPicPr preferRelativeResize="0"/>
          <p:nvPr/>
        </p:nvPicPr>
        <p:blipFill rotWithShape="1">
          <a:blip r:embed="rId4">
            <a:alphaModFix/>
          </a:blip>
          <a:srcRect b="2749" l="0" r="0" t="2749"/>
          <a:stretch/>
        </p:blipFill>
        <p:spPr>
          <a:xfrm>
            <a:off x="6273500" y="3920050"/>
            <a:ext cx="5486400" cy="28803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1217625" y="274647"/>
            <a:ext cx="9753600" cy="981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TOP 10 IN LIFE EXPECTANCY</a:t>
            </a:r>
            <a:endParaRPr/>
          </a:p>
        </p:txBody>
      </p:sp>
      <p:pic>
        <p:nvPicPr>
          <p:cNvPr id="147" name="Google Shape;147;p7"/>
          <p:cNvPicPr preferRelativeResize="0"/>
          <p:nvPr/>
        </p:nvPicPr>
        <p:blipFill>
          <a:blip r:embed="rId3">
            <a:alphaModFix/>
          </a:blip>
          <a:stretch>
            <a:fillRect/>
          </a:stretch>
        </p:blipFill>
        <p:spPr>
          <a:xfrm>
            <a:off x="4797575" y="1636550"/>
            <a:ext cx="6928975" cy="3584900"/>
          </a:xfrm>
          <a:prstGeom prst="rect">
            <a:avLst/>
          </a:prstGeom>
          <a:noFill/>
          <a:ln>
            <a:noFill/>
          </a:ln>
        </p:spPr>
      </p:pic>
      <p:sp>
        <p:nvSpPr>
          <p:cNvPr id="148" name="Google Shape;148;p7"/>
          <p:cNvSpPr txBox="1"/>
          <p:nvPr/>
        </p:nvSpPr>
        <p:spPr>
          <a:xfrm>
            <a:off x="152625" y="1793175"/>
            <a:ext cx="4406700" cy="849600"/>
          </a:xfrm>
          <a:prstGeom prst="rect">
            <a:avLst/>
          </a:prstGeom>
          <a:noFill/>
          <a:ln>
            <a:noFill/>
          </a:ln>
        </p:spPr>
        <p:txBody>
          <a:bodyPr anchorCtr="0" anchor="t" bIns="91425" lIns="91425" spcFirstLastPara="1" rIns="91425" wrap="square" tIns="91425">
            <a:spAutoFit/>
          </a:bodyPr>
          <a:lstStyle/>
          <a:p>
            <a:pPr indent="0" lvl="0" marL="274320" rtl="0" algn="l">
              <a:lnSpc>
                <a:spcPct val="90000"/>
              </a:lnSpc>
              <a:spcBef>
                <a:spcPts val="1800"/>
              </a:spcBef>
              <a:spcAft>
                <a:spcPts val="0"/>
              </a:spcAft>
              <a:buNone/>
            </a:pPr>
            <a:r>
              <a:rPr lang="en-US" sz="2400">
                <a:solidFill>
                  <a:schemeClr val="dk1"/>
                </a:solidFill>
                <a:latin typeface="Century Gothic"/>
                <a:ea typeface="Century Gothic"/>
                <a:cs typeface="Century Gothic"/>
                <a:sym typeface="Century Gothic"/>
              </a:rPr>
              <a:t>Does life expectancy affect overall happiness?</a:t>
            </a:r>
            <a:endParaRPr/>
          </a:p>
        </p:txBody>
      </p:sp>
      <p:sp>
        <p:nvSpPr>
          <p:cNvPr id="149" name="Google Shape;149;p7"/>
          <p:cNvSpPr txBox="1"/>
          <p:nvPr/>
        </p:nvSpPr>
        <p:spPr>
          <a:xfrm>
            <a:off x="232275" y="2020125"/>
            <a:ext cx="4247400" cy="360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317500" lvl="0" marL="457200" rtl="0" algn="l">
              <a:lnSpc>
                <a:spcPct val="115000"/>
              </a:lnSpc>
              <a:spcBef>
                <a:spcPts val="150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There is a strong positive correlation between life expectancy and happiness score when comparing the data for the 146 countries which suggests that higher life expectancy is associated with higher happiness score.</a:t>
            </a:r>
            <a:endParaRPr sz="1300">
              <a:solidFill>
                <a:srgbClr val="374151"/>
              </a:solidFill>
              <a:highlight>
                <a:srgbClr val="F7F7F8"/>
              </a:highlight>
              <a:latin typeface="Roboto"/>
              <a:ea typeface="Roboto"/>
              <a:cs typeface="Roboto"/>
              <a:sym typeface="Roboto"/>
            </a:endParaRPr>
          </a:p>
          <a:p>
            <a:pPr indent="0" lvl="0" marL="457200" rtl="0" algn="l">
              <a:spcBef>
                <a:spcPts val="0"/>
              </a:spcBef>
              <a:spcAft>
                <a:spcPts val="0"/>
              </a:spcAft>
              <a:buNone/>
            </a:pPr>
            <a:r>
              <a:t/>
            </a:r>
            <a:endParaRPr sz="1500">
              <a:latin typeface="Century Gothic"/>
              <a:ea typeface="Century Gothic"/>
              <a:cs typeface="Century Gothic"/>
              <a:sym typeface="Century Gothic"/>
            </a:endParaRPr>
          </a:p>
          <a:p>
            <a:pPr indent="-317500" lvl="0" marL="45720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This data shows the higher scoring of life expectancy also results in a high happiness score.</a:t>
            </a:r>
            <a:endParaRPr sz="1500">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50" name="Google Shape;150;p7"/>
          <p:cNvSpPr txBox="1"/>
          <p:nvPr/>
        </p:nvSpPr>
        <p:spPr>
          <a:xfrm>
            <a:off x="594875" y="1430475"/>
            <a:ext cx="3000000" cy="121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7"/>
          <p:cNvPicPr preferRelativeResize="0"/>
          <p:nvPr/>
        </p:nvPicPr>
        <p:blipFill>
          <a:blip r:embed="rId4">
            <a:alphaModFix/>
          </a:blip>
          <a:stretch>
            <a:fillRect/>
          </a:stretch>
        </p:blipFill>
        <p:spPr>
          <a:xfrm>
            <a:off x="104725" y="5332825"/>
            <a:ext cx="5360701" cy="981075"/>
          </a:xfrm>
          <a:prstGeom prst="rect">
            <a:avLst/>
          </a:prstGeom>
          <a:noFill/>
          <a:ln>
            <a:noFill/>
          </a:ln>
        </p:spPr>
      </p:pic>
      <p:pic>
        <p:nvPicPr>
          <p:cNvPr id="152" name="Google Shape;152;p7" title="audio slide 7.mp3">
            <a:hlinkClick r:id="rId5"/>
          </p:cNvPr>
          <p:cNvPicPr preferRelativeResize="0"/>
          <p:nvPr/>
        </p:nvPicPr>
        <p:blipFill>
          <a:blip r:embed="rId6">
            <a:alphaModFix/>
          </a:blip>
          <a:stretch>
            <a:fillRect/>
          </a:stretch>
        </p:blipFill>
        <p:spPr>
          <a:xfrm>
            <a:off x="10800325" y="5873850"/>
            <a:ext cx="667475" cy="667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idx="1" type="body"/>
          </p:nvPr>
        </p:nvSpPr>
        <p:spPr>
          <a:xfrm>
            <a:off x="1818525" y="619025"/>
            <a:ext cx="7853100" cy="1322700"/>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90000"/>
              </a:lnSpc>
              <a:spcBef>
                <a:spcPts val="0"/>
              </a:spcBef>
              <a:spcAft>
                <a:spcPts val="0"/>
              </a:spcAft>
              <a:buSzPct val="40000"/>
              <a:buNone/>
            </a:pPr>
            <a:r>
              <a:rPr lang="en-US" sz="4000">
                <a:solidFill>
                  <a:srgbClr val="2A2A2A"/>
                </a:solidFill>
              </a:rPr>
              <a:t>CONCLUSIONS: </a:t>
            </a:r>
            <a:br>
              <a:rPr lang="en-US" sz="4000">
                <a:solidFill>
                  <a:srgbClr val="2A2A2A"/>
                </a:solidFill>
              </a:rPr>
            </a:br>
            <a:r>
              <a:rPr lang="en-US" sz="4000">
                <a:solidFill>
                  <a:srgbClr val="2A2A2A"/>
                </a:solidFill>
              </a:rPr>
              <a:t>THE HAPPIEST PLACES ON EARTH</a:t>
            </a:r>
            <a:r>
              <a:rPr lang="en-US" sz="4000">
                <a:solidFill>
                  <a:srgbClr val="2A2A2A"/>
                </a:solidFill>
              </a:rPr>
              <a:t> </a:t>
            </a:r>
            <a:endParaRPr/>
          </a:p>
        </p:txBody>
      </p:sp>
      <p:sp>
        <p:nvSpPr>
          <p:cNvPr id="158" name="Google Shape;158;p8"/>
          <p:cNvSpPr txBox="1"/>
          <p:nvPr/>
        </p:nvSpPr>
        <p:spPr>
          <a:xfrm>
            <a:off x="1955325" y="3958375"/>
            <a:ext cx="54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59" name="Google Shape;159;p8"/>
          <p:cNvSpPr txBox="1"/>
          <p:nvPr/>
        </p:nvSpPr>
        <p:spPr>
          <a:xfrm>
            <a:off x="5932125" y="2307925"/>
            <a:ext cx="5400000" cy="387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European countries rank highest in the top 10 for Happiest Places</a:t>
            </a:r>
            <a:endParaRPr>
              <a:latin typeface="Century Gothic"/>
              <a:ea typeface="Century Gothic"/>
              <a:cs typeface="Century Gothic"/>
              <a:sym typeface="Century Gothic"/>
            </a:endParaRPr>
          </a:p>
          <a:p>
            <a:pPr indent="0" lvl="0" marL="457200" rtl="0" algn="l">
              <a:spcBef>
                <a:spcPts val="0"/>
              </a:spcBef>
              <a:spcAft>
                <a:spcPts val="0"/>
              </a:spcAft>
              <a:buNone/>
            </a:pPr>
            <a:r>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Countries that had </a:t>
            </a:r>
            <a:r>
              <a:rPr lang="en-US">
                <a:latin typeface="Century Gothic"/>
                <a:ea typeface="Century Gothic"/>
                <a:cs typeface="Century Gothic"/>
                <a:sym typeface="Century Gothic"/>
              </a:rPr>
              <a:t>higher scores in factors of social welfare, economic stability, trust in government, and social support ranked higher for happiness. </a:t>
            </a:r>
            <a:endParaRPr>
              <a:latin typeface="Century Gothic"/>
              <a:ea typeface="Century Gothic"/>
              <a:cs typeface="Century Gothic"/>
              <a:sym typeface="Century Gothic"/>
            </a:endParaRPr>
          </a:p>
          <a:p>
            <a:pPr indent="0" lvl="0" marL="457200" rtl="0" algn="l">
              <a:spcBef>
                <a:spcPts val="0"/>
              </a:spcBef>
              <a:spcAft>
                <a:spcPts val="0"/>
              </a:spcAft>
              <a:buNone/>
            </a:pPr>
            <a:r>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GDP is found to not have a significant role in a countries overall happiness. </a:t>
            </a:r>
            <a:endParaRPr>
              <a:latin typeface="Century Gothic"/>
              <a:ea typeface="Century Gothic"/>
              <a:cs typeface="Century Gothic"/>
              <a:sym typeface="Century Gothic"/>
            </a:endParaRPr>
          </a:p>
          <a:p>
            <a:pPr indent="0" lvl="0" marL="457200" rtl="0" algn="l">
              <a:spcBef>
                <a:spcPts val="0"/>
              </a:spcBef>
              <a:spcAft>
                <a:spcPts val="0"/>
              </a:spcAft>
              <a:buNone/>
            </a:pPr>
            <a:r>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Life expectancy however does have a strong correlation and significance in a higher happiness score. </a:t>
            </a:r>
            <a:endParaRPr>
              <a:latin typeface="Century Gothic"/>
              <a:ea typeface="Century Gothic"/>
              <a:cs typeface="Century Gothic"/>
              <a:sym typeface="Century Gothic"/>
            </a:endParaRPr>
          </a:p>
          <a:p>
            <a:pPr indent="0" lvl="0" marL="457200" rtl="0" algn="l">
              <a:spcBef>
                <a:spcPts val="0"/>
              </a:spcBef>
              <a:spcAft>
                <a:spcPts val="0"/>
              </a:spcAft>
              <a:buNone/>
            </a:pPr>
            <a:r>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Freedom of Choice did not have as significant a role as we initially thought.</a:t>
            </a:r>
            <a:endParaRPr>
              <a:latin typeface="Century Gothic"/>
              <a:ea typeface="Century Gothic"/>
              <a:cs typeface="Century Gothic"/>
              <a:sym typeface="Century Gothic"/>
            </a:endParaRPr>
          </a:p>
          <a:p>
            <a:pPr indent="0" lvl="0" marL="45720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160" name="Google Shape;160;p8"/>
          <p:cNvPicPr preferRelativeResize="0"/>
          <p:nvPr/>
        </p:nvPicPr>
        <p:blipFill>
          <a:blip r:embed="rId3">
            <a:alphaModFix/>
          </a:blip>
          <a:stretch>
            <a:fillRect/>
          </a:stretch>
        </p:blipFill>
        <p:spPr>
          <a:xfrm>
            <a:off x="517475" y="2307925"/>
            <a:ext cx="4880800" cy="2910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221ca4fc8c7_1_12"/>
          <p:cNvPicPr preferRelativeResize="0"/>
          <p:nvPr/>
        </p:nvPicPr>
        <p:blipFill rotWithShape="1">
          <a:blip r:embed="rId3">
            <a:alphaModFix/>
          </a:blip>
          <a:srcRect b="0" l="9547" r="9539" t="0"/>
          <a:stretch/>
        </p:blipFill>
        <p:spPr>
          <a:xfrm>
            <a:off x="5292121" y="1375017"/>
            <a:ext cx="6036362" cy="4193766"/>
          </a:xfrm>
          <a:prstGeom prst="rect">
            <a:avLst/>
          </a:prstGeom>
          <a:noFill/>
          <a:ln>
            <a:noFill/>
          </a:ln>
        </p:spPr>
      </p:pic>
      <p:sp>
        <p:nvSpPr>
          <p:cNvPr id="167" name="Google Shape;167;g221ca4fc8c7_1_12"/>
          <p:cNvSpPr txBox="1"/>
          <p:nvPr>
            <p:ph type="title"/>
          </p:nvPr>
        </p:nvSpPr>
        <p:spPr>
          <a:xfrm>
            <a:off x="681525" y="1012375"/>
            <a:ext cx="3377400" cy="468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u="sng">
                <a:solidFill>
                  <a:schemeClr val="dk2"/>
                </a:solidFill>
              </a:rPr>
              <a:t>Q&amp;A </a:t>
            </a:r>
            <a:endParaRPr u="sng">
              <a:solidFill>
                <a:schemeClr val="dk2"/>
              </a:solidFill>
            </a:endParaRPr>
          </a:p>
          <a:p>
            <a:pPr indent="0" lvl="0" marL="0" rtl="0" algn="r">
              <a:spcBef>
                <a:spcPts val="0"/>
              </a:spcBef>
              <a:spcAft>
                <a:spcPts val="0"/>
              </a:spcAft>
              <a:buNone/>
            </a:pPr>
            <a:r>
              <a:t/>
            </a:r>
            <a:endParaRPr>
              <a:solidFill>
                <a:schemeClr val="dk2"/>
              </a:solidFill>
            </a:endParaRPr>
          </a:p>
          <a:p>
            <a:pPr indent="0" lvl="0" marL="0" rtl="0" algn="l">
              <a:spcBef>
                <a:spcPts val="0"/>
              </a:spcBef>
              <a:spcAft>
                <a:spcPts val="0"/>
              </a:spcAft>
              <a:buNone/>
            </a:pPr>
            <a:r>
              <a:rPr lang="en-US">
                <a:solidFill>
                  <a:schemeClr val="dk2"/>
                </a:solidFill>
              </a:rPr>
              <a:t>Happiest Places on Earth </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Presentation 16x9">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2023-03-18T18:22:11Z</dcterms:created>
  <dc:creator>Judy Wallace</dc:creator>
</cp:coreProperties>
</file>