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69" r:id="rId4"/>
    <p:sldId id="270" r:id="rId5"/>
    <p:sldId id="271" r:id="rId6"/>
    <p:sldId id="272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57" r:id="rId15"/>
    <p:sldId id="258" r:id="rId16"/>
    <p:sldId id="261" r:id="rId17"/>
    <p:sldId id="260" r:id="rId18"/>
    <p:sldId id="259" r:id="rId19"/>
    <p:sldId id="262" r:id="rId20"/>
    <p:sldId id="263" r:id="rId21"/>
    <p:sldId id="264" r:id="rId22"/>
    <p:sldId id="265" r:id="rId23"/>
    <p:sldId id="266" r:id="rId24"/>
    <p:sldId id="273" r:id="rId25"/>
    <p:sldId id="274" r:id="rId26"/>
    <p:sldId id="27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74CF-6A4D-4CBB-A02A-69046EF1F30B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5AE3-B087-4180-A0CB-8EA8C04FE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87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2852739"/>
            <a:ext cx="9144000" cy="2663825"/>
          </a:xfrm>
          <a:prstGeom prst="rect">
            <a:avLst/>
          </a:pr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50000">
                <a:srgbClr val="B2B2B2">
                  <a:alpha val="39999"/>
                </a:srgbClr>
              </a:gs>
              <a:gs pos="100000">
                <a:srgbClr val="B2B2B2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 userDrawn="1"/>
        </p:nvSpPr>
        <p:spPr>
          <a:xfrm rot="10800000">
            <a:off x="0" y="506428"/>
            <a:ext cx="9144000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0800000">
            <a:off x="0" y="652778"/>
            <a:ext cx="9144000" cy="10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10800000">
            <a:off x="0" y="753830"/>
            <a:ext cx="9144000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72248"/>
            <a:ext cx="9144000" cy="2857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0" descr="그림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60" y="77825"/>
            <a:ext cx="653437" cy="30965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569256" y="142853"/>
            <a:ext cx="25747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The Leader of Intelligence </a:t>
            </a:r>
            <a:r>
              <a:rPr kumimoji="1" lang="en-US" altLang="ko-KR" sz="1200" b="1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Robot</a:t>
            </a:r>
            <a:endParaRPr kumimoji="1" lang="ko-KR" altLang="en-US" sz="12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직사각형 11"/>
          <p:cNvSpPr/>
          <p:nvPr userDrawn="1"/>
        </p:nvSpPr>
        <p:spPr>
          <a:xfrm rot="10800000">
            <a:off x="8148104" y="6669110"/>
            <a:ext cx="7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 rot="10800000">
            <a:off x="7995704" y="6669110"/>
            <a:ext cx="7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-36595" y="6671435"/>
            <a:ext cx="8028000" cy="64800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 rot="10800000">
            <a:off x="8300504" y="6669110"/>
            <a:ext cx="7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 rot="10800000">
            <a:off x="8452904" y="6669110"/>
            <a:ext cx="7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 rot="10800000">
            <a:off x="8605304" y="6669110"/>
            <a:ext cx="7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60511" y="65105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897F6C-377E-43E0-BB2A-5A7A2A8A44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6802" y="519092"/>
            <a:ext cx="5072063" cy="500066"/>
          </a:xfrm>
          <a:prstGeom prst="rect">
            <a:avLst/>
          </a:prstGeom>
          <a:effectLst>
            <a:outerShdw dist="17780" dir="2700000" algn="tl" rotWithShape="0">
              <a:prstClr val="black"/>
            </a:outerShdw>
          </a:effectLst>
        </p:spPr>
        <p:txBody>
          <a:bodyPr/>
          <a:lstStyle>
            <a:lvl1pPr>
              <a:buNone/>
              <a:defRPr lang="ko-KR" altLang="en-US" sz="2500" b="1" i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메인 제목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C01E-46F9-4464-BE93-94CC79EC3B70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0264-E63A-4A76-9C79-4F0BC42BF0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BZZPXCstd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uB_7BkYNMk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Kinematics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6635CE-581A-4F1A-9B21-1C317092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6" y="526720"/>
            <a:ext cx="8230247" cy="58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3F7628-6810-40A3-BBCE-299BBF90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0" y="927014"/>
            <a:ext cx="8400000" cy="50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56F79CD3-1365-4391-9E9B-62BA6CBC26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568" y="512676"/>
            <a:ext cx="8112901" cy="60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Kinematics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ko-KR" altLang="en-US" dirty="0"/>
              <a:t>자유도</a:t>
            </a:r>
            <a:r>
              <a:rPr lang="en-US" altLang="ko-KR" dirty="0"/>
              <a:t>? (Degree of freedom = </a:t>
            </a:r>
            <a:r>
              <a:rPr lang="en-US" altLang="ko-KR" dirty="0" err="1"/>
              <a:t>dof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관절의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형태 및 자유도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276873"/>
            <a:ext cx="6120679" cy="128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77072"/>
            <a:ext cx="74009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949280"/>
            <a:ext cx="753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Kinematics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기구학</a:t>
            </a:r>
            <a:r>
              <a:rPr lang="en-US" altLang="ko-KR" dirty="0"/>
              <a:t>, </a:t>
            </a:r>
            <a:r>
              <a:rPr lang="ko-KR" altLang="en-US" dirty="0"/>
              <a:t>혹은 운동학 </a:t>
            </a:r>
            <a:r>
              <a:rPr lang="ko-KR" altLang="en-US" dirty="0" err="1"/>
              <a:t>어느것이</a:t>
            </a:r>
            <a:r>
              <a:rPr lang="ko-KR" altLang="en-US" dirty="0"/>
              <a:t> 맞을까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기계요소들 간의 상호 연계되어 움직이는 운동을 공간적 해석으로 파악하는 방법을 연구하는 학문</a:t>
            </a:r>
          </a:p>
          <a:p>
            <a:r>
              <a:rPr lang="ko-KR" altLang="en-US" dirty="0"/>
              <a:t>정기구학</a:t>
            </a:r>
            <a:r>
              <a:rPr lang="en-US" altLang="ko-KR" dirty="0"/>
              <a:t>(Forward Kinematics)</a:t>
            </a:r>
          </a:p>
          <a:p>
            <a:pPr lvl="1"/>
            <a:r>
              <a:rPr lang="ko-KR" altLang="en-US" dirty="0"/>
              <a:t>관절 각도가 주어지고 주어진 각도를 이용해 관절의 말단 위치가 공간상의 어느 위치에 있는지를 </a:t>
            </a:r>
            <a:r>
              <a:rPr lang="en-US" altLang="ko-KR" dirty="0"/>
              <a:t>X,Y,Z</a:t>
            </a:r>
            <a:r>
              <a:rPr lang="ko-KR" altLang="en-US" dirty="0"/>
              <a:t>를 이용하여 표현하는 것으로 해는 </a:t>
            </a:r>
            <a:r>
              <a:rPr lang="ko-KR" altLang="en-US" dirty="0" err="1"/>
              <a:t>한개만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역기구학</a:t>
            </a:r>
            <a:r>
              <a:rPr lang="en-US" altLang="ko-KR" dirty="0"/>
              <a:t>(Inverse Kinematics)</a:t>
            </a:r>
          </a:p>
          <a:p>
            <a:pPr lvl="1"/>
            <a:r>
              <a:rPr lang="ko-KR" altLang="en-US" dirty="0"/>
              <a:t>공간상의 하나의 좌표</a:t>
            </a:r>
            <a:r>
              <a:rPr lang="en-US" altLang="ko-KR" dirty="0"/>
              <a:t>(X,Y,Z)</a:t>
            </a:r>
            <a:r>
              <a:rPr lang="ko-KR" altLang="en-US" dirty="0"/>
              <a:t>가 주어지고 이 주어진 위치를 풀어 관절 각도를 계산하는 것으로 해는 여러개가 존재할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원하는 운동을 하지 못하는 특이점이 존재할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기구학을</a:t>
            </a:r>
            <a:r>
              <a:rPr lang="ko-KR" altLang="en-US" b="1" dirty="0"/>
              <a:t> 위한 이론적 접근</a:t>
            </a:r>
            <a:r>
              <a:rPr lang="en-US" altLang="ko-KR" b="1" dirty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병진 변환 </a:t>
            </a:r>
            <a:r>
              <a:rPr lang="en-US" altLang="ko-KR" dirty="0"/>
              <a:t>( Translation )</a:t>
            </a:r>
          </a:p>
          <a:p>
            <a:pPr lvl="1"/>
            <a:r>
              <a:rPr lang="ko-KR" altLang="en-US" dirty="0"/>
              <a:t>임의의 점 </a:t>
            </a:r>
            <a:r>
              <a:rPr lang="en-US" altLang="ko-KR" dirty="0"/>
              <a:t>P(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x </a:t>
            </a:r>
            <a:r>
              <a:rPr lang="ko-KR" altLang="en-US" dirty="0"/>
              <a:t>방향으로 </a:t>
            </a:r>
            <a:r>
              <a:rPr lang="en-US" altLang="ko-KR" dirty="0" err="1"/>
              <a:t>dx</a:t>
            </a:r>
            <a:r>
              <a:rPr lang="en-US" altLang="ko-KR" dirty="0"/>
              <a:t>, y </a:t>
            </a:r>
            <a:r>
              <a:rPr lang="ko-KR" altLang="en-US" dirty="0"/>
              <a:t>방향으로 </a:t>
            </a:r>
            <a:r>
              <a:rPr lang="en-US" altLang="ko-KR" dirty="0" err="1"/>
              <a:t>dy</a:t>
            </a:r>
            <a:r>
              <a:rPr lang="en-US" altLang="ko-KR" dirty="0"/>
              <a:t>, z </a:t>
            </a:r>
            <a:r>
              <a:rPr lang="ko-KR" altLang="en-US" dirty="0"/>
              <a:t>방향으로 </a:t>
            </a:r>
            <a:r>
              <a:rPr lang="en-US" altLang="ko-KR" dirty="0" err="1"/>
              <a:t>dz</a:t>
            </a:r>
            <a:r>
              <a:rPr lang="ko-KR" altLang="en-US" dirty="0"/>
              <a:t>로 이동시켜 얻어지는 점</a:t>
            </a:r>
            <a:r>
              <a:rPr lang="en-US" altLang="ko-KR" dirty="0"/>
              <a:t>Q(X, Y, Z)</a:t>
            </a:r>
            <a:r>
              <a:rPr lang="ko-KR" altLang="en-US" dirty="0"/>
              <a:t>는 다음과 같다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/>
              <a:t>이를 행렬로 표현하면  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852936"/>
            <a:ext cx="270033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기구학을</a:t>
            </a:r>
            <a:r>
              <a:rPr lang="ko-KR" altLang="en-US" b="1" dirty="0"/>
              <a:t> 위한 이론적 접근</a:t>
            </a:r>
            <a:r>
              <a:rPr lang="en-US" altLang="ko-KR" b="1" dirty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회전 변환 </a:t>
            </a:r>
            <a:r>
              <a:rPr lang="en-US" altLang="ko-KR" dirty="0"/>
              <a:t>( Rotation )</a:t>
            </a:r>
          </a:p>
          <a:p>
            <a:pPr lvl="1"/>
            <a:r>
              <a:rPr lang="ko-KR" altLang="en-US" dirty="0"/>
              <a:t>임의의 점 </a:t>
            </a:r>
            <a:r>
              <a:rPr lang="en-US" altLang="ko-KR" dirty="0"/>
              <a:t>P(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  <a:r>
              <a:rPr lang="ko-KR" altLang="en-US" dirty="0"/>
              <a:t>를 각 축에 대해 회전 시키는 변환으로 </a:t>
            </a:r>
            <a:r>
              <a:rPr lang="en-US" altLang="ko-KR" dirty="0"/>
              <a:t>R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45024"/>
            <a:ext cx="2700337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기구학을</a:t>
            </a:r>
            <a:r>
              <a:rPr lang="ko-KR" altLang="en-US" b="1" dirty="0"/>
              <a:t> 위한 이론적 접근</a:t>
            </a:r>
            <a:r>
              <a:rPr lang="en-US" altLang="ko-KR" b="1" dirty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 ( Transformation Matrix ) : </a:t>
            </a:r>
            <a:r>
              <a:rPr lang="ko-KR" altLang="en-US" dirty="0"/>
              <a:t>변환행렬</a:t>
            </a:r>
          </a:p>
          <a:p>
            <a:pPr lvl="1"/>
            <a:r>
              <a:rPr lang="en-US" altLang="ko-KR" dirty="0"/>
              <a:t>4 * 4 </a:t>
            </a:r>
            <a:r>
              <a:rPr lang="ko-KR" altLang="en-US" dirty="0"/>
              <a:t>행렬 하나로 회전 변환과 병진 변환을 동시에 표현하는 행렬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429000"/>
            <a:ext cx="615033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D-H Notation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Denavit-Hartenberg</a:t>
            </a:r>
            <a:r>
              <a:rPr lang="en-US" altLang="ko-KR" dirty="0"/>
              <a:t> </a:t>
            </a:r>
            <a:r>
              <a:rPr lang="ko-KR" altLang="en-US" dirty="0"/>
              <a:t>규약이라고도 하며 각 동차변환을 </a:t>
            </a:r>
            <a:r>
              <a:rPr lang="en-US" altLang="ko-KR" dirty="0"/>
              <a:t>4</a:t>
            </a:r>
            <a:r>
              <a:rPr lang="ko-KR" altLang="en-US" dirty="0"/>
              <a:t>개의 기본 변환 행렬의 곱으로 표현하는 </a:t>
            </a:r>
            <a:r>
              <a:rPr lang="ko-KR" altLang="en-US" dirty="0" err="1"/>
              <a:t>기구학의</a:t>
            </a:r>
            <a:r>
              <a:rPr lang="ko-KR" altLang="en-US" dirty="0"/>
              <a:t> 표준 규약</a:t>
            </a:r>
          </a:p>
          <a:p>
            <a:r>
              <a:rPr lang="ko-KR" altLang="en-US" dirty="0" err="1"/>
              <a:t>오일러</a:t>
            </a:r>
            <a:r>
              <a:rPr lang="en-US" altLang="ko-KR" dirty="0"/>
              <a:t>(Euler) </a:t>
            </a:r>
            <a:r>
              <a:rPr lang="ko-KR" altLang="en-US" dirty="0"/>
              <a:t>각도가 </a:t>
            </a:r>
            <a:r>
              <a:rPr lang="ko-KR" altLang="en-US" dirty="0" err="1"/>
              <a:t>기구부</a:t>
            </a:r>
            <a:r>
              <a:rPr lang="ko-KR" altLang="en-US" dirty="0"/>
              <a:t> 구성이 많아질 수록 복잡도가 높아지는 반면 </a:t>
            </a:r>
            <a:r>
              <a:rPr lang="en-US" altLang="ko-KR" dirty="0"/>
              <a:t>D-H 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파라미터로</a:t>
            </a:r>
            <a:r>
              <a:rPr lang="ko-KR" altLang="en-US" dirty="0"/>
              <a:t> 표현 가능</a:t>
            </a:r>
          </a:p>
          <a:p>
            <a:r>
              <a:rPr lang="ko-KR" altLang="en-US" dirty="0"/>
              <a:t>중요 </a:t>
            </a:r>
            <a:r>
              <a:rPr lang="ko-KR" altLang="en-US" dirty="0" err="1"/>
              <a:t>파라미터</a:t>
            </a:r>
            <a:r>
              <a:rPr lang="ko-KR" altLang="en-US" dirty="0"/>
              <a:t> 및 특성</a:t>
            </a:r>
          </a:p>
          <a:p>
            <a:pPr lvl="1"/>
            <a:r>
              <a:rPr lang="ko-KR" altLang="en-US" dirty="0" err="1"/>
              <a:t>파라미터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/>
              <a:t>특성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653136"/>
            <a:ext cx="39401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31F7B5-72A1-4E5C-9D8D-E27ED12E6DB1}" type="datetime1">
              <a:rPr lang="en-US" smtClean="0"/>
              <a:pPr lvl="0"/>
              <a:t>3/28/2018</a:t>
            </a:fld>
            <a:endParaRPr 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9952CE-E15E-444A-8350-FFE169B34D2C}" type="slidenum">
              <a:rPr/>
              <a:pPr lvl="0"/>
              <a:t>2</a:t>
            </a:fld>
            <a:endParaRPr lang="en-US" dirty="0"/>
          </a:p>
        </p:txBody>
      </p:sp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HY헤드라인M" pitchFamily="18"/>
              <a:buNone/>
            </a:defPPr>
            <a:lvl1pPr lvl="0">
              <a:buClr>
                <a:srgbClr val="000000"/>
              </a:buClr>
              <a:buSzPct val="100000"/>
              <a:buFont typeface="HY헤드라인M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[ </a:t>
            </a:r>
            <a:r>
              <a:rPr lang="en-US" dirty="0" err="1"/>
              <a:t>로봇</a:t>
            </a:r>
            <a:r>
              <a:rPr lang="en-US"/>
              <a:t> ]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4294967295"/>
          </p:nvPr>
        </p:nvSpPr>
        <p:spPr>
          <a:xfrm>
            <a:off x="468360" y="900000"/>
            <a:ext cx="8229600" cy="5958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9pPr>
          </a:lstStyle>
          <a:p>
            <a:pPr lvl="0"/>
            <a:r>
              <a:rPr lang="ko-KR" altLang="en-US"/>
              <a:t>서비스용 로봇</a:t>
            </a:r>
          </a:p>
          <a:p>
            <a:pPr lvl="0"/>
            <a:r>
              <a:rPr lang="ko-KR" altLang="en-US"/>
              <a:t>제조업용 로봇</a:t>
            </a:r>
          </a:p>
          <a:p>
            <a:pPr lvl="0"/>
            <a:r>
              <a:rPr lang="en-US"/>
              <a:t>ETC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D-H Notation </a:t>
            </a:r>
            <a:r>
              <a:rPr lang="ko-KR" altLang="en-US" b="1" dirty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Denabit-Hartenberg</a:t>
            </a:r>
            <a:endParaRPr lang="en-US" altLang="ko-KR" dirty="0"/>
          </a:p>
          <a:p>
            <a:r>
              <a:rPr lang="ko-KR" altLang="en-US" dirty="0" err="1"/>
              <a:t>행렬표현식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71406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D-H Notation</a:t>
            </a:r>
            <a:endParaRPr lang="ko-KR" altLang="en-US" dirty="0"/>
          </a:p>
        </p:txBody>
      </p:sp>
      <p:pic>
        <p:nvPicPr>
          <p:cNvPr id="6" name="온라인 미디어 5">
            <a:hlinkClick r:id="" action="ppaction://media"/>
            <a:extLst>
              <a:ext uri="{FF2B5EF4-FFF2-40B4-BE49-F238E27FC236}">
                <a16:creationId xmlns:a16="http://schemas.microsoft.com/office/drawing/2014/main" id="{C544217C-C0F0-45B5-9732-5FB3121710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5529" y="764704"/>
            <a:ext cx="7943096" cy="59573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D-H </a:t>
            </a:r>
            <a:r>
              <a:rPr lang="ko-KR" altLang="en-US" dirty="0"/>
              <a:t>표시법을 이용한 링크표시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473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링크에서의 계산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8839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897F6C-377E-43E0-BB2A-5A7A2A8A44B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Inverse Kinematics (2/3)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4572000" cy="52168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fT34=t3+t4</a:t>
            </a:r>
          </a:p>
          <a:p>
            <a:r>
              <a:rPr lang="en-US" altLang="ko-KR" sz="900" dirty="0"/>
              <a:t>fT5=t5</a:t>
            </a:r>
          </a:p>
          <a:p>
            <a:endParaRPr lang="en-US" altLang="ko-KR" sz="900" dirty="0"/>
          </a:p>
          <a:p>
            <a:r>
              <a:rPr lang="en-US" altLang="ko-KR" sz="900" dirty="0"/>
              <a:t>H0=190</a:t>
            </a:r>
          </a:p>
          <a:p>
            <a:r>
              <a:rPr lang="en-US" altLang="ko-KR" sz="900" dirty="0"/>
              <a:t>H1=200</a:t>
            </a:r>
          </a:p>
          <a:p>
            <a:r>
              <a:rPr lang="en-US" altLang="ko-KR" sz="900" dirty="0"/>
              <a:t>H=H0+H1</a:t>
            </a:r>
          </a:p>
          <a:p>
            <a:r>
              <a:rPr lang="en-US" altLang="ko-KR" sz="900" dirty="0"/>
              <a:t>W0=-246</a:t>
            </a:r>
          </a:p>
          <a:p>
            <a:r>
              <a:rPr lang="en-US" altLang="ko-KR" sz="900" dirty="0"/>
              <a:t>L0=625</a:t>
            </a:r>
          </a:p>
          <a:p>
            <a:r>
              <a:rPr lang="en-US" altLang="ko-KR" sz="900" dirty="0"/>
              <a:t>L1=482</a:t>
            </a:r>
          </a:p>
          <a:p>
            <a:endParaRPr lang="en-US" altLang="ko-KR" sz="900" dirty="0"/>
          </a:p>
          <a:p>
            <a:r>
              <a:rPr lang="en-US" altLang="ko-KR" sz="900" dirty="0"/>
              <a:t>depth=z-W0</a:t>
            </a:r>
          </a:p>
          <a:p>
            <a:r>
              <a:rPr lang="en-US" altLang="ko-KR" sz="900" dirty="0"/>
              <a:t>width=x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t2</a:t>
            </a:r>
            <a:r>
              <a:rPr lang="en-US" altLang="ko-KR" sz="900" dirty="0"/>
              <a:t>=atan2(</a:t>
            </a:r>
            <a:r>
              <a:rPr lang="en-US" altLang="ko-KR" sz="900" dirty="0" err="1"/>
              <a:t>depth,width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b = L1</a:t>
            </a:r>
          </a:p>
          <a:p>
            <a:r>
              <a:rPr lang="en-US" altLang="ko-KR" sz="900" dirty="0"/>
              <a:t>c = L0</a:t>
            </a:r>
          </a:p>
          <a:p>
            <a:endParaRPr lang="en-US" altLang="ko-KR" sz="900" dirty="0"/>
          </a:p>
          <a:p>
            <a:r>
              <a:rPr lang="en-US" altLang="ko-KR" sz="900" dirty="0"/>
              <a:t>Length2=x*x + </a:t>
            </a:r>
            <a:r>
              <a:rPr lang="en-US" altLang="ko-KR" sz="900" dirty="0" err="1"/>
              <a:t>pow</a:t>
            </a:r>
            <a:r>
              <a:rPr lang="en-US" altLang="ko-KR" sz="900" dirty="0"/>
              <a:t>(y-H,2) + </a:t>
            </a:r>
            <a:r>
              <a:rPr lang="en-US" altLang="ko-KR" sz="900" dirty="0" err="1"/>
              <a:t>pow</a:t>
            </a:r>
            <a:r>
              <a:rPr lang="en-US" altLang="ko-KR" sz="900" dirty="0"/>
              <a:t>(z-W0,2)</a:t>
            </a:r>
          </a:p>
          <a:p>
            <a:r>
              <a:rPr lang="en-US" altLang="ko-KR" sz="900" dirty="0"/>
              <a:t>Length=</a:t>
            </a:r>
            <a:r>
              <a:rPr lang="en-US" altLang="ko-KR" sz="900" dirty="0" err="1"/>
              <a:t>sqrt</a:t>
            </a:r>
            <a:r>
              <a:rPr lang="en-US" altLang="ko-KR" sz="900" dirty="0"/>
              <a:t>(Length2,2)</a:t>
            </a:r>
          </a:p>
          <a:p>
            <a:endParaRPr lang="en-US" altLang="ko-KR" sz="900" dirty="0"/>
          </a:p>
          <a:p>
            <a:r>
              <a:rPr lang="en-US" altLang="ko-KR" sz="900" dirty="0"/>
              <a:t>fTheta4=</a:t>
            </a:r>
            <a:r>
              <a:rPr lang="en-US" altLang="ko-KR" sz="900" dirty="0" err="1"/>
              <a:t>acos</a:t>
            </a:r>
            <a:r>
              <a:rPr lang="en-US" altLang="ko-KR" sz="900" dirty="0"/>
              <a:t>((b*</a:t>
            </a:r>
            <a:r>
              <a:rPr lang="en-US" altLang="ko-KR" sz="900" dirty="0" err="1"/>
              <a:t>b+c</a:t>
            </a:r>
            <a:r>
              <a:rPr lang="en-US" altLang="ko-KR" sz="900" dirty="0"/>
              <a:t>*c-Length2)/(2*b*c))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t4</a:t>
            </a:r>
            <a:r>
              <a:rPr lang="en-US" altLang="ko-KR" sz="900" dirty="0"/>
              <a:t>=180-fTheta4</a:t>
            </a:r>
          </a:p>
          <a:p>
            <a:r>
              <a:rPr lang="en-US" altLang="ko-KR" sz="900" dirty="0"/>
              <a:t>/////////////</a:t>
            </a:r>
          </a:p>
          <a:p>
            <a:endParaRPr lang="en-US" altLang="ko-KR" sz="900" dirty="0"/>
          </a:p>
          <a:p>
            <a:r>
              <a:rPr lang="en-US" altLang="ko-KR" sz="900" dirty="0"/>
              <a:t>b = Length</a:t>
            </a:r>
          </a:p>
          <a:p>
            <a:r>
              <a:rPr lang="en-US" altLang="ko-KR" sz="900" dirty="0"/>
              <a:t>bb=Length2</a:t>
            </a:r>
          </a:p>
          <a:p>
            <a:r>
              <a:rPr lang="en-US" altLang="ko-KR" sz="900" dirty="0"/>
              <a:t>c = H1+H0</a:t>
            </a:r>
          </a:p>
          <a:p>
            <a:r>
              <a:rPr lang="en-US" altLang="ko-KR" sz="900" dirty="0" err="1"/>
              <a:t>aa</a:t>
            </a:r>
            <a:r>
              <a:rPr lang="en-US" altLang="ko-KR" sz="900" dirty="0"/>
              <a:t>=x*x + y*y + </a:t>
            </a:r>
            <a:r>
              <a:rPr lang="en-US" altLang="ko-KR" sz="900" dirty="0" err="1"/>
              <a:t>pow</a:t>
            </a:r>
            <a:r>
              <a:rPr lang="en-US" altLang="ko-KR" sz="900" dirty="0"/>
              <a:t>(z-W0,2)</a:t>
            </a:r>
          </a:p>
          <a:p>
            <a:r>
              <a:rPr lang="en-US" altLang="ko-KR" sz="900" dirty="0"/>
              <a:t>fTheta3_0=</a:t>
            </a:r>
            <a:r>
              <a:rPr lang="en-US" altLang="ko-KR" sz="900" dirty="0" err="1"/>
              <a:t>acos</a:t>
            </a:r>
            <a:r>
              <a:rPr lang="en-US" altLang="ko-KR" sz="900" dirty="0"/>
              <a:t>((</a:t>
            </a:r>
            <a:r>
              <a:rPr lang="en-US" altLang="ko-KR" sz="900" dirty="0" err="1"/>
              <a:t>bb+c</a:t>
            </a:r>
            <a:r>
              <a:rPr lang="en-US" altLang="ko-KR" sz="900" dirty="0"/>
              <a:t>*c-</a:t>
            </a:r>
            <a:r>
              <a:rPr lang="en-US" altLang="ko-KR" sz="900" dirty="0" err="1"/>
              <a:t>aa</a:t>
            </a:r>
            <a:r>
              <a:rPr lang="en-US" altLang="ko-KR" sz="900" dirty="0"/>
              <a:t>)/(2*b*c))</a:t>
            </a:r>
          </a:p>
          <a:p>
            <a:endParaRPr lang="en-US" altLang="ko-KR" sz="900" dirty="0"/>
          </a:p>
          <a:p>
            <a:r>
              <a:rPr lang="en-US" altLang="ko-KR" sz="900" dirty="0"/>
              <a:t>b = L0</a:t>
            </a:r>
          </a:p>
          <a:p>
            <a:r>
              <a:rPr lang="en-US" altLang="ko-KR" sz="900" dirty="0"/>
              <a:t>a = L1</a:t>
            </a:r>
          </a:p>
          <a:p>
            <a:r>
              <a:rPr lang="en-US" altLang="ko-KR" sz="900" dirty="0"/>
              <a:t>c = Length</a:t>
            </a:r>
          </a:p>
          <a:p>
            <a:r>
              <a:rPr lang="en-US" altLang="ko-KR" sz="900" dirty="0"/>
              <a:t>fTheta3_1=</a:t>
            </a:r>
            <a:r>
              <a:rPr lang="en-US" altLang="ko-KR" sz="900" dirty="0" err="1"/>
              <a:t>acos</a:t>
            </a:r>
            <a:r>
              <a:rPr lang="en-US" altLang="ko-KR" sz="900" dirty="0"/>
              <a:t>((b*</a:t>
            </a:r>
            <a:r>
              <a:rPr lang="en-US" altLang="ko-KR" sz="900" dirty="0" err="1"/>
              <a:t>b+c</a:t>
            </a:r>
            <a:r>
              <a:rPr lang="en-US" altLang="ko-KR" sz="900" dirty="0"/>
              <a:t>*c-a*a)/(2*b*c))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T3</a:t>
            </a:r>
            <a:r>
              <a:rPr lang="en-US" altLang="ko-KR" sz="900" dirty="0"/>
              <a:t>=180-(fTheta3_0 + fTheta3_1)</a:t>
            </a:r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t5</a:t>
            </a:r>
            <a:r>
              <a:rPr lang="en-US" altLang="ko-KR" sz="900" dirty="0"/>
              <a:t>=fT5 + fT34 - t3 - t4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268760"/>
            <a:ext cx="2736304" cy="209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897F6C-377E-43E0-BB2A-5A7A2A8A44B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Inverse Kinematics (3/3)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556792"/>
            <a:ext cx="874846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-S(t2)*C(t3+90)*C(t4)-S(t2)*-S(t3+90)*S(t4)*C(t5)             -S(t2)*C(t3+90)*C(t4)-S(t2)*-S(t3+90)*S(t4)*-S(t5)            C(t2)           -S(t2)*C(t3+90)*482*C(t4)-S(t2)*-S(t3+90)*482*S(t4)-S(t2)*625*C(t3+90)</a:t>
            </a:r>
          </a:p>
          <a:p>
            <a:r>
              <a:rPr lang="en-US" altLang="ko-KR" sz="700" dirty="0"/>
              <a:t>-S(t2)*C(t3+90)*-S(t4)-S(t2)*-S(t3+90)*C(t4)*S(t5)            -S(t2)*C(t3+90)*-S(t4)-S(t2)*-S(t3+90)*C(t4)*C(t5)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S(t3+90)*C(t4)+C(t3+90)*S(t4)*C(t5)+                           S(t3+90)*C(t4)+C(t3+90)*S(t4)*-S(t5)+S(t3+90)*                0             S(t3+90)*482*C(t4)+C(t3+90)*482*S(t4)+625*S(t3+90)+200+190</a:t>
            </a:r>
          </a:p>
          <a:p>
            <a:r>
              <a:rPr lang="en-US" altLang="ko-KR" sz="700" dirty="0"/>
              <a:t>S(t3+90)*-S(t4)+C(t3+90)*C(t4)*S(t5)                            -S(t4)+C(t3+90)*C(t4)*C(t5)</a:t>
            </a:r>
          </a:p>
          <a:p>
            <a:r>
              <a:rPr lang="en-US" altLang="ko-KR" sz="700" dirty="0"/>
              <a:t> </a:t>
            </a:r>
          </a:p>
          <a:p>
            <a:endParaRPr lang="en-US" altLang="ko-KR" sz="700" dirty="0"/>
          </a:p>
          <a:p>
            <a:r>
              <a:rPr lang="en-US" altLang="ko-KR" sz="700" dirty="0"/>
              <a:t>-1*C(t2)*C(t3+90)*C(t4)-1*C(t2)*-S(t3+90)*S(t4)*C(t5)       -1*C(t2)*C(t3+90)*C(t4)-1*C(t2)*-S(t3+90)*S(t4)*-S(t5)     -1*S(t2)         -1*C(t2)*C(t3+90)*482*C(t4)-1*C(t2)*-S(t3+90)*482*S(t4)-1*C(t2)*625*C(t3+90)-246</a:t>
            </a:r>
          </a:p>
          <a:p>
            <a:r>
              <a:rPr lang="en-US" altLang="ko-KR" sz="700" dirty="0"/>
              <a:t>-1*C(t2)*C(t3+90)*-S(t4)-1*C(t2)*-S(t3+90)*C(t4)*S(t5)      -1*C(t2)*C(t3+90)*-S(t4)-1*C(t2)*-S(t3+90)*C(t4)*C(t5)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                   0                                                                               0                                                 0                                          1</a:t>
            </a:r>
            <a:endParaRPr lang="ko-KR" altLang="en-US" sz="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412776"/>
            <a:ext cx="2304256" cy="165618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5776" y="1412776"/>
            <a:ext cx="2232248" cy="165618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1412776"/>
            <a:ext cx="360040" cy="165618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1412776"/>
            <a:ext cx="3528392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196752"/>
            <a:ext cx="64807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+mj-ea"/>
                <a:ea typeface="+mj-ea"/>
              </a:rPr>
              <a:t>[Axis X]</a:t>
            </a:r>
            <a:endParaRPr kumimoji="1" lang="ko-KR" altLang="en-US" sz="105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1196752"/>
            <a:ext cx="64807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+mj-ea"/>
                <a:ea typeface="+mj-ea"/>
              </a:rPr>
              <a:t>[Axis Y]</a:t>
            </a:r>
            <a:endParaRPr kumimoji="1" lang="ko-KR" altLang="en-US" sz="105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1196752"/>
            <a:ext cx="64807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+mj-ea"/>
                <a:ea typeface="+mj-ea"/>
              </a:rPr>
              <a:t>[Axis Z]</a:t>
            </a:r>
            <a:endParaRPr kumimoji="1" lang="ko-KR" altLang="en-US" sz="105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196752"/>
            <a:ext cx="64807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+mj-ea"/>
                <a:ea typeface="+mj-ea"/>
              </a:rPr>
              <a:t>[Result]</a:t>
            </a:r>
            <a:endParaRPr kumimoji="1" lang="ko-KR" altLang="en-US" sz="105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14096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X = -Sin(t2) * Cos(t3+90) * 482 * Cos(t4) - Sin(t2) * -Sin(t3+90) * 482 * Sin(t4) - Sin(t2) * 625 * Cos(t3+90)</a:t>
            </a:r>
          </a:p>
          <a:p>
            <a:r>
              <a:rPr lang="en-US" altLang="ko-KR" sz="1200" dirty="0"/>
              <a:t>Y = Sin(t3+90) * 482 * Cos(t4) + Cos(t3+90) * 482 * Sin(t4) + 625 * Sin(t3+90) + 200 + 190</a:t>
            </a:r>
          </a:p>
          <a:p>
            <a:r>
              <a:rPr lang="en-US" altLang="ko-KR" sz="1200" dirty="0"/>
              <a:t>Z = -1 * Cos(t2) * Cos(t3+90) * 482 * Cos(t4) – 1 * Cos(t2) * -Sin(t3+90) * 482 * Sin(t4) – 1 * Cos(t2) * 625 * Cos(t3+90) - 246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[For example… ]</a:t>
            </a:r>
          </a:p>
          <a:p>
            <a:r>
              <a:rPr lang="en-US" altLang="ko-KR" sz="1200" dirty="0"/>
              <a:t>  t2 = 30</a:t>
            </a:r>
          </a:p>
          <a:p>
            <a:r>
              <a:rPr lang="en-US" altLang="ko-KR" sz="1200" dirty="0"/>
              <a:t>  t3 = 60</a:t>
            </a:r>
          </a:p>
          <a:p>
            <a:r>
              <a:rPr lang="en-US" altLang="ko-KR" sz="1200" dirty="0"/>
              <a:t>  t4 = 110</a:t>
            </a:r>
          </a:p>
          <a:p>
            <a:r>
              <a:rPr lang="en-US" altLang="ko-KR" sz="1200" dirty="0"/>
              <a:t>  t5 = -60</a:t>
            </a:r>
          </a:p>
          <a:p>
            <a:r>
              <a:rPr lang="en-US" altLang="ko-KR" sz="1200" dirty="0"/>
              <a:t>=====================================</a:t>
            </a:r>
          </a:p>
          <a:p>
            <a:r>
              <a:rPr lang="en-US" altLang="ko-KR" sz="1200" dirty="0"/>
              <a:t>X = -S(t2)*C(t3+90)*482*C(t4)-S(t2)*-S(t3+90)*482*S(t4)-S(t2)*625*C(t3+90) 		= 312.4821495</a:t>
            </a:r>
          </a:p>
          <a:p>
            <a:r>
              <a:rPr lang="en-US" altLang="ko-KR" sz="1200" dirty="0"/>
              <a:t>Y = S(t3+90)*482*C(t4)+C(t3+90)*482*S(t4)+625*S(t3+90)+200+190 		= 227.822663</a:t>
            </a:r>
          </a:p>
          <a:p>
            <a:r>
              <a:rPr lang="en-US" altLang="ko-KR" sz="1200" dirty="0"/>
              <a:t>Z = -1*C(t2)*C(t3+90)*482*C(t4)-1*C(t2)*-S(t3+90)*482*S(t4)-1*C(t2)*625*C(t3+90)-246 	= 295.2349594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3284984"/>
            <a:ext cx="889248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836712"/>
            <a:ext cx="844001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96146 2.222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897F6C-377E-43E0-BB2A-5A7A2A8A44B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23528" y="1412776"/>
            <a:ext cx="8496944" cy="2448272"/>
          </a:xfrm>
        </p:spPr>
        <p:txBody>
          <a:bodyPr/>
          <a:lstStyle/>
          <a:p>
            <a:pPr algn="r"/>
            <a:r>
              <a:rPr lang="ko-KR" altLang="en-US" dirty="0"/>
              <a:t>오랫동안 꿈을 그리는 사람은 마침내 그 꿈을 닮아간다</a:t>
            </a:r>
            <a:r>
              <a:rPr lang="en-US" altLang="ko-KR" dirty="0"/>
              <a:t>. </a:t>
            </a:r>
          </a:p>
          <a:p>
            <a:pPr algn="r"/>
            <a:r>
              <a:rPr lang="en-US" altLang="ko-KR" dirty="0"/>
              <a:t>– </a:t>
            </a:r>
            <a:r>
              <a:rPr lang="ko-KR" altLang="en-US" dirty="0" err="1"/>
              <a:t>앙드레</a:t>
            </a:r>
            <a:r>
              <a:rPr lang="ko-KR" altLang="en-US" dirty="0"/>
              <a:t> 말로</a:t>
            </a:r>
            <a:endParaRPr lang="en-US" altLang="ko-KR" dirty="0"/>
          </a:p>
          <a:p>
            <a:pPr algn="r"/>
            <a:r>
              <a:rPr lang="en-US" altLang="ko-KR" sz="1800" dirty="0"/>
              <a:t>A person longing for any dream for a long time resembles that dream at last. </a:t>
            </a:r>
          </a:p>
          <a:p>
            <a:pPr algn="r"/>
            <a:r>
              <a:rPr lang="en-US" altLang="ko-KR" sz="1800" dirty="0"/>
              <a:t>-Andre Georges Malraux</a:t>
            </a:r>
            <a:endParaRPr lang="ko-KR" altLang="en-US" sz="18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699792" y="4653136"/>
            <a:ext cx="5072063" cy="500066"/>
          </a:xfrm>
          <a:prstGeom prst="rect">
            <a:avLst/>
          </a:prstGeom>
          <a:effectLst>
            <a:outerShdw dist="17780" dir="2700000" algn="tl" rotWithShape="0">
              <a:prstClr val="black"/>
            </a:outerShdw>
          </a:effectLst>
        </p:spPr>
        <p:txBody>
          <a:bodyPr/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500" b="1" i="1" u="none" strike="noStrike" kern="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감사합니다</a:t>
            </a:r>
            <a:r>
              <a:rPr kumimoji="0" lang="en-US" altLang="ko-KR" sz="2500" b="1" i="1" u="none" strike="noStrike" kern="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.</a:t>
            </a:r>
            <a:endParaRPr kumimoji="0" lang="ko-KR" altLang="en-US" sz="2500" b="1" i="1" u="none" strike="noStrike" kern="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31F7B5-72A1-4E5C-9D8D-E27ED12E6DB1}" type="datetime1">
              <a:rPr lang="en-US" smtClean="0"/>
              <a:pPr lvl="0"/>
              <a:t>3/28/2018</a:t>
            </a:fld>
            <a:endParaRPr lang="en-US"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1D964A-4C8E-4BA5-82D3-EC32FFAC138D}" type="slidenum">
              <a:rPr/>
              <a:pPr lvl="0"/>
              <a:t>3</a:t>
            </a:fld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446040" y="13618"/>
            <a:ext cx="8229600" cy="11430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HY헤드라인M" pitchFamily="18"/>
              <a:buNone/>
            </a:defPPr>
            <a:lvl1pPr lvl="0">
              <a:buClr>
                <a:srgbClr val="000000"/>
              </a:buClr>
              <a:buSzPct val="100000"/>
              <a:buFont typeface="HY헤드라인M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[ </a:t>
            </a:r>
            <a:r>
              <a:rPr lang="en-US" dirty="0" err="1"/>
              <a:t>로봇</a:t>
            </a:r>
            <a:r>
              <a:rPr lang="en-US" dirty="0"/>
              <a:t> ]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4294967295"/>
          </p:nvPr>
        </p:nvSpPr>
        <p:spPr>
          <a:xfrm>
            <a:off x="468360" y="900000"/>
            <a:ext cx="8229600" cy="5958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9pPr>
          </a:lstStyle>
          <a:p>
            <a:pPr lvl="0"/>
            <a:r>
              <a:rPr lang="ko-KR" altLang="en-US"/>
              <a:t>서비스용 로봇</a:t>
            </a:r>
          </a:p>
          <a:p>
            <a:pPr lvl="0"/>
            <a:r>
              <a:rPr lang="ko-KR" altLang="en-US"/>
              <a:t>제조업용 로봇</a:t>
            </a:r>
          </a:p>
          <a:p>
            <a:pPr lvl="1"/>
            <a:r>
              <a:rPr lang="ko-KR" altLang="en-US"/>
              <a:t>직교</a:t>
            </a:r>
          </a:p>
          <a:p>
            <a:pPr lvl="1"/>
            <a:r>
              <a:rPr lang="ko-KR" altLang="en-US"/>
              <a:t>수평다관절</a:t>
            </a:r>
          </a:p>
          <a:p>
            <a:pPr lvl="1"/>
            <a:r>
              <a:rPr lang="ko-KR" altLang="en-US"/>
              <a:t>수직다관절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ETC</a:t>
            </a:r>
          </a:p>
          <a:p>
            <a:pPr lvl="1"/>
            <a:r>
              <a:rPr lang="ko-KR" altLang="en-US"/>
              <a:t>컨트롤러</a:t>
            </a:r>
          </a:p>
          <a:p>
            <a:pPr lvl="1"/>
            <a:r>
              <a:rPr lang="ko-KR" altLang="en-US"/>
              <a:t>모터</a:t>
            </a:r>
          </a:p>
          <a:p>
            <a:pPr lvl="2"/>
            <a:r>
              <a:rPr lang="ko-KR" altLang="en-US"/>
              <a:t>서보</a:t>
            </a:r>
          </a:p>
          <a:p>
            <a:pPr lvl="2"/>
            <a:r>
              <a:rPr lang="ko-KR" altLang="en-US"/>
              <a:t>스탭</a:t>
            </a:r>
          </a:p>
          <a:p>
            <a:pPr lvl="1"/>
            <a:r>
              <a:rPr lang="en-US"/>
              <a:t>Sensor / 계측기</a:t>
            </a:r>
          </a:p>
          <a:p>
            <a:pPr lvl="2"/>
            <a:r>
              <a:rPr lang="ko-KR" altLang="en-US"/>
              <a:t>리니어 스케일</a:t>
            </a:r>
          </a:p>
          <a:p>
            <a:pPr lvl="2"/>
            <a:r>
              <a:rPr lang="en-US"/>
              <a:t>PSD...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0000" y="2700000"/>
            <a:ext cx="2879999" cy="1218240"/>
            <a:chOff x="540000" y="2700000"/>
            <a:chExt cx="2879999" cy="12182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40000" y="2837880"/>
              <a:ext cx="931680" cy="1080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620000" y="2700000"/>
              <a:ext cx="712080" cy="121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14960" y="2838240"/>
              <a:ext cx="905039" cy="9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A27E3EE-1129-4D7B-A229-18943DB56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043" y="960240"/>
            <a:ext cx="2667470" cy="234888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74BA6F5-4F17-4EF4-A185-1189C1C9E72B}"/>
              </a:ext>
            </a:extLst>
          </p:cNvPr>
          <p:cNvSpPr/>
          <p:nvPr/>
        </p:nvSpPr>
        <p:spPr>
          <a:xfrm>
            <a:off x="2607566" y="1048973"/>
            <a:ext cx="812433" cy="21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6B09DD-2C63-4061-B3C1-331B604A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043" y="4688773"/>
            <a:ext cx="905039" cy="113579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54B7AE7-71AF-4F1F-8129-0A6376602889}"/>
              </a:ext>
            </a:extLst>
          </p:cNvPr>
          <p:cNvSpPr/>
          <p:nvPr/>
        </p:nvSpPr>
        <p:spPr>
          <a:xfrm>
            <a:off x="2483768" y="5149025"/>
            <a:ext cx="812433" cy="21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31F7B5-72A1-4E5C-9D8D-E27ED12E6DB1}" type="datetime1">
              <a:rPr lang="en-US" smtClean="0"/>
              <a:pPr lvl="0"/>
              <a:t>3/28/2018</a:t>
            </a:fld>
            <a:endParaRPr lang="en-US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67AD54-5BF1-46C1-8885-96C9A34DD0C8}" type="slidenum">
              <a:rPr/>
              <a:pPr lvl="0"/>
              <a:t>4</a:t>
            </a:fld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HY헤드라인M" pitchFamily="18"/>
              <a:buNone/>
            </a:defPPr>
            <a:lvl1pPr lvl="0">
              <a:buClr>
                <a:srgbClr val="000000"/>
              </a:buClr>
              <a:buSzPct val="100000"/>
              <a:buFont typeface="HY헤드라인M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[ 서비스용 로봇 ]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4294967295"/>
          </p:nvPr>
        </p:nvSpPr>
        <p:spPr>
          <a:xfrm>
            <a:off x="468360" y="1772816"/>
            <a:ext cx="8229600" cy="5085184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9pPr>
          </a:lstStyle>
          <a:p>
            <a:pPr lvl="0"/>
            <a:r>
              <a:rPr lang="ko-KR" altLang="en-US" dirty="0"/>
              <a:t>서비스용 로봇</a:t>
            </a:r>
          </a:p>
          <a:p>
            <a:pPr lvl="1"/>
            <a:r>
              <a:rPr lang="ko-KR" altLang="en-US" dirty="0"/>
              <a:t>방범로봇</a:t>
            </a:r>
            <a:endParaRPr lang="en-US" dirty="0"/>
          </a:p>
          <a:p>
            <a:pPr lvl="1"/>
            <a:r>
              <a:rPr lang="ko-KR" altLang="en-US" dirty="0"/>
              <a:t>안내로봇</a:t>
            </a:r>
            <a:endParaRPr lang="en-US" altLang="ko-KR" dirty="0"/>
          </a:p>
          <a:p>
            <a:pPr lvl="1"/>
            <a:r>
              <a:rPr lang="ko-KR" altLang="en-US" dirty="0"/>
              <a:t>청소로봇</a:t>
            </a:r>
            <a:endParaRPr lang="en-US" dirty="0"/>
          </a:p>
          <a:p>
            <a:pPr lvl="1"/>
            <a:r>
              <a:rPr lang="ko-KR" altLang="en-US" dirty="0"/>
              <a:t>애완로봇</a:t>
            </a:r>
            <a:endParaRPr lang="en-US" dirty="0"/>
          </a:p>
          <a:p>
            <a:pPr lvl="1"/>
            <a:r>
              <a:rPr lang="ko-KR" altLang="en-US" dirty="0" err="1"/>
              <a:t>휴머노이드</a:t>
            </a:r>
            <a:r>
              <a:rPr lang="ko-KR" altLang="en-US" dirty="0"/>
              <a:t> 및 연구용플랫폼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31F7B5-72A1-4E5C-9D8D-E27ED12E6DB1}" type="datetime1">
              <a:rPr lang="en-US" smtClean="0"/>
              <a:pPr lvl="0"/>
              <a:t>3/28/2018</a:t>
            </a:fld>
            <a:endParaRPr lang="en-US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8020B-3CF5-4BB6-8968-06F2EEE73FA3}" type="slidenum">
              <a:rPr/>
              <a:pPr lvl="0"/>
              <a:t>5</a:t>
            </a:fld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HY헤드라인M" pitchFamily="18"/>
              <a:buNone/>
            </a:defPPr>
            <a:lvl1pPr lvl="0">
              <a:buClr>
                <a:srgbClr val="000000"/>
              </a:buClr>
              <a:buSzPct val="100000"/>
              <a:buFont typeface="HY헤드라인M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[ 제조업용 로봇 ]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4294967295"/>
          </p:nvPr>
        </p:nvSpPr>
        <p:spPr>
          <a:xfrm>
            <a:off x="468360" y="900000"/>
            <a:ext cx="8229600" cy="5958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9pPr>
          </a:lstStyle>
          <a:p>
            <a:pPr lvl="0"/>
            <a:r>
              <a:rPr lang="ko-KR" altLang="en-US"/>
              <a:t>제조업용 로봇</a:t>
            </a:r>
          </a:p>
          <a:p>
            <a:pPr lvl="1"/>
            <a:r>
              <a:rPr lang="ko-KR" altLang="en-US"/>
              <a:t>직교좌표 로봇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수평다관절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수직다관절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060000" y="1260000"/>
            <a:ext cx="931680" cy="10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240000" y="2520000"/>
            <a:ext cx="712080" cy="121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054960" y="3960000"/>
            <a:ext cx="905039" cy="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31F7B5-72A1-4E5C-9D8D-E27ED12E6DB1}" type="datetime1">
              <a:rPr lang="en-US" smtClean="0"/>
              <a:pPr lvl="0"/>
              <a:t>3/28/2018</a:t>
            </a:fld>
            <a:endParaRPr lang="en-US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A709E-4BC5-45F5-9FCE-44D51D1FBD11}" type="slidenum">
              <a:rPr/>
              <a:pPr lvl="0"/>
              <a:t>6</a:t>
            </a:fld>
            <a:endParaRPr lang="en-US" dirty="0"/>
          </a:p>
        </p:txBody>
      </p:sp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HY헤드라인M" pitchFamily="18"/>
              <a:buNone/>
            </a:defPPr>
            <a:lvl1pPr lvl="0">
              <a:buClr>
                <a:srgbClr val="000000"/>
              </a:buClr>
              <a:buSzPct val="100000"/>
              <a:buFont typeface="HY헤드라인M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ko-KR" altLang="en-US" dirty="0"/>
              <a:t>로봇에 활용되는 기술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Y견고딕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HY견고딕" pitchFamily="18"/>
                <a:ea typeface="HY견고딕" pitchFamily="18"/>
                <a:cs typeface="HY견고딕" pitchFamily="18"/>
              </a:defRPr>
            </a:lvl9pPr>
          </a:lstStyle>
          <a:p>
            <a:pPr lvl="0"/>
            <a:r>
              <a:rPr lang="en-US" dirty="0"/>
              <a:t>HW(</a:t>
            </a:r>
            <a:r>
              <a:rPr lang="en-US" dirty="0" err="1"/>
              <a:t>하드웨어</a:t>
            </a:r>
            <a:r>
              <a:rPr lang="en-US" dirty="0"/>
              <a:t>)</a:t>
            </a:r>
          </a:p>
          <a:p>
            <a:pPr lvl="1"/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기구적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000" y="2340000"/>
            <a:ext cx="3724200" cy="3705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자유형 6"/>
          <p:cNvSpPr/>
          <p:nvPr/>
        </p:nvSpPr>
        <p:spPr>
          <a:xfrm rot="5400000">
            <a:off x="5575500" y="2787438"/>
            <a:ext cx="90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1"/>
          <a:lstStyle>
            <a:defPPr lvl="0">
              <a:buClr>
                <a:srgbClr val="000000"/>
              </a:buClr>
              <a:buSzPct val="100000"/>
              <a:buFont typeface="굴림" pitchFamily="2"/>
              <a:buNone/>
            </a:defPPr>
            <a:lvl1pPr lvl="0">
              <a:buClr>
                <a:srgbClr val="000000"/>
              </a:buClr>
              <a:buSzPct val="100000"/>
              <a:buFont typeface="굴림" pitchFamily="2"/>
              <a:buChar char="•"/>
            </a:lvl1pPr>
            <a:lvl2pPr lvl="1">
              <a:buClr>
                <a:srgbClr val="000000"/>
              </a:buClr>
              <a:buSzPct val="100000"/>
              <a:buFont typeface="굴림" pitchFamily="2"/>
              <a:buChar char="•"/>
            </a:lvl2pPr>
            <a:lvl3pPr lvl="2">
              <a:buClr>
                <a:srgbClr val="000000"/>
              </a:buClr>
              <a:buSzPct val="100000"/>
              <a:buFont typeface="굴림" pitchFamily="2"/>
              <a:buChar char="•"/>
            </a:lvl3pPr>
            <a:lvl4pPr lvl="3">
              <a:buClr>
                <a:srgbClr val="000000"/>
              </a:buClr>
              <a:buSzPct val="100000"/>
              <a:buFont typeface="굴림" pitchFamily="2"/>
              <a:buChar char="•"/>
            </a:lvl4pPr>
            <a:lvl5pPr lvl="4">
              <a:buClr>
                <a:srgbClr val="000000"/>
              </a:buClr>
              <a:buSzPct val="100000"/>
              <a:buFont typeface="굴림" pitchFamily="2"/>
              <a:buChar char="•"/>
            </a:lvl5pPr>
            <a:lvl6pPr lvl="5">
              <a:buClr>
                <a:srgbClr val="000000"/>
              </a:buClr>
              <a:buSzPct val="100000"/>
              <a:buFont typeface="굴림" pitchFamily="2"/>
              <a:buChar char="•"/>
            </a:lvl6pPr>
            <a:lvl7pPr lvl="6">
              <a:buClr>
                <a:srgbClr val="000000"/>
              </a:buClr>
              <a:buSzPct val="100000"/>
              <a:buFont typeface="굴림" pitchFamily="2"/>
              <a:buChar char="•"/>
            </a:lvl7pPr>
            <a:lvl8pPr lvl="7">
              <a:buClr>
                <a:srgbClr val="000000"/>
              </a:buClr>
              <a:buSzPct val="100000"/>
              <a:buFont typeface="굴림" pitchFamily="2"/>
              <a:buChar char="•"/>
            </a:lvl8pPr>
            <a:lvl9pPr lvl="8">
              <a:buClr>
                <a:srgbClr val="000000"/>
              </a:buClr>
              <a:buSzPct val="100000"/>
              <a:buFont typeface="굴림" pitchFamily="2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굴림" pitchFamily="18"/>
              <a:ea typeface="굴림" pitchFamily="2"/>
              <a:cs typeface="굴림" pitchFamily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1651CD-E39A-45B0-BFD7-6B83CF44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69" y="1354805"/>
            <a:ext cx="1737755" cy="220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079BEE-41D2-4C6F-922E-77BE2DE71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310" y="3762375"/>
            <a:ext cx="2219325" cy="2990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876E0E-5004-44E9-90AF-54BD1F14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6" y="526720"/>
            <a:ext cx="8230247" cy="58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7F805A-D4FD-4E9E-9805-80D7ECE6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2" y="419881"/>
            <a:ext cx="8228856" cy="60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7F04B5-7581-4D4A-B204-F6B0904E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2972340"/>
            <a:ext cx="7200000" cy="9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1249</Words>
  <Application>Microsoft Office PowerPoint</Application>
  <PresentationFormat>화면 슬라이드 쇼(4:3)</PresentationFormat>
  <Paragraphs>179</Paragraphs>
  <Slides>26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Kinematics</vt:lpstr>
      <vt:lpstr>[ 로봇 ]</vt:lpstr>
      <vt:lpstr>[ 로봇 ]</vt:lpstr>
      <vt:lpstr>[ 서비스용 로봇 ]</vt:lpstr>
      <vt:lpstr>[ 제조업용 로봇 ]</vt:lpstr>
      <vt:lpstr>로봇에 활용되는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Forward Kinematics</vt:lpstr>
      <vt:lpstr>Kinematics란?</vt:lpstr>
      <vt:lpstr>기구학을 위한 이론적 접근(1/3)</vt:lpstr>
      <vt:lpstr>기구학을 위한 이론적 접근(2/3)</vt:lpstr>
      <vt:lpstr>기구학을 위한 이론적 접근(3/3)</vt:lpstr>
      <vt:lpstr>D-H Notation </vt:lpstr>
      <vt:lpstr>D-H Notation 행렬</vt:lpstr>
      <vt:lpstr>D-H Notation</vt:lpstr>
      <vt:lpstr>Link Parameter</vt:lpstr>
      <vt:lpstr>2링크에서의 계산…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User</dc:creator>
  <cp:lastModifiedBy>Ojw5014</cp:lastModifiedBy>
  <cp:revision>10</cp:revision>
  <dcterms:created xsi:type="dcterms:W3CDTF">2015-05-29T16:53:43Z</dcterms:created>
  <dcterms:modified xsi:type="dcterms:W3CDTF">2018-03-28T09:57:47Z</dcterms:modified>
</cp:coreProperties>
</file>