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56" r:id="rId6"/>
    <p:sldId id="270" r:id="rId7"/>
    <p:sldId id="258" r:id="rId8"/>
    <p:sldId id="259" r:id="rId9"/>
    <p:sldId id="260" r:id="rId10"/>
    <p:sldId id="261" r:id="rId11"/>
    <p:sldId id="264" r:id="rId12"/>
    <p:sldId id="262" r:id="rId13"/>
    <p:sldId id="265" r:id="rId14"/>
    <p:sldId id="266" r:id="rId15"/>
    <p:sldId id="271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docs.net/30758" TargetMode="Externa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docs.net/3078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language-reference/en/functions/communication/serial/printl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rduino.cc/language-reference/en/functions/analog-io/analogWrite/" TargetMode="External"/><Relationship Id="rId5" Type="http://schemas.openxmlformats.org/officeDocument/2006/relationships/hyperlink" Target="https://docs.arduino.cc/language-reference/en/functions/analog-io/analogRead/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hub.arduino.cc/" TargetMode="External"/><Relationship Id="rId2" Type="http://schemas.openxmlformats.org/officeDocument/2006/relationships/hyperlink" Target="https://blog.arduino.c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cw.net/home/search/kemView.do?kemId=1308543" TargetMode="External"/><Relationship Id="rId5" Type="http://schemas.openxmlformats.org/officeDocument/2006/relationships/hyperlink" Target="http://www.kocw.net/home/search/kemView.do?kemId=1346592" TargetMode="External"/><Relationship Id="rId4" Type="http://schemas.openxmlformats.org/officeDocument/2006/relationships/hyperlink" Target="https://techweb.rohm.co.k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ko.wikipedia.org/wiki/%EC%95%84%EB%91%90%EC%9D%B4%EB%85%B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amamaker.kr/ko/tutorials/%EC%95%84%EB%91%90%EC%9D%B4%EB%85%B8%EB%9E%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.blog.naver.com/qazws78941/221418114087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o.wikipedia.org/wiki/%EB%B0%9C%EA%B4%91_%EB%8B%A4%EC%9D%B4%EC%98%A4%EB%93%9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m.blog.naver.com/chgy2131/22210832373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rduino.cc/language-reference/en/functions/digital-io/digitalwrite/" TargetMode="External"/><Relationship Id="rId3" Type="http://schemas.microsoft.com/office/2007/relationships/hdphoto" Target="../media/hdphoto2.wdp"/><Relationship Id="rId7" Type="http://schemas.openxmlformats.org/officeDocument/2006/relationships/hyperlink" Target="https://docs.arduino.cc/language-reference/en/functions/digital-io/pinMode/" TargetMode="External"/><Relationship Id="rId12" Type="http://schemas.openxmlformats.org/officeDocument/2006/relationships/hyperlink" Target="https://docs.arduino.cc/language-reference/en/functions/time/dela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wikidocs.net/159412" TargetMode="External"/><Relationship Id="rId5" Type="http://schemas.openxmlformats.org/officeDocument/2006/relationships/hyperlink" Target="https://blog.naver.com/wjoh0315/222357307879" TargetMode="External"/><Relationship Id="rId10" Type="http://schemas.openxmlformats.org/officeDocument/2006/relationships/hyperlink" Target="https://m.blog.naver.com/jihko/221978101066" TargetMode="External"/><Relationship Id="rId4" Type="http://schemas.openxmlformats.org/officeDocument/2006/relationships/hyperlink" Target="https://blog.naver.com/lline_edu/222216345306" TargetMode="External"/><Relationship Id="rId9" Type="http://schemas.openxmlformats.org/officeDocument/2006/relationships/hyperlink" Target="http://www.iamamaker.kr/ko/tutorials/%EC%95%84%EB%91%90%EC%9D%B4%EB%85%B8-%EB%A0%88%ED%8D%BC%EB%9F%B0%EC%8A%A4-pinmode-%ED%95%A8%EC%88%98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docs.arduino.cc/language-reference/en/structure/sketch/loop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docs.arduino.cc/language-reference/en/structure/sketch/setu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log.naver.com/dokkosam/221154956357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rduino.cc/language-reference/en/functions/communication/serial/read/" TargetMode="External"/><Relationship Id="rId3" Type="http://schemas.microsoft.com/office/2007/relationships/hdphoto" Target="../media/hdphoto2.wdp"/><Relationship Id="rId7" Type="http://schemas.openxmlformats.org/officeDocument/2006/relationships/hyperlink" Target="https://docs.arduino.cc/language-reference/en/functions/communication/serial/begi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rduino.cc/language-reference/en/functions/communication/serial/" TargetMode="External"/><Relationship Id="rId5" Type="http://schemas.openxmlformats.org/officeDocument/2006/relationships/hyperlink" Target="https://m.blog.naver.com/kids_power/222121826276" TargetMode="External"/><Relationship Id="rId4" Type="http://schemas.openxmlformats.org/officeDocument/2006/relationships/hyperlink" Target="https://wikidocs.net/3078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632" y="1206250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58619" y="3108723"/>
            <a:ext cx="3035480" cy="24929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BUTTON 4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setup()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(BUTTON, INPUT_PULLUP);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loop()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buttonValue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(BUTTON);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buttonValue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(100);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hlinkClick r:id="rId5"/>
          </p:cNvPr>
          <p:cNvSpPr/>
          <p:nvPr/>
        </p:nvSpPr>
        <p:spPr>
          <a:xfrm>
            <a:off x="8010064" y="1021584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푸시버튼으로</a:t>
            </a:r>
            <a:r>
              <a:rPr lang="ko-KR" altLang="en-US" dirty="0"/>
              <a:t> LED 켜고 끄기</a:t>
            </a:r>
          </a:p>
        </p:txBody>
      </p:sp>
    </p:spTree>
    <p:extLst>
      <p:ext uri="{BB962C8B-B14F-4D97-AF65-F5344CB8AC3E}">
        <p14:creationId xmlns:p14="http://schemas.microsoft.com/office/powerpoint/2010/main" val="9150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" y="991646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24343" y="1224316"/>
            <a:ext cx="2928721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BUTTON 4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LED_BLUE 8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LED_RED 7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DELAY_TIME 80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state</a:t>
            </a:r>
            <a:r>
              <a:rPr lang="ko-KR" altLang="en-US" sz="1200" dirty="0" smtClean="0"/>
              <a:t> = 0;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setup()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Serial.begin</a:t>
            </a:r>
            <a:r>
              <a:rPr lang="ko-KR" altLang="en-US" sz="1200" dirty="0" smtClean="0"/>
              <a:t>(9600);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(BUTTON, INPUT_PULLUP);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(LED_BLUE,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(LED_RED, OUTPUT);</a:t>
            </a:r>
          </a:p>
          <a:p>
            <a:r>
              <a:rPr lang="ko-KR" altLang="en-US" sz="1200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3216" y="1224316"/>
            <a:ext cx="308532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loop()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buttonValue</a:t>
            </a:r>
            <a:r>
              <a:rPr lang="ko-KR" altLang="en-US" sz="1200" dirty="0"/>
              <a:t> = !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(BUTTON);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buttonValue</a:t>
            </a:r>
            <a:r>
              <a:rPr lang="ko-KR" altLang="en-US" sz="1200" dirty="0"/>
              <a:t> == 1)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 !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== 0){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(DELAY_TIME);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(DELAY_TIME);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== 1)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LOW);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신호등 구현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3780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99314" y="1087877"/>
            <a:ext cx="3352800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CAR_LED_RED 9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CAR_LED_YELLOW 8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CAR_LED_GREEN 7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HUMAN_LED_RED 3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HUMAN_LED_GREEN 2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setup()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(CAR_LED_RED,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(CAR_LED_YELLOW,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(CAR_LED_GREEN,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(HUMAN_LED_RED,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(HUMAN_LED_GREEN, OUTPUT);</a:t>
            </a:r>
          </a:p>
          <a:p>
            <a:r>
              <a:rPr lang="ko-KR" altLang="en-US" sz="1200" dirty="0" smtClean="0"/>
              <a:t>}</a:t>
            </a:r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loop()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(CAR_LED_YELLOW,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(CAR_LED_GREEN,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(HUMAN_LED_RED,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delay</a:t>
            </a:r>
            <a:r>
              <a:rPr lang="ko-KR" altLang="en-US" sz="1200" dirty="0" smtClean="0"/>
              <a:t>(5000);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(CAR_LED_YELLOW,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(HUMAN_LED_RED,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delay</a:t>
            </a:r>
            <a:r>
              <a:rPr lang="ko-KR" altLang="en-US" sz="1200" dirty="0" smtClean="0"/>
              <a:t>(5000);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88965" y="1087877"/>
            <a:ext cx="320351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(CAR_LED_YELLOW,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(CAR_LED_GREEN,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(HUMAN_LED_RED,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6" b="98258" l="4678" r="98357"/>
                    </a14:imgEffect>
                  </a14:imgLayer>
                </a14:imgProps>
              </a:ext>
            </a:extLst>
          </a:blip>
          <a:srcRect l="8674"/>
          <a:stretch/>
        </p:blipFill>
        <p:spPr>
          <a:xfrm>
            <a:off x="329683" y="1017036"/>
            <a:ext cx="5001206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3" b="98922" l="2579" r="96952">
                        <a14:foregroundMark x1="17585" y1="66442" x2="35756" y2="66173"/>
                        <a14:foregroundMark x1="40914" y1="67790" x2="40914" y2="67790"/>
                        <a14:foregroundMark x1="40445" y1="63747" x2="41032" y2="69003"/>
                        <a14:foregroundMark x1="66589" y1="48787" x2="66589" y2="48787"/>
                        <a14:foregroundMark x1="67175" y1="56334" x2="67175" y2="56334"/>
                        <a14:foregroundMark x1="66940" y1="55256" x2="67057" y2="48113"/>
                        <a14:foregroundMark x1="65651" y1="48113" x2="55334" y2="47844"/>
                        <a14:foregroundMark x1="55334" y1="47305" x2="55217" y2="33693"/>
                        <a14:foregroundMark x1="73857" y1="40162" x2="73974" y2="49057"/>
                        <a14:foregroundMark x1="92380" y1="51887" x2="92263" y2="93261"/>
                        <a14:foregroundMark x1="73974" y1="94340" x2="73857" y2="90431"/>
                        <a14:foregroundMark x1="42438" y1="40836" x2="42087" y2="94070"/>
                        <a14:foregroundMark x1="44197" y1="96496" x2="66589" y2="96496"/>
                        <a14:foregroundMark x1="67878" y1="95418" x2="67644" y2="92588"/>
                        <a14:foregroundMark x1="47597" y1="91375" x2="47948" y2="94205"/>
                        <a14:foregroundMark x1="49238" y1="94879" x2="64361" y2="94879"/>
                        <a14:foregroundMark x1="65533" y1="94879" x2="66354" y2="90431"/>
                        <a14:backgroundMark x1="50645" y1="93396" x2="62603" y2="92992"/>
                        <a14:backgroundMark x1="42556" y1="73181" x2="42673" y2="80593"/>
                        <a14:backgroundMark x1="56155" y1="96092" x2="62016" y2="95687"/>
                      </a14:backgroundRemoval>
                    </a14:imgEffect>
                  </a14:imgLayer>
                </a14:imgProps>
              </a:ext>
            </a:extLst>
          </a:blip>
          <a:srcRect l="16621"/>
          <a:stretch/>
        </p:blipFill>
        <p:spPr>
          <a:xfrm>
            <a:off x="0" y="1246909"/>
            <a:ext cx="4681460" cy="488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6" y="121254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1_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가변저항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49959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9239" y="432620"/>
            <a:ext cx="2353733" cy="212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LED 9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VR A0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setup(){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loop(){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(VR));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(500);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06514" y="3237863"/>
            <a:ext cx="4885439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 9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VR A0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setup(){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Serial.begin</a:t>
            </a:r>
            <a:r>
              <a:rPr lang="ko-KR" altLang="en-US" sz="1400" dirty="0"/>
              <a:t>(9600);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loop(){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analogValue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analogRead</a:t>
            </a:r>
            <a:r>
              <a:rPr lang="ko-KR" altLang="en-US" sz="1400" dirty="0"/>
              <a:t>(VR);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analogMapping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map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analogValue</a:t>
            </a:r>
            <a:r>
              <a:rPr lang="ko-KR" altLang="en-US" sz="1400" dirty="0"/>
              <a:t>, 0, 1023, 0, 255);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analogWrite</a:t>
            </a:r>
            <a:r>
              <a:rPr lang="ko-KR" altLang="en-US" sz="1400" dirty="0"/>
              <a:t>(LED, </a:t>
            </a:r>
            <a:r>
              <a:rPr lang="ko-KR" altLang="en-US" sz="1400" dirty="0" err="1"/>
              <a:t>analogMapping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02621" y="432620"/>
            <a:ext cx="2353733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#define LED 9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#define VR A0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setup(){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loop(){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50);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150);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255);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hlinkClick r:id="rId4"/>
          </p:cNvPr>
          <p:cNvSpPr/>
          <p:nvPr/>
        </p:nvSpPr>
        <p:spPr>
          <a:xfrm>
            <a:off x="8115471" y="6319218"/>
            <a:ext cx="373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가변저항</a:t>
            </a:r>
            <a:r>
              <a:rPr lang="ko-KR" altLang="en-US" dirty="0"/>
              <a:t>(</a:t>
            </a:r>
            <a:r>
              <a:rPr lang="ko-KR" altLang="en-US" dirty="0" err="1"/>
              <a:t>Potentiometer</a:t>
            </a:r>
            <a:r>
              <a:rPr lang="ko-KR" altLang="en-US" dirty="0"/>
              <a:t>) 사용하기</a:t>
            </a:r>
          </a:p>
        </p:txBody>
      </p:sp>
    </p:spTree>
    <p:extLst>
      <p:ext uri="{BB962C8B-B14F-4D97-AF65-F5344CB8AC3E}">
        <p14:creationId xmlns:p14="http://schemas.microsoft.com/office/powerpoint/2010/main" val="2278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6" y="121254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29759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5" b="99422" l="1582" r="95254">
                        <a14:foregroundMark x1="40565" y1="6069" x2="40565" y2="6069"/>
                        <a14:foregroundMark x1="42260" y1="5780" x2="92316" y2="6214"/>
                        <a14:foregroundMark x1="76045" y1="5491" x2="88701" y2="5491"/>
                        <a14:foregroundMark x1="74237" y1="5491" x2="76045" y2="5491"/>
                        <a14:foregroundMark x1="39774" y1="47977" x2="41243" y2="46965"/>
                        <a14:foregroundMark x1="41243" y1="48699" x2="91751" y2="47977"/>
                      </a14:backgroundRemoval>
                    </a14:imgEffect>
                  </a14:imgLayer>
                </a14:imgProps>
              </a:ext>
            </a:extLst>
          </a:blip>
          <a:srcRect l="4959" t="3194" r="5143"/>
          <a:stretch/>
        </p:blipFill>
        <p:spPr>
          <a:xfrm>
            <a:off x="93306" y="1278293"/>
            <a:ext cx="5197151" cy="43760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8740" y="473383"/>
            <a:ext cx="2812473" cy="19432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SW_PIN 5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setup()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(SW_PIN, INPUT_PULLUP);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loop()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8740" y="2668709"/>
            <a:ext cx="2812473" cy="3416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SW_PIN 5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1;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1;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setup()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(SW_PIN, INPUT_PULLUP);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loop()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(SW_PIN);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if(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!=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22433" y="473383"/>
            <a:ext cx="3390122" cy="5470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SW_PIN 5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LED_PIN 11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 1;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 = 1;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setup()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(SW_PIN,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loop()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(SW_PIN);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!=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== 0)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   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&gt;= 4)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0)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1)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50);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2)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150);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3)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255);   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2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Serial monitor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15265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5197" y="317443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Tinkercad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57" y="352086"/>
            <a:ext cx="5314287" cy="62627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6324657" y="5267325"/>
            <a:ext cx="1533468" cy="50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hlinkClick r:id="rId3"/>
          </p:cNvPr>
          <p:cNvSpPr/>
          <p:nvPr/>
        </p:nvSpPr>
        <p:spPr>
          <a:xfrm>
            <a:off x="595133" y="1086614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Serial.println</a:t>
            </a:r>
            <a:r>
              <a:rPr lang="ko-KR" altLang="en-US" dirty="0"/>
              <a:t>()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5133" y="1581330"/>
            <a:ext cx="344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시리얼 포트에 출력하기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217290" y="3395060"/>
            <a:ext cx="1767122" cy="819264"/>
            <a:chOff x="1376242" y="1600143"/>
            <a:chExt cx="1767122" cy="81926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6242" y="1600143"/>
              <a:ext cx="1724266" cy="819264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2324100" y="1600143"/>
              <a:ext cx="819264" cy="819264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327809" y="3537992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Arduino IDE</a:t>
            </a:r>
            <a:endParaRPr lang="ko-KR" altLang="en-US" dirty="0"/>
          </a:p>
        </p:txBody>
      </p:sp>
      <p:sp>
        <p:nvSpPr>
          <p:cNvPr id="16" name="직사각형 15">
            <a:hlinkClick r:id="rId5"/>
          </p:cNvPr>
          <p:cNvSpPr/>
          <p:nvPr/>
        </p:nvSpPr>
        <p:spPr>
          <a:xfrm>
            <a:off x="595133" y="2085025"/>
            <a:ext cx="1549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analogRead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5133" y="2579741"/>
            <a:ext cx="344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아날로그 입력 핀에서 값 읽기</a:t>
            </a:r>
            <a:endParaRPr lang="ko-KR" altLang="en-US" sz="1400" dirty="0"/>
          </a:p>
        </p:txBody>
      </p:sp>
      <p:sp>
        <p:nvSpPr>
          <p:cNvPr id="18" name="직사각형 17">
            <a:hlinkClick r:id="rId6"/>
          </p:cNvPr>
          <p:cNvSpPr/>
          <p:nvPr/>
        </p:nvSpPr>
        <p:spPr>
          <a:xfrm>
            <a:off x="595133" y="3258719"/>
            <a:ext cx="1591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analogWrite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95133" y="3753435"/>
            <a:ext cx="344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핀에 아날로그 값</a:t>
            </a:r>
            <a:r>
              <a:rPr lang="en-US" altLang="ko-KR" sz="1400" dirty="0" smtClean="0"/>
              <a:t>(PWM ware) </a:t>
            </a:r>
            <a:r>
              <a:rPr lang="ko-KR" altLang="en-US" sz="1400" dirty="0" smtClean="0"/>
              <a:t>쓰기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271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4609" y="1266631"/>
            <a:ext cx="10675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만들면서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배우는 </a:t>
            </a:r>
            <a:r>
              <a:rPr lang="ko-KR" altLang="en-US" sz="2400" dirty="0" err="1" smtClean="0"/>
              <a:t>아두이노와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40</a:t>
            </a:r>
            <a:r>
              <a:rPr lang="ko-KR" altLang="en-US" sz="2400" dirty="0" smtClean="0"/>
              <a:t>개의 작품들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장문철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앤써북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2"/>
              </a:rPr>
              <a:t>https://blog.arduino.cc</a:t>
            </a:r>
            <a:r>
              <a:rPr lang="en-US" altLang="ko-KR" sz="2400" dirty="0" smtClean="0">
                <a:hlinkClick r:id="rId2"/>
              </a:rPr>
              <a:t>/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hlinkClick r:id="rId3"/>
              </a:rPr>
              <a:t>https</a:t>
            </a:r>
            <a:r>
              <a:rPr lang="en-US" altLang="ko-KR" sz="2400" dirty="0">
                <a:hlinkClick r:id="rId3"/>
              </a:rPr>
              <a:t>://projecthub.arduino.cc</a:t>
            </a:r>
            <a:r>
              <a:rPr lang="en-US" altLang="ko-KR" sz="2400" dirty="0" smtClean="0">
                <a:hlinkClick r:id="rId3"/>
              </a:rPr>
              <a:t>/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4"/>
              </a:rPr>
              <a:t>https://techweb.rohm.co.kr</a:t>
            </a:r>
            <a:r>
              <a:rPr lang="en-US" altLang="ko-KR" sz="2400" dirty="0" smtClean="0">
                <a:hlinkClick r:id="rId4"/>
              </a:rPr>
              <a:t>/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5"/>
              </a:rPr>
              <a:t>http://</a:t>
            </a:r>
            <a:r>
              <a:rPr lang="en-US" altLang="ko-KR" sz="2400" dirty="0" smtClean="0">
                <a:hlinkClick r:id="rId5"/>
              </a:rPr>
              <a:t>www.kocw.net/home/search/kemView.do?kemId=1346592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hlinkClick r:id="rId6"/>
              </a:rPr>
              <a:t>http://</a:t>
            </a:r>
            <a:r>
              <a:rPr lang="en-US" altLang="ko-KR" sz="2400" dirty="0" smtClean="0">
                <a:hlinkClick r:id="rId6"/>
              </a:rPr>
              <a:t>www.kocw.net/home/search/kemView.do?kemId=1308543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(Arduino)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6822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00049" y="943660"/>
            <a:ext cx="1129665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Arduino</a:t>
            </a:r>
            <a:r>
              <a:rPr lang="ko-KR" altLang="en-US" sz="2400" dirty="0">
                <a:latin typeface="+mn-ea"/>
              </a:rPr>
              <a:t>는 사용하기 쉬운 하드웨어 및 소프트웨어를 </a:t>
            </a:r>
            <a:r>
              <a:rPr lang="ko-KR" altLang="en-US" sz="2400" dirty="0" err="1">
                <a:latin typeface="+mn-ea"/>
              </a:rPr>
              <a:t>기반으로하는</a:t>
            </a:r>
            <a:r>
              <a:rPr lang="ko-KR" altLang="en-US" sz="2400" dirty="0">
                <a:latin typeface="+mn-ea"/>
              </a:rPr>
              <a:t> 오픈 소스 전자 플랫폼입니다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대화 형 프로젝트를 만드는 </a:t>
            </a:r>
            <a:r>
              <a:rPr lang="ko-KR" altLang="en-US" sz="2400" dirty="0" err="1">
                <a:latin typeface="+mn-ea"/>
              </a:rPr>
              <a:t>사람을위한</a:t>
            </a:r>
            <a:r>
              <a:rPr lang="ko-KR" altLang="en-US" sz="2400" dirty="0">
                <a:latin typeface="+mn-ea"/>
              </a:rPr>
              <a:t> 것입니다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sz="2400" dirty="0" smtClean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+mn-ea"/>
              </a:rPr>
              <a:t>아두이노</a:t>
            </a:r>
            <a:r>
              <a:rPr lang="ko-KR" altLang="en-US" sz="2400" dirty="0">
                <a:latin typeface="+mn-ea"/>
              </a:rPr>
              <a:t>(이탈리아어: </a:t>
            </a:r>
            <a:r>
              <a:rPr lang="ko-KR" altLang="en-US" sz="2400" dirty="0" err="1">
                <a:latin typeface="+mn-ea"/>
              </a:rPr>
              <a:t>Arduino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 smtClean="0">
                <a:latin typeface="+mn-ea"/>
              </a:rPr>
              <a:t>아르두이노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강력한 친구)는 오픈 소스를 기반으로 한 단일 보드 </a:t>
            </a:r>
            <a:r>
              <a:rPr lang="ko-KR" altLang="en-US" sz="2400" dirty="0" smtClean="0">
                <a:latin typeface="+mn-ea"/>
              </a:rPr>
              <a:t>마이크로컨트롤러</a:t>
            </a:r>
            <a:endParaRPr lang="en-US" altLang="ko-KR" sz="2400" dirty="0" smtClean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페르난도</a:t>
            </a:r>
            <a:r>
              <a:rPr lang="ko-KR" altLang="en-US" sz="2400" dirty="0">
                <a:latin typeface="+mn-ea"/>
              </a:rPr>
              <a:t> 바라간</a:t>
            </a:r>
            <a:r>
              <a:rPr lang="en-US" altLang="ko-KR" sz="2400" dirty="0">
                <a:latin typeface="+mn-ea"/>
              </a:rPr>
              <a:t>(Hernando </a:t>
            </a:r>
            <a:r>
              <a:rPr lang="en-US" altLang="ko-KR" sz="2400" dirty="0" err="1">
                <a:latin typeface="+mn-ea"/>
              </a:rPr>
              <a:t>Barragán</a:t>
            </a:r>
            <a:r>
              <a:rPr lang="en-US" altLang="ko-KR" sz="2400" dirty="0" smtClean="0">
                <a:latin typeface="+mn-ea"/>
              </a:rPr>
              <a:t>) → </a:t>
            </a:r>
            <a:r>
              <a:rPr lang="ko-KR" altLang="en-US" sz="2400" dirty="0" err="1">
                <a:latin typeface="+mn-ea"/>
              </a:rPr>
              <a:t>마시모</a:t>
            </a:r>
            <a:r>
              <a:rPr lang="ko-KR" altLang="en-US" sz="2400" dirty="0">
                <a:latin typeface="+mn-ea"/>
              </a:rPr>
              <a:t> 반지</a:t>
            </a:r>
            <a:r>
              <a:rPr lang="en-US" altLang="ko-KR" sz="2400" dirty="0">
                <a:latin typeface="+mn-ea"/>
              </a:rPr>
              <a:t>(Massimo </a:t>
            </a:r>
            <a:r>
              <a:rPr lang="en-US" altLang="ko-KR" sz="2400" dirty="0" err="1">
                <a:latin typeface="+mn-ea"/>
              </a:rPr>
              <a:t>Banzi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다수의 스위치나 센서로부터 값을 받아들여</a:t>
            </a:r>
            <a:r>
              <a:rPr lang="en-US" altLang="ko-KR" sz="2400" dirty="0">
                <a:latin typeface="+mn-ea"/>
              </a:rPr>
              <a:t>, LED</a:t>
            </a:r>
            <a:r>
              <a:rPr lang="ko-KR" altLang="en-US" sz="2400" dirty="0">
                <a:latin typeface="+mn-ea"/>
              </a:rPr>
              <a:t>나 모터와 같은 외부 전자 장치들을 통제함으로써 환경과 상호작용이 가능한 물건을 만들어 낼 수 </a:t>
            </a:r>
            <a:r>
              <a:rPr lang="ko-KR" altLang="en-US" sz="2400" dirty="0" smtClean="0">
                <a:latin typeface="+mn-ea"/>
              </a:rPr>
              <a:t>있음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아두이노</a:t>
            </a:r>
            <a:r>
              <a:rPr lang="ko-KR" altLang="en-US" sz="2400" dirty="0">
                <a:latin typeface="+mn-ea"/>
              </a:rPr>
              <a:t> 통합 개발 환경</a:t>
            </a:r>
            <a:r>
              <a:rPr lang="en-US" altLang="ko-KR" sz="2400" dirty="0">
                <a:latin typeface="+mn-ea"/>
              </a:rPr>
              <a:t>(IDE)</a:t>
            </a:r>
            <a:r>
              <a:rPr lang="ko-KR" altLang="en-US" sz="2400" dirty="0">
                <a:latin typeface="+mn-ea"/>
              </a:rPr>
              <a:t>을 제공하며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소프트웨어 개발과 </a:t>
            </a:r>
            <a:r>
              <a:rPr lang="ko-KR" altLang="en-US" sz="2400" dirty="0" err="1">
                <a:latin typeface="+mn-ea"/>
              </a:rPr>
              <a:t>실행코드</a:t>
            </a:r>
            <a:r>
              <a:rPr lang="ko-KR" altLang="en-US" sz="2400" dirty="0">
                <a:latin typeface="+mn-ea"/>
              </a:rPr>
              <a:t> 업로드도 </a:t>
            </a:r>
            <a:r>
              <a:rPr lang="ko-KR" altLang="en-US" sz="2400" dirty="0" smtClean="0">
                <a:latin typeface="+mn-ea"/>
              </a:rPr>
              <a:t>제공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아두이노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통합환경은</a:t>
            </a:r>
            <a:r>
              <a:rPr lang="ko-KR" altLang="en-US" sz="2400" dirty="0">
                <a:latin typeface="+mn-ea"/>
              </a:rPr>
              <a:t> 편집기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컴파일러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업로드 등이 합쳐진 </a:t>
            </a:r>
            <a:r>
              <a:rPr lang="ko-KR" altLang="en-US" sz="2400" dirty="0" smtClean="0">
                <a:latin typeface="+mn-ea"/>
              </a:rPr>
              <a:t>환경</a:t>
            </a:r>
            <a:endParaRPr lang="en-US" altLang="ko-KR" sz="2400" dirty="0" smtClean="0">
              <a:latin typeface="+mn-ea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편집기 </a:t>
            </a:r>
            <a:r>
              <a:rPr lang="en-US" altLang="ko-KR" dirty="0">
                <a:latin typeface="+mn-ea"/>
              </a:rPr>
              <a:t>: UTF-8</a:t>
            </a:r>
            <a:r>
              <a:rPr lang="ko-KR" altLang="en-US" dirty="0">
                <a:latin typeface="+mn-ea"/>
              </a:rPr>
              <a:t>을 기반으로 하는 </a:t>
            </a:r>
            <a:r>
              <a:rPr lang="ko-KR" altLang="en-US" dirty="0" smtClean="0">
                <a:latin typeface="+mn-ea"/>
              </a:rPr>
              <a:t>편집기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컴파일러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ATmega</a:t>
            </a:r>
            <a:r>
              <a:rPr lang="ko-KR" altLang="en-US" dirty="0">
                <a:latin typeface="+mn-ea"/>
              </a:rPr>
              <a:t>의 경우</a:t>
            </a:r>
            <a:r>
              <a:rPr lang="en-US" altLang="ko-KR" dirty="0">
                <a:latin typeface="+mn-ea"/>
              </a:rPr>
              <a:t>, AVR-GCC</a:t>
            </a:r>
            <a:r>
              <a:rPr lang="ko-KR" altLang="en-US" dirty="0">
                <a:latin typeface="+mn-ea"/>
              </a:rPr>
              <a:t>을 이용하여 </a:t>
            </a:r>
            <a:r>
              <a:rPr lang="ko-KR" altLang="en-US" dirty="0" smtClean="0">
                <a:latin typeface="+mn-ea"/>
              </a:rPr>
              <a:t>컴파일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업로드 </a:t>
            </a:r>
            <a:r>
              <a:rPr lang="en-US" altLang="ko-KR" dirty="0">
                <a:latin typeface="+mn-ea"/>
              </a:rPr>
              <a:t>: USB-UART </a:t>
            </a:r>
            <a:r>
              <a:rPr lang="ko-KR" altLang="en-US" dirty="0">
                <a:latin typeface="+mn-ea"/>
              </a:rPr>
              <a:t>변환을 하고</a:t>
            </a:r>
            <a:r>
              <a:rPr lang="en-US" altLang="ko-KR" dirty="0">
                <a:latin typeface="+mn-ea"/>
              </a:rPr>
              <a:t>, MCU</a:t>
            </a:r>
            <a:r>
              <a:rPr lang="ko-KR" altLang="en-US" dirty="0">
                <a:latin typeface="+mn-ea"/>
              </a:rPr>
              <a:t>의 </a:t>
            </a:r>
            <a:r>
              <a:rPr lang="ko-KR" altLang="en-US" dirty="0" err="1">
                <a:latin typeface="+mn-ea"/>
              </a:rPr>
              <a:t>부트로더가</a:t>
            </a:r>
            <a:r>
              <a:rPr lang="ko-KR" altLang="en-US" dirty="0">
                <a:latin typeface="+mn-ea"/>
              </a:rPr>
              <a:t> 동작하여 기계어 코드가 </a:t>
            </a:r>
            <a:r>
              <a:rPr lang="ko-KR" altLang="en-US" dirty="0" smtClean="0">
                <a:latin typeface="+mn-ea"/>
              </a:rPr>
              <a:t>업로드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</a:rPr>
              <a:t>라이브러리 관리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등록 된 라이브러리 목록 및 예제를 </a:t>
            </a:r>
            <a:r>
              <a:rPr lang="ko-KR" altLang="en-US" dirty="0" smtClean="0">
                <a:latin typeface="+mn-ea"/>
              </a:rPr>
              <a:t>지원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공개된 </a:t>
            </a:r>
            <a:r>
              <a:rPr lang="ko-KR" altLang="en-US" dirty="0" err="1">
                <a:latin typeface="+mn-ea"/>
              </a:rPr>
              <a:t>아두이노</a:t>
            </a:r>
            <a:r>
              <a:rPr lang="ko-KR" altLang="en-US" dirty="0">
                <a:latin typeface="+mn-ea"/>
              </a:rPr>
              <a:t> 라이브러리 찾아 파일을 받아 등록하면 초기에 장착되지 않은 각종 라이브러리를 등록 사용할 수 </a:t>
            </a:r>
            <a:r>
              <a:rPr lang="ko-KR" altLang="en-US" dirty="0" smtClean="0">
                <a:latin typeface="+mn-ea"/>
              </a:rPr>
              <a:t>있음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라이브러리 관리 프로그램도 검색 기능과 등록 기능을 </a:t>
            </a:r>
            <a:r>
              <a:rPr lang="ko-KR" altLang="en-US" dirty="0" smtClean="0">
                <a:latin typeface="+mn-ea"/>
              </a:rPr>
              <a:t>제공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s://upload.wikimedia.org/wikipedia/commons/thumb/3/38/Arduino_Uno_-_R3.jpg/250px-Arduino_Uno_-_R3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b="9276"/>
          <a:stretch/>
        </p:blipFill>
        <p:spPr bwMode="auto">
          <a:xfrm>
            <a:off x="10810874" y="28008"/>
            <a:ext cx="1218035" cy="98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(Arduino)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6822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0049" y="943660"/>
            <a:ext cx="112966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8</a:t>
            </a:r>
            <a:r>
              <a:rPr lang="ko-KR" altLang="en-US" sz="2400" dirty="0">
                <a:latin typeface="+mn-ea"/>
              </a:rPr>
              <a:t>비트 </a:t>
            </a:r>
            <a:r>
              <a:rPr lang="ko-KR" altLang="en-US" sz="2400" dirty="0" err="1">
                <a:latin typeface="+mn-ea"/>
              </a:rPr>
              <a:t>임베디드</a:t>
            </a:r>
            <a:r>
              <a:rPr lang="ko-KR" altLang="en-US" sz="2400" dirty="0">
                <a:latin typeface="+mn-ea"/>
              </a:rPr>
              <a:t> 시스템 프로그래밍에 있어서는 프로그램 최적화에 매우 </a:t>
            </a:r>
            <a:r>
              <a:rPr lang="ko-KR" altLang="en-US" sz="2400" dirty="0" err="1">
                <a:latin typeface="+mn-ea"/>
              </a:rPr>
              <a:t>신경써야</a:t>
            </a:r>
            <a:r>
              <a:rPr lang="ko-KR" altLang="en-US" sz="2400" dirty="0">
                <a:latin typeface="+mn-ea"/>
              </a:rPr>
              <a:t> 함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아두이노</a:t>
            </a:r>
            <a:r>
              <a:rPr lang="ko-KR" altLang="en-US" sz="2400" dirty="0">
                <a:latin typeface="+mn-ea"/>
              </a:rPr>
              <a:t> 자체의 성능 제약을 피하려면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라즈베리</a:t>
            </a:r>
            <a:r>
              <a:rPr lang="ko-KR" altLang="en-US" sz="2400" dirty="0">
                <a:latin typeface="+mn-ea"/>
              </a:rPr>
              <a:t> 파이 같은 다른 장치를 </a:t>
            </a:r>
            <a:r>
              <a:rPr lang="ko-KR" altLang="en-US" sz="2400" dirty="0" smtClean="0">
                <a:latin typeface="+mn-ea"/>
              </a:rPr>
              <a:t>연결해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Firmata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각종 연산은 다른 데에서 처리하고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 err="1">
                <a:latin typeface="+mn-ea"/>
              </a:rPr>
              <a:t>아두이노</a:t>
            </a:r>
            <a:r>
              <a:rPr lang="ko-KR" altLang="en-US" sz="2400" dirty="0">
                <a:latin typeface="+mn-ea"/>
              </a:rPr>
              <a:t> 보드는 센서나 </a:t>
            </a:r>
            <a:r>
              <a:rPr lang="ko-KR" altLang="en-US" sz="2400" dirty="0" err="1">
                <a:latin typeface="+mn-ea"/>
              </a:rPr>
              <a:t>액추에이터</a:t>
            </a:r>
            <a:r>
              <a:rPr lang="ko-KR" altLang="en-US" sz="2400" dirty="0">
                <a:latin typeface="+mn-ea"/>
              </a:rPr>
              <a:t> 등 각종 주변기기의 신호 입출력을 관리하는 관제탑으로만 </a:t>
            </a:r>
            <a:r>
              <a:rPr lang="ko-KR" altLang="en-US" sz="2400" dirty="0" smtClean="0">
                <a:latin typeface="+mn-ea"/>
              </a:rPr>
              <a:t>사용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n-ea"/>
              </a:rPr>
              <a:t>아두이노에는</a:t>
            </a:r>
            <a:r>
              <a:rPr lang="ko-KR" altLang="en-US" sz="2400" dirty="0">
                <a:latin typeface="+mn-ea"/>
              </a:rPr>
              <a:t> 최소한의 코드만 올리고 연산 부하가 큰 나머지 부분은 </a:t>
            </a:r>
            <a:r>
              <a:rPr lang="en-US" altLang="ko-KR" sz="2400" dirty="0">
                <a:latin typeface="+mn-ea"/>
              </a:rPr>
              <a:t>PC</a:t>
            </a:r>
            <a:r>
              <a:rPr lang="ko-KR" altLang="en-US" sz="2400" dirty="0">
                <a:latin typeface="+mn-ea"/>
              </a:rPr>
              <a:t>나 </a:t>
            </a:r>
            <a:r>
              <a:rPr lang="ko-KR" altLang="en-US" sz="2400" dirty="0" err="1">
                <a:latin typeface="+mn-ea"/>
              </a:rPr>
              <a:t>라즈베리</a:t>
            </a:r>
            <a:r>
              <a:rPr lang="ko-KR" altLang="en-US" sz="2400" dirty="0">
                <a:latin typeface="+mn-ea"/>
              </a:rPr>
              <a:t> 파이 같은 별도의 장치의 자원을 사용하여 돌리는 식으로 동작시키는 게 가능</a:t>
            </a:r>
          </a:p>
        </p:txBody>
      </p:sp>
      <p:pic>
        <p:nvPicPr>
          <p:cNvPr id="2050" name="Picture 2" descr="아두이노(Arduino) 란? – 나는 메이커다! (iamamaker.kr)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72" b="99030" l="1828" r="99785">
                        <a14:foregroundMark x1="16022" y1="12177" x2="38495" y2="23491"/>
                        <a14:foregroundMark x1="56129" y1="32112" x2="62903" y2="32112"/>
                        <a14:foregroundMark x1="66667" y1="32759" x2="88172" y2="31789"/>
                        <a14:foregroundMark x1="77957" y1="18642" x2="77957" y2="18642"/>
                        <a14:foregroundMark x1="78925" y1="18642" x2="83441" y2="21552"/>
                        <a14:foregroundMark x1="81505" y1="11530" x2="84946" y2="11530"/>
                        <a14:foregroundMark x1="50000" y1="45043" x2="52258" y2="55280"/>
                        <a14:foregroundMark x1="20538" y1="31466" x2="23763" y2="38578"/>
                        <a14:foregroundMark x1="74731" y1="63039" x2="84301" y2="63039"/>
                        <a14:foregroundMark x1="17634" y1="65302" x2="41720" y2="76509"/>
                        <a14:foregroundMark x1="39140" y1="65302" x2="43011" y2="76509"/>
                        <a14:foregroundMark x1="12796" y1="62392" x2="42043" y2="63039"/>
                        <a14:foregroundMark x1="12473" y1="63039" x2="13763" y2="80065"/>
                        <a14:foregroundMark x1="45806" y1="49246" x2="54516" y2="49246"/>
                        <a14:backgroundMark x1="71183" y1="37931" x2="71183" y2="37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8" y="3714749"/>
            <a:ext cx="2968659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blogthumb-phinf.pstatic.net/MjAxODEyMTNfNDkg/MDAxNTQ0NjI4NjAyNjE3.pHWHnpRc0Wszo0WV9seMLknFxyCKS2W1LInoOFS7Zicg.FJYnSj9HSVr2oak2zFlNAcKg8nPVMpfdSNhjCX2VNLQg.PNG.qazws78941/9%EC%9E%A5_%EA%B0%95%EC%9D%98%EC%9E%90%EB%A3%8C2.png?type=w80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97" y="3714749"/>
            <a:ext cx="2482726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56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LED(Light Emitting Diode)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374161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0049" y="943660"/>
            <a:ext cx="114395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hlinkClick r:id="rId2"/>
              </a:rPr>
              <a:t>순방향으로 전압을 가했을 때 발광하는 반도체 소자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“</a:t>
            </a:r>
            <a:r>
              <a:rPr lang="ko-KR" altLang="en-US" sz="2400" dirty="0" err="1" smtClean="0"/>
              <a:t>Light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Emitting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Diode”의</a:t>
            </a:r>
            <a:r>
              <a:rPr lang="ko-KR" altLang="en-US" sz="2400" dirty="0"/>
              <a:t> 이니셜을 조합한 명칭으로, 「발광 </a:t>
            </a:r>
            <a:r>
              <a:rPr lang="ko-KR" altLang="en-US" sz="2400" dirty="0" smtClean="0"/>
              <a:t>다이오드 혹은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빛나는 </a:t>
            </a:r>
            <a:r>
              <a:rPr lang="ko-KR" altLang="en-US" sz="2400" dirty="0" err="1"/>
              <a:t>반도체」라고도</a:t>
            </a:r>
            <a:r>
              <a:rPr lang="ko-KR" altLang="en-US" sz="2400" dirty="0"/>
              <a:t> 함</a:t>
            </a:r>
            <a:r>
              <a:rPr lang="ko-KR" altLang="en-US" sz="2400" dirty="0" smtClean="0"/>
              <a:t>. 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전기 </a:t>
            </a:r>
            <a:r>
              <a:rPr lang="ko-KR" altLang="en-US" sz="2400" dirty="0"/>
              <a:t>에너지를 직접 빛 에너지로 변환할 수 있으므로, 에너지 효율이 우수하고 </a:t>
            </a:r>
            <a:r>
              <a:rPr lang="ko-KR" altLang="en-US" sz="2400" dirty="0" err="1"/>
              <a:t>저소비전력</a:t>
            </a:r>
            <a:r>
              <a:rPr lang="ko-KR" altLang="en-US" sz="2400" dirty="0"/>
              <a:t>, 고속 응답 등의 특징이 </a:t>
            </a:r>
            <a:r>
              <a:rPr lang="ko-KR" altLang="en-US" sz="2400" dirty="0" smtClean="0"/>
              <a:t>있음.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전류의 양에 대하여 빛의 세기가 결정되며 최대 정격전류를 넘으면 소자가 파손되어 수명이 짧아지거나 심할 경우 사용할 수 없게 </a:t>
            </a:r>
            <a:r>
              <a:rPr lang="ko-KR" altLang="en-US" sz="2400" dirty="0" smtClean="0"/>
              <a:t>됨</a:t>
            </a:r>
            <a:r>
              <a:rPr lang="en-US" altLang="ko-K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높은 출력 제품의 대부분은 </a:t>
            </a:r>
            <a:r>
              <a:rPr lang="ko-KR" altLang="en-US" sz="2400" dirty="0" err="1"/>
              <a:t>방열판같은</a:t>
            </a:r>
            <a:r>
              <a:rPr lang="ko-KR" altLang="en-US" sz="2400" dirty="0"/>
              <a:t> 방열 대책이 </a:t>
            </a:r>
            <a:r>
              <a:rPr lang="ko-KR" altLang="en-US" sz="2400" dirty="0" smtClean="0"/>
              <a:t>필요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3076" name="Picture 4" descr="https://postfiles.pstatic.net/MjAyMDAyMTRfMjc4/MDAxNTgxNjgzNzYzNjk1.f91kEn0Yxkq8EjkPZr0xYB5NazjkGgcYi5_XaKFFtXAg.E61NuVa4fD-iZbWyioVGSB_T4NI4Yfl2KL6k1bRmUJ4g.PNG.emperonics/%EC%8A%A4%ED%81%AC%EB%A6%B0%EC%83%B7_2020-02-14_%EC%98%A4%ED%9B%84_9.35.53.pn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9"/>
          <a:stretch/>
        </p:blipFill>
        <p:spPr bwMode="auto">
          <a:xfrm>
            <a:off x="6343650" y="4351389"/>
            <a:ext cx="4235378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mblogthumb-phinf.pstatic.net/MjAyMDEwMDZfODQg/MDAxNjAxOTY1OTE1NDky.xLZKtYoXTa7-MtWBt4AExsF9eQAZaIcYsrhgdDOY914g.klr1MJBS87rqaGuzfyvvIxjFduCnGxbqt7m_GABFhFEg.PNG.chgy2131/image.png?type=w80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143375"/>
            <a:ext cx="2720975" cy="24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5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950480" y="887793"/>
            <a:ext cx="4730620" cy="48652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33232" y="1416062"/>
            <a:ext cx="2376138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void</a:t>
            </a:r>
            <a:r>
              <a:rPr lang="ko-KR" altLang="en-US" sz="1600" dirty="0" smtClean="0"/>
              <a:t> setup(){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pinMode</a:t>
            </a:r>
            <a:r>
              <a:rPr lang="ko-KR" altLang="en-US" sz="1600" dirty="0" smtClean="0"/>
              <a:t>(7, OUTPUT);</a:t>
            </a:r>
          </a:p>
          <a:p>
            <a:r>
              <a:rPr lang="ko-KR" altLang="en-US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void</a:t>
            </a:r>
            <a:r>
              <a:rPr lang="ko-KR" altLang="en-US" sz="1600" dirty="0" smtClean="0"/>
              <a:t> loop() {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digitalWrite</a:t>
            </a:r>
            <a:r>
              <a:rPr lang="ko-KR" altLang="en-US" sz="1600" dirty="0" smtClean="0"/>
              <a:t>(7, HIGH);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delay</a:t>
            </a:r>
            <a:r>
              <a:rPr lang="ko-KR" altLang="en-US" sz="1600" dirty="0" smtClean="0"/>
              <a:t>(1000);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digitalWrite</a:t>
            </a:r>
            <a:r>
              <a:rPr lang="ko-KR" altLang="en-US" sz="1600" dirty="0" smtClean="0"/>
              <a:t>(7, LOW);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delay</a:t>
            </a:r>
            <a:r>
              <a:rPr lang="ko-KR" altLang="en-US" sz="1600" dirty="0" smtClean="0"/>
              <a:t>(1000);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986" y="12125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62475"/>
            <a:ext cx="35176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hlinkClick r:id="rId4"/>
          </p:cNvPr>
          <p:cNvSpPr txBox="1"/>
          <p:nvPr/>
        </p:nvSpPr>
        <p:spPr>
          <a:xfrm>
            <a:off x="9234352" y="1416062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Pull up &amp; pull down</a:t>
            </a:r>
            <a:endParaRPr lang="ko-KR" altLang="en-US" dirty="0"/>
          </a:p>
        </p:txBody>
      </p:sp>
      <p:pic>
        <p:nvPicPr>
          <p:cNvPr id="3" name="그림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288" y="1953935"/>
            <a:ext cx="2619978" cy="1780315"/>
          </a:xfrm>
          <a:prstGeom prst="rect">
            <a:avLst/>
          </a:prstGeom>
        </p:spPr>
      </p:pic>
      <p:sp>
        <p:nvSpPr>
          <p:cNvPr id="9" name="직사각형 8">
            <a:hlinkClick r:id="rId7"/>
          </p:cNvPr>
          <p:cNvSpPr/>
          <p:nvPr/>
        </p:nvSpPr>
        <p:spPr>
          <a:xfrm>
            <a:off x="5805220" y="4231975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pinMode</a:t>
            </a:r>
            <a:r>
              <a:rPr lang="ko-KR" altLang="en-US" dirty="0"/>
              <a:t>()</a:t>
            </a:r>
          </a:p>
        </p:txBody>
      </p:sp>
      <p:sp>
        <p:nvSpPr>
          <p:cNvPr id="10" name="직사각형 9">
            <a:hlinkClick r:id="rId8"/>
          </p:cNvPr>
          <p:cNvSpPr/>
          <p:nvPr/>
        </p:nvSpPr>
        <p:spPr>
          <a:xfrm>
            <a:off x="5805220" y="5383693"/>
            <a:ext cx="1465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digitalWrite</a:t>
            </a:r>
            <a:r>
              <a:rPr lang="ko-KR" altLang="en-US" dirty="0"/>
              <a:t>()</a:t>
            </a:r>
          </a:p>
        </p:txBody>
      </p:sp>
      <p:sp>
        <p:nvSpPr>
          <p:cNvPr id="11" name="직사각형 10">
            <a:hlinkClick r:id="rId9"/>
          </p:cNvPr>
          <p:cNvSpPr/>
          <p:nvPr/>
        </p:nvSpPr>
        <p:spPr>
          <a:xfrm>
            <a:off x="5805220" y="4613681"/>
            <a:ext cx="60020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아두이노의</a:t>
            </a:r>
            <a:r>
              <a:rPr lang="ko-KR" altLang="en-US" sz="1400" dirty="0"/>
              <a:t> 핀은 출력 또는 입력으로 구성할 수 있으며 이러한 설정은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() 함수를 사용하여 설정</a:t>
            </a:r>
          </a:p>
        </p:txBody>
      </p:sp>
      <p:sp>
        <p:nvSpPr>
          <p:cNvPr id="12" name="직사각형 11">
            <a:hlinkClick r:id="rId10"/>
          </p:cNvPr>
          <p:cNvSpPr/>
          <p:nvPr/>
        </p:nvSpPr>
        <p:spPr>
          <a:xfrm>
            <a:off x="5805220" y="5805761"/>
            <a:ext cx="2853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주어진 핀 번호에 대해 값을 기록</a:t>
            </a:r>
            <a:endParaRPr lang="ko-KR" altLang="en-US" sz="1400" dirty="0"/>
          </a:p>
        </p:txBody>
      </p:sp>
      <p:sp>
        <p:nvSpPr>
          <p:cNvPr id="13" name="TextBox 12">
            <a:hlinkClick r:id="rId11"/>
          </p:cNvPr>
          <p:cNvSpPr txBox="1"/>
          <p:nvPr/>
        </p:nvSpPr>
        <p:spPr>
          <a:xfrm>
            <a:off x="836023" y="596537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GPIO</a:t>
            </a:r>
            <a:endParaRPr lang="ko-KR" altLang="en-US" dirty="0"/>
          </a:p>
        </p:txBody>
      </p:sp>
      <p:sp>
        <p:nvSpPr>
          <p:cNvPr id="14" name="직사각형 13">
            <a:hlinkClick r:id="rId8"/>
          </p:cNvPr>
          <p:cNvSpPr/>
          <p:nvPr/>
        </p:nvSpPr>
        <p:spPr>
          <a:xfrm>
            <a:off x="8777020" y="5383693"/>
            <a:ext cx="1465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delay()</a:t>
            </a:r>
            <a:endParaRPr lang="ko-KR" altLang="en-US" dirty="0"/>
          </a:p>
        </p:txBody>
      </p:sp>
      <p:sp>
        <p:nvSpPr>
          <p:cNvPr id="15" name="직사각형 14">
            <a:hlinkClick r:id="rId12"/>
          </p:cNvPr>
          <p:cNvSpPr/>
          <p:nvPr/>
        </p:nvSpPr>
        <p:spPr>
          <a:xfrm>
            <a:off x="8719870" y="5805761"/>
            <a:ext cx="2853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 잠시 멈춤</a:t>
            </a:r>
            <a:r>
              <a:rPr lang="en-US" altLang="ko-KR" sz="1400" dirty="0" smtClean="0"/>
              <a:t>(milliseconds)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4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void setup() &amp; void loop()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381952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95325" y="9627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hlinkClick r:id="rId2"/>
              </a:rPr>
              <a:t>setup</a:t>
            </a:r>
            <a:r>
              <a:rPr lang="ko-KR" altLang="en-US" sz="2400" dirty="0"/>
              <a:t> : 설정하다, 설치하다.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hlinkClick r:id="rId3"/>
              </a:rPr>
              <a:t>loop</a:t>
            </a:r>
            <a:r>
              <a:rPr lang="ko-KR" altLang="en-US" sz="2400" dirty="0"/>
              <a:t> : 순환, 계속적으로 반복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89" y="4964324"/>
            <a:ext cx="3910472" cy="1358196"/>
          </a:xfrm>
          <a:prstGeom prst="rect">
            <a:avLst/>
          </a:prstGeom>
        </p:spPr>
      </p:pic>
      <p:pic>
        <p:nvPicPr>
          <p:cNvPr id="9" name="그림 8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393" y="1911964"/>
            <a:ext cx="4217168" cy="29341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8362" y="1793707"/>
            <a:ext cx="4298412" cy="27769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083" y="4685889"/>
            <a:ext cx="2670819" cy="191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 데이터에 따라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켜고 끄기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8660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116981" y="1157877"/>
            <a:ext cx="4730620" cy="4865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0191" y="176823"/>
            <a:ext cx="1816299" cy="15696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setup(){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loop()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(“Hello”);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(1000);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33065" y="1252572"/>
            <a:ext cx="3187899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void setup(){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Serial.begin</a:t>
            </a:r>
            <a:r>
              <a:rPr lang="en-US" altLang="ko-KR" sz="1600" dirty="0" smtClean="0"/>
              <a:t>(9600);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pinMode</a:t>
            </a:r>
            <a:r>
              <a:rPr lang="en-US" altLang="ko-KR" sz="1600" dirty="0" smtClean="0"/>
              <a:t>(7, OUTPUT);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void loop() {</a:t>
            </a:r>
          </a:p>
          <a:p>
            <a:r>
              <a:rPr lang="en-US" altLang="ko-KR" sz="1600" dirty="0" smtClean="0"/>
              <a:t>  if( </a:t>
            </a:r>
            <a:r>
              <a:rPr lang="en-US" altLang="ko-KR" sz="1600" dirty="0" err="1" smtClean="0"/>
              <a:t>Serial.available</a:t>
            </a:r>
            <a:r>
              <a:rPr lang="en-US" altLang="ko-KR" sz="1600" dirty="0" smtClean="0"/>
              <a:t>() &gt; 0)</a:t>
            </a:r>
          </a:p>
          <a:p>
            <a:r>
              <a:rPr lang="en-US" altLang="ko-KR" sz="1600" dirty="0" smtClean="0"/>
              <a:t>  {</a:t>
            </a:r>
          </a:p>
          <a:p>
            <a:r>
              <a:rPr lang="en-US" altLang="ko-KR" sz="1600" dirty="0" smtClean="0"/>
              <a:t>     char 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Serial.read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 if(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== 'a')</a:t>
            </a:r>
          </a:p>
          <a:p>
            <a:r>
              <a:rPr lang="en-US" altLang="ko-KR" sz="1600" dirty="0" smtClean="0"/>
              <a:t>     {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(7, HIGH);</a:t>
            </a:r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dirty="0" smtClean="0"/>
              <a:t>     else if(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== 'b')</a:t>
            </a:r>
          </a:p>
          <a:p>
            <a:r>
              <a:rPr lang="en-US" altLang="ko-KR" sz="1600" dirty="0" smtClean="0"/>
              <a:t>     {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(7, HIGH);</a:t>
            </a:r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4" name="직사각형 3">
            <a:hlinkClick r:id="rId4"/>
          </p:cNvPr>
          <p:cNvSpPr/>
          <p:nvPr/>
        </p:nvSpPr>
        <p:spPr>
          <a:xfrm>
            <a:off x="8384903" y="1960135"/>
            <a:ext cx="158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저항(</a:t>
            </a:r>
            <a:r>
              <a:rPr lang="ko-KR" altLang="en-US" dirty="0" err="1"/>
              <a:t>Resistor</a:t>
            </a:r>
            <a:r>
              <a:rPr lang="ko-KR" altLang="en-US" dirty="0"/>
              <a:t>)</a:t>
            </a:r>
          </a:p>
        </p:txBody>
      </p:sp>
      <p:sp>
        <p:nvSpPr>
          <p:cNvPr id="8" name="직사각형 7">
            <a:hlinkClick r:id="rId5"/>
          </p:cNvPr>
          <p:cNvSpPr/>
          <p:nvPr/>
        </p:nvSpPr>
        <p:spPr>
          <a:xfrm>
            <a:off x="8406428" y="2415075"/>
            <a:ext cx="3442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물체에 전류가 흐를 때 이 전류의 흐름을 방해하는 요소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384903" y="3151947"/>
            <a:ext cx="158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Serial</a:t>
            </a:r>
            <a:endParaRPr lang="ko-KR" altLang="en-US" dirty="0"/>
          </a:p>
        </p:txBody>
      </p:sp>
      <p:sp>
        <p:nvSpPr>
          <p:cNvPr id="10" name="직사각형 9">
            <a:hlinkClick r:id="rId6"/>
          </p:cNvPr>
          <p:cNvSpPr/>
          <p:nvPr/>
        </p:nvSpPr>
        <p:spPr>
          <a:xfrm>
            <a:off x="8406428" y="3606887"/>
            <a:ext cx="3442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다른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보드와 컴퓨터 혹은 다른 장치와 통신을 하기 위해 사용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384903" y="4343759"/>
            <a:ext cx="158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Serial.begin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직사각형 11">
            <a:hlinkClick r:id="rId7"/>
          </p:cNvPr>
          <p:cNvSpPr/>
          <p:nvPr/>
        </p:nvSpPr>
        <p:spPr>
          <a:xfrm>
            <a:off x="8406428" y="4798699"/>
            <a:ext cx="344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시리얼 통신을 위한 </a:t>
            </a:r>
            <a:r>
              <a:rPr lang="en-US" altLang="ko-KR" sz="1400" dirty="0" smtClean="0"/>
              <a:t>baud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384903" y="5320128"/>
            <a:ext cx="1587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Serial.read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4" name="직사각형 13">
            <a:hlinkClick r:id="rId8"/>
          </p:cNvPr>
          <p:cNvSpPr/>
          <p:nvPr/>
        </p:nvSpPr>
        <p:spPr>
          <a:xfrm>
            <a:off x="8406428" y="5775068"/>
            <a:ext cx="3442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입력된 시리얼 데이터 읽기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1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알리는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10546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5" b="97980" l="3353" r="976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775" y="1140587"/>
            <a:ext cx="5202549" cy="52556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4327" y="1637362"/>
            <a:ext cx="246639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LED1 9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LED2 8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LED3 7</a:t>
            </a:r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setup(){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(LED1,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(LED2,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(LED3, OUTPUT);</a:t>
            </a:r>
          </a:p>
          <a:p>
            <a:r>
              <a:rPr lang="ko-KR" altLang="en-US" sz="1400" dirty="0" smtClean="0"/>
              <a:t>}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loop() 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(LED1,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(LED2,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(LED3,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(1000);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(LED1,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(LED2,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(LED3,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(1000);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pic>
        <p:nvPicPr>
          <p:cNvPr id="2050" name="Picture 2" descr="LED 경광봉 안전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5" y="922410"/>
            <a:ext cx="1602199" cy="16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9" b="97472" l="7644" r="971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844" y="1172573"/>
            <a:ext cx="5589372" cy="4987009"/>
          </a:xfrm>
          <a:prstGeom prst="rect">
            <a:avLst/>
          </a:prstGeom>
        </p:spPr>
      </p:pic>
      <p:pic>
        <p:nvPicPr>
          <p:cNvPr id="3074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49207" y="2282457"/>
            <a:ext cx="292359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LED_BLUE 8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LED_RED 7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DELAY_TIME 80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setup(){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(LED_BLUE,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(LED_RED, OUTPUT);</a:t>
            </a:r>
          </a:p>
          <a:p>
            <a:r>
              <a:rPr lang="ko-KR" altLang="en-US" sz="1400" dirty="0" smtClean="0"/>
              <a:t>}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loop() 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(LED_BLUE,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(LED_RED,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(DELAY_TIME);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(LED_RED,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(LED_BLUE,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(DELAY_TIME);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17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1455</Words>
  <Application>Microsoft Office PowerPoint</Application>
  <PresentationFormat>와이드스크린</PresentationFormat>
  <Paragraphs>333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SAMSUNG</cp:lastModifiedBy>
  <cp:revision>27</cp:revision>
  <dcterms:created xsi:type="dcterms:W3CDTF">2025-05-25T06:59:37Z</dcterms:created>
  <dcterms:modified xsi:type="dcterms:W3CDTF">2025-06-23T07:32:27Z</dcterms:modified>
</cp:coreProperties>
</file>