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6" r:id="rId3"/>
    <p:sldId id="257" r:id="rId4"/>
    <p:sldId id="261" r:id="rId5"/>
    <p:sldId id="263" r:id="rId6"/>
    <p:sldId id="264" r:id="rId7"/>
    <p:sldId id="258" r:id="rId8"/>
    <p:sldId id="265" r:id="rId9"/>
    <p:sldId id="259" r:id="rId1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맑은 고딕" pitchFamily="48" charset="-127"/>
        <a:ea typeface="맑은 고딕" pitchFamily="48" charset="-127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맑은 고딕" pitchFamily="48" charset="-127"/>
        <a:ea typeface="맑은 고딕" pitchFamily="48" charset="-127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맑은 고딕" pitchFamily="48" charset="-127"/>
        <a:ea typeface="맑은 고딕" pitchFamily="48" charset="-127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맑은 고딕" pitchFamily="48" charset="-127"/>
        <a:ea typeface="맑은 고딕" pitchFamily="48" charset="-127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맑은 고딕" pitchFamily="48" charset="-127"/>
        <a:ea typeface="맑은 고딕" pitchFamily="48" charset="-127"/>
        <a:cs typeface="+mn-cs"/>
      </a:defRPr>
    </a:lvl5pPr>
    <a:lvl6pPr marL="2286000" algn="l" defTabSz="914400" rtl="0" eaLnBrk="1" latinLnBrk="1" hangingPunct="1">
      <a:defRPr kern="1200">
        <a:solidFill>
          <a:schemeClr val="bg1"/>
        </a:solidFill>
        <a:latin typeface="맑은 고딕" pitchFamily="48" charset="-127"/>
        <a:ea typeface="맑은 고딕" pitchFamily="48" charset="-127"/>
        <a:cs typeface="+mn-cs"/>
      </a:defRPr>
    </a:lvl6pPr>
    <a:lvl7pPr marL="2743200" algn="l" defTabSz="914400" rtl="0" eaLnBrk="1" latinLnBrk="1" hangingPunct="1">
      <a:defRPr kern="1200">
        <a:solidFill>
          <a:schemeClr val="bg1"/>
        </a:solidFill>
        <a:latin typeface="맑은 고딕" pitchFamily="48" charset="-127"/>
        <a:ea typeface="맑은 고딕" pitchFamily="48" charset="-127"/>
        <a:cs typeface="+mn-cs"/>
      </a:defRPr>
    </a:lvl7pPr>
    <a:lvl8pPr marL="3200400" algn="l" defTabSz="914400" rtl="0" eaLnBrk="1" latinLnBrk="1" hangingPunct="1">
      <a:defRPr kern="1200">
        <a:solidFill>
          <a:schemeClr val="bg1"/>
        </a:solidFill>
        <a:latin typeface="맑은 고딕" pitchFamily="48" charset="-127"/>
        <a:ea typeface="맑은 고딕" pitchFamily="48" charset="-127"/>
        <a:cs typeface="+mn-cs"/>
      </a:defRPr>
    </a:lvl8pPr>
    <a:lvl9pPr marL="3657600" algn="l" defTabSz="914400" rtl="0" eaLnBrk="1" latinLnBrk="1" hangingPunct="1">
      <a:defRPr kern="1200">
        <a:solidFill>
          <a:schemeClr val="bg1"/>
        </a:solidFill>
        <a:latin typeface="맑은 고딕" pitchFamily="48" charset="-127"/>
        <a:ea typeface="맑은 고딕" pitchFamily="4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1542FF"/>
    <a:srgbClr val="0D1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939" autoAdjust="0"/>
  </p:normalViewPr>
  <p:slideViewPr>
    <p:cSldViewPr>
      <p:cViewPr varScale="1">
        <p:scale>
          <a:sx n="78" d="100"/>
          <a:sy n="78" d="100"/>
        </p:scale>
        <p:origin x="-948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8D063-DA15-40D1-8BE5-0EE3E6A1EE73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B2482E07-9580-4F2D-AB32-2AA234D253DF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예측</a:t>
          </a:r>
          <a:endParaRPr lang="en-US" altLang="ko-KR" sz="1600" dirty="0" smtClean="0"/>
        </a:p>
        <a:p>
          <a:pPr latinLnBrk="1"/>
          <a:r>
            <a:rPr lang="ko-KR" altLang="en-US" sz="1600" dirty="0" smtClean="0"/>
            <a:t>할당</a:t>
          </a:r>
          <a:endParaRPr lang="ko-KR" altLang="en-US" sz="1600" dirty="0"/>
        </a:p>
      </dgm:t>
    </dgm:pt>
    <dgm:pt modelId="{E33047BF-35A8-4653-9C29-9F15D4A198B6}" type="parTrans" cxnId="{585167B9-34D2-4FF6-AD18-FCE83B1B2EB6}">
      <dgm:prSet/>
      <dgm:spPr/>
      <dgm:t>
        <a:bodyPr/>
        <a:lstStyle/>
        <a:p>
          <a:pPr latinLnBrk="1"/>
          <a:endParaRPr lang="ko-KR" altLang="en-US"/>
        </a:p>
      </dgm:t>
    </dgm:pt>
    <dgm:pt modelId="{A34CA2CB-C609-4B4E-B3F1-74BA6B0FA632}" type="sibTrans" cxnId="{585167B9-34D2-4FF6-AD18-FCE83B1B2EB6}">
      <dgm:prSet/>
      <dgm:spPr/>
      <dgm:t>
        <a:bodyPr/>
        <a:lstStyle/>
        <a:p>
          <a:pPr latinLnBrk="1"/>
          <a:endParaRPr lang="ko-KR" altLang="en-US"/>
        </a:p>
      </dgm:t>
    </dgm:pt>
    <dgm:pt modelId="{89FC936C-ECBB-43DC-A9B1-03AD495CA1BC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노출</a:t>
          </a:r>
          <a:endParaRPr lang="ko-KR" altLang="en-US" sz="1600" dirty="0"/>
        </a:p>
      </dgm:t>
    </dgm:pt>
    <dgm:pt modelId="{2076E6D8-CFC2-40D9-8D4E-E2C2419FAACE}" type="parTrans" cxnId="{9B125CA3-C4C7-4CCC-862D-BE3C4556B97F}">
      <dgm:prSet/>
      <dgm:spPr/>
      <dgm:t>
        <a:bodyPr/>
        <a:lstStyle/>
        <a:p>
          <a:pPr latinLnBrk="1"/>
          <a:endParaRPr lang="ko-KR" altLang="en-US"/>
        </a:p>
      </dgm:t>
    </dgm:pt>
    <dgm:pt modelId="{8A588063-97E1-4FE5-80DC-ED7AC2B0A513}" type="sibTrans" cxnId="{9B125CA3-C4C7-4CCC-862D-BE3C4556B97F}">
      <dgm:prSet/>
      <dgm:spPr/>
      <dgm:t>
        <a:bodyPr/>
        <a:lstStyle/>
        <a:p>
          <a:pPr latinLnBrk="1"/>
          <a:endParaRPr lang="ko-KR" altLang="en-US"/>
        </a:p>
      </dgm:t>
    </dgm:pt>
    <dgm:pt modelId="{6BFBDA36-CFE9-40A3-97A8-B4857280E347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보정</a:t>
          </a:r>
          <a:endParaRPr lang="ko-KR" altLang="en-US" sz="1600" dirty="0"/>
        </a:p>
      </dgm:t>
    </dgm:pt>
    <dgm:pt modelId="{5B741D11-8A79-46F8-B670-E8E4E51026EF}" type="parTrans" cxnId="{D4461158-DF0E-472C-9E11-52FF2B9C628C}">
      <dgm:prSet/>
      <dgm:spPr/>
      <dgm:t>
        <a:bodyPr/>
        <a:lstStyle/>
        <a:p>
          <a:pPr latinLnBrk="1"/>
          <a:endParaRPr lang="ko-KR" altLang="en-US"/>
        </a:p>
      </dgm:t>
    </dgm:pt>
    <dgm:pt modelId="{8E663764-7D93-4802-9294-86A4EE83E33C}" type="sibTrans" cxnId="{D4461158-DF0E-472C-9E11-52FF2B9C628C}">
      <dgm:prSet/>
      <dgm:spPr/>
      <dgm:t>
        <a:bodyPr/>
        <a:lstStyle/>
        <a:p>
          <a:pPr latinLnBrk="1"/>
          <a:endParaRPr lang="ko-KR" altLang="en-US"/>
        </a:p>
      </dgm:t>
    </dgm:pt>
    <dgm:pt modelId="{F24A0277-0623-4BB1-91D0-A1D8126E159F}" type="pres">
      <dgm:prSet presAssocID="{1108D063-DA15-40D1-8BE5-0EE3E6A1EE7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1B69616-3E0F-4919-868C-6F2F9C45D27E}" type="pres">
      <dgm:prSet presAssocID="{B2482E07-9580-4F2D-AB32-2AA234D253DF}" presName="gear1" presStyleLbl="node1" presStyleIdx="0" presStyleCnt="3" custScaleX="87576" custScaleY="70518" custLinFactNeighborX="-582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C17A8F-0673-4E31-9DF3-A9995A89B9BD}" type="pres">
      <dgm:prSet presAssocID="{B2482E07-9580-4F2D-AB32-2AA234D253DF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A1BD8AE-2EDA-49DF-AFA7-4252C93E9B42}" type="pres">
      <dgm:prSet presAssocID="{B2482E07-9580-4F2D-AB32-2AA234D253DF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34AF2B-6CF0-42C8-8622-2524562CB0E0}" type="pres">
      <dgm:prSet presAssocID="{89FC936C-ECBB-43DC-A9B1-03AD495CA1BC}" presName="gear2" presStyleLbl="node1" presStyleIdx="1" presStyleCnt="3" custScaleX="70722" custScaleY="72560" custLinFactX="3515" custLinFactNeighborX="100000" custLinFactNeighborY="-2141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01CDA1-3A8A-4BDC-95C2-1DE3CF403F3C}" type="pres">
      <dgm:prSet presAssocID="{89FC936C-ECBB-43DC-A9B1-03AD495CA1BC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34AA9BF-21F7-405C-9793-23573E881D28}" type="pres">
      <dgm:prSet presAssocID="{89FC936C-ECBB-43DC-A9B1-03AD495CA1BC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EEED183-AB49-4332-9885-89C14DBEF09C}" type="pres">
      <dgm:prSet presAssocID="{6BFBDA36-CFE9-40A3-97A8-B4857280E347}" presName="gear3" presStyleLbl="node1" presStyleIdx="2" presStyleCnt="3" custScaleX="82735" custScaleY="82735" custLinFactNeighborX="-1162" custLinFactNeighborY="6576"/>
      <dgm:spPr/>
      <dgm:t>
        <a:bodyPr/>
        <a:lstStyle/>
        <a:p>
          <a:pPr latinLnBrk="1"/>
          <a:endParaRPr lang="ko-KR" altLang="en-US"/>
        </a:p>
      </dgm:t>
    </dgm:pt>
    <dgm:pt modelId="{8668F76A-EF33-47F9-8BAB-86A9974B4BDA}" type="pres">
      <dgm:prSet presAssocID="{6BFBDA36-CFE9-40A3-97A8-B4857280E34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D85F6-8023-488A-A14A-E4FAC3938D50}" type="pres">
      <dgm:prSet presAssocID="{6BFBDA36-CFE9-40A3-97A8-B4857280E347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6548366-080E-4EA9-97F9-7258205FDB46}" type="pres">
      <dgm:prSet presAssocID="{6BFBDA36-CFE9-40A3-97A8-B4857280E347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EF658F8-F68A-4A2C-8B5A-1C240FCE039B}" type="pres">
      <dgm:prSet presAssocID="{A34CA2CB-C609-4B4E-B3F1-74BA6B0FA632}" presName="connector1" presStyleLbl="sibTrans2D1" presStyleIdx="0" presStyleCnt="3" custAng="9076181" custScaleX="74107" custScaleY="74107" custLinFactNeighborX="-12439" custLinFactNeighborY="-3135"/>
      <dgm:spPr/>
      <dgm:t>
        <a:bodyPr/>
        <a:lstStyle/>
        <a:p>
          <a:pPr latinLnBrk="1"/>
          <a:endParaRPr lang="ko-KR" altLang="en-US"/>
        </a:p>
      </dgm:t>
    </dgm:pt>
    <dgm:pt modelId="{5303D9AB-97A9-47B4-9796-3210543A1DDD}" type="pres">
      <dgm:prSet presAssocID="{8A588063-97E1-4FE5-80DC-ED7AC2B0A513}" presName="connector2" presStyleLbl="sibTrans2D1" presStyleIdx="1" presStyleCnt="3" custAng="8728633" custLinFactNeighborX="75582" custLinFactNeighborY="-5997"/>
      <dgm:spPr/>
      <dgm:t>
        <a:bodyPr/>
        <a:lstStyle/>
        <a:p>
          <a:pPr latinLnBrk="1"/>
          <a:endParaRPr lang="ko-KR" altLang="en-US"/>
        </a:p>
      </dgm:t>
    </dgm:pt>
    <dgm:pt modelId="{83B1FF35-2475-40FA-BD3F-FF8665EECACD}" type="pres">
      <dgm:prSet presAssocID="{8E663764-7D93-4802-9294-86A4EE83E33C}" presName="connector3" presStyleLbl="sibTrans2D1" presStyleIdx="2" presStyleCnt="3" custLinFactNeighborX="7603" custLinFactNeighborY="13626"/>
      <dgm:spPr/>
      <dgm:t>
        <a:bodyPr/>
        <a:lstStyle/>
        <a:p>
          <a:pPr latinLnBrk="1"/>
          <a:endParaRPr lang="ko-KR" altLang="en-US"/>
        </a:p>
      </dgm:t>
    </dgm:pt>
  </dgm:ptLst>
  <dgm:cxnLst>
    <dgm:cxn modelId="{957D25CC-9DAD-41A1-9157-A351F0413BC2}" type="presOf" srcId="{8E663764-7D93-4802-9294-86A4EE83E33C}" destId="{83B1FF35-2475-40FA-BD3F-FF8665EECACD}" srcOrd="0" destOrd="0" presId="urn:microsoft.com/office/officeart/2005/8/layout/gear1"/>
    <dgm:cxn modelId="{2A7224F0-848E-4B8E-B143-E70BD3D1100F}" type="presOf" srcId="{6BFBDA36-CFE9-40A3-97A8-B4857280E347}" destId="{FEEED183-AB49-4332-9885-89C14DBEF09C}" srcOrd="0" destOrd="0" presId="urn:microsoft.com/office/officeart/2005/8/layout/gear1"/>
    <dgm:cxn modelId="{2F90098A-51E6-46E7-A330-E92714F0E4E1}" type="presOf" srcId="{B2482E07-9580-4F2D-AB32-2AA234D253DF}" destId="{0EC17A8F-0673-4E31-9DF3-A9995A89B9BD}" srcOrd="1" destOrd="0" presId="urn:microsoft.com/office/officeart/2005/8/layout/gear1"/>
    <dgm:cxn modelId="{B83314F9-7E2D-43FE-A617-84663353B9CE}" type="presOf" srcId="{6BFBDA36-CFE9-40A3-97A8-B4857280E347}" destId="{089D85F6-8023-488A-A14A-E4FAC3938D50}" srcOrd="2" destOrd="0" presId="urn:microsoft.com/office/officeart/2005/8/layout/gear1"/>
    <dgm:cxn modelId="{2416F196-8331-43A8-BA1F-5E64F0550CDB}" type="presOf" srcId="{89FC936C-ECBB-43DC-A9B1-03AD495CA1BC}" destId="{A34AA9BF-21F7-405C-9793-23573E881D28}" srcOrd="2" destOrd="0" presId="urn:microsoft.com/office/officeart/2005/8/layout/gear1"/>
    <dgm:cxn modelId="{790BF7F1-52C1-4FAE-A4D9-A8ADD533DEB0}" type="presOf" srcId="{B2482E07-9580-4F2D-AB32-2AA234D253DF}" destId="{9A1BD8AE-2EDA-49DF-AFA7-4252C93E9B42}" srcOrd="2" destOrd="0" presId="urn:microsoft.com/office/officeart/2005/8/layout/gear1"/>
    <dgm:cxn modelId="{233B3F0A-EB98-454C-9BEA-0B230807029B}" type="presOf" srcId="{89FC936C-ECBB-43DC-A9B1-03AD495CA1BC}" destId="{2D34AF2B-6CF0-42C8-8622-2524562CB0E0}" srcOrd="0" destOrd="0" presId="urn:microsoft.com/office/officeart/2005/8/layout/gear1"/>
    <dgm:cxn modelId="{D60CA98C-E847-478E-9474-0C5DB4B504F4}" type="presOf" srcId="{6BFBDA36-CFE9-40A3-97A8-B4857280E347}" destId="{66548366-080E-4EA9-97F9-7258205FDB46}" srcOrd="3" destOrd="0" presId="urn:microsoft.com/office/officeart/2005/8/layout/gear1"/>
    <dgm:cxn modelId="{E4D4B50D-4955-41D3-BD33-1662E0CC8E1B}" type="presOf" srcId="{B2482E07-9580-4F2D-AB32-2AA234D253DF}" destId="{B1B69616-3E0F-4919-868C-6F2F9C45D27E}" srcOrd="0" destOrd="0" presId="urn:microsoft.com/office/officeart/2005/8/layout/gear1"/>
    <dgm:cxn modelId="{585167B9-34D2-4FF6-AD18-FCE83B1B2EB6}" srcId="{1108D063-DA15-40D1-8BE5-0EE3E6A1EE73}" destId="{B2482E07-9580-4F2D-AB32-2AA234D253DF}" srcOrd="0" destOrd="0" parTransId="{E33047BF-35A8-4653-9C29-9F15D4A198B6}" sibTransId="{A34CA2CB-C609-4B4E-B3F1-74BA6B0FA632}"/>
    <dgm:cxn modelId="{6A6268EE-4768-4676-A2B8-0D4088C6BA5D}" type="presOf" srcId="{8A588063-97E1-4FE5-80DC-ED7AC2B0A513}" destId="{5303D9AB-97A9-47B4-9796-3210543A1DDD}" srcOrd="0" destOrd="0" presId="urn:microsoft.com/office/officeart/2005/8/layout/gear1"/>
    <dgm:cxn modelId="{21680C81-CD7E-40FB-83FC-F0F72B289953}" type="presOf" srcId="{89FC936C-ECBB-43DC-A9B1-03AD495CA1BC}" destId="{E701CDA1-3A8A-4BDC-95C2-1DE3CF403F3C}" srcOrd="1" destOrd="0" presId="urn:microsoft.com/office/officeart/2005/8/layout/gear1"/>
    <dgm:cxn modelId="{5F0716AA-D756-4224-87F7-3C497AFAD570}" type="presOf" srcId="{6BFBDA36-CFE9-40A3-97A8-B4857280E347}" destId="{8668F76A-EF33-47F9-8BAB-86A9974B4BDA}" srcOrd="1" destOrd="0" presId="urn:microsoft.com/office/officeart/2005/8/layout/gear1"/>
    <dgm:cxn modelId="{DF6F2E6F-B0F8-427D-AA8C-05427D3067C7}" type="presOf" srcId="{1108D063-DA15-40D1-8BE5-0EE3E6A1EE73}" destId="{F24A0277-0623-4BB1-91D0-A1D8126E159F}" srcOrd="0" destOrd="0" presId="urn:microsoft.com/office/officeart/2005/8/layout/gear1"/>
    <dgm:cxn modelId="{D4461158-DF0E-472C-9E11-52FF2B9C628C}" srcId="{1108D063-DA15-40D1-8BE5-0EE3E6A1EE73}" destId="{6BFBDA36-CFE9-40A3-97A8-B4857280E347}" srcOrd="2" destOrd="0" parTransId="{5B741D11-8A79-46F8-B670-E8E4E51026EF}" sibTransId="{8E663764-7D93-4802-9294-86A4EE83E33C}"/>
    <dgm:cxn modelId="{BAEF5071-133C-4CCF-BD35-E6D78B1F6EF6}" type="presOf" srcId="{A34CA2CB-C609-4B4E-B3F1-74BA6B0FA632}" destId="{0EF658F8-F68A-4A2C-8B5A-1C240FCE039B}" srcOrd="0" destOrd="0" presId="urn:microsoft.com/office/officeart/2005/8/layout/gear1"/>
    <dgm:cxn modelId="{9B125CA3-C4C7-4CCC-862D-BE3C4556B97F}" srcId="{1108D063-DA15-40D1-8BE5-0EE3E6A1EE73}" destId="{89FC936C-ECBB-43DC-A9B1-03AD495CA1BC}" srcOrd="1" destOrd="0" parTransId="{2076E6D8-CFC2-40D9-8D4E-E2C2419FAACE}" sibTransId="{8A588063-97E1-4FE5-80DC-ED7AC2B0A513}"/>
    <dgm:cxn modelId="{E8D56426-4EB3-4A1A-8F64-D69BE325181F}" type="presParOf" srcId="{F24A0277-0623-4BB1-91D0-A1D8126E159F}" destId="{B1B69616-3E0F-4919-868C-6F2F9C45D27E}" srcOrd="0" destOrd="0" presId="urn:microsoft.com/office/officeart/2005/8/layout/gear1"/>
    <dgm:cxn modelId="{79E53319-D789-4540-89CF-F732705B8EAE}" type="presParOf" srcId="{F24A0277-0623-4BB1-91D0-A1D8126E159F}" destId="{0EC17A8F-0673-4E31-9DF3-A9995A89B9BD}" srcOrd="1" destOrd="0" presId="urn:microsoft.com/office/officeart/2005/8/layout/gear1"/>
    <dgm:cxn modelId="{2748D248-B9A1-4DBD-BC3C-5DECE7D56AEE}" type="presParOf" srcId="{F24A0277-0623-4BB1-91D0-A1D8126E159F}" destId="{9A1BD8AE-2EDA-49DF-AFA7-4252C93E9B42}" srcOrd="2" destOrd="0" presId="urn:microsoft.com/office/officeart/2005/8/layout/gear1"/>
    <dgm:cxn modelId="{2D96A37B-358E-43E0-B02F-A77DE2E40190}" type="presParOf" srcId="{F24A0277-0623-4BB1-91D0-A1D8126E159F}" destId="{2D34AF2B-6CF0-42C8-8622-2524562CB0E0}" srcOrd="3" destOrd="0" presId="urn:microsoft.com/office/officeart/2005/8/layout/gear1"/>
    <dgm:cxn modelId="{EC589A0E-368F-4C61-88F4-6626D4B11F66}" type="presParOf" srcId="{F24A0277-0623-4BB1-91D0-A1D8126E159F}" destId="{E701CDA1-3A8A-4BDC-95C2-1DE3CF403F3C}" srcOrd="4" destOrd="0" presId="urn:microsoft.com/office/officeart/2005/8/layout/gear1"/>
    <dgm:cxn modelId="{4E0E04B7-24C8-4147-8622-086F369D1434}" type="presParOf" srcId="{F24A0277-0623-4BB1-91D0-A1D8126E159F}" destId="{A34AA9BF-21F7-405C-9793-23573E881D28}" srcOrd="5" destOrd="0" presId="urn:microsoft.com/office/officeart/2005/8/layout/gear1"/>
    <dgm:cxn modelId="{074E00B5-758B-4FEF-9976-2C69346C0023}" type="presParOf" srcId="{F24A0277-0623-4BB1-91D0-A1D8126E159F}" destId="{FEEED183-AB49-4332-9885-89C14DBEF09C}" srcOrd="6" destOrd="0" presId="urn:microsoft.com/office/officeart/2005/8/layout/gear1"/>
    <dgm:cxn modelId="{7C5C6F31-FFFE-4206-8094-89B3CE2CD2B7}" type="presParOf" srcId="{F24A0277-0623-4BB1-91D0-A1D8126E159F}" destId="{8668F76A-EF33-47F9-8BAB-86A9974B4BDA}" srcOrd="7" destOrd="0" presId="urn:microsoft.com/office/officeart/2005/8/layout/gear1"/>
    <dgm:cxn modelId="{C8ED72C5-7E10-4475-9CA5-422819DBF88F}" type="presParOf" srcId="{F24A0277-0623-4BB1-91D0-A1D8126E159F}" destId="{089D85F6-8023-488A-A14A-E4FAC3938D50}" srcOrd="8" destOrd="0" presId="urn:microsoft.com/office/officeart/2005/8/layout/gear1"/>
    <dgm:cxn modelId="{7A9ECE1C-2B8A-4814-93E9-E9958EE9C780}" type="presParOf" srcId="{F24A0277-0623-4BB1-91D0-A1D8126E159F}" destId="{66548366-080E-4EA9-97F9-7258205FDB46}" srcOrd="9" destOrd="0" presId="urn:microsoft.com/office/officeart/2005/8/layout/gear1"/>
    <dgm:cxn modelId="{A6E2773B-A190-46C1-BBD0-E2B84917C79B}" type="presParOf" srcId="{F24A0277-0623-4BB1-91D0-A1D8126E159F}" destId="{0EF658F8-F68A-4A2C-8B5A-1C240FCE039B}" srcOrd="10" destOrd="0" presId="urn:microsoft.com/office/officeart/2005/8/layout/gear1"/>
    <dgm:cxn modelId="{340C796B-098B-4464-8E81-F67A593BF93A}" type="presParOf" srcId="{F24A0277-0623-4BB1-91D0-A1D8126E159F}" destId="{5303D9AB-97A9-47B4-9796-3210543A1DDD}" srcOrd="11" destOrd="0" presId="urn:microsoft.com/office/officeart/2005/8/layout/gear1"/>
    <dgm:cxn modelId="{5A51EE54-2460-4CC4-B96B-4735B1536462}" type="presParOf" srcId="{F24A0277-0623-4BB1-91D0-A1D8126E159F}" destId="{83B1FF35-2475-40FA-BD3F-FF8665EECACD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120DEF80-682E-43EB-9F2D-6305D0D627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20DEF80-682E-43EB-9F2D-6305D0D627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C73734-A871-4F38-B583-8588A1D80CC3}" type="slidenum">
              <a:rPr lang="en-US"/>
              <a:pPr/>
              <a:t>2</a:t>
            </a:fld>
            <a:endParaRPr 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dirty="0">
                <a:latin typeface="맑은 고딕" pitchFamily="48" charset="-127"/>
              </a:rPr>
              <a:t>철학이 있는 광고서버를 만들고 싶다</a:t>
            </a:r>
            <a:r>
              <a:rPr lang="en-US" dirty="0" smtClean="0">
                <a:latin typeface="맑은 고딕" pitchFamily="48" charset="-127"/>
                <a:ea typeface="맑은 고딕" pitchFamily="48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latin typeface="맑은 고딕" pitchFamily="48" charset="-127"/>
              <a:ea typeface="맑은 고딕" pitchFamily="4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dirty="0" smtClean="0">
                <a:latin typeface="맑은 고딕" pitchFamily="48" charset="-127"/>
                <a:ea typeface="맑은 고딕" pitchFamily="48" charset="-127"/>
              </a:rPr>
              <a:t>광고도 필요할 때 보이면 정보가 되지만</a:t>
            </a:r>
            <a:endParaRPr lang="en-US" altLang="ko-KR" dirty="0" smtClean="0">
              <a:latin typeface="맑은 고딕" pitchFamily="48" charset="-127"/>
              <a:ea typeface="맑은 고딕" pitchFamily="4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dirty="0" smtClean="0">
                <a:latin typeface="맑은 고딕" pitchFamily="48" charset="-127"/>
                <a:ea typeface="맑은 고딕" pitchFamily="48" charset="-127"/>
              </a:rPr>
              <a:t>정보도 필요하지 않을 때 보이면 </a:t>
            </a:r>
            <a:r>
              <a:rPr lang="ko-KR" altLang="en-US" dirty="0" err="1" smtClean="0">
                <a:latin typeface="맑은 고딕" pitchFamily="48" charset="-127"/>
                <a:ea typeface="맑은 고딕" pitchFamily="48" charset="-127"/>
              </a:rPr>
              <a:t>스팸이</a:t>
            </a:r>
            <a:r>
              <a:rPr lang="ko-KR" altLang="en-US" dirty="0" smtClean="0">
                <a:latin typeface="맑은 고딕" pitchFamily="48" charset="-127"/>
                <a:ea typeface="맑은 고딕" pitchFamily="48" charset="-127"/>
              </a:rPr>
              <a:t> 된다</a:t>
            </a:r>
            <a:r>
              <a:rPr lang="en-US" altLang="ko-KR" dirty="0" smtClean="0">
                <a:latin typeface="맑은 고딕" pitchFamily="48" charset="-127"/>
                <a:ea typeface="맑은 고딕" pitchFamily="48" charset="-127"/>
              </a:rPr>
              <a:t>.</a:t>
            </a:r>
            <a:endParaRPr lang="en-US" dirty="0"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E2C18B1-8787-49D9-BA66-C98246E1E34E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6BD49B-A0C9-49F2-BF77-38C4C7A9E341}" type="slidenum">
              <a:rPr lang="en-US"/>
              <a:pPr/>
              <a:t>3</a:t>
            </a:fld>
            <a:endParaRPr lang="en-US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dirty="0" err="1" smtClean="0"/>
              <a:t>시스템별</a:t>
            </a:r>
            <a:r>
              <a:rPr lang="ko-KR" altLang="en-US" dirty="0" smtClean="0"/>
              <a:t> 상세</a:t>
            </a:r>
          </a:p>
          <a:p>
            <a:r>
              <a:rPr lang="en-US" altLang="ko-KR" dirty="0" smtClean="0"/>
              <a:t>Impression Server Farm</a:t>
            </a:r>
          </a:p>
          <a:p>
            <a:r>
              <a:rPr lang="ko-KR" altLang="en-US" dirty="0" smtClean="0"/>
              <a:t>역할 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로부터 광고정보를 읽어 메모리에 </a:t>
            </a:r>
            <a:r>
              <a:rPr lang="ko-KR" altLang="en-US" dirty="0" err="1" smtClean="0"/>
              <a:t>로딩후</a:t>
            </a:r>
            <a:r>
              <a:rPr lang="ko-KR" altLang="en-US" dirty="0" smtClean="0"/>
              <a:t> 외부로 </a:t>
            </a:r>
            <a:r>
              <a:rPr lang="ko-KR" altLang="en-US" dirty="0" err="1" smtClean="0"/>
              <a:t>부터의</a:t>
            </a:r>
            <a:r>
              <a:rPr lang="ko-KR" altLang="en-US" dirty="0" smtClean="0"/>
              <a:t> 광고 요청에 최대한 빠른 응답 요청을 수행</a:t>
            </a:r>
          </a:p>
          <a:p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+ C module</a:t>
            </a:r>
          </a:p>
          <a:p>
            <a:r>
              <a:rPr lang="ko-KR" altLang="en-US" dirty="0" err="1" smtClean="0"/>
              <a:t>데몬으로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80</a:t>
            </a:r>
            <a:r>
              <a:rPr lang="ko-KR" altLang="en-US" dirty="0" smtClean="0"/>
              <a:t>포트를 이용해서 서비스</a:t>
            </a:r>
          </a:p>
          <a:p>
            <a:r>
              <a:rPr lang="en-US" altLang="ko-KR" dirty="0" smtClean="0"/>
              <a:t>cookie</a:t>
            </a:r>
            <a:r>
              <a:rPr lang="ko-KR" altLang="en-US" dirty="0" smtClean="0"/>
              <a:t>형식으로 클라이언트 정보를 저장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Memory Farm</a:t>
            </a:r>
          </a:p>
          <a:p>
            <a:r>
              <a:rPr lang="ko-KR" altLang="en-US" dirty="0" smtClean="0"/>
              <a:t>역할 </a:t>
            </a:r>
            <a:r>
              <a:rPr lang="en-US" altLang="ko-KR" dirty="0" smtClean="0"/>
              <a:t>: UID</a:t>
            </a:r>
            <a:r>
              <a:rPr lang="ko-KR" altLang="en-US" dirty="0" smtClean="0"/>
              <a:t>별 사용자 </a:t>
            </a:r>
            <a:r>
              <a:rPr lang="ko-KR" altLang="en-US" dirty="0" err="1" smtClean="0"/>
              <a:t>타게팅</a:t>
            </a:r>
            <a:r>
              <a:rPr lang="ko-KR" altLang="en-US" dirty="0" smtClean="0"/>
              <a:t> 정보를 로딩해 놓은 서버</a:t>
            </a:r>
          </a:p>
          <a:p>
            <a:r>
              <a:rPr lang="ko-KR" altLang="en-US" dirty="0" smtClean="0"/>
              <a:t>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차후 결정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스펙에는</a:t>
            </a:r>
            <a:r>
              <a:rPr lang="ko-KR" altLang="en-US" dirty="0" smtClean="0"/>
              <a:t> 포함 되지 않은 서버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Log Servers</a:t>
            </a:r>
          </a:p>
          <a:p>
            <a:r>
              <a:rPr lang="ko-KR" altLang="en-US" dirty="0" smtClean="0"/>
              <a:t>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노출 서버의 로그를 받아와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farm</a:t>
            </a:r>
            <a:r>
              <a:rPr lang="ko-KR" altLang="en-US" dirty="0" smtClean="0"/>
              <a:t>을 이용해서 분석후 결과를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서버에 저장</a:t>
            </a:r>
          </a:p>
          <a:p>
            <a:r>
              <a:rPr lang="ko-KR" altLang="en-US" dirty="0" smtClean="0"/>
              <a:t>시스템 </a:t>
            </a:r>
            <a:r>
              <a:rPr lang="en-US" altLang="ko-KR" dirty="0" smtClean="0"/>
              <a:t>: Flume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Anal Server Farm</a:t>
            </a:r>
          </a:p>
          <a:p>
            <a:r>
              <a:rPr lang="ko-KR" altLang="en-US" dirty="0" smtClean="0"/>
              <a:t>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노출 서버의 </a:t>
            </a:r>
            <a:r>
              <a:rPr lang="ko-KR" altLang="en-US" dirty="0" err="1" smtClean="0"/>
              <a:t>로그및</a:t>
            </a:r>
            <a:r>
              <a:rPr lang="ko-KR" altLang="en-US" dirty="0" smtClean="0"/>
              <a:t> 각종 카카오에서의 </a:t>
            </a:r>
            <a:r>
              <a:rPr lang="ko-KR" altLang="en-US" dirty="0" err="1" smtClean="0"/>
              <a:t>소셜그래프를</a:t>
            </a:r>
            <a:r>
              <a:rPr lang="ko-KR" altLang="en-US" dirty="0" smtClean="0"/>
              <a:t> 이용한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분석을 수행하는 서버</a:t>
            </a:r>
          </a:p>
          <a:p>
            <a:r>
              <a:rPr lang="ko-KR" altLang="en-US" dirty="0" smtClean="0"/>
              <a:t>시스템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- Hive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DB servers</a:t>
            </a:r>
          </a:p>
          <a:p>
            <a:r>
              <a:rPr lang="ko-KR" altLang="en-US" dirty="0" smtClean="0"/>
              <a:t>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각종 캠페인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배너등</a:t>
            </a:r>
            <a:r>
              <a:rPr lang="ko-KR" altLang="en-US" dirty="0" smtClean="0"/>
              <a:t> 광고서버 관련 모든 정보를 저장하고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리포트 정보를 저장하는 서버</a:t>
            </a:r>
          </a:p>
          <a:p>
            <a:r>
              <a:rPr lang="ko-KR" altLang="en-US" dirty="0" smtClean="0"/>
              <a:t>시스템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Kant Web Admin</a:t>
            </a:r>
          </a:p>
          <a:p>
            <a:r>
              <a:rPr lang="ko-KR" altLang="en-US" dirty="0" smtClean="0"/>
              <a:t>역할 </a:t>
            </a:r>
            <a:r>
              <a:rPr lang="en-US" altLang="ko-KR" dirty="0" smtClean="0"/>
              <a:t>: Kant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Admin, </a:t>
            </a:r>
            <a:r>
              <a:rPr lang="ko-KR" altLang="en-US" dirty="0" smtClean="0"/>
              <a:t>광고관련 등록 시스템</a:t>
            </a:r>
          </a:p>
          <a:p>
            <a:r>
              <a:rPr lang="ko-KR" altLang="en-US" dirty="0" smtClean="0"/>
              <a:t>시스템 </a:t>
            </a:r>
            <a:r>
              <a:rPr lang="en-US" altLang="ko-KR" dirty="0" smtClean="0"/>
              <a:t>: Ruby on Rails,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Contents Server farm</a:t>
            </a:r>
          </a:p>
          <a:p>
            <a:r>
              <a:rPr lang="ko-KR" altLang="en-US" dirty="0" smtClean="0"/>
              <a:t>역할 </a:t>
            </a:r>
            <a:r>
              <a:rPr lang="en-US" altLang="ko-KR" dirty="0" smtClean="0"/>
              <a:t>: Kant</a:t>
            </a:r>
            <a:r>
              <a:rPr lang="ko-KR" altLang="en-US" dirty="0" smtClean="0"/>
              <a:t>에서의 광고 소재를 관리하는 컨텐츠 </a:t>
            </a:r>
            <a:r>
              <a:rPr lang="ko-KR" altLang="en-US" dirty="0" err="1" smtClean="0"/>
              <a:t>캐쉬</a:t>
            </a:r>
            <a:r>
              <a:rPr lang="ko-KR" altLang="en-US" dirty="0" smtClean="0"/>
              <a:t> 서버 시스템</a:t>
            </a:r>
          </a:p>
          <a:p>
            <a:r>
              <a:rPr lang="ko-KR" altLang="en-US" dirty="0" smtClean="0"/>
              <a:t>후보 시스템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kage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Nginx</a:t>
            </a:r>
            <a:endParaRPr lang="ko-KR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F59276-758E-455A-8AA9-8C967AE7FA8F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dirty="0" smtClean="0"/>
              <a:t>캠페인은 캠페인의 각종 정보 관련 업체정보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Ads, </a:t>
            </a:r>
            <a:r>
              <a:rPr lang="ko-KR" altLang="en-US" dirty="0" smtClean="0"/>
              <a:t>배너들의 조합으로 이루어짐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Ads</a:t>
            </a:r>
            <a:r>
              <a:rPr lang="ko-KR" altLang="en-US" dirty="0" smtClean="0"/>
              <a:t>가 매체의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들의 조합으로 이루어짐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매체의 종류는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웹과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r>
              <a:rPr lang="ko-KR" altLang="en-US" dirty="0" smtClean="0"/>
              <a:t>배너는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Text</a:t>
            </a:r>
            <a:r>
              <a:rPr lang="ko-KR" altLang="en-US" dirty="0" smtClean="0"/>
              <a:t>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모바일에서</a:t>
            </a:r>
            <a:r>
              <a:rPr lang="ko-KR" altLang="en-US" baseline="0" dirty="0" smtClean="0"/>
              <a:t> 가능한 모든 소재</a:t>
            </a:r>
            <a:endParaRPr lang="en-US" altLang="ko-KR" baseline="0" dirty="0" smtClean="0"/>
          </a:p>
          <a:p>
            <a:r>
              <a:rPr lang="en-US" altLang="ko-KR" dirty="0" smtClean="0"/>
              <a:t>Ads</a:t>
            </a:r>
            <a:r>
              <a:rPr lang="ko-KR" altLang="en-US" dirty="0" smtClean="0"/>
              <a:t>와 배너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정보와 </a:t>
            </a:r>
            <a:r>
              <a:rPr lang="ko-KR" altLang="en-US" baseline="0" dirty="0" err="1" smtClean="0"/>
              <a:t>인벤토리</a:t>
            </a:r>
            <a:r>
              <a:rPr lang="ko-KR" altLang="en-US" baseline="0" dirty="0" smtClean="0"/>
              <a:t> 정보가 엮여서 노출 서버가 광고 </a:t>
            </a:r>
            <a:r>
              <a:rPr lang="ko-KR" altLang="en-US" baseline="0" dirty="0" err="1" smtClean="0"/>
              <a:t>노출및</a:t>
            </a:r>
            <a:r>
              <a:rPr lang="ko-KR" altLang="en-US" baseline="0" dirty="0" smtClean="0"/>
              <a:t> 노출 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조절에 활용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리포트와 업체 정보가 엮여서 정산이 이루어짐</a:t>
            </a:r>
            <a:endParaRPr lang="ko-KR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F59276-758E-455A-8AA9-8C967AE7FA8F}" type="slidenum">
              <a:rPr lang="en-US"/>
              <a:pPr/>
              <a:t>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Ads</a:t>
            </a:r>
            <a:r>
              <a:rPr lang="ko-KR" altLang="en-US" dirty="0" smtClean="0">
                <a:solidFill>
                  <a:srgbClr val="000000"/>
                </a:solidFill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</a:rPr>
              <a:t>Slot</a:t>
            </a:r>
            <a:r>
              <a:rPr lang="ko-KR" altLang="en-US" dirty="0" smtClean="0">
                <a:solidFill>
                  <a:srgbClr val="000000"/>
                </a:solidFill>
              </a:rPr>
              <a:t>간의 관계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- </a:t>
            </a:r>
            <a:r>
              <a:rPr lang="ko-KR" altLang="en-US" dirty="0" smtClean="0">
                <a:solidFill>
                  <a:srgbClr val="000000"/>
                </a:solidFill>
              </a:rPr>
              <a:t>캠페인 측면 </a:t>
            </a:r>
            <a:r>
              <a:rPr lang="en-US" altLang="ko-KR" dirty="0" smtClean="0">
                <a:solidFill>
                  <a:srgbClr val="000000"/>
                </a:solidFill>
              </a:rPr>
              <a:t>Ads : Slot = 1 : N</a:t>
            </a: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- </a:t>
            </a:r>
            <a:r>
              <a:rPr lang="ko-KR" altLang="en-US" dirty="0" smtClean="0">
                <a:solidFill>
                  <a:srgbClr val="000000"/>
                </a:solidFill>
              </a:rPr>
              <a:t>시스템 측면 </a:t>
            </a:r>
            <a:r>
              <a:rPr lang="en-US" altLang="ko-KR" dirty="0" smtClean="0">
                <a:solidFill>
                  <a:srgbClr val="000000"/>
                </a:solidFill>
              </a:rPr>
              <a:t>Slot : Ads = 1 : N</a:t>
            </a: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- </a:t>
            </a:r>
            <a:r>
              <a:rPr lang="ko-KR" altLang="en-US" dirty="0" smtClean="0">
                <a:solidFill>
                  <a:srgbClr val="000000"/>
                </a:solidFill>
              </a:rPr>
              <a:t>사이즈가 다른 </a:t>
            </a:r>
            <a:r>
              <a:rPr lang="en-US" altLang="ko-KR" dirty="0" smtClean="0">
                <a:solidFill>
                  <a:srgbClr val="000000"/>
                </a:solidFill>
              </a:rPr>
              <a:t>Slot</a:t>
            </a:r>
            <a:r>
              <a:rPr lang="ko-KR" altLang="en-US" dirty="0" smtClean="0">
                <a:solidFill>
                  <a:srgbClr val="000000"/>
                </a:solidFill>
              </a:rPr>
              <a:t>을 </a:t>
            </a:r>
            <a:r>
              <a:rPr lang="en-US" altLang="ko-KR" dirty="0" smtClean="0">
                <a:solidFill>
                  <a:srgbClr val="000000"/>
                </a:solidFill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</a:rPr>
              <a:t>개의 </a:t>
            </a:r>
            <a:r>
              <a:rPr lang="en-US" altLang="ko-KR" dirty="0" smtClean="0">
                <a:solidFill>
                  <a:srgbClr val="000000"/>
                </a:solidFill>
              </a:rPr>
              <a:t>Ads</a:t>
            </a:r>
            <a:r>
              <a:rPr lang="ko-KR" altLang="en-US" dirty="0" smtClean="0">
                <a:solidFill>
                  <a:srgbClr val="000000"/>
                </a:solidFill>
              </a:rPr>
              <a:t>로 묶을 수 있음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- </a:t>
            </a:r>
            <a:r>
              <a:rPr lang="ko-KR" altLang="en-US" dirty="0" smtClean="0">
                <a:solidFill>
                  <a:srgbClr val="000000"/>
                </a:solidFill>
              </a:rPr>
              <a:t>다양한 조합이 가능하여 캠페인 특성에 맞게 운영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리포트 가능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F59276-758E-455A-8AA9-8C967AE7FA8F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ko-KR" altLang="en-US" baseline="0" dirty="0" smtClean="0">
                <a:solidFill>
                  <a:srgbClr val="000000"/>
                </a:solidFill>
              </a:rPr>
              <a:t>광고주 </a:t>
            </a:r>
            <a:r>
              <a:rPr lang="en-US" altLang="ko-KR" baseline="0" dirty="0" err="1" smtClean="0">
                <a:solidFill>
                  <a:srgbClr val="000000"/>
                </a:solidFill>
              </a:rPr>
              <a:t>vs</a:t>
            </a:r>
            <a:r>
              <a:rPr lang="en-US" altLang="ko-KR" baseline="0" dirty="0" smtClean="0">
                <a:solidFill>
                  <a:srgbClr val="000000"/>
                </a:solidFill>
              </a:rPr>
              <a:t> </a:t>
            </a:r>
            <a:r>
              <a:rPr lang="ko-KR" altLang="en-US" baseline="0" dirty="0" smtClean="0">
                <a:solidFill>
                  <a:srgbClr val="000000"/>
                </a:solidFill>
              </a:rPr>
              <a:t>업체</a:t>
            </a:r>
            <a:endParaRPr lang="en-US" altLang="ko-KR" baseline="0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- </a:t>
            </a:r>
            <a:r>
              <a:rPr lang="ko-KR" altLang="en-US" dirty="0" smtClean="0">
                <a:solidFill>
                  <a:srgbClr val="000000"/>
                </a:solidFill>
              </a:rPr>
              <a:t>광고주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	- </a:t>
            </a:r>
            <a:r>
              <a:rPr lang="ko-KR" altLang="en-US" dirty="0" smtClean="0">
                <a:solidFill>
                  <a:srgbClr val="000000"/>
                </a:solidFill>
              </a:rPr>
              <a:t>캠페인의 주체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	- </a:t>
            </a:r>
            <a:r>
              <a:rPr lang="ko-KR" altLang="en-US" dirty="0" smtClean="0">
                <a:solidFill>
                  <a:srgbClr val="000000"/>
                </a:solidFill>
              </a:rPr>
              <a:t>광고주가 매체인 경우도 흔하여 그냥 업체에 남겨 놓고 매체와 광고주로 혼용해서 쓰기엔 문제가 있음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	-</a:t>
            </a:r>
            <a:r>
              <a:rPr lang="ko-KR" altLang="en-US" dirty="0" smtClean="0">
                <a:solidFill>
                  <a:srgbClr val="000000"/>
                </a:solidFill>
              </a:rPr>
              <a:t> 정산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영업정보 등의 활용에 있어 구분 필요</a:t>
            </a:r>
            <a:endParaRPr lang="en-US" altLang="ko-KR" baseline="0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baseline="0" dirty="0" smtClean="0">
                <a:solidFill>
                  <a:srgbClr val="000000"/>
                </a:solidFill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</a:rPr>
              <a:t>업체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	- </a:t>
            </a:r>
            <a:r>
              <a:rPr lang="ko-KR" altLang="en-US" dirty="0" smtClean="0">
                <a:solidFill>
                  <a:srgbClr val="000000"/>
                </a:solidFill>
              </a:rPr>
              <a:t>사용자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</a:rPr>
              <a:t>담당자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</a:rPr>
              <a:t>의 소속 그룹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	- </a:t>
            </a:r>
            <a:r>
              <a:rPr lang="ko-KR" altLang="en-US" dirty="0" err="1" smtClean="0">
                <a:solidFill>
                  <a:srgbClr val="000000"/>
                </a:solidFill>
              </a:rPr>
              <a:t>구분자로</a:t>
            </a:r>
            <a:r>
              <a:rPr lang="ko-KR" altLang="en-US" dirty="0" smtClean="0">
                <a:solidFill>
                  <a:srgbClr val="000000"/>
                </a:solidFill>
              </a:rPr>
              <a:t> 업체 속성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</a:rPr>
              <a:t>대행사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</a:rPr>
              <a:t>렙사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</a:rPr>
              <a:t>매체사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</a:rPr>
              <a:t>제작사등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</a:rPr>
              <a:t> 구분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	-</a:t>
            </a:r>
            <a:r>
              <a:rPr lang="en-US" altLang="ko-KR" baseline="0" dirty="0" smtClean="0">
                <a:solidFill>
                  <a:srgbClr val="000000"/>
                </a:solidFill>
              </a:rPr>
              <a:t> </a:t>
            </a:r>
            <a:r>
              <a:rPr lang="ko-KR" altLang="en-US" baseline="0" dirty="0" smtClean="0">
                <a:solidFill>
                  <a:srgbClr val="000000"/>
                </a:solidFill>
              </a:rPr>
              <a:t>현재의 관행상 대행사</a:t>
            </a:r>
            <a:r>
              <a:rPr lang="en-US" altLang="ko-KR" baseline="0" dirty="0" smtClean="0">
                <a:solidFill>
                  <a:srgbClr val="000000"/>
                </a:solidFill>
              </a:rPr>
              <a:t>, </a:t>
            </a:r>
            <a:r>
              <a:rPr lang="ko-KR" altLang="en-US" baseline="0" dirty="0" err="1" smtClean="0">
                <a:solidFill>
                  <a:srgbClr val="000000"/>
                </a:solidFill>
              </a:rPr>
              <a:t>렙사</a:t>
            </a:r>
            <a:r>
              <a:rPr lang="en-US" altLang="ko-KR" baseline="0" dirty="0" smtClean="0">
                <a:solidFill>
                  <a:srgbClr val="000000"/>
                </a:solidFill>
              </a:rPr>
              <a:t>, </a:t>
            </a:r>
            <a:r>
              <a:rPr lang="ko-KR" altLang="en-US" baseline="0" dirty="0" err="1" smtClean="0">
                <a:solidFill>
                  <a:srgbClr val="000000"/>
                </a:solidFill>
              </a:rPr>
              <a:t>매체사</a:t>
            </a:r>
            <a:r>
              <a:rPr lang="en-US" altLang="ko-KR" baseline="0" dirty="0" smtClean="0">
                <a:solidFill>
                  <a:srgbClr val="000000"/>
                </a:solidFill>
              </a:rPr>
              <a:t>, </a:t>
            </a:r>
            <a:r>
              <a:rPr lang="ko-KR" altLang="en-US" baseline="0" dirty="0" err="1" smtClean="0">
                <a:solidFill>
                  <a:srgbClr val="000000"/>
                </a:solidFill>
              </a:rPr>
              <a:t>제작사등이</a:t>
            </a:r>
            <a:r>
              <a:rPr lang="en-US" altLang="ko-KR" baseline="0" dirty="0" smtClean="0">
                <a:solidFill>
                  <a:srgbClr val="000000"/>
                </a:solidFill>
              </a:rPr>
              <a:t> </a:t>
            </a:r>
            <a:r>
              <a:rPr lang="ko-KR" altLang="en-US" baseline="0" dirty="0" smtClean="0">
                <a:solidFill>
                  <a:srgbClr val="000000"/>
                </a:solidFill>
              </a:rPr>
              <a:t>캠페인 입장에서 보면 집행 금액에 대한 금액을 제외하면 크게 다르지 않음</a:t>
            </a:r>
            <a:r>
              <a:rPr lang="en-US" altLang="ko-KR" baseline="0" dirty="0" smtClean="0">
                <a:solidFill>
                  <a:srgbClr val="000000"/>
                </a:solidFill>
              </a:rPr>
              <a:t>.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F59276-758E-455A-8AA9-8C967AE7FA8F}" type="slidenum">
              <a:rPr lang="en-US"/>
              <a:pPr/>
              <a:t>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ko-KR" altLang="en-US" dirty="0" smtClean="0">
                <a:solidFill>
                  <a:srgbClr val="000000"/>
                </a:solidFill>
              </a:rPr>
              <a:t>광고 노출 조절</a:t>
            </a:r>
          </a:p>
          <a:p>
            <a:pPr marL="457200" lvl="1" indent="0"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- Slot</a:t>
            </a:r>
            <a:r>
              <a:rPr lang="ko-KR" altLang="en-US" dirty="0" smtClean="0">
                <a:solidFill>
                  <a:srgbClr val="000000"/>
                </a:solidFill>
              </a:rPr>
              <a:t>별 </a:t>
            </a:r>
            <a:r>
              <a:rPr lang="ko-KR" altLang="en-US" dirty="0" err="1" smtClean="0">
                <a:solidFill>
                  <a:srgbClr val="000000"/>
                </a:solidFill>
              </a:rPr>
              <a:t>인벤토리</a:t>
            </a:r>
            <a:r>
              <a:rPr lang="ko-KR" altLang="en-US" dirty="0" smtClean="0">
                <a:solidFill>
                  <a:srgbClr val="000000"/>
                </a:solidFill>
              </a:rPr>
              <a:t> 예측</a:t>
            </a:r>
          </a:p>
          <a:p>
            <a:pPr marL="457200" lvl="1" indent="0"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- Ads, Slot</a:t>
            </a:r>
            <a:r>
              <a:rPr lang="ko-KR" altLang="en-US" dirty="0" smtClean="0">
                <a:solidFill>
                  <a:srgbClr val="000000"/>
                </a:solidFill>
              </a:rPr>
              <a:t>별 </a:t>
            </a:r>
            <a:r>
              <a:rPr lang="ko-KR" altLang="en-US" dirty="0" err="1" smtClean="0">
                <a:solidFill>
                  <a:srgbClr val="000000"/>
                </a:solidFill>
              </a:rPr>
              <a:t>노출량</a:t>
            </a:r>
            <a:r>
              <a:rPr lang="ko-KR" altLang="en-US" dirty="0" smtClean="0">
                <a:solidFill>
                  <a:srgbClr val="000000"/>
                </a:solidFill>
              </a:rPr>
              <a:t> 할당</a:t>
            </a:r>
          </a:p>
          <a:p>
            <a:pPr marL="457200" lvl="1" indent="0"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- 5</a:t>
            </a:r>
            <a:r>
              <a:rPr lang="ko-KR" altLang="en-US" dirty="0" smtClean="0">
                <a:solidFill>
                  <a:srgbClr val="000000"/>
                </a:solidFill>
              </a:rPr>
              <a:t>분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단위 </a:t>
            </a:r>
            <a:r>
              <a:rPr lang="ko-KR" altLang="en-US" dirty="0" err="1" smtClean="0">
                <a:solidFill>
                  <a:srgbClr val="000000"/>
                </a:solidFill>
              </a:rPr>
              <a:t>노출량</a:t>
            </a:r>
            <a:r>
              <a:rPr lang="ko-KR" altLang="en-US" dirty="0" smtClean="0">
                <a:solidFill>
                  <a:srgbClr val="000000"/>
                </a:solidFill>
              </a:rPr>
              <a:t> 보정</a:t>
            </a:r>
          </a:p>
          <a:p>
            <a:pPr marL="457200" lvl="1" indent="0"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F59276-758E-455A-8AA9-8C967AE7FA8F}" type="slidenum">
              <a:rPr lang="en-US"/>
              <a:pPr/>
              <a:t>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339725" indent="-339725">
              <a:buFont typeface="맑은 고딕" pitchFamily="48" charset="-127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ko-KR" altLang="en-US" dirty="0" smtClean="0">
                <a:solidFill>
                  <a:srgbClr val="000000"/>
                </a:solidFill>
              </a:rPr>
              <a:t>확장을 준비한 광고서버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buFont typeface="맑은 고딕" pitchFamily="48" charset="-127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- </a:t>
            </a:r>
            <a:r>
              <a:rPr lang="en-US" altLang="ko-KR" dirty="0" err="1" smtClean="0">
                <a:solidFill>
                  <a:srgbClr val="000000"/>
                </a:solidFill>
              </a:rPr>
              <a:t>H</a:t>
            </a:r>
            <a:r>
              <a:rPr lang="en-US" dirty="0" err="1" smtClean="0">
                <a:solidFill>
                  <a:srgbClr val="000000"/>
                </a:solidFill>
              </a:rPr>
              <a:t>adoop</a:t>
            </a:r>
            <a:r>
              <a:rPr lang="en-US" dirty="0" smtClean="0">
                <a:solidFill>
                  <a:srgbClr val="000000"/>
                </a:solidFill>
              </a:rPr>
              <a:t>, cloud</a:t>
            </a:r>
            <a:r>
              <a:rPr lang="ko-KR" altLang="en-US" dirty="0" smtClean="0">
                <a:solidFill>
                  <a:srgbClr val="000000"/>
                </a:solidFill>
              </a:rPr>
              <a:t>로 구성된 각종 </a:t>
            </a:r>
            <a:r>
              <a:rPr lang="en-US" dirty="0" smtClean="0">
                <a:solidFill>
                  <a:srgbClr val="000000"/>
                </a:solidFill>
              </a:rPr>
              <a:t>Server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arm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buFont typeface="맑은 고딕" pitchFamily="48" charset="-127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	- </a:t>
            </a:r>
            <a:r>
              <a:rPr lang="ko-KR" altLang="en-US" dirty="0" smtClean="0">
                <a:solidFill>
                  <a:srgbClr val="000000"/>
                </a:solidFill>
              </a:rPr>
              <a:t>광고 </a:t>
            </a:r>
            <a:r>
              <a:rPr lang="en-US" altLang="ko-KR" dirty="0" smtClean="0">
                <a:solidFill>
                  <a:srgbClr val="000000"/>
                </a:solidFill>
              </a:rPr>
              <a:t>UID</a:t>
            </a:r>
            <a:r>
              <a:rPr lang="ko-KR" altLang="en-US" dirty="0" smtClean="0">
                <a:solidFill>
                  <a:srgbClr val="000000"/>
                </a:solidFill>
              </a:rPr>
              <a:t>및 카카오 내부 데이터</a:t>
            </a:r>
            <a:r>
              <a:rPr lang="en-US" altLang="ko-KR" dirty="0" smtClean="0">
                <a:solidFill>
                  <a:srgbClr val="000000"/>
                </a:solidFill>
              </a:rPr>
              <a:t>(log4k)</a:t>
            </a:r>
            <a:r>
              <a:rPr lang="ko-KR" altLang="en-US" dirty="0" smtClean="0">
                <a:solidFill>
                  <a:srgbClr val="000000"/>
                </a:solidFill>
              </a:rPr>
              <a:t>를 이용한 </a:t>
            </a:r>
            <a:r>
              <a:rPr lang="en-US" altLang="ko-KR" dirty="0" err="1" smtClean="0">
                <a:solidFill>
                  <a:srgbClr val="000000"/>
                </a:solidFill>
              </a:rPr>
              <a:t>Socal</a:t>
            </a:r>
            <a:r>
              <a:rPr lang="en-US" altLang="ko-KR" baseline="0" dirty="0" smtClean="0">
                <a:solidFill>
                  <a:srgbClr val="000000"/>
                </a:solidFill>
              </a:rPr>
              <a:t> graph </a:t>
            </a:r>
            <a:r>
              <a:rPr lang="ko-KR" altLang="en-US" dirty="0" smtClean="0">
                <a:solidFill>
                  <a:srgbClr val="000000"/>
                </a:solidFill>
              </a:rPr>
              <a:t>분석</a:t>
            </a:r>
          </a:p>
          <a:p>
            <a:pPr marL="457200" lvl="1" indent="0"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915A85-FEC5-4496-BC1B-2394328C0205}" type="slidenum">
              <a:rPr lang="en-US"/>
              <a:pPr/>
              <a:t>9</a:t>
            </a:fld>
            <a:endParaRPr 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137A615-0FD4-4142-B41A-B691042144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FC0F21-26C4-48F2-A19C-91BCB38C36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60721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60721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5B7E036-E4EF-47CC-9FFD-5825E0EC10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D22432-5091-4736-99F1-FBC9AC57AC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E9C82E2-34A5-45E3-9325-02161B67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600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600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F5F992-D68F-4C1E-BD95-FA7CF907A1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F5ED60B-C765-44AB-B552-6778C0CA8B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9AFE62-929D-4BF6-9C12-5423CA1EC3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DE6AB9F-C3B2-4917-A4FF-3C0CD5B1A9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C03329-C398-4309-9DD9-C0D950324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5D80E15-8386-455F-A95F-E9E65F7B4B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smtClean="0"/>
              <a:t>제목 텍스트의 서식을 편집하려면 클릭하십시오</a:t>
            </a:r>
            <a:r>
              <a:rPr lang="en-GB" altLang="ko-KR" smtClean="0"/>
              <a:t>.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smtClean="0"/>
              <a:t>개요 텍스트의 서식을 편집하려면 클릭하십시오</a:t>
            </a:r>
          </a:p>
          <a:p>
            <a:pPr lvl="1"/>
            <a:r>
              <a:rPr lang="en-GB" altLang="ko-KR" smtClean="0"/>
              <a:t>2</a:t>
            </a:r>
            <a:r>
              <a:rPr lang="ko-KR" altLang="en-GB" smtClean="0"/>
              <a:t>번째 개요 수준</a:t>
            </a:r>
          </a:p>
          <a:p>
            <a:pPr lvl="2"/>
            <a:r>
              <a:rPr lang="en-GB" altLang="ko-KR" smtClean="0"/>
              <a:t>3</a:t>
            </a:r>
            <a:r>
              <a:rPr lang="ko-KR" altLang="en-GB" smtClean="0"/>
              <a:t>번째 개요 수준</a:t>
            </a:r>
          </a:p>
          <a:p>
            <a:pPr lvl="3"/>
            <a:r>
              <a:rPr lang="en-GB" altLang="ko-KR" smtClean="0"/>
              <a:t>4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5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6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7</a:t>
            </a:r>
            <a:r>
              <a:rPr lang="ko-KR" altLang="en-GB" smtClean="0"/>
              <a:t>번째 개요 수준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3175"/>
            <a:ext cx="213042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3175"/>
            <a:ext cx="213042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15ED835-083D-4FEE-9708-4611E50DC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맑은 고딕" pitchFamily="48" charset="-127"/>
          <a:ea typeface="맑은 고딕" pitchFamily="48" charset="-127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맑은 고딕" pitchFamily="48" charset="-127"/>
          <a:ea typeface="맑은 고딕" pitchFamily="48" charset="-127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맑은 고딕" pitchFamily="48" charset="-127"/>
          <a:ea typeface="맑은 고딕" pitchFamily="48" charset="-127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맑은 고딕" pitchFamily="48" charset="-127"/>
          <a:ea typeface="맑은 고딕" pitchFamily="48" charset="-127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맑은 고딕" pitchFamily="48" charset="-127"/>
          <a:ea typeface="맑은 고딕" pitchFamily="48" charset="-127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맑은 고딕" pitchFamily="48" charset="-127"/>
          <a:ea typeface="맑은 고딕" pitchFamily="48" charset="-127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맑은 고딕" pitchFamily="48" charset="-127"/>
          <a:ea typeface="맑은 고딕" pitchFamily="48" charset="-127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맑은 고딕" pitchFamily="48" charset="-127"/>
          <a:ea typeface="맑은 고딕" pitchFamily="48" charset="-127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KANT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5072066" y="5143512"/>
            <a:ext cx="4071934" cy="1714488"/>
          </a:xfrm>
        </p:spPr>
        <p:txBody>
          <a:bodyPr/>
          <a:lstStyle/>
          <a:p>
            <a:pPr algn="l"/>
            <a:r>
              <a:rPr lang="ko-KR" altLang="en-US" sz="2400" dirty="0" smtClean="0"/>
              <a:t>플랫폼 개발팀</a:t>
            </a:r>
            <a:endParaRPr lang="en-US" altLang="ko-KR" sz="2400" dirty="0" smtClean="0"/>
          </a:p>
          <a:p>
            <a:pPr algn="l"/>
            <a:r>
              <a:rPr lang="en-US" altLang="ko-KR" sz="2400" dirty="0" smtClean="0"/>
              <a:t>2012. 11. 16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60350"/>
            <a:ext cx="2438400" cy="624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405313" y="1844675"/>
            <a:ext cx="2236787" cy="100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0">
                <a:solidFill>
                  <a:srgbClr val="000000"/>
                </a:solidFill>
              </a:rPr>
              <a:t>KANT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313238" y="3789363"/>
            <a:ext cx="4377202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000000"/>
                </a:solidFill>
              </a:rPr>
              <a:t>Kakao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Ad-Net / </a:t>
            </a:r>
            <a:r>
              <a:rPr lang="en-US" sz="2800" dirty="0">
                <a:solidFill>
                  <a:srgbClr val="000000"/>
                </a:solidFill>
              </a:rPr>
              <a:t>Targeting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476250"/>
            <a:ext cx="21304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Kant </a:t>
            </a:r>
            <a:r>
              <a:rPr lang="ko-KR">
                <a:solidFill>
                  <a:srgbClr val="000000"/>
                </a:solidFill>
              </a:rPr>
              <a:t>시스템 구성도</a:t>
            </a:r>
          </a:p>
        </p:txBody>
      </p:sp>
      <p:pic>
        <p:nvPicPr>
          <p:cNvPr id="15362" name="Picture 2" descr="http://dev.iwilab.com:8080/confluence/download/attachments/23269071/kant.png?version=1&amp;modificationDate=13529721411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52543"/>
            <a:ext cx="8105776" cy="4991101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 bwMode="auto">
          <a:xfrm>
            <a:off x="1857356" y="4214818"/>
            <a:ext cx="6286544" cy="2357454"/>
          </a:xfrm>
          <a:prstGeom prst="roundRect">
            <a:avLst>
              <a:gd name="adj" fmla="val 4164"/>
            </a:avLst>
          </a:prstGeom>
          <a:solidFill>
            <a:srgbClr val="00B05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ko-KR" dirty="0" smtClean="0"/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정산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857356" y="1142984"/>
            <a:ext cx="6286544" cy="2571768"/>
          </a:xfrm>
          <a:prstGeom prst="roundRect">
            <a:avLst>
              <a:gd name="adj" fmla="val 4164"/>
            </a:avLst>
          </a:prstGeom>
          <a:solidFill>
            <a:srgbClr val="00B05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ko-KR" dirty="0" smtClean="0"/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ko-KR" dirty="0" smtClean="0"/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48" charset="-127"/>
                <a:ea typeface="맑은 고딕" pitchFamily="48" charset="-127"/>
              </a:rPr>
              <a:t>노출</a:t>
            </a: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74663" y="476250"/>
            <a:ext cx="219993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Kant</a:t>
            </a:r>
            <a:r>
              <a:rPr lang="ko-KR" altLang="en-US" dirty="0" smtClean="0">
                <a:solidFill>
                  <a:srgbClr val="000000"/>
                </a:solidFill>
              </a:rPr>
              <a:t>의 캠페인 구조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3786190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캠페</a:t>
            </a:r>
            <a:r>
              <a:rPr lang="ko-KR" altLang="en-US" sz="1600" dirty="0">
                <a:solidFill>
                  <a:schemeClr val="tx1"/>
                </a:solidFill>
              </a:rPr>
              <a:t>인</a:t>
            </a:r>
          </a:p>
        </p:txBody>
      </p:sp>
      <p:cxnSp>
        <p:nvCxnSpPr>
          <p:cNvPr id="19" name="꺾인 연결선 18"/>
          <p:cNvCxnSpPr>
            <a:stCxn id="4" idx="3"/>
            <a:endCxn id="5" idx="1"/>
          </p:cNvCxnSpPr>
          <p:nvPr/>
        </p:nvCxnSpPr>
        <p:spPr bwMode="auto">
          <a:xfrm>
            <a:off x="2428860" y="3955467"/>
            <a:ext cx="357190" cy="194746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꺾인 연결선 21"/>
          <p:cNvCxnSpPr>
            <a:stCxn id="4" idx="3"/>
            <a:endCxn id="9" idx="1"/>
          </p:cNvCxnSpPr>
          <p:nvPr/>
        </p:nvCxnSpPr>
        <p:spPr bwMode="auto">
          <a:xfrm flipV="1">
            <a:off x="2428860" y="2902533"/>
            <a:ext cx="357190" cy="10529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꺾인 연결선 27"/>
          <p:cNvCxnSpPr>
            <a:stCxn id="4" idx="3"/>
            <a:endCxn id="6" idx="1"/>
          </p:cNvCxnSpPr>
          <p:nvPr/>
        </p:nvCxnSpPr>
        <p:spPr bwMode="auto">
          <a:xfrm flipV="1">
            <a:off x="2428860" y="1649686"/>
            <a:ext cx="357190" cy="230578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꺾인 연결선 81"/>
          <p:cNvCxnSpPr>
            <a:stCxn id="4" idx="3"/>
            <a:endCxn id="72" idx="1"/>
          </p:cNvCxnSpPr>
          <p:nvPr/>
        </p:nvCxnSpPr>
        <p:spPr bwMode="auto">
          <a:xfrm>
            <a:off x="2428860" y="3955467"/>
            <a:ext cx="357190" cy="80445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모서리가 둥근 직사각형 68"/>
          <p:cNvSpPr/>
          <p:nvPr/>
        </p:nvSpPr>
        <p:spPr bwMode="auto">
          <a:xfrm>
            <a:off x="2714612" y="1214422"/>
            <a:ext cx="5357850" cy="928694"/>
          </a:xfrm>
          <a:prstGeom prst="roundRect">
            <a:avLst>
              <a:gd name="adj" fmla="val 8524"/>
            </a:avLst>
          </a:prstGeom>
          <a:solidFill>
            <a:srgbClr val="92D050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2714612" y="2214554"/>
            <a:ext cx="5357850" cy="1428760"/>
          </a:xfrm>
          <a:prstGeom prst="roundRect">
            <a:avLst>
              <a:gd name="adj" fmla="val 8524"/>
            </a:avLst>
          </a:prstGeom>
          <a:solidFill>
            <a:srgbClr val="92D050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6050" y="1357298"/>
            <a:ext cx="1500198" cy="584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Ads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매체 조합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6050" y="2733256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배</a:t>
            </a:r>
            <a:r>
              <a:rPr lang="ko-KR" altLang="en-US" sz="1600" dirty="0">
                <a:solidFill>
                  <a:schemeClr val="tx1"/>
                </a:solidFill>
              </a:rPr>
              <a:t>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0826" y="1285860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Mobile Web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826" y="1733124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Mobile App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3438" y="1571612"/>
            <a:ext cx="1500198" cy="1323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인벤토리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(Slot, Ads, Banner)</a:t>
            </a: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0826" y="2357430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0826" y="2786058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동영상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826" y="3214686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6" idx="3"/>
            <a:endCxn id="14" idx="1"/>
          </p:cNvCxnSpPr>
          <p:nvPr/>
        </p:nvCxnSpPr>
        <p:spPr bwMode="auto">
          <a:xfrm>
            <a:off x="4286248" y="1649686"/>
            <a:ext cx="357190" cy="58364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꺾인 연결선 41"/>
          <p:cNvCxnSpPr>
            <a:stCxn id="14" idx="3"/>
            <a:endCxn id="12" idx="1"/>
          </p:cNvCxnSpPr>
          <p:nvPr/>
        </p:nvCxnSpPr>
        <p:spPr bwMode="auto">
          <a:xfrm flipV="1">
            <a:off x="6143636" y="1455137"/>
            <a:ext cx="357190" cy="77819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꺾인 연결선 44"/>
          <p:cNvCxnSpPr>
            <a:stCxn id="14" idx="3"/>
            <a:endCxn id="13" idx="1"/>
          </p:cNvCxnSpPr>
          <p:nvPr/>
        </p:nvCxnSpPr>
        <p:spPr bwMode="auto">
          <a:xfrm flipV="1">
            <a:off x="6143636" y="1902401"/>
            <a:ext cx="357190" cy="33093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꺾인 연결선 46"/>
          <p:cNvCxnSpPr>
            <a:stCxn id="14" idx="3"/>
            <a:endCxn id="15" idx="1"/>
          </p:cNvCxnSpPr>
          <p:nvPr/>
        </p:nvCxnSpPr>
        <p:spPr bwMode="auto">
          <a:xfrm>
            <a:off x="6143636" y="2233332"/>
            <a:ext cx="357190" cy="29337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꺾인 연결선 54"/>
          <p:cNvCxnSpPr>
            <a:stCxn id="14" idx="3"/>
            <a:endCxn id="17" idx="1"/>
          </p:cNvCxnSpPr>
          <p:nvPr/>
        </p:nvCxnSpPr>
        <p:spPr bwMode="auto">
          <a:xfrm>
            <a:off x="6143636" y="2233332"/>
            <a:ext cx="357190" cy="115063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꺾인 연결선 59"/>
          <p:cNvCxnSpPr>
            <a:stCxn id="14" idx="3"/>
            <a:endCxn id="16" idx="1"/>
          </p:cNvCxnSpPr>
          <p:nvPr/>
        </p:nvCxnSpPr>
        <p:spPr bwMode="auto">
          <a:xfrm>
            <a:off x="6143636" y="2233332"/>
            <a:ext cx="357190" cy="72200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꺾인 연결선 65"/>
          <p:cNvCxnSpPr>
            <a:stCxn id="9" idx="3"/>
            <a:endCxn id="14" idx="1"/>
          </p:cNvCxnSpPr>
          <p:nvPr/>
        </p:nvCxnSpPr>
        <p:spPr bwMode="auto">
          <a:xfrm flipV="1">
            <a:off x="4286248" y="2233332"/>
            <a:ext cx="357190" cy="66920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모서리가 둥근 직사각형 74"/>
          <p:cNvSpPr/>
          <p:nvPr/>
        </p:nvSpPr>
        <p:spPr bwMode="auto">
          <a:xfrm>
            <a:off x="2714612" y="4286256"/>
            <a:ext cx="5357850" cy="928694"/>
          </a:xfrm>
          <a:prstGeom prst="roundRect">
            <a:avLst>
              <a:gd name="adj" fmla="val 8524"/>
            </a:avLst>
          </a:prstGeom>
          <a:solidFill>
            <a:srgbClr val="92D050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2714612" y="5286388"/>
            <a:ext cx="5357850" cy="1214446"/>
          </a:xfrm>
          <a:prstGeom prst="roundRect">
            <a:avLst>
              <a:gd name="adj" fmla="val 8524"/>
            </a:avLst>
          </a:prstGeom>
          <a:solidFill>
            <a:srgbClr val="92D050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5733652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업</a:t>
            </a:r>
            <a:r>
              <a:rPr lang="ko-KR" altLang="en-US" sz="16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0826" y="5376462"/>
            <a:ext cx="1500198" cy="338554"/>
          </a:xfrm>
          <a:prstGeom prst="rect">
            <a:avLst/>
          </a:prstGeom>
          <a:solidFill>
            <a:srgbClr val="92D050"/>
          </a:solidFill>
          <a:ln cap="rnd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광고주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826" y="5857892"/>
            <a:ext cx="1500198" cy="584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대행사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Rep</a:t>
            </a:r>
            <a:r>
              <a:rPr lang="ko-KR" altLang="en-US" sz="1600" dirty="0" smtClean="0">
                <a:solidFill>
                  <a:schemeClr val="tx1"/>
                </a:solidFill>
              </a:rPr>
              <a:t>사 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5" idx="3"/>
            <a:endCxn id="10" idx="1"/>
          </p:cNvCxnSpPr>
          <p:nvPr/>
        </p:nvCxnSpPr>
        <p:spPr bwMode="auto">
          <a:xfrm flipV="1">
            <a:off x="4286248" y="5545739"/>
            <a:ext cx="2214578" cy="35719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꺾인 연결선 35"/>
          <p:cNvCxnSpPr>
            <a:stCxn id="5" idx="3"/>
            <a:endCxn id="11" idx="1"/>
          </p:cNvCxnSpPr>
          <p:nvPr/>
        </p:nvCxnSpPr>
        <p:spPr bwMode="auto">
          <a:xfrm>
            <a:off x="4286248" y="5902929"/>
            <a:ext cx="2214578" cy="24735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2786050" y="4590644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리포트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00826" y="4357694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캠페인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00826" y="4786322"/>
            <a:ext cx="150019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매체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꺾인 연결선 84"/>
          <p:cNvCxnSpPr>
            <a:stCxn id="72" idx="3"/>
            <a:endCxn id="73" idx="1"/>
          </p:cNvCxnSpPr>
          <p:nvPr/>
        </p:nvCxnSpPr>
        <p:spPr bwMode="auto">
          <a:xfrm flipV="1">
            <a:off x="4286248" y="4526971"/>
            <a:ext cx="2214578" cy="23295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꺾인 연결선 87"/>
          <p:cNvCxnSpPr>
            <a:stCxn id="72" idx="3"/>
            <a:endCxn id="74" idx="1"/>
          </p:cNvCxnSpPr>
          <p:nvPr/>
        </p:nvCxnSpPr>
        <p:spPr bwMode="auto">
          <a:xfrm>
            <a:off x="4286248" y="4759921"/>
            <a:ext cx="2214578" cy="19567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74663" y="476250"/>
            <a:ext cx="181040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Kant</a:t>
            </a:r>
            <a:r>
              <a:rPr lang="ko-KR" altLang="en-US" dirty="0" smtClean="0">
                <a:solidFill>
                  <a:srgbClr val="000000"/>
                </a:solidFill>
              </a:rPr>
              <a:t>의 특징 </a:t>
            </a:r>
            <a:r>
              <a:rPr lang="en-US" altLang="ko-KR" dirty="0" smtClean="0">
                <a:solidFill>
                  <a:srgbClr val="000000"/>
                </a:solidFill>
              </a:rPr>
              <a:t>- 1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47700" y="1125538"/>
            <a:ext cx="2033227" cy="2587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Ads</a:t>
            </a:r>
            <a:r>
              <a:rPr lang="ko-KR" altLang="en-US" dirty="0" smtClean="0">
                <a:solidFill>
                  <a:srgbClr val="000000"/>
                </a:solidFill>
              </a:rPr>
              <a:t>가 </a:t>
            </a:r>
            <a:r>
              <a:rPr lang="en-US" altLang="ko-KR" dirty="0" smtClean="0">
                <a:solidFill>
                  <a:srgbClr val="000000"/>
                </a:solidFill>
              </a:rPr>
              <a:t>slot</a:t>
            </a:r>
            <a:r>
              <a:rPr lang="ko-KR" altLang="en-US" dirty="0" smtClean="0">
                <a:solidFill>
                  <a:srgbClr val="000000"/>
                </a:solidFill>
              </a:rPr>
              <a:t>의 조합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00306"/>
            <a:ext cx="5994399" cy="349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1571612"/>
            <a:ext cx="5379715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 bwMode="auto">
          <a:xfrm>
            <a:off x="3500430" y="2000240"/>
            <a:ext cx="5500726" cy="357190"/>
          </a:xfrm>
          <a:prstGeom prst="rect">
            <a:avLst/>
          </a:prstGeom>
          <a:noFill/>
          <a:ln w="15875" cap="flat" cmpd="sng" algn="ctr">
            <a:solidFill>
              <a:srgbClr val="0D1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28596" y="2857496"/>
            <a:ext cx="3000396" cy="3214710"/>
          </a:xfrm>
          <a:prstGeom prst="rect">
            <a:avLst/>
          </a:prstGeom>
          <a:noFill/>
          <a:ln w="15875" cap="flat" cmpd="sng" algn="ctr">
            <a:solidFill>
              <a:srgbClr val="0D1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0" name="굽은 화살표 9"/>
          <p:cNvSpPr/>
          <p:nvPr/>
        </p:nvSpPr>
        <p:spPr bwMode="auto">
          <a:xfrm rot="10800000">
            <a:off x="3714744" y="2571744"/>
            <a:ext cx="2357454" cy="2000264"/>
          </a:xfrm>
          <a:prstGeom prst="bentArrow">
            <a:avLst>
              <a:gd name="adj1" fmla="val 5633"/>
              <a:gd name="adj2" fmla="val 6569"/>
              <a:gd name="adj3" fmla="val 15755"/>
              <a:gd name="adj4" fmla="val 67438"/>
            </a:avLst>
          </a:prstGeom>
          <a:solidFill>
            <a:srgbClr val="1542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74663" y="476250"/>
            <a:ext cx="181040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Kant</a:t>
            </a:r>
            <a:r>
              <a:rPr lang="ko-KR" altLang="en-US" dirty="0" smtClean="0">
                <a:solidFill>
                  <a:srgbClr val="000000"/>
                </a:solidFill>
              </a:rPr>
              <a:t>의 특징 </a:t>
            </a:r>
            <a:r>
              <a:rPr lang="en-US" altLang="ko-KR" dirty="0" smtClean="0">
                <a:solidFill>
                  <a:srgbClr val="000000"/>
                </a:solidFill>
              </a:rPr>
              <a:t>- 2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47700" y="1125538"/>
            <a:ext cx="1711023" cy="2310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ko-KR" altLang="en-US" dirty="0" smtClean="0">
                <a:solidFill>
                  <a:srgbClr val="000000"/>
                </a:solidFill>
              </a:rPr>
              <a:t>광고주 </a:t>
            </a:r>
            <a:r>
              <a:rPr lang="en-US" altLang="ko-KR" dirty="0" err="1" smtClean="0">
                <a:solidFill>
                  <a:srgbClr val="000000"/>
                </a:solidFill>
              </a:rPr>
              <a:t>vs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업체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71678"/>
            <a:ext cx="8036205" cy="346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 bwMode="auto">
          <a:xfrm>
            <a:off x="4714876" y="2285992"/>
            <a:ext cx="3929090" cy="1785950"/>
          </a:xfrm>
          <a:prstGeom prst="rect">
            <a:avLst/>
          </a:prstGeom>
          <a:noFill/>
          <a:ln w="15875" cap="flat" cmpd="sng" algn="ctr">
            <a:solidFill>
              <a:srgbClr val="154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14876" y="4214818"/>
            <a:ext cx="3929090" cy="1357322"/>
          </a:xfrm>
          <a:prstGeom prst="rect">
            <a:avLst/>
          </a:prstGeom>
          <a:noFill/>
          <a:ln w="15875" cap="flat" cmpd="sng" algn="ctr">
            <a:solidFill>
              <a:srgbClr val="154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74663" y="476250"/>
            <a:ext cx="157957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Kant </a:t>
            </a:r>
            <a:r>
              <a:rPr lang="ko-KR" altLang="en-US" dirty="0" smtClean="0">
                <a:solidFill>
                  <a:srgbClr val="000000"/>
                </a:solidFill>
              </a:rPr>
              <a:t>특징 </a:t>
            </a:r>
            <a:r>
              <a:rPr lang="en-US" altLang="ko-KR" dirty="0" smtClean="0">
                <a:solidFill>
                  <a:srgbClr val="000000"/>
                </a:solidFill>
              </a:rPr>
              <a:t>- 3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47700" y="1125538"/>
            <a:ext cx="173025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39725" indent="-339725"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ko-KR" altLang="en-US" dirty="0" smtClean="0">
                <a:solidFill>
                  <a:srgbClr val="000000"/>
                </a:solidFill>
              </a:rPr>
              <a:t>광고 노출 조절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71612"/>
            <a:ext cx="6429420" cy="372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다이어그램 8"/>
          <p:cNvGraphicFramePr/>
          <p:nvPr/>
        </p:nvGraphicFramePr>
        <p:xfrm>
          <a:off x="9144000" y="1357298"/>
          <a:ext cx="4071966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5786446" y="2000240"/>
            <a:ext cx="571504" cy="3286148"/>
          </a:xfrm>
          <a:prstGeom prst="rect">
            <a:avLst/>
          </a:prstGeom>
          <a:noFill/>
          <a:ln w="15875" cap="flat" cmpd="sng" algn="ctr">
            <a:solidFill>
              <a:srgbClr val="0D1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572264" y="2000240"/>
            <a:ext cx="642942" cy="3286148"/>
          </a:xfrm>
          <a:prstGeom prst="rect">
            <a:avLst/>
          </a:prstGeom>
          <a:noFill/>
          <a:ln w="15875" cap="flat" cmpd="sng" algn="ctr">
            <a:solidFill>
              <a:srgbClr val="0D1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358082" y="2000240"/>
            <a:ext cx="714380" cy="3286148"/>
          </a:xfrm>
          <a:prstGeom prst="rect">
            <a:avLst/>
          </a:prstGeom>
          <a:noFill/>
          <a:ln w="15875" cap="flat" cmpd="sng" algn="ctr">
            <a:solidFill>
              <a:srgbClr val="0D1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cxnSp>
        <p:nvCxnSpPr>
          <p:cNvPr id="14" name="구부러진 연결선 13"/>
          <p:cNvCxnSpPr>
            <a:stCxn id="10" idx="2"/>
            <a:endCxn id="12" idx="2"/>
          </p:cNvCxnSpPr>
          <p:nvPr/>
        </p:nvCxnSpPr>
        <p:spPr bwMode="auto">
          <a:xfrm rot="16200000" flipH="1">
            <a:off x="6893735" y="4464851"/>
            <a:ext cx="1588" cy="1643074"/>
          </a:xfrm>
          <a:prstGeom prst="curvedConnector3">
            <a:avLst>
              <a:gd name="adj1" fmla="val 30390438"/>
            </a:avLst>
          </a:prstGeom>
          <a:solidFill>
            <a:srgbClr val="00B8FF"/>
          </a:solidFill>
          <a:ln w="9525" cap="flat" cmpd="sng" algn="ctr">
            <a:solidFill>
              <a:srgbClr val="0D13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구부러진 연결선 24"/>
          <p:cNvCxnSpPr>
            <a:stCxn id="11" idx="2"/>
            <a:endCxn id="12" idx="2"/>
          </p:cNvCxnSpPr>
          <p:nvPr/>
        </p:nvCxnSpPr>
        <p:spPr bwMode="auto">
          <a:xfrm rot="16200000" flipH="1">
            <a:off x="7304503" y="4875619"/>
            <a:ext cx="1588" cy="821537"/>
          </a:xfrm>
          <a:prstGeom prst="curvedConnector3">
            <a:avLst>
              <a:gd name="adj1" fmla="val 24792325"/>
            </a:avLst>
          </a:prstGeom>
          <a:solidFill>
            <a:srgbClr val="00B8FF"/>
          </a:solidFill>
          <a:ln w="9525" cap="flat" cmpd="sng" algn="ctr">
            <a:solidFill>
              <a:srgbClr val="0D1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타원 28"/>
          <p:cNvSpPr/>
          <p:nvPr/>
        </p:nvSpPr>
        <p:spPr bwMode="auto">
          <a:xfrm>
            <a:off x="6715140" y="5500702"/>
            <a:ext cx="1214446" cy="57150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D1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ko-KR" altLang="en-US" dirty="0" smtClean="0">
                <a:solidFill>
                  <a:srgbClr val="1542FF"/>
                </a:solidFill>
              </a:rPr>
              <a:t>보정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1542FF"/>
              </a:solidFill>
              <a:effectLst/>
              <a:latin typeface="맑은 고딕" pitchFamily="48" charset="-127"/>
              <a:ea typeface="맑은 고딕" pitchFamily="48" charset="-127"/>
            </a:endParaRPr>
          </a:p>
        </p:txBody>
      </p:sp>
      <p:cxnSp>
        <p:nvCxnSpPr>
          <p:cNvPr id="31" name="구부러진 연결선 30"/>
          <p:cNvCxnSpPr>
            <a:stCxn id="12" idx="2"/>
            <a:endCxn id="29" idx="6"/>
          </p:cNvCxnSpPr>
          <p:nvPr/>
        </p:nvCxnSpPr>
        <p:spPr bwMode="auto">
          <a:xfrm rot="16200000" flipH="1">
            <a:off x="7572396" y="5429264"/>
            <a:ext cx="500066" cy="214314"/>
          </a:xfrm>
          <a:prstGeom prst="curvedConnector4">
            <a:avLst>
              <a:gd name="adj1" fmla="val 36667"/>
              <a:gd name="adj2" fmla="val 160741"/>
            </a:avLst>
          </a:prstGeom>
          <a:solidFill>
            <a:srgbClr val="00B8FF"/>
          </a:solidFill>
          <a:ln w="9525" cap="flat" cmpd="sng" algn="ctr">
            <a:solidFill>
              <a:srgbClr val="0D13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log.qarea.com/wp-content/uploads/2012/01/46-clou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3" y="3071810"/>
            <a:ext cx="4343397" cy="3467782"/>
          </a:xfrm>
          <a:prstGeom prst="rect">
            <a:avLst/>
          </a:prstGeom>
          <a:noFill/>
        </p:spPr>
      </p:pic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74663" y="476250"/>
            <a:ext cx="157957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Kant </a:t>
            </a:r>
            <a:r>
              <a:rPr lang="ko-KR" altLang="en-US" dirty="0" smtClean="0">
                <a:solidFill>
                  <a:srgbClr val="000000"/>
                </a:solidFill>
              </a:rPr>
              <a:t>특징 </a:t>
            </a:r>
            <a:r>
              <a:rPr lang="en-US" altLang="ko-KR" dirty="0" smtClean="0">
                <a:solidFill>
                  <a:srgbClr val="000000"/>
                </a:solidFill>
              </a:rPr>
              <a:t>- 4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7700" y="1125538"/>
            <a:ext cx="2735342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39725" indent="-339725"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ko-KR" altLang="en-US" dirty="0" smtClean="0">
                <a:solidFill>
                  <a:srgbClr val="000000"/>
                </a:solidFill>
              </a:rPr>
              <a:t>확장을 준비한 광고 서버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1928802"/>
            <a:ext cx="4608513" cy="109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" name="Picture 4" descr="http://cdn.socialmediaexaminer.com/images/1210jk-matrix-relationship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3429000"/>
            <a:ext cx="3819830" cy="2666999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74663" y="476250"/>
            <a:ext cx="173025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dirty="0" smtClean="0">
                <a:solidFill>
                  <a:srgbClr val="000000"/>
                </a:solidFill>
              </a:rPr>
              <a:t>향후 확장 가능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2775" y="1152525"/>
            <a:ext cx="7521909" cy="2587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dirty="0">
                <a:solidFill>
                  <a:srgbClr val="000000"/>
                </a:solidFill>
              </a:rPr>
              <a:t>Open </a:t>
            </a:r>
            <a:r>
              <a:rPr lang="ko-KR" dirty="0">
                <a:solidFill>
                  <a:srgbClr val="000000"/>
                </a:solidFill>
              </a:rPr>
              <a:t>광고 서버</a:t>
            </a:r>
          </a:p>
          <a:p>
            <a:pPr marL="457200" lvl="1" indent="0">
              <a:buFont typeface="맑은 고딕" pitchFamily="48" charset="-127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dirty="0" err="1">
                <a:solidFill>
                  <a:srgbClr val="000000"/>
                </a:solidFill>
              </a:rPr>
              <a:t>Passback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ko-KR" dirty="0">
                <a:solidFill>
                  <a:srgbClr val="000000"/>
                </a:solidFill>
              </a:rPr>
              <a:t>등으로 </a:t>
            </a:r>
            <a:r>
              <a:rPr lang="en-US" dirty="0">
                <a:solidFill>
                  <a:srgbClr val="000000"/>
                </a:solidFill>
              </a:rPr>
              <a:t>open</a:t>
            </a:r>
            <a:r>
              <a:rPr lang="ko-KR" dirty="0">
                <a:solidFill>
                  <a:srgbClr val="000000"/>
                </a:solidFill>
              </a:rPr>
              <a:t>된 매체 연동</a:t>
            </a:r>
          </a:p>
          <a:p>
            <a:pPr marL="457200" lvl="1" indent="0">
              <a:buFont typeface="맑은 고딕" pitchFamily="48" charset="-127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ko-KR" dirty="0">
                <a:solidFill>
                  <a:srgbClr val="000000"/>
                </a:solidFill>
              </a:rPr>
              <a:t>결제 정산 등을 </a:t>
            </a:r>
            <a:r>
              <a:rPr lang="ko-KR" dirty="0" err="1">
                <a:solidFill>
                  <a:srgbClr val="000000"/>
                </a:solidFill>
              </a:rPr>
              <a:t>웹상에서</a:t>
            </a:r>
            <a:r>
              <a:rPr lang="ko-KR" dirty="0">
                <a:solidFill>
                  <a:srgbClr val="000000"/>
                </a:solidFill>
              </a:rPr>
              <a:t> 진행하는 </a:t>
            </a:r>
            <a:r>
              <a:rPr lang="en-US" dirty="0">
                <a:solidFill>
                  <a:srgbClr val="000000"/>
                </a:solidFill>
              </a:rPr>
              <a:t>open </a:t>
            </a:r>
            <a:r>
              <a:rPr lang="ko-KR" dirty="0">
                <a:solidFill>
                  <a:srgbClr val="000000"/>
                </a:solidFill>
              </a:rPr>
              <a:t>광고 플랫폼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339725" indent="-339725">
              <a:buFont typeface="맑은 고딕" pitchFamily="48" charset="-127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dirty="0">
                <a:solidFill>
                  <a:srgbClr val="000000"/>
                </a:solidFill>
              </a:rPr>
              <a:t>Mobile Network </a:t>
            </a:r>
            <a:r>
              <a:rPr lang="ko-KR" dirty="0">
                <a:solidFill>
                  <a:srgbClr val="000000"/>
                </a:solidFill>
              </a:rPr>
              <a:t>광고</a:t>
            </a:r>
          </a:p>
          <a:p>
            <a:pPr marL="457200" lvl="1" indent="0">
              <a:buFont typeface="맑은 고딕" pitchFamily="48" charset="-127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ko-KR" dirty="0" err="1">
                <a:solidFill>
                  <a:srgbClr val="000000"/>
                </a:solidFill>
              </a:rPr>
              <a:t>모바일</a:t>
            </a:r>
            <a:r>
              <a:rPr lang="ko-KR" dirty="0">
                <a:solidFill>
                  <a:srgbClr val="000000"/>
                </a:solidFill>
              </a:rPr>
              <a:t> 생태계 지원</a:t>
            </a:r>
            <a:r>
              <a:rPr lang="en-US" dirty="0">
                <a:solidFill>
                  <a:srgbClr val="000000"/>
                </a:solidFill>
              </a:rPr>
              <a:t>(Mobile Web, Mobile App)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339725" indent="-339725">
              <a:buFont typeface="맑은 고딕" pitchFamily="48" charset="-127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dirty="0" err="1">
                <a:solidFill>
                  <a:srgbClr val="000000"/>
                </a:solidFill>
              </a:rPr>
              <a:t>Kakao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ko-KR" dirty="0">
                <a:solidFill>
                  <a:srgbClr val="000000"/>
                </a:solidFill>
              </a:rPr>
              <a:t>네트워크를 이용한 </a:t>
            </a:r>
            <a:r>
              <a:rPr lang="ko-KR" dirty="0" err="1">
                <a:solidFill>
                  <a:srgbClr val="000000"/>
                </a:solidFill>
              </a:rPr>
              <a:t>타게팅</a:t>
            </a:r>
            <a:endParaRPr lang="ko-KR" dirty="0">
              <a:solidFill>
                <a:srgbClr val="000000"/>
              </a:solidFill>
            </a:endParaRPr>
          </a:p>
          <a:p>
            <a:pPr marL="457200" lvl="1" indent="0">
              <a:buFont typeface="맑은 고딕" pitchFamily="48" charset="-127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dirty="0">
                <a:solidFill>
                  <a:srgbClr val="000000"/>
                </a:solidFill>
              </a:rPr>
              <a:t>UID</a:t>
            </a:r>
            <a:r>
              <a:rPr lang="ko-KR" dirty="0">
                <a:solidFill>
                  <a:srgbClr val="000000"/>
                </a:solidFill>
              </a:rPr>
              <a:t>와 </a:t>
            </a:r>
            <a:r>
              <a:rPr lang="en-US" dirty="0" err="1">
                <a:solidFill>
                  <a:srgbClr val="000000"/>
                </a:solidFill>
              </a:rPr>
              <a:t>Hadoop</a:t>
            </a:r>
            <a:r>
              <a:rPr lang="ko-KR" dirty="0">
                <a:solidFill>
                  <a:srgbClr val="000000"/>
                </a:solidFill>
              </a:rPr>
              <a:t>을 이용한 </a:t>
            </a:r>
            <a:r>
              <a:rPr lang="ko-KR" altLang="en-US" dirty="0" smtClean="0">
                <a:solidFill>
                  <a:srgbClr val="000000"/>
                </a:solidFill>
              </a:rPr>
              <a:t>카카오의 </a:t>
            </a:r>
            <a:r>
              <a:rPr lang="ko-KR" dirty="0" smtClean="0">
                <a:solidFill>
                  <a:srgbClr val="000000"/>
                </a:solidFill>
              </a:rPr>
              <a:t>각종 </a:t>
            </a:r>
            <a:r>
              <a:rPr lang="ko-KR" dirty="0">
                <a:solidFill>
                  <a:srgbClr val="000000"/>
                </a:solidFill>
              </a:rPr>
              <a:t>소셜 그래프 분석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ko-KR" dirty="0" err="1">
                <a:solidFill>
                  <a:srgbClr val="000000"/>
                </a:solidFill>
              </a:rPr>
              <a:t>타게팅</a:t>
            </a:r>
            <a:endParaRPr 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itchFamily="48" charset="-127"/>
            <a:ea typeface="맑은 고딕" pitchFamily="4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itchFamily="48" charset="-127"/>
            <a:ea typeface="맑은 고딕" pitchFamily="48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423</Words>
  <PresentationFormat>화면 슬라이드 쇼(4:3)</PresentationFormat>
  <Paragraphs>143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KANT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Name</dc:creator>
  <cp:lastModifiedBy>Name</cp:lastModifiedBy>
  <cp:revision>105</cp:revision>
  <cp:lastPrinted>1601-01-01T00:00:00Z</cp:lastPrinted>
  <dcterms:created xsi:type="dcterms:W3CDTF">2012-11-11T13:43:40Z</dcterms:created>
  <dcterms:modified xsi:type="dcterms:W3CDTF">2012-11-16T04:44:32Z</dcterms:modified>
</cp:coreProperties>
</file>