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78" r:id="rId3"/>
    <p:sldId id="258" r:id="rId4"/>
    <p:sldId id="259" r:id="rId5"/>
    <p:sldId id="260" r:id="rId6"/>
    <p:sldId id="261" r:id="rId7"/>
    <p:sldId id="308" r:id="rId8"/>
    <p:sldId id="311" r:id="rId9"/>
    <p:sldId id="289" r:id="rId10"/>
    <p:sldId id="290" r:id="rId11"/>
    <p:sldId id="291" r:id="rId12"/>
    <p:sldId id="307" r:id="rId13"/>
    <p:sldId id="309" r:id="rId14"/>
    <p:sldId id="283" r:id="rId15"/>
    <p:sldId id="315" r:id="rId16"/>
    <p:sldId id="313" r:id="rId17"/>
    <p:sldId id="314" r:id="rId18"/>
    <p:sldId id="293" r:id="rId19"/>
    <p:sldId id="295" r:id="rId20"/>
    <p:sldId id="296" r:id="rId21"/>
    <p:sldId id="298" r:id="rId22"/>
    <p:sldId id="299" r:id="rId23"/>
    <p:sldId id="300" r:id="rId24"/>
    <p:sldId id="301" r:id="rId25"/>
    <p:sldId id="302" r:id="rId26"/>
    <p:sldId id="304" r:id="rId27"/>
    <p:sldId id="305" r:id="rId28"/>
    <p:sldId id="318" r:id="rId29"/>
    <p:sldId id="319" r:id="rId30"/>
    <p:sldId id="320" r:id="rId31"/>
    <p:sldId id="262" r:id="rId32"/>
    <p:sldId id="316" r:id="rId33"/>
    <p:sldId id="264" r:id="rId34"/>
    <p:sldId id="277" r:id="rId35"/>
    <p:sldId id="292" r:id="rId36"/>
    <p:sldId id="312" r:id="rId37"/>
  </p:sldIdLst>
  <p:sldSz cx="9144000" cy="6858000" type="screen4x3"/>
  <p:notesSz cx="6858000" cy="9144000"/>
  <p:embeddedFontLst>
    <p:embeddedFont>
      <p:font typeface="Archivo Narrow" panose="020B0604020202020204" charset="0"/>
      <p:regular r:id="rId39"/>
      <p:bold r:id="rId40"/>
      <p:italic r:id="rId41"/>
      <p:boldItalic r:id="rId42"/>
    </p:embeddedFont>
    <p:embeddedFont>
      <p:font typeface="Georgia" panose="02040502050405020303" pitchFamily="18"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AD0A518-5084-437E-99D6-E8FCA283FC13}">
          <p14:sldIdLst>
            <p14:sldId id="256"/>
            <p14:sldId id="278"/>
            <p14:sldId id="258"/>
            <p14:sldId id="259"/>
            <p14:sldId id="260"/>
            <p14:sldId id="261"/>
          </p14:sldIdLst>
        </p14:section>
        <p14:section name="Untitled Section" id="{E38A031E-AF7C-425C-8957-2993928635E7}">
          <p14:sldIdLst>
            <p14:sldId id="308"/>
            <p14:sldId id="311"/>
            <p14:sldId id="289"/>
            <p14:sldId id="290"/>
            <p14:sldId id="291"/>
            <p14:sldId id="307"/>
            <p14:sldId id="309"/>
            <p14:sldId id="283"/>
            <p14:sldId id="315"/>
            <p14:sldId id="313"/>
            <p14:sldId id="314"/>
            <p14:sldId id="293"/>
            <p14:sldId id="295"/>
            <p14:sldId id="296"/>
            <p14:sldId id="298"/>
            <p14:sldId id="299"/>
            <p14:sldId id="300"/>
            <p14:sldId id="301"/>
            <p14:sldId id="302"/>
            <p14:sldId id="304"/>
            <p14:sldId id="305"/>
            <p14:sldId id="318"/>
            <p14:sldId id="319"/>
            <p14:sldId id="320"/>
            <p14:sldId id="262"/>
            <p14:sldId id="316"/>
            <p14:sldId id="264"/>
            <p14:sldId id="277"/>
            <p14:sldId id="292"/>
            <p14:sldId id="3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07" autoAdjust="0"/>
  </p:normalViewPr>
  <p:slideViewPr>
    <p:cSldViewPr snapToGrid="0">
      <p:cViewPr varScale="1">
        <p:scale>
          <a:sx n="73" d="100"/>
          <a:sy n="73" d="100"/>
        </p:scale>
        <p:origin x="11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0" y="1886797"/>
            <a:ext cx="8520600" cy="1842900"/>
          </a:xfrm>
          <a:prstGeom prst="rect">
            <a:avLst/>
          </a:prstGeom>
        </p:spPr>
        <p:txBody>
          <a:bodyPr spcFirstLastPara="1" wrap="square" lIns="91425" tIns="91425" rIns="91425" bIns="91425" anchor="b"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 name="Shape 11"/>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13" name="Shape 13"/>
          <p:cNvSpPr/>
          <p:nvPr/>
        </p:nvSpPr>
        <p:spPr>
          <a:xfrm flipH="1">
            <a:off x="18" y="67300"/>
            <a:ext cx="9143982" cy="1420254"/>
          </a:xfrm>
          <a:prstGeom prst="flowChartDocument">
            <a:avLst/>
          </a:prstGeom>
          <a:no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flipH="1">
            <a:off x="18" y="0"/>
            <a:ext cx="9143982" cy="1420254"/>
          </a:xfrm>
          <a:prstGeom prst="flowChartDocument">
            <a:avLst/>
          </a:prstGeom>
          <a:solidFill>
            <a:srgbClr val="0B539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11025" y="5919900"/>
            <a:ext cx="9155100" cy="9381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txBox="1"/>
          <p:nvPr/>
        </p:nvSpPr>
        <p:spPr>
          <a:xfrm>
            <a:off x="25" y="5919900"/>
            <a:ext cx="3572100" cy="9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FFFFFF"/>
                </a:solidFill>
                <a:latin typeface="Georgia"/>
                <a:ea typeface="Georgia"/>
                <a:cs typeface="Georgia"/>
                <a:sym typeface="Georgia"/>
              </a:rPr>
              <a:t>MISSION</a:t>
            </a:r>
            <a:endParaRPr b="1">
              <a:solidFill>
                <a:srgbClr val="FFFFFF"/>
              </a:solidFill>
              <a:latin typeface="Georgia"/>
              <a:ea typeface="Georgia"/>
              <a:cs typeface="Georgia"/>
              <a:sym typeface="Georgia"/>
            </a:endParaRPr>
          </a:p>
          <a:p>
            <a:pPr marL="0" lvl="0" indent="0" algn="ctr" rtl="0">
              <a:spcBef>
                <a:spcPts val="0"/>
              </a:spcBef>
              <a:spcAft>
                <a:spcPts val="0"/>
              </a:spcAft>
              <a:buNone/>
            </a:pPr>
            <a:r>
              <a:rPr lang="en-GB" sz="1100">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1100">
              <a:solidFill>
                <a:srgbClr val="FFFFFF"/>
              </a:solidFill>
              <a:latin typeface="Georgia"/>
              <a:ea typeface="Georgia"/>
              <a:cs typeface="Georgia"/>
              <a:sym typeface="Georgia"/>
            </a:endParaRPr>
          </a:p>
        </p:txBody>
      </p:sp>
      <p:sp>
        <p:nvSpPr>
          <p:cNvPr id="17" name="Shape 17"/>
          <p:cNvSpPr txBox="1"/>
          <p:nvPr/>
        </p:nvSpPr>
        <p:spPr>
          <a:xfrm>
            <a:off x="3709075" y="5919900"/>
            <a:ext cx="2030700" cy="64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rgbClr val="FFFFFF"/>
                </a:solidFill>
                <a:latin typeface="Georgia"/>
                <a:ea typeface="Georgia"/>
                <a:cs typeface="Georgia"/>
                <a:sym typeface="Georgia"/>
              </a:rPr>
              <a:t>VISION</a:t>
            </a:r>
            <a:endParaRPr b="1">
              <a:solidFill>
                <a:srgbClr val="FFFFFF"/>
              </a:solidFill>
              <a:latin typeface="Georgia"/>
              <a:ea typeface="Georgia"/>
              <a:cs typeface="Georgia"/>
              <a:sym typeface="Georgia"/>
            </a:endParaRPr>
          </a:p>
          <a:p>
            <a:pPr marL="0" lvl="0" indent="0" algn="ctr" rtl="0">
              <a:spcBef>
                <a:spcPts val="0"/>
              </a:spcBef>
              <a:spcAft>
                <a:spcPts val="0"/>
              </a:spcAft>
              <a:buNone/>
            </a:pPr>
            <a:r>
              <a:rPr lang="en-GB" sz="1100">
                <a:solidFill>
                  <a:srgbClr val="FFFFFF"/>
                </a:solidFill>
                <a:latin typeface="Georgia"/>
                <a:ea typeface="Georgia"/>
                <a:cs typeface="Georgia"/>
                <a:sym typeface="Georgia"/>
              </a:rPr>
              <a:t>Excellence and Service</a:t>
            </a:r>
            <a:endParaRPr sz="1100">
              <a:solidFill>
                <a:srgbClr val="FFFFFF"/>
              </a:solidFill>
              <a:latin typeface="Georgia"/>
              <a:ea typeface="Georgia"/>
              <a:cs typeface="Georgia"/>
              <a:sym typeface="Georgia"/>
            </a:endParaRPr>
          </a:p>
        </p:txBody>
      </p:sp>
      <p:sp>
        <p:nvSpPr>
          <p:cNvPr id="18" name="Shape 18"/>
          <p:cNvSpPr txBox="1"/>
          <p:nvPr/>
        </p:nvSpPr>
        <p:spPr>
          <a:xfrm>
            <a:off x="6067875" y="5919900"/>
            <a:ext cx="2984400" cy="9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FFFFFF"/>
                </a:solidFill>
                <a:latin typeface="Georgia"/>
                <a:ea typeface="Georgia"/>
                <a:cs typeface="Georgia"/>
                <a:sym typeface="Georgia"/>
              </a:rPr>
              <a:t>CORE   VALUES</a:t>
            </a:r>
            <a:endParaRPr b="1">
              <a:solidFill>
                <a:srgbClr val="FFFFFF"/>
              </a:solidFill>
              <a:latin typeface="Georgia"/>
              <a:ea typeface="Georgia"/>
              <a:cs typeface="Georgia"/>
              <a:sym typeface="Georgia"/>
            </a:endParaRPr>
          </a:p>
          <a:p>
            <a:pPr marL="0" lvl="0" indent="0" algn="ctr" rtl="0">
              <a:spcBef>
                <a:spcPts val="0"/>
              </a:spcBef>
              <a:spcAft>
                <a:spcPts val="0"/>
              </a:spcAft>
              <a:buNone/>
            </a:pPr>
            <a:r>
              <a:rPr lang="en-GB" sz="1100">
                <a:solidFill>
                  <a:srgbClr val="FFFFFF"/>
                </a:solidFill>
                <a:latin typeface="Georgia"/>
                <a:ea typeface="Georgia"/>
                <a:cs typeface="Georgia"/>
                <a:sym typeface="Georgia"/>
              </a:rPr>
              <a:t>Faith in God |  Moral Uprightness</a:t>
            </a:r>
            <a:br>
              <a:rPr lang="en-GB" sz="1100">
                <a:solidFill>
                  <a:srgbClr val="FFFFFF"/>
                </a:solidFill>
                <a:latin typeface="Georgia"/>
                <a:ea typeface="Georgia"/>
                <a:cs typeface="Georgia"/>
                <a:sym typeface="Georgia"/>
              </a:rPr>
            </a:br>
            <a:r>
              <a:rPr lang="en-GB" sz="1100">
                <a:solidFill>
                  <a:srgbClr val="FFFFFF"/>
                </a:solidFill>
                <a:latin typeface="Georgia"/>
                <a:ea typeface="Georgia"/>
                <a:cs typeface="Georgia"/>
                <a:sym typeface="Georgia"/>
              </a:rPr>
              <a:t> Love of Fellow Beings   </a:t>
            </a:r>
            <a:br>
              <a:rPr lang="en-GB" sz="1100">
                <a:solidFill>
                  <a:srgbClr val="FFFFFF"/>
                </a:solidFill>
                <a:latin typeface="Georgia"/>
                <a:ea typeface="Georgia"/>
                <a:cs typeface="Georgia"/>
                <a:sym typeface="Georgia"/>
              </a:rPr>
            </a:br>
            <a:r>
              <a:rPr lang="en-GB" sz="1100">
                <a:solidFill>
                  <a:srgbClr val="FFFFFF"/>
                </a:solidFill>
                <a:latin typeface="Georgia"/>
                <a:ea typeface="Georgia"/>
                <a:cs typeface="Georgia"/>
                <a:sym typeface="Georgia"/>
              </a:rPr>
              <a:t>Social Responsibility | Pursuit of Excellence</a:t>
            </a:r>
            <a:endParaRPr sz="1100">
              <a:solidFill>
                <a:srgbClr val="FFFFFF"/>
              </a:solidFill>
              <a:latin typeface="Georgia"/>
              <a:ea typeface="Georgia"/>
              <a:cs typeface="Georgia"/>
              <a:sym typeface="Georgia"/>
            </a:endParaRPr>
          </a:p>
        </p:txBody>
      </p:sp>
      <p:pic>
        <p:nvPicPr>
          <p:cNvPr id="19" name="Shape 19"/>
          <p:cNvPicPr preferRelativeResize="0"/>
          <p:nvPr/>
        </p:nvPicPr>
        <p:blipFill>
          <a:blip r:embed="rId2">
            <a:alphaModFix/>
          </a:blip>
          <a:stretch>
            <a:fillRect/>
          </a:stretch>
        </p:blipFill>
        <p:spPr>
          <a:xfrm>
            <a:off x="5943450" y="232167"/>
            <a:ext cx="2764676" cy="10022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Shape 3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68300">
              <a:spcBef>
                <a:spcPts val="0"/>
              </a:spcBef>
              <a:spcAft>
                <a:spcPts val="0"/>
              </a:spcAft>
              <a:buSzPts val="22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endParaRPr/>
          </a:p>
        </p:txBody>
      </p:sp>
      <p:sp>
        <p:nvSpPr>
          <p:cNvPr id="31" name="Shape 3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32" name="Shape 3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34" name="Shape 3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 name="Shape 39"/>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40" name="Shape 40"/>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41" name="Shape 4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42" name="Shape 4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44" name="Shape 4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Shape 5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58" name="Shape 5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59" name="Shape 59"/>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61" name="Shape 61"/>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ain poin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6" name="Shape 6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67" name="Shape 67"/>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69" name="Shape 69"/>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72"/>
        <p:cNvGrpSpPr/>
        <p:nvPr/>
      </p:nvGrpSpPr>
      <p:grpSpPr>
        <a:xfrm>
          <a:off x="0" y="0"/>
          <a:ext cx="0" cy="0"/>
          <a:chOff x="0" y="0"/>
          <a:chExt cx="0" cy="0"/>
        </a:xfrm>
      </p:grpSpPr>
      <p:sp>
        <p:nvSpPr>
          <p:cNvPr id="73" name="Shape 73"/>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5" name="Shape 75"/>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6" name="Shape 76"/>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68300">
              <a:spcBef>
                <a:spcPts val="0"/>
              </a:spcBef>
              <a:spcAft>
                <a:spcPts val="0"/>
              </a:spcAft>
              <a:buSzPts val="22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endParaRPr/>
          </a:p>
        </p:txBody>
      </p:sp>
      <p:sp>
        <p:nvSpPr>
          <p:cNvPr id="77" name="Shape 7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78" name="Shape 78"/>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80" name="Shape 80"/>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200"/>
              <a:buNone/>
              <a:defRPr/>
            </a:lvl1pPr>
          </a:lstStyle>
          <a:p>
            <a:endParaRPr/>
          </a:p>
        </p:txBody>
      </p:sp>
      <p:sp>
        <p:nvSpPr>
          <p:cNvPr id="85" name="Shape 8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86" name="Shape 86"/>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88" name="Shape 88"/>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93" name="Shape 93"/>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68300" algn="ctr">
              <a:spcBef>
                <a:spcPts val="0"/>
              </a:spcBef>
              <a:spcAft>
                <a:spcPts val="0"/>
              </a:spcAft>
              <a:buSzPts val="2200"/>
              <a:buChar char="●"/>
              <a:defRPr/>
            </a:lvl1pPr>
            <a:lvl2pPr marL="914400" lvl="1" indent="-342900" algn="ctr">
              <a:spcBef>
                <a:spcPts val="600"/>
              </a:spcBef>
              <a:spcAft>
                <a:spcPts val="0"/>
              </a:spcAft>
              <a:buSzPts val="1800"/>
              <a:buChar char="○"/>
              <a:defRPr/>
            </a:lvl2pPr>
            <a:lvl3pPr marL="1371600" lvl="2" indent="-342900" algn="ctr">
              <a:spcBef>
                <a:spcPts val="600"/>
              </a:spcBef>
              <a:spcAft>
                <a:spcPts val="0"/>
              </a:spcAft>
              <a:buSzPts val="1800"/>
              <a:buChar char="■"/>
              <a:defRPr/>
            </a:lvl3pPr>
            <a:lvl4pPr marL="1828800" lvl="3" indent="-342900" algn="ctr">
              <a:spcBef>
                <a:spcPts val="600"/>
              </a:spcBef>
              <a:spcAft>
                <a:spcPts val="0"/>
              </a:spcAft>
              <a:buSzPts val="1800"/>
              <a:buChar char="●"/>
              <a:defRPr/>
            </a:lvl4pPr>
            <a:lvl5pPr marL="2286000" lvl="4" indent="-342900" algn="ctr">
              <a:spcBef>
                <a:spcPts val="600"/>
              </a:spcBef>
              <a:spcAft>
                <a:spcPts val="0"/>
              </a:spcAft>
              <a:buSzPts val="1800"/>
              <a:buChar char="○"/>
              <a:defRPr/>
            </a:lvl5pPr>
            <a:lvl6pPr marL="2743200" lvl="5" indent="-342900" algn="ctr">
              <a:spcBef>
                <a:spcPts val="600"/>
              </a:spcBef>
              <a:spcAft>
                <a:spcPts val="0"/>
              </a:spcAft>
              <a:buSzPts val="1800"/>
              <a:buChar char="■"/>
              <a:defRPr/>
            </a:lvl6pPr>
            <a:lvl7pPr marL="3200400" lvl="6" indent="-342900" algn="ctr">
              <a:spcBef>
                <a:spcPts val="600"/>
              </a:spcBef>
              <a:spcAft>
                <a:spcPts val="0"/>
              </a:spcAft>
              <a:buSzPts val="1800"/>
              <a:buChar char="●"/>
              <a:defRPr/>
            </a:lvl7pPr>
            <a:lvl8pPr marL="3657600" lvl="7" indent="-342900" algn="ctr">
              <a:spcBef>
                <a:spcPts val="600"/>
              </a:spcBef>
              <a:spcAft>
                <a:spcPts val="0"/>
              </a:spcAft>
              <a:buSzPts val="1800"/>
              <a:buChar char="○"/>
              <a:defRPr/>
            </a:lvl8pPr>
            <a:lvl9pPr marL="4114800" lvl="8" indent="-342900" algn="ctr">
              <a:spcBef>
                <a:spcPts val="600"/>
              </a:spcBef>
              <a:spcAft>
                <a:spcPts val="600"/>
              </a:spcAft>
              <a:buSzPts val="1800"/>
              <a:buChar char="■"/>
              <a:defRPr/>
            </a:lvl9pPr>
          </a:lstStyle>
          <a:p>
            <a:endParaRPr/>
          </a:p>
        </p:txBody>
      </p:sp>
      <p:sp>
        <p:nvSpPr>
          <p:cNvPr id="94" name="Shape 9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95" name="Shape 95"/>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97" name="Shape 97"/>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0"/>
        <p:cNvGrpSpPr/>
        <p:nvPr/>
      </p:nvGrpSpPr>
      <p:grpSpPr>
        <a:xfrm>
          <a:off x="0" y="0"/>
          <a:ext cx="0" cy="0"/>
          <a:chOff x="0" y="0"/>
          <a:chExt cx="0" cy="0"/>
        </a:xfrm>
      </p:grpSpPr>
      <p:sp>
        <p:nvSpPr>
          <p:cNvPr id="101" name="Shape 10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GB"/>
              <a:t>‹#›</a:t>
            </a:fld>
            <a:endParaRPr/>
          </a:p>
        </p:txBody>
      </p:sp>
      <p:sp>
        <p:nvSpPr>
          <p:cNvPr id="102" name="Shape 10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0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a:ea typeface="Georgia"/>
                <a:cs typeface="Georgia"/>
                <a:sym typeface="Georgia"/>
              </a:rPr>
              <a:t>Excellence and Service</a:t>
            </a:r>
            <a:endParaRPr>
              <a:solidFill>
                <a:srgbClr val="FFFFFF"/>
              </a:solidFill>
              <a:latin typeface="Georgia"/>
              <a:ea typeface="Georgia"/>
              <a:cs typeface="Georgia"/>
              <a:sym typeface="Georgia"/>
            </a:endParaRPr>
          </a:p>
        </p:txBody>
      </p:sp>
      <p:sp>
        <p:nvSpPr>
          <p:cNvPr id="104" name="Shape 10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a:ea typeface="Georgia"/>
                <a:cs typeface="Georgia"/>
                <a:sym typeface="Georgia"/>
              </a:rPr>
              <a:t>CHRIST</a:t>
            </a:r>
            <a:br>
              <a:rPr lang="en-GB">
                <a:solidFill>
                  <a:srgbClr val="FFFFFF"/>
                </a:solidFill>
                <a:latin typeface="Georgia"/>
                <a:ea typeface="Georgia"/>
                <a:cs typeface="Georgia"/>
                <a:sym typeface="Georgia"/>
              </a:rPr>
            </a:br>
            <a:r>
              <a:rPr lang="en-GB" sz="1200">
                <a:solidFill>
                  <a:srgbClr val="FFFFFF"/>
                </a:solidFill>
                <a:latin typeface="Georgia"/>
                <a:ea typeface="Georgia"/>
                <a:cs typeface="Georgia"/>
                <a:sym typeface="Georgia"/>
              </a:rPr>
              <a:t>Deemed to be University</a:t>
            </a:r>
            <a:endParaRPr sz="1200">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Archivo Narrow"/>
              <a:buNone/>
              <a:defRPr sz="2800" b="1">
                <a:latin typeface="Archivo Narrow"/>
                <a:ea typeface="Archivo Narrow"/>
                <a:cs typeface="Archivo Narrow"/>
                <a:sym typeface="Archivo Narrow"/>
              </a:defRPr>
            </a:lvl1pPr>
            <a:lvl2pPr lvl="1">
              <a:spcBef>
                <a:spcPts val="0"/>
              </a:spcBef>
              <a:spcAft>
                <a:spcPts val="0"/>
              </a:spcAft>
              <a:buSzPts val="2800"/>
              <a:buFont typeface="Archivo Narrow"/>
              <a:buNone/>
              <a:defRPr sz="2800" b="1">
                <a:latin typeface="Archivo Narrow"/>
                <a:ea typeface="Archivo Narrow"/>
                <a:cs typeface="Archivo Narrow"/>
                <a:sym typeface="Archivo Narrow"/>
              </a:defRPr>
            </a:lvl2pPr>
            <a:lvl3pPr lvl="2">
              <a:spcBef>
                <a:spcPts val="0"/>
              </a:spcBef>
              <a:spcAft>
                <a:spcPts val="0"/>
              </a:spcAft>
              <a:buSzPts val="2800"/>
              <a:buFont typeface="Archivo Narrow"/>
              <a:buNone/>
              <a:defRPr sz="2800" b="1">
                <a:latin typeface="Archivo Narrow"/>
                <a:ea typeface="Archivo Narrow"/>
                <a:cs typeface="Archivo Narrow"/>
                <a:sym typeface="Archivo Narrow"/>
              </a:defRPr>
            </a:lvl3pPr>
            <a:lvl4pPr lvl="3">
              <a:spcBef>
                <a:spcPts val="0"/>
              </a:spcBef>
              <a:spcAft>
                <a:spcPts val="0"/>
              </a:spcAft>
              <a:buSzPts val="2800"/>
              <a:buFont typeface="Archivo Narrow"/>
              <a:buNone/>
              <a:defRPr sz="2800" b="1">
                <a:latin typeface="Archivo Narrow"/>
                <a:ea typeface="Archivo Narrow"/>
                <a:cs typeface="Archivo Narrow"/>
                <a:sym typeface="Archivo Narrow"/>
              </a:defRPr>
            </a:lvl4pPr>
            <a:lvl5pPr lvl="4">
              <a:spcBef>
                <a:spcPts val="0"/>
              </a:spcBef>
              <a:spcAft>
                <a:spcPts val="0"/>
              </a:spcAft>
              <a:buSzPts val="2800"/>
              <a:buFont typeface="Archivo Narrow"/>
              <a:buNone/>
              <a:defRPr sz="2800" b="1">
                <a:latin typeface="Archivo Narrow"/>
                <a:ea typeface="Archivo Narrow"/>
                <a:cs typeface="Archivo Narrow"/>
                <a:sym typeface="Archivo Narrow"/>
              </a:defRPr>
            </a:lvl5pPr>
            <a:lvl6pPr lvl="5">
              <a:spcBef>
                <a:spcPts val="0"/>
              </a:spcBef>
              <a:spcAft>
                <a:spcPts val="0"/>
              </a:spcAft>
              <a:buSzPts val="2800"/>
              <a:buFont typeface="Archivo Narrow"/>
              <a:buNone/>
              <a:defRPr sz="2800" b="1">
                <a:latin typeface="Archivo Narrow"/>
                <a:ea typeface="Archivo Narrow"/>
                <a:cs typeface="Archivo Narrow"/>
                <a:sym typeface="Archivo Narrow"/>
              </a:defRPr>
            </a:lvl6pPr>
            <a:lvl7pPr lvl="6">
              <a:spcBef>
                <a:spcPts val="0"/>
              </a:spcBef>
              <a:spcAft>
                <a:spcPts val="0"/>
              </a:spcAft>
              <a:buSzPts val="2800"/>
              <a:buFont typeface="Archivo Narrow"/>
              <a:buNone/>
              <a:defRPr sz="2800" b="1">
                <a:latin typeface="Archivo Narrow"/>
                <a:ea typeface="Archivo Narrow"/>
                <a:cs typeface="Archivo Narrow"/>
                <a:sym typeface="Archivo Narrow"/>
              </a:defRPr>
            </a:lvl7pPr>
            <a:lvl8pPr lvl="7">
              <a:spcBef>
                <a:spcPts val="0"/>
              </a:spcBef>
              <a:spcAft>
                <a:spcPts val="0"/>
              </a:spcAft>
              <a:buSzPts val="2800"/>
              <a:buFont typeface="Archivo Narrow"/>
              <a:buNone/>
              <a:defRPr sz="2800" b="1">
                <a:latin typeface="Archivo Narrow"/>
                <a:ea typeface="Archivo Narrow"/>
                <a:cs typeface="Archivo Narrow"/>
                <a:sym typeface="Archivo Narrow"/>
              </a:defRPr>
            </a:lvl8pPr>
            <a:lvl9pPr lvl="8">
              <a:spcBef>
                <a:spcPts val="0"/>
              </a:spcBef>
              <a:spcAft>
                <a:spcPts val="0"/>
              </a:spcAft>
              <a:buSzPts val="2800"/>
              <a:buFont typeface="Archivo Narrow"/>
              <a:buNone/>
              <a:defRPr sz="2800" b="1">
                <a:latin typeface="Archivo Narrow"/>
                <a:ea typeface="Archivo Narrow"/>
                <a:cs typeface="Archivo Narrow"/>
                <a:sym typeface="Archivo Narrow"/>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68300">
              <a:lnSpc>
                <a:spcPct val="100000"/>
              </a:lnSpc>
              <a:spcBef>
                <a:spcPts val="0"/>
              </a:spcBef>
              <a:spcAft>
                <a:spcPts val="0"/>
              </a:spcAft>
              <a:buSzPts val="2200"/>
              <a:buFont typeface="Archivo Narrow"/>
              <a:buChar char="●"/>
              <a:defRPr sz="2200">
                <a:latin typeface="Archivo Narrow"/>
                <a:ea typeface="Archivo Narrow"/>
                <a:cs typeface="Archivo Narrow"/>
                <a:sym typeface="Archivo Narrow"/>
              </a:defRPr>
            </a:lvl1pPr>
            <a:lvl2pPr marL="914400" lvl="1"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2pPr>
            <a:lvl3pPr marL="1371600" lvl="2"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3pPr>
            <a:lvl4pPr marL="1828800" lvl="3"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4pPr>
            <a:lvl5pPr marL="2286000" lvl="4"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5pPr>
            <a:lvl6pPr marL="2743200" lvl="5"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6pPr>
            <a:lvl7pPr marL="3200400" lvl="6"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7pPr>
            <a:lvl8pPr marL="3657600" lvl="7" indent="-342900">
              <a:lnSpc>
                <a:spcPct val="100000"/>
              </a:lnSpc>
              <a:spcBef>
                <a:spcPts val="600"/>
              </a:spcBef>
              <a:spcAft>
                <a:spcPts val="0"/>
              </a:spcAft>
              <a:buSzPts val="1800"/>
              <a:buFont typeface="Archivo Narrow"/>
              <a:buChar char="○"/>
              <a:defRPr sz="1800">
                <a:latin typeface="Archivo Narrow"/>
                <a:ea typeface="Archivo Narrow"/>
                <a:cs typeface="Archivo Narrow"/>
                <a:sym typeface="Archivo Narrow"/>
              </a:defRPr>
            </a:lvl8pPr>
            <a:lvl9pPr marL="4114800" lvl="8" indent="-342900">
              <a:lnSpc>
                <a:spcPct val="100000"/>
              </a:lnSpc>
              <a:spcBef>
                <a:spcPts val="600"/>
              </a:spcBef>
              <a:spcAft>
                <a:spcPts val="600"/>
              </a:spcAft>
              <a:buSzPts val="1800"/>
              <a:buFont typeface="Archivo Narrow"/>
              <a:buChar char="■"/>
              <a:defRPr sz="1800">
                <a:latin typeface="Archivo Narrow"/>
                <a:ea typeface="Archivo Narrow"/>
                <a:cs typeface="Archivo Narrow"/>
                <a:sym typeface="Archivo Narrow"/>
              </a:defRPr>
            </a:lvl9pPr>
          </a:lstStyle>
          <a:p>
            <a:endParaRPr/>
          </a:p>
        </p:txBody>
      </p:sp>
      <p:sp>
        <p:nvSpPr>
          <p:cNvPr id="8" name="Shape 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ctrTitle"/>
          </p:nvPr>
        </p:nvSpPr>
        <p:spPr>
          <a:xfrm>
            <a:off x="311700" y="1364367"/>
            <a:ext cx="8520600" cy="1714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latin typeface="Times New Roman" panose="02020603050405020304" pitchFamily="18" charset="0"/>
                <a:cs typeface="Times New Roman" panose="02020603050405020304" pitchFamily="18" charset="0"/>
              </a:rPr>
              <a:t> An Exploratory Data </a:t>
            </a:r>
            <a:r>
              <a:rPr lang="en-IN"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and Prediction Model on Layoffs</a:t>
            </a:r>
            <a:endParaRPr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38A9867-359B-E2D4-FAF6-99927C77B27C}"/>
              </a:ext>
            </a:extLst>
          </p:cNvPr>
          <p:cNvSpPr>
            <a:spLocks noGrp="1"/>
          </p:cNvSpPr>
          <p:nvPr>
            <p:ph type="subTitle" idx="1"/>
          </p:nvPr>
        </p:nvSpPr>
        <p:spPr>
          <a:xfrm>
            <a:off x="2186248" y="3212541"/>
            <a:ext cx="6186068" cy="2036340"/>
          </a:xfrm>
        </p:spPr>
        <p:txBody>
          <a:bodyPr/>
          <a:lstStyle/>
          <a:p>
            <a:pPr algn="l"/>
            <a:r>
              <a:rPr lang="en-IN" sz="2000" dirty="0">
                <a:latin typeface="Times New Roman" panose="02020603050405020304" pitchFamily="18" charset="0"/>
                <a:cs typeface="Times New Roman" panose="02020603050405020304" pitchFamily="18" charset="0"/>
              </a:rPr>
              <a:t>Guide Name: </a:t>
            </a:r>
            <a:r>
              <a:rPr lang="en-IN" sz="2000" dirty="0" err="1">
                <a:latin typeface="Times New Roman" panose="02020603050405020304" pitchFamily="18" charset="0"/>
                <a:cs typeface="Times New Roman" panose="02020603050405020304" pitchFamily="18" charset="0"/>
              </a:rPr>
              <a:t>Dr.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Kukatlapalli</a:t>
            </a:r>
            <a:r>
              <a:rPr lang="en-IN" sz="2000" dirty="0">
                <a:latin typeface="Times New Roman" panose="02020603050405020304" pitchFamily="18" charset="0"/>
                <a:cs typeface="Times New Roman" panose="02020603050405020304" pitchFamily="18" charset="0"/>
              </a:rPr>
              <a:t> Pradeep Kumar</a:t>
            </a:r>
          </a:p>
          <a:p>
            <a:pPr algn="l"/>
            <a:r>
              <a:rPr lang="en-IN" sz="2000" dirty="0">
                <a:latin typeface="Times New Roman" panose="02020603050405020304" pitchFamily="18" charset="0"/>
                <a:cs typeface="Times New Roman" panose="02020603050405020304" pitchFamily="18" charset="0"/>
              </a:rPr>
              <a:t>Designation :Associate Professor  / </a:t>
            </a:r>
          </a:p>
          <a:p>
            <a:pPr algn="l"/>
            <a:r>
              <a:rPr lang="en-IN" sz="2000" dirty="0">
                <a:latin typeface="Times New Roman" panose="02020603050405020304" pitchFamily="18" charset="0"/>
                <a:cs typeface="Times New Roman" panose="02020603050405020304" pitchFamily="18" charset="0"/>
              </a:rPr>
              <a:t>                      Program Coordinator (Data Science)</a:t>
            </a:r>
          </a:p>
          <a:p>
            <a:pPr algn="l"/>
            <a:r>
              <a:rPr lang="en-IN" sz="2000" dirty="0">
                <a:latin typeface="Times New Roman" panose="02020603050405020304" pitchFamily="18" charset="0"/>
                <a:cs typeface="Times New Roman" panose="02020603050405020304" pitchFamily="18" charset="0"/>
              </a:rPr>
              <a:t>Team : </a:t>
            </a:r>
            <a:r>
              <a:rPr lang="en-IN" sz="2000" dirty="0" err="1">
                <a:latin typeface="Times New Roman" panose="02020603050405020304" pitchFamily="18" charset="0"/>
                <a:cs typeface="Times New Roman" panose="02020603050405020304" pitchFamily="18" charset="0"/>
              </a:rPr>
              <a:t>Aqsam</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Ahammed</a:t>
            </a:r>
            <a:r>
              <a:rPr lang="en-IN" sz="2000" dirty="0">
                <a:latin typeface="Times New Roman" panose="02020603050405020304" pitchFamily="18" charset="0"/>
                <a:cs typeface="Times New Roman" panose="02020603050405020304" pitchFamily="18" charset="0"/>
              </a:rPr>
              <a:t> – 2062237</a:t>
            </a:r>
          </a:p>
          <a:p>
            <a:pPr algn="l"/>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Jefin Joy-2062245</a:t>
            </a:r>
          </a:p>
          <a:p>
            <a:pPr algn="l"/>
            <a:r>
              <a:rPr lang="en-IN" sz="2000" dirty="0">
                <a:latin typeface="Times New Roman" panose="02020603050405020304" pitchFamily="18" charset="0"/>
                <a:cs typeface="Times New Roman" panose="02020603050405020304" pitchFamily="18" charset="0"/>
              </a:rPr>
              <a:t>            Kevin Noronha-2062249</a:t>
            </a:r>
            <a:endParaRPr lang="en-IN" sz="2400"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14876-300C-F5EE-9697-92B4DF336ACE}"/>
              </a:ext>
            </a:extLst>
          </p:cNvPr>
          <p:cNvSpPr>
            <a:spLocks noGrp="1"/>
          </p:cNvSpPr>
          <p:nvPr>
            <p:ph type="title"/>
          </p:nvPr>
        </p:nvSpPr>
        <p:spPr/>
        <p:txBody>
          <a:bodyPr/>
          <a:lstStyle/>
          <a:p>
            <a:r>
              <a:rPr lang="en-US" sz="2400" dirty="0">
                <a:effectLst/>
                <a:latin typeface="Times New Roman" panose="02020603050405020304" pitchFamily="18" charset="0"/>
                <a:cs typeface="Times New Roman" panose="02020603050405020304" pitchFamily="18" charset="0"/>
              </a:rPr>
              <a:t>2.The inequitable effects of teacher layoffs: what we know and can do</a:t>
            </a:r>
            <a:br>
              <a:rPr lang="en-US" sz="2400" dirty="0">
                <a:effectLs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8B719DB-043D-0E0F-0A4D-184E78AC50C6}"/>
              </a:ext>
            </a:extLst>
          </p:cNvPr>
          <p:cNvSpPr>
            <a:spLocks noGrp="1"/>
          </p:cNvSpPr>
          <p:nvPr>
            <p:ph type="body" idx="1"/>
          </p:nvPr>
        </p:nvSpPr>
        <p:spPr/>
        <p:txBody>
          <a:bodyPr/>
          <a:lstStyle/>
          <a:p>
            <a:r>
              <a:rPr lang="en-US" sz="1900" dirty="0">
                <a:latin typeface="Times New Roman" panose="02020603050405020304" pitchFamily="18" charset="0"/>
                <a:cs typeface="Times New Roman" panose="02020603050405020304" pitchFamily="18" charset="0"/>
              </a:rPr>
              <a:t>Provides valuable insights into the consequences of teacher layoffs and offers policy recommendations to address the inequitable impact of economic downturns on public education.</a:t>
            </a:r>
          </a:p>
          <a:p>
            <a:r>
              <a:rPr lang="en-US" sz="1900" dirty="0">
                <a:latin typeface="Times New Roman" panose="02020603050405020304" pitchFamily="18" charset="0"/>
                <a:cs typeface="Times New Roman" panose="02020603050405020304" pitchFamily="18" charset="0"/>
              </a:rPr>
              <a:t>The Great Recession led to significant teacher layoffs, resulting in negative consequences for student achievement and exacerbating educational inequality.</a:t>
            </a:r>
          </a:p>
          <a:p>
            <a:r>
              <a:rPr lang="en-US" sz="1900" dirty="0">
                <a:latin typeface="Times New Roman" panose="02020603050405020304" pitchFamily="18" charset="0"/>
                <a:cs typeface="Times New Roman" panose="02020603050405020304" pitchFamily="18" charset="0"/>
              </a:rPr>
              <a:t>The study suggests to explore alternative ways to reduce personnel expenditures at the district level, such as early retirement incentives and collective action, to minimize the need for layoffs.</a:t>
            </a:r>
          </a:p>
          <a:p>
            <a:r>
              <a:rPr lang="en-US" sz="1900" dirty="0">
                <a:latin typeface="Times New Roman" panose="02020603050405020304" pitchFamily="18" charset="0"/>
                <a:cs typeface="Times New Roman" panose="02020603050405020304" pitchFamily="18" charset="0"/>
              </a:rPr>
              <a:t>It emphasizes the importance of policy interventions at the federal, state, and district levels to address the inequitable effects of teacher layoffs and protect the educational opportunities of vulnerable students.</a:t>
            </a:r>
          </a:p>
          <a:p>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269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1732D-D094-4BCF-0DC0-17174E74031E}"/>
              </a:ext>
            </a:extLst>
          </p:cNvPr>
          <p:cNvSpPr>
            <a:spLocks noGrp="1"/>
          </p:cNvSpPr>
          <p:nvPr>
            <p:ph type="title"/>
          </p:nvPr>
        </p:nvSpPr>
        <p:spPr/>
        <p:txBody>
          <a:bodyPr/>
          <a:lstStyle/>
          <a:p>
            <a:r>
              <a:rPr lang="en-US" sz="2400" dirty="0">
                <a:effectLst/>
                <a:latin typeface="Times New Roman" panose="02020603050405020304" pitchFamily="18" charset="0"/>
                <a:cs typeface="Times New Roman" panose="02020603050405020304" pitchFamily="18" charset="0"/>
              </a:rPr>
              <a:t>3.Framing Effects, Procedural Fairness, and the Nonprofit Managers’ Reactions to Job Layoffs in Response to the Economic Shock of the COVID-19 Crisis</a:t>
            </a:r>
            <a:br>
              <a:rPr lang="en-US" sz="3200" dirty="0">
                <a:effectLst/>
              </a:rPr>
            </a:br>
            <a:endParaRPr lang="en-IN" sz="3200" dirty="0"/>
          </a:p>
        </p:txBody>
      </p:sp>
      <p:sp>
        <p:nvSpPr>
          <p:cNvPr id="3" name="Text Placeholder 2">
            <a:extLst>
              <a:ext uri="{FF2B5EF4-FFF2-40B4-BE49-F238E27FC236}">
                <a16:creationId xmlns:a16="http://schemas.microsoft.com/office/drawing/2014/main" id="{BF72200A-1B81-CBE2-9AF1-68504527836A}"/>
              </a:ext>
            </a:extLst>
          </p:cNvPr>
          <p:cNvSpPr>
            <a:spLocks noGrp="1"/>
          </p:cNvSpPr>
          <p:nvPr>
            <p:ph type="body" idx="1"/>
          </p:nvPr>
        </p:nvSpPr>
        <p:spPr>
          <a:xfrm>
            <a:off x="311700" y="1980771"/>
            <a:ext cx="8520600" cy="3819138"/>
          </a:xfrm>
        </p:spPr>
        <p:txBody>
          <a:bodyPr/>
          <a:lstStyle/>
          <a:p>
            <a:r>
              <a:rPr lang="en-US" sz="1900" dirty="0">
                <a:latin typeface="Times New Roman" panose="02020603050405020304" pitchFamily="18" charset="0"/>
                <a:cs typeface="Times New Roman" panose="02020603050405020304" pitchFamily="18" charset="0"/>
              </a:rPr>
              <a:t>The study shows that trust and support of nonprofit managers for their organizations are more influenced by procedural fairness than the favorability of outcomes.</a:t>
            </a:r>
          </a:p>
          <a:p>
            <a:r>
              <a:rPr lang="en-US" sz="1900" dirty="0">
                <a:latin typeface="Times New Roman" panose="02020603050405020304" pitchFamily="18" charset="0"/>
                <a:cs typeface="Times New Roman" panose="02020603050405020304" pitchFamily="18" charset="0"/>
              </a:rPr>
              <a:t>When procedural fairness is low, nonprofit managers respond very favorably to keep conditions and very negatively to layoff conditions. This highlights the importance of fair processes in decision-making within nonprofit organizations</a:t>
            </a:r>
          </a:p>
          <a:p>
            <a:r>
              <a:rPr lang="en-US" sz="1900" dirty="0">
                <a:latin typeface="Times New Roman" panose="02020603050405020304" pitchFamily="18" charset="0"/>
                <a:cs typeface="Times New Roman" panose="02020603050405020304" pitchFamily="18" charset="0"/>
              </a:rPr>
              <a:t>Nonprofit organizations face increased demands for services alongside decreased revenues, leading to tough decisions</a:t>
            </a:r>
          </a:p>
          <a:p>
            <a:r>
              <a:rPr lang="en-US" sz="1900" dirty="0">
                <a:latin typeface="Times New Roman" panose="02020603050405020304" pitchFamily="18" charset="0"/>
                <a:cs typeface="Times New Roman" panose="02020603050405020304" pitchFamily="18" charset="0"/>
              </a:rPr>
              <a:t>The findings suggest that nonprofit managers should receive training to apply organizational policies consistently and equitably, particularly during times of crisis</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13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6D34-A0FB-E214-AA04-B7F08D950329}"/>
              </a:ext>
            </a:extLst>
          </p:cNvPr>
          <p:cNvSpPr>
            <a:spLocks noGrp="1"/>
          </p:cNvSpPr>
          <p:nvPr>
            <p:ph type="title"/>
          </p:nvPr>
        </p:nvSpPr>
        <p:spPr/>
        <p:txBody>
          <a:bodyPr/>
          <a:lstStyle/>
          <a:p>
            <a:r>
              <a:rPr lang="en-US" sz="2400" dirty="0">
                <a:solidFill>
                  <a:schemeClr val="tx1"/>
                </a:solidFill>
                <a:latin typeface="Times New Roman" panose="02020603050405020304" pitchFamily="18" charset="0"/>
                <a:cs typeface="Times New Roman" panose="02020603050405020304" pitchFamily="18" charset="0"/>
              </a:rPr>
              <a:t>4.</a:t>
            </a:r>
            <a:r>
              <a:rPr lang="en-US" sz="2400" b="1" i="0" dirty="0">
                <a:solidFill>
                  <a:schemeClr val="tx1"/>
                </a:solidFill>
                <a:effectLst/>
                <a:latin typeface="Times New Roman" panose="02020603050405020304" pitchFamily="18" charset="0"/>
                <a:cs typeface="Times New Roman" panose="02020603050405020304" pitchFamily="18" charset="0"/>
              </a:rPr>
              <a:t> Mining Organizational Networks for Layoff Prediction Model Construction of 2009</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347227C-11AE-B73C-98C0-D2F0520C5785}"/>
              </a:ext>
            </a:extLst>
          </p:cNvPr>
          <p:cNvSpPr>
            <a:spLocks noGrp="1"/>
          </p:cNvSpPr>
          <p:nvPr>
            <p:ph type="body" idx="1"/>
          </p:nvPr>
        </p:nvSpPr>
        <p:spPr/>
        <p:txBody>
          <a:bodyPr/>
          <a:lstStyle/>
          <a:p>
            <a:pPr algn="l">
              <a:lnSpc>
                <a:spcPct val="150000"/>
              </a:lnSpc>
              <a:buFont typeface="Arial" panose="020B0604020202020204" pitchFamily="34" charset="0"/>
              <a:buChar char="•"/>
            </a:pPr>
            <a:r>
              <a:rPr lang="en-US" sz="1900" b="0" i="0" dirty="0">
                <a:solidFill>
                  <a:schemeClr val="tx1"/>
                </a:solidFill>
                <a:effectLst/>
                <a:latin typeface="Times New Roman" panose="02020603050405020304" pitchFamily="18" charset="0"/>
                <a:cs typeface="Times New Roman" panose="02020603050405020304" pitchFamily="18" charset="0"/>
              </a:rPr>
              <a:t>The study aims to predict layoffs using data mining techniques on organizational networks, employing clustering, association rule generation, and decision tree algorithms.</a:t>
            </a:r>
          </a:p>
          <a:p>
            <a:pPr algn="l">
              <a:lnSpc>
                <a:spcPct val="150000"/>
              </a:lnSpc>
              <a:buFont typeface="Arial" panose="020B0604020202020204" pitchFamily="34" charset="0"/>
              <a:buChar char="•"/>
            </a:pPr>
            <a:r>
              <a:rPr lang="en-US" sz="1900" b="0" i="0" dirty="0">
                <a:solidFill>
                  <a:schemeClr val="tx1"/>
                </a:solidFill>
                <a:effectLst/>
                <a:latin typeface="Times New Roman" panose="02020603050405020304" pitchFamily="18" charset="0"/>
                <a:cs typeface="Times New Roman" panose="02020603050405020304" pitchFamily="18" charset="0"/>
              </a:rPr>
              <a:t>Network structure analysis is crucial, considering indicators like density, degree, centrality, and position analysis to understand communication patterns.</a:t>
            </a:r>
          </a:p>
          <a:p>
            <a:pPr algn="l">
              <a:lnSpc>
                <a:spcPct val="150000"/>
              </a:lnSpc>
              <a:buFont typeface="Arial" panose="020B0604020202020204" pitchFamily="34" charset="0"/>
              <a:buChar char="•"/>
            </a:pPr>
            <a:r>
              <a:rPr lang="en-US" sz="1900" b="0" i="0" dirty="0">
                <a:solidFill>
                  <a:schemeClr val="tx1"/>
                </a:solidFill>
                <a:effectLst/>
                <a:latin typeface="Times New Roman" panose="02020603050405020304" pitchFamily="18" charset="0"/>
                <a:cs typeface="Times New Roman" panose="02020603050405020304" pitchFamily="18" charset="0"/>
              </a:rPr>
              <a:t>The WEKA tool is used for association rule generation, resulting in eight useful rules related to laid-off employees' attributes.</a:t>
            </a:r>
          </a:p>
          <a:p>
            <a:pPr algn="l">
              <a:lnSpc>
                <a:spcPct val="150000"/>
              </a:lnSpc>
              <a:buFont typeface="Arial" panose="020B0604020202020204" pitchFamily="34" charset="0"/>
              <a:buChar char="•"/>
            </a:pPr>
            <a:r>
              <a:rPr lang="en-US" sz="1900" b="0" i="0" dirty="0">
                <a:solidFill>
                  <a:schemeClr val="tx1"/>
                </a:solidFill>
                <a:effectLst/>
                <a:latin typeface="Times New Roman" panose="02020603050405020304" pitchFamily="18" charset="0"/>
                <a:cs typeface="Times New Roman" panose="02020603050405020304" pitchFamily="18" charset="0"/>
              </a:rPr>
              <a:t>References to literature include works on data mining and social networks.</a:t>
            </a:r>
          </a:p>
          <a:p>
            <a:pPr algn="l">
              <a:lnSpc>
                <a:spcPct val="150000"/>
              </a:lnSpc>
              <a:buFont typeface="Arial" panose="020B0604020202020204" pitchFamily="34" charset="0"/>
              <a:buChar char="•"/>
            </a:pPr>
            <a:r>
              <a:rPr lang="en-US" sz="1900" b="0" i="0" dirty="0">
                <a:solidFill>
                  <a:schemeClr val="tx1"/>
                </a:solidFill>
                <a:effectLst/>
                <a:latin typeface="Times New Roman" panose="02020603050405020304" pitchFamily="18" charset="0"/>
                <a:cs typeface="Times New Roman" panose="02020603050405020304" pitchFamily="18" charset="0"/>
              </a:rPr>
              <a:t>Layoff association rules are generated using WEKA, providing insights into employees' patterns in given data sets.</a:t>
            </a:r>
          </a:p>
          <a:p>
            <a:pPr>
              <a:lnSpc>
                <a:spcPct val="150000"/>
              </a:lnSpc>
            </a:pPr>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767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2FA4-222D-B49C-DB03-F3801A898F0C}"/>
              </a:ext>
            </a:extLst>
          </p:cNvPr>
          <p:cNvSpPr>
            <a:spLocks noGrp="1"/>
          </p:cNvSpPr>
          <p:nvPr>
            <p:ph type="title"/>
          </p:nvPr>
        </p:nvSpPr>
        <p:spPr/>
        <p:txBody>
          <a:bodyPr/>
          <a:lstStyle/>
          <a:p>
            <a:r>
              <a:rPr lang="en-US" sz="2400" b="1" i="0" dirty="0">
                <a:solidFill>
                  <a:schemeClr val="tx1"/>
                </a:solidFill>
                <a:effectLst/>
                <a:latin typeface="Times New Roman" panose="02020603050405020304" pitchFamily="18" charset="0"/>
                <a:cs typeface="Times New Roman" panose="02020603050405020304" pitchFamily="18" charset="0"/>
              </a:rPr>
              <a:t>5.The Distributional Impact of Recessions: the Global Financial Crisis and the Pandemic Recession</a:t>
            </a:r>
            <a:br>
              <a:rPr lang="en-US" sz="2400" b="1" i="0" dirty="0">
                <a:solidFill>
                  <a:schemeClr val="tx1"/>
                </a:solidFill>
                <a:effectLst/>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986E114-E62A-982B-30CD-891AC8C1ED3F}"/>
              </a:ext>
            </a:extLst>
          </p:cNvPr>
          <p:cNvSpPr>
            <a:spLocks noGrp="1"/>
          </p:cNvSpPr>
          <p:nvPr>
            <p:ph type="body" idx="1"/>
          </p:nvPr>
        </p:nvSpPr>
        <p:spPr/>
        <p:txBody>
          <a:bodyPr/>
          <a:lstStyle/>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 </a:t>
            </a:r>
            <a:r>
              <a:rPr lang="en-US" sz="1900" b="0" i="0" dirty="0">
                <a:solidFill>
                  <a:schemeClr val="tx1"/>
                </a:solidFill>
                <a:effectLst/>
                <a:latin typeface="Times New Roman" panose="02020603050405020304" pitchFamily="18" charset="0"/>
                <a:cs typeface="Times New Roman" panose="02020603050405020304" pitchFamily="18" charset="0"/>
              </a:rPr>
              <a:t>GFC &amp; Pandemic Recession disproportionately harmed young, less educated, female, and Hispanic workers. </a:t>
            </a:r>
          </a:p>
          <a:p>
            <a:pPr>
              <a:lnSpc>
                <a:spcPct val="150000"/>
              </a:lnSpc>
              <a:buFont typeface="Arial" panose="020B0604020202020204" pitchFamily="34" charset="0"/>
              <a:buChar char="•"/>
            </a:pPr>
            <a:r>
              <a:rPr lang="en-US" sz="1900" b="0" i="0" dirty="0">
                <a:solidFill>
                  <a:schemeClr val="tx1"/>
                </a:solidFill>
                <a:effectLst/>
                <a:latin typeface="Times New Roman" panose="02020603050405020304" pitchFamily="18" charset="0"/>
                <a:cs typeface="Times New Roman" panose="02020603050405020304" pitchFamily="18" charset="0"/>
              </a:rPr>
              <a:t> Low-income earners faced greater job losses compared to high earners in both recessions. </a:t>
            </a:r>
          </a:p>
          <a:p>
            <a:pPr>
              <a:lnSpc>
                <a:spcPct val="150000"/>
              </a:lnSpc>
              <a:buFont typeface="Arial" panose="020B0604020202020204" pitchFamily="34" charset="0"/>
              <a:buChar char="•"/>
            </a:pPr>
            <a:r>
              <a:rPr lang="en-US" sz="1900" b="0" i="0" dirty="0">
                <a:solidFill>
                  <a:schemeClr val="tx1"/>
                </a:solidFill>
                <a:effectLst/>
                <a:latin typeface="Times New Roman" panose="02020603050405020304" pitchFamily="18" charset="0"/>
                <a:cs typeface="Times New Roman" panose="02020603050405020304" pitchFamily="18" charset="0"/>
              </a:rPr>
              <a:t> Pandemic Recession saw more temporary layoffs. </a:t>
            </a:r>
          </a:p>
          <a:p>
            <a:pPr>
              <a:lnSpc>
                <a:spcPct val="150000"/>
              </a:lnSpc>
              <a:buFont typeface="Arial" panose="020B0604020202020204" pitchFamily="34" charset="0"/>
              <a:buChar char="•"/>
            </a:pPr>
            <a:r>
              <a:rPr lang="en-US" sz="1900" b="0" i="0" dirty="0" err="1">
                <a:solidFill>
                  <a:schemeClr val="tx1"/>
                </a:solidFill>
                <a:effectLst/>
                <a:latin typeface="Times New Roman" panose="02020603050405020304" pitchFamily="18" charset="0"/>
                <a:cs typeface="Times New Roman" panose="02020603050405020304" pitchFamily="18" charset="0"/>
              </a:rPr>
              <a:t>Teleworkable</a:t>
            </a:r>
            <a:r>
              <a:rPr lang="en-US" sz="1900" b="0" i="0" dirty="0">
                <a:solidFill>
                  <a:schemeClr val="tx1"/>
                </a:solidFill>
                <a:effectLst/>
                <a:latin typeface="Times New Roman" panose="02020603050405020304" pitchFamily="18" charset="0"/>
                <a:cs typeface="Times New Roman" panose="02020603050405020304" pitchFamily="18" charset="0"/>
              </a:rPr>
              <a:t> jobs fared better, while social jobs experienced larger employment declines. </a:t>
            </a:r>
          </a:p>
          <a:p>
            <a:pPr>
              <a:lnSpc>
                <a:spcPct val="150000"/>
              </a:lnSpc>
              <a:buFont typeface="Arial" panose="020B0604020202020204" pitchFamily="34" charset="0"/>
              <a:buChar char="•"/>
            </a:pPr>
            <a:r>
              <a:rPr lang="en-US" sz="1900" b="0" i="0" dirty="0">
                <a:solidFill>
                  <a:schemeClr val="tx1"/>
                </a:solidFill>
                <a:effectLst/>
                <a:latin typeface="Times New Roman" panose="02020603050405020304" pitchFamily="18" charset="0"/>
                <a:cs typeface="Times New Roman" panose="02020603050405020304" pitchFamily="18" charset="0"/>
              </a:rPr>
              <a:t> Both recessions significantly widened income inequality.</a:t>
            </a:r>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2699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7774-0F7D-BACB-F17A-E5E8960400D7}"/>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Requirements</a:t>
            </a: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77C79C8-E705-C1D9-2F3B-9CBF1091F3AF}"/>
              </a:ext>
            </a:extLst>
          </p:cNvPr>
          <p:cNvSpPr>
            <a:spLocks noGrp="1"/>
          </p:cNvSpPr>
          <p:nvPr>
            <p:ph type="body" idx="1"/>
          </p:nvPr>
        </p:nvSpPr>
        <p:spPr/>
        <p:txBody>
          <a:bodyPr/>
          <a:lstStyle/>
          <a:p>
            <a:pPr marL="88900" indent="0">
              <a:buNone/>
            </a:pPr>
            <a:r>
              <a:rPr lang="en-IN" sz="2800" dirty="0">
                <a:latin typeface="Times New Roman" panose="02020603050405020304" pitchFamily="18" charset="0"/>
                <a:cs typeface="Times New Roman" panose="02020603050405020304" pitchFamily="18" charset="0"/>
              </a:rPr>
              <a:t>Software requirements</a:t>
            </a:r>
          </a:p>
          <a:p>
            <a:r>
              <a:rPr lang="en-IN" sz="2000" dirty="0">
                <a:latin typeface="Times New Roman" panose="02020603050405020304" pitchFamily="18" charset="0"/>
                <a:cs typeface="Times New Roman" panose="02020603050405020304" pitchFamily="18" charset="0"/>
              </a:rPr>
              <a:t>Google Collab (python 3.10)</a:t>
            </a:r>
          </a:p>
          <a:p>
            <a:r>
              <a:rPr lang="en-IN" sz="2000" dirty="0">
                <a:latin typeface="Times New Roman" panose="02020603050405020304" pitchFamily="18" charset="0"/>
                <a:cs typeface="Times New Roman" panose="02020603050405020304" pitchFamily="18" charset="0"/>
              </a:rPr>
              <a:t>Microsoft Excel (2018)</a:t>
            </a:r>
          </a:p>
          <a:p>
            <a:pPr marL="571500" lvl="1" indent="0">
              <a:buNone/>
            </a:pPr>
            <a:endParaRPr lang="en-IN" sz="2400" dirty="0">
              <a:latin typeface="Times New Roman" panose="02020603050405020304" pitchFamily="18" charset="0"/>
              <a:cs typeface="Times New Roman" panose="02020603050405020304" pitchFamily="18" charset="0"/>
            </a:endParaRPr>
          </a:p>
          <a:p>
            <a:pPr marL="88900" indent="0">
              <a:buNone/>
            </a:pPr>
            <a:r>
              <a:rPr lang="en-IN" sz="2400" dirty="0">
                <a:latin typeface="Times New Roman" panose="02020603050405020304" pitchFamily="18" charset="0"/>
                <a:cs typeface="Times New Roman" panose="02020603050405020304" pitchFamily="18" charset="0"/>
              </a:rPr>
              <a:t>Hardware requirements</a:t>
            </a:r>
            <a:r>
              <a:rPr lang="en-IN" dirty="0"/>
              <a:t> </a:t>
            </a:r>
          </a:p>
          <a:p>
            <a:r>
              <a:rPr lang="en-US" sz="2000" b="0" i="0" dirty="0">
                <a:solidFill>
                  <a:schemeClr val="tx1"/>
                </a:solidFill>
                <a:effectLst/>
                <a:latin typeface="Times New Roman" panose="02020603050405020304" pitchFamily="18" charset="0"/>
                <a:cs typeface="Times New Roman" panose="02020603050405020304" pitchFamily="18" charset="0"/>
              </a:rPr>
              <a:t>Microsoft Server 2008 R2 or newer.</a:t>
            </a:r>
          </a:p>
          <a:p>
            <a:r>
              <a:rPr lang="en-US" sz="2000" b="0" i="0" dirty="0">
                <a:solidFill>
                  <a:schemeClr val="tx1"/>
                </a:solidFill>
                <a:effectLst/>
                <a:latin typeface="Times New Roman" panose="02020603050405020304" pitchFamily="18" charset="0"/>
                <a:cs typeface="Times New Roman" panose="02020603050405020304" pitchFamily="18" charset="0"/>
              </a:rPr>
              <a:t>Intel Pentium 4 or AMD Opteron processor or newer.</a:t>
            </a:r>
          </a:p>
          <a:p>
            <a:r>
              <a:rPr lang="en-US" sz="2000" b="0" i="0" dirty="0">
                <a:solidFill>
                  <a:schemeClr val="tx1"/>
                </a:solidFill>
                <a:effectLst/>
                <a:latin typeface="Times New Roman" panose="02020603050405020304" pitchFamily="18" charset="0"/>
                <a:cs typeface="Times New Roman" panose="02020603050405020304" pitchFamily="18" charset="0"/>
              </a:rPr>
              <a:t>2 GB memory.</a:t>
            </a:r>
          </a:p>
          <a:p>
            <a:r>
              <a:rPr lang="en-US" sz="2000" b="0" i="0" dirty="0">
                <a:solidFill>
                  <a:schemeClr val="tx1"/>
                </a:solidFill>
                <a:effectLst/>
                <a:latin typeface="Times New Roman" panose="02020603050405020304" pitchFamily="18" charset="0"/>
                <a:cs typeface="Times New Roman" panose="02020603050405020304" pitchFamily="18" charset="0"/>
              </a:rPr>
              <a:t>1.5 GB minimum free disk space.</a:t>
            </a:r>
          </a:p>
          <a:p>
            <a:pPr marL="88900" indent="0">
              <a:buNone/>
            </a:pPr>
            <a:endParaRPr lang="en-IN" dirty="0"/>
          </a:p>
        </p:txBody>
      </p:sp>
    </p:spTree>
    <p:extLst>
      <p:ext uri="{BB962C8B-B14F-4D97-AF65-F5344CB8AC3E}">
        <p14:creationId xmlns:p14="http://schemas.microsoft.com/office/powerpoint/2010/main" val="3335126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61C5-274D-D497-C16C-5471B51F0549}"/>
              </a:ext>
            </a:extLst>
          </p:cNvPr>
          <p:cNvSpPr>
            <a:spLocks noGrp="1"/>
          </p:cNvSpPr>
          <p:nvPr>
            <p:ph type="title"/>
          </p:nvPr>
        </p:nvSpPr>
        <p:spPr/>
        <p:txBody>
          <a:bodyPr/>
          <a:lstStyle/>
          <a:p>
            <a:r>
              <a:rPr lang="en-IN" dirty="0"/>
              <a:t>Design and Framework</a:t>
            </a:r>
          </a:p>
        </p:txBody>
      </p:sp>
      <p:sp>
        <p:nvSpPr>
          <p:cNvPr id="3" name="Text Placeholder 2">
            <a:extLst>
              <a:ext uri="{FF2B5EF4-FFF2-40B4-BE49-F238E27FC236}">
                <a16:creationId xmlns:a16="http://schemas.microsoft.com/office/drawing/2014/main" id="{0B5364D4-98AD-7AAA-E5CB-D77598C973BF}"/>
              </a:ext>
            </a:extLst>
          </p:cNvPr>
          <p:cNvSpPr>
            <a:spLocks noGrp="1"/>
          </p:cNvSpPr>
          <p:nvPr>
            <p:ph type="body" idx="1"/>
          </p:nvPr>
        </p:nvSpPr>
        <p:spPr/>
        <p:txBody>
          <a:bodyPr/>
          <a:lstStyle/>
          <a:p>
            <a:endParaRPr lang="en-IN"/>
          </a:p>
        </p:txBody>
      </p:sp>
      <p:pic>
        <p:nvPicPr>
          <p:cNvPr id="9" name="Picture 8">
            <a:extLst>
              <a:ext uri="{FF2B5EF4-FFF2-40B4-BE49-F238E27FC236}">
                <a16:creationId xmlns:a16="http://schemas.microsoft.com/office/drawing/2014/main" id="{2A55C6B0-33FA-3849-311E-1DF00F2C6AE0}"/>
              </a:ext>
            </a:extLst>
          </p:cNvPr>
          <p:cNvPicPr>
            <a:picLocks noChangeAspect="1"/>
          </p:cNvPicPr>
          <p:nvPr/>
        </p:nvPicPr>
        <p:blipFill>
          <a:blip r:embed="rId2"/>
          <a:stretch>
            <a:fillRect/>
          </a:stretch>
        </p:blipFill>
        <p:spPr>
          <a:xfrm>
            <a:off x="311700" y="1536633"/>
            <a:ext cx="8520600" cy="4555200"/>
          </a:xfrm>
          <a:prstGeom prst="rect">
            <a:avLst/>
          </a:prstGeom>
        </p:spPr>
      </p:pic>
    </p:spTree>
    <p:extLst>
      <p:ext uri="{BB962C8B-B14F-4D97-AF65-F5344CB8AC3E}">
        <p14:creationId xmlns:p14="http://schemas.microsoft.com/office/powerpoint/2010/main" val="3000613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C1EC-920D-A2DF-E199-12E949E5A5D1}"/>
              </a:ext>
            </a:extLst>
          </p:cNvPr>
          <p:cNvSpPr>
            <a:spLocks noGrp="1"/>
          </p:cNvSpPr>
          <p:nvPr>
            <p:ph type="title"/>
          </p:nvPr>
        </p:nvSpPr>
        <p:spPr/>
        <p:txBody>
          <a:bodyPr/>
          <a:lstStyle/>
          <a:p>
            <a:r>
              <a:rPr lang="en-IN" dirty="0"/>
              <a:t>Flowchart  </a:t>
            </a:r>
          </a:p>
        </p:txBody>
      </p:sp>
      <p:sp>
        <p:nvSpPr>
          <p:cNvPr id="14" name="Arrow: Down 13">
            <a:extLst>
              <a:ext uri="{FF2B5EF4-FFF2-40B4-BE49-F238E27FC236}">
                <a16:creationId xmlns:a16="http://schemas.microsoft.com/office/drawing/2014/main" id="{523EB19F-6E7C-B9DE-61CA-FBF8AC512C64}"/>
              </a:ext>
            </a:extLst>
          </p:cNvPr>
          <p:cNvSpPr/>
          <p:nvPr/>
        </p:nvSpPr>
        <p:spPr>
          <a:xfrm>
            <a:off x="6601096" y="2734492"/>
            <a:ext cx="478972" cy="13062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D09842A-47AB-E3DA-938F-DA28AE0C577E}"/>
              </a:ext>
            </a:extLst>
          </p:cNvPr>
          <p:cNvSpPr/>
          <p:nvPr/>
        </p:nvSpPr>
        <p:spPr>
          <a:xfrm>
            <a:off x="483327" y="1956223"/>
            <a:ext cx="1558834" cy="6840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4E3FFD6D-971C-59E1-B6FE-C3794522F1CE}"/>
              </a:ext>
            </a:extLst>
          </p:cNvPr>
          <p:cNvSpPr/>
          <p:nvPr/>
        </p:nvSpPr>
        <p:spPr>
          <a:xfrm>
            <a:off x="3265715" y="1946685"/>
            <a:ext cx="1558834" cy="6840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5104ABFB-290B-A172-0BA0-1343CA23FF11}"/>
              </a:ext>
            </a:extLst>
          </p:cNvPr>
          <p:cNvSpPr/>
          <p:nvPr/>
        </p:nvSpPr>
        <p:spPr>
          <a:xfrm>
            <a:off x="6061165" y="1956223"/>
            <a:ext cx="1558834" cy="6840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F553C778-6F71-25A2-6B6C-5FC56937629E}"/>
              </a:ext>
            </a:extLst>
          </p:cNvPr>
          <p:cNvSpPr/>
          <p:nvPr/>
        </p:nvSpPr>
        <p:spPr>
          <a:xfrm>
            <a:off x="4985656" y="2040563"/>
            <a:ext cx="1001486" cy="5153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C3D4D5BE-294B-7B11-0794-CF112235A7A3}"/>
              </a:ext>
            </a:extLst>
          </p:cNvPr>
          <p:cNvSpPr/>
          <p:nvPr/>
        </p:nvSpPr>
        <p:spPr>
          <a:xfrm>
            <a:off x="2190206" y="2040563"/>
            <a:ext cx="1001486" cy="5153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Oval 27">
            <a:extLst>
              <a:ext uri="{FF2B5EF4-FFF2-40B4-BE49-F238E27FC236}">
                <a16:creationId xmlns:a16="http://schemas.microsoft.com/office/drawing/2014/main" id="{BCD22818-59F1-F67E-4C5C-3D741E28932D}"/>
              </a:ext>
            </a:extLst>
          </p:cNvPr>
          <p:cNvSpPr/>
          <p:nvPr/>
        </p:nvSpPr>
        <p:spPr>
          <a:xfrm>
            <a:off x="3228703" y="4134993"/>
            <a:ext cx="1558834" cy="6840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E30139F0-A3DB-5B87-B0EE-E16CB4A847AC}"/>
              </a:ext>
            </a:extLst>
          </p:cNvPr>
          <p:cNvSpPr/>
          <p:nvPr/>
        </p:nvSpPr>
        <p:spPr>
          <a:xfrm>
            <a:off x="6002384" y="4108852"/>
            <a:ext cx="1558834" cy="6840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Oval 29">
            <a:extLst>
              <a:ext uri="{FF2B5EF4-FFF2-40B4-BE49-F238E27FC236}">
                <a16:creationId xmlns:a16="http://schemas.microsoft.com/office/drawing/2014/main" id="{B7AD1BF2-3D69-E11E-9683-7E3A422E451A}"/>
              </a:ext>
            </a:extLst>
          </p:cNvPr>
          <p:cNvSpPr/>
          <p:nvPr/>
        </p:nvSpPr>
        <p:spPr>
          <a:xfrm>
            <a:off x="359230" y="4134993"/>
            <a:ext cx="1558834" cy="6840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Arrow: Right 30">
            <a:extLst>
              <a:ext uri="{FF2B5EF4-FFF2-40B4-BE49-F238E27FC236}">
                <a16:creationId xmlns:a16="http://schemas.microsoft.com/office/drawing/2014/main" id="{19B27078-59FB-6A03-96D0-AFC00E9C4368}"/>
              </a:ext>
            </a:extLst>
          </p:cNvPr>
          <p:cNvSpPr/>
          <p:nvPr/>
        </p:nvSpPr>
        <p:spPr>
          <a:xfrm rot="10800000">
            <a:off x="4869180" y="4180912"/>
            <a:ext cx="1008017" cy="5399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801A198A-B9C1-C2BB-14B0-8CA126DF0E35}"/>
              </a:ext>
            </a:extLst>
          </p:cNvPr>
          <p:cNvSpPr/>
          <p:nvPr/>
        </p:nvSpPr>
        <p:spPr>
          <a:xfrm rot="10800000">
            <a:off x="2066109" y="4180913"/>
            <a:ext cx="1008017" cy="5399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B6E24CD0-4CB2-EBC8-1086-6B4D04148A96}"/>
              </a:ext>
            </a:extLst>
          </p:cNvPr>
          <p:cNvSpPr txBox="1"/>
          <p:nvPr/>
        </p:nvSpPr>
        <p:spPr>
          <a:xfrm>
            <a:off x="792480" y="2040563"/>
            <a:ext cx="1125583" cy="523220"/>
          </a:xfrm>
          <a:prstGeom prst="rect">
            <a:avLst/>
          </a:prstGeom>
          <a:noFill/>
        </p:spPr>
        <p:txBody>
          <a:bodyPr wrap="square" rtlCol="0">
            <a:spAutoFit/>
          </a:bodyPr>
          <a:lstStyle/>
          <a:p>
            <a:r>
              <a:rPr lang="en-IN" dirty="0"/>
              <a:t>Data Collection</a:t>
            </a:r>
          </a:p>
        </p:txBody>
      </p:sp>
      <p:sp>
        <p:nvSpPr>
          <p:cNvPr id="38" name="TextBox 37">
            <a:extLst>
              <a:ext uri="{FF2B5EF4-FFF2-40B4-BE49-F238E27FC236}">
                <a16:creationId xmlns:a16="http://schemas.microsoft.com/office/drawing/2014/main" id="{118CF4B6-7363-C12C-3DA0-B354DBFF2B54}"/>
              </a:ext>
            </a:extLst>
          </p:cNvPr>
          <p:cNvSpPr txBox="1"/>
          <p:nvPr/>
        </p:nvSpPr>
        <p:spPr>
          <a:xfrm>
            <a:off x="3537856" y="2040563"/>
            <a:ext cx="1447800" cy="523220"/>
          </a:xfrm>
          <a:prstGeom prst="rect">
            <a:avLst/>
          </a:prstGeom>
          <a:noFill/>
        </p:spPr>
        <p:txBody>
          <a:bodyPr wrap="square" rtlCol="0">
            <a:spAutoFit/>
          </a:bodyPr>
          <a:lstStyle/>
          <a:p>
            <a:r>
              <a:rPr lang="en-IN" dirty="0"/>
              <a:t>Data Pre- Processing</a:t>
            </a:r>
          </a:p>
        </p:txBody>
      </p:sp>
      <p:sp>
        <p:nvSpPr>
          <p:cNvPr id="40" name="TextBox 39">
            <a:extLst>
              <a:ext uri="{FF2B5EF4-FFF2-40B4-BE49-F238E27FC236}">
                <a16:creationId xmlns:a16="http://schemas.microsoft.com/office/drawing/2014/main" id="{45F5EF6E-5119-02CC-30E6-D97620C7ABED}"/>
              </a:ext>
            </a:extLst>
          </p:cNvPr>
          <p:cNvSpPr txBox="1"/>
          <p:nvPr/>
        </p:nvSpPr>
        <p:spPr>
          <a:xfrm>
            <a:off x="6294120" y="2040563"/>
            <a:ext cx="1319348" cy="523220"/>
          </a:xfrm>
          <a:prstGeom prst="rect">
            <a:avLst/>
          </a:prstGeom>
          <a:noFill/>
        </p:spPr>
        <p:txBody>
          <a:bodyPr wrap="square" rtlCol="0">
            <a:spAutoFit/>
          </a:bodyPr>
          <a:lstStyle/>
          <a:p>
            <a:r>
              <a:rPr lang="en-IN" dirty="0"/>
              <a:t>Splitting the Dataset </a:t>
            </a:r>
          </a:p>
        </p:txBody>
      </p:sp>
      <p:sp>
        <p:nvSpPr>
          <p:cNvPr id="41" name="TextBox 40">
            <a:extLst>
              <a:ext uri="{FF2B5EF4-FFF2-40B4-BE49-F238E27FC236}">
                <a16:creationId xmlns:a16="http://schemas.microsoft.com/office/drawing/2014/main" id="{A883678D-52F1-EEBC-DD62-8A918B6C9F5E}"/>
              </a:ext>
            </a:extLst>
          </p:cNvPr>
          <p:cNvSpPr txBox="1"/>
          <p:nvPr/>
        </p:nvSpPr>
        <p:spPr>
          <a:xfrm>
            <a:off x="6371407" y="4200815"/>
            <a:ext cx="1267098" cy="523220"/>
          </a:xfrm>
          <a:prstGeom prst="rect">
            <a:avLst/>
          </a:prstGeom>
          <a:noFill/>
        </p:spPr>
        <p:txBody>
          <a:bodyPr wrap="square" rtlCol="0">
            <a:spAutoFit/>
          </a:bodyPr>
          <a:lstStyle/>
          <a:p>
            <a:r>
              <a:rPr lang="en-IN" dirty="0"/>
              <a:t>Model Training </a:t>
            </a:r>
          </a:p>
        </p:txBody>
      </p:sp>
      <p:sp>
        <p:nvSpPr>
          <p:cNvPr id="42" name="TextBox 41">
            <a:extLst>
              <a:ext uri="{FF2B5EF4-FFF2-40B4-BE49-F238E27FC236}">
                <a16:creationId xmlns:a16="http://schemas.microsoft.com/office/drawing/2014/main" id="{34F938B6-5FBC-C926-F297-62651551C8FB}"/>
              </a:ext>
            </a:extLst>
          </p:cNvPr>
          <p:cNvSpPr txBox="1"/>
          <p:nvPr/>
        </p:nvSpPr>
        <p:spPr>
          <a:xfrm>
            <a:off x="3537856" y="4215409"/>
            <a:ext cx="1127761" cy="523220"/>
          </a:xfrm>
          <a:prstGeom prst="rect">
            <a:avLst/>
          </a:prstGeom>
          <a:noFill/>
        </p:spPr>
        <p:txBody>
          <a:bodyPr wrap="square" rtlCol="0">
            <a:spAutoFit/>
          </a:bodyPr>
          <a:lstStyle/>
          <a:p>
            <a:r>
              <a:rPr lang="en-IN" dirty="0"/>
              <a:t>Model Evaluation </a:t>
            </a:r>
          </a:p>
        </p:txBody>
      </p:sp>
      <p:sp>
        <p:nvSpPr>
          <p:cNvPr id="43" name="TextBox 42">
            <a:extLst>
              <a:ext uri="{FF2B5EF4-FFF2-40B4-BE49-F238E27FC236}">
                <a16:creationId xmlns:a16="http://schemas.microsoft.com/office/drawing/2014/main" id="{2C7277E7-E6BE-9176-48C1-5EAEAF72B983}"/>
              </a:ext>
            </a:extLst>
          </p:cNvPr>
          <p:cNvSpPr txBox="1"/>
          <p:nvPr/>
        </p:nvSpPr>
        <p:spPr>
          <a:xfrm>
            <a:off x="616131" y="4197624"/>
            <a:ext cx="1140824" cy="523220"/>
          </a:xfrm>
          <a:prstGeom prst="rect">
            <a:avLst/>
          </a:prstGeom>
          <a:noFill/>
        </p:spPr>
        <p:txBody>
          <a:bodyPr wrap="square" rtlCol="0">
            <a:spAutoFit/>
          </a:bodyPr>
          <a:lstStyle/>
          <a:p>
            <a:r>
              <a:rPr lang="en-IN" dirty="0"/>
              <a:t>Model </a:t>
            </a:r>
          </a:p>
          <a:p>
            <a:r>
              <a:rPr lang="en-IN" dirty="0"/>
              <a:t>Deployment</a:t>
            </a:r>
          </a:p>
        </p:txBody>
      </p:sp>
    </p:spTree>
    <p:extLst>
      <p:ext uri="{BB962C8B-B14F-4D97-AF65-F5344CB8AC3E}">
        <p14:creationId xmlns:p14="http://schemas.microsoft.com/office/powerpoint/2010/main" val="211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FBAD-D71B-B9FE-57AA-6960AC888F2D}"/>
              </a:ext>
            </a:extLst>
          </p:cNvPr>
          <p:cNvSpPr>
            <a:spLocks noGrp="1"/>
          </p:cNvSpPr>
          <p:nvPr>
            <p:ph type="title"/>
          </p:nvPr>
        </p:nvSpPr>
        <p:spPr/>
        <p:txBody>
          <a:bodyPr/>
          <a:lstStyle/>
          <a:p>
            <a:r>
              <a:rPr lang="en-IN" dirty="0"/>
              <a:t>Framework of Random forest</a:t>
            </a:r>
          </a:p>
        </p:txBody>
      </p:sp>
      <p:pic>
        <p:nvPicPr>
          <p:cNvPr id="5" name="Picture 4">
            <a:extLst>
              <a:ext uri="{FF2B5EF4-FFF2-40B4-BE49-F238E27FC236}">
                <a16:creationId xmlns:a16="http://schemas.microsoft.com/office/drawing/2014/main" id="{42BAEBDF-C799-0B8E-4643-DC1A1A02047D}"/>
              </a:ext>
            </a:extLst>
          </p:cNvPr>
          <p:cNvPicPr>
            <a:picLocks noChangeAspect="1"/>
          </p:cNvPicPr>
          <p:nvPr/>
        </p:nvPicPr>
        <p:blipFill>
          <a:blip r:embed="rId2"/>
          <a:stretch>
            <a:fillRect/>
          </a:stretch>
        </p:blipFill>
        <p:spPr>
          <a:xfrm>
            <a:off x="740228" y="1643930"/>
            <a:ext cx="7593875" cy="4678615"/>
          </a:xfrm>
          <a:prstGeom prst="rect">
            <a:avLst/>
          </a:prstGeom>
        </p:spPr>
      </p:pic>
    </p:spTree>
    <p:extLst>
      <p:ext uri="{BB962C8B-B14F-4D97-AF65-F5344CB8AC3E}">
        <p14:creationId xmlns:p14="http://schemas.microsoft.com/office/powerpoint/2010/main" val="2171347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4834-7E6A-E549-8CFA-02BE537BBD30}"/>
              </a:ext>
            </a:extLst>
          </p:cNvPr>
          <p:cNvSpPr>
            <a:spLocks noGrp="1"/>
          </p:cNvSpPr>
          <p:nvPr>
            <p:ph type="title"/>
          </p:nvPr>
        </p:nvSpPr>
        <p:spPr/>
        <p:txBody>
          <a:bodyPr/>
          <a:lstStyle/>
          <a:p>
            <a:r>
              <a:rPr lang="en-US" dirty="0"/>
              <a:t>Dataset Screenshot</a:t>
            </a:r>
            <a:endParaRPr lang="en-IN" dirty="0"/>
          </a:p>
        </p:txBody>
      </p:sp>
      <p:sp>
        <p:nvSpPr>
          <p:cNvPr id="3" name="Text Placeholder 2">
            <a:extLst>
              <a:ext uri="{FF2B5EF4-FFF2-40B4-BE49-F238E27FC236}">
                <a16:creationId xmlns:a16="http://schemas.microsoft.com/office/drawing/2014/main" id="{58E36CA7-B24B-B7C8-62F2-A04658FC65B0}"/>
              </a:ext>
            </a:extLst>
          </p:cNvPr>
          <p:cNvSpPr>
            <a:spLocks noGrp="1"/>
          </p:cNvSpPr>
          <p:nvPr>
            <p:ph type="body" idx="1"/>
          </p:nvPr>
        </p:nvSpPr>
        <p:spPr/>
        <p:txBody>
          <a:bodyPr/>
          <a:lstStyle/>
          <a:p>
            <a:pPr marL="88900" indent="0">
              <a:buNone/>
            </a:pPr>
            <a:endParaRPr lang="en-IN" dirty="0"/>
          </a:p>
        </p:txBody>
      </p:sp>
      <p:pic>
        <p:nvPicPr>
          <p:cNvPr id="5" name="Picture 4">
            <a:extLst>
              <a:ext uri="{FF2B5EF4-FFF2-40B4-BE49-F238E27FC236}">
                <a16:creationId xmlns:a16="http://schemas.microsoft.com/office/drawing/2014/main" id="{A419BD59-E5FF-A949-9E6E-E79365643B4B}"/>
              </a:ext>
            </a:extLst>
          </p:cNvPr>
          <p:cNvPicPr>
            <a:picLocks noChangeAspect="1"/>
          </p:cNvPicPr>
          <p:nvPr/>
        </p:nvPicPr>
        <p:blipFill>
          <a:blip r:embed="rId2"/>
          <a:stretch>
            <a:fillRect/>
          </a:stretch>
        </p:blipFill>
        <p:spPr>
          <a:xfrm>
            <a:off x="226423" y="1536633"/>
            <a:ext cx="8605877" cy="4493756"/>
          </a:xfrm>
          <a:prstGeom prst="rect">
            <a:avLst/>
          </a:prstGeom>
        </p:spPr>
      </p:pic>
    </p:spTree>
    <p:extLst>
      <p:ext uri="{BB962C8B-B14F-4D97-AF65-F5344CB8AC3E}">
        <p14:creationId xmlns:p14="http://schemas.microsoft.com/office/powerpoint/2010/main" val="3933486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FC13-E7F1-91E6-CAD7-DC6F649FAF1C}"/>
              </a:ext>
            </a:extLst>
          </p:cNvPr>
          <p:cNvSpPr>
            <a:spLocks noGrp="1"/>
          </p:cNvSpPr>
          <p:nvPr>
            <p:ph type="title"/>
          </p:nvPr>
        </p:nvSpPr>
        <p:spPr/>
        <p:txBody>
          <a:bodyPr/>
          <a:lstStyle/>
          <a:p>
            <a:r>
              <a:rPr lang="en-IN" dirty="0"/>
              <a:t>Implementation and Results </a:t>
            </a:r>
          </a:p>
        </p:txBody>
      </p:sp>
      <p:pic>
        <p:nvPicPr>
          <p:cNvPr id="29" name="Picture 28">
            <a:extLst>
              <a:ext uri="{FF2B5EF4-FFF2-40B4-BE49-F238E27FC236}">
                <a16:creationId xmlns:a16="http://schemas.microsoft.com/office/drawing/2014/main" id="{EA9FC112-93F3-0679-F747-829AB66D3FF5}"/>
              </a:ext>
            </a:extLst>
          </p:cNvPr>
          <p:cNvPicPr>
            <a:picLocks noChangeAspect="1"/>
          </p:cNvPicPr>
          <p:nvPr/>
        </p:nvPicPr>
        <p:blipFill>
          <a:blip r:embed="rId2"/>
          <a:stretch>
            <a:fillRect/>
          </a:stretch>
        </p:blipFill>
        <p:spPr>
          <a:xfrm>
            <a:off x="311700" y="1767841"/>
            <a:ext cx="8490154" cy="4310742"/>
          </a:xfrm>
          <a:prstGeom prst="rect">
            <a:avLst/>
          </a:prstGeom>
        </p:spPr>
      </p:pic>
    </p:spTree>
    <p:extLst>
      <p:ext uri="{BB962C8B-B14F-4D97-AF65-F5344CB8AC3E}">
        <p14:creationId xmlns:p14="http://schemas.microsoft.com/office/powerpoint/2010/main" val="1295566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1273-3B7F-913B-CD5D-C79D7628037B}"/>
              </a:ext>
            </a:extLst>
          </p:cNvPr>
          <p:cNvSpPr>
            <a:spLocks noGrp="1"/>
          </p:cNvSpPr>
          <p:nvPr>
            <p:ph type="title"/>
          </p:nvPr>
        </p:nvSpPr>
        <p:spPr>
          <a:xfrm>
            <a:off x="311700" y="773133"/>
            <a:ext cx="8520600" cy="763500"/>
          </a:xfrm>
        </p:spPr>
        <p:txBody>
          <a:bodyPr/>
          <a:lstStyle/>
          <a:p>
            <a:r>
              <a:rPr lang="en-IN" dirty="0">
                <a:latin typeface="Times New Roman" panose="02020603050405020304" pitchFamily="18" charset="0"/>
                <a:cs typeface="Times New Roman" panose="02020603050405020304" pitchFamily="18" charset="0"/>
              </a:rPr>
              <a:t>Agenda</a:t>
            </a:r>
            <a:endParaRPr lang="en-IN" dirty="0"/>
          </a:p>
        </p:txBody>
      </p:sp>
      <p:sp>
        <p:nvSpPr>
          <p:cNvPr id="3" name="Text Placeholder 2">
            <a:extLst>
              <a:ext uri="{FF2B5EF4-FFF2-40B4-BE49-F238E27FC236}">
                <a16:creationId xmlns:a16="http://schemas.microsoft.com/office/drawing/2014/main" id="{453EABB2-6F6F-2EC4-DB86-DD1E6C79926F}"/>
              </a:ext>
            </a:extLst>
          </p:cNvPr>
          <p:cNvSpPr>
            <a:spLocks noGrp="1"/>
          </p:cNvSpPr>
          <p:nvPr>
            <p:ph type="body" idx="1"/>
          </p:nvPr>
        </p:nvSpPr>
        <p:spPr/>
        <p:txBody>
          <a:bodyPr/>
          <a:lstStyle/>
          <a:p>
            <a:pPr algn="l"/>
            <a:r>
              <a:rPr lang="en-IN" sz="2400" b="0" i="0" dirty="0">
                <a:solidFill>
                  <a:srgbClr val="222222"/>
                </a:solidFill>
                <a:effectLst/>
                <a:latin typeface="Times New Roman" panose="02020603050405020304" pitchFamily="18" charset="0"/>
                <a:cs typeface="Times New Roman" panose="02020603050405020304" pitchFamily="18" charset="0"/>
              </a:rPr>
              <a:t>Title slide (Title, team details, guide details)</a:t>
            </a:r>
          </a:p>
          <a:p>
            <a:pPr algn="l"/>
            <a:r>
              <a:rPr lang="en-IN" sz="2400" b="0" i="0" dirty="0">
                <a:solidFill>
                  <a:srgbClr val="222222"/>
                </a:solidFill>
                <a:effectLst/>
                <a:latin typeface="Times New Roman" panose="02020603050405020304" pitchFamily="18" charset="0"/>
                <a:cs typeface="Times New Roman" panose="02020603050405020304" pitchFamily="18" charset="0"/>
              </a:rPr>
              <a:t>Abstract</a:t>
            </a:r>
          </a:p>
          <a:p>
            <a:pPr algn="l"/>
            <a:r>
              <a:rPr lang="en-IN" sz="2400" b="0" i="0" dirty="0">
                <a:solidFill>
                  <a:srgbClr val="222222"/>
                </a:solidFill>
                <a:effectLst/>
                <a:latin typeface="Times New Roman" panose="02020603050405020304" pitchFamily="18" charset="0"/>
                <a:cs typeface="Times New Roman" panose="02020603050405020304" pitchFamily="18" charset="0"/>
              </a:rPr>
              <a:t>Introduction</a:t>
            </a:r>
          </a:p>
          <a:p>
            <a:r>
              <a:rPr lang="en-IN" sz="2400" b="0" i="0" dirty="0">
                <a:solidFill>
                  <a:srgbClr val="222222"/>
                </a:solidFill>
                <a:effectLst/>
                <a:latin typeface="Times New Roman" panose="02020603050405020304" pitchFamily="18" charset="0"/>
                <a:cs typeface="Times New Roman" panose="02020603050405020304" pitchFamily="18" charset="0"/>
              </a:rPr>
              <a:t>Problem statements and objectives</a:t>
            </a:r>
          </a:p>
          <a:p>
            <a:pPr algn="l"/>
            <a:r>
              <a:rPr lang="en-IN" sz="2400" b="0" i="0" dirty="0">
                <a:solidFill>
                  <a:srgbClr val="222222"/>
                </a:solidFill>
                <a:effectLst/>
                <a:latin typeface="Times New Roman" panose="02020603050405020304" pitchFamily="18" charset="0"/>
                <a:cs typeface="Times New Roman" panose="02020603050405020304" pitchFamily="18" charset="0"/>
              </a:rPr>
              <a:t>Literature review</a:t>
            </a:r>
          </a:p>
          <a:p>
            <a:pPr algn="l"/>
            <a:r>
              <a:rPr lang="en-IN" sz="2400" b="0" i="0" dirty="0">
                <a:solidFill>
                  <a:srgbClr val="222222"/>
                </a:solidFill>
                <a:effectLst/>
                <a:latin typeface="Times New Roman" panose="02020603050405020304" pitchFamily="18" charset="0"/>
                <a:cs typeface="Times New Roman" panose="02020603050405020304" pitchFamily="18" charset="0"/>
              </a:rPr>
              <a:t>Design/ Methodology</a:t>
            </a:r>
          </a:p>
          <a:p>
            <a:pPr algn="l"/>
            <a:r>
              <a:rPr lang="en-IN" sz="2400" dirty="0">
                <a:solidFill>
                  <a:srgbClr val="222222"/>
                </a:solidFill>
                <a:latin typeface="Times New Roman" panose="02020603050405020304" pitchFamily="18" charset="0"/>
                <a:cs typeface="Times New Roman" panose="02020603050405020304" pitchFamily="18" charset="0"/>
              </a:rPr>
              <a:t>Implementation and Details</a:t>
            </a:r>
            <a:endParaRPr lang="en-IN" sz="2400" b="0" i="0" dirty="0">
              <a:solidFill>
                <a:srgbClr val="222222"/>
              </a:solidFill>
              <a:effectLst/>
              <a:latin typeface="Times New Roman" panose="02020603050405020304" pitchFamily="18" charset="0"/>
              <a:cs typeface="Times New Roman" panose="02020603050405020304" pitchFamily="18" charset="0"/>
            </a:endParaRPr>
          </a:p>
          <a:p>
            <a:pPr algn="l"/>
            <a:r>
              <a:rPr lang="en-IN" sz="2400" b="0" i="0" dirty="0">
                <a:solidFill>
                  <a:srgbClr val="222222"/>
                </a:solidFill>
                <a:effectLst/>
                <a:latin typeface="Times New Roman" panose="02020603050405020304" pitchFamily="18" charset="0"/>
                <a:cs typeface="Times New Roman" panose="02020603050405020304" pitchFamily="18" charset="0"/>
              </a:rPr>
              <a:t>Timeline</a:t>
            </a:r>
          </a:p>
          <a:p>
            <a:pPr algn="l"/>
            <a:r>
              <a:rPr lang="en-IN" sz="2400" dirty="0">
                <a:solidFill>
                  <a:srgbClr val="222222"/>
                </a:solidFill>
                <a:latin typeface="Times New Roman" panose="02020603050405020304" pitchFamily="18" charset="0"/>
                <a:cs typeface="Times New Roman" panose="02020603050405020304" pitchFamily="18" charset="0"/>
              </a:rPr>
              <a:t>Conclusion</a:t>
            </a:r>
            <a:endParaRPr lang="en-IN" sz="2400" b="0" i="0" dirty="0">
              <a:solidFill>
                <a:srgbClr val="222222"/>
              </a:solidFill>
              <a:effectLst/>
              <a:latin typeface="Times New Roman" panose="02020603050405020304" pitchFamily="18" charset="0"/>
              <a:cs typeface="Times New Roman" panose="02020603050405020304" pitchFamily="18" charset="0"/>
            </a:endParaRPr>
          </a:p>
          <a:p>
            <a:pPr algn="l"/>
            <a:r>
              <a:rPr lang="en-IN" sz="2400" b="0" i="0" dirty="0">
                <a:solidFill>
                  <a:srgbClr val="222222"/>
                </a:solidFill>
                <a:effectLst/>
                <a:latin typeface="Times New Roman" panose="02020603050405020304" pitchFamily="18" charset="0"/>
                <a:cs typeface="Times New Roman" panose="02020603050405020304" pitchFamily="18" charset="0"/>
              </a:rPr>
              <a:t>References</a:t>
            </a:r>
          </a:p>
          <a:p>
            <a:pPr marL="88900" indent="0">
              <a:buNone/>
            </a:pPr>
            <a:endParaRPr lang="en-IN" dirty="0"/>
          </a:p>
        </p:txBody>
      </p:sp>
    </p:spTree>
    <p:extLst>
      <p:ext uri="{BB962C8B-B14F-4D97-AF65-F5344CB8AC3E}">
        <p14:creationId xmlns:p14="http://schemas.microsoft.com/office/powerpoint/2010/main" val="694503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61752AF-5DED-3E69-49D3-AA0F70FC3871}"/>
              </a:ext>
            </a:extLst>
          </p:cNvPr>
          <p:cNvPicPr>
            <a:picLocks noChangeAspect="1"/>
          </p:cNvPicPr>
          <p:nvPr/>
        </p:nvPicPr>
        <p:blipFill>
          <a:blip r:embed="rId2"/>
          <a:stretch>
            <a:fillRect/>
          </a:stretch>
        </p:blipFill>
        <p:spPr>
          <a:xfrm>
            <a:off x="716325" y="1748031"/>
            <a:ext cx="7711349" cy="3659992"/>
          </a:xfrm>
          <a:prstGeom prst="rect">
            <a:avLst/>
          </a:prstGeom>
        </p:spPr>
      </p:pic>
    </p:spTree>
    <p:extLst>
      <p:ext uri="{BB962C8B-B14F-4D97-AF65-F5344CB8AC3E}">
        <p14:creationId xmlns:p14="http://schemas.microsoft.com/office/powerpoint/2010/main" val="1583690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53E5F84-7AFA-71B9-B69B-776C03DEA437}"/>
              </a:ext>
            </a:extLst>
          </p:cNvPr>
          <p:cNvPicPr>
            <a:picLocks noChangeAspect="1"/>
          </p:cNvPicPr>
          <p:nvPr/>
        </p:nvPicPr>
        <p:blipFill>
          <a:blip r:embed="rId2"/>
          <a:stretch>
            <a:fillRect/>
          </a:stretch>
        </p:blipFill>
        <p:spPr>
          <a:xfrm>
            <a:off x="573579" y="1907176"/>
            <a:ext cx="7948546" cy="3727269"/>
          </a:xfrm>
          <a:prstGeom prst="rect">
            <a:avLst/>
          </a:prstGeom>
        </p:spPr>
      </p:pic>
    </p:spTree>
    <p:extLst>
      <p:ext uri="{BB962C8B-B14F-4D97-AF65-F5344CB8AC3E}">
        <p14:creationId xmlns:p14="http://schemas.microsoft.com/office/powerpoint/2010/main" val="3736505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4AA3799-9FA3-3AE9-5965-E292C646B155}"/>
              </a:ext>
            </a:extLst>
          </p:cNvPr>
          <p:cNvPicPr>
            <a:picLocks noChangeAspect="1"/>
          </p:cNvPicPr>
          <p:nvPr/>
        </p:nvPicPr>
        <p:blipFill>
          <a:blip r:embed="rId2"/>
          <a:stretch>
            <a:fillRect/>
          </a:stretch>
        </p:blipFill>
        <p:spPr>
          <a:xfrm>
            <a:off x="322807" y="1314994"/>
            <a:ext cx="8204694" cy="3905982"/>
          </a:xfrm>
          <a:prstGeom prst="rect">
            <a:avLst/>
          </a:prstGeom>
        </p:spPr>
      </p:pic>
    </p:spTree>
    <p:extLst>
      <p:ext uri="{BB962C8B-B14F-4D97-AF65-F5344CB8AC3E}">
        <p14:creationId xmlns:p14="http://schemas.microsoft.com/office/powerpoint/2010/main" val="3257750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7A7DED-A11D-CCC1-3C3D-2E934D174E8C}"/>
              </a:ext>
            </a:extLst>
          </p:cNvPr>
          <p:cNvPicPr>
            <a:picLocks noChangeAspect="1"/>
          </p:cNvPicPr>
          <p:nvPr/>
        </p:nvPicPr>
        <p:blipFill>
          <a:blip r:embed="rId2"/>
          <a:stretch>
            <a:fillRect/>
          </a:stretch>
        </p:blipFill>
        <p:spPr>
          <a:xfrm>
            <a:off x="311700" y="975117"/>
            <a:ext cx="8520600" cy="1367684"/>
          </a:xfrm>
          <a:prstGeom prst="rect">
            <a:avLst/>
          </a:prstGeom>
        </p:spPr>
      </p:pic>
      <p:pic>
        <p:nvPicPr>
          <p:cNvPr id="3" name="Picture 2">
            <a:extLst>
              <a:ext uri="{FF2B5EF4-FFF2-40B4-BE49-F238E27FC236}">
                <a16:creationId xmlns:a16="http://schemas.microsoft.com/office/drawing/2014/main" id="{1B83F3AE-CE2A-A688-843C-94BD003C8821}"/>
              </a:ext>
            </a:extLst>
          </p:cNvPr>
          <p:cNvPicPr>
            <a:picLocks noChangeAspect="1"/>
          </p:cNvPicPr>
          <p:nvPr/>
        </p:nvPicPr>
        <p:blipFill>
          <a:blip r:embed="rId3"/>
          <a:stretch>
            <a:fillRect/>
          </a:stretch>
        </p:blipFill>
        <p:spPr>
          <a:xfrm>
            <a:off x="311700" y="2342801"/>
            <a:ext cx="5683542" cy="3949903"/>
          </a:xfrm>
          <a:prstGeom prst="rect">
            <a:avLst/>
          </a:prstGeom>
        </p:spPr>
      </p:pic>
    </p:spTree>
    <p:extLst>
      <p:ext uri="{BB962C8B-B14F-4D97-AF65-F5344CB8AC3E}">
        <p14:creationId xmlns:p14="http://schemas.microsoft.com/office/powerpoint/2010/main" val="233054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8E92BC6-53AA-9A6C-5031-3BF179B46CF7}"/>
              </a:ext>
            </a:extLst>
          </p:cNvPr>
          <p:cNvPicPr>
            <a:picLocks noChangeAspect="1"/>
          </p:cNvPicPr>
          <p:nvPr/>
        </p:nvPicPr>
        <p:blipFill>
          <a:blip r:embed="rId2"/>
          <a:stretch>
            <a:fillRect/>
          </a:stretch>
        </p:blipFill>
        <p:spPr>
          <a:xfrm>
            <a:off x="311700" y="862149"/>
            <a:ext cx="8520600" cy="1990096"/>
          </a:xfrm>
          <a:prstGeom prst="rect">
            <a:avLst/>
          </a:prstGeom>
        </p:spPr>
      </p:pic>
      <p:pic>
        <p:nvPicPr>
          <p:cNvPr id="23" name="Picture 22">
            <a:extLst>
              <a:ext uri="{FF2B5EF4-FFF2-40B4-BE49-F238E27FC236}">
                <a16:creationId xmlns:a16="http://schemas.microsoft.com/office/drawing/2014/main" id="{6B45FD19-F4E9-ABF3-E1C3-926F9EC5AF6E}"/>
              </a:ext>
            </a:extLst>
          </p:cNvPr>
          <p:cNvPicPr>
            <a:picLocks noChangeAspect="1"/>
          </p:cNvPicPr>
          <p:nvPr/>
        </p:nvPicPr>
        <p:blipFill>
          <a:blip r:embed="rId3"/>
          <a:stretch>
            <a:fillRect/>
          </a:stretch>
        </p:blipFill>
        <p:spPr>
          <a:xfrm>
            <a:off x="343084" y="3021873"/>
            <a:ext cx="8457831" cy="3152503"/>
          </a:xfrm>
          <a:prstGeom prst="rect">
            <a:avLst/>
          </a:prstGeom>
        </p:spPr>
      </p:pic>
    </p:spTree>
    <p:extLst>
      <p:ext uri="{BB962C8B-B14F-4D97-AF65-F5344CB8AC3E}">
        <p14:creationId xmlns:p14="http://schemas.microsoft.com/office/powerpoint/2010/main" val="2074908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A3635-8D80-C729-7CD2-9E55E78DE1D3}"/>
            </a:ext>
          </a:extLst>
        </p:cNvPr>
        <p:cNvGrpSpPr/>
        <p:nvPr/>
      </p:nvGrpSpPr>
      <p:grpSpPr>
        <a:xfrm>
          <a:off x="0" y="0"/>
          <a:ext cx="0" cy="0"/>
          <a:chOff x="0" y="0"/>
          <a:chExt cx="0" cy="0"/>
        </a:xfrm>
      </p:grpSpPr>
      <p:pic>
        <p:nvPicPr>
          <p:cNvPr id="21" name="Picture 20">
            <a:extLst>
              <a:ext uri="{FF2B5EF4-FFF2-40B4-BE49-F238E27FC236}">
                <a16:creationId xmlns:a16="http://schemas.microsoft.com/office/drawing/2014/main" id="{5FABDDE0-B4BE-5A5B-332B-B81FA0BFD4C7}"/>
              </a:ext>
            </a:extLst>
          </p:cNvPr>
          <p:cNvPicPr>
            <a:picLocks noChangeAspect="1"/>
          </p:cNvPicPr>
          <p:nvPr/>
        </p:nvPicPr>
        <p:blipFill>
          <a:blip r:embed="rId2"/>
          <a:stretch>
            <a:fillRect/>
          </a:stretch>
        </p:blipFill>
        <p:spPr>
          <a:xfrm>
            <a:off x="365760" y="1554479"/>
            <a:ext cx="8380458" cy="4428310"/>
          </a:xfrm>
          <a:prstGeom prst="rect">
            <a:avLst/>
          </a:prstGeom>
        </p:spPr>
      </p:pic>
    </p:spTree>
    <p:extLst>
      <p:ext uri="{BB962C8B-B14F-4D97-AF65-F5344CB8AC3E}">
        <p14:creationId xmlns:p14="http://schemas.microsoft.com/office/powerpoint/2010/main" val="3196879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6617824-279B-92D2-D42B-030808C3D7EB}"/>
              </a:ext>
            </a:extLst>
          </p:cNvPr>
          <p:cNvPicPr>
            <a:picLocks noChangeAspect="1"/>
          </p:cNvPicPr>
          <p:nvPr/>
        </p:nvPicPr>
        <p:blipFill>
          <a:blip r:embed="rId2"/>
          <a:stretch>
            <a:fillRect/>
          </a:stretch>
        </p:blipFill>
        <p:spPr>
          <a:xfrm>
            <a:off x="242031" y="1576523"/>
            <a:ext cx="8520600" cy="2868930"/>
          </a:xfrm>
          <a:prstGeom prst="rect">
            <a:avLst/>
          </a:prstGeom>
        </p:spPr>
      </p:pic>
      <p:pic>
        <p:nvPicPr>
          <p:cNvPr id="5" name="Picture 4">
            <a:extLst>
              <a:ext uri="{FF2B5EF4-FFF2-40B4-BE49-F238E27FC236}">
                <a16:creationId xmlns:a16="http://schemas.microsoft.com/office/drawing/2014/main" id="{4D98B27E-3C0E-A7CD-A73A-C9E1DEAA6FA4}"/>
              </a:ext>
            </a:extLst>
          </p:cNvPr>
          <p:cNvPicPr>
            <a:picLocks noChangeAspect="1"/>
          </p:cNvPicPr>
          <p:nvPr/>
        </p:nvPicPr>
        <p:blipFill>
          <a:blip r:embed="rId3"/>
          <a:stretch>
            <a:fillRect/>
          </a:stretch>
        </p:blipFill>
        <p:spPr>
          <a:xfrm>
            <a:off x="242031" y="4701404"/>
            <a:ext cx="8520600" cy="1160145"/>
          </a:xfrm>
          <a:prstGeom prst="rect">
            <a:avLst/>
          </a:prstGeom>
        </p:spPr>
      </p:pic>
    </p:spTree>
    <p:extLst>
      <p:ext uri="{BB962C8B-B14F-4D97-AF65-F5344CB8AC3E}">
        <p14:creationId xmlns:p14="http://schemas.microsoft.com/office/powerpoint/2010/main" val="152327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219A67A4-3F9B-6E4E-ADB9-46BA7A152303}"/>
              </a:ext>
            </a:extLst>
          </p:cNvPr>
          <p:cNvPicPr>
            <a:picLocks noChangeAspect="1"/>
          </p:cNvPicPr>
          <p:nvPr/>
        </p:nvPicPr>
        <p:blipFill>
          <a:blip r:embed="rId2"/>
          <a:stretch>
            <a:fillRect/>
          </a:stretch>
        </p:blipFill>
        <p:spPr>
          <a:xfrm>
            <a:off x="311700" y="1605328"/>
            <a:ext cx="8523272" cy="4124911"/>
          </a:xfrm>
          <a:prstGeom prst="rect">
            <a:avLst/>
          </a:prstGeom>
        </p:spPr>
      </p:pic>
    </p:spTree>
    <p:extLst>
      <p:ext uri="{BB962C8B-B14F-4D97-AF65-F5344CB8AC3E}">
        <p14:creationId xmlns:p14="http://schemas.microsoft.com/office/powerpoint/2010/main" val="4121564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011BDE-1231-85BA-0084-3F57A710061C}"/>
              </a:ext>
            </a:extLst>
          </p:cNvPr>
          <p:cNvPicPr>
            <a:picLocks noChangeAspect="1"/>
          </p:cNvPicPr>
          <p:nvPr/>
        </p:nvPicPr>
        <p:blipFill>
          <a:blip r:embed="rId2"/>
          <a:stretch>
            <a:fillRect/>
          </a:stretch>
        </p:blipFill>
        <p:spPr>
          <a:xfrm>
            <a:off x="1230289" y="495766"/>
            <a:ext cx="5965371" cy="3904324"/>
          </a:xfrm>
          <a:prstGeom prst="rect">
            <a:avLst/>
          </a:prstGeom>
        </p:spPr>
      </p:pic>
      <p:pic>
        <p:nvPicPr>
          <p:cNvPr id="7" name="Picture 6">
            <a:extLst>
              <a:ext uri="{FF2B5EF4-FFF2-40B4-BE49-F238E27FC236}">
                <a16:creationId xmlns:a16="http://schemas.microsoft.com/office/drawing/2014/main" id="{23C0FAC2-43F8-B0B2-FE0D-ED574F3237CD}"/>
              </a:ext>
            </a:extLst>
          </p:cNvPr>
          <p:cNvPicPr>
            <a:picLocks noChangeAspect="1"/>
          </p:cNvPicPr>
          <p:nvPr/>
        </p:nvPicPr>
        <p:blipFill>
          <a:blip r:embed="rId3"/>
          <a:stretch>
            <a:fillRect/>
          </a:stretch>
        </p:blipFill>
        <p:spPr>
          <a:xfrm>
            <a:off x="1230289" y="4592275"/>
            <a:ext cx="5965372" cy="514350"/>
          </a:xfrm>
          <a:prstGeom prst="rect">
            <a:avLst/>
          </a:prstGeom>
        </p:spPr>
      </p:pic>
      <p:pic>
        <p:nvPicPr>
          <p:cNvPr id="8" name="Picture 7">
            <a:extLst>
              <a:ext uri="{FF2B5EF4-FFF2-40B4-BE49-F238E27FC236}">
                <a16:creationId xmlns:a16="http://schemas.microsoft.com/office/drawing/2014/main" id="{FC6DE616-717C-5E34-C658-1ADF3C33BEA6}"/>
              </a:ext>
            </a:extLst>
          </p:cNvPr>
          <p:cNvPicPr>
            <a:picLocks noChangeAspect="1"/>
          </p:cNvPicPr>
          <p:nvPr/>
        </p:nvPicPr>
        <p:blipFill>
          <a:blip r:embed="rId4"/>
          <a:stretch>
            <a:fillRect/>
          </a:stretch>
        </p:blipFill>
        <p:spPr>
          <a:xfrm>
            <a:off x="1230288" y="5211724"/>
            <a:ext cx="5965371" cy="1051506"/>
          </a:xfrm>
          <a:prstGeom prst="rect">
            <a:avLst/>
          </a:prstGeom>
        </p:spPr>
      </p:pic>
    </p:spTree>
    <p:extLst>
      <p:ext uri="{BB962C8B-B14F-4D97-AF65-F5344CB8AC3E}">
        <p14:creationId xmlns:p14="http://schemas.microsoft.com/office/powerpoint/2010/main" val="2778314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85F9B0-A7C8-2E01-D009-D7E1A9EA656E}"/>
              </a:ext>
            </a:extLst>
          </p:cNvPr>
          <p:cNvPicPr>
            <a:picLocks noChangeAspect="1"/>
          </p:cNvPicPr>
          <p:nvPr/>
        </p:nvPicPr>
        <p:blipFill>
          <a:blip r:embed="rId2"/>
          <a:stretch>
            <a:fillRect/>
          </a:stretch>
        </p:blipFill>
        <p:spPr>
          <a:xfrm>
            <a:off x="1202667" y="546181"/>
            <a:ext cx="6738666" cy="3078488"/>
          </a:xfrm>
          <a:prstGeom prst="rect">
            <a:avLst/>
          </a:prstGeom>
        </p:spPr>
      </p:pic>
      <p:pic>
        <p:nvPicPr>
          <p:cNvPr id="7" name="Picture 6">
            <a:extLst>
              <a:ext uri="{FF2B5EF4-FFF2-40B4-BE49-F238E27FC236}">
                <a16:creationId xmlns:a16="http://schemas.microsoft.com/office/drawing/2014/main" id="{B100DB27-EA8D-0F11-4C7D-437167306141}"/>
              </a:ext>
            </a:extLst>
          </p:cNvPr>
          <p:cNvPicPr>
            <a:picLocks noChangeAspect="1"/>
          </p:cNvPicPr>
          <p:nvPr/>
        </p:nvPicPr>
        <p:blipFill>
          <a:blip r:embed="rId3"/>
          <a:stretch>
            <a:fillRect/>
          </a:stretch>
        </p:blipFill>
        <p:spPr>
          <a:xfrm>
            <a:off x="1202667" y="3722641"/>
            <a:ext cx="6738666" cy="1506789"/>
          </a:xfrm>
          <a:prstGeom prst="rect">
            <a:avLst/>
          </a:prstGeom>
        </p:spPr>
      </p:pic>
      <p:pic>
        <p:nvPicPr>
          <p:cNvPr id="8" name="Picture 7">
            <a:extLst>
              <a:ext uri="{FF2B5EF4-FFF2-40B4-BE49-F238E27FC236}">
                <a16:creationId xmlns:a16="http://schemas.microsoft.com/office/drawing/2014/main" id="{67D37B42-5369-D569-4FDC-77C88F9859B7}"/>
              </a:ext>
            </a:extLst>
          </p:cNvPr>
          <p:cNvPicPr>
            <a:picLocks noChangeAspect="1"/>
          </p:cNvPicPr>
          <p:nvPr/>
        </p:nvPicPr>
        <p:blipFill>
          <a:blip r:embed="rId4"/>
          <a:stretch>
            <a:fillRect/>
          </a:stretch>
        </p:blipFill>
        <p:spPr>
          <a:xfrm>
            <a:off x="1202667" y="5327402"/>
            <a:ext cx="6738666" cy="990600"/>
          </a:xfrm>
          <a:prstGeom prst="rect">
            <a:avLst/>
          </a:prstGeom>
        </p:spPr>
      </p:pic>
    </p:spTree>
    <p:extLst>
      <p:ext uri="{BB962C8B-B14F-4D97-AF65-F5344CB8AC3E}">
        <p14:creationId xmlns:p14="http://schemas.microsoft.com/office/powerpoint/2010/main" val="139795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593366"/>
            <a:ext cx="8520600" cy="578729"/>
          </a:xfrm>
          <a:prstGeom prst="rect">
            <a:avLst/>
          </a:prstGeom>
        </p:spPr>
        <p:txBody>
          <a:bodyPr spcFirstLastPara="1" wrap="square" lIns="91425" tIns="91425" rIns="91425" bIns="91425" anchor="t" anchorCtr="0">
            <a:noAutofit/>
          </a:bodyPr>
          <a:lstStyle/>
          <a:p>
            <a:r>
              <a:rPr lang="en-IN"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p:txBody>
      </p:sp>
      <p:sp>
        <p:nvSpPr>
          <p:cNvPr id="124" name="Shape 124"/>
          <p:cNvSpPr txBox="1">
            <a:spLocks noGrp="1"/>
          </p:cNvSpPr>
          <p:nvPr>
            <p:ph type="body" idx="1"/>
          </p:nvPr>
        </p:nvSpPr>
        <p:spPr>
          <a:xfrm>
            <a:off x="311700" y="1220057"/>
            <a:ext cx="8520600" cy="4292470"/>
          </a:xfrm>
          <a:prstGeom prst="rect">
            <a:avLst/>
          </a:prstGeom>
        </p:spPr>
        <p:txBody>
          <a:bodyPr spcFirstLastPara="1" wrap="square" lIns="91425" tIns="91425" rIns="91425" bIns="91425" anchor="t" anchorCtr="0">
            <a:noAutofit/>
          </a:bodyPr>
          <a:lstStyle/>
          <a:p>
            <a:pPr marL="342900" indent="-342900">
              <a:lnSpc>
                <a:spcPct val="150000"/>
              </a:lnSpc>
              <a:spcAft>
                <a:spcPts val="600"/>
              </a:spcAft>
            </a:pPr>
            <a:r>
              <a:rPr lang="en-US" sz="1900" b="0" i="0" dirty="0">
                <a:solidFill>
                  <a:schemeClr val="tx1"/>
                </a:solidFill>
                <a:effectLst/>
                <a:latin typeface="Times New Roman" panose="02020603050405020304" pitchFamily="18" charset="0"/>
                <a:cs typeface="Times New Roman" panose="02020603050405020304" pitchFamily="18" charset="0"/>
              </a:rPr>
              <a:t>The phenomenon of employee layoffs is a complex and impactful aspect of organizational dynamics that requires thorough examination to understand its implications on various dimensions. </a:t>
            </a:r>
          </a:p>
          <a:p>
            <a:pPr marL="342900" indent="-342900">
              <a:lnSpc>
                <a:spcPct val="150000"/>
              </a:lnSpc>
              <a:spcAft>
                <a:spcPts val="600"/>
              </a:spcAft>
            </a:pPr>
            <a:r>
              <a:rPr lang="en-US" sz="1900" b="0" i="0" dirty="0">
                <a:solidFill>
                  <a:schemeClr val="tx1"/>
                </a:solidFill>
                <a:effectLst/>
                <a:latin typeface="Times New Roman" panose="02020603050405020304" pitchFamily="18" charset="0"/>
                <a:cs typeface="Times New Roman" panose="02020603050405020304" pitchFamily="18" charset="0"/>
              </a:rPr>
              <a:t>This exploratory data analysis (EDA) aims to provide insights into the patterns, trends, and potential factors associated with layoffs in a diverse set of industries.</a:t>
            </a:r>
          </a:p>
          <a:p>
            <a:pPr marL="342900" indent="-342900">
              <a:lnSpc>
                <a:spcPct val="150000"/>
              </a:lnSpc>
              <a:spcAft>
                <a:spcPts val="600"/>
              </a:spcAft>
            </a:pPr>
            <a:r>
              <a:rPr lang="en-US" sz="1900" b="0" i="0" dirty="0">
                <a:solidFill>
                  <a:schemeClr val="tx1"/>
                </a:solidFill>
                <a:effectLst/>
                <a:latin typeface="Times New Roman" panose="02020603050405020304" pitchFamily="18" charset="0"/>
                <a:cs typeface="Times New Roman" panose="02020603050405020304" pitchFamily="18" charset="0"/>
              </a:rPr>
              <a:t>The EDA focuses on identifying key indicators that may influence the likelihood and scale of layoffs within organizations.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93E19A-8765-82A6-5329-B744B636BD99}"/>
              </a:ext>
            </a:extLst>
          </p:cNvPr>
          <p:cNvPicPr>
            <a:picLocks noChangeAspect="1"/>
          </p:cNvPicPr>
          <p:nvPr/>
        </p:nvPicPr>
        <p:blipFill>
          <a:blip r:embed="rId2"/>
          <a:stretch>
            <a:fillRect/>
          </a:stretch>
        </p:blipFill>
        <p:spPr>
          <a:xfrm>
            <a:off x="1097280" y="522230"/>
            <a:ext cx="6565582" cy="2906770"/>
          </a:xfrm>
          <a:prstGeom prst="rect">
            <a:avLst/>
          </a:prstGeom>
        </p:spPr>
      </p:pic>
      <p:pic>
        <p:nvPicPr>
          <p:cNvPr id="7" name="Picture 6">
            <a:extLst>
              <a:ext uri="{FF2B5EF4-FFF2-40B4-BE49-F238E27FC236}">
                <a16:creationId xmlns:a16="http://schemas.microsoft.com/office/drawing/2014/main" id="{3BC6D3D3-C8B2-BEED-7EBB-392730624F12}"/>
              </a:ext>
            </a:extLst>
          </p:cNvPr>
          <p:cNvPicPr>
            <a:picLocks noChangeAspect="1"/>
          </p:cNvPicPr>
          <p:nvPr/>
        </p:nvPicPr>
        <p:blipFill>
          <a:blip r:embed="rId3"/>
          <a:stretch>
            <a:fillRect/>
          </a:stretch>
        </p:blipFill>
        <p:spPr>
          <a:xfrm>
            <a:off x="1097280" y="3497308"/>
            <a:ext cx="6565582" cy="1553663"/>
          </a:xfrm>
          <a:prstGeom prst="rect">
            <a:avLst/>
          </a:prstGeom>
        </p:spPr>
      </p:pic>
      <p:pic>
        <p:nvPicPr>
          <p:cNvPr id="8" name="Picture 7">
            <a:extLst>
              <a:ext uri="{FF2B5EF4-FFF2-40B4-BE49-F238E27FC236}">
                <a16:creationId xmlns:a16="http://schemas.microsoft.com/office/drawing/2014/main" id="{5CF30F43-AB9E-48DB-064A-9E68D5E4DD07}"/>
              </a:ext>
            </a:extLst>
          </p:cNvPr>
          <p:cNvPicPr>
            <a:picLocks noChangeAspect="1"/>
          </p:cNvPicPr>
          <p:nvPr/>
        </p:nvPicPr>
        <p:blipFill>
          <a:blip r:embed="rId4"/>
          <a:stretch>
            <a:fillRect/>
          </a:stretch>
        </p:blipFill>
        <p:spPr>
          <a:xfrm>
            <a:off x="1097280" y="5119279"/>
            <a:ext cx="6565581" cy="1104900"/>
          </a:xfrm>
          <a:prstGeom prst="rect">
            <a:avLst/>
          </a:prstGeom>
        </p:spPr>
      </p:pic>
    </p:spTree>
    <p:extLst>
      <p:ext uri="{BB962C8B-B14F-4D97-AF65-F5344CB8AC3E}">
        <p14:creationId xmlns:p14="http://schemas.microsoft.com/office/powerpoint/2010/main" val="2849928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25252-B323-E57C-239B-B08EA22089D2}"/>
              </a:ext>
            </a:extLst>
          </p:cNvPr>
          <p:cNvSpPr>
            <a:spLocks noGrp="1"/>
          </p:cNvSpPr>
          <p:nvPr>
            <p:ph type="title"/>
          </p:nvPr>
        </p:nvSpPr>
        <p:spPr>
          <a:xfrm>
            <a:off x="162071" y="518845"/>
            <a:ext cx="8520600" cy="444323"/>
          </a:xfrm>
        </p:spPr>
        <p:txBody>
          <a:bodyPr/>
          <a:lstStyle/>
          <a:p>
            <a:r>
              <a:rPr lang="en-IN" dirty="0">
                <a:latin typeface="Times New Roman" panose="02020603050405020304" pitchFamily="18" charset="0"/>
                <a:cs typeface="Times New Roman" panose="02020603050405020304" pitchFamily="18" charset="0"/>
              </a:rPr>
              <a:t>Timeline</a:t>
            </a:r>
            <a:endParaRPr lang="en-IN" sz="3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9222A7F-4505-3103-CB49-40ACEA6D81AE}"/>
              </a:ext>
            </a:extLst>
          </p:cNvPr>
          <p:cNvPicPr>
            <a:picLocks noChangeAspect="1"/>
          </p:cNvPicPr>
          <p:nvPr/>
        </p:nvPicPr>
        <p:blipFill>
          <a:blip r:embed="rId2"/>
          <a:stretch>
            <a:fillRect/>
          </a:stretch>
        </p:blipFill>
        <p:spPr>
          <a:xfrm>
            <a:off x="1571897" y="1430382"/>
            <a:ext cx="6000206" cy="3997235"/>
          </a:xfrm>
          <a:prstGeom prst="rect">
            <a:avLst/>
          </a:prstGeom>
        </p:spPr>
      </p:pic>
    </p:spTree>
    <p:extLst>
      <p:ext uri="{BB962C8B-B14F-4D97-AF65-F5344CB8AC3E}">
        <p14:creationId xmlns:p14="http://schemas.microsoft.com/office/powerpoint/2010/main" val="619742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B37F-5031-73E7-F13A-F45E8F49894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85C0AE7A-21B9-B32D-A737-A4D3D9A0CE24}"/>
              </a:ext>
            </a:extLst>
          </p:cNvPr>
          <p:cNvSpPr>
            <a:spLocks noGrp="1"/>
          </p:cNvSpPr>
          <p:nvPr>
            <p:ph type="body" idx="1"/>
          </p:nvPr>
        </p:nvSpPr>
        <p:spPr/>
        <p:txBody>
          <a:bodyPr/>
          <a:lstStyle/>
          <a:p>
            <a:pPr marL="88900" indent="0">
              <a:buNone/>
            </a:pPr>
            <a:r>
              <a:rPr lang="en-US" sz="1600" dirty="0">
                <a:solidFill>
                  <a:schemeClr val="tx1"/>
                </a:solidFill>
                <a:latin typeface="Times New Roman" panose="02020603050405020304" pitchFamily="18" charset="0"/>
                <a:cs typeface="Times New Roman" panose="02020603050405020304" pitchFamily="18" charset="0"/>
              </a:rPr>
              <a:t>Exploratory Data Analysis (EDA) on layoffs involves delving into various factors contributing to employee layoffs within a dataset,  including demographics, performance metrics, economic indicators, and company-specific variables. Through EDA, patterns and correlations within the data are identified, providing insights into the underlying dynamics of layoffs. Following EDA, the development of a prediction model for layoffs was done using machine learning algorithms like naive bayes and random forest. Model performance is evaluated using metrics such as accuracy, precision, and recall. Among the three models that was created, </a:t>
            </a:r>
            <a:r>
              <a:rPr lang="en-US" sz="1600" dirty="0" err="1">
                <a:solidFill>
                  <a:schemeClr val="tx1"/>
                </a:solidFill>
                <a:latin typeface="Times New Roman" panose="02020603050405020304" pitchFamily="18" charset="0"/>
                <a:cs typeface="Times New Roman" panose="02020603050405020304" pitchFamily="18" charset="0"/>
              </a:rPr>
              <a:t>niave</a:t>
            </a:r>
            <a:r>
              <a:rPr lang="en-US" sz="1600" dirty="0">
                <a:solidFill>
                  <a:schemeClr val="tx1"/>
                </a:solidFill>
                <a:latin typeface="Times New Roman" panose="02020603050405020304" pitchFamily="18" charset="0"/>
                <a:cs typeface="Times New Roman" panose="02020603050405020304" pitchFamily="18" charset="0"/>
              </a:rPr>
              <a:t> bayes </a:t>
            </a:r>
            <a:r>
              <a:rPr lang="en-US" sz="1600" dirty="0" err="1">
                <a:solidFill>
                  <a:schemeClr val="tx1"/>
                </a:solidFill>
                <a:latin typeface="Times New Roman" panose="02020603050405020304" pitchFamily="18" charset="0"/>
                <a:cs typeface="Times New Roman" panose="02020603050405020304" pitchFamily="18" charset="0"/>
              </a:rPr>
              <a:t>initally</a:t>
            </a:r>
            <a:r>
              <a:rPr lang="en-US" sz="1600" dirty="0">
                <a:solidFill>
                  <a:schemeClr val="tx1"/>
                </a:solidFill>
                <a:latin typeface="Times New Roman" panose="02020603050405020304" pitchFamily="18" charset="0"/>
                <a:cs typeface="Times New Roman" panose="02020603050405020304" pitchFamily="18" charset="0"/>
              </a:rPr>
              <a:t> showed a 79% accuracy. After some optimizations , we were able to increase its accuracy to 81%. Among the three models that were created , we found random forest to provide the best results. Additionally, feature importance analysis helps to understand the relative influence of different factors on layoff predictions. By combining EDA with predictive modeling, organizations can gain a deeper understanding of layoff trends and potential risk factors, enabling proactive measures to mitigate the impact of workforce reductions and optimize workforce management strategies.</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747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8660-27B1-C74A-D6CB-6FA1A64C2BFE}"/>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8D0B9BDD-3D35-432C-BB50-39B5304499EA}"/>
              </a:ext>
            </a:extLst>
          </p:cNvPr>
          <p:cNvSpPr>
            <a:spLocks noGrp="1"/>
          </p:cNvSpPr>
          <p:nvPr>
            <p:ph type="body" idx="1"/>
          </p:nvPr>
        </p:nvSpPr>
        <p:spPr>
          <a:xfrm>
            <a:off x="311700" y="1356867"/>
            <a:ext cx="8520600" cy="4734966"/>
          </a:xfrm>
        </p:spPr>
        <p:txBody>
          <a:bodyPr/>
          <a:lstStyle/>
          <a:p>
            <a:r>
              <a:rPr lang="en-US" sz="1900" dirty="0" err="1">
                <a:solidFill>
                  <a:schemeClr val="tx1"/>
                </a:solidFill>
                <a:latin typeface="Times New Roman" panose="02020603050405020304" pitchFamily="18" charset="0"/>
                <a:cs typeface="Times New Roman" panose="02020603050405020304" pitchFamily="18" charset="0"/>
              </a:rPr>
              <a:t>V</a:t>
            </a:r>
            <a:r>
              <a:rPr lang="en-US" sz="1900" b="0" i="0" dirty="0" err="1">
                <a:solidFill>
                  <a:schemeClr val="tx1"/>
                </a:solidFill>
                <a:effectLst/>
                <a:latin typeface="Times New Roman" panose="02020603050405020304" pitchFamily="18" charset="0"/>
                <a:cs typeface="Times New Roman" panose="02020603050405020304" pitchFamily="18" charset="0"/>
              </a:rPr>
              <a:t>om</a:t>
            </a:r>
            <a:r>
              <a:rPr lang="en-US" sz="1900" b="0" i="0" dirty="0">
                <a:solidFill>
                  <a:schemeClr val="tx1"/>
                </a:solidFill>
                <a:effectLst/>
                <a:latin typeface="Times New Roman" panose="02020603050405020304" pitchFamily="18" charset="0"/>
                <a:cs typeface="Times New Roman" panose="02020603050405020304" pitchFamily="18" charset="0"/>
              </a:rPr>
              <a:t> Berge, Philipp, and Achim Schmillen. "Effects of mass layoffs on local employment—evidence from geo-referenced data." </a:t>
            </a:r>
            <a:r>
              <a:rPr lang="en-US" sz="1900" b="0" i="1" dirty="0">
                <a:solidFill>
                  <a:schemeClr val="tx1"/>
                </a:solidFill>
                <a:effectLst/>
                <a:latin typeface="Times New Roman" panose="02020603050405020304" pitchFamily="18" charset="0"/>
                <a:cs typeface="Times New Roman" panose="02020603050405020304" pitchFamily="18" charset="0"/>
              </a:rPr>
              <a:t>Journal of Economic Geography</a:t>
            </a:r>
            <a:r>
              <a:rPr lang="en-US" sz="1900" b="0" i="0" dirty="0">
                <a:solidFill>
                  <a:schemeClr val="tx1"/>
                </a:solidFill>
                <a:effectLst/>
                <a:latin typeface="Times New Roman" panose="02020603050405020304" pitchFamily="18" charset="0"/>
                <a:cs typeface="Times New Roman" panose="02020603050405020304" pitchFamily="18" charset="0"/>
              </a:rPr>
              <a:t> 23.3 (2023): 509-539.</a:t>
            </a:r>
          </a:p>
          <a:p>
            <a:pPr marL="88900" indent="0">
              <a:buNone/>
            </a:pPr>
            <a:endParaRPr lang="en-US" sz="1900" b="0" i="0" dirty="0">
              <a:solidFill>
                <a:schemeClr val="tx1"/>
              </a:solidFill>
              <a:effectLst/>
              <a:latin typeface="Times New Roman" panose="02020603050405020304" pitchFamily="18" charset="0"/>
              <a:cs typeface="Times New Roman" panose="02020603050405020304" pitchFamily="18" charset="0"/>
            </a:endParaRPr>
          </a:p>
          <a:p>
            <a:r>
              <a:rPr lang="en-US" sz="1900" b="0" i="0" dirty="0">
                <a:solidFill>
                  <a:schemeClr val="tx1"/>
                </a:solidFill>
                <a:effectLst/>
                <a:latin typeface="Times New Roman" panose="02020603050405020304" pitchFamily="18" charset="0"/>
                <a:cs typeface="Times New Roman" panose="02020603050405020304" pitchFamily="18" charset="0"/>
              </a:rPr>
              <a:t>Kraft, Matthew A., and Joshua F. Bleiberg. "The inequitable effects of teacher layoffs: What we know and can do." </a:t>
            </a:r>
            <a:r>
              <a:rPr lang="en-US" sz="1900" b="0" i="1" dirty="0">
                <a:solidFill>
                  <a:schemeClr val="tx1"/>
                </a:solidFill>
                <a:effectLst/>
                <a:latin typeface="Times New Roman" panose="02020603050405020304" pitchFamily="18" charset="0"/>
                <a:cs typeface="Times New Roman" panose="02020603050405020304" pitchFamily="18" charset="0"/>
              </a:rPr>
              <a:t>Education Finance and Policy</a:t>
            </a:r>
            <a:r>
              <a:rPr lang="en-US" sz="1900" b="0" i="0" dirty="0">
                <a:solidFill>
                  <a:schemeClr val="tx1"/>
                </a:solidFill>
                <a:effectLst/>
                <a:latin typeface="Times New Roman" panose="02020603050405020304" pitchFamily="18" charset="0"/>
                <a:cs typeface="Times New Roman" panose="02020603050405020304" pitchFamily="18" charset="0"/>
              </a:rPr>
              <a:t> 17.2 (2022): 367-377.</a:t>
            </a:r>
          </a:p>
          <a:p>
            <a:pPr marL="88900" indent="0">
              <a:buNone/>
            </a:pPr>
            <a:endParaRPr lang="en-US" sz="1900" dirty="0">
              <a:solidFill>
                <a:schemeClr val="tx1"/>
              </a:solidFill>
              <a:latin typeface="Times New Roman" panose="02020603050405020304" pitchFamily="18" charset="0"/>
              <a:cs typeface="Times New Roman" panose="02020603050405020304" pitchFamily="18" charset="0"/>
            </a:endParaRPr>
          </a:p>
          <a:p>
            <a:r>
              <a:rPr lang="en-US" sz="1900" b="0" i="0" dirty="0">
                <a:solidFill>
                  <a:schemeClr val="tx1"/>
                </a:solidFill>
                <a:effectLst/>
                <a:latin typeface="Times New Roman" panose="02020603050405020304" pitchFamily="18" charset="0"/>
                <a:cs typeface="Times New Roman" panose="02020603050405020304" pitchFamily="18" charset="0"/>
              </a:rPr>
              <a:t>Kim, Min-</a:t>
            </a:r>
            <a:r>
              <a:rPr lang="en-US" sz="1900" b="0" i="0" dirty="0" err="1">
                <a:solidFill>
                  <a:schemeClr val="tx1"/>
                </a:solidFill>
                <a:effectLst/>
                <a:latin typeface="Times New Roman" panose="02020603050405020304" pitchFamily="18" charset="0"/>
                <a:cs typeface="Times New Roman" panose="02020603050405020304" pitchFamily="18" charset="0"/>
              </a:rPr>
              <a:t>Hyu</a:t>
            </a:r>
            <a:r>
              <a:rPr lang="en-US" sz="1900" b="0" i="0" dirty="0">
                <a:solidFill>
                  <a:schemeClr val="tx1"/>
                </a:solidFill>
                <a:effectLst/>
                <a:latin typeface="Times New Roman" panose="02020603050405020304" pitchFamily="18" charset="0"/>
                <a:cs typeface="Times New Roman" panose="02020603050405020304" pitchFamily="18" charset="0"/>
              </a:rPr>
              <a:t>. "Framing Effects, Procedural Fairness, and the Nonprofit Managers’ Reactions to Job Layoffs in Response to the Economic Shock of the COVID-19 Crisis." </a:t>
            </a:r>
            <a:r>
              <a:rPr lang="en-US" sz="1900" b="0" i="1" dirty="0" err="1">
                <a:solidFill>
                  <a:schemeClr val="tx1"/>
                </a:solidFill>
                <a:effectLst/>
                <a:latin typeface="Times New Roman" panose="02020603050405020304" pitchFamily="18" charset="0"/>
                <a:cs typeface="Times New Roman" panose="02020603050405020304" pitchFamily="18" charset="0"/>
              </a:rPr>
              <a:t>Voluntas</a:t>
            </a:r>
            <a:r>
              <a:rPr lang="en-US" sz="1900" b="0" i="1" dirty="0">
                <a:solidFill>
                  <a:schemeClr val="tx1"/>
                </a:solidFill>
                <a:effectLst/>
                <a:latin typeface="Times New Roman" panose="02020603050405020304" pitchFamily="18" charset="0"/>
                <a:cs typeface="Times New Roman" panose="02020603050405020304" pitchFamily="18" charset="0"/>
              </a:rPr>
              <a:t>: International Journal of Voluntary and Nonprofit Organizations</a:t>
            </a:r>
            <a:r>
              <a:rPr lang="en-US" sz="1900" b="0" i="0" dirty="0">
                <a:solidFill>
                  <a:schemeClr val="tx1"/>
                </a:solidFill>
                <a:effectLst/>
                <a:latin typeface="Times New Roman" panose="02020603050405020304" pitchFamily="18" charset="0"/>
                <a:cs typeface="Times New Roman" panose="02020603050405020304" pitchFamily="18" charset="0"/>
              </a:rPr>
              <a:t> 33.5 (2022): 1035-1050.</a:t>
            </a:r>
            <a:endParaRPr lang="en-US"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9182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8660-27B1-C74A-D6CB-6FA1A64C2BFE}"/>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8D0B9BDD-3D35-432C-BB50-39B5304499EA}"/>
              </a:ext>
            </a:extLst>
          </p:cNvPr>
          <p:cNvSpPr>
            <a:spLocks noGrp="1"/>
          </p:cNvSpPr>
          <p:nvPr>
            <p:ph type="body" idx="1"/>
          </p:nvPr>
        </p:nvSpPr>
        <p:spPr>
          <a:xfrm>
            <a:off x="311700" y="1356867"/>
            <a:ext cx="8520600" cy="4734966"/>
          </a:xfrm>
        </p:spPr>
        <p:txBody>
          <a:bodyPr/>
          <a:lstStyle/>
          <a:p>
            <a:endParaRPr lang="en-US" sz="2800" b="0" i="0" dirty="0">
              <a:solidFill>
                <a:srgbClr val="222222"/>
              </a:solidFill>
              <a:effectLst/>
              <a:latin typeface="Arial" panose="020B0604020202020204" pitchFamily="34" charset="0"/>
            </a:endParaRPr>
          </a:p>
          <a:p>
            <a:pPr marL="88900" indent="0">
              <a:buNone/>
            </a:pPr>
            <a:endParaRPr lang="en-US" sz="2000" b="0" i="0" dirty="0">
              <a:solidFill>
                <a:srgbClr val="222222"/>
              </a:solidFill>
              <a:effectLst/>
              <a:latin typeface="Arial" panose="020B0604020202020204" pitchFamily="34" charset="0"/>
            </a:endParaRPr>
          </a:p>
          <a:p>
            <a:pPr marL="88900" indent="0">
              <a:buNone/>
            </a:pPr>
            <a:r>
              <a:rPr lang="en-IN" sz="1600" b="0" i="0" dirty="0">
                <a:solidFill>
                  <a:srgbClr val="222222"/>
                </a:solidFill>
                <a:effectLst/>
                <a:latin typeface="Arial" panose="020B0604020202020204" pitchFamily="34" charset="0"/>
              </a:rPr>
              <a:t>.</a:t>
            </a:r>
            <a:endParaRPr lang="en-IN" sz="2000" dirty="0">
              <a:solidFill>
                <a:srgbClr val="222222"/>
              </a:solidFill>
              <a:latin typeface="Arial" panose="020B0604020202020204" pitchFamily="34" charset="0"/>
              <a:cs typeface="Times New Roman" panose="02020603050405020304" pitchFamily="18" charset="0"/>
            </a:endParaRPr>
          </a:p>
          <a:p>
            <a:pPr marL="88900" indent="0">
              <a:buNone/>
            </a:pPr>
            <a:endParaRPr lang="en-IN" sz="2800" b="0" i="0" dirty="0">
              <a:solidFill>
                <a:srgbClr val="222222"/>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US" sz="2000" b="0" i="0" dirty="0">
              <a:solidFill>
                <a:srgbClr val="222222"/>
              </a:solidFill>
              <a:effectLst/>
              <a:latin typeface="Arial" panose="020B0604020202020204" pitchFamily="34" charset="0"/>
            </a:endParaRPr>
          </a:p>
          <a:p>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ED10AA8-9BB7-E534-8FBC-F5F4D360D6A2}"/>
              </a:ext>
            </a:extLst>
          </p:cNvPr>
          <p:cNvSpPr txBox="1"/>
          <p:nvPr/>
        </p:nvSpPr>
        <p:spPr>
          <a:xfrm>
            <a:off x="235132" y="1280160"/>
            <a:ext cx="8046720" cy="6232475"/>
          </a:xfrm>
          <a:prstGeom prst="rect">
            <a:avLst/>
          </a:prstGeom>
          <a:noFill/>
        </p:spPr>
        <p:txBody>
          <a:bodyPr wrap="square" rtlCol="0">
            <a:spAutoFit/>
          </a:bodyPr>
          <a:lstStyle/>
          <a:p>
            <a:endParaRPr lang="en-US" sz="1900" i="1" dirty="0">
              <a:solidFill>
                <a:schemeClr val="tx1"/>
              </a:solidFill>
              <a:latin typeface="Times New Roman" panose="02020603050405020304" pitchFamily="18" charset="0"/>
              <a:cs typeface="Times New Roman" panose="02020603050405020304" pitchFamily="18" charset="0"/>
            </a:endParaRPr>
          </a:p>
          <a:p>
            <a:pPr marL="342900" indent="-342900">
              <a:buSzPct val="200000"/>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H. -T. Chang, H. -J. Wu and I. -H. Ting, "Mining Organizational Networks for Layoff Prediction Model Construction," 2009 International Conference on Advances in Social Network Analysis and Mining, Athens, Greece, 2009, pp. 411-416, </a:t>
            </a:r>
            <a:r>
              <a:rPr lang="en-US" sz="1900" dirty="0" err="1">
                <a:solidFill>
                  <a:schemeClr val="tx1"/>
                </a:solidFill>
                <a:latin typeface="Times New Roman" panose="02020603050405020304" pitchFamily="18" charset="0"/>
                <a:cs typeface="Times New Roman" panose="02020603050405020304" pitchFamily="18" charset="0"/>
              </a:rPr>
              <a:t>doi</a:t>
            </a:r>
            <a:r>
              <a:rPr lang="en-US" sz="1900" dirty="0">
                <a:solidFill>
                  <a:schemeClr val="tx1"/>
                </a:solidFill>
                <a:latin typeface="Times New Roman" panose="02020603050405020304" pitchFamily="18" charset="0"/>
                <a:cs typeface="Times New Roman" panose="02020603050405020304" pitchFamily="18" charset="0"/>
              </a:rPr>
              <a:t>: 10.1109/ASONAM.2009.52.</a:t>
            </a:r>
          </a:p>
          <a:p>
            <a:pPr>
              <a:buSzPct val="200000"/>
            </a:pPr>
            <a:endParaRPr lang="en-US" sz="1900" dirty="0">
              <a:solidFill>
                <a:schemeClr val="tx1"/>
              </a:solidFill>
              <a:latin typeface="Times New Roman" panose="02020603050405020304" pitchFamily="18" charset="0"/>
              <a:cs typeface="Times New Roman" panose="02020603050405020304" pitchFamily="18" charset="0"/>
            </a:endParaRPr>
          </a:p>
          <a:p>
            <a:pPr marL="342900" indent="-342900">
              <a:buSzPct val="200000"/>
              <a:buFont typeface="Arial" panose="020B0604020202020204" pitchFamily="34" charset="0"/>
              <a:buChar char="•"/>
            </a:pPr>
            <a:r>
              <a:rPr lang="en-US" sz="1900" b="0" i="0" dirty="0">
                <a:solidFill>
                  <a:srgbClr val="222222"/>
                </a:solidFill>
                <a:effectLst/>
                <a:latin typeface="Times New Roman" panose="02020603050405020304" pitchFamily="18" charset="0"/>
                <a:cs typeface="Times New Roman" panose="02020603050405020304" pitchFamily="18" charset="0"/>
              </a:rPr>
              <a:t>Priya, </a:t>
            </a:r>
            <a:r>
              <a:rPr lang="en-US" sz="1900" b="0" i="0" dirty="0" err="1">
                <a:solidFill>
                  <a:srgbClr val="222222"/>
                </a:solidFill>
                <a:effectLst/>
                <a:latin typeface="Times New Roman" panose="02020603050405020304" pitchFamily="18" charset="0"/>
                <a:cs typeface="Times New Roman" panose="02020603050405020304" pitchFamily="18" charset="0"/>
              </a:rPr>
              <a:t>Ms</a:t>
            </a:r>
            <a:r>
              <a:rPr lang="en-US" sz="1900" b="0" i="0" dirty="0">
                <a:solidFill>
                  <a:srgbClr val="222222"/>
                </a:solidFill>
                <a:effectLst/>
                <a:latin typeface="Times New Roman" panose="02020603050405020304" pitchFamily="18" charset="0"/>
                <a:cs typeface="Times New Roman" panose="02020603050405020304" pitchFamily="18" charset="0"/>
              </a:rPr>
              <a:t> E. Sathya. "Study on Global Recession of Import and Export in India.</a:t>
            </a:r>
          </a:p>
          <a:p>
            <a:pPr>
              <a:buSzPct val="200000"/>
            </a:pPr>
            <a:endParaRPr lang="en-US" sz="1900" b="0" i="0" dirty="0">
              <a:solidFill>
                <a:srgbClr val="222222"/>
              </a:solidFill>
              <a:effectLst/>
              <a:latin typeface="Times New Roman" panose="02020603050405020304" pitchFamily="18" charset="0"/>
              <a:cs typeface="Times New Roman" panose="02020603050405020304" pitchFamily="18" charset="0"/>
            </a:endParaRPr>
          </a:p>
          <a:p>
            <a:pPr marL="342900" indent="-342900">
              <a:buSzPct val="200000"/>
              <a:buFont typeface="Arial" panose="020B0604020202020204" pitchFamily="34" charset="0"/>
              <a:buChar char="•"/>
            </a:pPr>
            <a:r>
              <a:rPr lang="en-US" sz="1900" dirty="0" err="1">
                <a:solidFill>
                  <a:schemeClr val="tx1"/>
                </a:solidFill>
                <a:latin typeface="Times New Roman" panose="02020603050405020304" pitchFamily="18" charset="0"/>
                <a:cs typeface="Times New Roman" panose="02020603050405020304" pitchFamily="18" charset="0"/>
              </a:rPr>
              <a:t>Avagianou</a:t>
            </a:r>
            <a:r>
              <a:rPr lang="en-US" sz="1900" dirty="0">
                <a:solidFill>
                  <a:schemeClr val="tx1"/>
                </a:solidFill>
                <a:latin typeface="Times New Roman" panose="02020603050405020304" pitchFamily="18" charset="0"/>
                <a:cs typeface="Times New Roman" panose="02020603050405020304" pitchFamily="18" charset="0"/>
              </a:rPr>
              <a:t>, </a:t>
            </a:r>
            <a:r>
              <a:rPr lang="en-US" sz="1900" dirty="0" err="1">
                <a:solidFill>
                  <a:schemeClr val="tx1"/>
                </a:solidFill>
                <a:latin typeface="Times New Roman" panose="02020603050405020304" pitchFamily="18" charset="0"/>
                <a:cs typeface="Times New Roman" panose="02020603050405020304" pitchFamily="18" charset="0"/>
              </a:rPr>
              <a:t>Athina</a:t>
            </a:r>
            <a:r>
              <a:rPr lang="en-US" sz="1900" dirty="0">
                <a:solidFill>
                  <a:schemeClr val="tx1"/>
                </a:solidFill>
                <a:latin typeface="Times New Roman" panose="02020603050405020304" pitchFamily="18" charset="0"/>
                <a:cs typeface="Times New Roman" panose="02020603050405020304" pitchFamily="18" charset="0"/>
              </a:rPr>
              <a:t>, et al. "Being NEET in </a:t>
            </a:r>
            <a:r>
              <a:rPr lang="en-US" sz="1900" dirty="0" err="1">
                <a:solidFill>
                  <a:schemeClr val="tx1"/>
                </a:solidFill>
                <a:latin typeface="Times New Roman" panose="02020603050405020304" pitchFamily="18" charset="0"/>
                <a:cs typeface="Times New Roman" panose="02020603050405020304" pitchFamily="18" charset="0"/>
              </a:rPr>
              <a:t>youthspaces</a:t>
            </a:r>
            <a:r>
              <a:rPr lang="en-US" sz="1900" dirty="0">
                <a:solidFill>
                  <a:schemeClr val="tx1"/>
                </a:solidFill>
                <a:latin typeface="Times New Roman" panose="02020603050405020304" pitchFamily="18" charset="0"/>
                <a:cs typeface="Times New Roman" panose="02020603050405020304" pitchFamily="18" charset="0"/>
              </a:rPr>
              <a:t> of the EU South: A post-recession regional perspective." Young 30.5 (2022): 425-454.</a:t>
            </a:r>
          </a:p>
          <a:p>
            <a:pPr>
              <a:buSzPct val="200000"/>
            </a:pPr>
            <a:endParaRPr lang="en-US" sz="1900" dirty="0">
              <a:solidFill>
                <a:schemeClr val="tx1"/>
              </a:solidFill>
              <a:latin typeface="Times New Roman" panose="02020603050405020304" pitchFamily="18" charset="0"/>
              <a:cs typeface="Times New Roman" panose="02020603050405020304" pitchFamily="18" charset="0"/>
            </a:endParaRPr>
          </a:p>
          <a:p>
            <a:pPr marL="342900" indent="-342900">
              <a:buSzPct val="200000"/>
              <a:buFont typeface="Arial" panose="020B0604020202020204" pitchFamily="34" charset="0"/>
              <a:buChar char="•"/>
            </a:pPr>
            <a:r>
              <a:rPr lang="en-US" sz="1900" dirty="0" err="1">
                <a:solidFill>
                  <a:schemeClr val="tx1"/>
                </a:solidFill>
                <a:latin typeface="Times New Roman" panose="02020603050405020304" pitchFamily="18" charset="0"/>
                <a:cs typeface="Times New Roman" panose="02020603050405020304" pitchFamily="18" charset="0"/>
              </a:rPr>
              <a:t>Aswathanarayana</a:t>
            </a:r>
            <a:r>
              <a:rPr lang="en-US" sz="1900" dirty="0">
                <a:solidFill>
                  <a:schemeClr val="tx1"/>
                </a:solidFill>
                <a:latin typeface="Times New Roman" panose="02020603050405020304" pitchFamily="18" charset="0"/>
                <a:cs typeface="Times New Roman" panose="02020603050405020304" pitchFamily="18" charset="0"/>
              </a:rPr>
              <a:t>, K. "IMPACT OF COVID-19 ON INDIAN ECONOMY AND GLOBAL RECESSION." EPRA International Journal of Economics, Business and Management Studies (EBMS) 9.5 (2022): 85-87.</a:t>
            </a:r>
          </a:p>
          <a:p>
            <a:pPr>
              <a:buSzPct val="200000"/>
            </a:pPr>
            <a:endParaRPr lang="en-US" sz="1900" b="0" i="0" dirty="0">
              <a:solidFill>
                <a:srgbClr val="222222"/>
              </a:solidFill>
              <a:effectLst/>
              <a:latin typeface="Times New Roman" panose="02020603050405020304" pitchFamily="18" charset="0"/>
              <a:cs typeface="Times New Roman" panose="02020603050405020304" pitchFamily="18" charset="0"/>
            </a:endParaRPr>
          </a:p>
          <a:p>
            <a:pPr marL="342900" indent="-342900">
              <a:buSzPct val="200000"/>
              <a:buFont typeface="Arial" panose="020B0604020202020204" pitchFamily="34" charset="0"/>
              <a:buChar char="•"/>
            </a:pPr>
            <a:endParaRPr lang="en-US" sz="1900" dirty="0">
              <a:solidFill>
                <a:schemeClr val="tx1"/>
              </a:solidFill>
              <a:latin typeface="Times New Roman" panose="02020603050405020304" pitchFamily="18" charset="0"/>
              <a:cs typeface="Times New Roman" panose="02020603050405020304" pitchFamily="18" charset="0"/>
            </a:endParaRPr>
          </a:p>
          <a:p>
            <a:pPr marL="342900" indent="-342900">
              <a:buSzPct val="200000"/>
              <a:buFont typeface="Arial" panose="020B0604020202020204" pitchFamily="34" charset="0"/>
              <a:buChar char="•"/>
            </a:pPr>
            <a:endParaRPr lang="en-US" sz="1900" dirty="0">
              <a:solidFill>
                <a:schemeClr val="tx1"/>
              </a:solidFill>
              <a:latin typeface="Times New Roman" panose="02020603050405020304" pitchFamily="18" charset="0"/>
              <a:cs typeface="Times New Roman" panose="02020603050405020304" pitchFamily="18" charset="0"/>
            </a:endParaRPr>
          </a:p>
          <a:p>
            <a:endParaRPr lang="en-US" sz="1900" dirty="0">
              <a:solidFill>
                <a:schemeClr val="tx1"/>
              </a:solidFill>
              <a:latin typeface="Times New Roman" panose="02020603050405020304" pitchFamily="18" charset="0"/>
              <a:cs typeface="Times New Roman" panose="02020603050405020304" pitchFamily="18" charset="0"/>
            </a:endParaRPr>
          </a:p>
          <a:p>
            <a:endParaRPr lang="en-US" sz="1900" dirty="0">
              <a:solidFill>
                <a:srgbClr val="222222"/>
              </a:solidFill>
              <a:latin typeface="Times New Roman" panose="02020603050405020304" pitchFamily="18" charset="0"/>
              <a:cs typeface="Times New Roman" panose="02020603050405020304" pitchFamily="18" charset="0"/>
            </a:endParaRPr>
          </a:p>
          <a:p>
            <a:endParaRPr lang="en-US"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119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8B08D-0167-891B-1310-DC1A9B4985B5}"/>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AC0C1F31-FF24-ABD1-7A20-15CDD6AA306A}"/>
              </a:ext>
            </a:extLst>
          </p:cNvPr>
          <p:cNvSpPr>
            <a:spLocks noGrp="1"/>
          </p:cNvSpPr>
          <p:nvPr>
            <p:ph type="body" idx="1"/>
          </p:nvPr>
        </p:nvSpPr>
        <p:spPr/>
        <p:txBody>
          <a:bodyPr/>
          <a:lstStyle/>
          <a:p>
            <a:r>
              <a:rPr lang="en-US" sz="1900" b="0" i="0" dirty="0">
                <a:solidFill>
                  <a:srgbClr val="222222"/>
                </a:solidFill>
                <a:effectLst/>
                <a:latin typeface="Times New Roman" panose="02020603050405020304" pitchFamily="18" charset="0"/>
                <a:cs typeface="Times New Roman" panose="02020603050405020304" pitchFamily="18" charset="0"/>
              </a:rPr>
              <a:t>Bennett, Jacks, et al. "Investigating Change in Student Financial Stress at a UK University: Multi-Year Survey Analysis across a Global Pandemic and Recession." </a:t>
            </a:r>
            <a:r>
              <a:rPr lang="en-US" sz="1900" b="0" i="1" dirty="0">
                <a:solidFill>
                  <a:srgbClr val="222222"/>
                </a:solidFill>
                <a:effectLst/>
                <a:latin typeface="Times New Roman" panose="02020603050405020304" pitchFamily="18" charset="0"/>
                <a:cs typeface="Times New Roman" panose="02020603050405020304" pitchFamily="18" charset="0"/>
              </a:rPr>
              <a:t>Education Sciences</a:t>
            </a:r>
            <a:r>
              <a:rPr lang="en-US" sz="1900" b="0" i="0" dirty="0">
                <a:solidFill>
                  <a:srgbClr val="222222"/>
                </a:solidFill>
                <a:effectLst/>
                <a:latin typeface="Times New Roman" panose="02020603050405020304" pitchFamily="18" charset="0"/>
                <a:cs typeface="Times New Roman" panose="02020603050405020304" pitchFamily="18" charset="0"/>
              </a:rPr>
              <a:t> 13.12 (2023): 1175.</a:t>
            </a:r>
          </a:p>
          <a:p>
            <a:pPr marL="88900" indent="0">
              <a:buNone/>
            </a:pPr>
            <a:endParaRPr lang="en-US" sz="1900" dirty="0">
              <a:solidFill>
                <a:srgbClr val="222222"/>
              </a:solidFill>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Fleming, Padraic, et al. "Implications for health system reform, workforce recovery and rebuilding in the context of the Great Recession and COVID-19: a case study of workforce trends in Ireland 2008–2021." Human Resources for Health 20.1 (2022): 1-11.</a:t>
            </a:r>
          </a:p>
          <a:p>
            <a:pPr marL="88900" indent="0">
              <a:buNone/>
            </a:pPr>
            <a:endParaRPr lang="en-US" sz="1900" dirty="0">
              <a:latin typeface="Times New Roman" panose="02020603050405020304" pitchFamily="18" charset="0"/>
              <a:cs typeface="Times New Roman" panose="02020603050405020304" pitchFamily="18" charset="0"/>
            </a:endParaRPr>
          </a:p>
          <a:p>
            <a:r>
              <a:rPr lang="en-US" sz="1900" b="0" i="0" dirty="0" err="1">
                <a:solidFill>
                  <a:srgbClr val="222222"/>
                </a:solidFill>
                <a:effectLst/>
                <a:latin typeface="Times New Roman" panose="02020603050405020304" pitchFamily="18" charset="0"/>
                <a:cs typeface="Times New Roman" panose="02020603050405020304" pitchFamily="18" charset="0"/>
              </a:rPr>
              <a:t>Coile</a:t>
            </a:r>
            <a:r>
              <a:rPr lang="en-US" sz="1900" b="0" i="0" dirty="0">
                <a:solidFill>
                  <a:srgbClr val="222222"/>
                </a:solidFill>
                <a:effectLst/>
                <a:latin typeface="Times New Roman" panose="02020603050405020304" pitchFamily="18" charset="0"/>
                <a:cs typeface="Times New Roman" panose="02020603050405020304" pitchFamily="18" charset="0"/>
              </a:rPr>
              <a:t>, Courtney C., and Phillip B. Levine. "The market crash and mass layoffs: How the current economic crisis may affect retirement." </a:t>
            </a:r>
            <a:r>
              <a:rPr lang="en-US" sz="1900" b="0" i="1" dirty="0">
                <a:solidFill>
                  <a:srgbClr val="222222"/>
                </a:solidFill>
                <a:effectLst/>
                <a:latin typeface="Times New Roman" panose="02020603050405020304" pitchFamily="18" charset="0"/>
                <a:cs typeface="Times New Roman" panose="02020603050405020304" pitchFamily="18" charset="0"/>
              </a:rPr>
              <a:t>The BE Journal of Economic Analysis &amp; Policy</a:t>
            </a:r>
            <a:r>
              <a:rPr lang="en-US" sz="1900" b="0" i="0" dirty="0">
                <a:solidFill>
                  <a:srgbClr val="222222"/>
                </a:solidFill>
                <a:effectLst/>
                <a:latin typeface="Times New Roman" panose="02020603050405020304" pitchFamily="18" charset="0"/>
                <a:cs typeface="Times New Roman" panose="02020603050405020304" pitchFamily="18" charset="0"/>
              </a:rPr>
              <a:t> 11.1 (2011).</a:t>
            </a:r>
          </a:p>
        </p:txBody>
      </p:sp>
    </p:spTree>
    <p:extLst>
      <p:ext uri="{BB962C8B-B14F-4D97-AF65-F5344CB8AC3E}">
        <p14:creationId xmlns:p14="http://schemas.microsoft.com/office/powerpoint/2010/main" val="3666346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3C318-33B5-87F3-5AE6-8E0E967D5BAA}"/>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References</a:t>
            </a:r>
            <a:endParaRPr lang="en-IN" dirty="0"/>
          </a:p>
        </p:txBody>
      </p:sp>
      <p:sp>
        <p:nvSpPr>
          <p:cNvPr id="3" name="Text Placeholder 2">
            <a:extLst>
              <a:ext uri="{FF2B5EF4-FFF2-40B4-BE49-F238E27FC236}">
                <a16:creationId xmlns:a16="http://schemas.microsoft.com/office/drawing/2014/main" id="{B132D72D-D117-DD06-DC15-739CF0463201}"/>
              </a:ext>
            </a:extLst>
          </p:cNvPr>
          <p:cNvSpPr>
            <a:spLocks noGrp="1"/>
          </p:cNvSpPr>
          <p:nvPr>
            <p:ph type="body" idx="1"/>
          </p:nvPr>
        </p:nvSpPr>
        <p:spPr/>
        <p:txBody>
          <a:bodyPr/>
          <a:lstStyle/>
          <a:p>
            <a:r>
              <a:rPr lang="en-US" sz="1900" b="0" i="0" dirty="0" err="1">
                <a:solidFill>
                  <a:srgbClr val="222222"/>
                </a:solidFill>
                <a:effectLst/>
                <a:latin typeface="Times New Roman" panose="02020603050405020304" pitchFamily="18" charset="0"/>
                <a:cs typeface="Times New Roman" panose="02020603050405020304" pitchFamily="18" charset="0"/>
              </a:rPr>
              <a:t>Verick</a:t>
            </a:r>
            <a:r>
              <a:rPr lang="en-US" sz="1900" b="0" i="0" dirty="0">
                <a:solidFill>
                  <a:srgbClr val="222222"/>
                </a:solidFill>
                <a:effectLst/>
                <a:latin typeface="Times New Roman" panose="02020603050405020304" pitchFamily="18" charset="0"/>
                <a:cs typeface="Times New Roman" panose="02020603050405020304" pitchFamily="18" charset="0"/>
              </a:rPr>
              <a:t>, Sher, and </a:t>
            </a:r>
            <a:r>
              <a:rPr lang="en-US" sz="1900" b="0" i="0" dirty="0" err="1">
                <a:solidFill>
                  <a:srgbClr val="222222"/>
                </a:solidFill>
                <a:effectLst/>
                <a:latin typeface="Times New Roman" panose="02020603050405020304" pitchFamily="18" charset="0"/>
                <a:cs typeface="Times New Roman" panose="02020603050405020304" pitchFamily="18" charset="0"/>
              </a:rPr>
              <a:t>Iyanatul</a:t>
            </a:r>
            <a:r>
              <a:rPr lang="en-US" sz="1900" b="0" i="0" dirty="0">
                <a:solidFill>
                  <a:srgbClr val="222222"/>
                </a:solidFill>
                <a:effectLst/>
                <a:latin typeface="Times New Roman" panose="02020603050405020304" pitchFamily="18" charset="0"/>
                <a:cs typeface="Times New Roman" panose="02020603050405020304" pitchFamily="18" charset="0"/>
              </a:rPr>
              <a:t> Islam. "The great recession of 2008-2009: causes, consequences and policy responses." (2010).</a:t>
            </a:r>
          </a:p>
          <a:p>
            <a:endParaRPr lang="en-US" sz="1900" dirty="0">
              <a:solidFill>
                <a:srgbClr val="222222"/>
              </a:solidFill>
              <a:latin typeface="Times New Roman" panose="02020603050405020304" pitchFamily="18" charset="0"/>
              <a:cs typeface="Times New Roman" panose="02020603050405020304" pitchFamily="18" charset="0"/>
            </a:endParaRPr>
          </a:p>
          <a:p>
            <a:pPr marL="88900" indent="0">
              <a:buNone/>
            </a:pPr>
            <a:endParaRPr lang="en-US" sz="1900" b="0" i="0" dirty="0">
              <a:solidFill>
                <a:srgbClr val="222222"/>
              </a:solidFill>
              <a:effectLst/>
              <a:latin typeface="Times New Roman" panose="02020603050405020304" pitchFamily="18" charset="0"/>
              <a:cs typeface="Times New Roman" panose="02020603050405020304" pitchFamily="18" charset="0"/>
            </a:endParaRPr>
          </a:p>
          <a:p>
            <a:r>
              <a:rPr lang="en-US" sz="1900" b="0" i="0" dirty="0">
                <a:solidFill>
                  <a:srgbClr val="222222"/>
                </a:solidFill>
                <a:effectLst/>
                <a:latin typeface="Times New Roman" panose="02020603050405020304" pitchFamily="18" charset="0"/>
                <a:cs typeface="Times New Roman" panose="02020603050405020304" pitchFamily="18" charset="0"/>
              </a:rPr>
              <a:t>Lin-Sperry, Ember. "Covid19 Recession: Gender Layoff Gap Explodes." </a:t>
            </a:r>
            <a:r>
              <a:rPr lang="en-US" sz="1900" b="0" i="1" dirty="0">
                <a:solidFill>
                  <a:srgbClr val="222222"/>
                </a:solidFill>
                <a:effectLst/>
                <a:latin typeface="Times New Roman" panose="02020603050405020304" pitchFamily="18" charset="0"/>
                <a:cs typeface="Times New Roman" panose="02020603050405020304" pitchFamily="18" charset="0"/>
              </a:rPr>
              <a:t>Berkeley, CA: University of California.[Google Scholar]</a:t>
            </a:r>
            <a:r>
              <a:rPr lang="en-US" sz="1900" b="0" i="0" dirty="0">
                <a:solidFill>
                  <a:srgbClr val="222222"/>
                </a:solidFill>
                <a:effectLst/>
                <a:latin typeface="Times New Roman" panose="02020603050405020304" pitchFamily="18" charset="0"/>
                <a:cs typeface="Times New Roman" panose="02020603050405020304" pitchFamily="18" charset="0"/>
              </a:rPr>
              <a:t> (2021).</a:t>
            </a:r>
            <a:endParaRPr lang="en-IN" sz="19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34577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7898-952A-A0DF-AE74-16F7B6C64E56}"/>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Problem Statement</a:t>
            </a:r>
          </a:p>
        </p:txBody>
      </p:sp>
      <p:sp>
        <p:nvSpPr>
          <p:cNvPr id="3" name="Text Placeholder 2">
            <a:extLst>
              <a:ext uri="{FF2B5EF4-FFF2-40B4-BE49-F238E27FC236}">
                <a16:creationId xmlns:a16="http://schemas.microsoft.com/office/drawing/2014/main" id="{45A2BF5E-9BC4-7263-DB88-BBA30B529D3F}"/>
              </a:ext>
            </a:extLst>
          </p:cNvPr>
          <p:cNvSpPr>
            <a:spLocks noGrp="1"/>
          </p:cNvSpPr>
          <p:nvPr>
            <p:ph type="body" idx="1"/>
          </p:nvPr>
        </p:nvSpPr>
        <p:spPr>
          <a:xfrm>
            <a:off x="154113" y="1292636"/>
            <a:ext cx="8899062" cy="5203958"/>
          </a:xfrm>
        </p:spPr>
        <p:txBody>
          <a:bodyPr/>
          <a:lstStyle/>
          <a:p>
            <a:pPr marL="88900" indent="0" algn="just">
              <a:buNone/>
            </a:pPr>
            <a:r>
              <a:rPr lang="en-IN" sz="1900" b="1" dirty="0">
                <a:latin typeface="Times New Roman" panose="02020603050405020304" pitchFamily="18" charset="0"/>
                <a:cs typeface="Times New Roman" panose="02020603050405020304" pitchFamily="18" charset="0"/>
              </a:rPr>
              <a:t>Statement</a:t>
            </a:r>
            <a:r>
              <a:rPr lang="en-US" sz="1900" i="1" dirty="0">
                <a:solidFill>
                  <a:schemeClr val="tx1"/>
                </a:solidFill>
                <a:latin typeface="Times New Roman" panose="02020603050405020304" pitchFamily="18" charset="0"/>
                <a:cs typeface="Times New Roman" panose="02020603050405020304" pitchFamily="18" charset="0"/>
              </a:rPr>
              <a:t>:</a:t>
            </a:r>
            <a:r>
              <a:rPr lang="en-US" sz="1900" b="0" i="0" dirty="0">
                <a:solidFill>
                  <a:schemeClr val="tx1"/>
                </a:solidFill>
                <a:effectLst/>
                <a:latin typeface="Times New Roman" panose="02020603050405020304" pitchFamily="18" charset="0"/>
                <a:cs typeface="Times New Roman" panose="02020603050405020304" pitchFamily="18" charset="0"/>
              </a:rPr>
              <a:t> There is a lack of detailed insights into the historical patterns and trends associated with workforce layoffs during economic recessions.</a:t>
            </a:r>
            <a:endParaRPr lang="en-US" sz="1900" dirty="0">
              <a:solidFill>
                <a:schemeClr val="tx1"/>
              </a:solidFill>
              <a:latin typeface="Times New Roman" panose="02020603050405020304" pitchFamily="18" charset="0"/>
              <a:cs typeface="Times New Roman" panose="02020603050405020304" pitchFamily="18" charset="0"/>
            </a:endParaRPr>
          </a:p>
          <a:p>
            <a:pPr marL="88900" indent="0" algn="just">
              <a:buNone/>
            </a:pPr>
            <a:endParaRPr lang="en-IN" sz="1900" b="1" dirty="0">
              <a:solidFill>
                <a:schemeClr val="tx1"/>
              </a:solidFill>
              <a:latin typeface="Times New Roman" panose="02020603050405020304" pitchFamily="18" charset="0"/>
              <a:cs typeface="Times New Roman" panose="02020603050405020304" pitchFamily="18" charset="0"/>
            </a:endParaRPr>
          </a:p>
          <a:p>
            <a:pPr marL="88900" indent="0" algn="just">
              <a:buNone/>
            </a:pPr>
            <a:r>
              <a:rPr lang="en-IN" sz="1900" b="1" dirty="0">
                <a:latin typeface="Times New Roman" panose="02020603050405020304" pitchFamily="18" charset="0"/>
                <a:cs typeface="Times New Roman" panose="02020603050405020304" pitchFamily="18" charset="0"/>
              </a:rPr>
              <a:t>1. Identification of contributing factors:</a:t>
            </a:r>
          </a:p>
          <a:p>
            <a:pPr algn="just">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F</a:t>
            </a:r>
            <a:r>
              <a:rPr lang="en-US" sz="1800" b="0" i="0" dirty="0">
                <a:solidFill>
                  <a:schemeClr val="tx1"/>
                </a:solidFill>
                <a:effectLst/>
                <a:latin typeface="Times New Roman" panose="02020603050405020304" pitchFamily="18" charset="0"/>
                <a:cs typeface="Times New Roman" panose="02020603050405020304" pitchFamily="18" charset="0"/>
              </a:rPr>
              <a:t>actors influencing the occurrence of layoffs within organizations.</a:t>
            </a:r>
          </a:p>
          <a:p>
            <a:pPr algn="just">
              <a:buFont typeface="Wingdings" panose="05000000000000000000" pitchFamily="2" charset="2"/>
              <a:buChar char="q"/>
            </a:pPr>
            <a:r>
              <a:rPr lang="en-US" sz="1800" dirty="0">
                <a:solidFill>
                  <a:schemeClr val="tx1"/>
                </a:solidFill>
                <a:latin typeface="Söhne"/>
              </a:rPr>
              <a:t>   </a:t>
            </a:r>
            <a:r>
              <a:rPr lang="en-US" sz="1800" b="0" i="0" dirty="0">
                <a:solidFill>
                  <a:schemeClr val="tx1"/>
                </a:solidFill>
                <a:effectLst/>
                <a:latin typeface="Times New Roman" panose="02020603050405020304" pitchFamily="18" charset="0"/>
                <a:cs typeface="Times New Roman" panose="02020603050405020304" pitchFamily="18" charset="0"/>
              </a:rPr>
              <a:t>Uncertainty regarding the role of workforce demographics, economic indicators,     and organizational characteristics in shaping layoff trends.</a:t>
            </a:r>
          </a:p>
          <a:p>
            <a:pPr marL="88900" indent="0" algn="just">
              <a:buNone/>
            </a:pPr>
            <a:endParaRPr lang="en-US" sz="1900" b="0" i="0" dirty="0">
              <a:solidFill>
                <a:schemeClr val="tx1"/>
              </a:solidFill>
              <a:effectLst/>
              <a:latin typeface="Times New Roman" panose="02020603050405020304" pitchFamily="18" charset="0"/>
              <a:cs typeface="Times New Roman" panose="02020603050405020304" pitchFamily="18" charset="0"/>
            </a:endParaRPr>
          </a:p>
          <a:p>
            <a:pPr marL="88900" indent="0" algn="just">
              <a:buNone/>
            </a:pPr>
            <a:r>
              <a:rPr lang="en-US" sz="1900" b="1" dirty="0">
                <a:solidFill>
                  <a:schemeClr val="tx1"/>
                </a:solidFill>
                <a:latin typeface="Times New Roman" panose="02020603050405020304" pitchFamily="18" charset="0"/>
                <a:cs typeface="Times New Roman" panose="02020603050405020304" pitchFamily="18" charset="0"/>
              </a:rPr>
              <a:t>2</a:t>
            </a:r>
            <a:r>
              <a:rPr lang="en-US" sz="1900" b="1" i="0" dirty="0">
                <a:solidFill>
                  <a:schemeClr val="tx1"/>
                </a:solidFill>
                <a:effectLst/>
                <a:latin typeface="Times New Roman" panose="02020603050405020304" pitchFamily="18" charset="0"/>
                <a:cs typeface="Times New Roman" panose="02020603050405020304" pitchFamily="18" charset="0"/>
              </a:rPr>
              <a:t>. </a:t>
            </a:r>
            <a:r>
              <a:rPr lang="en-IN" sz="1900" b="1" i="0" dirty="0">
                <a:solidFill>
                  <a:schemeClr val="tx1"/>
                </a:solidFill>
                <a:effectLst/>
                <a:latin typeface="Times New Roman" panose="02020603050405020304" pitchFamily="18" charset="0"/>
                <a:cs typeface="Times New Roman" panose="02020603050405020304" pitchFamily="18" charset="0"/>
              </a:rPr>
              <a:t>Data-Driven Decision-Making:</a:t>
            </a:r>
            <a:endParaRPr lang="en-US" sz="1900" b="1"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1800" b="0" i="0" dirty="0">
                <a:solidFill>
                  <a:schemeClr val="tx1"/>
                </a:solidFill>
                <a:effectLst/>
                <a:latin typeface="Times New Roman" panose="02020603050405020304" pitchFamily="18" charset="0"/>
                <a:cs typeface="Times New Roman" panose="02020603050405020304" pitchFamily="18" charset="0"/>
              </a:rPr>
              <a:t>Absence of a robust data-driven framework for organizations and policymakers to base strategic decisions related to layoffs.</a:t>
            </a:r>
            <a:endParaRPr lang="en-US" sz="1800" b="1"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1800" b="0" i="0" dirty="0">
                <a:solidFill>
                  <a:schemeClr val="tx1"/>
                </a:solidFill>
                <a:effectLst/>
                <a:latin typeface="Times New Roman" panose="02020603050405020304" pitchFamily="18" charset="0"/>
                <a:cs typeface="Times New Roman" panose="02020603050405020304" pitchFamily="18" charset="0"/>
              </a:rPr>
              <a:t>Limited utilization of statistical and visual analytical techniques to uncover hidden patterns and relationships within layoff data.</a:t>
            </a:r>
          </a:p>
          <a:p>
            <a:pPr algn="just">
              <a:buFont typeface="Wingdings" panose="05000000000000000000" pitchFamily="2" charset="2"/>
              <a:buChar char="q"/>
            </a:pPr>
            <a:endParaRPr lang="en-US" sz="1900" dirty="0">
              <a:solidFill>
                <a:schemeClr val="tx1"/>
              </a:solidFill>
              <a:latin typeface="Söhne"/>
              <a:cs typeface="Times New Roman" panose="02020603050405020304" pitchFamily="18" charset="0"/>
            </a:endParaRPr>
          </a:p>
          <a:p>
            <a:pPr algn="just">
              <a:buFont typeface="Wingdings" panose="05000000000000000000" pitchFamily="2" charset="2"/>
              <a:buChar char="q"/>
            </a:pP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042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DF580-E550-E133-9C3D-BA72634FDEC5}"/>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Objectives</a:t>
            </a:r>
          </a:p>
        </p:txBody>
      </p:sp>
      <p:sp>
        <p:nvSpPr>
          <p:cNvPr id="3" name="Text Placeholder 2">
            <a:extLst>
              <a:ext uri="{FF2B5EF4-FFF2-40B4-BE49-F238E27FC236}">
                <a16:creationId xmlns:a16="http://schemas.microsoft.com/office/drawing/2014/main" id="{CF5DE126-38A5-A442-E0EC-A8030ED4964C}"/>
              </a:ext>
            </a:extLst>
          </p:cNvPr>
          <p:cNvSpPr>
            <a:spLocks noGrp="1"/>
          </p:cNvSpPr>
          <p:nvPr>
            <p:ph type="body" idx="1"/>
          </p:nvPr>
        </p:nvSpPr>
        <p:spPr>
          <a:xfrm>
            <a:off x="311700" y="1222624"/>
            <a:ext cx="8520600" cy="4325421"/>
          </a:xfrm>
        </p:spPr>
        <p:txBody>
          <a:bodyPr/>
          <a:lstStyle/>
          <a:p>
            <a:pPr marL="88900" indent="0">
              <a:buNone/>
            </a:pP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Analysis with EDA on factors associated with layoffs and other contributing factors.</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Designing and Creating a prediction model using AI algorithm.</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Creating an extra column identifying the reasons of layoffs, for the prediction model creation</a:t>
            </a:r>
          </a:p>
          <a:p>
            <a:pPr marL="88900" indent="0">
              <a:buNone/>
            </a:pPr>
            <a:endParaRPr lang="en-IN" sz="1900" dirty="0"/>
          </a:p>
        </p:txBody>
      </p:sp>
    </p:spTree>
    <p:extLst>
      <p:ext uri="{BB962C8B-B14F-4D97-AF65-F5344CB8AC3E}">
        <p14:creationId xmlns:p14="http://schemas.microsoft.com/office/powerpoint/2010/main" val="3237006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40115-5E18-EA2E-23D2-440474C577C6}"/>
              </a:ext>
            </a:extLst>
          </p:cNvPr>
          <p:cNvSpPr>
            <a:spLocks noGrp="1"/>
          </p:cNvSpPr>
          <p:nvPr>
            <p:ph type="title"/>
          </p:nvPr>
        </p:nvSpPr>
        <p:spPr>
          <a:xfrm>
            <a:off x="187443" y="384036"/>
            <a:ext cx="8520600" cy="763500"/>
          </a:xfrm>
        </p:spPr>
        <p:txBody>
          <a:bodyPr/>
          <a:lstStyle/>
          <a:p>
            <a:r>
              <a:rPr lang="en-IN" sz="3200" dirty="0">
                <a:latin typeface="Times New Roman" panose="02020603050405020304" pitchFamily="18" charset="0"/>
                <a:cs typeface="Times New Roman" panose="02020603050405020304" pitchFamily="18" charset="0"/>
              </a:rPr>
              <a:t>Literature Review</a:t>
            </a:r>
          </a:p>
        </p:txBody>
      </p:sp>
      <p:sp>
        <p:nvSpPr>
          <p:cNvPr id="3" name="Text Placeholder 2">
            <a:extLst>
              <a:ext uri="{FF2B5EF4-FFF2-40B4-BE49-F238E27FC236}">
                <a16:creationId xmlns:a16="http://schemas.microsoft.com/office/drawing/2014/main" id="{3B5F8911-DFD0-4B81-5893-C832091B040D}"/>
              </a:ext>
            </a:extLst>
          </p:cNvPr>
          <p:cNvSpPr>
            <a:spLocks noGrp="1"/>
          </p:cNvSpPr>
          <p:nvPr>
            <p:ph type="body" idx="1"/>
          </p:nvPr>
        </p:nvSpPr>
        <p:spPr>
          <a:xfrm>
            <a:off x="311700" y="1469204"/>
            <a:ext cx="8520600" cy="4795429"/>
          </a:xfrm>
        </p:spPr>
        <p:txBody>
          <a:bodyPr/>
          <a:lstStyle/>
          <a:p>
            <a:pPr marL="88900" indent="0">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88900" indent="0">
              <a:buNone/>
            </a:pPr>
            <a:endParaRPr lang="en-IN" sz="2000" b="0" i="0" dirty="0">
              <a:solidFill>
                <a:srgbClr val="000000"/>
              </a:solidFill>
              <a:effectLst/>
              <a:latin typeface="Times New Roman" panose="02020603050405020304" pitchFamily="18" charset="0"/>
              <a:cs typeface="Times New Roman" panose="02020603050405020304" pitchFamily="18" charset="0"/>
            </a:endParaRPr>
          </a:p>
          <a:p>
            <a:pPr algn="just"/>
            <a:endParaRPr lang="en-IN" sz="2800" dirty="0"/>
          </a:p>
        </p:txBody>
      </p:sp>
      <p:sp>
        <p:nvSpPr>
          <p:cNvPr id="4" name="TextBox 3">
            <a:extLst>
              <a:ext uri="{FF2B5EF4-FFF2-40B4-BE49-F238E27FC236}">
                <a16:creationId xmlns:a16="http://schemas.microsoft.com/office/drawing/2014/main" id="{FA38312E-0F85-B407-2F2C-A398599C7B08}"/>
              </a:ext>
            </a:extLst>
          </p:cNvPr>
          <p:cNvSpPr txBox="1"/>
          <p:nvPr/>
        </p:nvSpPr>
        <p:spPr>
          <a:xfrm>
            <a:off x="311700" y="1296785"/>
            <a:ext cx="8641107" cy="4795429"/>
          </a:xfrm>
          <a:prstGeom prst="rect">
            <a:avLst/>
          </a:prstGeom>
          <a:noFill/>
        </p:spPr>
        <p:txBody>
          <a:bodyPr wrap="square" rtlCol="0">
            <a:spAutoFit/>
          </a:bodyPr>
          <a:lstStyle/>
          <a:p>
            <a:endParaRPr lang="en-US" dirty="0"/>
          </a:p>
        </p:txBody>
      </p:sp>
      <p:graphicFrame>
        <p:nvGraphicFramePr>
          <p:cNvPr id="5" name="Table 5">
            <a:extLst>
              <a:ext uri="{FF2B5EF4-FFF2-40B4-BE49-F238E27FC236}">
                <a16:creationId xmlns:a16="http://schemas.microsoft.com/office/drawing/2014/main" id="{BC7C96E8-60A5-9D03-DCC5-D091D48E3BE8}"/>
              </a:ext>
            </a:extLst>
          </p:cNvPr>
          <p:cNvGraphicFramePr>
            <a:graphicFrameLocks noGrp="1"/>
          </p:cNvGraphicFramePr>
          <p:nvPr>
            <p:extLst>
              <p:ext uri="{D42A27DB-BD31-4B8C-83A1-F6EECF244321}">
                <p14:modId xmlns:p14="http://schemas.microsoft.com/office/powerpoint/2010/main" val="2032738457"/>
              </p:ext>
            </p:extLst>
          </p:nvPr>
        </p:nvGraphicFramePr>
        <p:xfrm>
          <a:off x="418011" y="1232034"/>
          <a:ext cx="8490858" cy="4652406"/>
        </p:xfrm>
        <a:graphic>
          <a:graphicData uri="http://schemas.openxmlformats.org/drawingml/2006/table">
            <a:tbl>
              <a:tblPr firstRow="1" bandRow="1">
                <a:tableStyleId>{5C22544A-7EE6-4342-B048-85BDC9FD1C3A}</a:tableStyleId>
              </a:tblPr>
              <a:tblGrid>
                <a:gridCol w="746346">
                  <a:extLst>
                    <a:ext uri="{9D8B030D-6E8A-4147-A177-3AD203B41FA5}">
                      <a16:colId xmlns:a16="http://schemas.microsoft.com/office/drawing/2014/main" val="2113776115"/>
                    </a:ext>
                  </a:extLst>
                </a:gridCol>
                <a:gridCol w="2266820">
                  <a:extLst>
                    <a:ext uri="{9D8B030D-6E8A-4147-A177-3AD203B41FA5}">
                      <a16:colId xmlns:a16="http://schemas.microsoft.com/office/drawing/2014/main" val="3418349414"/>
                    </a:ext>
                  </a:extLst>
                </a:gridCol>
                <a:gridCol w="2098766">
                  <a:extLst>
                    <a:ext uri="{9D8B030D-6E8A-4147-A177-3AD203B41FA5}">
                      <a16:colId xmlns:a16="http://schemas.microsoft.com/office/drawing/2014/main" val="2006337452"/>
                    </a:ext>
                  </a:extLst>
                </a:gridCol>
                <a:gridCol w="1332411">
                  <a:extLst>
                    <a:ext uri="{9D8B030D-6E8A-4147-A177-3AD203B41FA5}">
                      <a16:colId xmlns:a16="http://schemas.microsoft.com/office/drawing/2014/main" val="2378974330"/>
                    </a:ext>
                  </a:extLst>
                </a:gridCol>
                <a:gridCol w="2046515">
                  <a:extLst>
                    <a:ext uri="{9D8B030D-6E8A-4147-A177-3AD203B41FA5}">
                      <a16:colId xmlns:a16="http://schemas.microsoft.com/office/drawing/2014/main" val="3927899735"/>
                    </a:ext>
                  </a:extLst>
                </a:gridCol>
              </a:tblGrid>
              <a:tr h="533523">
                <a:tc>
                  <a:txBody>
                    <a:bodyPr/>
                    <a:lstStyle/>
                    <a:p>
                      <a:pPr marL="0" indent="0" algn="ctr">
                        <a:lnSpc>
                          <a:spcPct val="250000"/>
                        </a:lnSpc>
                        <a:buFont typeface="+mj-lt"/>
                        <a:buNone/>
                      </a:pPr>
                      <a:r>
                        <a:rPr lang="en-US" dirty="0">
                          <a:latin typeface="Times New Roman" panose="02020603050405020304" pitchFamily="18" charset="0"/>
                          <a:cs typeface="Times New Roman" panose="02020603050405020304" pitchFamily="18" charset="0"/>
                        </a:rPr>
                        <a:t>No:</a:t>
                      </a:r>
                    </a:p>
                  </a:txBody>
                  <a:tcPr/>
                </a:tc>
                <a:tc>
                  <a:txBody>
                    <a:bodyPr/>
                    <a:lstStyle/>
                    <a:p>
                      <a:pPr marL="0" indent="0" algn="ctr">
                        <a:lnSpc>
                          <a:spcPct val="250000"/>
                        </a:lnSpc>
                        <a:buFont typeface="+mj-lt"/>
                        <a:buNone/>
                      </a:pPr>
                      <a:r>
                        <a:rPr lang="en-US" dirty="0">
                          <a:latin typeface="Times New Roman" panose="02020603050405020304" pitchFamily="18" charset="0"/>
                          <a:cs typeface="Times New Roman" panose="02020603050405020304" pitchFamily="18" charset="0"/>
                        </a:rPr>
                        <a:t>Authors &amp; Year</a:t>
                      </a:r>
                    </a:p>
                  </a:txBody>
                  <a:tcPr/>
                </a:tc>
                <a:tc>
                  <a:txBody>
                    <a:bodyPr/>
                    <a:lstStyle/>
                    <a:p>
                      <a:pPr algn="ctr">
                        <a:lnSpc>
                          <a:spcPct val="250000"/>
                        </a:lnSpc>
                      </a:pPr>
                      <a:r>
                        <a:rPr lang="en-US" dirty="0">
                          <a:latin typeface="Times New Roman" panose="02020603050405020304" pitchFamily="18" charset="0"/>
                          <a:cs typeface="Times New Roman" panose="02020603050405020304" pitchFamily="18" charset="0"/>
                        </a:rPr>
                        <a:t>Title</a:t>
                      </a:r>
                    </a:p>
                  </a:txBody>
                  <a:tcPr/>
                </a:tc>
                <a:tc>
                  <a:txBody>
                    <a:bodyPr/>
                    <a:lstStyle/>
                    <a:p>
                      <a:pPr algn="ctr">
                        <a:lnSpc>
                          <a:spcPct val="250000"/>
                        </a:lnSpc>
                      </a:pPr>
                      <a:r>
                        <a:rPr lang="en-US" dirty="0">
                          <a:latin typeface="Times New Roman" panose="02020603050405020304" pitchFamily="18" charset="0"/>
                          <a:cs typeface="Times New Roman" panose="02020603050405020304" pitchFamily="18" charset="0"/>
                        </a:rPr>
                        <a:t>Source</a:t>
                      </a:r>
                    </a:p>
                  </a:txBody>
                  <a:tcPr/>
                </a:tc>
                <a:tc>
                  <a:txBody>
                    <a:bodyPr/>
                    <a:lstStyle/>
                    <a:p>
                      <a:pPr algn="ctr">
                        <a:lnSpc>
                          <a:spcPct val="250000"/>
                        </a:lnSpc>
                      </a:pPr>
                      <a:r>
                        <a:rPr lang="en-US" dirty="0">
                          <a:latin typeface="Times New Roman" panose="02020603050405020304" pitchFamily="18" charset="0"/>
                          <a:cs typeface="Times New Roman" panose="02020603050405020304" pitchFamily="18" charset="0"/>
                        </a:rPr>
                        <a:t>Gap / Algorithm</a:t>
                      </a:r>
                    </a:p>
                  </a:txBody>
                  <a:tcPr/>
                </a:tc>
                <a:extLst>
                  <a:ext uri="{0D108BD9-81ED-4DB2-BD59-A6C34878D82A}">
                    <a16:rowId xmlns:a16="http://schemas.microsoft.com/office/drawing/2014/main" val="1197159552"/>
                  </a:ext>
                </a:extLst>
              </a:tr>
              <a:tr h="1055114">
                <a:tc>
                  <a:txBody>
                    <a:bodyPr/>
                    <a:lstStyle/>
                    <a:p>
                      <a:pPr algn="ctr" fontAlgn="base"/>
                      <a:r>
                        <a:rPr lang="en-US" dirty="0">
                          <a:effectLst/>
                          <a:latin typeface="Times New Roman" panose="02020603050405020304" pitchFamily="18" charset="0"/>
                          <a:cs typeface="Times New Roman" panose="02020603050405020304" pitchFamily="18" charset="0"/>
                        </a:rPr>
                        <a:t>1</a:t>
                      </a:r>
                    </a:p>
                  </a:txBody>
                  <a:tcPr anchor="ctr"/>
                </a:tc>
                <a:tc>
                  <a:txBody>
                    <a:bodyPr/>
                    <a:lstStyle/>
                    <a:p>
                      <a:pPr fontAlgn="base"/>
                      <a:r>
                        <a:rPr lang="de-DE"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Philipp vom Berge, Achim Schmillen.</a:t>
                      </a:r>
                      <a:r>
                        <a:rPr lang="it-IT"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,2023 [1]</a:t>
                      </a:r>
                      <a:endParaRPr lang="en-US" dirty="0">
                        <a:effectLst/>
                        <a:latin typeface="Times New Roman" panose="02020603050405020304" pitchFamily="18" charset="0"/>
                        <a:cs typeface="Times New Roman" panose="02020603050405020304" pitchFamily="18" charset="0"/>
                      </a:endParaRPr>
                    </a:p>
                  </a:txBody>
                  <a:tcPr anchor="ctr"/>
                </a:tc>
                <a:tc>
                  <a:txBody>
                    <a:bodyPr/>
                    <a:lstStyle/>
                    <a:p>
                      <a:pPr fontAlgn="base"/>
                      <a:r>
                        <a:rPr lang="en-US" dirty="0">
                          <a:latin typeface="Times New Roman" panose="02020603050405020304" pitchFamily="18" charset="0"/>
                          <a:cs typeface="Times New Roman" panose="02020603050405020304" pitchFamily="18" charset="0"/>
                        </a:rPr>
                        <a:t>Effects of mass layoffs on local employment— evidence from geo-referenced data</a:t>
                      </a:r>
                      <a:endParaRPr lang="en-US" dirty="0">
                        <a:effectLst/>
                        <a:latin typeface="Times New Roman" panose="02020603050405020304" pitchFamily="18" charset="0"/>
                        <a:cs typeface="Times New Roman" panose="02020603050405020304" pitchFamily="18" charset="0"/>
                      </a:endParaRPr>
                    </a:p>
                  </a:txBody>
                  <a:tcPr anchor="ctr"/>
                </a:tc>
                <a:tc>
                  <a:txBody>
                    <a:bodyPr/>
                    <a:lstStyle/>
                    <a:p>
                      <a:pPr fontAlgn="base"/>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Journal:</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Journal of Economic Geography</a:t>
                      </a:r>
                      <a:endParaRPr lang="da-DK" i="0" dirty="0">
                        <a:effectLst/>
                        <a:latin typeface="Times New Roman" panose="02020603050405020304" pitchFamily="18" charset="0"/>
                        <a:cs typeface="Times New Roman" panose="02020603050405020304" pitchFamily="18" charset="0"/>
                      </a:endParaRPr>
                    </a:p>
                  </a:txBody>
                  <a:tcPr anchor="ctr"/>
                </a:tc>
                <a:tc>
                  <a:txBody>
                    <a:bodyPr/>
                    <a:lstStyle/>
                    <a:p>
                      <a:pPr fontAlgn="base"/>
                      <a:r>
                        <a:rPr lang="en-US" sz="1400" b="0" i="0" u="none" strike="noStrike" cap="none" dirty="0">
                          <a:solidFill>
                            <a:schemeClr val="dk1"/>
                          </a:solidFill>
                          <a:effectLst/>
                          <a:latin typeface="+mn-lt"/>
                          <a:ea typeface="+mn-ea"/>
                          <a:cs typeface="+mn-cs"/>
                          <a:sym typeface="Arial"/>
                        </a:rPr>
                        <a:t> </a:t>
                      </a: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focus is on using robust statistical methods to isolate the causal impact of mass layoffs on local employment.</a:t>
                      </a:r>
                      <a:endParaRPr lang="da-DK" i="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72777435"/>
                  </a:ext>
                </a:extLst>
              </a:tr>
              <a:tr h="1375683">
                <a:tc>
                  <a:txBody>
                    <a:bodyPr/>
                    <a:lstStyle/>
                    <a:p>
                      <a:pPr algn="ctr" fontAlgn="base"/>
                      <a:r>
                        <a:rPr lang="en-US" dirty="0">
                          <a:effectLst/>
                          <a:latin typeface="Times New Roman" panose="02020603050405020304" pitchFamily="18" charset="0"/>
                          <a:cs typeface="Times New Roman" panose="02020603050405020304" pitchFamily="18" charset="0"/>
                        </a:rPr>
                        <a:t>2</a:t>
                      </a:r>
                    </a:p>
                  </a:txBody>
                  <a:tcPr anchor="ctr"/>
                </a:tc>
                <a:tc>
                  <a:txBody>
                    <a:bodyPr/>
                    <a:lstStyle/>
                    <a:p>
                      <a:pPr fontAlgn="base"/>
                      <a:r>
                        <a:rPr lang="en-IN" dirty="0">
                          <a:latin typeface="Times New Roman" panose="02020603050405020304" pitchFamily="18" charset="0"/>
                          <a:cs typeface="Times New Roman" panose="02020603050405020304" pitchFamily="18" charset="0"/>
                        </a:rPr>
                        <a:t>Matthew A. Kraft</a:t>
                      </a:r>
                      <a:r>
                        <a:rPr lang="pt-BR"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.,2022 </a:t>
                      </a:r>
                      <a:r>
                        <a:rPr lang="en-US" dirty="0">
                          <a:effectLst/>
                          <a:latin typeface="Times New Roman" panose="02020603050405020304" pitchFamily="18" charset="0"/>
                          <a:cs typeface="Times New Roman" panose="02020603050405020304" pitchFamily="18" charset="0"/>
                        </a:rPr>
                        <a:t>[2]</a:t>
                      </a:r>
                    </a:p>
                  </a:txBody>
                  <a:tcPr anchor="ctr"/>
                </a:tc>
                <a:tc>
                  <a:txBody>
                    <a:bodyPr/>
                    <a:lstStyle/>
                    <a:p>
                      <a:pPr fontAlgn="base"/>
                      <a:r>
                        <a:rPr lang="en-US" dirty="0">
                          <a:effectLst/>
                          <a:latin typeface="Times New Roman" panose="02020603050405020304" pitchFamily="18" charset="0"/>
                          <a:cs typeface="Times New Roman" panose="02020603050405020304" pitchFamily="18" charset="0"/>
                        </a:rPr>
                        <a:t>The inequitable effects of teacher layoffs: what we know and can do</a:t>
                      </a:r>
                    </a:p>
                  </a:txBody>
                  <a:tcPr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Journal : Education Finance and Policy </a:t>
                      </a:r>
                      <a:endParaRPr lang="en-US" i="0"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It relies on established statistical methods and a rich dataset to understand the complex dynamics of teacher layoffs.</a:t>
                      </a:r>
                      <a:endParaRPr lang="en-US" i="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20257931"/>
                  </a:ext>
                </a:extLst>
              </a:tr>
              <a:tr h="1375683">
                <a:tc>
                  <a:txBody>
                    <a:bodyPr/>
                    <a:lstStyle/>
                    <a:p>
                      <a:pPr algn="ctr" fontAlgn="base"/>
                      <a:r>
                        <a:rPr lang="en-US" dirty="0">
                          <a:effectLst/>
                          <a:latin typeface="Times New Roman" panose="02020603050405020304" pitchFamily="18" charset="0"/>
                          <a:cs typeface="Times New Roman" panose="02020603050405020304" pitchFamily="18" charset="0"/>
                        </a:rPr>
                        <a:t>3</a:t>
                      </a:r>
                    </a:p>
                  </a:txBody>
                  <a:tcPr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Min-</a:t>
                      </a:r>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Hyu</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Kim</a:t>
                      </a:r>
                      <a:r>
                        <a:rPr lang="en-US" dirty="0">
                          <a:effectLst/>
                          <a:latin typeface="Times New Roman" panose="02020603050405020304" pitchFamily="18" charset="0"/>
                          <a:cs typeface="Times New Roman" panose="02020603050405020304" pitchFamily="18" charset="0"/>
                        </a:rPr>
                        <a:t>,2022 [3]</a:t>
                      </a:r>
                    </a:p>
                    <a:p>
                      <a:pPr fontAlgn="base"/>
                      <a:endParaRPr lang="en-US" dirty="0">
                        <a:effectLst/>
                        <a:latin typeface="Times New Roman" panose="02020603050405020304" pitchFamily="18" charset="0"/>
                        <a:cs typeface="Times New Roman" panose="02020603050405020304" pitchFamily="18" charset="0"/>
                      </a:endParaRPr>
                    </a:p>
                  </a:txBody>
                  <a:tcPr anchor="ctr"/>
                </a:tc>
                <a:tc>
                  <a:txBody>
                    <a:bodyPr/>
                    <a:lstStyle/>
                    <a:p>
                      <a:pPr fontAlgn="base"/>
                      <a:r>
                        <a:rPr lang="en-US" dirty="0">
                          <a:effectLst/>
                          <a:latin typeface="Times New Roman" panose="02020603050405020304" pitchFamily="18" charset="0"/>
                          <a:cs typeface="Times New Roman" panose="02020603050405020304" pitchFamily="18" charset="0"/>
                        </a:rPr>
                        <a:t>Framing Effects, Procedural Fairness, and the Nonprofit Managers’ Reactions to Job Layoffs in Response to the Economic Shock of the COVID-19 Crisis</a:t>
                      </a:r>
                    </a:p>
                  </a:txBody>
                  <a:tcPr anchor="ctr"/>
                </a:tc>
                <a:tc>
                  <a:txBody>
                    <a:bodyPr/>
                    <a:lstStyle/>
                    <a:p>
                      <a:pPr fontAlgn="base"/>
                      <a:r>
                        <a:rPr lang="en-IN" dirty="0">
                          <a:effectLst/>
                          <a:latin typeface="Times New Roman" panose="02020603050405020304" pitchFamily="18" charset="0"/>
                          <a:cs typeface="Times New Roman" panose="02020603050405020304" pitchFamily="18" charset="0"/>
                        </a:rPr>
                        <a:t>International journal of voluntary and nonprofit organizations </a:t>
                      </a:r>
                      <a:endParaRPr lang="en-US" dirty="0">
                        <a:effectLst/>
                        <a:latin typeface="Times New Roman" panose="02020603050405020304" pitchFamily="18" charset="0"/>
                        <a:cs typeface="Times New Roman" panose="02020603050405020304" pitchFamily="18" charset="0"/>
                      </a:endParaRPr>
                    </a:p>
                  </a:txBody>
                  <a:tcPr anchor="ctr"/>
                </a:tc>
                <a:tc>
                  <a:txBody>
                    <a:bodyPr/>
                    <a:lstStyle/>
                    <a:p>
                      <a:pPr fontAlgn="base"/>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This study used a survey experiment with two factors:</a:t>
                      </a:r>
                    </a:p>
                    <a:p>
                      <a:pPr marL="285750" indent="-285750" fontAlgn="base">
                        <a:buFont typeface="Arial" panose="020B0604020202020204" pitchFamily="34" charset="0"/>
                        <a:buChar char="•"/>
                      </a:pP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Framing</a:t>
                      </a:r>
                    </a:p>
                    <a:p>
                      <a:pPr marL="285750" indent="-285750" fontAlgn="base">
                        <a:buFont typeface="Arial" panose="020B0604020202020204" pitchFamily="34" charset="0"/>
                        <a:buChar char="•"/>
                      </a:pP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Procedural fairness</a:t>
                      </a:r>
                      <a:endParaRPr lang="en-US" b="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63786506"/>
                  </a:ext>
                </a:extLst>
              </a:tr>
            </a:tbl>
          </a:graphicData>
        </a:graphic>
      </p:graphicFrame>
    </p:spTree>
    <p:extLst>
      <p:ext uri="{BB962C8B-B14F-4D97-AF65-F5344CB8AC3E}">
        <p14:creationId xmlns:p14="http://schemas.microsoft.com/office/powerpoint/2010/main" val="45640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5614FBE-920B-3C74-1F9C-89217D327931}"/>
              </a:ext>
            </a:extLst>
          </p:cNvPr>
          <p:cNvGraphicFramePr>
            <a:graphicFrameLocks noGrp="1"/>
          </p:cNvGraphicFramePr>
          <p:nvPr>
            <p:extLst>
              <p:ext uri="{D42A27DB-BD31-4B8C-83A1-F6EECF244321}">
                <p14:modId xmlns:p14="http://schemas.microsoft.com/office/powerpoint/2010/main" val="298536593"/>
              </p:ext>
            </p:extLst>
          </p:nvPr>
        </p:nvGraphicFramePr>
        <p:xfrm>
          <a:off x="235129" y="640080"/>
          <a:ext cx="8422999" cy="5791200"/>
        </p:xfrm>
        <a:graphic>
          <a:graphicData uri="http://schemas.openxmlformats.org/drawingml/2006/table">
            <a:tbl>
              <a:tblPr firstRow="1" bandRow="1">
                <a:tableStyleId>{5C22544A-7EE6-4342-B048-85BDC9FD1C3A}</a:tableStyleId>
              </a:tblPr>
              <a:tblGrid>
                <a:gridCol w="520142">
                  <a:extLst>
                    <a:ext uri="{9D8B030D-6E8A-4147-A177-3AD203B41FA5}">
                      <a16:colId xmlns:a16="http://schemas.microsoft.com/office/drawing/2014/main" val="3326889028"/>
                    </a:ext>
                  </a:extLst>
                </a:gridCol>
                <a:gridCol w="1284343">
                  <a:extLst>
                    <a:ext uri="{9D8B030D-6E8A-4147-A177-3AD203B41FA5}">
                      <a16:colId xmlns:a16="http://schemas.microsoft.com/office/drawing/2014/main" val="842399549"/>
                    </a:ext>
                  </a:extLst>
                </a:gridCol>
                <a:gridCol w="2037805">
                  <a:extLst>
                    <a:ext uri="{9D8B030D-6E8A-4147-A177-3AD203B41FA5}">
                      <a16:colId xmlns:a16="http://schemas.microsoft.com/office/drawing/2014/main" val="601672910"/>
                    </a:ext>
                  </a:extLst>
                </a:gridCol>
                <a:gridCol w="1489166">
                  <a:extLst>
                    <a:ext uri="{9D8B030D-6E8A-4147-A177-3AD203B41FA5}">
                      <a16:colId xmlns:a16="http://schemas.microsoft.com/office/drawing/2014/main" val="4102699707"/>
                    </a:ext>
                  </a:extLst>
                </a:gridCol>
                <a:gridCol w="3091543">
                  <a:extLst>
                    <a:ext uri="{9D8B030D-6E8A-4147-A177-3AD203B41FA5}">
                      <a16:colId xmlns:a16="http://schemas.microsoft.com/office/drawing/2014/main" val="2026246217"/>
                    </a:ext>
                  </a:extLst>
                </a:gridCol>
              </a:tblGrid>
              <a:tr h="574903">
                <a:tc>
                  <a:txBody>
                    <a:bodyPr/>
                    <a:lstStyle/>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No:</a:t>
                      </a:r>
                      <a:endParaRPr lang="en-IN"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Author &amp; year</a:t>
                      </a:r>
                      <a:endParaRPr lang="en-IN"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Source</a:t>
                      </a:r>
                      <a:endParaRPr lang="en-IN" dirty="0">
                        <a:latin typeface="Times New Roman" panose="02020603050405020304" pitchFamily="18" charset="0"/>
                        <a:cs typeface="Times New Roman" panose="02020603050405020304" pitchFamily="18" charset="0"/>
                      </a:endParaRP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Gap / Algorithms</a:t>
                      </a:r>
                    </a:p>
                  </a:txBody>
                  <a:tcPr/>
                </a:tc>
                <a:extLst>
                  <a:ext uri="{0D108BD9-81ED-4DB2-BD59-A6C34878D82A}">
                    <a16:rowId xmlns:a16="http://schemas.microsoft.com/office/drawing/2014/main" val="3452294315"/>
                  </a:ext>
                </a:extLst>
              </a:tr>
              <a:tr h="391290">
                <a:tc>
                  <a:txBody>
                    <a:bodyPr/>
                    <a:lstStyle/>
                    <a:p>
                      <a:pPr algn="ct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Shibata, </a:t>
                      </a:r>
                      <a:r>
                        <a:rPr lang="en-US"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Mr</a:t>
                      </a: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Ippei</a:t>
                      </a: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2020. [4]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distributional impact of recessions: the global financial crisis and the pandemic recession.</a:t>
                      </a:r>
                      <a:endParaRPr lang="en-IN" i="0" dirty="0">
                        <a:latin typeface="Times New Roman" panose="02020603050405020304" pitchFamily="18" charset="0"/>
                        <a:cs typeface="Times New Roman" panose="02020603050405020304" pitchFamily="18" charset="0"/>
                      </a:endParaRP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Research paper on International Monetary Fund </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main focus of the paper is to understand the distributional impact of the two recessions, meaning how they affected different groups of workers differently.</a:t>
                      </a:r>
                    </a:p>
                    <a:p>
                      <a:pPr algn="ct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90004741"/>
                  </a:ext>
                </a:extLst>
              </a:tr>
              <a:tr h="813656">
                <a:tc>
                  <a:txBody>
                    <a:bodyPr/>
                    <a:lstStyle/>
                    <a:p>
                      <a:pPr algn="ctr"/>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Singh, Manjeet</a:t>
                      </a:r>
                    </a:p>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2021 [5]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impact of global recession on the economy of developing countries.</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International journal of economic perspectives </a:t>
                      </a:r>
                      <a:endParaRPr lang="en-IN" i="0" dirty="0">
                        <a:latin typeface="Times New Roman" panose="02020603050405020304" pitchFamily="18" charset="0"/>
                        <a:cs typeface="Times New Roman" panose="02020603050405020304" pitchFamily="18" charset="0"/>
                      </a:endParaRPr>
                    </a:p>
                  </a:txBody>
                  <a:tcPr/>
                </a:tc>
                <a:tc>
                  <a:txBody>
                    <a:bodyPr/>
                    <a:lstStyle/>
                    <a:p>
                      <a:pPr algn="ctr"/>
                      <a:r>
                        <a:rPr lang="en-IN" i="0" dirty="0">
                          <a:latin typeface="Times New Roman" panose="02020603050405020304" pitchFamily="18" charset="0"/>
                          <a:cs typeface="Times New Roman" panose="02020603050405020304" pitchFamily="18" charset="0"/>
                        </a:rPr>
                        <a:t>Methods used :</a:t>
                      </a:r>
                    </a:p>
                    <a:p>
                      <a:pPr marL="285750" indent="-285750" algn="ctr">
                        <a:buFont typeface="Arial" panose="020B0604020202020204" pitchFamily="34" charset="0"/>
                        <a:buChar char="•"/>
                      </a:pP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Econometric modelling</a:t>
                      </a:r>
                    </a:p>
                    <a:p>
                      <a:pPr marL="285750" indent="-285750" algn="ctr">
                        <a:buFont typeface="Arial" panose="020B0604020202020204" pitchFamily="34" charset="0"/>
                        <a:buChar char="•"/>
                      </a:pP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Comparative analysis</a:t>
                      </a:r>
                    </a:p>
                    <a:p>
                      <a:pPr marL="285750" indent="-285750" algn="ctr">
                        <a:buFont typeface="Arial" panose="020B0604020202020204" pitchFamily="34" charset="0"/>
                        <a:buChar char="•"/>
                      </a:pP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Statistical analysis</a:t>
                      </a:r>
                      <a:endParaRPr lang="en-IN" b="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8364304"/>
                  </a:ext>
                </a:extLst>
              </a:tr>
              <a:tr h="813656">
                <a:tc>
                  <a:txBody>
                    <a:bodyPr/>
                    <a:lstStyle/>
                    <a:p>
                      <a:pPr algn="ctr"/>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Rahmatillah</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Sri Fatimah, 2023 [6]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Problems of the Global Economic Recession and Strategies for Facing It: An Islamic Economic Perspective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Journal of Sharia Economics &amp; Islamic Business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it focuses on applying Islamic economic principles and frameworks to understand and address the problems of the global economic recession.</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64924467"/>
                  </a:ext>
                </a:extLst>
              </a:tr>
              <a:tr h="813656">
                <a:tc>
                  <a:txBody>
                    <a:bodyPr/>
                    <a:lstStyle/>
                    <a:p>
                      <a:pPr algn="ctr"/>
                      <a:r>
                        <a:rPr lang="en-US" dirty="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Humaid, Ali Abdalla, Al </a:t>
                      </a:r>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Jari</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and Mohamad Zahir </a:t>
                      </a:r>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Zainudin</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2024  [7] </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Causative Factors Of Youth Unemployment Impacted From Global Economic Crisis.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Tropical Scientific Journal </a:t>
                      </a:r>
                      <a:endParaRPr lang="en-IN" i="0" dirty="0">
                        <a:latin typeface="Times New Roman" panose="02020603050405020304" pitchFamily="18" charset="0"/>
                        <a:cs typeface="Times New Roman" panose="02020603050405020304" pitchFamily="18" charset="0"/>
                      </a:endParaRPr>
                    </a:p>
                  </a:txBody>
                  <a:tcPr/>
                </a:tc>
                <a:tc>
                  <a:txBody>
                    <a:bodyPr/>
                    <a:lstStyle/>
                    <a:p>
                      <a:pPr algn="ctr"/>
                      <a:r>
                        <a:rPr lang="en-IN" b="0" i="0" dirty="0">
                          <a:latin typeface="Times New Roman" panose="02020603050405020304" pitchFamily="18" charset="0"/>
                          <a:cs typeface="Times New Roman" panose="02020603050405020304" pitchFamily="18" charset="0"/>
                        </a:rPr>
                        <a:t>Algorithms used:</a:t>
                      </a:r>
                    </a:p>
                    <a:p>
                      <a:pPr marL="285750" indent="-285750" algn="ctr">
                        <a:buFont typeface="Arial" panose="020B0604020202020204" pitchFamily="34" charset="0"/>
                        <a:buChar char="•"/>
                      </a:pP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Statistical algorithms</a:t>
                      </a:r>
                    </a:p>
                    <a:p>
                      <a:pPr marL="285750" indent="-285750" algn="ctr">
                        <a:buFont typeface="Arial" panose="020B0604020202020204" pitchFamily="34" charset="0"/>
                        <a:buChar char="•"/>
                      </a:pP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Text analysis algorithms</a:t>
                      </a:r>
                    </a:p>
                    <a:p>
                      <a:pPr marL="285750" indent="-285750" algn="ctr">
                        <a:buFont typeface="Arial" panose="020B0604020202020204" pitchFamily="34" charset="0"/>
                        <a:buChar char="•"/>
                      </a:pP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Causal inference algorithms</a:t>
                      </a:r>
                      <a:endParaRPr lang="en-IN" b="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88492940"/>
                  </a:ext>
                </a:extLst>
              </a:tr>
            </a:tbl>
          </a:graphicData>
        </a:graphic>
      </p:graphicFrame>
    </p:spTree>
    <p:extLst>
      <p:ext uri="{BB962C8B-B14F-4D97-AF65-F5344CB8AC3E}">
        <p14:creationId xmlns:p14="http://schemas.microsoft.com/office/powerpoint/2010/main" val="4239102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D15A-10D9-8C86-C4E9-E196944283FD}"/>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Literature Review</a:t>
            </a:r>
            <a:endParaRPr lang="en-IN" dirty="0"/>
          </a:p>
        </p:txBody>
      </p:sp>
      <p:graphicFrame>
        <p:nvGraphicFramePr>
          <p:cNvPr id="4" name="Table 3">
            <a:extLst>
              <a:ext uri="{FF2B5EF4-FFF2-40B4-BE49-F238E27FC236}">
                <a16:creationId xmlns:a16="http://schemas.microsoft.com/office/drawing/2014/main" id="{CB0153BE-18F8-CD7F-6442-EC383D95D9EF}"/>
              </a:ext>
            </a:extLst>
          </p:cNvPr>
          <p:cNvGraphicFramePr>
            <a:graphicFrameLocks noGrp="1"/>
          </p:cNvGraphicFramePr>
          <p:nvPr>
            <p:extLst>
              <p:ext uri="{D42A27DB-BD31-4B8C-83A1-F6EECF244321}">
                <p14:modId xmlns:p14="http://schemas.microsoft.com/office/powerpoint/2010/main" val="2600495799"/>
              </p:ext>
            </p:extLst>
          </p:nvPr>
        </p:nvGraphicFramePr>
        <p:xfrm>
          <a:off x="459745" y="1144450"/>
          <a:ext cx="8100781" cy="5151377"/>
        </p:xfrm>
        <a:graphic>
          <a:graphicData uri="http://schemas.openxmlformats.org/drawingml/2006/table">
            <a:tbl>
              <a:tblPr firstRow="1" bandRow="1">
                <a:tableStyleId>{5C22544A-7EE6-4342-B048-85BDC9FD1C3A}</a:tableStyleId>
              </a:tblPr>
              <a:tblGrid>
                <a:gridCol w="596701">
                  <a:extLst>
                    <a:ext uri="{9D8B030D-6E8A-4147-A177-3AD203B41FA5}">
                      <a16:colId xmlns:a16="http://schemas.microsoft.com/office/drawing/2014/main" val="3553892110"/>
                    </a:ext>
                  </a:extLst>
                </a:gridCol>
                <a:gridCol w="1284040">
                  <a:extLst>
                    <a:ext uri="{9D8B030D-6E8A-4147-A177-3AD203B41FA5}">
                      <a16:colId xmlns:a16="http://schemas.microsoft.com/office/drawing/2014/main" val="757167121"/>
                    </a:ext>
                  </a:extLst>
                </a:gridCol>
                <a:gridCol w="1987674">
                  <a:extLst>
                    <a:ext uri="{9D8B030D-6E8A-4147-A177-3AD203B41FA5}">
                      <a16:colId xmlns:a16="http://schemas.microsoft.com/office/drawing/2014/main" val="238811677"/>
                    </a:ext>
                  </a:extLst>
                </a:gridCol>
                <a:gridCol w="1782930">
                  <a:extLst>
                    <a:ext uri="{9D8B030D-6E8A-4147-A177-3AD203B41FA5}">
                      <a16:colId xmlns:a16="http://schemas.microsoft.com/office/drawing/2014/main" val="1888556116"/>
                    </a:ext>
                  </a:extLst>
                </a:gridCol>
                <a:gridCol w="2449436">
                  <a:extLst>
                    <a:ext uri="{9D8B030D-6E8A-4147-A177-3AD203B41FA5}">
                      <a16:colId xmlns:a16="http://schemas.microsoft.com/office/drawing/2014/main" val="1479214106"/>
                    </a:ext>
                  </a:extLst>
                </a:gridCol>
              </a:tblGrid>
              <a:tr h="701418">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No:</a:t>
                      </a:r>
                    </a:p>
                  </a:txBody>
                  <a:tcPr/>
                </a:tc>
                <a:tc>
                  <a:txBody>
                    <a:bodyPr/>
                    <a:lstStyle/>
                    <a:p>
                      <a:pPr algn="ctr"/>
                      <a:endParaRPr lang="en-US">
                        <a:latin typeface="Times New Roman" panose="02020603050405020304" pitchFamily="18" charset="0"/>
                        <a:cs typeface="Times New Roman" panose="02020603050405020304" pitchFamily="18" charset="0"/>
                      </a:endParaRPr>
                    </a:p>
                    <a:p>
                      <a:pPr algn="ctr"/>
                      <a:r>
                        <a:rPr lang="en-US">
                          <a:latin typeface="Times New Roman" panose="02020603050405020304" pitchFamily="18" charset="0"/>
                          <a:cs typeface="Times New Roman" panose="02020603050405020304" pitchFamily="18" charset="0"/>
                        </a:rPr>
                        <a:t>Authors &amp; year</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Title</a:t>
                      </a:r>
                    </a:p>
                  </a:txBody>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Source</a:t>
                      </a:r>
                      <a:endParaRPr lang="en-IN" dirty="0">
                        <a:latin typeface="Times New Roman" panose="02020603050405020304" pitchFamily="18" charset="0"/>
                        <a:cs typeface="Times New Roman" panose="02020603050405020304" pitchFamily="18" charset="0"/>
                      </a:endParaRPr>
                    </a:p>
                  </a:txBody>
                  <a:tcPr/>
                </a:tc>
                <a:tc>
                  <a:txBody>
                    <a:bodyPr/>
                    <a:lstStyle/>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Gap / Algorithm</a:t>
                      </a:r>
                    </a:p>
                  </a:txBody>
                  <a:tcPr/>
                </a:tc>
                <a:extLst>
                  <a:ext uri="{0D108BD9-81ED-4DB2-BD59-A6C34878D82A}">
                    <a16:rowId xmlns:a16="http://schemas.microsoft.com/office/drawing/2014/main" val="2018683288"/>
                  </a:ext>
                </a:extLst>
              </a:tr>
              <a:tr h="17243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latin typeface="Times New Roman" panose="02020603050405020304" pitchFamily="18" charset="0"/>
                          <a:cs typeface="Times New Roman" panose="02020603050405020304" pitchFamily="18" charset="0"/>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E. Sathya Priya,2023 </a:t>
                      </a:r>
                      <a:r>
                        <a:rPr lang="en-US" dirty="0">
                          <a:latin typeface="Times New Roman" panose="02020603050405020304" pitchFamily="18" charset="0"/>
                          <a:cs typeface="Times New Roman" panose="02020603050405020304" pitchFamily="18" charset="0"/>
                        </a:rPr>
                        <a:t>[8]</a:t>
                      </a:r>
                      <a:endParaRPr lang="en-US" dirty="0">
                        <a:effectLst/>
                        <a:latin typeface="Times New Roman" panose="02020603050405020304" pitchFamily="18" charset="0"/>
                        <a:cs typeface="Times New Roman" panose="02020603050405020304" pitchFamily="18" charset="0"/>
                      </a:endParaRPr>
                    </a:p>
                  </a:txBody>
                  <a:tcPr/>
                </a:tc>
                <a:tc>
                  <a:txBody>
                    <a:bodyPr/>
                    <a:lstStyle/>
                    <a:p>
                      <a:pPr fontAlgn="base"/>
                      <a:r>
                        <a:rPr lang="en-US" dirty="0">
                          <a:latin typeface="Times New Roman" panose="02020603050405020304" pitchFamily="18" charset="0"/>
                          <a:cs typeface="Times New Roman" panose="02020603050405020304" pitchFamily="18" charset="0"/>
                        </a:rPr>
                        <a:t>Study on Global Recession of Import and Export in India</a:t>
                      </a:r>
                      <a:endParaRPr lang="en-US" b="1" dirty="0">
                        <a:effectLst/>
                        <a:latin typeface="Times New Roman" panose="02020603050405020304" pitchFamily="18" charset="0"/>
                        <a:cs typeface="Times New Roman" panose="02020603050405020304" pitchFamily="18" charset="0"/>
                      </a:endParaRPr>
                    </a:p>
                  </a:txBody>
                  <a:tcPr anchor="ctr"/>
                </a:tc>
                <a:tc>
                  <a:txBody>
                    <a:bodyPr/>
                    <a:lstStyle/>
                    <a:p>
                      <a:pPr fontAlgn="base"/>
                      <a:r>
                        <a:rPr lang="en-US" dirty="0">
                          <a:latin typeface="Times New Roman" panose="02020603050405020304" pitchFamily="18" charset="0"/>
                          <a:cs typeface="Times New Roman" panose="02020603050405020304" pitchFamily="18" charset="0"/>
                        </a:rPr>
                        <a:t>International Journal of Multidisciplinary Research Transactions </a:t>
                      </a:r>
                      <a:endParaRPr lang="en-US" dirty="0">
                        <a:effectLst/>
                        <a:latin typeface="Times New Roman" panose="02020603050405020304" pitchFamily="18" charset="0"/>
                        <a:cs typeface="Times New Roman" panose="02020603050405020304" pitchFamily="18" charset="0"/>
                      </a:endParaRPr>
                    </a:p>
                  </a:txBody>
                  <a:tcPr anchor="ctr"/>
                </a:tc>
                <a:tc>
                  <a:txBody>
                    <a:bodyPr/>
                    <a:lstStyle/>
                    <a:p>
                      <a:pPr fontAlgn="base"/>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findings may not be generalizable to all organizational contexts, as different company cultures and structures can influence employee relationships and layoff decisions.</a:t>
                      </a:r>
                      <a:endParaRPr lang="en-US"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99552565"/>
                  </a:ext>
                </a:extLst>
              </a:tr>
              <a:tr h="1519738">
                <a:tc>
                  <a:txBody>
                    <a:bodyPr/>
                    <a:lstStyle/>
                    <a:p>
                      <a:pPr algn="ctr" fontAlgn="base"/>
                      <a:r>
                        <a:rPr lang="en-US" b="0" u="none" dirty="0">
                          <a:solidFill>
                            <a:schemeClr val="tx1"/>
                          </a:solidFill>
                          <a:effectLst/>
                          <a:latin typeface="Times New Roman" panose="02020603050405020304" pitchFamily="18" charset="0"/>
                          <a:cs typeface="Times New Roman" panose="02020603050405020304" pitchFamily="18" charset="0"/>
                        </a:rPr>
                        <a:t>9.</a:t>
                      </a:r>
                    </a:p>
                  </a:txBody>
                  <a:tcPr anchor="ctr"/>
                </a:tc>
                <a:tc>
                  <a:txBody>
                    <a:bodyPr/>
                    <a:lstStyle/>
                    <a:p>
                      <a:pPr fontAlgn="base"/>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Hou-</a:t>
                      </a:r>
                      <a:r>
                        <a:rPr lang="en-IN"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Tsan</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Chang, Hui-Ju Wu,2009 </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[9]</a:t>
                      </a:r>
                      <a:endParaRPr lang="en-US" b="0" u="none" dirty="0">
                        <a:solidFill>
                          <a:schemeClr val="tx1"/>
                        </a:solidFill>
                        <a:effectLst/>
                        <a:latin typeface="Times New Roman" panose="02020603050405020304" pitchFamily="18" charset="0"/>
                        <a:cs typeface="Times New Roman" panose="02020603050405020304" pitchFamily="18" charset="0"/>
                      </a:endParaRPr>
                    </a:p>
                  </a:txBody>
                  <a:tcPr anchor="ctr"/>
                </a:tc>
                <a:tc>
                  <a:txBody>
                    <a:bodyPr/>
                    <a:lstStyle/>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Mining Organizational Networks for Layoff Prediction Model Construction</a:t>
                      </a:r>
                    </a:p>
                  </a:txBody>
                  <a:tcPr anchor="ct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2009 International Conference on Advances in Social Network Analysis and Mining</a:t>
                      </a:r>
                    </a:p>
                    <a:p>
                      <a:br>
                        <a:rPr lang="en-US" dirty="0">
                          <a:latin typeface="Times New Roman" panose="02020603050405020304" pitchFamily="18" charset="0"/>
                          <a:cs typeface="Times New Roman" panose="02020603050405020304" pitchFamily="18" charset="0"/>
                        </a:rPr>
                      </a:br>
                      <a:endParaRPr lang="pt-BR" b="0" i="0" u="none" dirty="0">
                        <a:solidFill>
                          <a:schemeClr val="tx1"/>
                        </a:solidFill>
                        <a:effectLst/>
                        <a:latin typeface="Times New Roman" panose="02020603050405020304" pitchFamily="18" charset="0"/>
                        <a:cs typeface="Times New Roman" panose="02020603050405020304" pitchFamily="18" charset="0"/>
                      </a:endParaRPr>
                    </a:p>
                  </a:txBody>
                  <a:tcPr anchor="ctr"/>
                </a:tc>
                <a:tc>
                  <a:txBody>
                    <a:bodyPr/>
                    <a:lstStyle/>
                    <a:p>
                      <a:r>
                        <a:rPr lang="pt-BR" b="0" i="0" u="none" dirty="0">
                          <a:solidFill>
                            <a:schemeClr val="tx1"/>
                          </a:solidFill>
                          <a:effectLst/>
                          <a:latin typeface="Times New Roman" panose="02020603050405020304" pitchFamily="18" charset="0"/>
                          <a:cs typeface="Times New Roman" panose="02020603050405020304" pitchFamily="18" charset="0"/>
                        </a:rPr>
                        <a:t>Algorithms used:</a:t>
                      </a:r>
                    </a:p>
                    <a:p>
                      <a:pPr marL="285750" indent="-285750">
                        <a:buFont typeface="Arial" panose="020B0604020202020204" pitchFamily="34" charset="0"/>
                        <a:buChar char="•"/>
                      </a:pP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Community detection algorithms</a:t>
                      </a:r>
                    </a:p>
                    <a:p>
                      <a:pPr marL="285750" indent="-285750">
                        <a:buFont typeface="Arial" panose="020B0604020202020204" pitchFamily="34" charset="0"/>
                        <a:buChar char="•"/>
                      </a:pP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Centrality measure</a:t>
                      </a:r>
                    </a:p>
                  </a:txBody>
                  <a:tcPr anchor="ctr"/>
                </a:tc>
                <a:extLst>
                  <a:ext uri="{0D108BD9-81ED-4DB2-BD59-A6C34878D82A}">
                    <a16:rowId xmlns:a16="http://schemas.microsoft.com/office/drawing/2014/main" val="203361142"/>
                  </a:ext>
                </a:extLst>
              </a:tr>
              <a:tr h="1110578">
                <a:tc>
                  <a:txBody>
                    <a:bodyPr/>
                    <a:lstStyle/>
                    <a:p>
                      <a:pPr algn="ctr" fontAlgn="base"/>
                      <a:r>
                        <a:rPr lang="en-US" b="0" u="none" dirty="0">
                          <a:solidFill>
                            <a:schemeClr val="tx1"/>
                          </a:solidFill>
                          <a:effectLst/>
                          <a:latin typeface="Times New Roman" panose="02020603050405020304" pitchFamily="18" charset="0"/>
                          <a:cs typeface="Times New Roman" panose="02020603050405020304" pitchFamily="18" charset="0"/>
                        </a:rPr>
                        <a:t>10.</a:t>
                      </a:r>
                    </a:p>
                  </a:txBody>
                  <a:tcPr anchor="ctr"/>
                </a:tc>
                <a:tc>
                  <a:txBody>
                    <a:bodyPr/>
                    <a:lstStyle/>
                    <a:p>
                      <a:pPr fontAlgn="base"/>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Fleming, Padraic 2022. [10]</a:t>
                      </a:r>
                      <a:endParaRPr lang="en-US" b="0" u="none" dirty="0">
                        <a:solidFill>
                          <a:schemeClr val="tx1"/>
                        </a:solidFill>
                        <a:effectLst/>
                        <a:latin typeface="Times New Roman" panose="02020603050405020304" pitchFamily="18" charset="0"/>
                        <a:cs typeface="Times New Roman" panose="02020603050405020304" pitchFamily="18" charset="0"/>
                      </a:endParaRPr>
                    </a:p>
                  </a:txBody>
                  <a:tcPr anchor="ctr"/>
                </a:tc>
                <a:tc>
                  <a:txBody>
                    <a:bodyPr/>
                    <a:lstStyle/>
                    <a:p>
                      <a:pPr fontAlgn="base"/>
                      <a:r>
                        <a:rPr lang="en-US" b="0" dirty="0">
                          <a:solidFill>
                            <a:schemeClr val="tx1"/>
                          </a:solidFill>
                          <a:effectLst/>
                          <a:latin typeface="Times New Roman" panose="02020603050405020304" pitchFamily="18" charset="0"/>
                          <a:cs typeface="Times New Roman" panose="02020603050405020304" pitchFamily="18" charset="0"/>
                        </a:rPr>
                        <a:t>A case study of workforce trends in Ireland.</a:t>
                      </a:r>
                    </a:p>
                  </a:txBody>
                  <a:tcPr anchor="ct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Human resources and health</a:t>
                      </a:r>
                      <a:endParaRPr lang="pt-BR" b="0" i="0" u="none" dirty="0">
                        <a:solidFill>
                          <a:schemeClr val="tx1"/>
                        </a:solidFill>
                        <a:effectLst/>
                        <a:latin typeface="Times New Roman" panose="02020603050405020304" pitchFamily="18" charset="0"/>
                        <a:cs typeface="Times New Roman" panose="02020603050405020304" pitchFamily="18" charset="0"/>
                      </a:endParaRPr>
                    </a:p>
                  </a:txBody>
                  <a:tcPr anchor="ct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Job losses: The Great Recession and COVID-19 led to workforce reductions in healthcare.</a:t>
                      </a:r>
                      <a:endParaRPr lang="pt-BR" b="0" i="0" u="none" dirty="0">
                        <a:solidFill>
                          <a:schemeClr val="tx1"/>
                        </a:solidFill>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71167523"/>
                  </a:ext>
                </a:extLst>
              </a:tr>
            </a:tbl>
          </a:graphicData>
        </a:graphic>
      </p:graphicFrame>
    </p:spTree>
    <p:extLst>
      <p:ext uri="{BB962C8B-B14F-4D97-AF65-F5344CB8AC3E}">
        <p14:creationId xmlns:p14="http://schemas.microsoft.com/office/powerpoint/2010/main" val="231446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44D8-A33B-6EDE-68EB-E906A8EFBCEA}"/>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1. Effects of mass layoffs on local employment— evidence from geo-referenced data</a:t>
            </a:r>
            <a:br>
              <a:rPr lang="en-US" sz="2400" dirty="0">
                <a:effectLs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36661B7-F871-7535-9266-C7F2DC9F2C9D}"/>
              </a:ext>
            </a:extLst>
          </p:cNvPr>
          <p:cNvSpPr>
            <a:spLocks noGrp="1"/>
          </p:cNvSpPr>
          <p:nvPr>
            <p:ph type="body" idx="1"/>
          </p:nvPr>
        </p:nvSpPr>
        <p:spPr/>
        <p:txBody>
          <a:bodyPr/>
          <a:lstStyle/>
          <a:p>
            <a:r>
              <a:rPr lang="en-US" sz="1900" dirty="0">
                <a:latin typeface="Times New Roman" panose="02020603050405020304" pitchFamily="18" charset="0"/>
                <a:cs typeface="Times New Roman" panose="02020603050405020304" pitchFamily="18" charset="0"/>
              </a:rPr>
              <a:t>The study analyzes the impact of mass layoffs on municipal-level employment using geo-referenced data.</a:t>
            </a:r>
          </a:p>
          <a:p>
            <a:r>
              <a:rPr lang="en-US" sz="1900" dirty="0">
                <a:latin typeface="Times New Roman" panose="02020603050405020304" pitchFamily="18" charset="0"/>
                <a:cs typeface="Times New Roman" panose="02020603050405020304" pitchFamily="18" charset="0"/>
              </a:rPr>
              <a:t>The study highlights the importance of considering the size of the mass layoffs and the characteristics of the affected municipalities in understanding the mechanisms underlying the direct and indirect effects of mass layoffs on local employment.</a:t>
            </a:r>
          </a:p>
          <a:p>
            <a:r>
              <a:rPr lang="en-US" sz="1900" dirty="0">
                <a:latin typeface="Times New Roman" panose="02020603050405020304" pitchFamily="18" charset="0"/>
                <a:cs typeface="Times New Roman" panose="02020603050405020304" pitchFamily="18" charset="0"/>
              </a:rPr>
              <a:t>The findings have implications for policymakers and local communities affected by mass layoffs.</a:t>
            </a:r>
          </a:p>
          <a:p>
            <a:r>
              <a:rPr lang="en-US" sz="1900" dirty="0">
                <a:latin typeface="Times New Roman" panose="02020603050405020304" pitchFamily="18" charset="0"/>
                <a:cs typeface="Times New Roman" panose="02020603050405020304" pitchFamily="18" charset="0"/>
              </a:rPr>
              <a:t>Approximately a quarter of the employment loss that occurs within the first year following mass layoffs is absorbed or mitigated within the same municipality. This implies that the negative consequences of job losses are somewhat counteracted locally.</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1036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8252</TotalTime>
  <Words>2075</Words>
  <Application>Microsoft Office PowerPoint</Application>
  <PresentationFormat>On-screen Show (4:3)</PresentationFormat>
  <Paragraphs>221</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Times New Roman</vt:lpstr>
      <vt:lpstr>Söhne</vt:lpstr>
      <vt:lpstr>Archivo Narrow</vt:lpstr>
      <vt:lpstr>Wingdings</vt:lpstr>
      <vt:lpstr>Arial</vt:lpstr>
      <vt:lpstr>Georgia</vt:lpstr>
      <vt:lpstr>Simple Light</vt:lpstr>
      <vt:lpstr> An Exploratory Data Analysis and Prediction Model on Layoffs</vt:lpstr>
      <vt:lpstr>Agenda</vt:lpstr>
      <vt:lpstr>Abstract</vt:lpstr>
      <vt:lpstr>Problem Statement</vt:lpstr>
      <vt:lpstr>Objectives</vt:lpstr>
      <vt:lpstr>Literature Review</vt:lpstr>
      <vt:lpstr>PowerPoint Presentation</vt:lpstr>
      <vt:lpstr>Literature Review</vt:lpstr>
      <vt:lpstr>1. Effects of mass layoffs on local employment— evidence from geo-referenced data </vt:lpstr>
      <vt:lpstr>2.The inequitable effects of teacher layoffs: what we know and can do </vt:lpstr>
      <vt:lpstr>3.Framing Effects, Procedural Fairness, and the Nonprofit Managers’ Reactions to Job Layoffs in Response to the Economic Shock of the COVID-19 Crisis </vt:lpstr>
      <vt:lpstr>4. Mining Organizational Networks for Layoff Prediction Model Construction of 2009</vt:lpstr>
      <vt:lpstr>5.The Distributional Impact of Recessions: the Global Financial Crisis and the Pandemic Recession </vt:lpstr>
      <vt:lpstr>Requirements</vt:lpstr>
      <vt:lpstr>Design and Framework</vt:lpstr>
      <vt:lpstr>Flowchart  </vt:lpstr>
      <vt:lpstr>Framework of Random forest</vt:lpstr>
      <vt:lpstr>Dataset Screenshot</vt:lpstr>
      <vt:lpstr>Implementation and Results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Timeline</vt:lpstr>
      <vt:lpstr>Conclusion</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CS743E06-Web Services and Service Oriented Architecture</dc:title>
  <dc:creator>jefinuk</dc:creator>
  <cp:lastModifiedBy>Jefin Joy</cp:lastModifiedBy>
  <cp:revision>66</cp:revision>
  <dcterms:modified xsi:type="dcterms:W3CDTF">2024-03-16T07:51:04Z</dcterms:modified>
</cp:coreProperties>
</file>