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8" r:id="rId2"/>
    <p:sldId id="256" r:id="rId3"/>
    <p:sldId id="269" r:id="rId4"/>
    <p:sldId id="257" r:id="rId5"/>
    <p:sldId id="267" r:id="rId6"/>
    <p:sldId id="270" r:id="rId7"/>
    <p:sldId id="266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AEB"/>
    <a:srgbClr val="BACCEB"/>
    <a:srgbClr val="B5C8EA"/>
    <a:srgbClr val="DBE3F3"/>
    <a:srgbClr val="DCE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6" autoAdjust="0"/>
  </p:normalViewPr>
  <p:slideViewPr>
    <p:cSldViewPr>
      <p:cViewPr varScale="1">
        <p:scale>
          <a:sx n="99" d="100"/>
          <a:sy n="99" d="100"/>
        </p:scale>
        <p:origin x="4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15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99591C-B6B0-49E3-88B7-41C5AF9CAF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DE17AF5-41AD-43C2-AE5F-DE8E66950A22}">
      <dgm:prSet/>
      <dgm:spPr/>
      <dgm:t>
        <a:bodyPr/>
        <a:lstStyle/>
        <a:p>
          <a:r>
            <a:rPr lang="ru-RU" b="1" dirty="0">
              <a:latin typeface="+mn-lt"/>
              <a:cs typeface="Arial" charset="0"/>
              <a:sym typeface="+mn-lt"/>
            </a:rPr>
            <a:t>Для анализа используется мочевина, меченная изотопом </a:t>
          </a:r>
          <a:r>
            <a:rPr lang="ru-RU" b="1" baseline="30000" dirty="0">
              <a:latin typeface="+mn-lt"/>
              <a:cs typeface="Arial" charset="0"/>
              <a:sym typeface="+mn-lt"/>
            </a:rPr>
            <a:t>13</a:t>
          </a:r>
          <a:r>
            <a:rPr lang="ru-RU" b="1" dirty="0">
              <a:latin typeface="+mn-lt"/>
              <a:cs typeface="Arial" charset="0"/>
              <a:sym typeface="+mn-lt"/>
            </a:rPr>
            <a:t>C. Это значит, что значительная  часть углерода в мочевине представлена углеродом-13, безопасным, стабильным изотопом углерода,</a:t>
          </a:r>
        </a:p>
        <a:p>
          <a:r>
            <a:rPr lang="ru-RU" b="1" dirty="0">
              <a:latin typeface="+mn-lt"/>
              <a:cs typeface="Arial" charset="0"/>
              <a:sym typeface="+mn-lt"/>
            </a:rPr>
            <a:t> </a:t>
          </a:r>
          <a:r>
            <a:rPr lang="ru-RU" b="1" u="sng" dirty="0">
              <a:solidFill>
                <a:srgbClr val="FF0000"/>
              </a:solidFill>
              <a:latin typeface="+mn-lt"/>
              <a:cs typeface="Arial" charset="0"/>
              <a:sym typeface="+mn-lt"/>
            </a:rPr>
            <a:t>не обладающим радиоактивностью</a:t>
          </a:r>
          <a:r>
            <a:rPr lang="ru-RU" b="1" dirty="0"/>
            <a:t>.</a:t>
          </a:r>
          <a:endParaRPr lang="ru-RU" dirty="0"/>
        </a:p>
      </dgm:t>
    </dgm:pt>
    <dgm:pt modelId="{3E53B891-4068-4B44-B67E-F930F849679B}" type="parTrans" cxnId="{AE4FF91F-711E-4592-B09A-90A82EDC53A4}">
      <dgm:prSet/>
      <dgm:spPr/>
      <dgm:t>
        <a:bodyPr/>
        <a:lstStyle/>
        <a:p>
          <a:endParaRPr lang="ru-RU"/>
        </a:p>
      </dgm:t>
    </dgm:pt>
    <dgm:pt modelId="{9753F495-21AE-445A-BB25-39664F9958B2}" type="sibTrans" cxnId="{AE4FF91F-711E-4592-B09A-90A82EDC53A4}">
      <dgm:prSet/>
      <dgm:spPr/>
      <dgm:t>
        <a:bodyPr/>
        <a:lstStyle/>
        <a:p>
          <a:endParaRPr lang="ru-RU"/>
        </a:p>
      </dgm:t>
    </dgm:pt>
    <dgm:pt modelId="{D1CA0CFB-E001-4CDB-8F77-5EA2B1F02AC7}" type="pres">
      <dgm:prSet presAssocID="{4199591C-B6B0-49E3-88B7-41C5AF9CAFB8}" presName="linear" presStyleCnt="0">
        <dgm:presLayoutVars>
          <dgm:animLvl val="lvl"/>
          <dgm:resizeHandles val="exact"/>
        </dgm:presLayoutVars>
      </dgm:prSet>
      <dgm:spPr/>
    </dgm:pt>
    <dgm:pt modelId="{32040123-51DB-4C96-B652-719A6EE045E2}" type="pres">
      <dgm:prSet presAssocID="{2DE17AF5-41AD-43C2-AE5F-DE8E66950A2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E4FF91F-711E-4592-B09A-90A82EDC53A4}" srcId="{4199591C-B6B0-49E3-88B7-41C5AF9CAFB8}" destId="{2DE17AF5-41AD-43C2-AE5F-DE8E66950A22}" srcOrd="0" destOrd="0" parTransId="{3E53B891-4068-4B44-B67E-F930F849679B}" sibTransId="{9753F495-21AE-445A-BB25-39664F9958B2}"/>
    <dgm:cxn modelId="{01AE33CA-F127-4998-8BE7-4BC2DC5E8D7E}" type="presOf" srcId="{4199591C-B6B0-49E3-88B7-41C5AF9CAFB8}" destId="{D1CA0CFB-E001-4CDB-8F77-5EA2B1F02AC7}" srcOrd="0" destOrd="0" presId="urn:microsoft.com/office/officeart/2005/8/layout/vList2"/>
    <dgm:cxn modelId="{6B08C8FA-46F5-4BFA-90ED-8A0FB000C451}" type="presOf" srcId="{2DE17AF5-41AD-43C2-AE5F-DE8E66950A22}" destId="{32040123-51DB-4C96-B652-719A6EE045E2}" srcOrd="0" destOrd="0" presId="urn:microsoft.com/office/officeart/2005/8/layout/vList2"/>
    <dgm:cxn modelId="{7A2CBF57-EEB7-423B-9697-0A9ADF22EBFD}" type="presParOf" srcId="{D1CA0CFB-E001-4CDB-8F77-5EA2B1F02AC7}" destId="{32040123-51DB-4C96-B652-719A6EE045E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9B357F-2C00-4F56-94AD-E334DC7BC7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D320E78A-F24E-43CE-9620-56DA31397C4F}">
      <dgm:prSet/>
      <dgm:spPr/>
      <dgm:t>
        <a:bodyPr/>
        <a:lstStyle/>
        <a:p>
          <a:r>
            <a:rPr lang="ru-RU" b="1"/>
            <a:t>Для каждого измерения требуется два одноразовых дыхательных мешка. Первая проба воздуха до приема тест-раствора и вторая проба через 30 минут после приема тест-раствора устанавливаются на прибор одновременно и измеряются последовательно, с минимальной паузой между двумя измерениями.</a:t>
          </a:r>
          <a:endParaRPr lang="ru-RU"/>
        </a:p>
      </dgm:t>
    </dgm:pt>
    <dgm:pt modelId="{EFADB7ED-D4C6-4B0E-9944-09EF140D254A}" type="parTrans" cxnId="{32709B33-CF98-470D-91A3-2D40BF7F2637}">
      <dgm:prSet/>
      <dgm:spPr/>
      <dgm:t>
        <a:bodyPr/>
        <a:lstStyle/>
        <a:p>
          <a:endParaRPr lang="ru-RU"/>
        </a:p>
      </dgm:t>
    </dgm:pt>
    <dgm:pt modelId="{DD20F7B0-C0A5-4257-A625-9CA22D7CD585}" type="sibTrans" cxnId="{32709B33-CF98-470D-91A3-2D40BF7F2637}">
      <dgm:prSet/>
      <dgm:spPr/>
      <dgm:t>
        <a:bodyPr/>
        <a:lstStyle/>
        <a:p>
          <a:endParaRPr lang="ru-RU"/>
        </a:p>
      </dgm:t>
    </dgm:pt>
    <dgm:pt modelId="{BADD7FDE-B4EE-475D-9994-DDE11E97F4FA}" type="pres">
      <dgm:prSet presAssocID="{DA9B357F-2C00-4F56-94AD-E334DC7BC7B9}" presName="linear" presStyleCnt="0">
        <dgm:presLayoutVars>
          <dgm:animLvl val="lvl"/>
          <dgm:resizeHandles val="exact"/>
        </dgm:presLayoutVars>
      </dgm:prSet>
      <dgm:spPr/>
    </dgm:pt>
    <dgm:pt modelId="{322DCCF7-7F41-4358-8793-FD83AA3F1264}" type="pres">
      <dgm:prSet presAssocID="{D320E78A-F24E-43CE-9620-56DA31397C4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2709B33-CF98-470D-91A3-2D40BF7F2637}" srcId="{DA9B357F-2C00-4F56-94AD-E334DC7BC7B9}" destId="{D320E78A-F24E-43CE-9620-56DA31397C4F}" srcOrd="0" destOrd="0" parTransId="{EFADB7ED-D4C6-4B0E-9944-09EF140D254A}" sibTransId="{DD20F7B0-C0A5-4257-A625-9CA22D7CD585}"/>
    <dgm:cxn modelId="{A6A6A979-0FA1-4347-9218-2BB402F4F94B}" type="presOf" srcId="{D320E78A-F24E-43CE-9620-56DA31397C4F}" destId="{322DCCF7-7F41-4358-8793-FD83AA3F1264}" srcOrd="0" destOrd="0" presId="urn:microsoft.com/office/officeart/2005/8/layout/vList2"/>
    <dgm:cxn modelId="{035B98E7-EAB7-46FD-A3E5-D952534B7351}" type="presOf" srcId="{DA9B357F-2C00-4F56-94AD-E334DC7BC7B9}" destId="{BADD7FDE-B4EE-475D-9994-DDE11E97F4FA}" srcOrd="0" destOrd="0" presId="urn:microsoft.com/office/officeart/2005/8/layout/vList2"/>
    <dgm:cxn modelId="{C36CF88F-A8E2-4CC2-9D17-F945310B41EB}" type="presParOf" srcId="{BADD7FDE-B4EE-475D-9994-DDE11E97F4FA}" destId="{322DCCF7-7F41-4358-8793-FD83AA3F126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2CBD17-759B-4B02-9590-78E6C0D9A55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9B3F544-CB49-4CD3-B904-835E03FADBDF}">
      <dgm:prSet/>
      <dgm:spPr/>
      <dgm:t>
        <a:bodyPr/>
        <a:lstStyle/>
        <a:p>
          <a:r>
            <a:rPr lang="ru-RU" dirty="0"/>
            <a:t>13С  </a:t>
          </a:r>
          <a:r>
            <a:rPr lang="ru-RU" b="1" dirty="0"/>
            <a:t>инфракрасный спектрометр модели IR-</a:t>
          </a:r>
          <a:r>
            <a:rPr lang="ru-RU" b="1" dirty="0" err="1"/>
            <a:t>force</a:t>
          </a:r>
          <a:r>
            <a:rPr lang="ru-RU" b="1" dirty="0"/>
            <a:t> 200 – </a:t>
          </a:r>
          <a:r>
            <a:rPr lang="ru-RU" dirty="0"/>
            <a:t>Ваш лучший выбор на Российском рынке.</a:t>
          </a:r>
        </a:p>
      </dgm:t>
    </dgm:pt>
    <dgm:pt modelId="{85A69A3A-ED6C-46CE-B896-0A9054A804A5}" type="sibTrans" cxnId="{AB6E7545-FC97-42FE-8C80-FCA33DB44CAC}">
      <dgm:prSet/>
      <dgm:spPr/>
      <dgm:t>
        <a:bodyPr/>
        <a:lstStyle/>
        <a:p>
          <a:endParaRPr lang="ru-RU"/>
        </a:p>
      </dgm:t>
    </dgm:pt>
    <dgm:pt modelId="{EF6A899F-381D-41CE-BD10-D664BE6BB585}" type="parTrans" cxnId="{AB6E7545-FC97-42FE-8C80-FCA33DB44CAC}">
      <dgm:prSet/>
      <dgm:spPr/>
      <dgm:t>
        <a:bodyPr/>
        <a:lstStyle/>
        <a:p>
          <a:endParaRPr lang="ru-RU"/>
        </a:p>
      </dgm:t>
    </dgm:pt>
    <dgm:pt modelId="{14486286-5314-47E9-B429-4BC9ACF214FF}" type="pres">
      <dgm:prSet presAssocID="{452CBD17-759B-4B02-9590-78E6C0D9A556}" presName="Name0" presStyleCnt="0">
        <dgm:presLayoutVars>
          <dgm:dir/>
          <dgm:animLvl val="lvl"/>
          <dgm:resizeHandles val="exact"/>
        </dgm:presLayoutVars>
      </dgm:prSet>
      <dgm:spPr/>
    </dgm:pt>
    <dgm:pt modelId="{E8726BA6-A20A-44E6-9933-9FD9E9A579AA}" type="pres">
      <dgm:prSet presAssocID="{79B3F544-CB49-4CD3-B904-835E03FADBDF}" presName="linNode" presStyleCnt="0"/>
      <dgm:spPr/>
    </dgm:pt>
    <dgm:pt modelId="{A1BD159B-E478-421D-92D1-FF80B3D0B078}" type="pres">
      <dgm:prSet presAssocID="{79B3F544-CB49-4CD3-B904-835E03FADBDF}" presName="parentText" presStyleLbl="node1" presStyleIdx="0" presStyleCnt="1" custAng="0" custScaleX="249995" custLinFactNeighborX="51754" custLinFactNeighborY="-450">
        <dgm:presLayoutVars>
          <dgm:chMax val="1"/>
          <dgm:bulletEnabled val="1"/>
        </dgm:presLayoutVars>
      </dgm:prSet>
      <dgm:spPr/>
    </dgm:pt>
  </dgm:ptLst>
  <dgm:cxnLst>
    <dgm:cxn modelId="{AB6E7545-FC97-42FE-8C80-FCA33DB44CAC}" srcId="{452CBD17-759B-4B02-9590-78E6C0D9A556}" destId="{79B3F544-CB49-4CD3-B904-835E03FADBDF}" srcOrd="0" destOrd="0" parTransId="{EF6A899F-381D-41CE-BD10-D664BE6BB585}" sibTransId="{85A69A3A-ED6C-46CE-B896-0A9054A804A5}"/>
    <dgm:cxn modelId="{B580FA76-6FE9-4B23-A2C3-571629B67DD6}" type="presOf" srcId="{452CBD17-759B-4B02-9590-78E6C0D9A556}" destId="{14486286-5314-47E9-B429-4BC9ACF214FF}" srcOrd="0" destOrd="0" presId="urn:microsoft.com/office/officeart/2005/8/layout/vList5"/>
    <dgm:cxn modelId="{E72F957C-7E84-4CD5-87AD-A9DA522999D3}" type="presOf" srcId="{79B3F544-CB49-4CD3-B904-835E03FADBDF}" destId="{A1BD159B-E478-421D-92D1-FF80B3D0B078}" srcOrd="0" destOrd="0" presId="urn:microsoft.com/office/officeart/2005/8/layout/vList5"/>
    <dgm:cxn modelId="{092E1C4F-6CFB-476E-AA18-295846FA2F11}" type="presParOf" srcId="{14486286-5314-47E9-B429-4BC9ACF214FF}" destId="{E8726BA6-A20A-44E6-9933-9FD9E9A579AA}" srcOrd="0" destOrd="0" presId="urn:microsoft.com/office/officeart/2005/8/layout/vList5"/>
    <dgm:cxn modelId="{F4314F98-F0C7-42C8-A2AE-D33B7A8CA7F0}" type="presParOf" srcId="{E8726BA6-A20A-44E6-9933-9FD9E9A579AA}" destId="{A1BD159B-E478-421D-92D1-FF80B3D0B07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40123-51DB-4C96-B652-719A6EE045E2}">
      <dsp:nvSpPr>
        <dsp:cNvPr id="0" name=""/>
        <dsp:cNvSpPr/>
      </dsp:nvSpPr>
      <dsp:spPr>
        <a:xfrm>
          <a:off x="0" y="60287"/>
          <a:ext cx="5184575" cy="215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latin typeface="+mn-lt"/>
              <a:cs typeface="Arial" charset="0"/>
              <a:sym typeface="+mn-lt"/>
            </a:rPr>
            <a:t>Для анализа используется мочевина, меченная изотопом </a:t>
          </a:r>
          <a:r>
            <a:rPr lang="ru-RU" sz="2000" b="1" kern="1200" baseline="30000" dirty="0">
              <a:latin typeface="+mn-lt"/>
              <a:cs typeface="Arial" charset="0"/>
              <a:sym typeface="+mn-lt"/>
            </a:rPr>
            <a:t>13</a:t>
          </a:r>
          <a:r>
            <a:rPr lang="ru-RU" sz="2000" b="1" kern="1200" dirty="0">
              <a:latin typeface="+mn-lt"/>
              <a:cs typeface="Arial" charset="0"/>
              <a:sym typeface="+mn-lt"/>
            </a:rPr>
            <a:t>C. Это значит, что значительная  часть углерода в мочевине представлена углеродом-13, безопасным, стабильным изотопом углерода,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latin typeface="+mn-lt"/>
              <a:cs typeface="Arial" charset="0"/>
              <a:sym typeface="+mn-lt"/>
            </a:rPr>
            <a:t> </a:t>
          </a:r>
          <a:r>
            <a:rPr lang="ru-RU" sz="2000" b="1" u="sng" kern="1200" dirty="0">
              <a:solidFill>
                <a:srgbClr val="FF0000"/>
              </a:solidFill>
              <a:latin typeface="+mn-lt"/>
              <a:cs typeface="Arial" charset="0"/>
              <a:sym typeface="+mn-lt"/>
            </a:rPr>
            <a:t>не обладающим радиоактивностью</a:t>
          </a:r>
          <a:r>
            <a:rPr lang="ru-RU" sz="2000" b="1" kern="1200" dirty="0"/>
            <a:t>.</a:t>
          </a:r>
          <a:endParaRPr lang="ru-RU" sz="2000" kern="1200" dirty="0"/>
        </a:p>
      </dsp:txBody>
      <dsp:txXfrm>
        <a:off x="105091" y="165378"/>
        <a:ext cx="4974393" cy="1942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DCCF7-7F41-4358-8793-FD83AA3F1264}">
      <dsp:nvSpPr>
        <dsp:cNvPr id="0" name=""/>
        <dsp:cNvSpPr/>
      </dsp:nvSpPr>
      <dsp:spPr>
        <a:xfrm>
          <a:off x="0" y="22909"/>
          <a:ext cx="4572000" cy="133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/>
            <a:t>Для каждого измерения требуется два одноразовых дыхательных мешка. Первая проба воздуха до приема тест-раствора и вторая проба через 30 минут после приема тест-раствора устанавливаются на прибор одновременно и измеряются последовательно, с минимальной паузой между двумя измерениями.</a:t>
          </a:r>
          <a:endParaRPr lang="ru-RU" sz="1300" kern="1200"/>
        </a:p>
      </dsp:txBody>
      <dsp:txXfrm>
        <a:off x="65339" y="88248"/>
        <a:ext cx="4441322" cy="12078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D159B-E478-421D-92D1-FF80B3D0B078}">
      <dsp:nvSpPr>
        <dsp:cNvPr id="0" name=""/>
        <dsp:cNvSpPr/>
      </dsp:nvSpPr>
      <dsp:spPr>
        <a:xfrm>
          <a:off x="457282" y="0"/>
          <a:ext cx="4114717" cy="12003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13С  </a:t>
          </a:r>
          <a:r>
            <a:rPr lang="ru-RU" sz="2000" b="1" kern="1200" dirty="0"/>
            <a:t>инфракрасный спектрометр модели IR-</a:t>
          </a:r>
          <a:r>
            <a:rPr lang="ru-RU" sz="2000" b="1" kern="1200" dirty="0" err="1"/>
            <a:t>force</a:t>
          </a:r>
          <a:r>
            <a:rPr lang="ru-RU" sz="2000" b="1" kern="1200" dirty="0"/>
            <a:t> 200 – </a:t>
          </a:r>
          <a:r>
            <a:rPr lang="ru-RU" sz="2000" kern="1200" dirty="0"/>
            <a:t>Ваш лучший выбор на Российском рынке.</a:t>
          </a:r>
        </a:p>
      </dsp:txBody>
      <dsp:txXfrm>
        <a:off x="515877" y="58595"/>
        <a:ext cx="3997527" cy="1083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7D77D8F-B8C2-49EE-B05C-BF132B9458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DAD0BB-EEC9-4E01-A838-1AD28FCCB9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78CCF-2530-47BE-83F9-61B84E9561D8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979E76A-5236-45BD-92B3-EE265EC0D0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94E7E6-3508-4214-9D79-C44F910F54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34AFB-3DC2-4919-B029-6CAA154FF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69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18008C9-2DCF-40A6-BB6F-54ED7E3A645A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5A22FDD-A210-4E96-A505-4587EC5A52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EFCE7-6EC6-4742-BDB9-57698F27B7A5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106E2-1286-4EC1-BB8A-27EA352834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B0294-8774-4132-8853-6CD6B4B4497B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D57BB-E368-4433-AC02-77C48CB4F21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4FD9E-F706-4BF1-94EB-EC92D8E12DCC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2D7B0-634F-41A3-A582-7637113B01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24A9F-C245-47FA-8CA5-ED9ED3E333C2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E7210-7987-4157-95C1-3816078E59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09448-02B5-4DDA-9B3B-421017C1F077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05879-A1AC-4D8E-8833-C83BF6EC26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571DF-F822-43F3-BFCE-52D87A45505E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B118A-05CF-426A-9D47-47DD607B0D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96A32-7813-4AFE-B676-46639430F640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5982E-CFA8-4E4C-9D6C-818849E769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66287-54A7-4B17-9F26-FA066A96E3D3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BB013-850F-4238-AA95-3687CB1472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71064-77F4-47FD-8425-45F3F8FE152D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527C9-2415-4A87-8E92-1D0690B1C1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C1CAE-D329-4F01-A4B2-38DC9C09DA3A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C689E-79A6-4F56-BE3B-49DE196C17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19F46-B831-481A-A56E-BA47FF9CAA82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0384F-5D35-45FB-8791-9559160D34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9AB5E4"/>
            </a:gs>
            <a:gs pos="50000">
              <a:srgbClr val="C2D1ED"/>
            </a:gs>
            <a:gs pos="100000">
              <a:srgbClr val="E1E8F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FA37922-9D03-4EE1-B9AA-F9F6FB9F8B41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E1E3EC-37F9-44BF-B423-87FE19EE84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5.jpe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6.jpe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584325"/>
          </a:xfrm>
        </p:spPr>
        <p:txBody>
          <a:bodyPr/>
          <a:lstStyle/>
          <a:p>
            <a:r>
              <a:rPr lang="ru-RU" sz="3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Инфракрасный спектрометр модели </a:t>
            </a:r>
            <a:r>
              <a:rPr lang="ru-RU" sz="36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IR-force</a:t>
            </a:r>
            <a:r>
              <a:rPr lang="ru-RU" sz="3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200</a:t>
            </a:r>
          </a:p>
        </p:txBody>
      </p:sp>
      <p:sp>
        <p:nvSpPr>
          <p:cNvPr id="2051" name="Содержимое 2"/>
          <p:cNvSpPr>
            <a:spLocks noGrp="1"/>
          </p:cNvSpPr>
          <p:nvPr>
            <p:ph idx="1"/>
          </p:nvPr>
        </p:nvSpPr>
        <p:spPr>
          <a:xfrm>
            <a:off x="457200" y="4581127"/>
            <a:ext cx="8229600" cy="1545035"/>
          </a:xfrm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ru-RU" sz="1800" dirty="0"/>
              <a:t>Описание и принцип действия.</a:t>
            </a:r>
          </a:p>
          <a:p>
            <a:pPr algn="ctr" eaLnBrk="1" hangingPunct="1">
              <a:buFont typeface="Arial" pitchFamily="34" charset="0"/>
              <a:buNone/>
            </a:pPr>
            <a:endParaRPr lang="ru-RU" sz="1800" dirty="0"/>
          </a:p>
          <a:p>
            <a:pPr algn="ctr" eaLnBrk="1" hangingPunct="1">
              <a:buFont typeface="Arial" pitchFamily="34" charset="0"/>
              <a:buNone/>
            </a:pPr>
            <a:endParaRPr lang="ru-RU" sz="1800" dirty="0"/>
          </a:p>
          <a:p>
            <a:pPr algn="ctr" eaLnBrk="1" hangingPunct="1">
              <a:buFont typeface="Arial" pitchFamily="34" charset="0"/>
              <a:buNone/>
            </a:pPr>
            <a:r>
              <a:rPr lang="ru-RU" sz="2000" dirty="0"/>
              <a:t>Москва 2020</a:t>
            </a:r>
          </a:p>
          <a:p>
            <a:pPr algn="ctr" eaLnBrk="1" hangingPunct="1">
              <a:buFont typeface="Arial" pitchFamily="34" charset="0"/>
              <a:buNone/>
            </a:pPr>
            <a:endParaRPr lang="ru-RU" sz="1800" dirty="0"/>
          </a:p>
          <a:p>
            <a:pPr algn="ctr" eaLnBrk="1" hangingPunct="1">
              <a:buFont typeface="Arial" pitchFamily="34" charset="0"/>
              <a:buNone/>
            </a:pPr>
            <a:endParaRPr lang="ru-RU" sz="1800" dirty="0"/>
          </a:p>
          <a:p>
            <a:pPr algn="ctr" eaLnBrk="1" hangingPunct="1">
              <a:buFont typeface="Arial" pitchFamily="34" charset="0"/>
              <a:buNone/>
            </a:pPr>
            <a:endParaRPr lang="ru-RU" sz="1800" dirty="0"/>
          </a:p>
          <a:p>
            <a:pPr algn="ctr" eaLnBrk="1" hangingPunct="1">
              <a:buFont typeface="Arial" pitchFamily="34" charset="0"/>
              <a:buNone/>
            </a:pPr>
            <a:endParaRPr lang="ru-RU" sz="1800" dirty="0"/>
          </a:p>
          <a:p>
            <a:pPr algn="ctr" eaLnBrk="1" hangingPunct="1">
              <a:buFont typeface="Arial" pitchFamily="34" charset="0"/>
              <a:buNone/>
            </a:pPr>
            <a:endParaRPr lang="ru-RU" sz="1800" dirty="0"/>
          </a:p>
          <a:p>
            <a:pPr algn="ctr" eaLnBrk="1" hangingPunct="1">
              <a:buFont typeface="Arial" pitchFamily="34" charset="0"/>
              <a:buNone/>
            </a:pPr>
            <a:endParaRPr lang="ru-RU" sz="1800" dirty="0"/>
          </a:p>
          <a:p>
            <a:pPr algn="ctr" eaLnBrk="1" hangingPunct="1">
              <a:buFont typeface="Arial" pitchFamily="34" charset="0"/>
              <a:buNone/>
            </a:pPr>
            <a:endParaRPr lang="ru-RU" sz="1800" dirty="0"/>
          </a:p>
          <a:p>
            <a:pPr algn="ctr" eaLnBrk="1" hangingPunct="1">
              <a:buFont typeface="Arial" pitchFamily="34" charset="0"/>
              <a:buNone/>
            </a:pPr>
            <a:r>
              <a:rPr lang="ru-RU" sz="1800" dirty="0"/>
              <a:t>Москва 2020</a:t>
            </a:r>
          </a:p>
        </p:txBody>
      </p:sp>
      <p:pic>
        <p:nvPicPr>
          <p:cNvPr id="7" name="Рисунок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8538" cy="186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2339974" y="0"/>
            <a:ext cx="6480497" cy="3054350"/>
          </a:xfrm>
          <a:ln>
            <a:solidFill>
              <a:srgbClr val="BACCEB"/>
            </a:solidFill>
          </a:ln>
        </p:spPr>
        <p:txBody>
          <a:bodyPr/>
          <a:lstStyle/>
          <a:p>
            <a:pPr algn="l" eaLnBrk="1" hangingPunct="1"/>
            <a:r>
              <a:rPr lang="ru-RU" sz="1400" b="1" dirty="0"/>
              <a:t>  Компания производитель прибора </a:t>
            </a:r>
            <a:r>
              <a:rPr lang="ru-RU" sz="1400" b="1" dirty="0" err="1"/>
              <a:t>Beijing</a:t>
            </a:r>
            <a:r>
              <a:rPr lang="ru-RU" sz="1400" b="1" dirty="0"/>
              <a:t> </a:t>
            </a:r>
            <a:r>
              <a:rPr lang="ru-RU" sz="1400" b="1" dirty="0" err="1"/>
              <a:t>Richen-Force</a:t>
            </a:r>
            <a:r>
              <a:rPr lang="ru-RU" sz="1400" b="1" dirty="0"/>
              <a:t> </a:t>
            </a:r>
            <a:r>
              <a:rPr lang="ru-RU" sz="1400" b="1" dirty="0" err="1"/>
              <a:t>Science</a:t>
            </a:r>
            <a:r>
              <a:rPr lang="ru-RU" sz="1400" b="1" dirty="0"/>
              <a:t> &amp; </a:t>
            </a:r>
            <a:r>
              <a:rPr lang="ru-RU" sz="1400" b="1" dirty="0" err="1"/>
              <a:t>Technology</a:t>
            </a:r>
            <a:r>
              <a:rPr lang="ru-RU" sz="1400" b="1" dirty="0"/>
              <a:t> </a:t>
            </a:r>
            <a:r>
              <a:rPr lang="ru-RU" sz="1400" b="1" dirty="0" err="1"/>
              <a:t>Co</a:t>
            </a:r>
            <a:r>
              <a:rPr lang="ru-RU" sz="1400" b="1" dirty="0"/>
              <a:t>., </a:t>
            </a:r>
            <a:r>
              <a:rPr lang="ru-RU" sz="1400" b="1" dirty="0" err="1"/>
              <a:t>Ltd</a:t>
            </a:r>
            <a:r>
              <a:rPr lang="ru-RU" sz="1400" b="1" dirty="0"/>
              <a:t> была основана в июле 2002 года. Главная задача компании «развивать национальные медицинские технологии и служить благополучию всего человечества».  Компания специализируется на исследованиях и разработках, производстве, маркетинге и  обслуживание высокотехнологичных медицинских приборов в области гастроэнтерологии.</a:t>
            </a: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2420888"/>
            <a:ext cx="4281487" cy="3887142"/>
          </a:xfrm>
          <a:ln>
            <a:solidFill>
              <a:srgbClr val="BACCEB"/>
            </a:solidFill>
          </a:ln>
        </p:spPr>
        <p:txBody>
          <a:bodyPr/>
          <a:lstStyle/>
          <a:p>
            <a:pPr algn="l" eaLnBrk="1" hangingPunct="1">
              <a:defRPr/>
            </a:pPr>
            <a:r>
              <a:rPr lang="ru-RU" sz="1400" b="1" dirty="0">
                <a:solidFill>
                  <a:schemeClr val="tx1"/>
                </a:solidFill>
              </a:rPr>
              <a:t>  Продукты </a:t>
            </a:r>
            <a:r>
              <a:rPr lang="ru-RU" sz="1400" b="1" dirty="0" err="1">
                <a:solidFill>
                  <a:schemeClr val="tx1"/>
                </a:solidFill>
              </a:rPr>
              <a:t>Beijing</a:t>
            </a:r>
            <a:r>
              <a:rPr lang="ru-RU" sz="1400" b="1" dirty="0">
                <a:solidFill>
                  <a:schemeClr val="tx1"/>
                </a:solidFill>
              </a:rPr>
              <a:t> </a:t>
            </a:r>
            <a:r>
              <a:rPr lang="ru-RU" sz="1400" b="1" dirty="0" err="1">
                <a:solidFill>
                  <a:schemeClr val="tx1"/>
                </a:solidFill>
              </a:rPr>
              <a:t>Richen-Force</a:t>
            </a:r>
            <a:r>
              <a:rPr lang="ru-RU" sz="1400" b="1" dirty="0">
                <a:solidFill>
                  <a:schemeClr val="tx1"/>
                </a:solidFill>
              </a:rPr>
              <a:t> </a:t>
            </a:r>
            <a:r>
              <a:rPr lang="ru-RU" sz="1400" b="1" dirty="0" err="1">
                <a:solidFill>
                  <a:schemeClr val="tx1"/>
                </a:solidFill>
              </a:rPr>
              <a:t>Science</a:t>
            </a:r>
            <a:r>
              <a:rPr lang="ru-RU" sz="1400" b="1" dirty="0">
                <a:solidFill>
                  <a:schemeClr val="tx1"/>
                </a:solidFill>
              </a:rPr>
              <a:t> &amp; </a:t>
            </a:r>
            <a:r>
              <a:rPr lang="ru-RU" sz="1400" b="1" dirty="0" err="1">
                <a:solidFill>
                  <a:schemeClr val="tx1"/>
                </a:solidFill>
              </a:rPr>
              <a:t>Technology</a:t>
            </a:r>
            <a:r>
              <a:rPr lang="ru-RU" sz="1400" b="1" dirty="0">
                <a:solidFill>
                  <a:schemeClr val="tx1"/>
                </a:solidFill>
              </a:rPr>
              <a:t> </a:t>
            </a:r>
            <a:r>
              <a:rPr lang="ru-RU" sz="1400" b="1" dirty="0" err="1">
                <a:solidFill>
                  <a:schemeClr val="tx1"/>
                </a:solidFill>
              </a:rPr>
              <a:t>Co</a:t>
            </a:r>
            <a:r>
              <a:rPr lang="ru-RU" sz="1400" b="1" dirty="0">
                <a:solidFill>
                  <a:schemeClr val="tx1"/>
                </a:solidFill>
              </a:rPr>
              <a:t>., </a:t>
            </a:r>
            <a:r>
              <a:rPr lang="ru-RU" sz="1400" b="1" dirty="0" err="1">
                <a:solidFill>
                  <a:schemeClr val="tx1"/>
                </a:solidFill>
              </a:rPr>
              <a:t>Ltd</a:t>
            </a:r>
            <a:r>
              <a:rPr lang="ru-RU" sz="1400" b="1" dirty="0">
                <a:solidFill>
                  <a:schemeClr val="tx1"/>
                </a:solidFill>
              </a:rPr>
              <a:t> экспортировались в более чем 60 стран, компания обслуживает более 2000 клиентов на мировом рынке. Вся продукция соответствует европейским стандартам </a:t>
            </a:r>
            <a:r>
              <a:rPr lang="en-US" sz="1400" b="1" dirty="0">
                <a:solidFill>
                  <a:schemeClr val="tx1"/>
                </a:solidFill>
              </a:rPr>
              <a:t>ISO9001 and ISO13485</a:t>
            </a:r>
            <a:r>
              <a:rPr lang="ru-RU" sz="1400" b="1" dirty="0">
                <a:solidFill>
                  <a:schemeClr val="tx1"/>
                </a:solidFill>
              </a:rPr>
              <a:t>, </a:t>
            </a:r>
            <a:r>
              <a:rPr lang="en-US" sz="1400" b="1" dirty="0">
                <a:solidFill>
                  <a:schemeClr val="tx1"/>
                </a:solidFill>
              </a:rPr>
              <a:t>TUV </a:t>
            </a:r>
            <a:r>
              <a:rPr lang="ru-RU" sz="1400" b="1" dirty="0">
                <a:solidFill>
                  <a:schemeClr val="tx1"/>
                </a:solidFill>
              </a:rPr>
              <a:t>и </a:t>
            </a:r>
            <a:r>
              <a:rPr lang="en-US" sz="1400" b="1" dirty="0">
                <a:solidFill>
                  <a:schemeClr val="tx1"/>
                </a:solidFill>
              </a:rPr>
              <a:t>CMD</a:t>
            </a:r>
            <a:r>
              <a:rPr lang="ru-RU" sz="1400" b="1" dirty="0">
                <a:solidFill>
                  <a:schemeClr val="tx1"/>
                </a:solidFill>
              </a:rPr>
              <a:t> в Германии. На российском рынке представлена модель </a:t>
            </a:r>
            <a:r>
              <a:rPr lang="en-US" sz="1400" b="1" dirty="0">
                <a:solidFill>
                  <a:schemeClr val="tx1"/>
                </a:solidFill>
              </a:rPr>
              <a:t>“IR-force 200”</a:t>
            </a:r>
            <a:r>
              <a:rPr lang="ru-RU" sz="1400" b="1" dirty="0">
                <a:solidFill>
                  <a:schemeClr val="tx1"/>
                </a:solidFill>
              </a:rPr>
              <a:t>, зарегистрированная </a:t>
            </a:r>
            <a:r>
              <a:rPr lang="ru-RU" sz="1400" b="1" dirty="0" err="1">
                <a:solidFill>
                  <a:schemeClr val="tx1"/>
                </a:solidFill>
              </a:rPr>
              <a:t>РОСЗДРАВНАДЗОРом</a:t>
            </a:r>
            <a:r>
              <a:rPr lang="ru-RU" sz="1400" b="1" dirty="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defRPr/>
            </a:pPr>
            <a:r>
              <a:rPr lang="ru-RU" sz="1400" b="1" dirty="0">
                <a:solidFill>
                  <a:schemeClr val="tx1"/>
                </a:solidFill>
              </a:rPr>
              <a:t>Мы, ООО «Диагностика 21 века», являемся уполномоченным представителем «</a:t>
            </a:r>
            <a:r>
              <a:rPr lang="en-US" sz="1400" b="1" dirty="0">
                <a:solidFill>
                  <a:schemeClr val="tx1"/>
                </a:solidFill>
              </a:rPr>
              <a:t>Richen-Force</a:t>
            </a:r>
            <a:r>
              <a:rPr lang="ru-RU" sz="1400" b="1" dirty="0">
                <a:solidFill>
                  <a:schemeClr val="tx1"/>
                </a:solidFill>
              </a:rPr>
              <a:t>» и предлагаем Вашему вниманию краткое описание прибора, предназначенного для измерения изотопного отношения </a:t>
            </a:r>
            <a:r>
              <a:rPr lang="ru-RU" sz="1400" b="1" baseline="30000" dirty="0">
                <a:solidFill>
                  <a:schemeClr val="tx1"/>
                </a:solidFill>
                <a:sym typeface="+mn-lt"/>
              </a:rPr>
              <a:t>13</a:t>
            </a:r>
            <a:r>
              <a:rPr lang="ru-RU" sz="1400" b="1" dirty="0">
                <a:solidFill>
                  <a:srgbClr val="002060"/>
                </a:solidFill>
                <a:sym typeface="+mn-lt"/>
              </a:rPr>
              <a:t>C</a:t>
            </a:r>
            <a:r>
              <a:rPr lang="ru-RU" sz="1400" b="1" dirty="0">
                <a:solidFill>
                  <a:schemeClr val="tx1"/>
                </a:solidFill>
              </a:rPr>
              <a:t>О</a:t>
            </a:r>
            <a:r>
              <a:rPr lang="en-US" altLang="zh-CN" sz="1400" baseline="-250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ru-RU" sz="1400" b="1" dirty="0">
                <a:solidFill>
                  <a:schemeClr val="tx1"/>
                </a:solidFill>
              </a:rPr>
              <a:t> к ¹²СО</a:t>
            </a:r>
            <a:r>
              <a:rPr lang="en-US" altLang="zh-CN" sz="1400" baseline="-250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ru-RU" sz="1400" b="1" dirty="0">
                <a:solidFill>
                  <a:schemeClr val="tx1"/>
                </a:solidFill>
              </a:rPr>
              <a:t> в выдыхаемом пациентом воздухе с помощью метода  инфра-красной спектроскопии, для последующего определения наличия бактерий Хеликобактер </a:t>
            </a:r>
            <a:r>
              <a:rPr lang="ru-RU" sz="1400" b="1" dirty="0" err="1">
                <a:solidFill>
                  <a:schemeClr val="tx1"/>
                </a:solidFill>
              </a:rPr>
              <a:t>пилори</a:t>
            </a:r>
            <a:r>
              <a:rPr lang="ru-RU" sz="1400" b="1" dirty="0">
                <a:solidFill>
                  <a:schemeClr val="tx1"/>
                </a:solidFill>
              </a:rPr>
              <a:t> (далее </a:t>
            </a:r>
            <a:r>
              <a:rPr lang="en-US" sz="1400" b="1" dirty="0">
                <a:solidFill>
                  <a:schemeClr val="tx1"/>
                </a:solidFill>
              </a:rPr>
              <a:t>H.</a:t>
            </a:r>
            <a:r>
              <a:rPr lang="ru-RU" altLang="zh-CN" sz="1400" b="1" dirty="0">
                <a:latin typeface="Calibri" pitchFamily="34" charset="0"/>
                <a:sym typeface="+mn-lt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latin typeface="Calibri" pitchFamily="34" charset="0"/>
                <a:sym typeface="+mn-lt"/>
              </a:rPr>
              <a:t>p</a:t>
            </a:r>
            <a:r>
              <a:rPr lang="ru-RU" altLang="zh-CN" sz="1400" b="1" dirty="0" err="1">
                <a:solidFill>
                  <a:schemeClr val="tx1"/>
                </a:solidFill>
                <a:latin typeface="Calibri" pitchFamily="34" charset="0"/>
                <a:sym typeface="+mn-lt"/>
              </a:rPr>
              <a:t>ylori</a:t>
            </a:r>
            <a:r>
              <a:rPr lang="ru-RU" altLang="zh-CN" sz="1400" b="1" dirty="0">
                <a:solidFill>
                  <a:schemeClr val="tx1"/>
                </a:solidFill>
                <a:latin typeface="Calibri" pitchFamily="34" charset="0"/>
                <a:sym typeface="+mn-lt"/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)</a:t>
            </a:r>
            <a:r>
              <a:rPr lang="ru-RU" sz="1400" b="1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3077" name="Рисунок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8538" cy="1868488"/>
          </a:xfrm>
          <a:prstGeom prst="rect">
            <a:avLst/>
          </a:prstGeom>
          <a:noFill/>
          <a:ln w="9525">
            <a:solidFill>
              <a:srgbClr val="BACCEB"/>
            </a:solidFill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068960"/>
            <a:ext cx="3456384" cy="3384376"/>
          </a:xfrm>
          <a:prstGeom prst="rect">
            <a:avLst/>
          </a:prstGeom>
          <a:gradFill>
            <a:gsLst>
              <a:gs pos="47000">
                <a:srgbClr val="9FBDE2"/>
              </a:gs>
              <a:gs pos="20000">
                <a:schemeClr val="tx2">
                  <a:lumMod val="40000"/>
                  <a:lumOff val="6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8900000" scaled="1"/>
              <a:tileRect/>
            </a:gra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51075" cy="187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3262507" y="296270"/>
            <a:ext cx="56165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zh-CN" sz="1400" b="1" dirty="0">
                <a:latin typeface="Calibri" pitchFamily="34" charset="0"/>
                <a:sym typeface="+mn-lt"/>
              </a:rPr>
              <a:t>Бактерия </a:t>
            </a:r>
            <a:r>
              <a:rPr lang="ru-RU" altLang="zh-CN" sz="1400" b="1" dirty="0" err="1">
                <a:latin typeface="Calibri" pitchFamily="34" charset="0"/>
                <a:sym typeface="+mn-lt"/>
              </a:rPr>
              <a:t>Helicobacter</a:t>
            </a:r>
            <a:r>
              <a:rPr lang="ru-RU" altLang="zh-CN" sz="1400" b="1" dirty="0">
                <a:latin typeface="Calibri" pitchFamily="34" charset="0"/>
                <a:sym typeface="+mn-lt"/>
              </a:rPr>
              <a:t> </a:t>
            </a:r>
            <a:r>
              <a:rPr lang="ru-RU" altLang="zh-CN" sz="1400" b="1" dirty="0" err="1">
                <a:latin typeface="Calibri" pitchFamily="34" charset="0"/>
                <a:sym typeface="+mn-lt"/>
              </a:rPr>
              <a:t>Pylori</a:t>
            </a:r>
            <a:r>
              <a:rPr lang="ru-RU" altLang="zh-CN" sz="1400" b="1" dirty="0">
                <a:latin typeface="Calibri" pitchFamily="34" charset="0"/>
                <a:sym typeface="+mn-lt"/>
              </a:rPr>
              <a:t> производит фермент </a:t>
            </a:r>
            <a:r>
              <a:rPr lang="ru-RU" altLang="zh-CN" sz="1400" b="1" dirty="0" err="1">
                <a:latin typeface="Calibri" pitchFamily="34" charset="0"/>
                <a:sym typeface="+mn-lt"/>
              </a:rPr>
              <a:t>уреазу</a:t>
            </a:r>
            <a:r>
              <a:rPr lang="ru-RU" altLang="zh-CN" sz="1400" b="1" dirty="0">
                <a:latin typeface="Calibri" pitchFamily="34" charset="0"/>
                <a:sym typeface="+mn-lt"/>
              </a:rPr>
              <a:t>, в присутствии которой происходит каталитический гидролиз  мочевины по следующему уравнению:</a:t>
            </a:r>
          </a:p>
          <a:p>
            <a:endParaRPr lang="en-US" altLang="zh-CN" sz="2400" dirty="0">
              <a:latin typeface="Times New Roman" pitchFamily="18" charset="0"/>
              <a:sym typeface="+mn-lt"/>
            </a:endParaRPr>
          </a:p>
        </p:txBody>
      </p:sp>
      <p:grpSp>
        <p:nvGrpSpPr>
          <p:cNvPr id="4100" name="Группа 12"/>
          <p:cNvGrpSpPr>
            <a:grpSpLocks/>
          </p:cNvGrpSpPr>
          <p:nvPr/>
        </p:nvGrpSpPr>
        <p:grpSpPr bwMode="auto">
          <a:xfrm>
            <a:off x="2915816" y="1150048"/>
            <a:ext cx="5527675" cy="732872"/>
            <a:chOff x="971550" y="2060582"/>
            <a:chExt cx="6823075" cy="596901"/>
          </a:xfrm>
        </p:grpSpPr>
        <p:grpSp>
          <p:nvGrpSpPr>
            <p:cNvPr id="4103" name="Group 15"/>
            <p:cNvGrpSpPr>
              <a:grpSpLocks/>
            </p:cNvGrpSpPr>
            <p:nvPr/>
          </p:nvGrpSpPr>
          <p:grpSpPr bwMode="auto">
            <a:xfrm>
              <a:off x="971550" y="2060582"/>
              <a:ext cx="6823075" cy="596901"/>
              <a:chOff x="612" y="2401"/>
              <a:chExt cx="4298" cy="376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612" y="2408"/>
                <a:ext cx="1226" cy="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dirty="0">
                    <a:latin typeface="+mn-lt"/>
                    <a:cs typeface="+mn-ea"/>
                    <a:sym typeface="+mn-lt"/>
                  </a:rPr>
                  <a:t>CO(NH</a:t>
                </a:r>
                <a:r>
                  <a:rPr lang="en-US" altLang="zh-CN" sz="3200" baseline="-25000" dirty="0">
                    <a:latin typeface="+mn-lt"/>
                    <a:cs typeface="+mn-ea"/>
                    <a:sym typeface="+mn-lt"/>
                  </a:rPr>
                  <a:t>2</a:t>
                </a:r>
                <a:r>
                  <a:rPr lang="en-US" altLang="zh-CN" sz="3200" dirty="0">
                    <a:latin typeface="+mn-lt"/>
                    <a:cs typeface="+mn-ea"/>
                    <a:sym typeface="+mn-lt"/>
                  </a:rPr>
                  <a:t>)</a:t>
                </a:r>
                <a:r>
                  <a:rPr lang="en-US" altLang="zh-CN" sz="3200" baseline="-25000" dirty="0">
                    <a:latin typeface="+mn-lt"/>
                    <a:cs typeface="+mn-ea"/>
                    <a:sym typeface="+mn-lt"/>
                  </a:rPr>
                  <a:t>2</a:t>
                </a:r>
                <a:endParaRPr lang="zh-CN" altLang="en-US" sz="3200" baseline="-25000" dirty="0">
                  <a:latin typeface="+mn-lt"/>
                  <a:cs typeface="+mn-ea"/>
                  <a:sym typeface="+mn-lt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154" y="2401"/>
                <a:ext cx="594" cy="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dirty="0">
                    <a:latin typeface="+mn-lt"/>
                    <a:cs typeface="+mn-ea"/>
                    <a:sym typeface="+mn-lt"/>
                  </a:rPr>
                  <a:t>H</a:t>
                </a:r>
                <a:r>
                  <a:rPr lang="en-US" altLang="zh-CN" sz="3200" baseline="-25000" dirty="0">
                    <a:latin typeface="+mn-lt"/>
                    <a:cs typeface="+mn-ea"/>
                    <a:sym typeface="+mn-lt"/>
                  </a:rPr>
                  <a:t>2</a:t>
                </a:r>
                <a:r>
                  <a:rPr lang="en-US" altLang="zh-CN" sz="3200" dirty="0">
                    <a:latin typeface="+mn-lt"/>
                    <a:cs typeface="+mn-ea"/>
                    <a:sym typeface="+mn-lt"/>
                  </a:rPr>
                  <a:t>O</a:t>
                </a:r>
                <a:endParaRPr lang="zh-CN" altLang="en-US" sz="3200" dirty="0">
                  <a:latin typeface="+mn-lt"/>
                  <a:cs typeface="+mn-ea"/>
                  <a:sym typeface="+mn-lt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441" y="2401"/>
                <a:ext cx="592" cy="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dirty="0">
                    <a:latin typeface="+mn-lt"/>
                    <a:cs typeface="+mn-ea"/>
                    <a:sym typeface="+mn-lt"/>
                  </a:rPr>
                  <a:t>CO</a:t>
                </a:r>
                <a:r>
                  <a:rPr lang="en-US" altLang="zh-CN" sz="3200" baseline="-25000" dirty="0">
                    <a:latin typeface="+mn-lt"/>
                    <a:cs typeface="+mn-ea"/>
                    <a:sym typeface="+mn-lt"/>
                  </a:rPr>
                  <a:t>2</a:t>
                </a:r>
                <a:endParaRPr lang="zh-CN" altLang="en-US" sz="3200" baseline="-25000" dirty="0">
                  <a:latin typeface="+mn-lt"/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836" y="2401"/>
                <a:ext cx="267" cy="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dirty="0">
                    <a:latin typeface="+mn-lt"/>
                    <a:cs typeface="+mn-ea"/>
                    <a:sym typeface="+mn-lt"/>
                  </a:rPr>
                  <a:t>+</a:t>
                </a:r>
                <a:endParaRPr lang="zh-CN" altLang="en-US" sz="3200" dirty="0">
                  <a:latin typeface="+mn-lt"/>
                  <a:cs typeface="+mn-ea"/>
                  <a:sym typeface="+mn-lt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014" y="2401"/>
                <a:ext cx="267" cy="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dirty="0">
                    <a:latin typeface="+mn-lt"/>
                    <a:cs typeface="+mn-ea"/>
                    <a:sym typeface="+mn-lt"/>
                  </a:rPr>
                  <a:t>+</a:t>
                </a:r>
                <a:endParaRPr lang="zh-CN" altLang="en-US" sz="3200" dirty="0">
                  <a:latin typeface="+mn-lt"/>
                  <a:cs typeface="+mn-ea"/>
                  <a:sym typeface="+mn-lt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331" y="2412"/>
                <a:ext cx="579" cy="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dirty="0">
                    <a:latin typeface="+mn-lt"/>
                    <a:cs typeface="+mn-ea"/>
                    <a:sym typeface="+mn-lt"/>
                  </a:rPr>
                  <a:t>NH</a:t>
                </a:r>
                <a:r>
                  <a:rPr lang="en-US" altLang="zh-CN" sz="3200" baseline="-25000" dirty="0">
                    <a:latin typeface="+mn-lt"/>
                    <a:cs typeface="+mn-ea"/>
                    <a:sym typeface="+mn-lt"/>
                  </a:rPr>
                  <a:t>3</a:t>
                </a:r>
                <a:endParaRPr lang="zh-CN" altLang="en-US" sz="3200" baseline="-25000" dirty="0">
                  <a:latin typeface="+mn-lt"/>
                  <a:cs typeface="+mn-ea"/>
                  <a:sym typeface="+mn-lt"/>
                </a:endParaRPr>
              </a:p>
            </p:txBody>
          </p:sp>
        </p:grpSp>
        <p:cxnSp>
          <p:nvCxnSpPr>
            <p:cNvPr id="29" name="直接箭头连接符 28"/>
            <p:cNvCxnSpPr>
              <a:cxnSpLocks/>
            </p:cNvCxnSpPr>
            <p:nvPr/>
          </p:nvCxnSpPr>
          <p:spPr>
            <a:xfrm>
              <a:off x="4441621" y="2353677"/>
              <a:ext cx="1100137" cy="0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2" name="Прямоугольник 13"/>
          <p:cNvSpPr>
            <a:spLocks noChangeArrowheads="1"/>
          </p:cNvSpPr>
          <p:nvPr/>
        </p:nvSpPr>
        <p:spPr bwMode="auto">
          <a:xfrm>
            <a:off x="3100198" y="4293034"/>
            <a:ext cx="5775161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400" b="1" dirty="0">
                <a:latin typeface="+mn-lt"/>
                <a:cs typeface="Arial" charset="0"/>
                <a:sym typeface="+mn-lt"/>
              </a:rPr>
              <a:t>Он отличается от обычного углерода-12 только массой и смещенными линиями в спектрах. </a:t>
            </a:r>
          </a:p>
          <a:p>
            <a:pPr>
              <a:defRPr/>
            </a:pPr>
            <a:r>
              <a:rPr lang="ru-RU" sz="1400" b="1" dirty="0">
                <a:latin typeface="+mn-lt"/>
                <a:cs typeface="Arial" charset="0"/>
                <a:sym typeface="+mn-lt"/>
              </a:rPr>
              <a:t>Мочевина, помеченная изотопом </a:t>
            </a:r>
            <a:r>
              <a:rPr lang="ru-RU" sz="1400" b="1" baseline="30000" dirty="0">
                <a:latin typeface="+mn-lt"/>
                <a:cs typeface="Arial" charset="0"/>
                <a:sym typeface="+mn-lt"/>
              </a:rPr>
              <a:t>13</a:t>
            </a:r>
            <a:r>
              <a:rPr lang="ru-RU" sz="1400" b="1" dirty="0">
                <a:latin typeface="+mn-lt"/>
                <a:cs typeface="Arial" charset="0"/>
                <a:sym typeface="+mn-lt"/>
              </a:rPr>
              <a:t>C, является продуктом высоких технологий разделения и обогащения изотопов.</a:t>
            </a:r>
            <a:endParaRPr lang="en-GB" sz="1400" b="1" dirty="0">
              <a:latin typeface="+mn-lt"/>
              <a:cs typeface="Arial" charset="0"/>
              <a:sym typeface="+mn-lt"/>
            </a:endParaRPr>
          </a:p>
          <a:p>
            <a:pPr lvl="1"/>
            <a:endParaRPr lang="ru-RU" sz="1400" b="1" i="1" dirty="0">
              <a:latin typeface="+mn-lt"/>
              <a:sym typeface="+mn-lt"/>
            </a:endParaRPr>
          </a:p>
          <a:p>
            <a:pPr lvl="1"/>
            <a:r>
              <a:rPr lang="ru-RU" sz="1400" b="1" i="1" dirty="0">
                <a:latin typeface="+mn-lt"/>
                <a:sym typeface="+mn-lt"/>
              </a:rPr>
              <a:t>Прием необходимой для анализа, небольшой дозы мочевины с</a:t>
            </a:r>
            <a:r>
              <a:rPr lang="en-US" altLang="zh-CN" sz="1400" b="1" i="1" dirty="0">
                <a:latin typeface="+mn-lt"/>
                <a:sym typeface="+mn-lt"/>
              </a:rPr>
              <a:t> </a:t>
            </a:r>
            <a:r>
              <a:rPr lang="en-US" altLang="zh-CN" sz="1400" b="1" i="1" baseline="30000" dirty="0">
                <a:latin typeface="+mn-lt"/>
                <a:sym typeface="+mn-lt"/>
              </a:rPr>
              <a:t>13</a:t>
            </a:r>
            <a:r>
              <a:rPr lang="en-US" altLang="zh-CN" sz="1400" b="1" i="1" dirty="0">
                <a:latin typeface="+mn-lt"/>
                <a:sym typeface="+mn-lt"/>
              </a:rPr>
              <a:t>C</a:t>
            </a:r>
            <a:r>
              <a:rPr lang="ru-RU" sz="1400" b="1" i="1" dirty="0">
                <a:latin typeface="+mn-lt"/>
                <a:sym typeface="+mn-lt"/>
              </a:rPr>
              <a:t> безопасен, и в ряде стран не имеет противопоказаний для детей и беременных женщин.</a:t>
            </a:r>
          </a:p>
          <a:p>
            <a:pPr lvl="1">
              <a:defRPr/>
            </a:pPr>
            <a:r>
              <a:rPr lang="ru-RU" sz="1400" b="1" dirty="0">
                <a:latin typeface="+mn-lt"/>
                <a:cs typeface="Arial" charset="0"/>
                <a:sym typeface="+mn-lt"/>
              </a:rPr>
              <a:t>. </a:t>
            </a:r>
            <a:r>
              <a:rPr lang="en-US" sz="1400" b="1" dirty="0">
                <a:latin typeface="+mn-lt"/>
                <a:cs typeface="Arial" charset="0"/>
                <a:sym typeface="+mn-lt"/>
              </a:rPr>
              <a:t> </a:t>
            </a:r>
            <a:r>
              <a:rPr lang="ru-RU" sz="1400" b="1" dirty="0">
                <a:latin typeface="+mn-lt"/>
                <a:cs typeface="Arial" charset="0"/>
                <a:sym typeface="+mn-lt"/>
              </a:rPr>
              <a:t>Даже более, человеческий организм естественным образом содержит </a:t>
            </a:r>
            <a:r>
              <a:rPr lang="ru-RU" sz="1400" b="1" baseline="30000" dirty="0">
                <a:latin typeface="+mn-lt"/>
                <a:cs typeface="Arial" charset="0"/>
                <a:sym typeface="+mn-lt"/>
              </a:rPr>
              <a:t>13</a:t>
            </a:r>
            <a:r>
              <a:rPr lang="ru-RU" sz="1400" b="1" dirty="0">
                <a:latin typeface="+mn-lt"/>
                <a:cs typeface="Arial" charset="0"/>
                <a:sym typeface="+mn-lt"/>
              </a:rPr>
              <a:t>C.</a:t>
            </a:r>
          </a:p>
          <a:p>
            <a:pPr>
              <a:defRPr/>
            </a:pPr>
            <a:endParaRPr lang="ru-RU" sz="1400" b="1" dirty="0">
              <a:cs typeface="Arial" charset="0"/>
              <a:sym typeface="+mn-lt"/>
            </a:endParaRPr>
          </a:p>
          <a:p>
            <a:pPr>
              <a:defRPr/>
            </a:pPr>
            <a:endParaRPr lang="ru-RU" sz="1400" b="1" dirty="0">
              <a:cs typeface="Arial" charset="0"/>
              <a:sym typeface="+mn-lt"/>
            </a:endParaRPr>
          </a:p>
          <a:p>
            <a:pPr>
              <a:defRPr/>
            </a:pPr>
            <a:endParaRPr lang="ru-RU" sz="1400" b="1" dirty="0">
              <a:cs typeface="Arial" charset="0"/>
              <a:sym typeface="+mn-lt"/>
            </a:endParaRPr>
          </a:p>
          <a:p>
            <a:pPr lvl="1"/>
            <a:endParaRPr lang="ru-RU" b="1" i="1" dirty="0">
              <a:latin typeface="Times New Roman" pitchFamily="18" charset="0"/>
              <a:sym typeface="+mn-lt"/>
            </a:endParaRPr>
          </a:p>
        </p:txBody>
      </p:sp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638EB84E-0298-407C-AD93-2501A128D3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7712999"/>
              </p:ext>
            </p:extLst>
          </p:nvPr>
        </p:nvGraphicFramePr>
        <p:xfrm>
          <a:off x="3478506" y="2019659"/>
          <a:ext cx="5184575" cy="227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2987675" y="274638"/>
            <a:ext cx="5699125" cy="1143000"/>
          </a:xfrm>
        </p:spPr>
        <p:txBody>
          <a:bodyPr/>
          <a:lstStyle/>
          <a:p>
            <a:pPr algn="l" eaLnBrk="1" hangingPunct="1"/>
            <a:r>
              <a:rPr lang="ru-RU" sz="1400" b="1" dirty="0"/>
              <a:t>Не многим более, чем через полчаса после первой пробы, встроенный принтер* выдает распечатку с результатом</a:t>
            </a:r>
            <a:br>
              <a:rPr lang="ru-RU" sz="1400" b="1" dirty="0"/>
            </a:br>
            <a:r>
              <a:rPr lang="ru-RU" sz="1400" b="1" dirty="0"/>
              <a:t>нашего исследования. Такое изображение в начале обработки на мониторе.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51075" cy="187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8"/>
          <p:cNvSpPr txBox="1">
            <a:spLocks noChangeArrowheads="1"/>
          </p:cNvSpPr>
          <p:nvPr/>
        </p:nvSpPr>
        <p:spPr bwMode="auto">
          <a:xfrm>
            <a:off x="611188" y="3716338"/>
            <a:ext cx="835342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1400" b="1" dirty="0">
                <a:latin typeface="Calibri" pitchFamily="34" charset="0"/>
                <a:cs typeface="Arial" charset="0"/>
              </a:rPr>
              <a:t>Уреазный дыхательный тест основан на выявлении степени </a:t>
            </a:r>
            <a:r>
              <a:rPr lang="ru-RU" sz="1400" b="1" dirty="0" err="1">
                <a:latin typeface="Calibri" pitchFamily="34" charset="0"/>
                <a:cs typeface="Arial" charset="0"/>
              </a:rPr>
              <a:t>уреазной</a:t>
            </a:r>
            <a:r>
              <a:rPr lang="ru-RU" sz="1400" b="1" dirty="0">
                <a:latin typeface="Calibri" pitchFamily="34" charset="0"/>
                <a:cs typeface="Arial" charset="0"/>
              </a:rPr>
              <a:t> активности </a:t>
            </a:r>
            <a:r>
              <a:rPr lang="en-US" sz="1400" b="1" dirty="0"/>
              <a:t>H.</a:t>
            </a:r>
            <a:r>
              <a:rPr lang="ru-RU" altLang="zh-CN" sz="1400" b="1" dirty="0">
                <a:latin typeface="Calibri" pitchFamily="34" charset="0"/>
                <a:sym typeface="+mn-lt"/>
              </a:rPr>
              <a:t> </a:t>
            </a:r>
            <a:r>
              <a:rPr lang="en-US" altLang="zh-CN" sz="1400" b="1" dirty="0">
                <a:latin typeface="Calibri" pitchFamily="34" charset="0"/>
                <a:sym typeface="+mn-lt"/>
              </a:rPr>
              <a:t>p</a:t>
            </a:r>
            <a:r>
              <a:rPr lang="ru-RU" altLang="zh-CN" sz="1400" b="1" dirty="0" err="1">
                <a:latin typeface="Calibri" pitchFamily="34" charset="0"/>
                <a:sym typeface="+mn-lt"/>
              </a:rPr>
              <a:t>ylori</a:t>
            </a:r>
            <a:r>
              <a:rPr lang="ru-RU" altLang="zh-CN" sz="1400" b="1" dirty="0">
                <a:latin typeface="Calibri" pitchFamily="34" charset="0"/>
                <a:sym typeface="+mn-lt"/>
              </a:rPr>
              <a:t> </a:t>
            </a:r>
            <a:r>
              <a:rPr lang="ru-RU" sz="1400" b="1" dirty="0">
                <a:latin typeface="Calibri" pitchFamily="34" charset="0"/>
                <a:cs typeface="Arial" charset="0"/>
              </a:rPr>
              <a:t>. В присутствии</a:t>
            </a:r>
            <a:r>
              <a:rPr lang="en-US" sz="1400" b="1" dirty="0"/>
              <a:t> H.</a:t>
            </a:r>
            <a:r>
              <a:rPr lang="ru-RU" altLang="zh-CN" sz="1400" b="1" dirty="0">
                <a:latin typeface="Calibri" pitchFamily="34" charset="0"/>
                <a:sym typeface="+mn-lt"/>
              </a:rPr>
              <a:t> </a:t>
            </a:r>
            <a:r>
              <a:rPr lang="en-US" altLang="zh-CN" sz="1400" b="1" dirty="0">
                <a:latin typeface="Calibri" pitchFamily="34" charset="0"/>
                <a:sym typeface="+mn-lt"/>
              </a:rPr>
              <a:t>p</a:t>
            </a:r>
            <a:r>
              <a:rPr lang="ru-RU" altLang="zh-CN" sz="1400" b="1" dirty="0" err="1">
                <a:latin typeface="Calibri" pitchFamily="34" charset="0"/>
                <a:sym typeface="+mn-lt"/>
              </a:rPr>
              <a:t>ylori</a:t>
            </a:r>
            <a:r>
              <a:rPr lang="ru-RU" altLang="zh-CN" sz="1400" b="1" dirty="0">
                <a:latin typeface="Calibri" pitchFamily="34" charset="0"/>
                <a:sym typeface="+mn-lt"/>
              </a:rPr>
              <a:t> </a:t>
            </a:r>
            <a:r>
              <a:rPr lang="ru-RU" sz="1400" b="1" dirty="0">
                <a:latin typeface="Calibri" pitchFamily="34" charset="0"/>
                <a:cs typeface="Arial" charset="0"/>
              </a:rPr>
              <a:t>происходит гидролиз принятого </a:t>
            </a:r>
            <a:r>
              <a:rPr lang="ru-RU" sz="1400" b="1" dirty="0" err="1">
                <a:latin typeface="Calibri" pitchFamily="34" charset="0"/>
                <a:cs typeface="Arial" charset="0"/>
              </a:rPr>
              <a:t>per</a:t>
            </a:r>
            <a:r>
              <a:rPr lang="ru-RU" sz="1400" b="1" dirty="0">
                <a:latin typeface="Calibri" pitchFamily="34" charset="0"/>
                <a:cs typeface="Arial" charset="0"/>
              </a:rPr>
              <a:t> </a:t>
            </a:r>
            <a:r>
              <a:rPr lang="ru-RU" sz="1400" b="1" dirty="0" err="1">
                <a:latin typeface="Calibri" pitchFamily="34" charset="0"/>
                <a:cs typeface="Arial" charset="0"/>
              </a:rPr>
              <a:t>os</a:t>
            </a:r>
            <a:r>
              <a:rPr lang="ru-RU" sz="1400" b="1" dirty="0">
                <a:latin typeface="Calibri" pitchFamily="34" charset="0"/>
                <a:cs typeface="Arial" charset="0"/>
              </a:rPr>
              <a:t> тестового раствора </a:t>
            </a:r>
            <a:r>
              <a:rPr lang="ru-RU" sz="1400" b="1" baseline="30000" dirty="0">
                <a:latin typeface="+mn-lt"/>
                <a:cs typeface="Arial" charset="0"/>
                <a:sym typeface="+mn-lt"/>
              </a:rPr>
              <a:t>13</a:t>
            </a:r>
            <a:r>
              <a:rPr lang="ru-RU" sz="1400" b="1" dirty="0">
                <a:latin typeface="+mn-lt"/>
                <a:cs typeface="Arial" charset="0"/>
                <a:sym typeface="+mn-lt"/>
              </a:rPr>
              <a:t>C </a:t>
            </a:r>
            <a:r>
              <a:rPr lang="ru-RU" sz="1400" b="1" dirty="0">
                <a:latin typeface="Calibri" pitchFamily="34" charset="0"/>
                <a:cs typeface="Arial" charset="0"/>
              </a:rPr>
              <a:t>-мочевины, углекислый газ (</a:t>
            </a:r>
            <a:r>
              <a:rPr lang="ru-RU" sz="1400" b="1" baseline="30000" dirty="0">
                <a:latin typeface="+mn-lt"/>
                <a:cs typeface="Arial" charset="0"/>
                <a:sym typeface="+mn-lt"/>
              </a:rPr>
              <a:t>13</a:t>
            </a:r>
            <a:r>
              <a:rPr lang="ru-RU" sz="1400" b="1" dirty="0">
                <a:latin typeface="+mn-lt"/>
                <a:cs typeface="Arial" charset="0"/>
                <a:sym typeface="+mn-lt"/>
              </a:rPr>
              <a:t>C</a:t>
            </a:r>
            <a:r>
              <a:rPr lang="en-US" altLang="zh-CN" sz="1400" b="1" dirty="0">
                <a:latin typeface="+mn-lt"/>
                <a:cs typeface="+mn-ea"/>
                <a:sym typeface="+mn-lt"/>
              </a:rPr>
              <a:t>O</a:t>
            </a:r>
            <a:r>
              <a:rPr lang="en-US" altLang="zh-CN" sz="1400" b="1" baseline="-25000" dirty="0">
                <a:latin typeface="+mn-lt"/>
                <a:cs typeface="+mn-ea"/>
                <a:sym typeface="+mn-lt"/>
              </a:rPr>
              <a:t>2</a:t>
            </a:r>
            <a:r>
              <a:rPr lang="ru-RU" sz="1400" b="1" dirty="0">
                <a:latin typeface="Calibri" pitchFamily="34" charset="0"/>
                <a:cs typeface="Arial" charset="0"/>
              </a:rPr>
              <a:t>) поступает в кровь и через 30 минут (это контрольное время) выделяется через легкие в выдыхаемом воздухе. Прирост меченого</a:t>
            </a:r>
            <a:r>
              <a:rPr lang="ru-RU" sz="1400" b="1" baseline="30000" dirty="0">
                <a:latin typeface="Arial" charset="0"/>
                <a:cs typeface="Arial" charset="0"/>
                <a:sym typeface="+mn-lt"/>
              </a:rPr>
              <a:t> </a:t>
            </a:r>
            <a:r>
              <a:rPr lang="ru-RU" sz="1400" b="1" baseline="30000" dirty="0">
                <a:latin typeface="+mn-lt"/>
                <a:cs typeface="Arial" charset="0"/>
                <a:sym typeface="+mn-lt"/>
              </a:rPr>
              <a:t>13</a:t>
            </a:r>
            <a:r>
              <a:rPr lang="ru-RU" sz="1400" b="1" dirty="0">
                <a:latin typeface="+mn-lt"/>
                <a:cs typeface="Arial" charset="0"/>
                <a:sym typeface="+mn-lt"/>
              </a:rPr>
              <a:t>C</a:t>
            </a:r>
            <a:r>
              <a:rPr lang="en-US" altLang="zh-CN" sz="1400" b="1" dirty="0">
                <a:latin typeface="+mn-lt"/>
                <a:cs typeface="+mn-ea"/>
                <a:sym typeface="+mn-lt"/>
              </a:rPr>
              <a:t>O</a:t>
            </a:r>
            <a:r>
              <a:rPr lang="en-US" altLang="zh-CN" sz="1400" b="1" baseline="-25000" dirty="0">
                <a:latin typeface="+mn-lt"/>
                <a:cs typeface="+mn-ea"/>
                <a:sym typeface="+mn-lt"/>
              </a:rPr>
              <a:t>2</a:t>
            </a:r>
            <a:r>
              <a:rPr lang="ru-RU" sz="1400" b="1" dirty="0">
                <a:latin typeface="+mn-lt"/>
                <a:cs typeface="Arial" charset="0"/>
              </a:rPr>
              <a:t> </a:t>
            </a:r>
            <a:r>
              <a:rPr lang="ru-RU" sz="1400" b="1" dirty="0">
                <a:latin typeface="Calibri" pitchFamily="34" charset="0"/>
                <a:cs typeface="Arial" charset="0"/>
              </a:rPr>
              <a:t>выражается как дельта по сравнению с исходным значением, то есть с пробой, выдыхаемого воздуха без тестового раствора. Показано, что значение дельты коррелирует с бактериальной нагрузкой H.</a:t>
            </a:r>
            <a:r>
              <a:rPr lang="en-US" sz="1400" b="1" dirty="0">
                <a:latin typeface="Calibri" pitchFamily="34" charset="0"/>
                <a:cs typeface="Arial" charset="0"/>
              </a:rPr>
              <a:t> </a:t>
            </a:r>
            <a:r>
              <a:rPr lang="en-US" sz="1400" b="1" dirty="0" err="1">
                <a:latin typeface="Calibri" pitchFamily="34" charset="0"/>
                <a:cs typeface="Arial" charset="0"/>
              </a:rPr>
              <a:t>pilori</a:t>
            </a:r>
            <a:r>
              <a:rPr lang="en-US" sz="1400" b="1" dirty="0">
                <a:latin typeface="Calibri" pitchFamily="34" charset="0"/>
                <a:cs typeface="Arial" charset="0"/>
              </a:rPr>
              <a:t>.</a:t>
            </a:r>
            <a:r>
              <a:rPr lang="ru-RU" sz="1400" b="1" dirty="0">
                <a:latin typeface="Calibri" pitchFamily="34" charset="0"/>
                <a:cs typeface="Arial" charset="0"/>
              </a:rPr>
              <a:t> Чувствительность </a:t>
            </a:r>
            <a:r>
              <a:rPr lang="ru-RU" sz="1400" b="1" baseline="30000" dirty="0">
                <a:latin typeface="+mn-lt"/>
                <a:cs typeface="Arial" charset="0"/>
                <a:sym typeface="+mn-lt"/>
              </a:rPr>
              <a:t>13</a:t>
            </a:r>
            <a:r>
              <a:rPr lang="ru-RU" sz="1400" b="1" dirty="0">
                <a:latin typeface="+mn-lt"/>
                <a:cs typeface="Arial" charset="0"/>
                <a:sym typeface="+mn-lt"/>
              </a:rPr>
              <a:t>C</a:t>
            </a:r>
            <a:r>
              <a:rPr lang="ru-RU" sz="1400" b="1" dirty="0">
                <a:latin typeface="Arial" charset="0"/>
                <a:cs typeface="Arial" charset="0"/>
                <a:sym typeface="+mn-lt"/>
              </a:rPr>
              <a:t> </a:t>
            </a:r>
            <a:r>
              <a:rPr lang="ru-RU" sz="1400" b="1" dirty="0">
                <a:latin typeface="Calibri" pitchFamily="34" charset="0"/>
                <a:cs typeface="Arial" charset="0"/>
              </a:rPr>
              <a:t>-УДТ</a:t>
            </a:r>
            <a:r>
              <a:rPr lang="en-US" sz="1400" b="1" dirty="0">
                <a:latin typeface="Calibri" pitchFamily="34" charset="0"/>
                <a:cs typeface="Arial" charset="0"/>
              </a:rPr>
              <a:t> (</a:t>
            </a:r>
            <a:r>
              <a:rPr lang="ru-RU" sz="1400" b="1" dirty="0" err="1">
                <a:latin typeface="Calibri" pitchFamily="34" charset="0"/>
                <a:cs typeface="Arial" charset="0"/>
              </a:rPr>
              <a:t>уреазный</a:t>
            </a:r>
            <a:r>
              <a:rPr lang="ru-RU" sz="1400" b="1" dirty="0">
                <a:latin typeface="Calibri" pitchFamily="34" charset="0"/>
                <a:cs typeface="Arial" charset="0"/>
              </a:rPr>
              <a:t> дыхательный тест) составляет 96%.</a:t>
            </a:r>
          </a:p>
          <a:p>
            <a:pPr>
              <a:defRPr/>
            </a:pPr>
            <a:endParaRPr lang="ru-RU" sz="1400" b="1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ru-RU" sz="1400" b="1" dirty="0">
                <a:latin typeface="Calibri" pitchFamily="34" charset="0"/>
                <a:cs typeface="Arial" charset="0"/>
              </a:rPr>
              <a:t>__________________________________________________________________________________________</a:t>
            </a:r>
          </a:p>
          <a:p>
            <a:pPr>
              <a:defRPr/>
            </a:pPr>
            <a:r>
              <a:rPr lang="ru-RU" sz="1400" b="1" dirty="0">
                <a:latin typeface="Calibri" pitchFamily="34" charset="0"/>
                <a:cs typeface="Arial" charset="0"/>
              </a:rPr>
              <a:t>*) </a:t>
            </a:r>
            <a:r>
              <a:rPr lang="ru-RU" sz="1400" dirty="0">
                <a:latin typeface="Calibri" pitchFamily="34" charset="0"/>
                <a:cs typeface="Arial" charset="0"/>
              </a:rPr>
              <a:t>прибор также имеет интерфейс для передачи данных в компьютер</a:t>
            </a:r>
            <a:br>
              <a:rPr lang="ru-RU" sz="1400" dirty="0">
                <a:latin typeface="Calibri" pitchFamily="34" charset="0"/>
                <a:cs typeface="Arial" charset="0"/>
              </a:rPr>
            </a:br>
            <a:br>
              <a:rPr lang="ru-RU" sz="1400" dirty="0">
                <a:latin typeface="Calibri" pitchFamily="34" charset="0"/>
                <a:cs typeface="Arial" charset="0"/>
              </a:rPr>
            </a:br>
            <a:endParaRPr lang="ru-RU" sz="1400" b="1" dirty="0">
              <a:latin typeface="Calibri" pitchFamily="34" charset="0"/>
              <a:cs typeface="Arial" charset="0"/>
            </a:endParaRPr>
          </a:p>
        </p:txBody>
      </p:sp>
      <p:pic>
        <p:nvPicPr>
          <p:cNvPr id="5125" name="Изображение 5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132138" y="1412875"/>
            <a:ext cx="4446587" cy="2303463"/>
          </a:xfr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3203575" y="2349500"/>
            <a:ext cx="5699125" cy="1143000"/>
          </a:xfrm>
        </p:spPr>
        <p:txBody>
          <a:bodyPr/>
          <a:lstStyle/>
          <a:p>
            <a:pPr eaLnBrk="1" hangingPunct="1"/>
            <a:r>
              <a:rPr lang="ru-RU" sz="1400" b="1"/>
              <a:t>Это пакеты для отбора проб.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51075" cy="187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140200" y="3068638"/>
            <a:ext cx="4176713" cy="3313112"/>
          </a:xfrm>
        </p:spPr>
      </p:pic>
      <p:pic>
        <p:nvPicPr>
          <p:cNvPr id="614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88" y="4149725"/>
            <a:ext cx="1828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900113" y="3357563"/>
            <a:ext cx="187801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 b="1">
                <a:latin typeface="Calibri" pitchFamily="34" charset="0"/>
              </a:rPr>
              <a:t>Так может выглядеть </a:t>
            </a:r>
          </a:p>
          <a:p>
            <a:r>
              <a:rPr lang="ru-RU" sz="1400" b="1">
                <a:latin typeface="Calibri" pitchFamily="34" charset="0"/>
              </a:rPr>
              <a:t>тест раствор.</a:t>
            </a: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B9511F97-60BD-4C18-8BAC-A7E49BC18FD7}"/>
              </a:ext>
            </a:extLst>
          </p:cNvPr>
          <p:cNvGraphicFramePr/>
          <p:nvPr/>
        </p:nvGraphicFramePr>
        <p:xfrm>
          <a:off x="3779838" y="1196975"/>
          <a:ext cx="4572000" cy="1384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51075" cy="187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323850" y="2133600"/>
            <a:ext cx="8280400" cy="18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1400" b="1" dirty="0">
                <a:latin typeface="+mn-lt"/>
                <a:cs typeface="Arial" charset="0"/>
              </a:rPr>
              <a:t>К помещению, в которых устанавливается прибор,  нет никаких особых требований, таких, как:</a:t>
            </a:r>
          </a:p>
          <a:p>
            <a:pPr>
              <a:defRPr/>
            </a:pPr>
            <a:r>
              <a:rPr lang="ru-RU" sz="1400" b="1" dirty="0">
                <a:latin typeface="+mn-lt"/>
                <a:cs typeface="Arial" charset="0"/>
              </a:rPr>
              <a:t> - защита от радиации;</a:t>
            </a:r>
          </a:p>
          <a:p>
            <a:pPr>
              <a:defRPr/>
            </a:pPr>
            <a:r>
              <a:rPr lang="ru-RU" sz="1400" b="1" dirty="0">
                <a:latin typeface="+mn-lt"/>
                <a:cs typeface="Arial" charset="0"/>
              </a:rPr>
              <a:t>При эксплуатации не используются криогенные жидкости, жидкостное охлаждение или продувка газами, например, азотом. </a:t>
            </a:r>
          </a:p>
          <a:p>
            <a:pPr>
              <a:defRPr/>
            </a:pPr>
            <a:r>
              <a:rPr lang="ru-RU" sz="1400" b="1" dirty="0">
                <a:latin typeface="+mn-lt"/>
                <a:cs typeface="Arial" charset="0"/>
              </a:rPr>
              <a:t>Однако прибор следует держать постоянно</a:t>
            </a:r>
            <a:r>
              <a:rPr lang="ru-RU" sz="1400" b="1" u="sng" dirty="0">
                <a:latin typeface="+mn-lt"/>
                <a:cs typeface="Arial" charset="0"/>
              </a:rPr>
              <a:t> </a:t>
            </a:r>
            <a:r>
              <a:rPr lang="ru-RU" sz="1400" b="1" dirty="0">
                <a:latin typeface="+mn-lt"/>
                <a:cs typeface="Arial" charset="0"/>
              </a:rPr>
              <a:t>включенным в электрическую сеть и желательно </a:t>
            </a:r>
            <a:r>
              <a:rPr lang="ru-RU" sz="1400" b="1" i="1" dirty="0">
                <a:latin typeface="+mn-lt"/>
                <a:cs typeface="Arial" charset="0"/>
              </a:rPr>
              <a:t>снабжать</a:t>
            </a:r>
            <a:r>
              <a:rPr lang="ru-RU" sz="1400" b="1" i="1" u="sng" dirty="0">
                <a:latin typeface="+mn-lt"/>
                <a:cs typeface="Arial" charset="0"/>
              </a:rPr>
              <a:t> </a:t>
            </a:r>
            <a:r>
              <a:rPr lang="ru-RU" sz="1400" b="1" i="1" dirty="0">
                <a:latin typeface="+mn-lt"/>
                <a:cs typeface="Arial" charset="0"/>
              </a:rPr>
              <a:t>источником</a:t>
            </a:r>
            <a:r>
              <a:rPr lang="ru-RU" sz="1400" b="1" i="1" u="sng" dirty="0">
                <a:latin typeface="+mn-lt"/>
                <a:cs typeface="Arial" charset="0"/>
              </a:rPr>
              <a:t> </a:t>
            </a:r>
            <a:r>
              <a:rPr lang="ru-RU" sz="1400" b="1" i="1" dirty="0">
                <a:latin typeface="+mn-lt"/>
                <a:cs typeface="Arial" charset="0"/>
              </a:rPr>
              <a:t>бесперебойного</a:t>
            </a:r>
            <a:r>
              <a:rPr lang="ru-RU" sz="1400" b="1" i="1" u="sng" dirty="0">
                <a:latin typeface="+mn-lt"/>
                <a:cs typeface="Arial" charset="0"/>
              </a:rPr>
              <a:t> </a:t>
            </a:r>
            <a:r>
              <a:rPr lang="ru-RU" sz="1400" b="1" i="1" dirty="0">
                <a:latin typeface="+mn-lt"/>
                <a:cs typeface="Arial" charset="0"/>
              </a:rPr>
              <a:t>питания</a:t>
            </a:r>
            <a:r>
              <a:rPr lang="ru-RU" sz="1400" b="1" dirty="0">
                <a:latin typeface="+mn-lt"/>
                <a:cs typeface="Arial" charset="0"/>
              </a:rPr>
              <a:t>, так как прибор должен быть постоянно прогрет, его измерительные элементы </a:t>
            </a:r>
            <a:r>
              <a:rPr lang="ru-RU" sz="1400" b="1" dirty="0" err="1">
                <a:latin typeface="+mn-lt"/>
                <a:cs typeface="Arial" charset="0"/>
              </a:rPr>
              <a:t>термостабилизированы</a:t>
            </a:r>
            <a:r>
              <a:rPr lang="ru-RU" sz="1400" b="1" dirty="0">
                <a:latin typeface="+mn-lt"/>
                <a:cs typeface="Arial" charset="0"/>
              </a:rPr>
              <a:t>. Но кратковременное выключение, мигание электроснабжения, вызовет паузу в работе только на 15 минут.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08175" y="4292600"/>
            <a:ext cx="4572000" cy="1600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ru-RU" sz="1400" b="1" dirty="0">
                <a:latin typeface="+mn-lt"/>
                <a:cs typeface="Arial" charset="0"/>
              </a:rPr>
              <a:t>Для обучения работе на 13C инфракрасном спектрометре модели </a:t>
            </a:r>
            <a:r>
              <a:rPr lang="ru-RU" sz="1400" b="1" dirty="0" err="1">
                <a:latin typeface="+mn-lt"/>
                <a:cs typeface="Arial" charset="0"/>
              </a:rPr>
              <a:t>IR-force</a:t>
            </a:r>
            <a:r>
              <a:rPr lang="ru-RU" sz="1400" b="1" dirty="0">
                <a:latin typeface="+mn-lt"/>
                <a:cs typeface="Arial" charset="0"/>
              </a:rPr>
              <a:t> 200  достаточно пройти</a:t>
            </a:r>
          </a:p>
          <a:p>
            <a:pPr>
              <a:buFont typeface="Arial" charset="0"/>
              <a:buNone/>
              <a:defRPr/>
            </a:pPr>
            <a:r>
              <a:rPr lang="ru-RU" sz="1400" b="1" dirty="0">
                <a:latin typeface="+mn-lt"/>
                <a:cs typeface="Arial" charset="0"/>
              </a:rPr>
              <a:t>небольшой курс, включающий  в себя теоретическую часть и обучение работы непосредственно с прибором. Интерфейс интуитивно понятен. Руководство пользователя отличается полнотой охвата вопросов, которые только могут возникнуть у персонала.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2916238" y="620713"/>
            <a:ext cx="5699125" cy="1143000"/>
          </a:xfrm>
        </p:spPr>
        <p:txBody>
          <a:bodyPr/>
          <a:lstStyle/>
          <a:p>
            <a:pPr algn="l" eaLnBrk="1" hangingPunct="1"/>
            <a:r>
              <a:rPr lang="ru-RU" sz="1400" b="1" dirty="0"/>
              <a:t>Консенсус </a:t>
            </a:r>
            <a:r>
              <a:rPr lang="ru-RU" sz="1400" b="1" dirty="0" err="1"/>
              <a:t>Маастрихт</a:t>
            </a:r>
            <a:r>
              <a:rPr lang="ru-RU" sz="1400" b="1" dirty="0"/>
              <a:t> V оценивает УДТ с меченой мочевиной как лучший способ диагностики</a:t>
            </a:r>
            <a:r>
              <a:rPr lang="en-US" sz="1400" b="1" dirty="0"/>
              <a:t> H.</a:t>
            </a:r>
            <a:r>
              <a:rPr lang="ru-RU" altLang="zh-CN" sz="1400" b="1" dirty="0">
                <a:latin typeface="Calibri" pitchFamily="34" charset="0"/>
                <a:sym typeface="+mn-lt"/>
              </a:rPr>
              <a:t> </a:t>
            </a:r>
            <a:r>
              <a:rPr lang="en-US" altLang="zh-CN" sz="1400" b="1" dirty="0">
                <a:latin typeface="Calibri" pitchFamily="34" charset="0"/>
                <a:sym typeface="+mn-lt"/>
              </a:rPr>
              <a:t>p</a:t>
            </a:r>
            <a:r>
              <a:rPr lang="ru-RU" altLang="zh-CN" sz="1400" b="1" dirty="0" err="1">
                <a:latin typeface="Calibri" pitchFamily="34" charset="0"/>
                <a:sym typeface="+mn-lt"/>
              </a:rPr>
              <a:t>ylori</a:t>
            </a:r>
            <a:r>
              <a:rPr lang="ru-RU" altLang="zh-CN" sz="1400" b="1" dirty="0">
                <a:latin typeface="Calibri" pitchFamily="34" charset="0"/>
                <a:sym typeface="+mn-lt"/>
              </a:rPr>
              <a:t> </a:t>
            </a:r>
            <a:r>
              <a:rPr lang="ru-RU" sz="1400" b="1" dirty="0"/>
              <a:t>с высокой чувствительностью и специфичностью и с отличной производительностью как для первичной диагностики инфекции, так и для оценки эффективности эрадикации.</a:t>
            </a:r>
            <a:r>
              <a:rPr lang="en-US" sz="1400" b="1" dirty="0"/>
              <a:t> </a:t>
            </a:r>
            <a:br>
              <a:rPr lang="ru-RU" sz="1400" b="1" dirty="0"/>
            </a:br>
            <a:br>
              <a:rPr lang="ru-RU" sz="1400" b="1" dirty="0"/>
            </a:br>
            <a:endParaRPr lang="ru-RU" sz="1400" b="1" dirty="0"/>
          </a:p>
        </p:txBody>
      </p:sp>
      <p:sp>
        <p:nvSpPr>
          <p:cNvPr id="8195" name="Содержимое 2"/>
          <p:cNvSpPr>
            <a:spLocks noGrp="1"/>
          </p:cNvSpPr>
          <p:nvPr>
            <p:ph idx="1"/>
          </p:nvPr>
        </p:nvSpPr>
        <p:spPr>
          <a:xfrm>
            <a:off x="457200" y="2239962"/>
            <a:ext cx="8229600" cy="3921125"/>
          </a:xfrm>
        </p:spPr>
        <p:txBody>
          <a:bodyPr/>
          <a:lstStyle/>
          <a:p>
            <a:pPr eaLnBrk="1" hangingPunct="1">
              <a:buNone/>
              <a:defRPr/>
            </a:pPr>
            <a:endParaRPr lang="ru-RU" sz="1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  <a:defRPr/>
            </a:pPr>
            <a:endParaRPr lang="ru-RU" sz="1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None/>
              <a:defRPr/>
            </a:pPr>
            <a:endParaRPr lang="ru-RU" sz="1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None/>
              <a:defRPr/>
            </a:pPr>
            <a:endParaRPr lang="ru-RU" sz="1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None/>
              <a:defRPr/>
            </a:pPr>
            <a:endParaRPr lang="en-US" sz="1400" b="1" dirty="0">
              <a:cs typeface="Times New Roman" pitchFamily="18" charset="0"/>
            </a:endParaRPr>
          </a:p>
          <a:p>
            <a:pPr algn="ctr" eaLnBrk="1" hangingPunct="1">
              <a:buNone/>
              <a:defRPr/>
            </a:pPr>
            <a:r>
              <a:rPr lang="ru-RU" sz="1400" b="1" dirty="0">
                <a:cs typeface="Times New Roman" pitchFamily="18" charset="0"/>
              </a:rPr>
              <a:t>Гарантийные обязательства составляют 5 лет.</a:t>
            </a:r>
          </a:p>
          <a:p>
            <a:pPr algn="ctr" eaLnBrk="1" hangingPunct="1">
              <a:buNone/>
              <a:defRPr/>
            </a:pPr>
            <a:endParaRPr lang="ru-RU" sz="1400" b="1" dirty="0">
              <a:cs typeface="Times New Roman" pitchFamily="18" charset="0"/>
            </a:endParaRPr>
          </a:p>
          <a:p>
            <a:pPr algn="ctr" eaLnBrk="1" hangingPunct="1">
              <a:buNone/>
              <a:defRPr/>
            </a:pPr>
            <a:r>
              <a:rPr lang="ru-RU" sz="1400" b="1" dirty="0">
                <a:cs typeface="Times New Roman" pitchFamily="18" charset="0"/>
              </a:rPr>
              <a:t>Сервис  и продажи осуществляются ООО «Диагностика 21 века»,</a:t>
            </a:r>
          </a:p>
          <a:p>
            <a:pPr eaLnBrk="1" hangingPunct="1">
              <a:buNone/>
              <a:defRPr/>
            </a:pPr>
            <a:r>
              <a:rPr lang="ru-RU" sz="1400" b="1" dirty="0">
                <a:cs typeface="Times New Roman" pitchFamily="18" charset="0"/>
              </a:rPr>
              <a:t>                                        имеющим регистрационное удостоверение </a:t>
            </a:r>
            <a:r>
              <a:rPr lang="ru-RU" sz="1400" b="1" dirty="0" err="1">
                <a:cs typeface="Times New Roman" pitchFamily="18" charset="0"/>
              </a:rPr>
              <a:t>РОСЗДРАВНАДЗОРа</a:t>
            </a:r>
            <a:r>
              <a:rPr lang="ru-RU" sz="1400" b="1" dirty="0">
                <a:cs typeface="Times New Roman" pitchFamily="18" charset="0"/>
              </a:rPr>
              <a:t>  </a:t>
            </a:r>
          </a:p>
          <a:p>
            <a:pPr eaLnBrk="1" hangingPunct="1">
              <a:buNone/>
              <a:defRPr/>
            </a:pPr>
            <a:r>
              <a:rPr lang="ru-RU" sz="1400" b="1" dirty="0">
                <a:cs typeface="Times New Roman" pitchFamily="18" charset="0"/>
              </a:rPr>
              <a:t>                                                                              за № 2020</a:t>
            </a:r>
            <a:r>
              <a:rPr lang="en-US" sz="1400" b="1" dirty="0">
                <a:cs typeface="Times New Roman" pitchFamily="18" charset="0"/>
              </a:rPr>
              <a:t> / 9842</a:t>
            </a:r>
            <a:r>
              <a:rPr lang="ru-RU" sz="1400" b="1" dirty="0">
                <a:cs typeface="Times New Roman" pitchFamily="18" charset="0"/>
              </a:rPr>
              <a:t>  от 30.03.2020</a:t>
            </a:r>
          </a:p>
          <a:p>
            <a:pPr algn="ctr" eaLnBrk="1" hangingPunct="1">
              <a:buNone/>
              <a:defRPr/>
            </a:pPr>
            <a:endParaRPr lang="ru-RU" sz="1400" b="1" dirty="0">
              <a:cs typeface="Times New Roman" pitchFamily="18" charset="0"/>
            </a:endParaRPr>
          </a:p>
          <a:p>
            <a:pPr algn="ctr" eaLnBrk="1" hangingPunct="1">
              <a:buNone/>
              <a:defRPr/>
            </a:pPr>
            <a:endParaRPr lang="ru-RU" sz="1400" b="1" dirty="0">
              <a:cs typeface="Times New Roman" pitchFamily="18" charset="0"/>
            </a:endParaRPr>
          </a:p>
          <a:p>
            <a:pPr algn="ctr" eaLnBrk="1" hangingPunct="1">
              <a:buNone/>
              <a:defRPr/>
            </a:pPr>
            <a:r>
              <a:rPr lang="ru-RU" sz="1400" b="1" dirty="0">
                <a:cs typeface="Times New Roman" pitchFamily="18" charset="0"/>
              </a:rPr>
              <a:t>Контакты</a:t>
            </a:r>
            <a:r>
              <a:rPr lang="en-US" sz="1400" b="1" dirty="0">
                <a:cs typeface="Times New Roman" pitchFamily="18" charset="0"/>
              </a:rPr>
              <a:t>  </a:t>
            </a:r>
            <a:r>
              <a:rPr lang="ru-RU" sz="1400" b="1" dirty="0">
                <a:cs typeface="Times New Roman" pitchFamily="18" charset="0"/>
              </a:rPr>
              <a:t>в России:  119602, г. </a:t>
            </a:r>
            <a:r>
              <a:rPr lang="ru-RU" sz="1400" b="1" dirty="0" err="1">
                <a:cs typeface="Times New Roman" pitchFamily="18" charset="0"/>
              </a:rPr>
              <a:t>Москомнатаква</a:t>
            </a:r>
            <a:r>
              <a:rPr lang="ru-RU" sz="1400" b="1" dirty="0">
                <a:cs typeface="Times New Roman" pitchFamily="18" charset="0"/>
              </a:rPr>
              <a:t>, ул. </a:t>
            </a:r>
            <a:r>
              <a:rPr lang="ru-RU" sz="1400" b="1" dirty="0" err="1">
                <a:cs typeface="Times New Roman" pitchFamily="18" charset="0"/>
              </a:rPr>
              <a:t>Тропаревская</a:t>
            </a:r>
            <a:r>
              <a:rPr lang="ru-RU" sz="1400" b="1" dirty="0">
                <a:cs typeface="Times New Roman" pitchFamily="18" charset="0"/>
              </a:rPr>
              <a:t>, владение 4, строение 1, 3 этаж, помещение </a:t>
            </a:r>
            <a:r>
              <a:rPr lang="ru-RU" sz="1400" b="1" dirty="0" err="1">
                <a:cs typeface="Times New Roman" pitchFamily="18" charset="0"/>
              </a:rPr>
              <a:t>VIa</a:t>
            </a:r>
            <a:r>
              <a:rPr lang="ru-RU" sz="1400" b="1" dirty="0">
                <a:cs typeface="Times New Roman" pitchFamily="18" charset="0"/>
              </a:rPr>
              <a:t>, 316 , тел.+7  (926) 629-23-32 , +7(925) 636-90-38</a:t>
            </a:r>
          </a:p>
          <a:p>
            <a:pPr algn="ctr" eaLnBrk="1" hangingPunct="1">
              <a:buNone/>
              <a:defRPr/>
            </a:pPr>
            <a:r>
              <a:rPr lang="fi-FI" sz="1600" b="1" dirty="0"/>
              <a:t>tsdiso@triniti.ru</a:t>
            </a:r>
          </a:p>
          <a:p>
            <a:pPr algn="ctr" eaLnBrk="1" hangingPunct="1">
              <a:buNone/>
              <a:defRPr/>
            </a:pPr>
            <a:endParaRPr lang="ru-RU" sz="1400" b="1" dirty="0">
              <a:cs typeface="Times New Roman" pitchFamily="18" charset="0"/>
            </a:endParaRPr>
          </a:p>
          <a:p>
            <a:pPr algn="ctr" eaLnBrk="1" hangingPunct="1">
              <a:buNone/>
              <a:defRPr/>
            </a:pPr>
            <a:endParaRPr lang="ru-RU" sz="1400" b="1" dirty="0">
              <a:cs typeface="Times New Roman" pitchFamily="18" charset="0"/>
            </a:endParaRPr>
          </a:p>
          <a:p>
            <a:pPr eaLnBrk="1" hangingPunct="1">
              <a:buNone/>
              <a:defRPr/>
            </a:pPr>
            <a:endParaRPr lang="ru-RU" sz="1400" b="1" dirty="0"/>
          </a:p>
          <a:p>
            <a:pPr eaLnBrk="1" hangingPunct="1">
              <a:buFont typeface="Arial" pitchFamily="34" charset="0"/>
              <a:buNone/>
              <a:defRPr/>
            </a:pPr>
            <a:endParaRPr lang="ru-RU" sz="1400" b="1" dirty="0">
              <a:latin typeface="+mj-lt"/>
            </a:endParaRP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51075" cy="187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63B6AA27-83C3-41E3-B302-C422471D0F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0061635"/>
              </p:ext>
            </p:extLst>
          </p:nvPr>
        </p:nvGraphicFramePr>
        <p:xfrm>
          <a:off x="2411413" y="2133600"/>
          <a:ext cx="457200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740</Words>
  <Application>Microsoft Office PowerPoint</Application>
  <PresentationFormat>Экран (4:3)</PresentationFormat>
  <Paragraphs>65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SimSun</vt:lpstr>
      <vt:lpstr>Arial</vt:lpstr>
      <vt:lpstr>Calibri</vt:lpstr>
      <vt:lpstr>Times New Roman</vt:lpstr>
      <vt:lpstr>Тема Office</vt:lpstr>
      <vt:lpstr>Инфракрасный спектрометр модели IR-force 200</vt:lpstr>
      <vt:lpstr>  Компания производитель прибора Beijing Richen-Force Science &amp; Technology Co., Ltd была основана в июле 2002 года. Главная задача компании «развивать национальные медицинские технологии и служить благополучию всего человечества».  Компания специализируется на исследованиях и разработках, производстве, маркетинге и  обслуживание высокотехнологичных медицинских приборов в области гастроэнтерологии.</vt:lpstr>
      <vt:lpstr>Презентация PowerPoint</vt:lpstr>
      <vt:lpstr>Не многим более, чем через полчаса после первой пробы, встроенный принтер* выдает распечатку с результатом нашего исследования. Такое изображение в начале обработки на мониторе.</vt:lpstr>
      <vt:lpstr>Это пакеты для отбора проб.</vt:lpstr>
      <vt:lpstr>Презентация PowerPoint</vt:lpstr>
      <vt:lpstr>Консенсус Маастрихт V оценивает УДТ с меченой мочевиной как лучший способ диагностики H. pylori с высокой чувствительностью и специфичностью и с отличной производительностью как для первичной диагностики инфекции, так и для оценки эффективности эрадикации.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Beijing Richen-Force Science &amp; Technology Co., Ltd была основана в июле 2002 года. С миссией «развивать национальные медицинские технологии и служить благополучию всего человечества» мы специализируемся на исследованиях и разработках, производстве, маркетинге и  обслуживание высокотехнологичных медицинских приборов в области гастроэнтерологии.</dc:title>
  <dc:creator>Дмитрий</dc:creator>
  <cp:lastModifiedBy>dima sakharov</cp:lastModifiedBy>
  <cp:revision>99</cp:revision>
  <dcterms:created xsi:type="dcterms:W3CDTF">2020-02-19T20:23:18Z</dcterms:created>
  <dcterms:modified xsi:type="dcterms:W3CDTF">2020-08-02T17:02:24Z</dcterms:modified>
</cp:coreProperties>
</file>